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 id="2147483772" r:id="rId2"/>
  </p:sldMasterIdLst>
  <p:notesMasterIdLst>
    <p:notesMasterId r:id="rId47"/>
  </p:notesMasterIdLst>
  <p:handoutMasterIdLst>
    <p:handoutMasterId r:id="rId48"/>
  </p:handoutMasterIdLst>
  <p:sldIdLst>
    <p:sldId id="685" r:id="rId3"/>
    <p:sldId id="827" r:id="rId4"/>
    <p:sldId id="711" r:id="rId5"/>
    <p:sldId id="831" r:id="rId6"/>
    <p:sldId id="847" r:id="rId7"/>
    <p:sldId id="851" r:id="rId8"/>
    <p:sldId id="852" r:id="rId9"/>
    <p:sldId id="862" r:id="rId10"/>
    <p:sldId id="823" r:id="rId11"/>
    <p:sldId id="822" r:id="rId12"/>
    <p:sldId id="850" r:id="rId13"/>
    <p:sldId id="853" r:id="rId14"/>
    <p:sldId id="854" r:id="rId15"/>
    <p:sldId id="855" r:id="rId16"/>
    <p:sldId id="856" r:id="rId17"/>
    <p:sldId id="858" r:id="rId18"/>
    <p:sldId id="834" r:id="rId19"/>
    <p:sldId id="835" r:id="rId20"/>
    <p:sldId id="836" r:id="rId21"/>
    <p:sldId id="837" r:id="rId22"/>
    <p:sldId id="859" r:id="rId23"/>
    <p:sldId id="838" r:id="rId24"/>
    <p:sldId id="839" r:id="rId25"/>
    <p:sldId id="840" r:id="rId26"/>
    <p:sldId id="867" r:id="rId27"/>
    <p:sldId id="843" r:id="rId28"/>
    <p:sldId id="844" r:id="rId29"/>
    <p:sldId id="863" r:id="rId30"/>
    <p:sldId id="845" r:id="rId31"/>
    <p:sldId id="869" r:id="rId32"/>
    <p:sldId id="870" r:id="rId33"/>
    <p:sldId id="871" r:id="rId34"/>
    <p:sldId id="872" r:id="rId35"/>
    <p:sldId id="873" r:id="rId36"/>
    <p:sldId id="874" r:id="rId37"/>
    <p:sldId id="875" r:id="rId38"/>
    <p:sldId id="876" r:id="rId39"/>
    <p:sldId id="877" r:id="rId40"/>
    <p:sldId id="878" r:id="rId41"/>
    <p:sldId id="881" r:id="rId42"/>
    <p:sldId id="882" r:id="rId43"/>
    <p:sldId id="864" r:id="rId44"/>
    <p:sldId id="846" r:id="rId45"/>
    <p:sldId id="766" r:id="rId46"/>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p15:clr>
            <a:srgbClr val="A4A3A4"/>
          </p15:clr>
        </p15:guide>
        <p15:guide id="2" pos="115">
          <p15:clr>
            <a:srgbClr val="A4A3A4"/>
          </p15:clr>
        </p15:guide>
      </p15:sldGuideLst>
    </p:ext>
    <p:ext uri="{2D200454-40CA-4A62-9FC3-DE9A4176ACB9}">
      <p15:notesGuideLst xmlns:p15="http://schemas.microsoft.com/office/powerpoint/2012/main">
        <p15:guide id="1" orient="horz" pos="3128">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nneman" initials="s" lastIdx="1" clrIdx="0"/>
  <p:cmAuthor id="1" name="Frederick Bordry" initials="F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CC6600"/>
    <a:srgbClr val="FF0000"/>
    <a:srgbClr val="FF5050"/>
    <a:srgbClr val="327AEB"/>
    <a:srgbClr val="66FF66"/>
    <a:srgbClr val="FFFF99"/>
    <a:srgbClr val="FFFF66"/>
    <a:srgbClr val="008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0" autoAdjust="0"/>
    <p:restoredTop sz="95007" autoAdjust="0"/>
  </p:normalViewPr>
  <p:slideViewPr>
    <p:cSldViewPr>
      <p:cViewPr varScale="1">
        <p:scale>
          <a:sx n="81" d="100"/>
          <a:sy n="81" d="100"/>
        </p:scale>
        <p:origin x="1056" y="62"/>
      </p:cViewPr>
      <p:guideLst>
        <p:guide orient="horz" pos="890"/>
        <p:guide pos="115"/>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p:cViewPr varScale="1">
        <p:scale>
          <a:sx n="101" d="100"/>
          <a:sy n="101" d="100"/>
        </p:scale>
        <p:origin x="-3576" y="-9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2"/>
            <a:ext cx="2945659" cy="496411"/>
          </a:xfrm>
          <a:prstGeom prst="rect">
            <a:avLst/>
          </a:prstGeom>
        </p:spPr>
        <p:txBody>
          <a:bodyPr vert="horz" lIns="91440" tIns="45720" rIns="91440" bIns="45720" rtlCol="0"/>
          <a:lstStyle>
            <a:lvl1pPr algn="r">
              <a:defRPr sz="1200"/>
            </a:lvl1pPr>
          </a:lstStyle>
          <a:p>
            <a:fld id="{CB310BA0-050A-4997-B1AC-FD3BCC455418}" type="datetimeFigureOut">
              <a:rPr lang="en-GB" smtClean="0"/>
              <a:t>02/10/2017</a:t>
            </a:fld>
            <a:endParaRPr lang="en-GB"/>
          </a:p>
        </p:txBody>
      </p:sp>
      <p:sp>
        <p:nvSpPr>
          <p:cNvPr id="4" name="Footer Placeholder 3"/>
          <p:cNvSpPr>
            <a:spLocks noGrp="1"/>
          </p:cNvSpPr>
          <p:nvPr>
            <p:ph type="ftr" sz="quarter" idx="2"/>
          </p:nvPr>
        </p:nvSpPr>
        <p:spPr>
          <a:xfrm>
            <a:off x="1" y="9430092"/>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30092"/>
            <a:ext cx="2945659" cy="496411"/>
          </a:xfrm>
          <a:prstGeom prst="rect">
            <a:avLst/>
          </a:prstGeom>
        </p:spPr>
        <p:txBody>
          <a:bodyPr vert="horz" lIns="91440" tIns="45720" rIns="91440" bIns="45720" rtlCol="0" anchor="b"/>
          <a:lstStyle>
            <a:lvl1pPr algn="r">
              <a:defRPr sz="1200"/>
            </a:lvl1pPr>
          </a:lstStyle>
          <a:p>
            <a:fld id="{2299761C-D337-4915-A6DD-157470CC0978}" type="slidenum">
              <a:rPr lang="en-GB" smtClean="0"/>
              <a:t>‹#›</a:t>
            </a:fld>
            <a:endParaRPr lang="en-GB"/>
          </a:p>
        </p:txBody>
      </p:sp>
    </p:spTree>
    <p:extLst>
      <p:ext uri="{BB962C8B-B14F-4D97-AF65-F5344CB8AC3E}">
        <p14:creationId xmlns:p14="http://schemas.microsoft.com/office/powerpoint/2010/main" val="1751474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2"/>
            <a:ext cx="2945659" cy="496411"/>
          </a:xfrm>
          <a:prstGeom prst="rect">
            <a:avLst/>
          </a:prstGeom>
        </p:spPr>
        <p:txBody>
          <a:bodyPr vert="horz" lIns="91440" tIns="45720" rIns="91440" bIns="45720" rtlCol="0"/>
          <a:lstStyle>
            <a:lvl1pPr algn="r">
              <a:defRPr sz="1200"/>
            </a:lvl1pPr>
          </a:lstStyle>
          <a:p>
            <a:fld id="{F8632A1A-D26E-42D0-A2DF-B39D9B2C3CCA}" type="datetimeFigureOut">
              <a:rPr lang="en-GB" smtClean="0"/>
              <a:pPr/>
              <a:t>02/10/2017</a:t>
            </a:fld>
            <a:endParaRPr lang="en-GB"/>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8"/>
            <a:ext cx="5438140" cy="4467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30092"/>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30092"/>
            <a:ext cx="2945659" cy="496411"/>
          </a:xfrm>
          <a:prstGeom prst="rect">
            <a:avLst/>
          </a:prstGeom>
        </p:spPr>
        <p:txBody>
          <a:bodyPr vert="horz" lIns="91440" tIns="45720" rIns="91440" bIns="45720" rtlCol="0" anchor="b"/>
          <a:lstStyle>
            <a:lvl1pPr algn="r">
              <a:defRPr sz="1200"/>
            </a:lvl1pPr>
          </a:lstStyle>
          <a:p>
            <a:fld id="{05604DCD-C511-4B12-9DBB-AC80DD19A492}" type="slidenum">
              <a:rPr lang="en-GB" smtClean="0"/>
              <a:pPr/>
              <a:t>‹#›</a:t>
            </a:fld>
            <a:endParaRPr lang="en-GB"/>
          </a:p>
        </p:txBody>
      </p:sp>
    </p:spTree>
    <p:extLst>
      <p:ext uri="{BB962C8B-B14F-4D97-AF65-F5344CB8AC3E}">
        <p14:creationId xmlns:p14="http://schemas.microsoft.com/office/powerpoint/2010/main" val="1386123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pPr/>
              <a:t>1</a:t>
            </a:fld>
            <a:endParaRPr lang="en-GB"/>
          </a:p>
        </p:txBody>
      </p:sp>
    </p:spTree>
    <p:extLst>
      <p:ext uri="{BB962C8B-B14F-4D97-AF65-F5344CB8AC3E}">
        <p14:creationId xmlns:p14="http://schemas.microsoft.com/office/powerpoint/2010/main" val="2063208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0937" cy="371951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92ED527-A8A7-41E7-A4EC-64C3ADA44EBF}" type="slidenum">
              <a:rPr lang="en-GB" smtClean="0"/>
              <a:pPr>
                <a:defRPr/>
              </a:pPr>
              <a:t>34</a:t>
            </a:fld>
            <a:endParaRPr lang="en-GB"/>
          </a:p>
        </p:txBody>
      </p:sp>
    </p:spTree>
    <p:extLst>
      <p:ext uri="{BB962C8B-B14F-4D97-AF65-F5344CB8AC3E}">
        <p14:creationId xmlns:p14="http://schemas.microsoft.com/office/powerpoint/2010/main" val="1518907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604DCD-C511-4B12-9DBB-AC80DD19A492}" type="slidenum">
              <a:rPr lang="en-GB" smtClean="0"/>
              <a:pPr/>
              <a:t>35</a:t>
            </a:fld>
            <a:endParaRPr lang="en-GB"/>
          </a:p>
        </p:txBody>
      </p:sp>
    </p:spTree>
    <p:extLst>
      <p:ext uri="{BB962C8B-B14F-4D97-AF65-F5344CB8AC3E}">
        <p14:creationId xmlns:p14="http://schemas.microsoft.com/office/powerpoint/2010/main" val="3795501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04DCD-C511-4B12-9DBB-AC80DD19A4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589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pPr/>
              <a:t>37</a:t>
            </a:fld>
            <a:endParaRPr lang="en-GB"/>
          </a:p>
        </p:txBody>
      </p:sp>
    </p:spTree>
    <p:extLst>
      <p:ext uri="{BB962C8B-B14F-4D97-AF65-F5344CB8AC3E}">
        <p14:creationId xmlns:p14="http://schemas.microsoft.com/office/powerpoint/2010/main" val="3102292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pPr/>
              <a:t>38</a:t>
            </a:fld>
            <a:endParaRPr lang="en-GB"/>
          </a:p>
        </p:txBody>
      </p:sp>
    </p:spTree>
    <p:extLst>
      <p:ext uri="{BB962C8B-B14F-4D97-AF65-F5344CB8AC3E}">
        <p14:creationId xmlns:p14="http://schemas.microsoft.com/office/powerpoint/2010/main" val="496938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Check with Katsunobu to</a:t>
            </a:r>
            <a:r>
              <a:rPr lang="de-AT" baseline="0" dirty="0" smtClean="0"/>
              <a:t> have latest layout.</a:t>
            </a:r>
          </a:p>
          <a:p>
            <a:r>
              <a:rPr lang="de-AT" baseline="0" dirty="0" smtClean="0"/>
              <a:t>Check with detector people if 9 m offset is acceptable for ee detector</a:t>
            </a:r>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pPr/>
              <a:t>39</a:t>
            </a:fld>
            <a:endParaRPr lang="en-GB"/>
          </a:p>
        </p:txBody>
      </p:sp>
    </p:spTree>
    <p:extLst>
      <p:ext uri="{BB962C8B-B14F-4D97-AF65-F5344CB8AC3E}">
        <p14:creationId xmlns:p14="http://schemas.microsoft.com/office/powerpoint/2010/main" val="57444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70 millions de millions de collisions =</a:t>
            </a:r>
            <a:r>
              <a:rPr lang="fr-FR" baseline="0" dirty="0" smtClean="0"/>
              <a:t> </a:t>
            </a:r>
            <a:r>
              <a:rPr lang="fr-FR" dirty="0" smtClean="0"/>
              <a:t>1 femtobarn</a:t>
            </a:r>
            <a:r>
              <a:rPr lang="fr-FR" baseline="30000" dirty="0" smtClean="0"/>
              <a:t>-1</a:t>
            </a:r>
          </a:p>
        </p:txBody>
      </p:sp>
      <p:sp>
        <p:nvSpPr>
          <p:cNvPr id="4" name="Slide Number Placeholder 3"/>
          <p:cNvSpPr>
            <a:spLocks noGrp="1"/>
          </p:cNvSpPr>
          <p:nvPr>
            <p:ph type="sldNum" sz="quarter" idx="10"/>
          </p:nvPr>
        </p:nvSpPr>
        <p:spPr/>
        <p:txBody>
          <a:bodyPr/>
          <a:lstStyle/>
          <a:p>
            <a:fld id="{05604DCD-C511-4B12-9DBB-AC80DD19A492}" type="slidenum">
              <a:rPr lang="en-GB" smtClean="0"/>
              <a:pPr/>
              <a:t>3</a:t>
            </a:fld>
            <a:endParaRPr lang="en-GB"/>
          </a:p>
        </p:txBody>
      </p:sp>
    </p:spTree>
    <p:extLst>
      <p:ext uri="{BB962C8B-B14F-4D97-AF65-F5344CB8AC3E}">
        <p14:creationId xmlns:p14="http://schemas.microsoft.com/office/powerpoint/2010/main" val="168461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52016" y="9431814"/>
            <a:ext cx="2945659" cy="496411"/>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F31F48-7BF6-4E76-9063-31D7738678A2}"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10</a:t>
            </a:fld>
            <a:endParaRPr lang="en-GB" sz="1200" b="1" i="0" u="none" strike="noStrike" kern="1200" cap="none" spc="0" baseline="0" dirty="0">
              <a:solidFill>
                <a:srgbClr val="000000"/>
              </a:solidFill>
              <a:uFillTx/>
              <a:latin typeface="Arial"/>
              <a:ea typeface="ＭＳ Ｐゴシック"/>
              <a:cs typeface="ＭＳ Ｐゴシック"/>
            </a:endParaRPr>
          </a:p>
        </p:txBody>
      </p:sp>
      <p:sp>
        <p:nvSpPr>
          <p:cNvPr id="3" name="Rectangle 7"/>
          <p:cNvSpPr txBox="1"/>
          <p:nvPr/>
        </p:nvSpPr>
        <p:spPr>
          <a:xfrm>
            <a:off x="3852016" y="9431814"/>
            <a:ext cx="2945659" cy="496411"/>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8D312EC-34C4-4C89-B10D-2318B0A7FB7E}"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10</a:t>
            </a:fld>
            <a:endParaRPr lang="en-GB" sz="1200" b="0" i="0" u="none" strike="noStrike" kern="1200" cap="none" spc="0" baseline="0" dirty="0">
              <a:solidFill>
                <a:srgbClr val="000000"/>
              </a:solidFill>
              <a:uFillTx/>
              <a:latin typeface="Arial"/>
              <a:ea typeface="ＭＳ Ｐゴシック"/>
              <a:cs typeface="ＭＳ Ｐゴシック"/>
            </a:endParaRPr>
          </a:p>
        </p:txBody>
      </p:sp>
      <p:sp>
        <p:nvSpPr>
          <p:cNvPr id="4" name="Rectangle 2"/>
          <p:cNvSpPr>
            <a:spLocks noGrp="1" noRot="1" noChangeAspect="1"/>
          </p:cNvSpPr>
          <p:nvPr>
            <p:ph type="sldImg"/>
          </p:nvPr>
        </p:nvSpPr>
        <p:spPr>
          <a:solidFill>
            <a:srgbClr val="FFFFFF"/>
          </a:solidFill>
        </p:spPr>
      </p:sp>
      <p:sp>
        <p:nvSpPr>
          <p:cNvPr id="5" name="Rectangle 3"/>
          <p:cNvSpPr txBox="1">
            <a:spLocks noGrp="1"/>
          </p:cNvSpPr>
          <p:nvPr>
            <p:ph type="body" sz="quarter" idx="1"/>
          </p:nvPr>
        </p:nvSpPr>
        <p:spPr>
          <a:ln w="9528">
            <a:solidFill>
              <a:srgbClr val="000000"/>
            </a:solidFill>
            <a:prstDash val="solid"/>
            <a:miter/>
          </a:ln>
        </p:spPr>
        <p:txBody>
          <a:bodyPr/>
          <a:lstStyle/>
          <a:p>
            <a:endParaRPr lang="en-US" dirty="0"/>
          </a:p>
        </p:txBody>
      </p:sp>
    </p:spTree>
    <p:extLst>
      <p:ext uri="{BB962C8B-B14F-4D97-AF65-F5344CB8AC3E}">
        <p14:creationId xmlns:p14="http://schemas.microsoft.com/office/powerpoint/2010/main" val="357920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5462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A5066D-040A-4553-BA7C-603DDD36D5C1}" type="slidenum">
              <a:rPr lang="en-GB" smtClean="0"/>
              <a:t>14</a:t>
            </a:fld>
            <a:endParaRPr lang="en-GB"/>
          </a:p>
        </p:txBody>
      </p:sp>
    </p:spTree>
    <p:extLst>
      <p:ext uri="{BB962C8B-B14F-4D97-AF65-F5344CB8AC3E}">
        <p14:creationId xmlns:p14="http://schemas.microsoft.com/office/powerpoint/2010/main" val="3668106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0588">
              <a:defRPr sz="2400">
                <a:solidFill>
                  <a:schemeClr val="accent2"/>
                </a:solidFill>
                <a:latin typeface="Times New Roman" charset="0"/>
                <a:ea typeface="ＭＳ Ｐゴシック" charset="0"/>
                <a:cs typeface="ＭＳ Ｐゴシック" charset="0"/>
              </a:defRPr>
            </a:lvl1pPr>
            <a:lvl2pPr marL="37931725" indent="-37474525" defTabSz="890588">
              <a:defRPr sz="2400">
                <a:solidFill>
                  <a:schemeClr val="accent2"/>
                </a:solidFill>
                <a:latin typeface="Times New Roman" charset="0"/>
                <a:ea typeface="ＭＳ Ｐゴシック" charset="0"/>
              </a:defRPr>
            </a:lvl2pPr>
            <a:lvl3pPr>
              <a:defRPr sz="2400">
                <a:solidFill>
                  <a:schemeClr val="accent2"/>
                </a:solidFill>
                <a:latin typeface="Times New Roman" charset="0"/>
                <a:ea typeface="ＭＳ Ｐゴシック" charset="0"/>
              </a:defRPr>
            </a:lvl3pPr>
            <a:lvl4pPr>
              <a:defRPr sz="2400">
                <a:solidFill>
                  <a:schemeClr val="accent2"/>
                </a:solidFill>
                <a:latin typeface="Times New Roman" charset="0"/>
                <a:ea typeface="ＭＳ Ｐゴシック" charset="0"/>
              </a:defRPr>
            </a:lvl4pPr>
            <a:lvl5pPr>
              <a:defRPr sz="2400">
                <a:solidFill>
                  <a:schemeClr val="accent2"/>
                </a:solidFill>
                <a:latin typeface="Times New Roman" charset="0"/>
                <a:ea typeface="ＭＳ Ｐゴシック" charset="0"/>
              </a:defRPr>
            </a:lvl5pPr>
            <a:lvl6pPr marL="457200" eaLnBrk="0" fontAlgn="base" hangingPunct="0">
              <a:spcBef>
                <a:spcPct val="0"/>
              </a:spcBef>
              <a:spcAft>
                <a:spcPct val="0"/>
              </a:spcAft>
              <a:defRPr sz="2400">
                <a:solidFill>
                  <a:schemeClr val="accent2"/>
                </a:solidFill>
                <a:latin typeface="Times New Roman" charset="0"/>
                <a:ea typeface="ＭＳ Ｐゴシック" charset="0"/>
              </a:defRPr>
            </a:lvl6pPr>
            <a:lvl7pPr marL="914400" eaLnBrk="0" fontAlgn="base" hangingPunct="0">
              <a:spcBef>
                <a:spcPct val="0"/>
              </a:spcBef>
              <a:spcAft>
                <a:spcPct val="0"/>
              </a:spcAft>
              <a:defRPr sz="2400">
                <a:solidFill>
                  <a:schemeClr val="accent2"/>
                </a:solidFill>
                <a:latin typeface="Times New Roman" charset="0"/>
                <a:ea typeface="ＭＳ Ｐゴシック" charset="0"/>
              </a:defRPr>
            </a:lvl7pPr>
            <a:lvl8pPr marL="1371600" eaLnBrk="0" fontAlgn="base" hangingPunct="0">
              <a:spcBef>
                <a:spcPct val="0"/>
              </a:spcBef>
              <a:spcAft>
                <a:spcPct val="0"/>
              </a:spcAft>
              <a:defRPr sz="2400">
                <a:solidFill>
                  <a:schemeClr val="accent2"/>
                </a:solidFill>
                <a:latin typeface="Times New Roman" charset="0"/>
                <a:ea typeface="ＭＳ Ｐゴシック" charset="0"/>
              </a:defRPr>
            </a:lvl8pPr>
            <a:lvl9pPr marL="1828800" eaLnBrk="0" fontAlgn="base" hangingPunct="0">
              <a:spcBef>
                <a:spcPct val="0"/>
              </a:spcBef>
              <a:spcAft>
                <a:spcPct val="0"/>
              </a:spcAft>
              <a:defRPr sz="2400">
                <a:solidFill>
                  <a:schemeClr val="accent2"/>
                </a:solidFill>
                <a:latin typeface="Times New Roman" charset="0"/>
                <a:ea typeface="ＭＳ Ｐゴシック" charset="0"/>
              </a:defRPr>
            </a:lvl9pPr>
          </a:lstStyle>
          <a:p>
            <a:pPr>
              <a:defRPr/>
            </a:pPr>
            <a:fld id="{5190BA32-C4AA-8744-9288-0B2A8E130EFE}" type="slidenum">
              <a:rPr lang="en-US" sz="1000" smtClean="0">
                <a:solidFill>
                  <a:schemeClr val="tx1"/>
                </a:solidFill>
              </a:rPr>
              <a:pPr>
                <a:defRPr/>
              </a:pPr>
              <a:t>19</a:t>
            </a:fld>
            <a:endParaRPr lang="en-US" sz="1000" smtClean="0">
              <a:solidFill>
                <a:schemeClr val="tx1"/>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GB"/>
          </a:p>
        </p:txBody>
      </p:sp>
    </p:spTree>
    <p:extLst>
      <p:ext uri="{BB962C8B-B14F-4D97-AF65-F5344CB8AC3E}">
        <p14:creationId xmlns:p14="http://schemas.microsoft.com/office/powerpoint/2010/main" val="204587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AD5AE1-8DAA-4720-851B-5749129BDBE5}" type="slidenum">
              <a:rPr lang="en-GB" smtClean="0"/>
              <a:t>28</a:t>
            </a:fld>
            <a:endParaRPr lang="en-GB"/>
          </a:p>
        </p:txBody>
      </p:sp>
    </p:spTree>
    <p:extLst>
      <p:ext uri="{BB962C8B-B14F-4D97-AF65-F5344CB8AC3E}">
        <p14:creationId xmlns:p14="http://schemas.microsoft.com/office/powerpoint/2010/main" val="129982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AD5AE1-8DAA-4720-851B-5749129BDBE5}" type="slidenum">
              <a:rPr lang="en-GB" smtClean="0"/>
              <a:t>29</a:t>
            </a:fld>
            <a:endParaRPr lang="en-GB"/>
          </a:p>
        </p:txBody>
      </p:sp>
    </p:spTree>
    <p:extLst>
      <p:ext uri="{BB962C8B-B14F-4D97-AF65-F5344CB8AC3E}">
        <p14:creationId xmlns:p14="http://schemas.microsoft.com/office/powerpoint/2010/main" val="217760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smtClean="0"/>
              <a:t>Main</a:t>
            </a:r>
            <a:r>
              <a:rPr lang="en-US" baseline="0" dirty="0" smtClean="0"/>
              <a:t> points:</a:t>
            </a:r>
          </a:p>
          <a:p>
            <a:r>
              <a:rPr lang="en-US" baseline="0" dirty="0" smtClean="0"/>
              <a:t>After the work done for the CDR there are several key points that need to be addressed or improved in the coming years (mention the five points on the fly in)</a:t>
            </a:r>
          </a:p>
          <a:p>
            <a:r>
              <a:rPr lang="en-US" baseline="0" dirty="0" smtClean="0"/>
              <a:t>Several of them, for example costing-power-physics-some technical developments, can and will be done in collaboration with similar work for the large ring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655440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4350694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039454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0639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smtClean="0"/>
              <a:t>Slide Title</a:t>
            </a:r>
            <a:endParaRPr lang="en-US" dirty="0"/>
          </a:p>
        </p:txBody>
      </p:sp>
      <p:sp>
        <p:nvSpPr>
          <p:cNvPr id="5" name="Slide Number Placeholder 4"/>
          <p:cNvSpPr>
            <a:spLocks noGrp="1"/>
          </p:cNvSpPr>
          <p:nvPr>
            <p:ph type="sldNum" sz="quarter" idx="12"/>
          </p:nvPr>
        </p:nvSpPr>
        <p:spPr>
          <a:xfrm>
            <a:off x="7956924" y="6356350"/>
            <a:ext cx="729876" cy="365125"/>
          </a:xfrm>
          <a:prstGeom prst="rect">
            <a:avLst/>
          </a:prstGeom>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457200" y="1260000"/>
            <a:ext cx="8226425" cy="4689280"/>
          </a:xfrm>
        </p:spPr>
        <p:txBody>
          <a:bodyPr/>
          <a:lstStyle>
            <a:lvl2pPr>
              <a:defRPr baseline="0"/>
            </a:lvl2pPr>
          </a:lstStyle>
          <a:p>
            <a:pPr lvl="0"/>
            <a:r>
              <a:rPr lang="x-none" dirty="0" smtClean="0"/>
              <a:t>Slide text first level</a:t>
            </a:r>
          </a:p>
          <a:p>
            <a:pPr lvl="1"/>
            <a:r>
              <a:rPr lang="x-none" dirty="0" smtClean="0"/>
              <a:t>Slide text second level</a:t>
            </a:r>
          </a:p>
          <a:p>
            <a:pPr lvl="2"/>
            <a:r>
              <a:rPr lang="x-none" dirty="0" smtClean="0"/>
              <a:t>Slide text third level</a:t>
            </a:r>
          </a:p>
          <a:p>
            <a:pPr lvl="3"/>
            <a:r>
              <a:rPr lang="x-none" dirty="0" smtClean="0"/>
              <a:t>Slide text fourth level</a:t>
            </a:r>
          </a:p>
          <a:p>
            <a:pPr lvl="4"/>
            <a:r>
              <a:rPr lang="x-none" dirty="0" smtClean="0"/>
              <a:t>Slide text fifth level</a:t>
            </a:r>
            <a:endParaRPr lang="en-US" dirty="0"/>
          </a:p>
        </p:txBody>
      </p:sp>
    </p:spTree>
    <p:extLst>
      <p:ext uri="{BB962C8B-B14F-4D97-AF65-F5344CB8AC3E}">
        <p14:creationId xmlns:p14="http://schemas.microsoft.com/office/powerpoint/2010/main" val="9766011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9742690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1442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74638"/>
            <a:ext cx="8291264" cy="1143000"/>
          </a:xfrm>
          <a:prstGeom prst="rect">
            <a:avLst/>
          </a:prstGeom>
        </p:spPr>
        <p:txBody>
          <a:bodyPr vert="horz" lIns="45720" rIns="45720"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457200" y="1600200"/>
            <a:ext cx="8291264" cy="4525963"/>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7" name="Image 4" descr="bande-01.eps"/>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6157663"/>
            <a:ext cx="9144000" cy="707202"/>
          </a:xfrm>
          <a:prstGeom prst="rect">
            <a:avLst/>
          </a:prstGeom>
        </p:spPr>
      </p:pic>
      <p:sp>
        <p:nvSpPr>
          <p:cNvPr id="10" name="Slide Number Placeholder 2"/>
          <p:cNvSpPr txBox="1">
            <a:spLocks/>
          </p:cNvSpPr>
          <p:nvPr/>
        </p:nvSpPr>
        <p:spPr>
          <a:xfrm>
            <a:off x="6858000" y="63373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mtClean="0"/>
              <a:pPr/>
              <a:t>‹#›</a:t>
            </a:fld>
            <a:endParaRPr lang="en-GB" dirty="0"/>
          </a:p>
        </p:txBody>
      </p:sp>
      <p:sp>
        <p:nvSpPr>
          <p:cNvPr id="11" name="TextBox 10"/>
          <p:cNvSpPr txBox="1"/>
          <p:nvPr/>
        </p:nvSpPr>
        <p:spPr>
          <a:xfrm>
            <a:off x="715840" y="6165304"/>
            <a:ext cx="5080295" cy="707886"/>
          </a:xfrm>
          <a:prstGeom prst="rect">
            <a:avLst/>
          </a:prstGeom>
          <a:noFill/>
        </p:spPr>
        <p:txBody>
          <a:bodyPr wrap="square" rtlCol="0">
            <a:spAutoFit/>
          </a:bodyPr>
          <a:lstStyle/>
          <a:p>
            <a:r>
              <a:rPr lang="en-GB" sz="1000" b="0" noProof="0" dirty="0" smtClean="0">
                <a:solidFill>
                  <a:schemeClr val="bg1"/>
                </a:solidFill>
              </a:rPr>
              <a:t>Status of the LHC and plans</a:t>
            </a:r>
          </a:p>
          <a:p>
            <a:r>
              <a:rPr lang="en-GB" sz="1000" b="0" noProof="0" dirty="0" err="1" smtClean="0">
                <a:solidFill>
                  <a:schemeClr val="bg1"/>
                </a:solidFill>
              </a:rPr>
              <a:t>Frédérick</a:t>
            </a:r>
            <a:r>
              <a:rPr lang="en-GB" sz="1000" b="0" noProof="0" dirty="0" smtClean="0">
                <a:solidFill>
                  <a:schemeClr val="bg1"/>
                </a:solidFill>
              </a:rPr>
              <a:t> Bordry</a:t>
            </a:r>
          </a:p>
          <a:p>
            <a:r>
              <a:rPr lang="en-GB" sz="1000" b="0" noProof="0" dirty="0" smtClean="0">
                <a:solidFill>
                  <a:schemeClr val="bg1"/>
                </a:solidFill>
              </a:rPr>
              <a:t>3</a:t>
            </a:r>
            <a:r>
              <a:rPr lang="en-GB" sz="1000" b="0" baseline="30000" noProof="0" dirty="0" smtClean="0">
                <a:solidFill>
                  <a:schemeClr val="bg1"/>
                </a:solidFill>
              </a:rPr>
              <a:t>rd</a:t>
            </a:r>
            <a:r>
              <a:rPr lang="en-GB" sz="1000" b="0" baseline="0" noProof="0" dirty="0" smtClean="0">
                <a:solidFill>
                  <a:schemeClr val="bg1"/>
                </a:solidFill>
              </a:rPr>
              <a:t> </a:t>
            </a:r>
            <a:r>
              <a:rPr lang="en-GB" sz="1000" b="0" noProof="0" dirty="0" smtClean="0">
                <a:solidFill>
                  <a:schemeClr val="bg1"/>
                </a:solidFill>
              </a:rPr>
              <a:t> International Conference on Particle Physics and Astrophysics - Moscow</a:t>
            </a:r>
          </a:p>
          <a:p>
            <a:r>
              <a:rPr lang="en-GB" sz="1000" b="0" noProof="0" dirty="0" smtClean="0">
                <a:solidFill>
                  <a:schemeClr val="bg1"/>
                </a:solidFill>
              </a:rPr>
              <a:t>2</a:t>
            </a:r>
            <a:r>
              <a:rPr lang="en-GB" sz="1000" b="0" baseline="30000" noProof="0" dirty="0" smtClean="0">
                <a:solidFill>
                  <a:schemeClr val="bg1"/>
                </a:solidFill>
              </a:rPr>
              <a:t>nd</a:t>
            </a:r>
            <a:r>
              <a:rPr lang="en-GB" sz="1000" b="0" baseline="0" noProof="0" dirty="0" smtClean="0">
                <a:solidFill>
                  <a:schemeClr val="bg1"/>
                </a:solidFill>
              </a:rPr>
              <a:t> </a:t>
            </a:r>
            <a:r>
              <a:rPr lang="en-GB" sz="1000" b="0" noProof="0" dirty="0" smtClean="0">
                <a:solidFill>
                  <a:schemeClr val="bg1"/>
                </a:solidFill>
              </a:rPr>
              <a:t>October 2017</a:t>
            </a:r>
          </a:p>
        </p:txBody>
      </p:sp>
    </p:spTree>
  </p:cSld>
  <p:clrMap bg1="lt1" tx1="dk1" bg2="lt2" tx2="dk2" accent1="accent1" accent2="accent2" accent3="accent3" accent4="accent4" accent5="accent5" accent6="accent6" hlink="hlink" folHlink="folHlink"/>
  <p:sldLayoutIdLst>
    <p:sldLayoutId id="2147483679" r:id="rId1"/>
    <p:sldLayoutId id="2147483684" r:id="rId2"/>
    <p:sldLayoutId id="2147483689" r:id="rId3"/>
    <p:sldLayoutId id="2147483691" r:id="rId4"/>
    <p:sldLayoutId id="2147483692" r:id="rId5"/>
    <p:sldLayoutId id="2147483788" r:id="rId6"/>
    <p:sldLayoutId id="2147483789" r:id="rId7"/>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354013" indent="-317500" algn="l" rtl="0" eaLnBrk="1" latinLnBrk="0" hangingPunct="1">
        <a:spcBef>
          <a:spcPct val="20000"/>
        </a:spcBef>
        <a:buClr>
          <a:schemeClr val="tx1"/>
        </a:buClr>
        <a:buSzPct val="75000"/>
        <a:buFont typeface="Lucida Grande"/>
        <a:buChar char="►"/>
        <a:defRPr kumimoji="0" sz="2400" kern="1200">
          <a:solidFill>
            <a:schemeClr val="tx1"/>
          </a:solidFill>
          <a:latin typeface="+mn-lt"/>
          <a:ea typeface="+mn-ea"/>
          <a:cs typeface="+mn-cs"/>
        </a:defRPr>
      </a:lvl1pPr>
      <a:lvl2pPr marL="720725" indent="-366713" algn="l" rtl="0" eaLnBrk="1" latinLnBrk="0" hangingPunct="1">
        <a:spcBef>
          <a:spcPct val="20000"/>
        </a:spcBef>
        <a:buClr>
          <a:schemeClr val="accent2"/>
        </a:buClr>
        <a:buSzPct val="75000"/>
        <a:buFont typeface="Lucida Grande"/>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1"/>
        </a:buClr>
        <a:buSzPct val="75000"/>
        <a:buFont typeface="Lucida Grande"/>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9" y="152400"/>
            <a:ext cx="7815262"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814" y="1295400"/>
            <a:ext cx="7773987"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2667000" y="6400800"/>
            <a:ext cx="33528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solidFill>
                  <a:srgbClr val="0967A4"/>
                </a:solidFill>
                <a:latin typeface="Helvetica" pitchFamily="-111" charset="0"/>
                <a:ea typeface="ＭＳ Ｐゴシック" pitchFamily="-111" charset="-128"/>
                <a:cs typeface="ＭＳ Ｐゴシック" pitchFamily="-111" charset="-128"/>
              </a:defRPr>
            </a:lvl1pPr>
          </a:lstStyle>
          <a:p>
            <a:pPr fontAlgn="base">
              <a:spcBef>
                <a:spcPct val="0"/>
              </a:spcBef>
              <a:spcAft>
                <a:spcPct val="0"/>
              </a:spcAft>
              <a:defRPr/>
            </a:pPr>
            <a:r>
              <a:rPr lang="en-US" smtClean="0"/>
              <a:t>CERN / January 2011</a:t>
            </a:r>
            <a:endParaRPr lang="en-US" dirty="0"/>
          </a:p>
        </p:txBody>
      </p:sp>
      <p:sp>
        <p:nvSpPr>
          <p:cNvPr id="3141"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900">
                <a:solidFill>
                  <a:srgbClr val="0967A4"/>
                </a:solidFill>
                <a:latin typeface="Helvetica" pitchFamily="-111" charset="0"/>
                <a:ea typeface="ＭＳ Ｐゴシック" pitchFamily="-111" charset="-128"/>
                <a:cs typeface="ＭＳ Ｐゴシック" pitchFamily="-111" charset="-128"/>
              </a:defRPr>
            </a:lvl1pPr>
          </a:lstStyle>
          <a:p>
            <a:pPr fontAlgn="base">
              <a:spcBef>
                <a:spcPct val="0"/>
              </a:spcBef>
              <a:spcAft>
                <a:spcPct val="0"/>
              </a:spcAft>
              <a:defRPr/>
            </a:pPr>
            <a:fld id="{BCD80EBE-9844-8249-A766-B820430A377D}" type="slidenum">
              <a:rPr lang="en-US"/>
              <a:pPr fontAlgn="base">
                <a:spcBef>
                  <a:spcPct val="0"/>
                </a:spcBef>
                <a:spcAft>
                  <a:spcPct val="0"/>
                </a:spcAft>
                <a:defRPr/>
              </a:pPr>
              <a:t>‹#›</a:t>
            </a:fld>
            <a:endParaRPr lang="en-US"/>
          </a:p>
        </p:txBody>
      </p:sp>
      <p:pic>
        <p:nvPicPr>
          <p:cNvPr id="1030" name="Picture 17" descr="CERNlogo-bleu"/>
          <p:cNvPicPr>
            <a:picLocks noChangeAspect="1" noChangeArrowheads="1"/>
          </p:cNvPicPr>
          <p:nvPr userDrawn="1"/>
        </p:nvPicPr>
        <p:blipFill>
          <a:blip r:embed="rId4">
            <a:clrChange>
              <a:clrFrom>
                <a:srgbClr val="FFFFFF"/>
              </a:clrFrom>
              <a:clrTo>
                <a:srgbClr val="FFFFFF">
                  <a:alpha val="0"/>
                </a:srgbClr>
              </a:clrTo>
            </a:clrChange>
          </a:blip>
          <a:srcRect/>
          <a:stretch>
            <a:fillRect/>
          </a:stretch>
        </p:blipFill>
        <p:spPr bwMode="auto">
          <a:xfrm>
            <a:off x="381000" y="6324602"/>
            <a:ext cx="533400" cy="512763"/>
          </a:xfrm>
          <a:prstGeom prst="rect">
            <a:avLst/>
          </a:prstGeom>
          <a:noFill/>
          <a:ln w="9525">
            <a:noFill/>
            <a:miter lim="800000"/>
            <a:headEnd/>
            <a:tailEnd/>
          </a:ln>
        </p:spPr>
      </p:pic>
      <p:sp>
        <p:nvSpPr>
          <p:cNvPr id="3143" name="Line 71"/>
          <p:cNvSpPr>
            <a:spLocks noChangeShapeType="1"/>
          </p:cNvSpPr>
          <p:nvPr userDrawn="1"/>
        </p:nvSpPr>
        <p:spPr bwMode="auto">
          <a:xfrm>
            <a:off x="1066800" y="6324600"/>
            <a:ext cx="7239000" cy="0"/>
          </a:xfrm>
          <a:prstGeom prst="line">
            <a:avLst/>
          </a:prstGeom>
          <a:noFill/>
          <a:ln w="12700">
            <a:solidFill>
              <a:srgbClr val="0967A4">
                <a:alpha val="74001"/>
              </a:srgbClr>
            </a:solidFill>
            <a:round/>
            <a:headEnd/>
            <a:tailEnd/>
          </a:ln>
          <a:effectLst/>
        </p:spPr>
        <p:txBody>
          <a:bodyPr wrap="none" anchor="ctr">
            <a:prstTxWarp prst="textNoShape">
              <a:avLst/>
            </a:prstTxWarp>
          </a:bodyPr>
          <a:lstStyle/>
          <a:p>
            <a:pPr eaLnBrk="0" fontAlgn="base" hangingPunct="0">
              <a:spcBef>
                <a:spcPct val="0"/>
              </a:spcBef>
              <a:spcAft>
                <a:spcPct val="0"/>
              </a:spcAft>
              <a:defRPr/>
            </a:pPr>
            <a:endParaRPr lang="en-GB">
              <a:solidFill>
                <a:srgbClr val="000000"/>
              </a:solidFill>
              <a:latin typeface="Arial" pitchFamily="19" charset="0"/>
              <a:ea typeface="ＭＳ Ｐゴシック" pitchFamily="19" charset="-128"/>
              <a:cs typeface="ＭＳ Ｐゴシック" pitchFamily="19" charset="-128"/>
            </a:endParaRPr>
          </a:p>
        </p:txBody>
      </p:sp>
      <p:sp>
        <p:nvSpPr>
          <p:cNvPr id="3146" name="Rectangle 74"/>
          <p:cNvSpPr>
            <a:spLocks noChangeArrowheads="1"/>
          </p:cNvSpPr>
          <p:nvPr userDrawn="1"/>
        </p:nvSpPr>
        <p:spPr bwMode="auto">
          <a:xfrm>
            <a:off x="0" y="990600"/>
            <a:ext cx="7018338" cy="76200"/>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fontAlgn="base">
              <a:spcBef>
                <a:spcPct val="0"/>
              </a:spcBef>
              <a:spcAft>
                <a:spcPct val="0"/>
              </a:spcAft>
              <a:defRPr/>
            </a:pPr>
            <a:endParaRPr kumimoji="1" lang="en-US">
              <a:solidFill>
                <a:srgbClr val="000000"/>
              </a:solidFill>
              <a:ea typeface="ＭＳ Ｐゴシック" pitchFamily="-111" charset="-128"/>
              <a:cs typeface="ＭＳ Ｐゴシック" pitchFamily="-111" charset="-128"/>
            </a:endParaRPr>
          </a:p>
        </p:txBody>
      </p:sp>
      <p:sp>
        <p:nvSpPr>
          <p:cNvPr id="9" name="Rectangle 1042"/>
          <p:cNvSpPr>
            <a:spLocks noChangeArrowheads="1"/>
          </p:cNvSpPr>
          <p:nvPr userDrawn="1"/>
        </p:nvSpPr>
        <p:spPr bwMode="auto">
          <a:xfrm>
            <a:off x="0" y="3175"/>
            <a:ext cx="9144000" cy="6858000"/>
          </a:xfrm>
          <a:prstGeom prst="rect">
            <a:avLst/>
          </a:prstGeom>
          <a:gradFill flip="none" rotWithShape="1">
            <a:gsLst>
              <a:gs pos="0">
                <a:schemeClr val="tx2"/>
              </a:gs>
              <a:gs pos="74000">
                <a:schemeClr val="tx2">
                  <a:lumMod val="50000"/>
                </a:schemeClr>
              </a:gs>
              <a:gs pos="99000">
                <a:srgbClr val="000F20"/>
              </a:gs>
            </a:gsLst>
            <a:path path="shape">
              <a:fillToRect l="50000" t="50000" r="50000" b="50000"/>
            </a:path>
            <a:tileRect/>
          </a:gradFill>
          <a:ln w="9525">
            <a:noFill/>
            <a:miter lim="800000"/>
            <a:headEnd/>
            <a:tailEnd/>
          </a:ln>
        </p:spPr>
        <p:txBody>
          <a:bodyP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814945975"/>
      </p:ext>
    </p:extLst>
  </p:cSld>
  <p:clrMap bg1="lt1" tx1="dk1" bg2="lt2" tx2="dk2" accent1="accent1" accent2="accent2" accent3="accent3" accent4="accent4" accent5="accent5" accent6="accent6" hlink="hlink" folHlink="folHlink"/>
  <p:sldLayoutIdLst>
    <p:sldLayoutId id="2147483773" r:id="rId1"/>
    <p:sldLayoutId id="2147483778" r:id="rId2"/>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sldNum="0" hdr="0" ftr="0" dt="0"/>
  <p:txStyles>
    <p:titleStyle>
      <a:lvl1pPr algn="l" rtl="0" eaLnBrk="0" fontAlgn="base" hangingPunct="0">
        <a:spcBef>
          <a:spcPct val="0"/>
        </a:spcBef>
        <a:spcAft>
          <a:spcPct val="0"/>
        </a:spcAft>
        <a:defRPr sz="3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3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3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3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3000">
          <a:solidFill>
            <a:schemeClr val="hlink"/>
          </a:solidFill>
          <a:latin typeface="Helvetica" pitchFamily="19" charset="0"/>
          <a:ea typeface="ＭＳ Ｐゴシック" charset="-128"/>
          <a:cs typeface="ＭＳ Ｐゴシック" charset="-128"/>
        </a:defRPr>
      </a:lvl5pPr>
      <a:lvl6pPr marL="342900" algn="l" rtl="0" fontAlgn="base">
        <a:spcBef>
          <a:spcPct val="0"/>
        </a:spcBef>
        <a:spcAft>
          <a:spcPct val="0"/>
        </a:spcAft>
        <a:defRPr sz="3000">
          <a:solidFill>
            <a:schemeClr val="hlink"/>
          </a:solidFill>
          <a:latin typeface="Helvetica" pitchFamily="19" charset="0"/>
        </a:defRPr>
      </a:lvl6pPr>
      <a:lvl7pPr marL="685800" algn="l" rtl="0" fontAlgn="base">
        <a:spcBef>
          <a:spcPct val="0"/>
        </a:spcBef>
        <a:spcAft>
          <a:spcPct val="0"/>
        </a:spcAft>
        <a:defRPr sz="3000">
          <a:solidFill>
            <a:schemeClr val="hlink"/>
          </a:solidFill>
          <a:latin typeface="Helvetica" pitchFamily="19" charset="0"/>
        </a:defRPr>
      </a:lvl7pPr>
      <a:lvl8pPr marL="1028700" algn="l" rtl="0" fontAlgn="base">
        <a:spcBef>
          <a:spcPct val="0"/>
        </a:spcBef>
        <a:spcAft>
          <a:spcPct val="0"/>
        </a:spcAft>
        <a:defRPr sz="3000">
          <a:solidFill>
            <a:schemeClr val="hlink"/>
          </a:solidFill>
          <a:latin typeface="Helvetica" pitchFamily="19" charset="0"/>
        </a:defRPr>
      </a:lvl8pPr>
      <a:lvl9pPr marL="1371600" algn="l" rtl="0" fontAlgn="base">
        <a:spcBef>
          <a:spcPct val="0"/>
        </a:spcBef>
        <a:spcAft>
          <a:spcPct val="0"/>
        </a:spcAft>
        <a:defRPr sz="3000">
          <a:solidFill>
            <a:schemeClr val="hlink"/>
          </a:solidFill>
          <a:latin typeface="Helvetica" pitchFamily="19" charset="0"/>
        </a:defRPr>
      </a:lvl9pPr>
    </p:titleStyle>
    <p:bodyStyle>
      <a:lvl1pPr marL="257175" indent="-257175" algn="l" rtl="0" eaLnBrk="0" fontAlgn="base" hangingPunct="0">
        <a:spcBef>
          <a:spcPct val="20000"/>
        </a:spcBef>
        <a:spcAft>
          <a:spcPct val="0"/>
        </a:spcAft>
        <a:buClr>
          <a:schemeClr val="folHlink"/>
        </a:buClr>
        <a:buSzPct val="75000"/>
        <a:buFont typeface="Wingdings" charset="2"/>
        <a:buChar char="n"/>
        <a:defRPr sz="2100">
          <a:solidFill>
            <a:schemeClr val="tx2"/>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lr>
          <a:schemeClr val="folHlink"/>
        </a:buClr>
        <a:buSzPct val="70000"/>
        <a:buFont typeface="Wingdings" charset="2"/>
        <a:buChar char="n"/>
        <a:defRPr sz="1800">
          <a:solidFill>
            <a:schemeClr val="tx2"/>
          </a:solidFill>
          <a:latin typeface="+mn-lt"/>
          <a:ea typeface="ＭＳ Ｐゴシック" pitchFamily="19" charset="-128"/>
        </a:defRPr>
      </a:lvl2pPr>
      <a:lvl3pPr marL="857250" indent="-171450" algn="l" rtl="0" eaLnBrk="0" fontAlgn="base" hangingPunct="0">
        <a:spcBef>
          <a:spcPct val="20000"/>
        </a:spcBef>
        <a:spcAft>
          <a:spcPct val="0"/>
        </a:spcAft>
        <a:buClr>
          <a:schemeClr val="tx2"/>
        </a:buClr>
        <a:buChar char="•"/>
        <a:defRPr sz="1500">
          <a:solidFill>
            <a:schemeClr val="tx2"/>
          </a:solidFill>
          <a:latin typeface="+mn-lt"/>
          <a:ea typeface="ＭＳ Ｐゴシック" pitchFamily="19" charset="-128"/>
        </a:defRPr>
      </a:lvl3pPr>
      <a:lvl4pPr marL="1200150" indent="-171450" algn="l" rtl="0" eaLnBrk="0" fontAlgn="base" hangingPunct="0">
        <a:spcBef>
          <a:spcPct val="20000"/>
        </a:spcBef>
        <a:spcAft>
          <a:spcPct val="0"/>
        </a:spcAft>
        <a:buClr>
          <a:schemeClr val="hlink"/>
        </a:buClr>
        <a:buChar char="•"/>
        <a:defRPr sz="1500">
          <a:solidFill>
            <a:schemeClr val="tx2"/>
          </a:solidFill>
          <a:latin typeface="+mn-lt"/>
          <a:ea typeface="ＭＳ Ｐゴシック" pitchFamily="19" charset="-128"/>
        </a:defRPr>
      </a:lvl4pPr>
      <a:lvl5pPr marL="1543050" indent="-171450" algn="l" rtl="0" eaLnBrk="0" fontAlgn="base" hangingPunct="0">
        <a:spcBef>
          <a:spcPct val="20000"/>
        </a:spcBef>
        <a:spcAft>
          <a:spcPct val="0"/>
        </a:spcAft>
        <a:buClr>
          <a:schemeClr val="tx1"/>
        </a:buClr>
        <a:buSzPct val="85000"/>
        <a:buChar char="•"/>
        <a:defRPr sz="1500">
          <a:solidFill>
            <a:schemeClr val="tx2"/>
          </a:solidFill>
          <a:latin typeface="+mn-lt"/>
          <a:ea typeface="ＭＳ Ｐゴシック" pitchFamily="19" charset="-128"/>
        </a:defRPr>
      </a:lvl5pPr>
      <a:lvl6pPr marL="1885950" indent="-17145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2228850" indent="-17145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2571750" indent="-17145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2914650" indent="-17145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3.pn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0.tiff"/><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60.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8.gif"/></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7.emf"/><Relationship Id="rId5" Type="http://schemas.openxmlformats.org/officeDocument/2006/relationships/image" Target="../media/image76.jpe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1120.png"/><Relationship Id="rId1" Type="http://schemas.openxmlformats.org/officeDocument/2006/relationships/slideLayout" Target="../slideLayouts/slideLayout5.xml"/><Relationship Id="rId5" Type="http://schemas.openxmlformats.org/officeDocument/2006/relationships/image" Target="NUL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hyperlink" Target="http://www.iconarchive.com/show/flag-icons-by-gosquared/Spain-icon.html" TargetMode="External"/><Relationship Id="rId3" Type="http://schemas.openxmlformats.org/officeDocument/2006/relationships/image" Target="../media/image91.png"/><Relationship Id="rId7" Type="http://schemas.openxmlformats.org/officeDocument/2006/relationships/hyperlink" Target="http://www.iconarchive.com/show/flag-icons-by-gosquared/Japan-icon.html" TargetMode="External"/><Relationship Id="rId12" Type="http://schemas.openxmlformats.org/officeDocument/2006/relationships/image" Target="../media/image96.png"/><Relationship Id="rId17" Type="http://schemas.openxmlformats.org/officeDocument/2006/relationships/image" Target="../media/image99.png"/><Relationship Id="rId2" Type="http://schemas.openxmlformats.org/officeDocument/2006/relationships/notesSlide" Target="../notesSlides/notesSlide8.xml"/><Relationship Id="rId16" Type="http://schemas.openxmlformats.org/officeDocument/2006/relationships/hyperlink" Target="http://www.iconarchive.com/show/flag-icons-by-gosquared/United-Kingdom-icon.html" TargetMode="External"/><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hyperlink" Target="http://www.iconarchive.com/show/flag-icons-by-gosquared/Italy-icon.html" TargetMode="External"/><Relationship Id="rId5" Type="http://schemas.openxmlformats.org/officeDocument/2006/relationships/hyperlink" Target="http://www.iconarchive.com/show/flag-icons-by-gosquared/United-States-icon.html" TargetMode="External"/><Relationship Id="rId15" Type="http://schemas.openxmlformats.org/officeDocument/2006/relationships/image" Target="../media/image98.pn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hyperlink" Target="http://www.iconarchive.com/show/flag-icons-by-gosquared/France-icon.html" TargetMode="External"/><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notesSlide" Target="../notesSlides/notesSlide9.xml"/><Relationship Id="rId7" Type="http://schemas.openxmlformats.org/officeDocument/2006/relationships/image" Target="../media/image10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4.tiff"/><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5.xml"/><Relationship Id="rId5" Type="http://schemas.openxmlformats.org/officeDocument/2006/relationships/image" Target="../media/image109.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image" Target="../media/image1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6.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emf"/><Relationship Id="rId5" Type="http://schemas.openxmlformats.org/officeDocument/2006/relationships/image" Target="../media/image119.png"/><Relationship Id="rId10" Type="http://schemas.openxmlformats.org/officeDocument/2006/relationships/image" Target="../media/image124.jpeg"/><Relationship Id="rId4" Type="http://schemas.openxmlformats.org/officeDocument/2006/relationships/image" Target="../media/image118.png"/><Relationship Id="rId9" Type="http://schemas.openxmlformats.org/officeDocument/2006/relationships/image" Target="../media/image123.gif"/></Relationships>
</file>

<file path=ppt/slides/_rels/slide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0.emf"/><Relationship Id="rId5" Type="http://schemas.openxmlformats.org/officeDocument/2006/relationships/image" Target="../media/image129.png"/><Relationship Id="rId4" Type="http://schemas.openxmlformats.org/officeDocument/2006/relationships/image" Target="../media/image128.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1.tiff"/><Relationship Id="rId1" Type="http://schemas.openxmlformats.org/officeDocument/2006/relationships/slideLayout" Target="../slideLayouts/slideLayout1.xml"/><Relationship Id="rId4" Type="http://schemas.openxmlformats.org/officeDocument/2006/relationships/image" Target="../media/image132.tiff"/></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emf"/><Relationship Id="rId2" Type="http://schemas.openxmlformats.org/officeDocument/2006/relationships/image" Target="../media/image31.jpeg"/><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space2013.cern.ch/fcc/PublishingImages/AlpsWithFCC950x237.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http://sciencesprings.files.wordpress.com/2013/01/cern-lhc-new.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73011"/>
            <a:ext cx="9144000" cy="3184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2882" y="1366649"/>
            <a:ext cx="8208913" cy="2123658"/>
          </a:xfrm>
          <a:prstGeom prst="rect">
            <a:avLst/>
          </a:prstGeom>
          <a:noFill/>
        </p:spPr>
        <p:txBody>
          <a:bodyPr wrap="square" rtlCol="0">
            <a:spAutoFit/>
          </a:bodyPr>
          <a:lstStyle/>
          <a:p>
            <a:r>
              <a:rPr lang="en-GB" sz="3200" dirty="0" smtClean="0"/>
              <a:t>Status of the LHC and </a:t>
            </a:r>
            <a:r>
              <a:rPr lang="en-GB" sz="3200" dirty="0" smtClean="0"/>
              <a:t>plans</a:t>
            </a:r>
          </a:p>
          <a:p>
            <a:r>
              <a:rPr lang="en-GB" sz="3200" dirty="0" smtClean="0"/>
              <a:t>HL-LHC project</a:t>
            </a:r>
          </a:p>
          <a:p>
            <a:r>
              <a:rPr lang="en-GB" sz="2800" i="1" dirty="0" smtClean="0"/>
              <a:t>CLIC and FCC studies</a:t>
            </a:r>
            <a:endParaRPr lang="en-GB" sz="2000" i="1" dirty="0" smtClean="0"/>
          </a:p>
          <a:p>
            <a:endParaRPr lang="en-GB" dirty="0" smtClean="0"/>
          </a:p>
          <a:p>
            <a:r>
              <a:rPr lang="en-GB" sz="2000" dirty="0" err="1" smtClean="0"/>
              <a:t>Frédérick</a:t>
            </a:r>
            <a:r>
              <a:rPr lang="en-GB" sz="2000" dirty="0" smtClean="0"/>
              <a:t> Bordry</a:t>
            </a:r>
          </a:p>
        </p:txBody>
      </p:sp>
      <p:pic>
        <p:nvPicPr>
          <p:cNvPr id="6" name="Picture 5"/>
          <p:cNvPicPr>
            <a:picLocks noChangeAspect="1"/>
          </p:cNvPicPr>
          <p:nvPr/>
        </p:nvPicPr>
        <p:blipFill>
          <a:blip r:embed="rId4"/>
          <a:stretch>
            <a:fillRect/>
          </a:stretch>
        </p:blipFill>
        <p:spPr>
          <a:xfrm>
            <a:off x="0" y="9397"/>
            <a:ext cx="9144000" cy="1174548"/>
          </a:xfrm>
          <a:prstGeom prst="rect">
            <a:avLst/>
          </a:prstGeom>
        </p:spPr>
      </p:pic>
      <p:pic>
        <p:nvPicPr>
          <p:cNvPr id="7" name="Image 2" descr="LOGOfin.ep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0352" y="1647924"/>
            <a:ext cx="1172455" cy="1467041"/>
          </a:xfrm>
          <a:prstGeom prst="rect">
            <a:avLst/>
          </a:prstGeom>
        </p:spPr>
      </p:pic>
    </p:spTree>
    <p:extLst>
      <p:ext uri="{BB962C8B-B14F-4D97-AF65-F5344CB8AC3E}">
        <p14:creationId xmlns:p14="http://schemas.microsoft.com/office/powerpoint/2010/main" val="11277796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0"/>
          <p:cNvSpPr/>
          <p:nvPr/>
        </p:nvSpPr>
        <p:spPr>
          <a:xfrm>
            <a:off x="762001" y="676835"/>
            <a:ext cx="8610603" cy="36933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b="0" i="0" u="none" strike="noStrike" kern="1200" cap="none" spc="0" baseline="0" dirty="0">
                <a:solidFill>
                  <a:srgbClr val="FFFF00"/>
                </a:solidFill>
                <a:effectLst>
                  <a:outerShdw dist="38096" dir="2700000">
                    <a:srgbClr val="000000"/>
                  </a:outerShdw>
                </a:effectLst>
                <a:uFillTx/>
                <a:latin typeface="Arial"/>
                <a:ea typeface="ＭＳ Ｐゴシック"/>
                <a:cs typeface="ＭＳ Ｐゴシック"/>
              </a:rPr>
              <a:t>Strong involvement in the LHC </a:t>
            </a:r>
            <a:r>
              <a:rPr lang="en-GB" b="0" i="0" u="none" strike="noStrike" kern="1200" cap="none" spc="0" baseline="0" dirty="0" smtClean="0">
                <a:solidFill>
                  <a:srgbClr val="FFFF00"/>
                </a:solidFill>
                <a:effectLst>
                  <a:outerShdw dist="38096" dir="2700000">
                    <a:srgbClr val="000000"/>
                  </a:outerShdw>
                </a:effectLst>
                <a:uFillTx/>
                <a:latin typeface="Arial"/>
                <a:ea typeface="ＭＳ Ｐゴシック"/>
                <a:cs typeface="ＭＳ Ｐゴシック"/>
              </a:rPr>
              <a:t>accelerator and injectors, examples…</a:t>
            </a:r>
            <a:endParaRPr lang="en-GB" b="0" i="0" u="none" strike="noStrike" kern="1200" cap="none" spc="0" baseline="0" dirty="0">
              <a:solidFill>
                <a:srgbClr val="FFFF00"/>
              </a:solidFill>
              <a:effectLst>
                <a:outerShdw dist="38096" dir="2700000">
                  <a:srgbClr val="000000"/>
                </a:outerShdw>
              </a:effectLst>
              <a:uFillTx/>
              <a:latin typeface="Arial"/>
              <a:ea typeface="ＭＳ Ｐゴシック"/>
              <a:cs typeface="ＭＳ Ｐゴシック"/>
            </a:endParaRPr>
          </a:p>
        </p:txBody>
      </p:sp>
      <p:sp>
        <p:nvSpPr>
          <p:cNvPr id="14" name="Rectangle 2"/>
          <p:cNvSpPr/>
          <p:nvPr/>
        </p:nvSpPr>
        <p:spPr>
          <a:xfrm>
            <a:off x="1410862" y="-7823"/>
            <a:ext cx="6476996" cy="76944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FFFFFF"/>
                </a:solidFill>
                <a:effectLst>
                  <a:outerShdw dist="38096" dir="2700000">
                    <a:srgbClr val="000000"/>
                  </a:outerShdw>
                </a:effectLst>
                <a:uFillTx/>
                <a:latin typeface="Arial"/>
                <a:ea typeface="ＭＳ Ｐゴシック"/>
                <a:cs typeface="ＭＳ Ｐゴシック"/>
              </a:rPr>
              <a:t>Russia and CERN</a:t>
            </a:r>
          </a:p>
        </p:txBody>
      </p:sp>
      <p:pic>
        <p:nvPicPr>
          <p:cNvPr id="18" name="Picture 7" descr="Snapshot 2009-10-22 18-49-17"/>
          <p:cNvPicPr>
            <a:picLocks noChangeAspect="1"/>
          </p:cNvPicPr>
          <p:nvPr/>
        </p:nvPicPr>
        <p:blipFill>
          <a:blip r:embed="rId3" cstate="print"/>
          <a:srcRect/>
          <a:stretch>
            <a:fillRect/>
          </a:stretch>
        </p:blipFill>
        <p:spPr>
          <a:xfrm>
            <a:off x="152403" y="76196"/>
            <a:ext cx="1219196" cy="804864"/>
          </a:xfrm>
          <a:prstGeom prst="rect">
            <a:avLst/>
          </a:prstGeom>
          <a:noFill/>
          <a:ln>
            <a:noFill/>
          </a:ln>
          <a:effectLst>
            <a:innerShdw blurRad="63500" dist="50800">
              <a:prstClr val="black">
                <a:alpha val="62000"/>
              </a:prstClr>
            </a:innerShdw>
          </a:effectLst>
        </p:spPr>
      </p:pic>
      <p:pic>
        <p:nvPicPr>
          <p:cNvPr id="19" name="Picture 18" descr="cern_logo_1.png"/>
          <p:cNvPicPr>
            <a:picLocks noChangeAspect="1"/>
          </p:cNvPicPr>
          <p:nvPr/>
        </p:nvPicPr>
        <p:blipFill>
          <a:blip r:embed="rId4">
            <a:lum bright="100000" contrast="-100000"/>
          </a:blip>
          <a:stretch>
            <a:fillRect/>
          </a:stretch>
        </p:blipFill>
        <p:spPr>
          <a:xfrm>
            <a:off x="8274496" y="116632"/>
            <a:ext cx="762000" cy="749300"/>
          </a:xfrm>
          <a:prstGeom prst="rect">
            <a:avLst/>
          </a:prstGeom>
        </p:spPr>
      </p:pic>
      <p:pic>
        <p:nvPicPr>
          <p:cNvPr id="21" name="Picture 7" descr="0106025_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313" y="1165610"/>
            <a:ext cx="3074929" cy="1992111"/>
          </a:xfrm>
          <a:prstGeom prst="rect">
            <a:avLst/>
          </a:prstGeom>
          <a:noFill/>
        </p:spPr>
      </p:pic>
      <p:sp>
        <p:nvSpPr>
          <p:cNvPr id="22" name="Text Box 9"/>
          <p:cNvSpPr txBox="1">
            <a:spLocks noChangeArrowheads="1"/>
          </p:cNvSpPr>
          <p:nvPr/>
        </p:nvSpPr>
        <p:spPr bwMode="auto">
          <a:xfrm>
            <a:off x="177698" y="3184978"/>
            <a:ext cx="3778698" cy="307777"/>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1400" dirty="0">
                <a:solidFill>
                  <a:srgbClr val="FFFF00"/>
                </a:solidFill>
                <a:latin typeface="Arial" charset="0"/>
                <a:ea typeface="ＭＳ Ｐゴシック" pitchFamily="28" charset="-128"/>
              </a:rPr>
              <a:t>400 Magnets for the LHC transfer line (BINP</a:t>
            </a:r>
            <a:r>
              <a:rPr lang="en-US" sz="1400" b="1" dirty="0">
                <a:solidFill>
                  <a:srgbClr val="FFFF00"/>
                </a:solidFill>
                <a:latin typeface="Arial" charset="0"/>
                <a:ea typeface="ＭＳ Ｐゴシック" pitchFamily="28" charset="-128"/>
              </a:rPr>
              <a:t>)</a:t>
            </a:r>
          </a:p>
        </p:txBody>
      </p:sp>
      <p:sp>
        <p:nvSpPr>
          <p:cNvPr id="23" name="Rectangle 2"/>
          <p:cNvSpPr>
            <a:spLocks noChangeArrowheads="1"/>
          </p:cNvSpPr>
          <p:nvPr/>
        </p:nvSpPr>
        <p:spPr bwMode="auto">
          <a:xfrm>
            <a:off x="177698" y="6027003"/>
            <a:ext cx="4426959" cy="523220"/>
          </a:xfrm>
          <a:prstGeom prst="rect">
            <a:avLst/>
          </a:prstGeom>
          <a:noFill/>
          <a:ln w="12700">
            <a:noFill/>
            <a:miter lim="800000"/>
            <a:headEnd type="none" w="sm" len="sm"/>
            <a:tailEnd type="none" w="sm" len="sm"/>
          </a:ln>
          <a:effectLst/>
        </p:spPr>
        <p:txBody>
          <a:bodyPr wrap="square">
            <a:spAutoFit/>
          </a:bodyPr>
          <a:lstStyle/>
          <a:p>
            <a:pPr fontAlgn="base">
              <a:spcBef>
                <a:spcPct val="0"/>
              </a:spcBef>
              <a:spcAft>
                <a:spcPct val="0"/>
              </a:spcAft>
            </a:pPr>
            <a:r>
              <a:rPr lang="ru-RU" sz="1400" dirty="0">
                <a:solidFill>
                  <a:srgbClr val="FFFF00"/>
                </a:solidFill>
                <a:latin typeface="Arial" charset="0"/>
                <a:ea typeface="ＭＳ Ｐゴシック" pitchFamily="28" charset="-128"/>
              </a:rPr>
              <a:t>256 </a:t>
            </a:r>
            <a:r>
              <a:rPr lang="en-US" sz="1400" dirty="0">
                <a:solidFill>
                  <a:srgbClr val="FFFF00"/>
                </a:solidFill>
                <a:latin typeface="Arial" charset="0"/>
                <a:ea typeface="ＭＳ Ｐゴシック" pitchFamily="28" charset="-128"/>
              </a:rPr>
              <a:t>extraction switches for </a:t>
            </a:r>
            <a:r>
              <a:rPr lang="en-US" sz="1400" dirty="0" smtClean="0">
                <a:solidFill>
                  <a:srgbClr val="FFFF00"/>
                </a:solidFill>
                <a:latin typeface="Arial" charset="0"/>
                <a:ea typeface="ＭＳ Ｐゴシック" pitchFamily="28" charset="-128"/>
              </a:rPr>
              <a:t>the LHC dipole </a:t>
            </a:r>
            <a:r>
              <a:rPr lang="en-US" sz="1400" dirty="0">
                <a:solidFill>
                  <a:srgbClr val="FFFF00"/>
                </a:solidFill>
                <a:latin typeface="Arial" charset="0"/>
                <a:ea typeface="ＭＳ Ｐゴシック" pitchFamily="28" charset="-128"/>
              </a:rPr>
              <a:t>and quadrupole </a:t>
            </a:r>
            <a:r>
              <a:rPr lang="en-US" sz="1400" dirty="0" smtClean="0">
                <a:solidFill>
                  <a:srgbClr val="FFFF00"/>
                </a:solidFill>
                <a:latin typeface="Arial" charset="0"/>
                <a:ea typeface="ＭＳ Ｐゴシック" pitchFamily="28" charset="-128"/>
              </a:rPr>
              <a:t>chains (Plant</a:t>
            </a:r>
            <a:r>
              <a:rPr lang="ru-RU" sz="1400" dirty="0" smtClean="0">
                <a:solidFill>
                  <a:srgbClr val="FFFF00"/>
                </a:solidFill>
                <a:latin typeface="Arial" charset="0"/>
                <a:ea typeface="ＭＳ Ｐゴシック" pitchFamily="28" charset="-128"/>
              </a:rPr>
              <a:t> </a:t>
            </a:r>
            <a:r>
              <a:rPr lang="en-US" sz="1400" dirty="0" err="1">
                <a:solidFill>
                  <a:srgbClr val="FFFF00"/>
                </a:solidFill>
                <a:latin typeface="Arial" charset="0"/>
                <a:ea typeface="ＭＳ Ｐゴシック" pitchFamily="28" charset="-128"/>
              </a:rPr>
              <a:t>Uralelectro</a:t>
            </a:r>
            <a:r>
              <a:rPr lang="ru-RU" sz="1400" dirty="0">
                <a:solidFill>
                  <a:srgbClr val="FFFF00"/>
                </a:solidFill>
                <a:latin typeface="Arial" charset="0"/>
                <a:ea typeface="ＭＳ Ｐゴシック" pitchFamily="28" charset="-128"/>
              </a:rPr>
              <a:t> </a:t>
            </a:r>
            <a:r>
              <a:rPr lang="fr-CH" sz="1400" dirty="0" smtClean="0">
                <a:solidFill>
                  <a:srgbClr val="FFFF00"/>
                </a:solidFill>
                <a:latin typeface="Arial" charset="0"/>
                <a:ea typeface="ＭＳ Ｐゴシック" pitchFamily="28" charset="-128"/>
              </a:rPr>
              <a:t>- </a:t>
            </a:r>
            <a:r>
              <a:rPr lang="en-US" sz="1400" dirty="0" smtClean="0">
                <a:solidFill>
                  <a:srgbClr val="FFFF00"/>
                </a:solidFill>
                <a:latin typeface="Arial" charset="0"/>
                <a:ea typeface="ＭＳ Ｐゴシック" pitchFamily="28" charset="-128"/>
              </a:rPr>
              <a:t>Yekaterinburg</a:t>
            </a:r>
            <a:r>
              <a:rPr lang="ru-RU" sz="1400" dirty="0">
                <a:solidFill>
                  <a:srgbClr val="FFFF00"/>
                </a:solidFill>
                <a:latin typeface="Arial" charset="0"/>
                <a:ea typeface="ＭＳ Ｐゴシック" pitchFamily="28" charset="-128"/>
              </a:rPr>
              <a:t>) </a:t>
            </a:r>
            <a:endParaRPr lang="en-US" sz="1400" dirty="0">
              <a:solidFill>
                <a:srgbClr val="FFFF00"/>
              </a:solidFill>
              <a:latin typeface="Arial" charset="0"/>
              <a:ea typeface="ＭＳ Ｐゴシック" pitchFamily="28" charset="-128"/>
            </a:endParaRPr>
          </a:p>
        </p:txBody>
      </p:sp>
      <p:pic>
        <p:nvPicPr>
          <p:cNvPr id="24" name="Picture 3" descr="Marina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5312" y="3729506"/>
            <a:ext cx="3074929" cy="2270240"/>
          </a:xfrm>
          <a:prstGeom prst="rect">
            <a:avLst/>
          </a:prstGeom>
          <a:noFill/>
        </p:spPr>
      </p:pic>
      <p:sp>
        <p:nvSpPr>
          <p:cNvPr id="25" name="Title 1"/>
          <p:cNvSpPr txBox="1">
            <a:spLocks/>
          </p:cNvSpPr>
          <p:nvPr/>
        </p:nvSpPr>
        <p:spPr>
          <a:xfrm>
            <a:off x="4297653" y="3194210"/>
            <a:ext cx="4657009" cy="435454"/>
          </a:xfrm>
          <a:prstGeom prst="rect">
            <a:avLst/>
          </a:prstGeom>
        </p:spPr>
        <p:txBody>
          <a:bodyPr>
            <a:noAutofit/>
          </a:bodyPr>
          <a:lstStyle>
            <a:lvl1pPr algn="l" rtl="0" eaLnBrk="0" fontAlgn="base" hangingPunct="0">
              <a:spcBef>
                <a:spcPct val="0"/>
              </a:spcBef>
              <a:spcAft>
                <a:spcPct val="0"/>
              </a:spcAft>
              <a:defRPr sz="3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3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3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3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3000">
                <a:solidFill>
                  <a:schemeClr val="hlink"/>
                </a:solidFill>
                <a:latin typeface="Helvetica" pitchFamily="19" charset="0"/>
                <a:ea typeface="ＭＳ Ｐゴシック" charset="-128"/>
                <a:cs typeface="ＭＳ Ｐゴシック" charset="-128"/>
              </a:defRPr>
            </a:lvl5pPr>
            <a:lvl6pPr marL="342900" algn="l" rtl="0" fontAlgn="base">
              <a:spcBef>
                <a:spcPct val="0"/>
              </a:spcBef>
              <a:spcAft>
                <a:spcPct val="0"/>
              </a:spcAft>
              <a:defRPr sz="3000">
                <a:solidFill>
                  <a:schemeClr val="hlink"/>
                </a:solidFill>
                <a:latin typeface="Helvetica" pitchFamily="19" charset="0"/>
              </a:defRPr>
            </a:lvl6pPr>
            <a:lvl7pPr marL="685800" algn="l" rtl="0" fontAlgn="base">
              <a:spcBef>
                <a:spcPct val="0"/>
              </a:spcBef>
              <a:spcAft>
                <a:spcPct val="0"/>
              </a:spcAft>
              <a:defRPr sz="3000">
                <a:solidFill>
                  <a:schemeClr val="hlink"/>
                </a:solidFill>
                <a:latin typeface="Helvetica" pitchFamily="19" charset="0"/>
              </a:defRPr>
            </a:lvl7pPr>
            <a:lvl8pPr marL="1028700" algn="l" rtl="0" fontAlgn="base">
              <a:spcBef>
                <a:spcPct val="0"/>
              </a:spcBef>
              <a:spcAft>
                <a:spcPct val="0"/>
              </a:spcAft>
              <a:defRPr sz="3000">
                <a:solidFill>
                  <a:schemeClr val="hlink"/>
                </a:solidFill>
                <a:latin typeface="Helvetica" pitchFamily="19" charset="0"/>
              </a:defRPr>
            </a:lvl8pPr>
            <a:lvl9pPr marL="1371600" algn="l" rtl="0" fontAlgn="base">
              <a:spcBef>
                <a:spcPct val="0"/>
              </a:spcBef>
              <a:spcAft>
                <a:spcPct val="0"/>
              </a:spcAft>
              <a:defRPr sz="3000">
                <a:solidFill>
                  <a:schemeClr val="hlink"/>
                </a:solidFill>
                <a:latin typeface="Helvetica" pitchFamily="19" charset="0"/>
              </a:defRPr>
            </a:lvl9pPr>
          </a:lstStyle>
          <a:p>
            <a:r>
              <a:rPr lang="en-US" sz="1400" kern="0" dirty="0" smtClean="0">
                <a:solidFill>
                  <a:srgbClr val="FFFF00"/>
                </a:solidFill>
                <a:latin typeface="Arial" panose="020B0604020202020204" pitchFamily="34" charset="0"/>
                <a:cs typeface="Arial" panose="020B0604020202020204" pitchFamily="34" charset="0"/>
              </a:rPr>
              <a:t>24 main electrical systems</a:t>
            </a:r>
            <a:r>
              <a:rPr lang="en-GB" sz="1400" kern="0" dirty="0" smtClean="0">
                <a:solidFill>
                  <a:srgbClr val="FFFF00"/>
                </a:solidFill>
                <a:latin typeface="Arial" panose="020B0604020202020204" pitchFamily="34" charset="0"/>
                <a:cs typeface="Arial" panose="020B0604020202020204" pitchFamily="34" charset="0"/>
              </a:rPr>
              <a:t> for LHC superconducting magnet circuit protection (IHEP)</a:t>
            </a:r>
            <a:endParaRPr lang="en-US" sz="1400" kern="0" dirty="0">
              <a:solidFill>
                <a:srgbClr val="FFFF00"/>
              </a:solidFill>
              <a:latin typeface="Arial" panose="020B0604020202020204" pitchFamily="34" charset="0"/>
              <a:cs typeface="Arial" panose="020B0604020202020204" pitchFamily="34" charset="0"/>
            </a:endParaRPr>
          </a:p>
        </p:txBody>
      </p:sp>
      <p:pic>
        <p:nvPicPr>
          <p:cNvPr id="26" name="Picture 25" descr="CP_03_2011_32.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72463" y="1147042"/>
            <a:ext cx="3083089" cy="2029246"/>
          </a:xfrm>
          <a:prstGeom prst="rect">
            <a:avLst/>
          </a:prstGeom>
        </p:spPr>
      </p:pic>
      <p:sp>
        <p:nvSpPr>
          <p:cNvPr id="34" name="Rectangle 2"/>
          <p:cNvSpPr>
            <a:spLocks noChangeArrowheads="1"/>
          </p:cNvSpPr>
          <p:nvPr/>
        </p:nvSpPr>
        <p:spPr bwMode="auto">
          <a:xfrm>
            <a:off x="4699345" y="6080474"/>
            <a:ext cx="3943912" cy="738664"/>
          </a:xfrm>
          <a:prstGeom prst="rect">
            <a:avLst/>
          </a:prstGeom>
          <a:noFill/>
          <a:ln w="12700">
            <a:noFill/>
            <a:miter lim="800000"/>
            <a:headEnd type="none" w="sm" len="sm"/>
            <a:tailEnd type="none" w="sm" len="sm"/>
          </a:ln>
          <a:effectLst/>
        </p:spPr>
        <p:txBody>
          <a:bodyPr wrap="square">
            <a:spAutoFit/>
          </a:bodyPr>
          <a:lstStyle/>
          <a:p>
            <a:pPr fontAlgn="base">
              <a:spcBef>
                <a:spcPct val="0"/>
              </a:spcBef>
              <a:spcAft>
                <a:spcPct val="0"/>
              </a:spcAft>
            </a:pPr>
            <a:r>
              <a:rPr lang="en-US" sz="1400" dirty="0" smtClean="0">
                <a:solidFill>
                  <a:srgbClr val="FFFF00"/>
                </a:solidFill>
                <a:latin typeface="Arial" charset="0"/>
                <a:ea typeface="ＭＳ Ｐゴシック" pitchFamily="28" charset="-128"/>
                <a:cs typeface="Times New Roman" pitchFamily="18" charset="0"/>
              </a:rPr>
              <a:t>Development </a:t>
            </a:r>
            <a:r>
              <a:rPr lang="en-US" sz="1400" dirty="0">
                <a:solidFill>
                  <a:srgbClr val="FFFF00"/>
                </a:solidFill>
                <a:latin typeface="Arial" charset="0"/>
                <a:ea typeface="ＭＳ Ｐゴシック" pitchFamily="28" charset="-128"/>
                <a:cs typeface="Times New Roman" pitchFamily="18" charset="0"/>
              </a:rPr>
              <a:t>of survey</a:t>
            </a:r>
            <a:r>
              <a:rPr lang="ru-RU" sz="1400" dirty="0">
                <a:solidFill>
                  <a:srgbClr val="FFFF00"/>
                </a:solidFill>
                <a:latin typeface="Arial" charset="0"/>
                <a:ea typeface="ＭＳ Ｐゴシック" pitchFamily="28" charset="-128"/>
                <a:cs typeface="Times New Roman" pitchFamily="18" charset="0"/>
              </a:rPr>
              <a:t> </a:t>
            </a:r>
            <a:r>
              <a:rPr lang="en-US" sz="1400" dirty="0">
                <a:solidFill>
                  <a:srgbClr val="FFFF00"/>
                </a:solidFill>
                <a:latin typeface="Arial" charset="0"/>
                <a:ea typeface="ＭＳ Ｐゴシック" pitchFamily="28" charset="-128"/>
                <a:cs typeface="Times New Roman" pitchFamily="18" charset="0"/>
              </a:rPr>
              <a:t>equipment</a:t>
            </a:r>
            <a:r>
              <a:rPr lang="ru-RU" sz="1400" dirty="0">
                <a:solidFill>
                  <a:srgbClr val="FFFF00"/>
                </a:solidFill>
                <a:latin typeface="Arial" charset="0"/>
                <a:ea typeface="ＭＳ Ｐゴシック" pitchFamily="28" charset="-128"/>
                <a:cs typeface="Times New Roman" pitchFamily="18" charset="0"/>
              </a:rPr>
              <a:t> </a:t>
            </a:r>
            <a:r>
              <a:rPr lang="en-US" sz="1400" dirty="0">
                <a:solidFill>
                  <a:srgbClr val="FFFF00"/>
                </a:solidFill>
                <a:latin typeface="Arial" charset="0"/>
                <a:ea typeface="ＭＳ Ｐゴシック" pitchFamily="28" charset="-128"/>
                <a:cs typeface="Times New Roman" pitchFamily="18" charset="0"/>
              </a:rPr>
              <a:t>for the </a:t>
            </a:r>
            <a:r>
              <a:rPr lang="en-US" sz="1400" dirty="0" smtClean="0">
                <a:solidFill>
                  <a:srgbClr val="FFFF00"/>
                </a:solidFill>
                <a:latin typeface="Arial" charset="0"/>
                <a:ea typeface="ＭＳ Ｐゴシック" pitchFamily="28" charset="-128"/>
                <a:cs typeface="Times New Roman" pitchFamily="18" charset="0"/>
              </a:rPr>
              <a:t>LHC Plants</a:t>
            </a:r>
            <a:r>
              <a:rPr lang="en-US" sz="1400" dirty="0">
                <a:solidFill>
                  <a:srgbClr val="FFFF00"/>
                </a:solidFill>
                <a:latin typeface="Arial" charset="0"/>
                <a:ea typeface="ＭＳ Ｐゴシック" pitchFamily="28" charset="-128"/>
                <a:cs typeface="Times New Roman" pitchFamily="18" charset="0"/>
              </a:rPr>
              <a:t>: TMZ (Tula) + “MIG” (Moscow)</a:t>
            </a:r>
            <a:endParaRPr lang="ru-RU" sz="1400" dirty="0">
              <a:solidFill>
                <a:srgbClr val="FFFF00"/>
              </a:solidFill>
              <a:latin typeface="Arial" charset="0"/>
              <a:ea typeface="ＭＳ Ｐゴシック" pitchFamily="28" charset="-128"/>
              <a:cs typeface="Times New Roman" pitchFamily="18" charset="0"/>
            </a:endParaRPr>
          </a:p>
          <a:p>
            <a:pPr fontAlgn="base">
              <a:spcBef>
                <a:spcPct val="0"/>
              </a:spcBef>
              <a:spcAft>
                <a:spcPct val="0"/>
              </a:spcAft>
            </a:pPr>
            <a:endParaRPr lang="ru-RU" sz="1400" dirty="0">
              <a:solidFill>
                <a:srgbClr val="FFFF00"/>
              </a:solidFill>
              <a:latin typeface="Arial" charset="0"/>
              <a:ea typeface="ＭＳ Ｐゴシック" pitchFamily="28" charset="-128"/>
              <a:cs typeface="Times New Roman" pitchFamily="18" charset="0"/>
            </a:endParaRPr>
          </a:p>
        </p:txBody>
      </p:sp>
      <p:pic>
        <p:nvPicPr>
          <p:cNvPr id="35" name="Picture 4" descr="kravchu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78827" y="3782409"/>
            <a:ext cx="3076725" cy="2145320"/>
          </a:xfrm>
          <a:prstGeom prst="rect">
            <a:avLst/>
          </a:prstGeom>
          <a:noFill/>
        </p:spPr>
      </p:pic>
    </p:spTree>
    <p:extLst>
      <p:ext uri="{BB962C8B-B14F-4D97-AF65-F5344CB8AC3E}">
        <p14:creationId xmlns:p14="http://schemas.microsoft.com/office/powerpoint/2010/main" val="316319249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92" y="989269"/>
            <a:ext cx="4613836" cy="3133179"/>
          </a:xfrm>
          <a:prstGeom prst="rect">
            <a:avLst/>
          </a:prstGeom>
        </p:spPr>
      </p:pic>
      <p:sp>
        <p:nvSpPr>
          <p:cNvPr id="3" name="Content Placeholder 2"/>
          <p:cNvSpPr>
            <a:spLocks noGrp="1"/>
          </p:cNvSpPr>
          <p:nvPr>
            <p:ph idx="4294967295"/>
          </p:nvPr>
        </p:nvSpPr>
        <p:spPr>
          <a:xfrm>
            <a:off x="467544" y="743750"/>
            <a:ext cx="4579938" cy="491037"/>
          </a:xfrm>
        </p:spPr>
        <p:txBody>
          <a:bodyPr>
            <a:normAutofit/>
          </a:bodyPr>
          <a:lstStyle/>
          <a:p>
            <a:pPr marL="0" indent="0">
              <a:spcAft>
                <a:spcPts val="400"/>
              </a:spcAft>
              <a:buClr>
                <a:srgbClr val="0000FF"/>
              </a:buClr>
              <a:buNone/>
            </a:pPr>
            <a:r>
              <a:rPr lang="en-GB" sz="2000" kern="0" dirty="0" smtClean="0"/>
              <a:t>2017 </a:t>
            </a:r>
            <a:r>
              <a:rPr lang="en-GB" sz="2000" kern="0" dirty="0"/>
              <a:t>integrated </a:t>
            </a:r>
            <a:r>
              <a:rPr lang="en-GB" sz="2000" kern="0" dirty="0" smtClean="0"/>
              <a:t>luminosity: </a:t>
            </a:r>
            <a:r>
              <a:rPr lang="en-GB" sz="2000" kern="0" dirty="0" smtClean="0">
                <a:sym typeface="Symbol" panose="05050102010706020507" pitchFamily="18" charset="2"/>
              </a:rPr>
              <a:t></a:t>
            </a:r>
            <a:r>
              <a:rPr lang="en-GB" sz="2000" kern="0" dirty="0" smtClean="0">
                <a:solidFill>
                  <a:srgbClr val="C00000"/>
                </a:solidFill>
              </a:rPr>
              <a:t>29 </a:t>
            </a:r>
            <a:r>
              <a:rPr lang="en-GB" sz="2000" kern="0" dirty="0">
                <a:solidFill>
                  <a:srgbClr val="C00000"/>
                </a:solidFill>
              </a:rPr>
              <a:t>fb</a:t>
            </a:r>
            <a:r>
              <a:rPr lang="en-GB" sz="2000" kern="0" baseline="30000" dirty="0">
                <a:solidFill>
                  <a:srgbClr val="C00000"/>
                </a:solidFill>
              </a:rPr>
              <a:t>-1</a:t>
            </a:r>
            <a:r>
              <a:rPr lang="en-GB" sz="2000" kern="0" dirty="0" smtClean="0"/>
              <a:t>.</a:t>
            </a:r>
            <a:endParaRPr lang="en-GB" sz="2000" kern="0" dirty="0"/>
          </a:p>
        </p:txBody>
      </p:sp>
      <p:sp>
        <p:nvSpPr>
          <p:cNvPr id="7" name="TextBox 6"/>
          <p:cNvSpPr txBox="1"/>
          <p:nvPr/>
        </p:nvSpPr>
        <p:spPr>
          <a:xfrm>
            <a:off x="6279709" y="989269"/>
            <a:ext cx="1988686" cy="369332"/>
          </a:xfrm>
          <a:prstGeom prst="rect">
            <a:avLst/>
          </a:prstGeom>
          <a:noFill/>
        </p:spPr>
        <p:txBody>
          <a:bodyPr wrap="none" rtlCol="0">
            <a:spAutoFit/>
          </a:bodyPr>
          <a:lstStyle/>
          <a:p>
            <a:r>
              <a:rPr lang="en-GB" b="1" i="1" dirty="0" smtClean="0">
                <a:solidFill>
                  <a:schemeClr val="bg2">
                    <a:lumMod val="10000"/>
                  </a:schemeClr>
                </a:solidFill>
                <a:latin typeface="+mj-lt"/>
              </a:rPr>
              <a:t>Time in collision</a:t>
            </a:r>
            <a:endParaRPr lang="en-GB" b="1" i="1" dirty="0">
              <a:solidFill>
                <a:schemeClr val="bg2">
                  <a:lumMod val="10000"/>
                </a:schemeClr>
              </a:solidFill>
              <a:latin typeface="+mj-lt"/>
            </a:endParaRPr>
          </a:p>
        </p:txBody>
      </p:sp>
      <p:grpSp>
        <p:nvGrpSpPr>
          <p:cNvPr id="8" name="Group 7"/>
          <p:cNvGrpSpPr/>
          <p:nvPr/>
        </p:nvGrpSpPr>
        <p:grpSpPr>
          <a:xfrm>
            <a:off x="5404104" y="1382785"/>
            <a:ext cx="3739896" cy="2417463"/>
            <a:chOff x="5404104" y="1239915"/>
            <a:chExt cx="3739896" cy="2417463"/>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104" y="1239915"/>
              <a:ext cx="3739896" cy="2417463"/>
            </a:xfrm>
            <a:prstGeom prst="rect">
              <a:avLst/>
            </a:prstGeom>
          </p:spPr>
        </p:pic>
        <p:sp>
          <p:nvSpPr>
            <p:cNvPr id="10" name="TextBox 9"/>
            <p:cNvSpPr txBox="1"/>
            <p:nvPr/>
          </p:nvSpPr>
          <p:spPr>
            <a:xfrm>
              <a:off x="6530655" y="2263980"/>
              <a:ext cx="697627" cy="400110"/>
            </a:xfrm>
            <a:prstGeom prst="rect">
              <a:avLst/>
            </a:prstGeom>
            <a:noFill/>
          </p:spPr>
          <p:txBody>
            <a:bodyPr wrap="none" rtlCol="0">
              <a:spAutoFit/>
            </a:bodyPr>
            <a:lstStyle/>
            <a:p>
              <a:r>
                <a:rPr lang="en-GB" sz="2000" b="1" dirty="0" smtClean="0">
                  <a:solidFill>
                    <a:srgbClr val="FFFF00"/>
                  </a:solidFill>
                  <a:latin typeface="+mj-lt"/>
                </a:rPr>
                <a:t>48%</a:t>
              </a:r>
              <a:endParaRPr lang="en-GB" sz="2000" b="1" dirty="0">
                <a:solidFill>
                  <a:srgbClr val="FFFF00"/>
                </a:solidFill>
                <a:latin typeface="+mj-lt"/>
              </a:endParaRPr>
            </a:p>
          </p:txBody>
        </p:sp>
      </p:grpSp>
      <p:grpSp>
        <p:nvGrpSpPr>
          <p:cNvPr id="11" name="Group 10"/>
          <p:cNvGrpSpPr/>
          <p:nvPr/>
        </p:nvGrpSpPr>
        <p:grpSpPr>
          <a:xfrm>
            <a:off x="5383968" y="3767074"/>
            <a:ext cx="3686880" cy="2383194"/>
            <a:chOff x="5457120" y="3429000"/>
            <a:chExt cx="3686880" cy="238319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120" y="3429000"/>
              <a:ext cx="3686880" cy="2383194"/>
            </a:xfrm>
            <a:prstGeom prst="rect">
              <a:avLst/>
            </a:prstGeom>
          </p:spPr>
        </p:pic>
        <p:sp>
          <p:nvSpPr>
            <p:cNvPr id="13" name="TextBox 12"/>
            <p:cNvSpPr txBox="1"/>
            <p:nvPr/>
          </p:nvSpPr>
          <p:spPr>
            <a:xfrm>
              <a:off x="6530654" y="4312111"/>
              <a:ext cx="697627" cy="400110"/>
            </a:xfrm>
            <a:prstGeom prst="rect">
              <a:avLst/>
            </a:prstGeom>
            <a:noFill/>
          </p:spPr>
          <p:txBody>
            <a:bodyPr wrap="none" rtlCol="0">
              <a:spAutoFit/>
            </a:bodyPr>
            <a:lstStyle/>
            <a:p>
              <a:r>
                <a:rPr lang="en-GB" sz="2000" b="1" dirty="0" smtClean="0">
                  <a:solidFill>
                    <a:srgbClr val="FFFF00"/>
                  </a:solidFill>
                  <a:latin typeface="+mj-lt"/>
                </a:rPr>
                <a:t>40%</a:t>
              </a:r>
              <a:endParaRPr lang="en-GB" sz="2000" b="1" dirty="0">
                <a:solidFill>
                  <a:srgbClr val="FFFF00"/>
                </a:solidFill>
                <a:latin typeface="+mj-lt"/>
              </a:endParaRPr>
            </a:p>
          </p:txBody>
        </p:sp>
      </p:grpSp>
      <p:sp>
        <p:nvSpPr>
          <p:cNvPr id="14" name="TextBox 13"/>
          <p:cNvSpPr txBox="1"/>
          <p:nvPr/>
        </p:nvSpPr>
        <p:spPr>
          <a:xfrm>
            <a:off x="5182756" y="1479319"/>
            <a:ext cx="1624868" cy="276999"/>
          </a:xfrm>
          <a:prstGeom prst="rect">
            <a:avLst/>
          </a:prstGeom>
          <a:noFill/>
        </p:spPr>
        <p:txBody>
          <a:bodyPr wrap="none" rtlCol="0">
            <a:spAutoFit/>
          </a:bodyPr>
          <a:lstStyle/>
          <a:p>
            <a:r>
              <a:rPr lang="en-GB" sz="1200" b="1" i="1" dirty="0" smtClean="0">
                <a:solidFill>
                  <a:srgbClr val="0000FF"/>
                </a:solidFill>
                <a:latin typeface="+mj-lt"/>
              </a:rPr>
              <a:t>Before Tech. Stop 1</a:t>
            </a:r>
            <a:endParaRPr lang="en-GB" sz="1200" b="1" i="1" dirty="0">
              <a:solidFill>
                <a:srgbClr val="0000FF"/>
              </a:solidFill>
              <a:latin typeface="+mj-lt"/>
            </a:endParaRPr>
          </a:p>
        </p:txBody>
      </p:sp>
      <p:sp>
        <p:nvSpPr>
          <p:cNvPr id="15" name="TextBox 14"/>
          <p:cNvSpPr txBox="1"/>
          <p:nvPr/>
        </p:nvSpPr>
        <p:spPr>
          <a:xfrm>
            <a:off x="5109670" y="3828660"/>
            <a:ext cx="2135328" cy="276999"/>
          </a:xfrm>
          <a:prstGeom prst="rect">
            <a:avLst/>
          </a:prstGeom>
          <a:noFill/>
        </p:spPr>
        <p:txBody>
          <a:bodyPr wrap="none" rtlCol="0">
            <a:spAutoFit/>
          </a:bodyPr>
          <a:lstStyle/>
          <a:p>
            <a:r>
              <a:rPr lang="en-GB" sz="1200" b="1" i="1" dirty="0" smtClean="0">
                <a:solidFill>
                  <a:srgbClr val="0000FF"/>
                </a:solidFill>
                <a:latin typeface="+mj-lt"/>
              </a:rPr>
              <a:t>Tech. Stop 1 – Tech Stop 2</a:t>
            </a:r>
            <a:endParaRPr lang="en-GB" sz="1200" b="1" i="1" dirty="0">
              <a:solidFill>
                <a:srgbClr val="0000FF"/>
              </a:solidFill>
              <a:latin typeface="+mj-lt"/>
            </a:endParaRPr>
          </a:p>
        </p:txBody>
      </p:sp>
      <p:sp>
        <p:nvSpPr>
          <p:cNvPr id="18" name="Rectangle 17"/>
          <p:cNvSpPr/>
          <p:nvPr/>
        </p:nvSpPr>
        <p:spPr>
          <a:xfrm>
            <a:off x="467544" y="168185"/>
            <a:ext cx="7258910" cy="523220"/>
          </a:xfrm>
          <a:prstGeom prst="rect">
            <a:avLst/>
          </a:prstGeom>
          <a:solidFill>
            <a:srgbClr val="0070C0"/>
          </a:solidFill>
        </p:spPr>
        <p:txBody>
          <a:bodyPr wrap="none">
            <a:spAutoFit/>
          </a:bodyPr>
          <a:lstStyle/>
          <a:p>
            <a:r>
              <a:rPr lang="en-GB" sz="2800" dirty="0">
                <a:solidFill>
                  <a:schemeClr val="bg1"/>
                </a:solidFill>
              </a:rPr>
              <a:t>LHC 2017 : Integrated </a:t>
            </a:r>
            <a:r>
              <a:rPr lang="en-GB" sz="2800" dirty="0" smtClean="0">
                <a:solidFill>
                  <a:schemeClr val="bg1"/>
                </a:solidFill>
              </a:rPr>
              <a:t>Performance </a:t>
            </a:r>
            <a:r>
              <a:rPr lang="en-GB" sz="2000" dirty="0" smtClean="0">
                <a:solidFill>
                  <a:schemeClr val="bg1"/>
                </a:solidFill>
              </a:rPr>
              <a:t>(up to TS2)</a:t>
            </a:r>
            <a:endParaRPr lang="en-GB" sz="2000" dirty="0">
              <a:solidFill>
                <a:schemeClr val="bg1"/>
              </a:solidFill>
            </a:endParaRPr>
          </a:p>
        </p:txBody>
      </p:sp>
      <p:pic>
        <p:nvPicPr>
          <p:cNvPr id="17" name="Picture 16"/>
          <p:cNvPicPr>
            <a:picLocks noChangeAspect="1"/>
          </p:cNvPicPr>
          <p:nvPr/>
        </p:nvPicPr>
        <p:blipFill rotWithShape="1">
          <a:blip r:embed="rId5"/>
          <a:srcRect l="5455" t="6904" r="6728" b="6904"/>
          <a:stretch/>
        </p:blipFill>
        <p:spPr>
          <a:xfrm>
            <a:off x="879447" y="4138830"/>
            <a:ext cx="3756131" cy="2612960"/>
          </a:xfrm>
          <a:prstGeom prst="rect">
            <a:avLst/>
          </a:prstGeom>
        </p:spPr>
      </p:pic>
      <p:pic>
        <p:nvPicPr>
          <p:cNvPr id="19" name="Picture 18"/>
          <p:cNvPicPr>
            <a:picLocks noChangeAspect="1"/>
          </p:cNvPicPr>
          <p:nvPr/>
        </p:nvPicPr>
        <p:blipFill>
          <a:blip r:embed="rId6"/>
          <a:stretch>
            <a:fillRect/>
          </a:stretch>
        </p:blipFill>
        <p:spPr>
          <a:xfrm>
            <a:off x="7812360" y="-872"/>
            <a:ext cx="1298788" cy="1125616"/>
          </a:xfrm>
          <a:prstGeom prst="rect">
            <a:avLst/>
          </a:prstGeom>
        </p:spPr>
      </p:pic>
    </p:spTree>
    <p:extLst>
      <p:ext uri="{BB962C8B-B14F-4D97-AF65-F5344CB8AC3E}">
        <p14:creationId xmlns:p14="http://schemas.microsoft.com/office/powerpoint/2010/main" val="86815554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296" y="1628800"/>
            <a:ext cx="4752528" cy="4493538"/>
          </a:xfrm>
          <a:prstGeom prst="rect">
            <a:avLst/>
          </a:prstGeom>
          <a:noFill/>
        </p:spPr>
        <p:txBody>
          <a:bodyPr wrap="square" rtlCol="0">
            <a:spAutoFit/>
          </a:bodyPr>
          <a:lstStyle/>
          <a:p>
            <a:pPr algn="just"/>
            <a:r>
              <a:rPr lang="en-US" dirty="0" smtClean="0"/>
              <a:t>Enhanced </a:t>
            </a:r>
            <a:r>
              <a:rPr lang="en-US" b="1" dirty="0" smtClean="0">
                <a:solidFill>
                  <a:schemeClr val="tx2"/>
                </a:solidFill>
              </a:rPr>
              <a:t>Combined Ramp &amp; Squeeze</a:t>
            </a:r>
            <a:r>
              <a:rPr lang="en-US" dirty="0" smtClean="0"/>
              <a:t> (CRS) to reach 1 m β* (IP1/IP5) at the end of the ramp, followed by a squeeze to 40 cm</a:t>
            </a:r>
          </a:p>
          <a:p>
            <a:pPr marL="285750" indent="-285750" algn="just">
              <a:buFont typeface="Wingdings" panose="05000000000000000000" pitchFamily="2" charset="2"/>
              <a:buChar char="q"/>
            </a:pPr>
            <a:endParaRPr lang="en-US" dirty="0" smtClean="0"/>
          </a:p>
          <a:p>
            <a:pPr algn="just"/>
            <a:endParaRPr lang="en-US" dirty="0" smtClean="0"/>
          </a:p>
          <a:p>
            <a:pPr algn="just"/>
            <a:endParaRPr lang="en-US" dirty="0"/>
          </a:p>
          <a:p>
            <a:pPr algn="just"/>
            <a:endParaRPr lang="en-US" dirty="0"/>
          </a:p>
          <a:p>
            <a:pPr algn="just"/>
            <a:endParaRPr lang="en-US" dirty="0"/>
          </a:p>
          <a:p>
            <a:pPr algn="just"/>
            <a:r>
              <a:rPr lang="en-US" b="1" dirty="0"/>
              <a:t>Crossing angle anti-levelling </a:t>
            </a:r>
            <a:r>
              <a:rPr lang="en-US" dirty="0"/>
              <a:t>operational</a:t>
            </a:r>
            <a:r>
              <a:rPr lang="en-US" b="1" dirty="0"/>
              <a:t> </a:t>
            </a:r>
            <a:endParaRPr lang="en-US" b="1" dirty="0" smtClean="0"/>
          </a:p>
          <a:p>
            <a:pPr algn="just"/>
            <a:endParaRPr lang="en-US" b="1" dirty="0" smtClean="0"/>
          </a:p>
          <a:p>
            <a:pPr marL="266700" lvl="1" indent="-180975" algn="just">
              <a:buFont typeface="Arial" panose="020B0604020202020204" pitchFamily="34" charset="0"/>
              <a:buChar char="•"/>
            </a:pPr>
            <a:r>
              <a:rPr lang="en-US" dirty="0" smtClean="0"/>
              <a:t>Observed </a:t>
            </a:r>
            <a:r>
              <a:rPr lang="en-US" dirty="0"/>
              <a:t>luminosity gain of </a:t>
            </a:r>
            <a:r>
              <a:rPr lang="en-US" b="1" dirty="0"/>
              <a:t>3-4 </a:t>
            </a:r>
            <a:r>
              <a:rPr lang="en-US" b="1" dirty="0" smtClean="0"/>
              <a:t>%</a:t>
            </a:r>
          </a:p>
          <a:p>
            <a:pPr marL="266700" lvl="1" indent="-180975" algn="just">
              <a:buFont typeface="Arial" panose="020B0604020202020204" pitchFamily="34" charset="0"/>
              <a:buChar char="•"/>
            </a:pPr>
            <a:r>
              <a:rPr lang="en-US" dirty="0" smtClean="0"/>
              <a:t>Steps </a:t>
            </a:r>
            <a:r>
              <a:rPr lang="en-US" dirty="0"/>
              <a:t>of -10 </a:t>
            </a:r>
            <a:r>
              <a:rPr lang="el-GR" dirty="0"/>
              <a:t>μ</a:t>
            </a:r>
            <a:r>
              <a:rPr lang="en-US" dirty="0"/>
              <a:t>rad at stable </a:t>
            </a:r>
            <a:r>
              <a:rPr lang="en-US" dirty="0" smtClean="0"/>
              <a:t>beams</a:t>
            </a:r>
          </a:p>
          <a:p>
            <a:pPr marL="85725" lvl="1" algn="just"/>
            <a:r>
              <a:rPr lang="en-US" dirty="0"/>
              <a:t> </a:t>
            </a:r>
            <a:r>
              <a:rPr lang="en-US" dirty="0" smtClean="0"/>
              <a:t>  after        2h</a:t>
            </a:r>
            <a:r>
              <a:rPr lang="en-US" dirty="0"/>
              <a:t>, </a:t>
            </a:r>
            <a:r>
              <a:rPr lang="en-US" dirty="0" smtClean="0"/>
              <a:t>     4h</a:t>
            </a:r>
            <a:r>
              <a:rPr lang="en-US" dirty="0"/>
              <a:t>, </a:t>
            </a:r>
            <a:r>
              <a:rPr lang="en-US" dirty="0" smtClean="0"/>
              <a:t>      8h      </a:t>
            </a:r>
          </a:p>
          <a:p>
            <a:pPr marL="266700" lvl="1" indent="-180975" algn="just"/>
            <a:r>
              <a:rPr lang="en-US" dirty="0" smtClean="0"/>
              <a:t>           150 </a:t>
            </a:r>
            <a:r>
              <a:rPr lang="en-US" dirty="0">
                <a:sym typeface="Wingdings" panose="05000000000000000000" pitchFamily="2" charset="2"/>
              </a:rPr>
              <a:t> 140  130  120 </a:t>
            </a:r>
            <a:r>
              <a:rPr lang="el-GR" dirty="0">
                <a:sym typeface="Wingdings" panose="05000000000000000000" pitchFamily="2" charset="2"/>
              </a:rPr>
              <a:t>μ</a:t>
            </a:r>
            <a:r>
              <a:rPr lang="en-US" dirty="0">
                <a:sym typeface="Wingdings" panose="05000000000000000000" pitchFamily="2" charset="2"/>
              </a:rPr>
              <a:t>rad</a:t>
            </a:r>
            <a:endParaRPr lang="en-US" dirty="0"/>
          </a:p>
          <a:p>
            <a:pPr algn="just"/>
            <a:endParaRPr lang="en-US" dirty="0" smtClean="0"/>
          </a:p>
          <a:p>
            <a:pPr algn="just"/>
            <a:endParaRPr lang="en-US" sz="1600" dirty="0"/>
          </a:p>
        </p:txBody>
      </p:sp>
      <p:pic>
        <p:nvPicPr>
          <p:cNvPr id="6" name="Picture 5"/>
          <p:cNvPicPr>
            <a:picLocks noChangeAspect="1"/>
          </p:cNvPicPr>
          <p:nvPr/>
        </p:nvPicPr>
        <p:blipFill>
          <a:blip r:embed="rId2"/>
          <a:stretch>
            <a:fillRect/>
          </a:stretch>
        </p:blipFill>
        <p:spPr>
          <a:xfrm>
            <a:off x="4960419" y="730645"/>
            <a:ext cx="3757059" cy="1965231"/>
          </a:xfrm>
          <a:prstGeom prst="rect">
            <a:avLst/>
          </a:prstGeom>
        </p:spPr>
      </p:pic>
      <p:sp>
        <p:nvSpPr>
          <p:cNvPr id="7" name="TextBox 6"/>
          <p:cNvSpPr txBox="1"/>
          <p:nvPr/>
        </p:nvSpPr>
        <p:spPr>
          <a:xfrm>
            <a:off x="5573528" y="246718"/>
            <a:ext cx="2536272" cy="369332"/>
          </a:xfrm>
          <a:prstGeom prst="rect">
            <a:avLst/>
          </a:prstGeom>
          <a:noFill/>
        </p:spPr>
        <p:txBody>
          <a:bodyPr wrap="none" rtlCol="0">
            <a:spAutoFit/>
          </a:bodyPr>
          <a:lstStyle/>
          <a:p>
            <a:r>
              <a:rPr lang="en-US" dirty="0" smtClean="0">
                <a:solidFill>
                  <a:schemeClr val="bg2">
                    <a:lumMod val="10000"/>
                  </a:schemeClr>
                </a:solidFill>
              </a:rPr>
              <a:t>Energy vs </a:t>
            </a:r>
            <a:r>
              <a:rPr lang="en-US" dirty="0">
                <a:solidFill>
                  <a:schemeClr val="bg2">
                    <a:lumMod val="10000"/>
                  </a:schemeClr>
                </a:solidFill>
              </a:rPr>
              <a:t>β</a:t>
            </a:r>
            <a:r>
              <a:rPr lang="en-US" dirty="0" smtClean="0">
                <a:solidFill>
                  <a:schemeClr val="bg2">
                    <a:lumMod val="10000"/>
                  </a:schemeClr>
                </a:solidFill>
              </a:rPr>
              <a:t>* in IP1/5/8</a:t>
            </a:r>
            <a:endParaRPr lang="en-US" dirty="0">
              <a:solidFill>
                <a:schemeClr val="bg2">
                  <a:lumMod val="10000"/>
                </a:schemeClr>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6885" r="7189" b="4505"/>
          <a:stretch/>
        </p:blipFill>
        <p:spPr>
          <a:xfrm>
            <a:off x="4954732" y="2810472"/>
            <a:ext cx="4015180" cy="3066800"/>
          </a:xfrm>
          <a:prstGeom prst="rect">
            <a:avLst/>
          </a:prstGeom>
        </p:spPr>
      </p:pic>
      <p:sp>
        <p:nvSpPr>
          <p:cNvPr id="16" name="TextBox 15"/>
          <p:cNvSpPr txBox="1"/>
          <p:nvPr/>
        </p:nvSpPr>
        <p:spPr>
          <a:xfrm>
            <a:off x="6962322" y="3728319"/>
            <a:ext cx="1847850" cy="615553"/>
          </a:xfrm>
          <a:prstGeom prst="rect">
            <a:avLst/>
          </a:prstGeom>
          <a:noFill/>
        </p:spPr>
        <p:txBody>
          <a:bodyPr wrap="square" rtlCol="0">
            <a:spAutoFit/>
          </a:bodyPr>
          <a:lstStyle/>
          <a:p>
            <a:pPr algn="ctr"/>
            <a:r>
              <a:rPr lang="de-CH" sz="2000" b="1" dirty="0" smtClean="0"/>
              <a:t>Fill 5872</a:t>
            </a:r>
          </a:p>
          <a:p>
            <a:r>
              <a:rPr lang="de-CH" sz="1400" b="1" dirty="0" smtClean="0"/>
              <a:t>ATLAS Luminosity</a:t>
            </a:r>
            <a:endParaRPr lang="en-GB" sz="1400" b="1" dirty="0"/>
          </a:p>
        </p:txBody>
      </p:sp>
      <p:sp>
        <p:nvSpPr>
          <p:cNvPr id="8" name="Rectangle 7"/>
          <p:cNvSpPr/>
          <p:nvPr/>
        </p:nvSpPr>
        <p:spPr>
          <a:xfrm>
            <a:off x="323435" y="275725"/>
            <a:ext cx="4392582" cy="769441"/>
          </a:xfrm>
          <a:prstGeom prst="rect">
            <a:avLst/>
          </a:prstGeom>
          <a:solidFill>
            <a:srgbClr val="0070C0"/>
          </a:solidFill>
        </p:spPr>
        <p:txBody>
          <a:bodyPr wrap="square">
            <a:spAutoFit/>
          </a:bodyPr>
          <a:lstStyle/>
          <a:p>
            <a:r>
              <a:rPr lang="en-GB" sz="2400" dirty="0">
                <a:solidFill>
                  <a:schemeClr val="bg1"/>
                </a:solidFill>
              </a:rPr>
              <a:t>LHC </a:t>
            </a:r>
            <a:r>
              <a:rPr lang="en-GB" sz="2400" dirty="0" smtClean="0">
                <a:solidFill>
                  <a:schemeClr val="bg1"/>
                </a:solidFill>
              </a:rPr>
              <a:t>2017 : </a:t>
            </a:r>
            <a:r>
              <a:rPr lang="en-GB" sz="2000" dirty="0" smtClean="0">
                <a:solidFill>
                  <a:schemeClr val="bg1"/>
                </a:solidFill>
              </a:rPr>
              <a:t>new achievements to optimise the integrated luminosity </a:t>
            </a:r>
            <a:endParaRPr lang="en-GB" sz="2000" dirty="0">
              <a:solidFill>
                <a:schemeClr val="bg1"/>
              </a:solidFill>
            </a:endParaRPr>
          </a:p>
        </p:txBody>
      </p:sp>
    </p:spTree>
    <p:extLst>
      <p:ext uri="{BB962C8B-B14F-4D97-AF65-F5344CB8AC3E}">
        <p14:creationId xmlns:p14="http://schemas.microsoft.com/office/powerpoint/2010/main" val="130767526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3757" y="2252503"/>
            <a:ext cx="8096737" cy="3804253"/>
          </a:xfrm>
          <a:prstGeom prst="rect">
            <a:avLst/>
          </a:prstGeom>
        </p:spPr>
      </p:pic>
      <p:sp>
        <p:nvSpPr>
          <p:cNvPr id="8" name="Explosion 1 7"/>
          <p:cNvSpPr/>
          <p:nvPr/>
        </p:nvSpPr>
        <p:spPr>
          <a:xfrm>
            <a:off x="1044415" y="4704810"/>
            <a:ext cx="554476" cy="229192"/>
          </a:xfrm>
          <a:prstGeom prst="irregularSeal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2" name="Shape 152"/>
          <p:cNvSpPr>
            <a:spLocks noGrp="1"/>
          </p:cNvSpPr>
          <p:nvPr>
            <p:ph idx="4294967295"/>
          </p:nvPr>
        </p:nvSpPr>
        <p:spPr>
          <a:xfrm>
            <a:off x="270099" y="671174"/>
            <a:ext cx="8829377" cy="3140075"/>
          </a:xfrm>
          <a:prstGeom prst="rect">
            <a:avLst/>
          </a:prstGeom>
        </p:spPr>
        <p:txBody>
          <a:bodyPr>
            <a:normAutofit/>
          </a:bodyPr>
          <a:lstStyle/>
          <a:p>
            <a:pPr marL="36513" indent="0">
              <a:lnSpc>
                <a:spcPct val="100000"/>
              </a:lnSpc>
              <a:buNone/>
            </a:pPr>
            <a:r>
              <a:rPr lang="en-GB" sz="1800" dirty="0" smtClean="0"/>
              <a:t>- </a:t>
            </a:r>
            <a:r>
              <a:rPr lang="en-GB" sz="1600" dirty="0" smtClean="0"/>
              <a:t>p-p runs with </a:t>
            </a:r>
            <a:r>
              <a:rPr lang="en-GB" sz="1600" b="1" dirty="0" smtClean="0">
                <a:solidFill>
                  <a:srgbClr val="FF0000"/>
                </a:solidFill>
              </a:rPr>
              <a:t>Beta * = 30 cm </a:t>
            </a:r>
            <a:r>
              <a:rPr lang="en-GB" sz="1600" dirty="0" smtClean="0"/>
              <a:t>(ATLAS and CMS), </a:t>
            </a:r>
            <a:r>
              <a:rPr lang="en-GB" sz="1400" dirty="0" smtClean="0"/>
              <a:t>crossing angle reduction during the fill</a:t>
            </a:r>
            <a:endParaRPr lang="en-GB" sz="1400" dirty="0"/>
          </a:p>
          <a:p>
            <a:pPr marL="36513" indent="0">
              <a:lnSpc>
                <a:spcPct val="100000"/>
              </a:lnSpc>
              <a:buNone/>
            </a:pPr>
            <a:r>
              <a:rPr lang="en-GB" sz="1600" dirty="0" smtClean="0"/>
              <a:t>- Luminosity </a:t>
            </a:r>
            <a:r>
              <a:rPr lang="en-GB" sz="1600" dirty="0" smtClean="0"/>
              <a:t>limited by 16L2 beam instabilities, but luminosity </a:t>
            </a:r>
            <a:r>
              <a:rPr lang="en-GB" sz="1600" dirty="0" smtClean="0">
                <a:solidFill>
                  <a:srgbClr val="FF0000"/>
                </a:solidFill>
                <a:sym typeface="Symbol" panose="05050102010706020507" pitchFamily="18" charset="2"/>
              </a:rPr>
              <a:t></a:t>
            </a:r>
            <a:r>
              <a:rPr lang="en-GB" sz="1600" dirty="0" smtClean="0">
                <a:solidFill>
                  <a:srgbClr val="FF0000"/>
                </a:solidFill>
              </a:rPr>
              <a:t> 1.4 10</a:t>
            </a:r>
            <a:r>
              <a:rPr lang="en-GB" sz="1600" baseline="30000" dirty="0" smtClean="0">
                <a:solidFill>
                  <a:srgbClr val="FF0000"/>
                </a:solidFill>
              </a:rPr>
              <a:t>34</a:t>
            </a:r>
            <a:r>
              <a:rPr lang="en-GB" sz="1600" dirty="0" smtClean="0">
                <a:solidFill>
                  <a:srgbClr val="FF0000"/>
                </a:solidFill>
              </a:rPr>
              <a:t> cm</a:t>
            </a:r>
            <a:r>
              <a:rPr lang="en-GB" sz="1600" baseline="30000" dirty="0" smtClean="0">
                <a:solidFill>
                  <a:srgbClr val="FF0000"/>
                </a:solidFill>
              </a:rPr>
              <a:t>-2</a:t>
            </a:r>
            <a:r>
              <a:rPr lang="en-GB" sz="1600" dirty="0" smtClean="0">
                <a:solidFill>
                  <a:srgbClr val="FF0000"/>
                </a:solidFill>
              </a:rPr>
              <a:t> s</a:t>
            </a:r>
            <a:r>
              <a:rPr lang="en-GB" sz="1600" baseline="30000" dirty="0" smtClean="0">
                <a:solidFill>
                  <a:srgbClr val="FF0000"/>
                </a:solidFill>
              </a:rPr>
              <a:t>-1</a:t>
            </a:r>
            <a:r>
              <a:rPr lang="en-GB" sz="1600" dirty="0" smtClean="0">
                <a:solidFill>
                  <a:srgbClr val="FF0000"/>
                </a:solidFill>
              </a:rPr>
              <a:t> </a:t>
            </a:r>
            <a:r>
              <a:rPr lang="en-GB" sz="1600" dirty="0" smtClean="0"/>
              <a:t>with </a:t>
            </a:r>
            <a:r>
              <a:rPr lang="en-GB" sz="1600" dirty="0" smtClean="0"/>
              <a:t>8b+4e</a:t>
            </a:r>
            <a:endParaRPr lang="en-GB" sz="1600" dirty="0"/>
          </a:p>
          <a:p>
            <a:pPr>
              <a:lnSpc>
                <a:spcPct val="100000"/>
              </a:lnSpc>
              <a:buFontTx/>
              <a:buChar char="-"/>
            </a:pPr>
            <a:endParaRPr lang="en-GB" sz="1200" dirty="0" smtClean="0"/>
          </a:p>
          <a:p>
            <a:pPr marL="36513" indent="0">
              <a:lnSpc>
                <a:spcPct val="100000"/>
              </a:lnSpc>
              <a:buNone/>
            </a:pPr>
            <a:r>
              <a:rPr lang="en-GB" sz="1600" dirty="0" smtClean="0"/>
              <a:t>- Special runs (following LHCC recommendations: </a:t>
            </a:r>
            <a:r>
              <a:rPr lang="en-GB" sz="1600" dirty="0" smtClean="0">
                <a:sym typeface="Symbol" panose="05050102010706020507" pitchFamily="18" charset="2"/>
              </a:rPr>
              <a:t>17 days</a:t>
            </a:r>
            <a:r>
              <a:rPr lang="en-GB" sz="1600" dirty="0" smtClean="0"/>
              <a:t>): 8 weeks “physics p-p” after TS2</a:t>
            </a:r>
          </a:p>
          <a:p>
            <a:pPr marL="36513" indent="0">
              <a:lnSpc>
                <a:spcPct val="100000"/>
              </a:lnSpc>
              <a:buNone/>
            </a:pPr>
            <a:r>
              <a:rPr lang="en-GB" sz="1600" dirty="0" smtClean="0"/>
              <a:t>- Preparing intervention (sector 1-2 warm-up) during the YETS </a:t>
            </a:r>
            <a:r>
              <a:rPr lang="en-GB" sz="1400" b="1" i="1" dirty="0" smtClean="0">
                <a:solidFill>
                  <a:srgbClr val="336600"/>
                </a:solidFill>
              </a:rPr>
              <a:t>(18 weeks “physics” to “physics”)</a:t>
            </a:r>
            <a:endParaRPr lang="en-GB" sz="1400" b="1" i="1" dirty="0">
              <a:solidFill>
                <a:srgbClr val="336600"/>
              </a:solidFill>
            </a:endParaRPr>
          </a:p>
          <a:p>
            <a:pPr lvl="1">
              <a:lnSpc>
                <a:spcPct val="100000"/>
              </a:lnSpc>
            </a:pPr>
            <a:endParaRPr lang="en-GB" sz="1800" dirty="0"/>
          </a:p>
          <a:p>
            <a:pPr lvl="1">
              <a:lnSpc>
                <a:spcPct val="100000"/>
              </a:lnSpc>
            </a:pPr>
            <a:endParaRPr lang="en-GB" sz="1800" dirty="0" smtClean="0"/>
          </a:p>
        </p:txBody>
      </p:sp>
      <p:sp>
        <p:nvSpPr>
          <p:cNvPr id="13" name="Rectangle 12"/>
          <p:cNvSpPr/>
          <p:nvPr/>
        </p:nvSpPr>
        <p:spPr>
          <a:xfrm>
            <a:off x="467545" y="156019"/>
            <a:ext cx="2765501" cy="523220"/>
          </a:xfrm>
          <a:prstGeom prst="rect">
            <a:avLst/>
          </a:prstGeom>
          <a:solidFill>
            <a:srgbClr val="0070C0"/>
          </a:solidFill>
        </p:spPr>
        <p:txBody>
          <a:bodyPr wrap="none">
            <a:spAutoFit/>
          </a:bodyPr>
          <a:lstStyle/>
          <a:p>
            <a:r>
              <a:rPr lang="en-GB" sz="2800" dirty="0" smtClean="0">
                <a:solidFill>
                  <a:schemeClr val="bg1"/>
                </a:solidFill>
              </a:rPr>
              <a:t>2017 LHC plans</a:t>
            </a:r>
            <a:endParaRPr lang="en-GB" sz="2000" dirty="0">
              <a:solidFill>
                <a:schemeClr val="bg1"/>
              </a:solidFill>
            </a:endParaRPr>
          </a:p>
        </p:txBody>
      </p:sp>
      <p:grpSp>
        <p:nvGrpSpPr>
          <p:cNvPr id="11" name="Group 10"/>
          <p:cNvGrpSpPr/>
          <p:nvPr/>
        </p:nvGrpSpPr>
        <p:grpSpPr>
          <a:xfrm>
            <a:off x="446437" y="2188606"/>
            <a:ext cx="8283548" cy="3941699"/>
            <a:chOff x="2022412" y="1059180"/>
            <a:chExt cx="6669676" cy="2054506"/>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700" t="56064" r="1378" b="30958"/>
            <a:stretch/>
          </p:blipFill>
          <p:spPr>
            <a:xfrm>
              <a:off x="2022412" y="2444382"/>
              <a:ext cx="6664570" cy="669304"/>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661" t="5710" r="1344" b="67303"/>
            <a:stretch/>
          </p:blipFill>
          <p:spPr>
            <a:xfrm>
              <a:off x="2022412" y="1059180"/>
              <a:ext cx="6669676" cy="1391789"/>
            </a:xfrm>
            <a:prstGeom prst="rect">
              <a:avLst/>
            </a:prstGeom>
          </p:spPr>
        </p:pic>
      </p:grpSp>
      <p:grpSp>
        <p:nvGrpSpPr>
          <p:cNvPr id="2" name="Group 1"/>
          <p:cNvGrpSpPr/>
          <p:nvPr/>
        </p:nvGrpSpPr>
        <p:grpSpPr>
          <a:xfrm>
            <a:off x="508218" y="3961139"/>
            <a:ext cx="7877428" cy="2169166"/>
            <a:chOff x="1603086" y="4005064"/>
            <a:chExt cx="7877428" cy="2169166"/>
          </a:xfrm>
        </p:grpSpPr>
        <p:pic>
          <p:nvPicPr>
            <p:cNvPr id="17" name="Picture 16"/>
            <p:cNvPicPr>
              <a:picLocks noChangeAspect="1"/>
            </p:cNvPicPr>
            <p:nvPr/>
          </p:nvPicPr>
          <p:blipFill rotWithShape="1">
            <a:blip r:embed="rId5"/>
            <a:srcRect t="398"/>
            <a:stretch/>
          </p:blipFill>
          <p:spPr>
            <a:xfrm>
              <a:off x="1603086" y="4005064"/>
              <a:ext cx="7877428" cy="2169166"/>
            </a:xfrm>
            <a:prstGeom prst="rect">
              <a:avLst/>
            </a:prstGeom>
          </p:spPr>
        </p:pic>
        <p:sp>
          <p:nvSpPr>
            <p:cNvPr id="19" name="Explosion 1 18"/>
            <p:cNvSpPr/>
            <p:nvPr/>
          </p:nvSpPr>
          <p:spPr>
            <a:xfrm>
              <a:off x="2094090" y="4629922"/>
              <a:ext cx="554476" cy="229192"/>
            </a:xfrm>
            <a:prstGeom prst="irregularSeal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966776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1288" y="1203301"/>
            <a:ext cx="8966200" cy="4922762"/>
          </a:xfrm>
          <a:prstGeom prst="rect">
            <a:avLst/>
          </a:prstGeom>
        </p:spPr>
      </p:pic>
      <p:sp>
        <p:nvSpPr>
          <p:cNvPr id="7" name="Rectangle 6"/>
          <p:cNvSpPr/>
          <p:nvPr/>
        </p:nvSpPr>
        <p:spPr>
          <a:xfrm>
            <a:off x="467544" y="168185"/>
            <a:ext cx="8029827" cy="461665"/>
          </a:xfrm>
          <a:prstGeom prst="rect">
            <a:avLst/>
          </a:prstGeom>
          <a:solidFill>
            <a:srgbClr val="0070C0"/>
          </a:solidFill>
        </p:spPr>
        <p:txBody>
          <a:bodyPr wrap="none">
            <a:spAutoFit/>
          </a:bodyPr>
          <a:lstStyle/>
          <a:p>
            <a:r>
              <a:rPr lang="en-GB" sz="2400" dirty="0">
                <a:solidFill>
                  <a:schemeClr val="bg1"/>
                </a:solidFill>
              </a:rPr>
              <a:t>YETS 2017-2018: impact of warm up </a:t>
            </a:r>
            <a:r>
              <a:rPr lang="en-GB" sz="2400" dirty="0" smtClean="0">
                <a:solidFill>
                  <a:schemeClr val="bg1"/>
                </a:solidFill>
              </a:rPr>
              <a:t>sector 1-2 </a:t>
            </a:r>
            <a:r>
              <a:rPr lang="en-GB" sz="2400" dirty="0">
                <a:solidFill>
                  <a:schemeClr val="bg1"/>
                </a:solidFill>
              </a:rPr>
              <a:t>@ T </a:t>
            </a:r>
            <a:r>
              <a:rPr lang="en-GB" sz="2400" dirty="0" err="1" smtClean="0">
                <a:solidFill>
                  <a:schemeClr val="bg1"/>
                </a:solidFill>
              </a:rPr>
              <a:t>amb</a:t>
            </a:r>
            <a:endParaRPr lang="en-GB" sz="2400" dirty="0">
              <a:solidFill>
                <a:schemeClr val="bg1"/>
              </a:solidFill>
            </a:endParaRPr>
          </a:p>
        </p:txBody>
      </p:sp>
      <p:sp>
        <p:nvSpPr>
          <p:cNvPr id="5" name="Rectangle 4"/>
          <p:cNvSpPr/>
          <p:nvPr/>
        </p:nvSpPr>
        <p:spPr>
          <a:xfrm>
            <a:off x="1612717" y="708522"/>
            <a:ext cx="6094938" cy="461665"/>
          </a:xfrm>
          <a:prstGeom prst="rect">
            <a:avLst/>
          </a:prstGeom>
          <a:solidFill>
            <a:srgbClr val="009900"/>
          </a:solidFill>
        </p:spPr>
        <p:txBody>
          <a:bodyPr wrap="none">
            <a:spAutoFit/>
          </a:bodyPr>
          <a:lstStyle/>
          <a:p>
            <a:r>
              <a:rPr lang="en-GB" sz="2400" dirty="0" smtClean="0">
                <a:solidFill>
                  <a:schemeClr val="bg1"/>
                </a:solidFill>
              </a:rPr>
              <a:t>Goal to keep 18 weeks “physics to physics”</a:t>
            </a:r>
            <a:endParaRPr lang="en-GB" sz="2400" dirty="0">
              <a:solidFill>
                <a:schemeClr val="bg1"/>
              </a:solidFill>
            </a:endParaRPr>
          </a:p>
        </p:txBody>
      </p:sp>
    </p:spTree>
    <p:extLst>
      <p:ext uri="{BB962C8B-B14F-4D97-AF65-F5344CB8AC3E}">
        <p14:creationId xmlns:p14="http://schemas.microsoft.com/office/powerpoint/2010/main" val="2400024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8-01 at 4.08.21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75728"/>
            <a:ext cx="9144000" cy="3412962"/>
          </a:xfrm>
          <a:prstGeom prst="rect">
            <a:avLst/>
          </a:prstGeom>
        </p:spPr>
      </p:pic>
      <p:sp>
        <p:nvSpPr>
          <p:cNvPr id="9" name="Explosion 1 8"/>
          <p:cNvSpPr/>
          <p:nvPr/>
        </p:nvSpPr>
        <p:spPr>
          <a:xfrm>
            <a:off x="6125616" y="2095421"/>
            <a:ext cx="390600" cy="176221"/>
          </a:xfrm>
          <a:prstGeom prst="irregularSeal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TextBox 1"/>
          <p:cNvSpPr txBox="1"/>
          <p:nvPr/>
        </p:nvSpPr>
        <p:spPr>
          <a:xfrm>
            <a:off x="6516216" y="3207043"/>
            <a:ext cx="2563552" cy="400110"/>
          </a:xfrm>
          <a:prstGeom prst="rect">
            <a:avLst/>
          </a:prstGeom>
          <a:noFill/>
        </p:spPr>
        <p:txBody>
          <a:bodyPr wrap="square" rtlCol="0">
            <a:spAutoFit/>
          </a:bodyPr>
          <a:lstStyle/>
          <a:p>
            <a:r>
              <a:rPr lang="en-GB" sz="2000" b="1" dirty="0" smtClean="0"/>
              <a:t>&gt;130 fb</a:t>
            </a:r>
            <a:r>
              <a:rPr lang="en-GB" sz="2000" b="1" baseline="30000" dirty="0" smtClean="0"/>
              <a:t>-1 </a:t>
            </a:r>
            <a:r>
              <a:rPr lang="en-GB" sz="2000" b="1" dirty="0" smtClean="0"/>
              <a:t>(13 </a:t>
            </a:r>
            <a:r>
              <a:rPr lang="en-GB" sz="2000" b="1" dirty="0" err="1" smtClean="0"/>
              <a:t>TeV</a:t>
            </a:r>
            <a:r>
              <a:rPr lang="en-GB" sz="2000" b="1" dirty="0" smtClean="0"/>
              <a:t>)</a:t>
            </a:r>
            <a:endParaRPr lang="en-GB" sz="2000" b="1" dirty="0"/>
          </a:p>
        </p:txBody>
      </p:sp>
      <p:sp>
        <p:nvSpPr>
          <p:cNvPr id="2" name="TextBox 1"/>
          <p:cNvSpPr txBox="1"/>
          <p:nvPr/>
        </p:nvSpPr>
        <p:spPr>
          <a:xfrm>
            <a:off x="971600" y="2271642"/>
            <a:ext cx="1224136" cy="461665"/>
          </a:xfrm>
          <a:prstGeom prst="rect">
            <a:avLst/>
          </a:prstGeom>
          <a:noFill/>
        </p:spPr>
        <p:txBody>
          <a:bodyPr wrap="square" rtlCol="0">
            <a:spAutoFit/>
          </a:bodyPr>
          <a:lstStyle/>
          <a:p>
            <a:r>
              <a:rPr lang="en-GB" sz="2400" b="1" dirty="0" smtClean="0">
                <a:solidFill>
                  <a:srgbClr val="003300"/>
                </a:solidFill>
              </a:rPr>
              <a:t>4 fb</a:t>
            </a:r>
            <a:r>
              <a:rPr lang="en-GB" sz="2400" b="1" baseline="30000" dirty="0" smtClean="0">
                <a:solidFill>
                  <a:srgbClr val="003300"/>
                </a:solidFill>
              </a:rPr>
              <a:t>-1</a:t>
            </a:r>
            <a:endParaRPr lang="en-GB" sz="2400" b="1" baseline="30000" dirty="0">
              <a:solidFill>
                <a:srgbClr val="003300"/>
              </a:solidFill>
            </a:endParaRPr>
          </a:p>
        </p:txBody>
      </p:sp>
      <p:sp>
        <p:nvSpPr>
          <p:cNvPr id="13" name="TextBox 12"/>
          <p:cNvSpPr txBox="1"/>
          <p:nvPr/>
        </p:nvSpPr>
        <p:spPr>
          <a:xfrm>
            <a:off x="3073395" y="2271642"/>
            <a:ext cx="1224136" cy="461665"/>
          </a:xfrm>
          <a:prstGeom prst="rect">
            <a:avLst/>
          </a:prstGeom>
          <a:noFill/>
        </p:spPr>
        <p:txBody>
          <a:bodyPr wrap="square" rtlCol="0">
            <a:spAutoFit/>
          </a:bodyPr>
          <a:lstStyle/>
          <a:p>
            <a:r>
              <a:rPr lang="en-GB" sz="2400" b="1" dirty="0" smtClean="0">
                <a:solidFill>
                  <a:srgbClr val="003300"/>
                </a:solidFill>
              </a:rPr>
              <a:t>40 fb</a:t>
            </a:r>
            <a:r>
              <a:rPr lang="en-GB" sz="2400" b="1" baseline="30000" dirty="0" smtClean="0">
                <a:solidFill>
                  <a:srgbClr val="003300"/>
                </a:solidFill>
              </a:rPr>
              <a:t>-1</a:t>
            </a:r>
            <a:endParaRPr lang="en-GB" sz="2400" b="1" baseline="30000" dirty="0">
              <a:solidFill>
                <a:srgbClr val="003300"/>
              </a:solidFill>
            </a:endParaRPr>
          </a:p>
        </p:txBody>
      </p:sp>
      <p:sp>
        <p:nvSpPr>
          <p:cNvPr id="14" name="TextBox 13"/>
          <p:cNvSpPr txBox="1"/>
          <p:nvPr/>
        </p:nvSpPr>
        <p:spPr>
          <a:xfrm>
            <a:off x="6428287" y="2271642"/>
            <a:ext cx="1224136" cy="461665"/>
          </a:xfrm>
          <a:prstGeom prst="rect">
            <a:avLst/>
          </a:prstGeom>
          <a:noFill/>
        </p:spPr>
        <p:txBody>
          <a:bodyPr wrap="square" rtlCol="0">
            <a:spAutoFit/>
          </a:bodyPr>
          <a:lstStyle/>
          <a:p>
            <a:r>
              <a:rPr lang="en-GB" sz="2400" b="1" dirty="0">
                <a:solidFill>
                  <a:srgbClr val="003300"/>
                </a:solidFill>
              </a:rPr>
              <a:t>9</a:t>
            </a:r>
            <a:r>
              <a:rPr lang="en-GB" sz="2400" b="1" dirty="0" smtClean="0">
                <a:solidFill>
                  <a:srgbClr val="003300"/>
                </a:solidFill>
              </a:rPr>
              <a:t>0 fb</a:t>
            </a:r>
            <a:r>
              <a:rPr lang="en-GB" sz="2400" b="1" baseline="30000" dirty="0" smtClean="0">
                <a:solidFill>
                  <a:srgbClr val="003300"/>
                </a:solidFill>
              </a:rPr>
              <a:t>-1</a:t>
            </a:r>
            <a:endParaRPr lang="en-GB" sz="2400" b="1" baseline="30000" dirty="0">
              <a:solidFill>
                <a:srgbClr val="003300"/>
              </a:solidFill>
            </a:endParaRPr>
          </a:p>
        </p:txBody>
      </p:sp>
      <p:cxnSp>
        <p:nvCxnSpPr>
          <p:cNvPr id="4" name="Straight Arrow Connector 3"/>
          <p:cNvCxnSpPr/>
          <p:nvPr/>
        </p:nvCxnSpPr>
        <p:spPr>
          <a:xfrm flipV="1">
            <a:off x="5545876" y="2725648"/>
            <a:ext cx="3168894" cy="20989"/>
          </a:xfrm>
          <a:prstGeom prst="straightConnector1">
            <a:avLst/>
          </a:prstGeom>
          <a:ln w="57150">
            <a:solidFill>
              <a:srgbClr val="003300"/>
            </a:solidFill>
            <a:headEnd type="triangle"/>
            <a:tailEnd type="triangle"/>
          </a:ln>
        </p:spPr>
        <p:style>
          <a:lnRef idx="1">
            <a:schemeClr val="dk1"/>
          </a:lnRef>
          <a:fillRef idx="0">
            <a:schemeClr val="dk1"/>
          </a:fillRef>
          <a:effectRef idx="0">
            <a:schemeClr val="dk1"/>
          </a:effectRef>
          <a:fontRef idx="minor">
            <a:schemeClr val="tx1"/>
          </a:fontRef>
        </p:style>
      </p:cxnSp>
      <p:grpSp>
        <p:nvGrpSpPr>
          <p:cNvPr id="3" name="Group 2"/>
          <p:cNvGrpSpPr/>
          <p:nvPr/>
        </p:nvGrpSpPr>
        <p:grpSpPr>
          <a:xfrm>
            <a:off x="14621" y="3831015"/>
            <a:ext cx="9185319" cy="2316072"/>
            <a:chOff x="14621" y="3831015"/>
            <a:chExt cx="9185319" cy="2316072"/>
          </a:xfrm>
        </p:grpSpPr>
        <p:pic>
          <p:nvPicPr>
            <p:cNvPr id="8"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21" y="4285020"/>
              <a:ext cx="9114757" cy="1862067"/>
            </a:xfrm>
            <a:prstGeom prst="rect">
              <a:avLst/>
            </a:prstGeom>
          </p:spPr>
        </p:pic>
        <p:sp>
          <p:nvSpPr>
            <p:cNvPr id="12" name="TextBox 8"/>
            <p:cNvSpPr txBox="1"/>
            <p:nvPr/>
          </p:nvSpPr>
          <p:spPr>
            <a:xfrm>
              <a:off x="6396044" y="3831015"/>
              <a:ext cx="2803896" cy="584775"/>
            </a:xfrm>
            <a:prstGeom prst="rect">
              <a:avLst/>
            </a:prstGeom>
            <a:noFill/>
          </p:spPr>
          <p:txBody>
            <a:bodyPr wrap="square" rtlCol="0">
              <a:spAutoFit/>
            </a:bodyPr>
            <a:lstStyle/>
            <a:p>
              <a:r>
                <a:rPr lang="en-GB" sz="3200" b="1" dirty="0" smtClean="0">
                  <a:sym typeface="Symbol" panose="05050102010706020507" pitchFamily="18" charset="2"/>
                </a:rPr>
                <a:t></a:t>
              </a:r>
              <a:r>
                <a:rPr lang="en-GB" sz="2000" b="1" dirty="0" smtClean="0">
                  <a:sym typeface="Symbol" panose="05050102010706020507" pitchFamily="18" charset="2"/>
                </a:rPr>
                <a:t> </a:t>
              </a:r>
              <a:r>
                <a:rPr lang="en-GB" sz="2000" b="1" dirty="0" smtClean="0"/>
                <a:t>300 fb</a:t>
              </a:r>
              <a:r>
                <a:rPr lang="en-GB" sz="2000" b="1" baseline="30000" dirty="0" smtClean="0"/>
                <a:t>-1 </a:t>
              </a:r>
              <a:r>
                <a:rPr lang="en-GB" sz="2000" b="1" dirty="0"/>
                <a:t>(</a:t>
              </a:r>
              <a:r>
                <a:rPr lang="en-GB" sz="2000" b="1" dirty="0" smtClean="0"/>
                <a:t>14 </a:t>
              </a:r>
              <a:r>
                <a:rPr lang="en-GB" sz="2000" b="1" dirty="0" err="1" smtClean="0"/>
                <a:t>TeV</a:t>
              </a:r>
              <a:r>
                <a:rPr lang="en-GB" sz="2000" b="1" dirty="0" smtClean="0"/>
                <a:t>)</a:t>
              </a:r>
              <a:endParaRPr lang="en-GB" sz="2000" b="1" dirty="0"/>
            </a:p>
          </p:txBody>
        </p:sp>
        <p:sp>
          <p:nvSpPr>
            <p:cNvPr id="15" name="TextBox 14"/>
            <p:cNvSpPr txBox="1"/>
            <p:nvPr/>
          </p:nvSpPr>
          <p:spPr>
            <a:xfrm>
              <a:off x="6012160" y="5280810"/>
              <a:ext cx="1440160" cy="461665"/>
            </a:xfrm>
            <a:prstGeom prst="rect">
              <a:avLst/>
            </a:prstGeom>
            <a:noFill/>
          </p:spPr>
          <p:txBody>
            <a:bodyPr wrap="square" rtlCol="0">
              <a:spAutoFit/>
            </a:bodyPr>
            <a:lstStyle/>
            <a:p>
              <a:r>
                <a:rPr lang="en-GB" sz="2400" b="1" dirty="0" smtClean="0">
                  <a:solidFill>
                    <a:srgbClr val="003300"/>
                  </a:solidFill>
                </a:rPr>
                <a:t>140 fb</a:t>
              </a:r>
              <a:r>
                <a:rPr lang="en-GB" sz="2400" b="1" baseline="30000" dirty="0" smtClean="0">
                  <a:solidFill>
                    <a:srgbClr val="003300"/>
                  </a:solidFill>
                </a:rPr>
                <a:t>-1</a:t>
              </a:r>
              <a:endParaRPr lang="en-GB" sz="2400" b="1" baseline="30000" dirty="0">
                <a:solidFill>
                  <a:srgbClr val="003300"/>
                </a:solidFill>
              </a:endParaRPr>
            </a:p>
          </p:txBody>
        </p:sp>
        <p:cxnSp>
          <p:nvCxnSpPr>
            <p:cNvPr id="16" name="Straight Arrow Connector 15"/>
            <p:cNvCxnSpPr/>
            <p:nvPr/>
          </p:nvCxnSpPr>
          <p:spPr>
            <a:xfrm flipV="1">
              <a:off x="4139952" y="5827073"/>
              <a:ext cx="4752528" cy="4550"/>
            </a:xfrm>
            <a:prstGeom prst="straightConnector1">
              <a:avLst/>
            </a:prstGeom>
            <a:ln w="57150">
              <a:solidFill>
                <a:srgbClr val="003300"/>
              </a:solidFill>
              <a:headEnd type="triangle"/>
              <a:tailEnd type="triangle"/>
            </a:ln>
          </p:spPr>
          <p:style>
            <a:lnRef idx="1">
              <a:schemeClr val="dk1"/>
            </a:lnRef>
            <a:fillRef idx="0">
              <a:schemeClr val="dk1"/>
            </a:fillRef>
            <a:effectRef idx="0">
              <a:schemeClr val="dk1"/>
            </a:effectRef>
            <a:fontRef idx="minor">
              <a:schemeClr val="tx1"/>
            </a:fontRef>
          </p:style>
        </p:cxnSp>
      </p:grpSp>
      <p:sp>
        <p:nvSpPr>
          <p:cNvPr id="17" name="Rectangle 16"/>
          <p:cNvSpPr/>
          <p:nvPr/>
        </p:nvSpPr>
        <p:spPr>
          <a:xfrm>
            <a:off x="358307" y="237266"/>
            <a:ext cx="1091966" cy="461665"/>
          </a:xfrm>
          <a:prstGeom prst="rect">
            <a:avLst/>
          </a:prstGeom>
          <a:solidFill>
            <a:srgbClr val="0070C0"/>
          </a:solidFill>
        </p:spPr>
        <p:txBody>
          <a:bodyPr wrap="none">
            <a:spAutoFit/>
          </a:bodyPr>
          <a:lstStyle/>
          <a:p>
            <a:r>
              <a:rPr lang="en-GB" sz="2400" dirty="0">
                <a:solidFill>
                  <a:schemeClr val="bg1"/>
                </a:solidFill>
              </a:rPr>
              <a:t>Run 2 </a:t>
            </a:r>
          </a:p>
        </p:txBody>
      </p:sp>
      <p:sp>
        <p:nvSpPr>
          <p:cNvPr id="18" name="Rectangle 17"/>
          <p:cNvSpPr/>
          <p:nvPr/>
        </p:nvSpPr>
        <p:spPr>
          <a:xfrm>
            <a:off x="326753" y="237265"/>
            <a:ext cx="2513830" cy="461665"/>
          </a:xfrm>
          <a:prstGeom prst="rect">
            <a:avLst/>
          </a:prstGeom>
          <a:solidFill>
            <a:srgbClr val="0070C0"/>
          </a:solidFill>
        </p:spPr>
        <p:txBody>
          <a:bodyPr wrap="none">
            <a:spAutoFit/>
          </a:bodyPr>
          <a:lstStyle/>
          <a:p>
            <a:r>
              <a:rPr lang="en-GB" sz="2400" dirty="0">
                <a:solidFill>
                  <a:schemeClr val="bg1"/>
                </a:solidFill>
              </a:rPr>
              <a:t>Run 2 and Run 3</a:t>
            </a:r>
          </a:p>
        </p:txBody>
      </p:sp>
    </p:spTree>
    <p:extLst>
      <p:ext uri="{BB962C8B-B14F-4D97-AF65-F5344CB8AC3E}">
        <p14:creationId xmlns:p14="http://schemas.microsoft.com/office/powerpoint/2010/main" val="104689841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505131" y="187984"/>
            <a:ext cx="7019195" cy="707886"/>
          </a:xfrm>
          <a:prstGeom prst="rect">
            <a:avLst/>
          </a:prstGeom>
          <a:noFill/>
        </p:spPr>
        <p:txBody>
          <a:bodyPr wrap="square" rtlCol="0">
            <a:spAutoFit/>
          </a:bodyPr>
          <a:lstStyle/>
          <a:p>
            <a:r>
              <a:rPr lang="en-GB" sz="4000" dirty="0" smtClean="0"/>
              <a:t>LHC is not a walk in the park !</a:t>
            </a:r>
          </a:p>
        </p:txBody>
      </p:sp>
      <p:sp>
        <p:nvSpPr>
          <p:cNvPr id="7" name="Rectangle 6"/>
          <p:cNvSpPr/>
          <p:nvPr/>
        </p:nvSpPr>
        <p:spPr>
          <a:xfrm>
            <a:off x="251520" y="976660"/>
            <a:ext cx="7272807" cy="2308324"/>
          </a:xfrm>
          <a:prstGeom prst="rect">
            <a:avLst/>
          </a:prstGeom>
        </p:spPr>
        <p:txBody>
          <a:bodyPr wrap="square">
            <a:spAutoFit/>
          </a:bodyPr>
          <a:lstStyle/>
          <a:p>
            <a:r>
              <a:rPr lang="en-GB" kern="0" dirty="0" smtClean="0"/>
              <a:t>Thanks to a collective effort, an effective taskforce, numerous ideas and innovations (to be channelled !):</a:t>
            </a:r>
          </a:p>
          <a:p>
            <a:pPr marL="630238" indent="-285750"/>
            <a:r>
              <a:rPr lang="en-GB" kern="0" dirty="0" smtClean="0"/>
              <a:t>- 	Operation &gt; nominal luminosity; now </a:t>
            </a:r>
            <a:r>
              <a:rPr lang="en-GB" kern="0" dirty="0" smtClean="0">
                <a:sym typeface="Symbol" panose="05050102010706020507" pitchFamily="18" charset="2"/>
              </a:rPr>
              <a:t>1.4 10</a:t>
            </a:r>
            <a:r>
              <a:rPr lang="en-GB" kern="0" baseline="30000" dirty="0" smtClean="0">
                <a:sym typeface="Symbol" panose="05050102010706020507" pitchFamily="18" charset="2"/>
              </a:rPr>
              <a:t>34</a:t>
            </a:r>
            <a:r>
              <a:rPr lang="en-GB" kern="0" dirty="0" smtClean="0">
                <a:sym typeface="Symbol" panose="05050102010706020507" pitchFamily="18" charset="2"/>
              </a:rPr>
              <a:t> cm</a:t>
            </a:r>
            <a:r>
              <a:rPr lang="en-GB" kern="0" baseline="30000" dirty="0" smtClean="0">
                <a:sym typeface="Symbol" panose="05050102010706020507" pitchFamily="18" charset="2"/>
              </a:rPr>
              <a:t>-2</a:t>
            </a:r>
            <a:r>
              <a:rPr lang="en-GB" kern="0" dirty="0" smtClean="0">
                <a:sym typeface="Symbol" panose="05050102010706020507" pitchFamily="18" charset="2"/>
              </a:rPr>
              <a:t> s</a:t>
            </a:r>
            <a:r>
              <a:rPr lang="en-GB" kern="0" baseline="30000" dirty="0" smtClean="0">
                <a:sym typeface="Symbol" panose="05050102010706020507" pitchFamily="18" charset="2"/>
              </a:rPr>
              <a:t>-1</a:t>
            </a:r>
            <a:r>
              <a:rPr lang="en-GB" kern="0" dirty="0" smtClean="0">
                <a:sym typeface="Symbol" panose="05050102010706020507" pitchFamily="18" charset="2"/>
              </a:rPr>
              <a:t> </a:t>
            </a:r>
            <a:endParaRPr lang="en-GB" kern="0" dirty="0" smtClean="0"/>
          </a:p>
          <a:p>
            <a:pPr marL="630238" indent="-285750">
              <a:buFontTx/>
              <a:buChar char="-"/>
            </a:pPr>
            <a:r>
              <a:rPr lang="en-GB" kern="0" dirty="0" smtClean="0"/>
              <a:t>Integrated luminosity &gt; 28 fb</a:t>
            </a:r>
            <a:r>
              <a:rPr lang="en-GB" kern="0" baseline="30000" dirty="0" smtClean="0"/>
              <a:t>-1</a:t>
            </a:r>
          </a:p>
          <a:p>
            <a:pPr marL="630238" indent="-285750">
              <a:buFontTx/>
              <a:buChar char="-"/>
            </a:pPr>
            <a:r>
              <a:rPr lang="en-GB" kern="0" dirty="0"/>
              <a:t>90 fb</a:t>
            </a:r>
            <a:r>
              <a:rPr lang="en-GB" kern="0" baseline="30000" dirty="0"/>
              <a:t>-1</a:t>
            </a:r>
            <a:r>
              <a:rPr lang="en-GB" kern="0" dirty="0"/>
              <a:t> goal maintained for 2017+2018 </a:t>
            </a:r>
            <a:endParaRPr lang="en-GB" kern="0" dirty="0" smtClean="0"/>
          </a:p>
          <a:p>
            <a:pPr marL="630238" indent="-285750">
              <a:buFontTx/>
              <a:buChar char="-"/>
            </a:pPr>
            <a:endParaRPr lang="en-GB" kern="0" dirty="0"/>
          </a:p>
          <a:p>
            <a:pPr marL="630238" indent="-285750">
              <a:buFontTx/>
              <a:buChar char="-"/>
            </a:pPr>
            <a:r>
              <a:rPr lang="en-GB" kern="0" dirty="0" smtClean="0"/>
              <a:t>Run 1 + Run 2 : close to 100 fb</a:t>
            </a:r>
            <a:r>
              <a:rPr lang="en-GB" kern="0" baseline="30000" dirty="0" smtClean="0"/>
              <a:t>-1</a:t>
            </a:r>
          </a:p>
          <a:p>
            <a:endParaRPr lang="en-GB"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0765" y="2466496"/>
            <a:ext cx="818488" cy="8184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318986"/>
            <a:ext cx="3938843" cy="267480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253" y="3318986"/>
            <a:ext cx="3938844" cy="2674802"/>
          </a:xfrm>
          <a:prstGeom prst="rect">
            <a:avLst/>
          </a:prstGeom>
        </p:spPr>
      </p:pic>
    </p:spTree>
    <p:extLst>
      <p:ext uri="{BB962C8B-B14F-4D97-AF65-F5344CB8AC3E}">
        <p14:creationId xmlns:p14="http://schemas.microsoft.com/office/powerpoint/2010/main" val="4362753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395167" y="854724"/>
            <a:ext cx="2390398" cy="1151999"/>
          </a:xfrm>
          <a:prstGeom prst="rect">
            <a:avLst/>
          </a:prstGeom>
        </p:spPr>
      </p:pic>
      <p:sp>
        <p:nvSpPr>
          <p:cNvPr id="2" name="Title 1"/>
          <p:cNvSpPr>
            <a:spLocks noGrp="1"/>
          </p:cNvSpPr>
          <p:nvPr>
            <p:ph type="title"/>
          </p:nvPr>
        </p:nvSpPr>
        <p:spPr>
          <a:xfrm>
            <a:off x="414406" y="116983"/>
            <a:ext cx="7728589" cy="778098"/>
          </a:xfrm>
          <a:solidFill>
            <a:schemeClr val="tx2">
              <a:lumMod val="60000"/>
              <a:lumOff val="40000"/>
            </a:schemeClr>
          </a:solidFill>
        </p:spPr>
        <p:txBody>
          <a:bodyPr>
            <a:normAutofit/>
          </a:bodyPr>
          <a:lstStyle/>
          <a:p>
            <a:pPr algn="ctr"/>
            <a:r>
              <a:rPr lang="en-GB" dirty="0" smtClean="0">
                <a:solidFill>
                  <a:schemeClr val="bg1"/>
                </a:solidFill>
              </a:rPr>
              <a:t>Why High-Luminosity LHC ? </a:t>
            </a:r>
            <a:r>
              <a:rPr lang="en-GB" sz="2800" dirty="0" smtClean="0">
                <a:solidFill>
                  <a:schemeClr val="bg1"/>
                </a:solidFill>
              </a:rPr>
              <a:t>(LS3)</a:t>
            </a:r>
            <a:endParaRPr lang="en-GB" sz="2800" dirty="0">
              <a:solidFill>
                <a:schemeClr val="bg1"/>
              </a:solidFill>
            </a:endParaRPr>
          </a:p>
        </p:txBody>
      </p:sp>
      <p:grpSp>
        <p:nvGrpSpPr>
          <p:cNvPr id="13" name="Group 12"/>
          <p:cNvGrpSpPr/>
          <p:nvPr/>
        </p:nvGrpSpPr>
        <p:grpSpPr>
          <a:xfrm>
            <a:off x="321932" y="1305669"/>
            <a:ext cx="8567774" cy="3307118"/>
            <a:chOff x="476311" y="1566926"/>
            <a:chExt cx="8567774" cy="3307118"/>
          </a:xfrm>
        </p:grpSpPr>
        <p:pic>
          <p:nvPicPr>
            <p:cNvPr id="2050" name="Picture 2"/>
            <p:cNvPicPr>
              <a:picLocks noChangeAspect="1" noChangeArrowheads="1"/>
            </p:cNvPicPr>
            <p:nvPr/>
          </p:nvPicPr>
          <p:blipFill>
            <a:blip r:embed="rId3"/>
            <a:srcRect/>
            <a:stretch>
              <a:fillRect/>
            </a:stretch>
          </p:blipFill>
          <p:spPr bwMode="auto">
            <a:xfrm>
              <a:off x="476311" y="1566926"/>
              <a:ext cx="5382862" cy="3307118"/>
            </a:xfrm>
            <a:prstGeom prst="rect">
              <a:avLst/>
            </a:prstGeom>
            <a:noFill/>
            <a:ln w="9525">
              <a:noFill/>
              <a:miter lim="800000"/>
              <a:headEnd/>
              <a:tailEnd/>
            </a:ln>
          </p:spPr>
        </p:pic>
        <p:sp>
          <p:nvSpPr>
            <p:cNvPr id="11" name="TextBox 10"/>
            <p:cNvSpPr txBox="1"/>
            <p:nvPr/>
          </p:nvSpPr>
          <p:spPr>
            <a:xfrm>
              <a:off x="6151595" y="3458416"/>
              <a:ext cx="2892490" cy="923330"/>
            </a:xfrm>
            <a:prstGeom prst="rect">
              <a:avLst/>
            </a:prstGeom>
            <a:solidFill>
              <a:schemeClr val="tx2">
                <a:lumMod val="60000"/>
                <a:lumOff val="40000"/>
              </a:schemeClr>
            </a:solidFill>
          </p:spPr>
          <p:txBody>
            <a:bodyPr wrap="square" rtlCol="0">
              <a:spAutoFit/>
            </a:bodyPr>
            <a:lstStyle/>
            <a:p>
              <a:r>
                <a:rPr lang="en-GB" dirty="0" smtClean="0">
                  <a:solidFill>
                    <a:schemeClr val="bg1"/>
                  </a:solidFill>
                </a:rPr>
                <a:t>By continuous performance improvement and consolidation</a:t>
              </a:r>
              <a:endParaRPr lang="en-GB" dirty="0">
                <a:solidFill>
                  <a:schemeClr val="bg1"/>
                </a:solidFill>
              </a:endParaRPr>
            </a:p>
          </p:txBody>
        </p:sp>
        <p:sp>
          <p:nvSpPr>
            <p:cNvPr id="12" name="TextBox 11"/>
            <p:cNvSpPr txBox="1"/>
            <p:nvPr/>
          </p:nvSpPr>
          <p:spPr>
            <a:xfrm>
              <a:off x="6151595" y="2220684"/>
              <a:ext cx="2892490" cy="369332"/>
            </a:xfrm>
            <a:prstGeom prst="rect">
              <a:avLst/>
            </a:prstGeom>
            <a:solidFill>
              <a:srgbClr val="C00000"/>
            </a:solidFill>
          </p:spPr>
          <p:txBody>
            <a:bodyPr wrap="square" rtlCol="0">
              <a:spAutoFit/>
            </a:bodyPr>
            <a:lstStyle/>
            <a:p>
              <a:r>
                <a:rPr lang="en-GB" dirty="0" smtClean="0">
                  <a:solidFill>
                    <a:schemeClr val="bg1"/>
                  </a:solidFill>
                </a:rPr>
                <a:t>By implementing HL-LHC</a:t>
              </a:r>
              <a:endParaRPr lang="en-GB" dirty="0">
                <a:solidFill>
                  <a:schemeClr val="bg1"/>
                </a:solidFill>
              </a:endParaRPr>
            </a:p>
          </p:txBody>
        </p:sp>
        <p:cxnSp>
          <p:nvCxnSpPr>
            <p:cNvPr id="15" name="Straight Arrow Connector 14"/>
            <p:cNvCxnSpPr/>
            <p:nvPr/>
          </p:nvCxnSpPr>
          <p:spPr>
            <a:xfrm>
              <a:off x="5959800" y="2540011"/>
              <a:ext cx="0" cy="970244"/>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Right Arrow 15"/>
            <p:cNvSpPr/>
            <p:nvPr/>
          </p:nvSpPr>
          <p:spPr>
            <a:xfrm>
              <a:off x="5700157" y="2315168"/>
              <a:ext cx="401605" cy="170013"/>
            </a:xfrm>
            <a:prstGeom prst="rightArrow">
              <a:avLst/>
            </a:prstGeom>
            <a:solidFill>
              <a:srgbClr val="C0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ight Arrow 20"/>
            <p:cNvSpPr/>
            <p:nvPr/>
          </p:nvSpPr>
          <p:spPr>
            <a:xfrm>
              <a:off x="5701584" y="3540258"/>
              <a:ext cx="401605" cy="170013"/>
            </a:xfrm>
            <a:prstGeom prst="rightArrow">
              <a:avLst/>
            </a:prstGeom>
            <a:solidFill>
              <a:schemeClr val="tx2">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xtBox 22"/>
            <p:cNvSpPr txBox="1"/>
            <p:nvPr/>
          </p:nvSpPr>
          <p:spPr>
            <a:xfrm>
              <a:off x="5959800" y="2820205"/>
              <a:ext cx="2328468" cy="369332"/>
            </a:xfrm>
            <a:prstGeom prst="rect">
              <a:avLst/>
            </a:prstGeom>
            <a:noFill/>
          </p:spPr>
          <p:txBody>
            <a:bodyPr wrap="square" rtlCol="0">
              <a:spAutoFit/>
            </a:bodyPr>
            <a:lstStyle/>
            <a:p>
              <a:r>
                <a:rPr lang="en-GB" dirty="0" smtClean="0">
                  <a:solidFill>
                    <a:srgbClr val="FF0000"/>
                  </a:solidFill>
                </a:rPr>
                <a:t>Almost a factor 3</a:t>
              </a:r>
              <a:endParaRPr lang="en-GB" dirty="0">
                <a:solidFill>
                  <a:srgbClr val="FF0000"/>
                </a:solidFill>
              </a:endParaRPr>
            </a:p>
          </p:txBody>
        </p:sp>
      </p:grpSp>
      <p:sp>
        <p:nvSpPr>
          <p:cNvPr id="4" name="Rectangle 3"/>
          <p:cNvSpPr/>
          <p:nvPr/>
        </p:nvSpPr>
        <p:spPr>
          <a:xfrm>
            <a:off x="441612" y="4746409"/>
            <a:ext cx="5197187" cy="1200329"/>
          </a:xfrm>
          <a:prstGeom prst="rect">
            <a:avLst/>
          </a:prstGeom>
        </p:spPr>
        <p:txBody>
          <a:bodyPr wrap="square">
            <a:spAutoFit/>
          </a:bodyPr>
          <a:lstStyle/>
          <a:p>
            <a:pPr marL="36576" indent="0">
              <a:buNone/>
            </a:pPr>
            <a:r>
              <a:rPr lang="en-GB" sz="2400" b="1" dirty="0"/>
              <a:t>Goal of HL-LHC project</a:t>
            </a:r>
            <a:r>
              <a:rPr lang="en-GB" sz="2400" dirty="0"/>
              <a:t>:</a:t>
            </a:r>
          </a:p>
          <a:p>
            <a:pPr marL="800100" lvl="1" indent="-342900">
              <a:buFont typeface="Arial" panose="020B0604020202020204" pitchFamily="34" charset="0"/>
              <a:buChar char="•"/>
            </a:pPr>
            <a:r>
              <a:rPr lang="en-GB" sz="2400" dirty="0" smtClean="0"/>
              <a:t>250 </a:t>
            </a:r>
            <a:r>
              <a:rPr lang="en-GB" sz="2400" dirty="0"/>
              <a:t>– 300 fb</a:t>
            </a:r>
            <a:r>
              <a:rPr lang="en-GB" sz="2400" baseline="30000" dirty="0"/>
              <a:t>-1</a:t>
            </a:r>
            <a:r>
              <a:rPr lang="en-GB" sz="2400" dirty="0"/>
              <a:t> per year</a:t>
            </a:r>
          </a:p>
          <a:p>
            <a:pPr marL="800100" lvl="1" indent="-342900">
              <a:buFont typeface="Arial" panose="020B0604020202020204" pitchFamily="34" charset="0"/>
              <a:buChar char="•"/>
            </a:pPr>
            <a:r>
              <a:rPr lang="en-GB" sz="2400" b="1" dirty="0">
                <a:sym typeface="Wingdings"/>
              </a:rPr>
              <a:t>3000 fb</a:t>
            </a:r>
            <a:r>
              <a:rPr lang="en-GB" sz="2400" b="1" baseline="30000" dirty="0">
                <a:sym typeface="Wingdings"/>
              </a:rPr>
              <a:t>-1</a:t>
            </a:r>
            <a:r>
              <a:rPr lang="en-GB" sz="2400" b="1" dirty="0">
                <a:sym typeface="Wingdings"/>
              </a:rPr>
              <a:t> in about 10 years</a:t>
            </a:r>
          </a:p>
        </p:txBody>
      </p:sp>
      <p:sp>
        <p:nvSpPr>
          <p:cNvPr id="14" name="TextBox 13"/>
          <p:cNvSpPr txBox="1"/>
          <p:nvPr/>
        </p:nvSpPr>
        <p:spPr>
          <a:xfrm>
            <a:off x="5805421" y="4276258"/>
            <a:ext cx="3084285" cy="1753945"/>
          </a:xfrm>
          <a:prstGeom prst="rect">
            <a:avLst/>
          </a:prstGeom>
          <a:solidFill>
            <a:srgbClr val="FF0000"/>
          </a:solidFill>
        </p:spPr>
        <p:txBody>
          <a:bodyPr wrap="square" lIns="91057" tIns="45531" rIns="91057" bIns="45531" rtlCol="0">
            <a:spAutoFit/>
          </a:bodyPr>
          <a:lstStyle/>
          <a:p>
            <a:pPr algn="ctr"/>
            <a:r>
              <a:rPr lang="en-US" b="1" dirty="0" smtClean="0">
                <a:solidFill>
                  <a:schemeClr val="bg1"/>
                </a:solidFill>
                <a:ea typeface="ＭＳ Ｐゴシック" pitchFamily="-112" charset="-128"/>
                <a:cs typeface="Arial" charset="0"/>
              </a:rPr>
              <a:t>Around 300 fb</a:t>
            </a:r>
            <a:r>
              <a:rPr lang="en-US" b="1" baseline="30000" dirty="0" smtClean="0">
                <a:solidFill>
                  <a:schemeClr val="bg1"/>
                </a:solidFill>
                <a:ea typeface="ＭＳ Ｐゴシック" pitchFamily="-112" charset="-128"/>
                <a:cs typeface="Arial" charset="0"/>
              </a:rPr>
              <a:t>-1</a:t>
            </a:r>
            <a:r>
              <a:rPr lang="en-US" b="1" dirty="0" smtClean="0">
                <a:solidFill>
                  <a:schemeClr val="bg1"/>
                </a:solidFill>
                <a:ea typeface="ＭＳ Ｐゴシック" pitchFamily="-112" charset="-128"/>
                <a:cs typeface="Arial" charset="0"/>
              </a:rPr>
              <a:t> the present </a:t>
            </a:r>
            <a:r>
              <a:rPr lang="en-US" b="1" dirty="0">
                <a:solidFill>
                  <a:schemeClr val="bg1"/>
                </a:solidFill>
                <a:ea typeface="ＭＳ Ｐゴシック" pitchFamily="-112" charset="-128"/>
                <a:cs typeface="Arial" charset="0"/>
              </a:rPr>
              <a:t>I</a:t>
            </a:r>
            <a:r>
              <a:rPr lang="en-US" b="1" dirty="0" smtClean="0">
                <a:solidFill>
                  <a:schemeClr val="bg1"/>
                </a:solidFill>
                <a:ea typeface="ＭＳ Ｐゴシック" pitchFamily="-112" charset="-128"/>
                <a:cs typeface="Arial" charset="0"/>
              </a:rPr>
              <a:t>nner Triplet magnets reach the end of their useful life (due to radiation damage)</a:t>
            </a:r>
          </a:p>
          <a:p>
            <a:pPr algn="ctr"/>
            <a:r>
              <a:rPr lang="en-US" b="1" dirty="0" smtClean="0">
                <a:solidFill>
                  <a:schemeClr val="bg1"/>
                </a:solidFill>
                <a:ea typeface="ＭＳ Ｐゴシック" pitchFamily="-112" charset="-128"/>
                <a:cs typeface="Arial" charset="0"/>
              </a:rPr>
              <a:t>and must be replaced.</a:t>
            </a:r>
          </a:p>
        </p:txBody>
      </p:sp>
    </p:spTree>
    <p:extLst>
      <p:ext uri="{BB962C8B-B14F-4D97-AF65-F5344CB8AC3E}">
        <p14:creationId xmlns:p14="http://schemas.microsoft.com/office/powerpoint/2010/main" val="167412507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498363"/>
            <a:ext cx="8525781" cy="1938992"/>
          </a:xfrm>
          <a:prstGeom prst="rect">
            <a:avLst/>
          </a:prstGeom>
          <a:noFill/>
        </p:spPr>
        <p:txBody>
          <a:bodyPr wrap="square" rtlCol="0">
            <a:spAutoFit/>
          </a:bodyPr>
          <a:lstStyle/>
          <a:p>
            <a:pPr marL="87313" indent="-1588" algn="just"/>
            <a:r>
              <a:rPr lang="en-GB" sz="2000" i="1" dirty="0" smtClean="0"/>
              <a:t>Europe’s top priority should be the </a:t>
            </a:r>
            <a:r>
              <a:rPr lang="en-GB" sz="2000" b="1" i="1" dirty="0" smtClean="0"/>
              <a:t>exploitation of the full potential of the LHC</a:t>
            </a:r>
            <a:r>
              <a:rPr lang="en-GB" sz="2000" i="1" dirty="0" smtClean="0"/>
              <a:t>, including the high-luminosity upgrade of the machine and detectors with a view to collecting </a:t>
            </a:r>
            <a:r>
              <a:rPr lang="en-GB" sz="2000" b="1" i="1" dirty="0" smtClean="0"/>
              <a:t>ten times more data than in the initial design, by around 2030</a:t>
            </a:r>
            <a:r>
              <a:rPr lang="en-GB" sz="2000" i="1" dirty="0" smtClean="0"/>
              <a:t>. This upgrade programme will also provide further exciting opportunities for the study of flavour physics and the quark-gluon plasma.</a:t>
            </a:r>
            <a:endParaRPr lang="en-GB" sz="2000" dirty="0"/>
          </a:p>
        </p:txBody>
      </p:sp>
      <p:sp>
        <p:nvSpPr>
          <p:cNvPr id="3" name="TextBox 2"/>
          <p:cNvSpPr txBox="1"/>
          <p:nvPr/>
        </p:nvSpPr>
        <p:spPr>
          <a:xfrm>
            <a:off x="543497" y="3611060"/>
            <a:ext cx="7809285" cy="2062103"/>
          </a:xfrm>
          <a:prstGeom prst="rect">
            <a:avLst/>
          </a:prstGeom>
          <a:solidFill>
            <a:schemeClr val="tx1">
              <a:lumMod val="60000"/>
              <a:lumOff val="40000"/>
            </a:schemeClr>
          </a:solidFill>
        </p:spPr>
        <p:txBody>
          <a:bodyPr wrap="square" rtlCol="0">
            <a:spAutoFit/>
          </a:bodyPr>
          <a:lstStyle/>
          <a:p>
            <a:pPr algn="ctr"/>
            <a:r>
              <a:rPr lang="en-GB" sz="3200" b="1" dirty="0" smtClean="0">
                <a:solidFill>
                  <a:schemeClr val="bg1"/>
                </a:solidFill>
              </a:rPr>
              <a:t>HL-LHC from a study to a PROJECT</a:t>
            </a:r>
          </a:p>
          <a:p>
            <a:pPr algn="ctr"/>
            <a:r>
              <a:rPr lang="en-GB" sz="3200" b="1" dirty="0" smtClean="0">
                <a:solidFill>
                  <a:schemeClr val="bg1"/>
                </a:solidFill>
              </a:rPr>
              <a:t>300 fb</a:t>
            </a:r>
            <a:r>
              <a:rPr lang="en-GB" sz="3200" b="1" baseline="30000" dirty="0" smtClean="0">
                <a:solidFill>
                  <a:schemeClr val="bg1"/>
                </a:solidFill>
              </a:rPr>
              <a:t>-1</a:t>
            </a:r>
            <a:r>
              <a:rPr lang="en-GB" sz="3200" b="1" dirty="0" smtClean="0">
                <a:solidFill>
                  <a:schemeClr val="bg1"/>
                </a:solidFill>
              </a:rPr>
              <a:t> → 3000 fb</a:t>
            </a:r>
            <a:r>
              <a:rPr lang="en-GB" sz="3200" b="1" baseline="30000" dirty="0" smtClean="0">
                <a:solidFill>
                  <a:schemeClr val="bg1"/>
                </a:solidFill>
              </a:rPr>
              <a:t>-1</a:t>
            </a:r>
          </a:p>
          <a:p>
            <a:r>
              <a:rPr lang="en-GB" sz="3200" dirty="0">
                <a:solidFill>
                  <a:schemeClr val="bg1"/>
                </a:solidFill>
              </a:rPr>
              <a:t>i</a:t>
            </a:r>
            <a:r>
              <a:rPr lang="en-GB" sz="3200" dirty="0" smtClean="0">
                <a:solidFill>
                  <a:schemeClr val="bg1"/>
                </a:solidFill>
              </a:rPr>
              <a:t>ncluding LHC injectors upgrade </a:t>
            </a:r>
            <a:r>
              <a:rPr lang="en-GB" sz="3600" b="1" dirty="0" smtClean="0">
                <a:solidFill>
                  <a:schemeClr val="bg1"/>
                </a:solidFill>
              </a:rPr>
              <a:t>LIU</a:t>
            </a:r>
            <a:r>
              <a:rPr lang="en-GB" sz="3200" dirty="0">
                <a:solidFill>
                  <a:schemeClr val="bg1"/>
                </a:solidFill>
              </a:rPr>
              <a:t> </a:t>
            </a:r>
            <a:r>
              <a:rPr lang="en-GB" sz="2800" dirty="0" smtClean="0">
                <a:solidFill>
                  <a:schemeClr val="bg1"/>
                </a:solidFill>
              </a:rPr>
              <a:t>(</a:t>
            </a:r>
            <a:r>
              <a:rPr lang="en-GB" sz="2800" dirty="0" err="1" smtClean="0">
                <a:solidFill>
                  <a:schemeClr val="bg1"/>
                </a:solidFill>
              </a:rPr>
              <a:t>Linac</a:t>
            </a:r>
            <a:r>
              <a:rPr lang="en-GB" sz="2800" dirty="0" smtClean="0">
                <a:solidFill>
                  <a:schemeClr val="bg1"/>
                </a:solidFill>
              </a:rPr>
              <a:t> 4, Booster 2GeV, PS and SPS upgrade) </a:t>
            </a:r>
            <a:endParaRPr lang="en-GB" sz="2800" dirty="0">
              <a:solidFill>
                <a:schemeClr val="bg1"/>
              </a:solidFill>
            </a:endParaRPr>
          </a:p>
        </p:txBody>
      </p:sp>
      <p:sp>
        <p:nvSpPr>
          <p:cNvPr id="4" name="Rectangle 3"/>
          <p:cNvSpPr/>
          <p:nvPr/>
        </p:nvSpPr>
        <p:spPr>
          <a:xfrm>
            <a:off x="2555776" y="210419"/>
            <a:ext cx="6480720" cy="830997"/>
          </a:xfrm>
          <a:prstGeom prst="rect">
            <a:avLst/>
          </a:prstGeom>
          <a:solidFill>
            <a:schemeClr val="tx2">
              <a:lumMod val="60000"/>
              <a:lumOff val="40000"/>
            </a:schemeClr>
          </a:solidFill>
        </p:spPr>
        <p:txBody>
          <a:bodyPr wrap="square">
            <a:spAutoFit/>
          </a:bodyPr>
          <a:lstStyle/>
          <a:p>
            <a:r>
              <a:rPr lang="en-GB" sz="2400" b="1" dirty="0">
                <a:solidFill>
                  <a:schemeClr val="bg1"/>
                </a:solidFill>
              </a:rPr>
              <a:t>The European Strategy for Particle </a:t>
            </a:r>
            <a:r>
              <a:rPr lang="en-GB" sz="2400" b="1" dirty="0" smtClean="0">
                <a:solidFill>
                  <a:schemeClr val="bg1"/>
                </a:solidFill>
              </a:rPr>
              <a:t>Physics </a:t>
            </a:r>
          </a:p>
          <a:p>
            <a:r>
              <a:rPr lang="fr-FR" sz="2400" dirty="0" smtClean="0">
                <a:solidFill>
                  <a:schemeClr val="bg1"/>
                </a:solidFill>
              </a:rPr>
              <a:t>Update </a:t>
            </a:r>
            <a:r>
              <a:rPr lang="fr-FR" sz="2400" dirty="0">
                <a:solidFill>
                  <a:schemeClr val="bg1"/>
                </a:solidFill>
              </a:rPr>
              <a:t>2013</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2242458"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8736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6" name="Text Box 14"/>
          <p:cNvSpPr txBox="1">
            <a:spLocks noChangeArrowheads="1"/>
          </p:cNvSpPr>
          <p:nvPr/>
        </p:nvSpPr>
        <p:spPr bwMode="auto">
          <a:xfrm>
            <a:off x="323528" y="819355"/>
            <a:ext cx="6447456" cy="47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algn="l" eaLnBrk="1" hangingPunct="1"/>
            <a:r>
              <a:rPr lang="en-US" sz="2600" dirty="0">
                <a:solidFill>
                  <a:srgbClr val="3333CC"/>
                </a:solidFill>
              </a:rPr>
              <a:t>Luminosity </a:t>
            </a:r>
            <a:r>
              <a:rPr lang="en-US" sz="2600" dirty="0" smtClean="0">
                <a:solidFill>
                  <a:srgbClr val="3333CC"/>
                </a:solidFill>
              </a:rPr>
              <a:t>recipe :</a:t>
            </a:r>
            <a:endParaRPr lang="en-US" sz="2600" dirty="0">
              <a:solidFill>
                <a:srgbClr val="3333CC"/>
              </a:solidFill>
            </a:endParaRPr>
          </a:p>
          <a:p>
            <a:pPr algn="l" eaLnBrk="1" hangingPunct="1"/>
            <a:endParaRPr lang="en-US" dirty="0">
              <a:solidFill>
                <a:srgbClr val="800000"/>
              </a:solidFill>
              <a:sym typeface="Wingdings" charset="0"/>
            </a:endParaRPr>
          </a:p>
          <a:p>
            <a:pPr algn="l" eaLnBrk="1" hangingPunct="1"/>
            <a:endParaRPr lang="en-US" dirty="0" smtClean="0">
              <a:solidFill>
                <a:srgbClr val="800000"/>
              </a:solidFill>
              <a:sym typeface="Wingdings" charset="0"/>
            </a:endParaRPr>
          </a:p>
          <a:p>
            <a:pPr algn="l" eaLnBrk="1" hangingPunct="1"/>
            <a:endParaRPr lang="en-US" dirty="0">
              <a:solidFill>
                <a:srgbClr val="800000"/>
              </a:solidFill>
              <a:sym typeface="Wingdings" charset="0"/>
            </a:endParaRPr>
          </a:p>
          <a:p>
            <a:pPr algn="l" eaLnBrk="1" hangingPunct="1"/>
            <a:endParaRPr lang="en-US" sz="900" dirty="0">
              <a:solidFill>
                <a:srgbClr val="800000"/>
              </a:solidFill>
              <a:sym typeface="Wingdings" charset="0"/>
            </a:endParaRPr>
          </a:p>
          <a:p>
            <a:pPr marL="0" lvl="1" indent="0">
              <a:spcAft>
                <a:spcPts val="1200"/>
              </a:spcAft>
              <a:buFont typeface="Wingdings" charset="0"/>
              <a:buChar char="è"/>
            </a:pPr>
            <a:r>
              <a:rPr lang="en-US" dirty="0">
                <a:solidFill>
                  <a:srgbClr val="800000"/>
                </a:solidFill>
                <a:sym typeface="Wingdings" charset="0"/>
              </a:rPr>
              <a:t>1) maximize bunch </a:t>
            </a:r>
            <a:r>
              <a:rPr lang="en-US" dirty="0" smtClean="0">
                <a:solidFill>
                  <a:srgbClr val="800000"/>
                </a:solidFill>
                <a:sym typeface="Wingdings" charset="0"/>
              </a:rPr>
              <a:t>intensities</a:t>
            </a:r>
          </a:p>
          <a:p>
            <a:pPr marL="0" lvl="1" indent="0">
              <a:spcAft>
                <a:spcPts val="1200"/>
              </a:spcAft>
              <a:buFont typeface="Wingdings" charset="0"/>
              <a:buChar char="è"/>
            </a:pPr>
            <a:r>
              <a:rPr lang="en-US" dirty="0" smtClean="0">
                <a:solidFill>
                  <a:srgbClr val="800000"/>
                </a:solidFill>
                <a:sym typeface="Wingdings" charset="0"/>
              </a:rPr>
              <a:t>2) minimize the beam </a:t>
            </a:r>
            <a:r>
              <a:rPr lang="en-US" dirty="0" err="1" smtClean="0">
                <a:solidFill>
                  <a:srgbClr val="800000"/>
                </a:solidFill>
                <a:sym typeface="Wingdings" charset="0"/>
              </a:rPr>
              <a:t>emittance</a:t>
            </a:r>
            <a:endParaRPr lang="en-US" dirty="0">
              <a:solidFill>
                <a:srgbClr val="800000"/>
              </a:solidFill>
              <a:sym typeface="Wingdings" charset="0"/>
            </a:endParaRPr>
          </a:p>
          <a:p>
            <a:pPr algn="l" eaLnBrk="1" hangingPunct="1">
              <a:spcAft>
                <a:spcPts val="1200"/>
              </a:spcAft>
              <a:buFont typeface="Wingdings" charset="0"/>
              <a:buChar char="è"/>
            </a:pPr>
            <a:r>
              <a:rPr lang="en-US" dirty="0">
                <a:solidFill>
                  <a:srgbClr val="800000"/>
                </a:solidFill>
                <a:sym typeface="Wingdings" charset="0"/>
              </a:rPr>
              <a:t>3</a:t>
            </a:r>
            <a:r>
              <a:rPr lang="en-US" dirty="0" smtClean="0">
                <a:solidFill>
                  <a:srgbClr val="800000"/>
                </a:solidFill>
                <a:sym typeface="Wingdings" charset="0"/>
              </a:rPr>
              <a:t>) </a:t>
            </a:r>
            <a:r>
              <a:rPr lang="en-US" dirty="0">
                <a:solidFill>
                  <a:srgbClr val="800000"/>
                </a:solidFill>
                <a:sym typeface="Wingdings" charset="0"/>
              </a:rPr>
              <a:t>minimize beam size (constant beam </a:t>
            </a:r>
            <a:r>
              <a:rPr lang="en-US" dirty="0" smtClean="0">
                <a:solidFill>
                  <a:srgbClr val="800000"/>
                </a:solidFill>
                <a:sym typeface="Wingdings" charset="0"/>
              </a:rPr>
              <a:t>power); </a:t>
            </a:r>
          </a:p>
          <a:p>
            <a:pPr algn="l" eaLnBrk="1" hangingPunct="1">
              <a:spcAft>
                <a:spcPts val="1200"/>
              </a:spcAft>
              <a:buFont typeface="Wingdings" charset="0"/>
              <a:buChar char="è"/>
            </a:pPr>
            <a:r>
              <a:rPr lang="en-US" dirty="0">
                <a:solidFill>
                  <a:srgbClr val="800000"/>
                </a:solidFill>
                <a:sym typeface="Wingdings" charset="0"/>
              </a:rPr>
              <a:t>4</a:t>
            </a:r>
            <a:r>
              <a:rPr lang="en-US" dirty="0" smtClean="0">
                <a:solidFill>
                  <a:srgbClr val="800000"/>
                </a:solidFill>
                <a:sym typeface="Wingdings" charset="0"/>
              </a:rPr>
              <a:t>) </a:t>
            </a:r>
            <a:r>
              <a:rPr lang="en-US" dirty="0">
                <a:solidFill>
                  <a:srgbClr val="800000"/>
                </a:solidFill>
                <a:sym typeface="Wingdings" charset="0"/>
              </a:rPr>
              <a:t>maximize number of bunches (beam </a:t>
            </a:r>
            <a:r>
              <a:rPr lang="en-US" dirty="0" smtClean="0">
                <a:solidFill>
                  <a:srgbClr val="800000"/>
                </a:solidFill>
                <a:sym typeface="Wingdings" charset="0"/>
              </a:rPr>
              <a:t>power); </a:t>
            </a:r>
          </a:p>
          <a:p>
            <a:pPr algn="l" eaLnBrk="1" hangingPunct="1">
              <a:spcAft>
                <a:spcPts val="1200"/>
              </a:spcAft>
              <a:buFont typeface="Wingdings" charset="0"/>
              <a:buChar char="è"/>
            </a:pPr>
            <a:r>
              <a:rPr lang="en-US" dirty="0">
                <a:solidFill>
                  <a:srgbClr val="800000"/>
                </a:solidFill>
                <a:sym typeface="Wingdings" charset="0"/>
              </a:rPr>
              <a:t>5</a:t>
            </a:r>
            <a:r>
              <a:rPr lang="en-US" dirty="0" smtClean="0">
                <a:solidFill>
                  <a:srgbClr val="800000"/>
                </a:solidFill>
                <a:sym typeface="Wingdings" charset="0"/>
              </a:rPr>
              <a:t>) </a:t>
            </a:r>
            <a:r>
              <a:rPr lang="en-US" dirty="0">
                <a:solidFill>
                  <a:srgbClr val="800000"/>
                </a:solidFill>
                <a:sym typeface="Wingdings" charset="0"/>
              </a:rPr>
              <a:t>compensate for </a:t>
            </a:r>
            <a:r>
              <a:rPr lang="ja-JP" altLang="en-US" dirty="0" smtClean="0">
                <a:solidFill>
                  <a:srgbClr val="800000"/>
                </a:solidFill>
                <a:sym typeface="Wingdings" charset="0"/>
              </a:rPr>
              <a:t>‘</a:t>
            </a:r>
            <a:r>
              <a:rPr lang="en-US" altLang="ja-JP" dirty="0">
                <a:solidFill>
                  <a:srgbClr val="800000"/>
                </a:solidFill>
                <a:sym typeface="Wingdings" charset="0"/>
              </a:rPr>
              <a:t>F</a:t>
            </a:r>
            <a:r>
              <a:rPr lang="en-US" altLang="ja-JP" dirty="0" smtClean="0">
                <a:solidFill>
                  <a:srgbClr val="800000"/>
                </a:solidFill>
                <a:sym typeface="Wingdings" charset="0"/>
              </a:rPr>
              <a:t>’; </a:t>
            </a:r>
          </a:p>
          <a:p>
            <a:pPr algn="l" eaLnBrk="1" hangingPunct="1">
              <a:spcAft>
                <a:spcPts val="1200"/>
              </a:spcAft>
              <a:buFont typeface="Wingdings" charset="0"/>
              <a:buChar char="è"/>
            </a:pPr>
            <a:r>
              <a:rPr lang="en-US" dirty="0" smtClean="0">
                <a:solidFill>
                  <a:srgbClr val="800000"/>
                </a:solidFill>
                <a:sym typeface="Wingdings" charset="0"/>
              </a:rPr>
              <a:t>6) Improve machine ‘Efficiency’</a:t>
            </a:r>
            <a:endParaRPr lang="en-US" dirty="0">
              <a:solidFill>
                <a:srgbClr val="008000"/>
              </a:solidFill>
            </a:endParaRPr>
          </a:p>
        </p:txBody>
      </p:sp>
      <p:sp>
        <p:nvSpPr>
          <p:cNvPr id="44037" name="Rectangle 2"/>
          <p:cNvSpPr>
            <a:spLocks noGrp="1" noChangeArrowheads="1"/>
          </p:cNvSpPr>
          <p:nvPr>
            <p:ph type="title"/>
          </p:nvPr>
        </p:nvSpPr>
        <p:spPr>
          <a:xfrm>
            <a:off x="490129" y="149006"/>
            <a:ext cx="7992566" cy="503213"/>
          </a:xfrm>
          <a:solidFill>
            <a:srgbClr val="0070C0"/>
          </a:solidFill>
        </p:spPr>
        <p:txBody>
          <a:bodyPr>
            <a:normAutofit fontScale="90000"/>
          </a:bodyPr>
          <a:lstStyle/>
          <a:p>
            <a:pPr algn="ctr" eaLnBrk="1" hangingPunct="1">
              <a:defRPr/>
            </a:pPr>
            <a:r>
              <a:rPr lang="en-US" sz="3200" dirty="0" smtClean="0">
                <a:solidFill>
                  <a:schemeClr val="bg1"/>
                </a:solidFill>
                <a:latin typeface="Calibri" panose="020F0502020204030204" pitchFamily="34" charset="0"/>
                <a:ea typeface="ＭＳ Ｐゴシック" charset="0"/>
              </a:rPr>
              <a:t>LHC Upgrade Goals: Performance optimization</a:t>
            </a:r>
            <a:endParaRPr lang="en-US" sz="3200" dirty="0">
              <a:solidFill>
                <a:schemeClr val="bg1"/>
              </a:solidFill>
              <a:latin typeface="Calibri" panose="020F0502020204030204" pitchFamily="34" charset="0"/>
              <a:ea typeface="ＭＳ Ｐゴシック" charset="0"/>
            </a:endParaRPr>
          </a:p>
        </p:txBody>
      </p:sp>
      <p:graphicFrame>
        <p:nvGraphicFramePr>
          <p:cNvPr id="65541" name="Object 2"/>
          <p:cNvGraphicFramePr>
            <a:graphicFrameLocks noChangeAspect="1"/>
          </p:cNvGraphicFramePr>
          <p:nvPr>
            <p:extLst/>
          </p:nvPr>
        </p:nvGraphicFramePr>
        <p:xfrm>
          <a:off x="2403475" y="1367805"/>
          <a:ext cx="4754563" cy="981075"/>
        </p:xfrm>
        <a:graphic>
          <a:graphicData uri="http://schemas.openxmlformats.org/presentationml/2006/ole">
            <mc:AlternateContent xmlns:mc="http://schemas.openxmlformats.org/markup-compatibility/2006">
              <mc:Choice xmlns:v="urn:schemas-microsoft-com:vml" Requires="v">
                <p:oleObj spid="_x0000_s38941" name="Equation" r:id="rId4" imgW="2235200" imgH="431800" progId="Equation.3">
                  <p:embed/>
                </p:oleObj>
              </mc:Choice>
              <mc:Fallback>
                <p:oleObj name="Equation" r:id="rId4" imgW="2235200" imgH="431800" progId="Equation.3">
                  <p:embed/>
                  <p:pic>
                    <p:nvPicPr>
                      <p:cNvPr id="0" name=""/>
                      <p:cNvPicPr>
                        <a:picLocks noChangeAspect="1" noChangeArrowheads="1"/>
                      </p:cNvPicPr>
                      <p:nvPr/>
                    </p:nvPicPr>
                    <p:blipFill>
                      <a:blip r:embed="rId5"/>
                      <a:srcRect/>
                      <a:stretch>
                        <a:fillRect/>
                      </a:stretch>
                    </p:blipFill>
                    <p:spPr bwMode="auto">
                      <a:xfrm>
                        <a:off x="2403475" y="1367805"/>
                        <a:ext cx="475456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 name="Text Box 14"/>
          <p:cNvSpPr txBox="1">
            <a:spLocks noChangeArrowheads="1"/>
          </p:cNvSpPr>
          <p:nvPr/>
        </p:nvSpPr>
        <p:spPr bwMode="auto">
          <a:xfrm>
            <a:off x="5724128" y="2112016"/>
            <a:ext cx="3312368" cy="409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9" tIns="45685" rIns="91369" bIns="45685">
            <a:spAutoFit/>
          </a:bodyPr>
          <a:lstStyle>
            <a:lvl1pPr>
              <a:defRPr sz="2400">
                <a:solidFill>
                  <a:schemeClr val="accent2"/>
                </a:solidFill>
                <a:latin typeface="Times New Roman" charset="0"/>
                <a:ea typeface="ＭＳ Ｐゴシック" charset="0"/>
                <a:cs typeface="ＭＳ Ｐゴシック" charset="0"/>
              </a:defRPr>
            </a:lvl1pPr>
            <a:lvl2pPr marL="742950" indent="-285750">
              <a:defRPr sz="2400">
                <a:solidFill>
                  <a:schemeClr val="accent2"/>
                </a:solidFill>
                <a:latin typeface="Times New Roman" charset="0"/>
                <a:ea typeface="ＭＳ Ｐゴシック" charset="0"/>
              </a:defRPr>
            </a:lvl2pPr>
            <a:lvl3pPr marL="1143000" indent="-228600">
              <a:defRPr sz="2400">
                <a:solidFill>
                  <a:schemeClr val="accent2"/>
                </a:solidFill>
                <a:latin typeface="Times New Roman" charset="0"/>
                <a:ea typeface="ＭＳ Ｐゴシック" charset="0"/>
              </a:defRPr>
            </a:lvl3pPr>
            <a:lvl4pPr marL="1600200" indent="-228600">
              <a:defRPr sz="2400">
                <a:solidFill>
                  <a:schemeClr val="accent2"/>
                </a:solidFill>
                <a:latin typeface="Times New Roman" charset="0"/>
                <a:ea typeface="ＭＳ Ｐゴシック" charset="0"/>
              </a:defRPr>
            </a:lvl4pPr>
            <a:lvl5pPr marL="2057400" indent="-228600">
              <a:defRPr sz="2400">
                <a:solidFill>
                  <a:schemeClr val="accent2"/>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accent2"/>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accent2"/>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accent2"/>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accent2"/>
                </a:solidFill>
                <a:latin typeface="Times New Roman" charset="0"/>
                <a:ea typeface="ＭＳ Ｐゴシック" charset="0"/>
              </a:defRPr>
            </a:lvl9pPr>
          </a:lstStyle>
          <a:p>
            <a:pPr algn="l" eaLnBrk="1" hangingPunct="1"/>
            <a:endParaRPr lang="en-US" dirty="0">
              <a:solidFill>
                <a:srgbClr val="800000"/>
              </a:solidFill>
              <a:sym typeface="Wingdings" charset="0"/>
            </a:endParaRPr>
          </a:p>
          <a:p>
            <a:pPr marL="342900" indent="-342900">
              <a:spcAft>
                <a:spcPts val="1200"/>
              </a:spcAft>
              <a:buFont typeface="Wingdings" charset="0"/>
              <a:buChar char="è"/>
            </a:pPr>
            <a:r>
              <a:rPr lang="en-US" dirty="0" smtClean="0">
                <a:solidFill>
                  <a:srgbClr val="008000"/>
                </a:solidFill>
                <a:sym typeface="Wingdings" charset="0"/>
              </a:rPr>
              <a:t>Injector complex </a:t>
            </a:r>
          </a:p>
          <a:p>
            <a:pPr>
              <a:spcAft>
                <a:spcPts val="1200"/>
              </a:spcAft>
            </a:pPr>
            <a:r>
              <a:rPr lang="en-US" dirty="0">
                <a:solidFill>
                  <a:srgbClr val="800000"/>
                </a:solidFill>
                <a:sym typeface="Wingdings" charset="0"/>
              </a:rPr>
              <a:t> </a:t>
            </a:r>
            <a:r>
              <a:rPr lang="en-US" dirty="0" smtClean="0">
                <a:solidFill>
                  <a:srgbClr val="800000"/>
                </a:solidFill>
                <a:sym typeface="Wingdings" charset="0"/>
              </a:rPr>
              <a:t>    </a:t>
            </a:r>
            <a:r>
              <a:rPr lang="en-US" dirty="0" smtClean="0">
                <a:solidFill>
                  <a:srgbClr val="008000"/>
                </a:solidFill>
                <a:sym typeface="Wingdings" charset="0"/>
              </a:rPr>
              <a:t>LIU</a:t>
            </a:r>
            <a:r>
              <a:rPr lang="en-US" dirty="0" smtClean="0">
                <a:solidFill>
                  <a:srgbClr val="800000"/>
                </a:solidFill>
                <a:sym typeface="Wingdings" charset="0"/>
              </a:rPr>
              <a:t> </a:t>
            </a:r>
            <a:r>
              <a:rPr lang="en-US" dirty="0" smtClean="0">
                <a:solidFill>
                  <a:srgbClr val="800000"/>
                </a:solidFill>
                <a:sym typeface="Wingdings"/>
              </a:rPr>
              <a:t> </a:t>
            </a:r>
            <a:r>
              <a:rPr lang="en-US" dirty="0" smtClean="0">
                <a:solidFill>
                  <a:srgbClr val="FF0000"/>
                </a:solidFill>
                <a:sym typeface="Wingdings"/>
              </a:rPr>
              <a:t>IBS</a:t>
            </a:r>
            <a:endParaRPr lang="en-US" dirty="0" smtClean="0">
              <a:solidFill>
                <a:srgbClr val="FF0000"/>
              </a:solidFill>
              <a:sym typeface="Wingdings" charset="0"/>
            </a:endParaRPr>
          </a:p>
          <a:p>
            <a:pPr marL="1085850" lvl="1" indent="-342900">
              <a:spcAft>
                <a:spcPts val="1200"/>
              </a:spcAft>
              <a:buFont typeface="Wingdings" charset="0"/>
              <a:buChar char="è"/>
            </a:pPr>
            <a:r>
              <a:rPr lang="en-US" dirty="0" smtClean="0">
                <a:solidFill>
                  <a:srgbClr val="008000"/>
                </a:solidFill>
                <a:sym typeface="Wingdings" charset="0"/>
              </a:rPr>
              <a:t>triplet aperture</a:t>
            </a:r>
            <a:endParaRPr lang="en-US" dirty="0">
              <a:solidFill>
                <a:srgbClr val="008000"/>
              </a:solidFill>
              <a:sym typeface="Wingdings" charset="0"/>
            </a:endParaRPr>
          </a:p>
          <a:p>
            <a:pPr marL="1485900" lvl="2" indent="-342900">
              <a:spcAft>
                <a:spcPts val="1200"/>
              </a:spcAft>
              <a:buFont typeface="Wingdings" charset="0"/>
              <a:buChar char="è"/>
            </a:pPr>
            <a:r>
              <a:rPr lang="en-US" dirty="0" smtClean="0">
                <a:solidFill>
                  <a:srgbClr val="800000"/>
                </a:solidFill>
                <a:sym typeface="Wingdings" charset="0"/>
              </a:rPr>
              <a:t>25ns</a:t>
            </a:r>
            <a:endParaRPr lang="en-US" dirty="0">
              <a:solidFill>
                <a:srgbClr val="800000"/>
              </a:solidFill>
              <a:sym typeface="Wingdings" charset="0"/>
            </a:endParaRPr>
          </a:p>
          <a:p>
            <a:pPr marL="342900" indent="-342900" algn="l" eaLnBrk="1" hangingPunct="1">
              <a:spcAft>
                <a:spcPts val="1200"/>
              </a:spcAft>
              <a:buFont typeface="Wingdings" charset="0"/>
              <a:buChar char="è"/>
            </a:pPr>
            <a:r>
              <a:rPr lang="en-US" altLang="ja-JP" dirty="0" smtClean="0">
                <a:solidFill>
                  <a:srgbClr val="008000"/>
                </a:solidFill>
                <a:sym typeface="Wingdings" charset="0"/>
              </a:rPr>
              <a:t>Crab Cavities</a:t>
            </a:r>
          </a:p>
          <a:p>
            <a:pPr marL="342900" indent="-342900" algn="l" eaLnBrk="1" hangingPunct="1">
              <a:buFont typeface="Wingdings" charset="0"/>
              <a:buChar char="è"/>
            </a:pPr>
            <a:r>
              <a:rPr lang="en-US" sz="2200" b="1" dirty="0" smtClean="0">
                <a:solidFill>
                  <a:srgbClr val="008000"/>
                </a:solidFill>
                <a:sym typeface="Wingdings"/>
              </a:rPr>
              <a:t>minimize number of unscheduled beam aborts</a:t>
            </a:r>
            <a:endParaRPr lang="en-US" sz="2200" b="1" dirty="0">
              <a:solidFill>
                <a:srgbClr val="008000"/>
              </a:solidFill>
            </a:endParaRPr>
          </a:p>
        </p:txBody>
      </p:sp>
    </p:spTree>
    <p:extLst>
      <p:ext uri="{BB962C8B-B14F-4D97-AF65-F5344CB8AC3E}">
        <p14:creationId xmlns:p14="http://schemas.microsoft.com/office/powerpoint/2010/main" val="95030535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963958"/>
          </a:xfrm>
        </p:spPr>
        <p:txBody>
          <a:bodyPr anchor="t">
            <a:normAutofit/>
          </a:bodyPr>
          <a:lstStyle/>
          <a:p>
            <a:r>
              <a:rPr lang="en-GB" sz="3600" b="1" dirty="0" smtClean="0"/>
              <a:t>LHC (Large Hadron Collider)</a:t>
            </a:r>
            <a:endParaRPr lang="en-GB" sz="3600" b="1" dirty="0"/>
          </a:p>
        </p:txBody>
      </p:sp>
      <p:sp>
        <p:nvSpPr>
          <p:cNvPr id="8" name="Titre 1"/>
          <p:cNvSpPr txBox="1">
            <a:spLocks/>
          </p:cNvSpPr>
          <p:nvPr/>
        </p:nvSpPr>
        <p:spPr>
          <a:xfrm>
            <a:off x="457198" y="933309"/>
            <a:ext cx="7467601" cy="603513"/>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eaLnBrk="0" hangingPunct="0">
              <a:lnSpc>
                <a:spcPct val="90000"/>
              </a:lnSpc>
            </a:pPr>
            <a:r>
              <a:rPr lang="en-GB" sz="1800" b="1" dirty="0">
                <a:latin typeface="+mn-lt"/>
                <a:ea typeface="ＭＳ Ｐゴシック" pitchFamily="20" charset="-128"/>
              </a:rPr>
              <a:t>14 </a:t>
            </a:r>
            <a:r>
              <a:rPr lang="en-GB" sz="1800" b="1" dirty="0" err="1">
                <a:latin typeface="+mn-lt"/>
                <a:ea typeface="ＭＳ Ｐゴシック" pitchFamily="20" charset="-128"/>
              </a:rPr>
              <a:t>TeV</a:t>
            </a:r>
            <a:r>
              <a:rPr lang="en-GB" sz="1800" b="1" dirty="0">
                <a:latin typeface="+mn-lt"/>
                <a:ea typeface="ＭＳ Ｐゴシック" pitchFamily="20" charset="-128"/>
              </a:rPr>
              <a:t>  proton-proton accelerator-collider built in the LEP tunnel</a:t>
            </a:r>
          </a:p>
        </p:txBody>
      </p:sp>
      <p:sp>
        <p:nvSpPr>
          <p:cNvPr id="9" name="ZoneTexte 8"/>
          <p:cNvSpPr txBox="1"/>
          <p:nvPr/>
        </p:nvSpPr>
        <p:spPr>
          <a:xfrm>
            <a:off x="457198" y="1662790"/>
            <a:ext cx="5008970" cy="2708434"/>
          </a:xfrm>
          <a:prstGeom prst="rect">
            <a:avLst/>
          </a:prstGeom>
          <a:noFill/>
        </p:spPr>
        <p:txBody>
          <a:bodyPr wrap="square" rtlCol="0">
            <a:spAutoFit/>
          </a:bodyPr>
          <a:lstStyle/>
          <a:p>
            <a:pPr marL="936625" indent="-936625" eaLnBrk="0" hangingPunct="0">
              <a:tabLst>
                <a:tab pos="1139825" algn="l"/>
              </a:tabLst>
            </a:pPr>
            <a:r>
              <a:rPr lang="fr-FR" sz="1600" b="1" dirty="0">
                <a:ea typeface="ＭＳ Ｐゴシック" pitchFamily="-112" charset="-128"/>
              </a:rPr>
              <a:t>Lead-Lead  (Lead-proton) collisions</a:t>
            </a:r>
          </a:p>
          <a:p>
            <a:pPr marL="1163638" indent="-1163638" eaLnBrk="0" hangingPunct="0">
              <a:tabLst>
                <a:tab pos="1139825" algn="l"/>
              </a:tabLst>
            </a:pPr>
            <a:r>
              <a:rPr lang="en-GB" sz="1400" dirty="0" smtClean="0">
                <a:solidFill>
                  <a:srgbClr val="FF0000"/>
                </a:solidFill>
                <a:ea typeface="ＭＳ Ｐゴシック" pitchFamily="20" charset="-128"/>
              </a:rPr>
              <a:t>1983	First </a:t>
            </a:r>
            <a:r>
              <a:rPr lang="en-GB" sz="1400" dirty="0">
                <a:solidFill>
                  <a:srgbClr val="FF0000"/>
                </a:solidFill>
                <a:ea typeface="ＭＳ Ｐゴシック" pitchFamily="20" charset="-128"/>
              </a:rPr>
              <a:t>studies for the LHC </a:t>
            </a:r>
            <a:r>
              <a:rPr lang="en-GB" sz="1400" dirty="0" smtClean="0">
                <a:solidFill>
                  <a:srgbClr val="FF0000"/>
                </a:solidFill>
                <a:ea typeface="ＭＳ Ｐゴシック" pitchFamily="20" charset="-128"/>
              </a:rPr>
              <a:t>project</a:t>
            </a:r>
          </a:p>
          <a:p>
            <a:pPr marL="1163638" indent="-1163638" eaLnBrk="0" hangingPunct="0">
              <a:tabLst>
                <a:tab pos="1139825" algn="l"/>
              </a:tabLst>
            </a:pPr>
            <a:r>
              <a:rPr lang="en-GB" sz="1400" dirty="0" smtClean="0">
                <a:solidFill>
                  <a:srgbClr val="FF0000"/>
                </a:solidFill>
                <a:ea typeface="ＭＳ Ｐゴシック" pitchFamily="20" charset="-128"/>
              </a:rPr>
              <a:t>1988	First </a:t>
            </a:r>
            <a:r>
              <a:rPr lang="en-GB" sz="1400" dirty="0">
                <a:solidFill>
                  <a:srgbClr val="FF0000"/>
                </a:solidFill>
                <a:ea typeface="ＭＳ Ｐゴシック" pitchFamily="20" charset="-128"/>
              </a:rPr>
              <a:t>magnet model  (feasibility</a:t>
            </a:r>
            <a:r>
              <a:rPr lang="en-GB" sz="1400" dirty="0" smtClean="0">
                <a:solidFill>
                  <a:srgbClr val="FF0000"/>
                </a:solidFill>
                <a:ea typeface="ＭＳ Ｐゴシック" pitchFamily="20" charset="-128"/>
              </a:rPr>
              <a:t>)</a:t>
            </a:r>
          </a:p>
          <a:p>
            <a:pPr marL="1163638" indent="-1163638" eaLnBrk="0" hangingPunct="0">
              <a:tabLst>
                <a:tab pos="1139825" algn="l"/>
              </a:tabLst>
            </a:pPr>
            <a:r>
              <a:rPr lang="en-GB" sz="1400" dirty="0" smtClean="0">
                <a:solidFill>
                  <a:srgbClr val="FF0000"/>
                </a:solidFill>
                <a:ea typeface="ＭＳ Ｐゴシック" pitchFamily="20" charset="-128"/>
              </a:rPr>
              <a:t>1994	Approval </a:t>
            </a:r>
            <a:r>
              <a:rPr lang="en-GB" sz="1400" dirty="0">
                <a:solidFill>
                  <a:srgbClr val="FF0000"/>
                </a:solidFill>
                <a:ea typeface="ＭＳ Ｐゴシック" pitchFamily="20" charset="-128"/>
              </a:rPr>
              <a:t>of the LHC by the CERN Council</a:t>
            </a:r>
          </a:p>
          <a:p>
            <a:pPr marL="1163638" indent="-1163638" eaLnBrk="0" hangingPunct="0">
              <a:tabLst>
                <a:tab pos="1139825" algn="l"/>
              </a:tabLst>
            </a:pPr>
            <a:r>
              <a:rPr lang="en-GB" sz="1400" dirty="0" smtClean="0">
                <a:ea typeface="ＭＳ Ｐゴシック" pitchFamily="20" charset="-128"/>
              </a:rPr>
              <a:t>1996-1999	Series </a:t>
            </a:r>
            <a:r>
              <a:rPr lang="en-GB" sz="1400" dirty="0">
                <a:ea typeface="ＭＳ Ｐゴシック" pitchFamily="20" charset="-128"/>
              </a:rPr>
              <a:t>production industrialisation</a:t>
            </a:r>
          </a:p>
          <a:p>
            <a:pPr marL="1163638" indent="-1163638" eaLnBrk="0" hangingPunct="0">
              <a:tabLst>
                <a:tab pos="1139825" algn="l"/>
              </a:tabLst>
            </a:pPr>
            <a:r>
              <a:rPr lang="en-GB" sz="1400" dirty="0" smtClean="0">
                <a:ea typeface="ＭＳ Ｐゴシック" pitchFamily="20" charset="-128"/>
              </a:rPr>
              <a:t>1998	Declaration </a:t>
            </a:r>
            <a:r>
              <a:rPr lang="en-GB" sz="1400" dirty="0">
                <a:ea typeface="ＭＳ Ｐゴシック" pitchFamily="20" charset="-128"/>
              </a:rPr>
              <a:t>of Public Utility &amp; Start of </a:t>
            </a:r>
            <a:r>
              <a:rPr lang="en-GB" sz="1400" dirty="0" smtClean="0">
                <a:ea typeface="ＭＳ Ｐゴシック" pitchFamily="20" charset="-128"/>
              </a:rPr>
              <a:t>civil engineering</a:t>
            </a:r>
            <a:r>
              <a:rPr lang="en-GB" sz="1400" dirty="0">
                <a:ea typeface="ＭＳ Ｐゴシック" pitchFamily="20" charset="-128"/>
              </a:rPr>
              <a:t>	</a:t>
            </a:r>
          </a:p>
          <a:p>
            <a:pPr marL="1163638" indent="-1163638" eaLnBrk="0" hangingPunct="0">
              <a:tabLst>
                <a:tab pos="1139825" algn="l"/>
              </a:tabLst>
            </a:pPr>
            <a:r>
              <a:rPr lang="en-GB" sz="1400" dirty="0" smtClean="0">
                <a:ea typeface="ＭＳ Ｐゴシック" pitchFamily="20" charset="-128"/>
              </a:rPr>
              <a:t>1998-2000	Placement </a:t>
            </a:r>
            <a:r>
              <a:rPr lang="en-GB" sz="1400" dirty="0">
                <a:ea typeface="ＭＳ Ｐゴシック" pitchFamily="20" charset="-128"/>
              </a:rPr>
              <a:t>of the main production contracts</a:t>
            </a:r>
          </a:p>
          <a:p>
            <a:pPr marL="1163638" indent="-1163638" eaLnBrk="0" hangingPunct="0">
              <a:tabLst>
                <a:tab pos="1139825" algn="l"/>
              </a:tabLst>
            </a:pPr>
            <a:r>
              <a:rPr lang="en-GB" sz="1400" dirty="0">
                <a:ea typeface="ＭＳ Ｐゴシック" pitchFamily="20" charset="-128"/>
              </a:rPr>
              <a:t>2004	</a:t>
            </a:r>
            <a:r>
              <a:rPr lang="en-GB" sz="1400" dirty="0" smtClean="0">
                <a:ea typeface="ＭＳ Ｐゴシック" pitchFamily="20" charset="-128"/>
              </a:rPr>
              <a:t>Start </a:t>
            </a:r>
            <a:r>
              <a:rPr lang="en-GB" sz="1400" dirty="0">
                <a:ea typeface="ＭＳ Ｐゴシック" pitchFamily="20" charset="-128"/>
              </a:rPr>
              <a:t>of the LHC installation</a:t>
            </a:r>
          </a:p>
          <a:p>
            <a:pPr marL="1163638" indent="-1163638" eaLnBrk="0" hangingPunct="0">
              <a:tabLst>
                <a:tab pos="1139825" algn="l"/>
              </a:tabLst>
            </a:pPr>
            <a:r>
              <a:rPr lang="en-GB" sz="1400" dirty="0" smtClean="0">
                <a:solidFill>
                  <a:srgbClr val="008000"/>
                </a:solidFill>
                <a:ea typeface="ＭＳ Ｐゴシック" pitchFamily="20" charset="-128"/>
              </a:rPr>
              <a:t>2005-2007</a:t>
            </a:r>
            <a:r>
              <a:rPr lang="en-GB" sz="1400" dirty="0">
                <a:solidFill>
                  <a:srgbClr val="008000"/>
                </a:solidFill>
                <a:ea typeface="ＭＳ Ｐゴシック" pitchFamily="20" charset="-128"/>
              </a:rPr>
              <a:t>	</a:t>
            </a:r>
            <a:r>
              <a:rPr lang="en-GB" sz="1400" dirty="0" smtClean="0">
                <a:solidFill>
                  <a:srgbClr val="008000"/>
                </a:solidFill>
                <a:ea typeface="ＭＳ Ｐゴシック" pitchFamily="20" charset="-128"/>
              </a:rPr>
              <a:t>Magnets </a:t>
            </a:r>
            <a:r>
              <a:rPr lang="en-GB" sz="1400" dirty="0">
                <a:solidFill>
                  <a:srgbClr val="008000"/>
                </a:solidFill>
                <a:ea typeface="ＭＳ Ｐゴシック" pitchFamily="20" charset="-128"/>
              </a:rPr>
              <a:t>Installation in the tunnel</a:t>
            </a:r>
          </a:p>
          <a:p>
            <a:pPr marL="1163638" indent="-1163638" eaLnBrk="0" hangingPunct="0">
              <a:tabLst>
                <a:tab pos="1139825" algn="l"/>
              </a:tabLst>
            </a:pPr>
            <a:r>
              <a:rPr lang="en-GB" sz="1400" dirty="0" smtClean="0">
                <a:solidFill>
                  <a:srgbClr val="008000"/>
                </a:solidFill>
                <a:ea typeface="ＭＳ Ｐゴシック" pitchFamily="20" charset="-128"/>
              </a:rPr>
              <a:t>2006-2008	Hardware </a:t>
            </a:r>
            <a:r>
              <a:rPr lang="en-GB" sz="1400" dirty="0">
                <a:solidFill>
                  <a:srgbClr val="008000"/>
                </a:solidFill>
                <a:ea typeface="ＭＳ Ｐゴシック" pitchFamily="20" charset="-128"/>
              </a:rPr>
              <a:t>commissioning</a:t>
            </a:r>
          </a:p>
          <a:p>
            <a:pPr marL="1163638" indent="-1163638" eaLnBrk="0" hangingPunct="0">
              <a:tabLst>
                <a:tab pos="1139825" algn="l"/>
              </a:tabLst>
            </a:pPr>
            <a:r>
              <a:rPr lang="en-GB" sz="1400" dirty="0" smtClean="0">
                <a:solidFill>
                  <a:srgbClr val="008000"/>
                </a:solidFill>
                <a:ea typeface="ＭＳ Ｐゴシック" pitchFamily="20" charset="-128"/>
              </a:rPr>
              <a:t>2008-2009	Beam </a:t>
            </a:r>
            <a:r>
              <a:rPr lang="en-GB" sz="1400" dirty="0">
                <a:solidFill>
                  <a:srgbClr val="008000"/>
                </a:solidFill>
                <a:ea typeface="ＭＳ Ｐゴシック" pitchFamily="20" charset="-128"/>
              </a:rPr>
              <a:t>commissioning and repair </a:t>
            </a:r>
          </a:p>
        </p:txBody>
      </p:sp>
      <p:pic>
        <p:nvPicPr>
          <p:cNvPr id="11" name="Image 11" descr="HLU-logoN-titl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339" y="5501673"/>
            <a:ext cx="930358" cy="377118"/>
          </a:xfrm>
          <a:prstGeom prst="rect">
            <a:avLst/>
          </a:prstGeom>
        </p:spPr>
      </p:pic>
      <p:sp>
        <p:nvSpPr>
          <p:cNvPr id="13" name="ZoneTexte 12"/>
          <p:cNvSpPr txBox="1"/>
          <p:nvPr/>
        </p:nvSpPr>
        <p:spPr>
          <a:xfrm>
            <a:off x="457198" y="4534971"/>
            <a:ext cx="5008970" cy="1554272"/>
          </a:xfrm>
          <a:prstGeom prst="rect">
            <a:avLst/>
          </a:prstGeom>
          <a:noFill/>
        </p:spPr>
        <p:txBody>
          <a:bodyPr wrap="square" rtlCol="0">
            <a:spAutoFit/>
          </a:bodyPr>
          <a:lstStyle/>
          <a:p>
            <a:pPr marL="936625" indent="-936625" eaLnBrk="0" hangingPunct="0">
              <a:lnSpc>
                <a:spcPct val="150000"/>
              </a:lnSpc>
              <a:tabLst>
                <a:tab pos="1139825" algn="l"/>
              </a:tabLst>
            </a:pPr>
            <a:r>
              <a:rPr lang="en-GB" sz="1400" b="1" dirty="0" smtClean="0">
                <a:ea typeface="ＭＳ Ｐゴシック" pitchFamily="20" charset="-128"/>
              </a:rPr>
              <a:t>2010-2035…	 </a:t>
            </a:r>
            <a:r>
              <a:rPr lang="en-GB" sz="1400" b="1" dirty="0">
                <a:ea typeface="ＭＳ Ｐゴシック" pitchFamily="20" charset="-128"/>
              </a:rPr>
              <a:t>Physics exploitation</a:t>
            </a:r>
          </a:p>
          <a:p>
            <a:pPr marL="936625" indent="-936625" eaLnBrk="0" hangingPunct="0">
              <a:tabLst>
                <a:tab pos="1139825" algn="l"/>
                <a:tab pos="2265363" algn="l"/>
              </a:tabLst>
            </a:pPr>
            <a:r>
              <a:rPr lang="en-GB" sz="1400" dirty="0">
                <a:ea typeface="ＭＳ Ｐゴシック" pitchFamily="20" charset="-128"/>
              </a:rPr>
              <a:t>		2010 – 2012 </a:t>
            </a:r>
            <a:r>
              <a:rPr lang="en-GB" sz="1400" dirty="0" smtClean="0">
                <a:ea typeface="ＭＳ Ｐゴシック" pitchFamily="20" charset="-128"/>
              </a:rPr>
              <a:t>		Run </a:t>
            </a:r>
            <a:r>
              <a:rPr lang="en-GB" sz="1400" dirty="0">
                <a:ea typeface="ＭＳ Ｐゴシック" pitchFamily="20" charset="-128"/>
              </a:rPr>
              <a:t>1 ;7 and 8 </a:t>
            </a:r>
            <a:r>
              <a:rPr lang="en-GB" sz="1400" dirty="0" err="1">
                <a:ea typeface="ＭＳ Ｐゴシック" pitchFamily="20" charset="-128"/>
              </a:rPr>
              <a:t>TeV</a:t>
            </a:r>
            <a:endParaRPr lang="en-GB" sz="1400" dirty="0">
              <a:ea typeface="ＭＳ Ｐゴシック" pitchFamily="20" charset="-128"/>
            </a:endParaRPr>
          </a:p>
          <a:p>
            <a:pPr marL="936625" indent="-936625" eaLnBrk="0" hangingPunct="0">
              <a:tabLst>
                <a:tab pos="1139825" algn="l"/>
              </a:tabLst>
            </a:pPr>
            <a:r>
              <a:rPr lang="en-GB" sz="1400" dirty="0">
                <a:ea typeface="ＭＳ Ｐゴシック" pitchFamily="20" charset="-128"/>
              </a:rPr>
              <a:t>		</a:t>
            </a:r>
            <a:r>
              <a:rPr lang="en-GB" sz="1400" i="1" dirty="0">
                <a:ea typeface="ＭＳ Ｐゴシック" pitchFamily="20" charset="-128"/>
              </a:rPr>
              <a:t>2015 – </a:t>
            </a:r>
            <a:r>
              <a:rPr lang="en-GB" sz="1400" i="1" dirty="0" smtClean="0">
                <a:ea typeface="ＭＳ Ｐゴシック" pitchFamily="20" charset="-128"/>
              </a:rPr>
              <a:t>2018 	Run </a:t>
            </a:r>
            <a:r>
              <a:rPr lang="en-GB" sz="1400" i="1" dirty="0">
                <a:ea typeface="ＭＳ Ｐゴシック" pitchFamily="20" charset="-128"/>
              </a:rPr>
              <a:t>2 ; 13 </a:t>
            </a:r>
            <a:r>
              <a:rPr lang="en-GB" sz="1400" i="1" dirty="0" err="1">
                <a:ea typeface="ＭＳ Ｐゴシック" pitchFamily="20" charset="-128"/>
              </a:rPr>
              <a:t>TeV</a:t>
            </a:r>
            <a:r>
              <a:rPr lang="en-GB" sz="1400" i="1" dirty="0">
                <a:ea typeface="ＭＳ Ｐゴシック" pitchFamily="20" charset="-128"/>
              </a:rPr>
              <a:t> </a:t>
            </a:r>
          </a:p>
          <a:p>
            <a:pPr marL="936625" indent="-936625" eaLnBrk="0" hangingPunct="0">
              <a:tabLst>
                <a:tab pos="1139825" algn="l"/>
              </a:tabLst>
            </a:pPr>
            <a:r>
              <a:rPr lang="en-GB" sz="1400" dirty="0">
                <a:ea typeface="ＭＳ Ｐゴシック" pitchFamily="20" charset="-128"/>
              </a:rPr>
              <a:t>		2021 – 2023 </a:t>
            </a:r>
            <a:r>
              <a:rPr lang="en-GB" sz="1400" dirty="0" smtClean="0">
                <a:ea typeface="ＭＳ Ｐゴシック" pitchFamily="20" charset="-128"/>
              </a:rPr>
              <a:t>	Run </a:t>
            </a:r>
            <a:r>
              <a:rPr lang="en-GB" sz="1400" dirty="0">
                <a:ea typeface="ＭＳ Ｐゴシック" pitchFamily="20" charset="-128"/>
              </a:rPr>
              <a:t>3 (14 </a:t>
            </a:r>
            <a:r>
              <a:rPr lang="en-GB" sz="1400" dirty="0" err="1">
                <a:ea typeface="ＭＳ Ｐゴシック" pitchFamily="20" charset="-128"/>
              </a:rPr>
              <a:t>TeV</a:t>
            </a:r>
            <a:r>
              <a:rPr lang="en-GB" sz="1400" dirty="0">
                <a:ea typeface="ＭＳ Ｐゴシック" pitchFamily="20" charset="-128"/>
              </a:rPr>
              <a:t>)</a:t>
            </a:r>
          </a:p>
          <a:p>
            <a:pPr marL="936625" indent="-936625" eaLnBrk="0" hangingPunct="0">
              <a:tabLst>
                <a:tab pos="1139825" algn="l"/>
              </a:tabLst>
            </a:pPr>
            <a:r>
              <a:rPr lang="en-GB" sz="1400" dirty="0">
                <a:ea typeface="ＭＳ Ｐゴシック" pitchFamily="20" charset="-128"/>
              </a:rPr>
              <a:t>		</a:t>
            </a:r>
            <a:r>
              <a:rPr lang="en-GB" u="sng" dirty="0">
                <a:ea typeface="ＭＳ Ｐゴシック" pitchFamily="20" charset="-128"/>
              </a:rPr>
              <a:t>2024 – 2025 </a:t>
            </a:r>
            <a:r>
              <a:rPr lang="en-GB" u="sng" dirty="0" smtClean="0">
                <a:ea typeface="ＭＳ Ｐゴシック" pitchFamily="20" charset="-128"/>
              </a:rPr>
              <a:t>	HL-LHC </a:t>
            </a:r>
            <a:r>
              <a:rPr lang="en-GB" u="sng" dirty="0">
                <a:ea typeface="ＭＳ Ｐゴシック" pitchFamily="20" charset="-128"/>
              </a:rPr>
              <a:t>installation</a:t>
            </a:r>
          </a:p>
          <a:p>
            <a:pPr marL="936625" indent="-936625" eaLnBrk="0" hangingPunct="0">
              <a:tabLst>
                <a:tab pos="1139825" algn="l"/>
              </a:tabLst>
            </a:pPr>
            <a:r>
              <a:rPr lang="en-GB" sz="1400" dirty="0">
                <a:ea typeface="ＭＳ Ｐゴシック" pitchFamily="20" charset="-128"/>
              </a:rPr>
              <a:t>		2026 – 2035… </a:t>
            </a:r>
            <a:r>
              <a:rPr lang="en-GB" sz="1400" dirty="0" smtClean="0">
                <a:ea typeface="ＭＳ Ｐゴシック" pitchFamily="20" charset="-128"/>
              </a:rPr>
              <a:t>	HL-LHC operation</a:t>
            </a:r>
            <a:endParaRPr lang="en-GB" sz="1400" dirty="0">
              <a:ea typeface="ＭＳ Ｐゴシック" pitchFamily="20" charset="-128"/>
            </a:endParaRPr>
          </a:p>
        </p:txBody>
      </p:sp>
      <p:pic>
        <p:nvPicPr>
          <p:cNvPr id="1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3925" y="1626171"/>
            <a:ext cx="3431391" cy="4093187"/>
          </a:xfrm>
          <a:prstGeom prst="rect">
            <a:avLst/>
          </a:prstGeom>
          <a:noFill/>
          <a:ln w="57150" algn="ctr">
            <a:noFill/>
            <a:miter lim="800000"/>
            <a:headEnd/>
            <a:tailEnd/>
          </a:ln>
        </p:spPr>
      </p:pic>
      <p:sp>
        <p:nvSpPr>
          <p:cNvPr id="14" name="Rectangle 13"/>
          <p:cNvSpPr/>
          <p:nvPr/>
        </p:nvSpPr>
        <p:spPr>
          <a:xfrm>
            <a:off x="5373924" y="5709156"/>
            <a:ext cx="3424845" cy="338554"/>
          </a:xfrm>
          <a:prstGeom prst="rect">
            <a:avLst/>
          </a:prstGeom>
          <a:solidFill>
            <a:schemeClr val="tx1"/>
          </a:solidFill>
        </p:spPr>
        <p:txBody>
          <a:bodyPr wrap="square">
            <a:spAutoFit/>
          </a:bodyPr>
          <a:lstStyle/>
          <a:p>
            <a:pPr algn="ctr" eaLnBrk="0" hangingPunct="0"/>
            <a:r>
              <a:rPr lang="en-GB" sz="1600" dirty="0" smtClean="0">
                <a:solidFill>
                  <a:srgbClr val="FFFFFF"/>
                </a:solidFill>
                <a:ea typeface="ＭＳ Ｐゴシック" pitchFamily="20" charset="-128"/>
                <a:sym typeface="Monotype Sorts" pitchFamily="2" charset="2"/>
              </a:rPr>
              <a:t>A 27 km circumference collider…</a:t>
            </a:r>
            <a:endParaRPr lang="en-GB" sz="1600" dirty="0">
              <a:solidFill>
                <a:srgbClr val="FFFFFF"/>
              </a:solidFill>
              <a:ea typeface="ＭＳ Ｐゴシック" pitchFamily="20" charset="-128"/>
              <a:sym typeface="Monotype Sorts" pitchFamily="2" charset="2"/>
            </a:endParaRPr>
          </a:p>
        </p:txBody>
      </p:sp>
    </p:spTree>
    <p:extLst>
      <p:ext uri="{BB962C8B-B14F-4D97-AF65-F5344CB8AC3E}">
        <p14:creationId xmlns:p14="http://schemas.microsoft.com/office/powerpoint/2010/main" val="178059846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GB" sz="3400" b="1" dirty="0">
                <a:latin typeface="+mn-lt"/>
                <a:cs typeface="Arial" pitchFamily="34" charset="0"/>
              </a:rPr>
              <a:t>Goals and means of the LHC Injectors Upgrade: LIU project</a:t>
            </a:r>
            <a:endParaRPr lang="fr-FR" sz="3400" b="1" dirty="0">
              <a:latin typeface="+mn-lt"/>
            </a:endParaRPr>
          </a:p>
        </p:txBody>
      </p:sp>
      <p:sp>
        <p:nvSpPr>
          <p:cNvPr id="3" name="Espace réservé du contenu 2"/>
          <p:cNvSpPr>
            <a:spLocks noGrp="1"/>
          </p:cNvSpPr>
          <p:nvPr>
            <p:ph idx="1"/>
          </p:nvPr>
        </p:nvSpPr>
        <p:spPr>
          <a:xfrm>
            <a:off x="457200" y="1600201"/>
            <a:ext cx="8291264" cy="1612776"/>
          </a:xfrm>
        </p:spPr>
        <p:txBody>
          <a:bodyPr/>
          <a:lstStyle/>
          <a:p>
            <a:pPr marL="36576" indent="0">
              <a:buNone/>
            </a:pPr>
            <a:r>
              <a:rPr lang="fr-FR" sz="2200" b="1" dirty="0" err="1"/>
              <a:t>Increase</a:t>
            </a:r>
            <a:r>
              <a:rPr lang="fr-FR" sz="2200" b="1" dirty="0"/>
              <a:t> </a:t>
            </a:r>
            <a:r>
              <a:rPr lang="fr-FR" sz="2200" b="1" dirty="0" err="1"/>
              <a:t>injector</a:t>
            </a:r>
            <a:r>
              <a:rPr lang="fr-FR" sz="2200" b="1" dirty="0"/>
              <a:t> </a:t>
            </a:r>
            <a:r>
              <a:rPr lang="fr-FR" sz="2200" b="1" dirty="0" err="1"/>
              <a:t>reliability</a:t>
            </a:r>
            <a:r>
              <a:rPr lang="fr-FR" sz="2200" b="1" dirty="0"/>
              <a:t> and </a:t>
            </a:r>
            <a:r>
              <a:rPr lang="fr-FR" sz="2200" b="1" dirty="0" err="1"/>
              <a:t>lifetime</a:t>
            </a:r>
            <a:r>
              <a:rPr lang="fr-FR" sz="2200" b="1" dirty="0"/>
              <a:t> to </a:t>
            </a:r>
            <a:r>
              <a:rPr lang="fr-FR" sz="2200" b="1" dirty="0" err="1"/>
              <a:t>cover</a:t>
            </a:r>
            <a:r>
              <a:rPr lang="fr-FR" sz="2200" b="1" dirty="0"/>
              <a:t> HL-LHC </a:t>
            </a:r>
            <a:r>
              <a:rPr lang="fr-FR" sz="2200" b="1" dirty="0" err="1"/>
              <a:t>run</a:t>
            </a:r>
            <a:r>
              <a:rPr lang="fr-FR" sz="2200" b="1" dirty="0"/>
              <a:t> (</a:t>
            </a:r>
            <a:r>
              <a:rPr lang="fr-FR" sz="2200" b="1" dirty="0" err="1"/>
              <a:t>until</a:t>
            </a:r>
            <a:r>
              <a:rPr lang="fr-FR" sz="2200" b="1" dirty="0"/>
              <a:t> ~2040) </a:t>
            </a:r>
            <a:r>
              <a:rPr lang="fr-FR" sz="2200" b="1" dirty="0" err="1"/>
              <a:t>closely</a:t>
            </a:r>
            <a:r>
              <a:rPr lang="fr-FR" sz="2200" b="1" dirty="0"/>
              <a:t> </a:t>
            </a:r>
            <a:r>
              <a:rPr lang="fr-FR" sz="2200" b="1" dirty="0" err="1"/>
              <a:t>related</a:t>
            </a:r>
            <a:r>
              <a:rPr lang="fr-FR" sz="2200" b="1" dirty="0"/>
              <a:t> to </a:t>
            </a:r>
            <a:r>
              <a:rPr lang="fr-FR" sz="2800" b="1" dirty="0"/>
              <a:t>consolidation </a:t>
            </a:r>
            <a:r>
              <a:rPr lang="fr-FR" sz="2800" b="1" dirty="0" smtClean="0"/>
              <a:t>program</a:t>
            </a:r>
            <a:endParaRPr lang="fr-FR" dirty="0"/>
          </a:p>
          <a:p>
            <a:pPr>
              <a:buClr>
                <a:schemeClr val="tx1"/>
              </a:buClr>
              <a:buFont typeface="Arial" charset="0"/>
              <a:buChar char="•"/>
            </a:pPr>
            <a:r>
              <a:rPr lang="fr-FR" sz="1600" dirty="0"/>
              <a:t>Upgrade/replace </a:t>
            </a:r>
            <a:r>
              <a:rPr lang="fr-FR" sz="1600" dirty="0" err="1"/>
              <a:t>ageing</a:t>
            </a:r>
            <a:r>
              <a:rPr lang="fr-FR" sz="1600" dirty="0"/>
              <a:t> </a:t>
            </a:r>
            <a:r>
              <a:rPr lang="fr-FR" sz="1600" dirty="0" err="1"/>
              <a:t>equipment</a:t>
            </a:r>
            <a:r>
              <a:rPr lang="fr-FR" sz="1600" dirty="0"/>
              <a:t> (power supplies, </a:t>
            </a:r>
            <a:r>
              <a:rPr lang="fr-FR" sz="1600" dirty="0" err="1"/>
              <a:t>magnets</a:t>
            </a:r>
            <a:r>
              <a:rPr lang="fr-FR" sz="1600" dirty="0"/>
              <a:t>, RF…)</a:t>
            </a:r>
          </a:p>
          <a:p>
            <a:pPr>
              <a:buClr>
                <a:schemeClr val="tx1"/>
              </a:buClr>
              <a:buFont typeface="Arial" charset="0"/>
              <a:buChar char="•"/>
            </a:pPr>
            <a:r>
              <a:rPr lang="fr-FR" sz="1600" dirty="0" err="1"/>
              <a:t>Improve</a:t>
            </a:r>
            <a:r>
              <a:rPr lang="fr-FR" sz="1600" dirty="0"/>
              <a:t> radioprotection </a:t>
            </a:r>
            <a:r>
              <a:rPr lang="fr-FR" sz="1600" dirty="0" err="1"/>
              <a:t>measures</a:t>
            </a:r>
            <a:r>
              <a:rPr lang="fr-FR" sz="1600" dirty="0"/>
              <a:t> (</a:t>
            </a:r>
            <a:r>
              <a:rPr lang="fr-FR" sz="1600" dirty="0" err="1"/>
              <a:t>shielding</a:t>
            </a:r>
            <a:r>
              <a:rPr lang="fr-FR" sz="1600" dirty="0"/>
              <a:t>, ventilation</a:t>
            </a:r>
            <a:r>
              <a:rPr lang="fr-FR" sz="1600" dirty="0" smtClean="0"/>
              <a:t>…)</a:t>
            </a:r>
          </a:p>
          <a:p>
            <a:endParaRPr lang="fr-FR" sz="1600" dirty="0"/>
          </a:p>
        </p:txBody>
      </p:sp>
      <p:pic>
        <p:nvPicPr>
          <p:cNvPr id="9" name="Picture 5"/>
          <p:cNvPicPr preferRelativeResize="0">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192797" y="2783133"/>
            <a:ext cx="4015760" cy="287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09472" y="-1056430"/>
            <a:ext cx="615696" cy="749808"/>
          </a:xfrm>
          <a:prstGeom prst="rect">
            <a:avLst/>
          </a:prstGeom>
        </p:spPr>
      </p:pic>
      <p:sp>
        <p:nvSpPr>
          <p:cNvPr id="4" name="Rectangle 3"/>
          <p:cNvSpPr/>
          <p:nvPr/>
        </p:nvSpPr>
        <p:spPr>
          <a:xfrm>
            <a:off x="457200" y="3337669"/>
            <a:ext cx="5698976" cy="3093154"/>
          </a:xfrm>
          <a:prstGeom prst="rect">
            <a:avLst/>
          </a:prstGeom>
        </p:spPr>
        <p:txBody>
          <a:bodyPr wrap="square">
            <a:spAutoFit/>
          </a:bodyPr>
          <a:lstStyle/>
          <a:p>
            <a:pPr>
              <a:defRPr/>
            </a:pPr>
            <a:r>
              <a:rPr lang="en-GB" sz="2000" b="1" dirty="0">
                <a:effectLst>
                  <a:outerShdw sx="1000" sy="1000" algn="tl">
                    <a:srgbClr val="000000"/>
                  </a:outerShdw>
                </a:effectLst>
                <a:ea typeface="ＭＳ Ｐゴシック" pitchFamily="-108" charset="-128"/>
              </a:rPr>
              <a:t>Inc</a:t>
            </a:r>
            <a:r>
              <a:rPr lang="en-GB" sz="2000" b="1" dirty="0">
                <a:ea typeface="ＭＳ Ｐゴシック" pitchFamily="-108" charset="-128"/>
              </a:rPr>
              <a:t>rease intensity/brightness in the injectors to match </a:t>
            </a:r>
          </a:p>
          <a:p>
            <a:pPr>
              <a:defRPr/>
            </a:pPr>
            <a:r>
              <a:rPr lang="en-GB" sz="2000" b="1" dirty="0">
                <a:ea typeface="ＭＳ Ｐゴシック" pitchFamily="-108" charset="-128"/>
              </a:rPr>
              <a:t>HL-LHC requirements</a:t>
            </a:r>
            <a:endParaRPr lang="en-GB" sz="2000" b="1" dirty="0">
              <a:solidFill>
                <a:srgbClr val="008000"/>
              </a:solidFill>
            </a:endParaRPr>
          </a:p>
          <a:p>
            <a:pPr marL="457200">
              <a:defRPr/>
            </a:pPr>
            <a:r>
              <a:rPr lang="en-GB" sz="500" b="1" dirty="0">
                <a:ea typeface="ＭＳ Ｐゴシック" pitchFamily="-108" charset="-128"/>
              </a:rPr>
              <a:t>	</a:t>
            </a:r>
            <a:endParaRPr lang="en-GB" sz="500" b="1" dirty="0">
              <a:solidFill>
                <a:srgbClr val="0000FF"/>
              </a:solidFill>
              <a:ea typeface="ＭＳ Ｐゴシック" pitchFamily="-108" charset="-128"/>
            </a:endParaRPr>
          </a:p>
          <a:p>
            <a:pPr marL="285750" indent="-285750">
              <a:buClr>
                <a:schemeClr val="tx1"/>
              </a:buClr>
              <a:defRPr/>
            </a:pPr>
            <a:r>
              <a:rPr lang="en-GB" sz="1600" dirty="0">
                <a:ea typeface="ＭＳ Ｐゴシック" pitchFamily="-108" charset="-128"/>
              </a:rPr>
              <a:t>Enable Linac4/PSB/PS/SPS  to accelerate and manipulate higher intensity beams (efficient production, space charge &amp; electron cloud mitigation, impedance reduction,  feedbacks, etc.)</a:t>
            </a:r>
          </a:p>
          <a:p>
            <a:pPr marL="285750" indent="-285750">
              <a:buClr>
                <a:schemeClr val="tx1"/>
              </a:buClr>
              <a:defRPr/>
            </a:pPr>
            <a:r>
              <a:rPr lang="en-GB" sz="1600" dirty="0">
                <a:ea typeface="ＭＳ Ｐゴシック" pitchFamily="-108" charset="-128"/>
                <a:sym typeface="Symbol" pitchFamily="18" charset="2"/>
              </a:rPr>
              <a:t>Upgrade the injectors of the ion chain (Linac3, LEIR, PS, SPS) to produce beam parameters at the LHC injection that can meet the luminosity goal</a:t>
            </a:r>
          </a:p>
          <a:p>
            <a:endParaRPr lang="fr-FR" sz="1600" dirty="0"/>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19824" y="2783133"/>
            <a:ext cx="2483050" cy="2281406"/>
          </a:xfrm>
          <a:prstGeom prst="rect">
            <a:avLst/>
          </a:prstGeom>
        </p:spPr>
      </p:pic>
      <p:pic>
        <p:nvPicPr>
          <p:cNvPr id="11" name="Picture 10"/>
          <p:cNvPicPr>
            <a:picLocks noChangeAspect="1"/>
          </p:cNvPicPr>
          <p:nvPr/>
        </p:nvPicPr>
        <p:blipFill>
          <a:blip r:embed="rId5"/>
          <a:stretch>
            <a:fillRect/>
          </a:stretch>
        </p:blipFill>
        <p:spPr>
          <a:xfrm>
            <a:off x="6467560" y="5064539"/>
            <a:ext cx="2235314" cy="1238928"/>
          </a:xfrm>
          <a:prstGeom prst="rect">
            <a:avLst/>
          </a:prstGeom>
        </p:spPr>
      </p:pic>
      <p:pic>
        <p:nvPicPr>
          <p:cNvPr id="12" name="Picture 11" descr="liu_ppt-0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4" y="848519"/>
            <a:ext cx="364565" cy="440267"/>
          </a:xfrm>
          <a:prstGeom prst="rect">
            <a:avLst/>
          </a:prstGeom>
        </p:spPr>
      </p:pic>
    </p:spTree>
    <p:extLst>
      <p:ext uri="{BB962C8B-B14F-4D97-AF65-F5344CB8AC3E}">
        <p14:creationId xmlns:p14="http://schemas.microsoft.com/office/powerpoint/2010/main" val="21406685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l15_2.jpg"/>
          <p:cNvPicPr>
            <a:picLocks noChangeAspect="1"/>
          </p:cNvPicPr>
          <p:nvPr/>
        </p:nvPicPr>
        <p:blipFill rotWithShape="1">
          <a:blip r:embed="rId2" cstate="screen">
            <a:extLst>
              <a:ext uri="{28A0092B-C50C-407E-A947-70E740481C1C}">
                <a14:useLocalDpi xmlns:a14="http://schemas.microsoft.com/office/drawing/2010/main"/>
              </a:ext>
            </a:extLst>
          </a:blip>
          <a:srcRect t="-5632" r="-5296"/>
          <a:stretch/>
        </p:blipFill>
        <p:spPr>
          <a:xfrm>
            <a:off x="6951778" y="2819063"/>
            <a:ext cx="2116741" cy="1551457"/>
          </a:xfrm>
          <a:prstGeom prst="rect">
            <a:avLst/>
          </a:prstGeom>
        </p:spPr>
      </p:pic>
      <p:sp>
        <p:nvSpPr>
          <p:cNvPr id="15" name="Content Placeholder 2"/>
          <p:cNvSpPr txBox="1">
            <a:spLocks/>
          </p:cNvSpPr>
          <p:nvPr/>
        </p:nvSpPr>
        <p:spPr>
          <a:xfrm>
            <a:off x="372442" y="836712"/>
            <a:ext cx="8180402" cy="14589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smtClean="0"/>
              <a:t>LINAC4 – PS Booster:</a:t>
            </a:r>
          </a:p>
          <a:p>
            <a:pPr marL="361950" lvl="1" indent="-188913"/>
            <a:r>
              <a:rPr lang="en-GB" sz="1600" dirty="0" smtClean="0"/>
              <a:t>H</a:t>
            </a:r>
            <a:r>
              <a:rPr lang="en-GB" sz="1600" baseline="30000" dirty="0" smtClean="0"/>
              <a:t>-</a:t>
            </a:r>
            <a:r>
              <a:rPr lang="en-GB" sz="1600" dirty="0" smtClean="0"/>
              <a:t> injection and increase of PSB injection energy from 50 MeV to 160 MeV, to increase PSB space charge threshold</a:t>
            </a:r>
          </a:p>
          <a:p>
            <a:pPr marL="361950" lvl="1" indent="-188913"/>
            <a:r>
              <a:rPr lang="en-GB" sz="1600" dirty="0" smtClean="0"/>
              <a:t>New RF cavity system, new main power converters</a:t>
            </a:r>
          </a:p>
          <a:p>
            <a:pPr marL="361950" lvl="1" indent="-188913"/>
            <a:r>
              <a:rPr lang="en-GB" sz="1600" dirty="0" smtClean="0"/>
              <a:t>Increase of extraction energy from 1.4 </a:t>
            </a:r>
            <a:r>
              <a:rPr lang="en-GB" sz="1600" dirty="0" err="1" smtClean="0"/>
              <a:t>GeV</a:t>
            </a:r>
            <a:r>
              <a:rPr lang="en-GB" sz="1600" dirty="0" smtClean="0"/>
              <a:t> to 2 </a:t>
            </a:r>
            <a:r>
              <a:rPr lang="en-GB" sz="1600" dirty="0" err="1" smtClean="0"/>
              <a:t>GeV</a:t>
            </a:r>
            <a:endParaRPr lang="en-GB" sz="1600" dirty="0" smtClean="0"/>
          </a:p>
        </p:txBody>
      </p:sp>
      <p:sp>
        <p:nvSpPr>
          <p:cNvPr id="17" name="Rectangle 16"/>
          <p:cNvSpPr/>
          <p:nvPr/>
        </p:nvSpPr>
        <p:spPr>
          <a:xfrm>
            <a:off x="8754901" y="3167382"/>
            <a:ext cx="374215" cy="2426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Content Placeholder 2"/>
          <p:cNvSpPr txBox="1">
            <a:spLocks/>
          </p:cNvSpPr>
          <p:nvPr/>
        </p:nvSpPr>
        <p:spPr>
          <a:xfrm>
            <a:off x="330712" y="5275062"/>
            <a:ext cx="4601328" cy="696355"/>
          </a:xfrm>
          <a:prstGeom prst="rect">
            <a:avLst/>
          </a:prstGeom>
          <a:solidFill>
            <a:schemeClr val="tx2">
              <a:lumMod val="60000"/>
              <a:lumOff val="4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800" b="1" dirty="0" smtClean="0">
                <a:solidFill>
                  <a:schemeClr val="bg1"/>
                </a:solidFill>
                <a:sym typeface="Wingdings"/>
              </a:rPr>
              <a:t>These are only the main modifications and this list is far from exhaustive</a:t>
            </a:r>
          </a:p>
        </p:txBody>
      </p:sp>
      <p:pic>
        <p:nvPicPr>
          <p:cNvPr id="10" name="Picture 9" descr="sl15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7600" y="1427367"/>
            <a:ext cx="3204797" cy="1280749"/>
          </a:xfrm>
          <a:prstGeom prst="rect">
            <a:avLst/>
          </a:prstGeom>
        </p:spPr>
      </p:pic>
      <p:sp>
        <p:nvSpPr>
          <p:cNvPr id="12" name="Rectangle 11"/>
          <p:cNvSpPr/>
          <p:nvPr/>
        </p:nvSpPr>
        <p:spPr>
          <a:xfrm>
            <a:off x="393504" y="189190"/>
            <a:ext cx="7202832" cy="523220"/>
          </a:xfrm>
          <a:prstGeom prst="rect">
            <a:avLst/>
          </a:prstGeom>
          <a:solidFill>
            <a:schemeClr val="tx1">
              <a:lumMod val="60000"/>
              <a:lumOff val="40000"/>
            </a:schemeClr>
          </a:solidFill>
        </p:spPr>
        <p:txBody>
          <a:bodyPr wrap="square">
            <a:spAutoFit/>
          </a:bodyPr>
          <a:lstStyle/>
          <a:p>
            <a:pPr algn="ctr" fontAlgn="auto">
              <a:spcBef>
                <a:spcPts val="0"/>
              </a:spcBef>
              <a:spcAft>
                <a:spcPts val="0"/>
              </a:spcAft>
            </a:pPr>
            <a:r>
              <a:rPr lang="en-GB" sz="2800" dirty="0" smtClean="0">
                <a:solidFill>
                  <a:srgbClr val="FFFFFF"/>
                </a:solidFill>
                <a:latin typeface="Arial"/>
              </a:rPr>
              <a:t>LS2 : </a:t>
            </a:r>
            <a:r>
              <a:rPr lang="en-GB" sz="1600" dirty="0" smtClean="0">
                <a:solidFill>
                  <a:srgbClr val="FFFFFF"/>
                </a:solidFill>
                <a:latin typeface="Arial"/>
              </a:rPr>
              <a:t>(2019-2020), </a:t>
            </a:r>
            <a:r>
              <a:rPr lang="en-GB" sz="2800" dirty="0" smtClean="0">
                <a:solidFill>
                  <a:srgbClr val="FFFFFF"/>
                </a:solidFill>
                <a:latin typeface="Arial"/>
              </a:rPr>
              <a:t>LHC Injector Upgrades (LIU)</a:t>
            </a:r>
          </a:p>
        </p:txBody>
      </p:sp>
      <p:sp>
        <p:nvSpPr>
          <p:cNvPr id="5" name="Rectangle 4"/>
          <p:cNvSpPr/>
          <p:nvPr/>
        </p:nvSpPr>
        <p:spPr>
          <a:xfrm>
            <a:off x="330712" y="4070258"/>
            <a:ext cx="8437050" cy="1107996"/>
          </a:xfrm>
          <a:prstGeom prst="rect">
            <a:avLst/>
          </a:prstGeom>
        </p:spPr>
        <p:txBody>
          <a:bodyPr wrap="square">
            <a:spAutoFit/>
          </a:bodyPr>
          <a:lstStyle/>
          <a:p>
            <a:r>
              <a:rPr lang="en-GB" b="1" dirty="0"/>
              <a:t>SPS</a:t>
            </a:r>
          </a:p>
          <a:p>
            <a:pPr marL="360363" lvl="1" indent="-265113">
              <a:buFont typeface="Arial" panose="020B0604020202020204" pitchFamily="34" charset="0"/>
              <a:buChar char="−"/>
            </a:pPr>
            <a:r>
              <a:rPr lang="en-GB" sz="1600" dirty="0"/>
              <a:t>Electron Cloud mitigation – strong feedback system, </a:t>
            </a:r>
            <a:r>
              <a:rPr lang="en-GB" sz="1400" dirty="0"/>
              <a:t>or coating </a:t>
            </a:r>
            <a:r>
              <a:rPr lang="en-GB" sz="1400" dirty="0" smtClean="0"/>
              <a:t>of the </a:t>
            </a:r>
            <a:r>
              <a:rPr lang="en-GB" sz="1400" dirty="0"/>
              <a:t>vacuum system</a:t>
            </a:r>
          </a:p>
          <a:p>
            <a:pPr marL="360363" lvl="1" indent="-265113">
              <a:buFont typeface="Arial" panose="020B0604020202020204" pitchFamily="34" charset="0"/>
              <a:buChar char="−"/>
            </a:pPr>
            <a:r>
              <a:rPr lang="en-GB" sz="1600" dirty="0"/>
              <a:t>Impedance reduction, improved feedbacks</a:t>
            </a:r>
          </a:p>
          <a:p>
            <a:pPr marL="360363" lvl="1" indent="-265113">
              <a:buFont typeface="Arial" panose="020B0604020202020204" pitchFamily="34" charset="0"/>
              <a:buChar char="−"/>
            </a:pPr>
            <a:r>
              <a:rPr lang="en-GB" sz="1600" dirty="0"/>
              <a:t>Large-scale modification to the main RF system </a:t>
            </a:r>
          </a:p>
        </p:txBody>
      </p:sp>
      <p:sp>
        <p:nvSpPr>
          <p:cNvPr id="6" name="Rectangle 5"/>
          <p:cNvSpPr/>
          <p:nvPr/>
        </p:nvSpPr>
        <p:spPr>
          <a:xfrm>
            <a:off x="393504" y="2373012"/>
            <a:ext cx="6689684" cy="1600438"/>
          </a:xfrm>
          <a:prstGeom prst="rect">
            <a:avLst/>
          </a:prstGeom>
        </p:spPr>
        <p:txBody>
          <a:bodyPr wrap="square">
            <a:spAutoFit/>
          </a:bodyPr>
          <a:lstStyle/>
          <a:p>
            <a:pPr marL="36576" indent="0">
              <a:buNone/>
            </a:pPr>
            <a:r>
              <a:rPr lang="en-GB" b="1" dirty="0"/>
              <a:t>PS:</a:t>
            </a:r>
          </a:p>
          <a:p>
            <a:pPr marL="355600" lvl="1" indent="-177800">
              <a:buFont typeface="Arial" panose="020B0604020202020204" pitchFamily="34" charset="0"/>
              <a:buChar char="−"/>
            </a:pPr>
            <a:r>
              <a:rPr lang="en-GB" sz="1600" dirty="0"/>
              <a:t>Increase of injection energy from 1.4 </a:t>
            </a:r>
            <a:r>
              <a:rPr lang="en-GB" sz="1600" dirty="0" err="1"/>
              <a:t>GeV</a:t>
            </a:r>
            <a:r>
              <a:rPr lang="en-GB" sz="1600" dirty="0"/>
              <a:t> to 2 </a:t>
            </a:r>
            <a:r>
              <a:rPr lang="en-GB" sz="1600" dirty="0" err="1"/>
              <a:t>GeV</a:t>
            </a:r>
            <a:r>
              <a:rPr lang="en-GB" sz="1600" dirty="0"/>
              <a:t> to increase PS space charge threshold</a:t>
            </a:r>
          </a:p>
          <a:p>
            <a:pPr marL="355600" lvl="1" indent="-177800">
              <a:buFont typeface="Arial" panose="020B0604020202020204" pitchFamily="34" charset="0"/>
              <a:buChar char="−"/>
            </a:pPr>
            <a:r>
              <a:rPr lang="en-GB" sz="1600" dirty="0"/>
              <a:t>Transverse resonance compensation</a:t>
            </a:r>
          </a:p>
          <a:p>
            <a:pPr marL="355600" lvl="1" indent="-177800">
              <a:buFont typeface="Arial" panose="020B0604020202020204" pitchFamily="34" charset="0"/>
              <a:buChar char="−"/>
            </a:pPr>
            <a:r>
              <a:rPr lang="en-GB" sz="1600" dirty="0"/>
              <a:t>New RF Longitudinal feedback system </a:t>
            </a:r>
          </a:p>
          <a:p>
            <a:pPr marL="355600" lvl="1" indent="-177800">
              <a:buFont typeface="Arial" panose="020B0604020202020204" pitchFamily="34" charset="0"/>
              <a:buChar char="−"/>
            </a:pPr>
            <a:r>
              <a:rPr lang="en-GB" sz="1600" dirty="0"/>
              <a:t>New RF beam manipulation scheme to increase </a:t>
            </a:r>
            <a:r>
              <a:rPr lang="en-GB" sz="1600" dirty="0" smtClean="0"/>
              <a:t>beam brightness</a:t>
            </a:r>
            <a:endParaRPr lang="en-GB" sz="1600" dirty="0"/>
          </a:p>
        </p:txBody>
      </p:sp>
      <p:pic>
        <p:nvPicPr>
          <p:cNvPr id="13" name="Picture 2" descr="http://www.uib.no/info/bilder/2004/0227cern-accelerators.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5539" y="4723130"/>
            <a:ext cx="3838461"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iu_ppt-0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4907" y="177829"/>
            <a:ext cx="693177" cy="837115"/>
          </a:xfrm>
          <a:prstGeom prst="rect">
            <a:avLst/>
          </a:prstGeom>
        </p:spPr>
      </p:pic>
    </p:spTree>
    <p:extLst>
      <p:ext uri="{BB962C8B-B14F-4D97-AF65-F5344CB8AC3E}">
        <p14:creationId xmlns:p14="http://schemas.microsoft.com/office/powerpoint/2010/main" val="273337389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53871" y="233493"/>
            <a:ext cx="7030182" cy="613078"/>
          </a:xfrm>
        </p:spPr>
        <p:txBody>
          <a:bodyPr anchor="t">
            <a:normAutofit fontScale="90000"/>
          </a:bodyPr>
          <a:lstStyle/>
          <a:p>
            <a:r>
              <a:rPr lang="en-GB" sz="3200" b="1" dirty="0"/>
              <a:t>The HL-LHC Project: </a:t>
            </a:r>
            <a:r>
              <a:rPr lang="en-GB" sz="2700" b="1" dirty="0"/>
              <a:t>300 fb</a:t>
            </a:r>
            <a:r>
              <a:rPr lang="en-GB" sz="2700" b="1" baseline="30000" dirty="0"/>
              <a:t>-1</a:t>
            </a:r>
            <a:r>
              <a:rPr lang="en-GB" sz="2700" b="1" dirty="0"/>
              <a:t> → 3000 fb</a:t>
            </a:r>
            <a:r>
              <a:rPr lang="en-GB" sz="2700" b="1" baseline="30000" dirty="0"/>
              <a:t>-1</a:t>
            </a:r>
            <a:r>
              <a:rPr lang="en-GB" sz="3200" b="1" dirty="0"/>
              <a:t/>
            </a:r>
            <a:br>
              <a:rPr lang="en-GB" sz="3200" b="1" dirty="0"/>
            </a:br>
            <a:endParaRPr lang="fr-FR" sz="3200" b="1" dirty="0"/>
          </a:p>
        </p:txBody>
      </p:sp>
      <p:sp>
        <p:nvSpPr>
          <p:cNvPr id="3" name="Espace réservé du contenu 2"/>
          <p:cNvSpPr>
            <a:spLocks noGrp="1"/>
          </p:cNvSpPr>
          <p:nvPr>
            <p:ph idx="1"/>
          </p:nvPr>
        </p:nvSpPr>
        <p:spPr>
          <a:xfrm>
            <a:off x="471523" y="1412776"/>
            <a:ext cx="3239754" cy="3850130"/>
          </a:xfrm>
        </p:spPr>
        <p:txBody>
          <a:bodyPr>
            <a:normAutofit/>
          </a:bodyPr>
          <a:lstStyle/>
          <a:p>
            <a:pPr marL="379476" indent="-342900">
              <a:buFont typeface="Wingdings" panose="05000000000000000000" pitchFamily="2" charset="2"/>
              <a:buChar char="§"/>
            </a:pPr>
            <a:r>
              <a:rPr lang="en-GB" sz="2000" b="1" dirty="0"/>
              <a:t>New IR-quads </a:t>
            </a:r>
            <a:r>
              <a:rPr lang="en-GB" sz="2000" b="1" dirty="0" smtClean="0"/>
              <a:t>Nb</a:t>
            </a:r>
            <a:r>
              <a:rPr lang="en-GB" sz="2000" b="1" baseline="-25000" dirty="0" smtClean="0"/>
              <a:t>3</a:t>
            </a:r>
            <a:r>
              <a:rPr lang="en-GB" sz="2000" b="1" dirty="0" smtClean="0"/>
              <a:t>Sn</a:t>
            </a:r>
          </a:p>
          <a:p>
            <a:pPr marL="36576" indent="0">
              <a:buNone/>
              <a:tabLst>
                <a:tab pos="444500" algn="l"/>
              </a:tabLst>
            </a:pPr>
            <a:r>
              <a:rPr lang="en-GB" sz="2000" b="1" dirty="0"/>
              <a:t>	</a:t>
            </a:r>
            <a:r>
              <a:rPr lang="en-GB" sz="1800" b="1" dirty="0" smtClean="0"/>
              <a:t>(</a:t>
            </a:r>
            <a:r>
              <a:rPr lang="en-GB" sz="1800" b="1" dirty="0"/>
              <a:t>inner triplets)</a:t>
            </a:r>
          </a:p>
          <a:p>
            <a:pPr marL="342900" lvl="1" indent="-342900">
              <a:buClr>
                <a:schemeClr val="tx1"/>
              </a:buClr>
              <a:buFont typeface="Wingdings" panose="05000000000000000000" pitchFamily="2" charset="2"/>
              <a:buChar char="§"/>
            </a:pPr>
            <a:r>
              <a:rPr lang="en-GB" sz="2000" b="1" dirty="0"/>
              <a:t>New 11 T Nb</a:t>
            </a:r>
            <a:r>
              <a:rPr lang="en-GB" sz="2000" b="1" baseline="-25000" dirty="0"/>
              <a:t>3</a:t>
            </a:r>
            <a:r>
              <a:rPr lang="en-GB" sz="2000" b="1" dirty="0"/>
              <a:t>Sn </a:t>
            </a:r>
            <a:endParaRPr lang="en-GB" sz="2000" b="1" dirty="0" smtClean="0"/>
          </a:p>
          <a:p>
            <a:pPr marL="0" lvl="1" indent="0">
              <a:buClr>
                <a:schemeClr val="tx1"/>
              </a:buClr>
              <a:buNone/>
              <a:tabLst>
                <a:tab pos="444500" algn="l"/>
              </a:tabLst>
            </a:pPr>
            <a:r>
              <a:rPr lang="en-GB" b="1" dirty="0"/>
              <a:t>	</a:t>
            </a:r>
            <a:r>
              <a:rPr lang="en-GB" sz="1800" b="1" dirty="0" smtClean="0"/>
              <a:t>(5.5 m dipoles)</a:t>
            </a:r>
            <a:endParaRPr lang="en-GB" sz="1800" b="1" dirty="0"/>
          </a:p>
          <a:p>
            <a:pPr marL="342900" lvl="1" indent="-342900">
              <a:buClr>
                <a:schemeClr val="tx1"/>
              </a:buClr>
              <a:buFont typeface="Wingdings" panose="05000000000000000000" pitchFamily="2" charset="2"/>
              <a:buChar char="§"/>
            </a:pPr>
            <a:r>
              <a:rPr lang="en-GB" b="1" dirty="0"/>
              <a:t>Crab Cavities</a:t>
            </a:r>
          </a:p>
          <a:p>
            <a:pPr marL="342900" lvl="1" indent="-342900">
              <a:buClr>
                <a:schemeClr val="tx1"/>
              </a:buClr>
              <a:buFont typeface="Wingdings" panose="05000000000000000000" pitchFamily="2" charset="2"/>
              <a:buChar char="§"/>
            </a:pPr>
            <a:r>
              <a:rPr lang="en-GB" sz="2000" dirty="0" smtClean="0"/>
              <a:t>Collimation </a:t>
            </a:r>
            <a:r>
              <a:rPr lang="en-GB" sz="2000" dirty="0"/>
              <a:t>upgrade</a:t>
            </a:r>
          </a:p>
          <a:p>
            <a:pPr marL="342900" lvl="1" indent="-342900">
              <a:buClr>
                <a:schemeClr val="tx1"/>
              </a:buClr>
              <a:buFont typeface="Wingdings" panose="05000000000000000000" pitchFamily="2" charset="2"/>
              <a:buChar char="§"/>
            </a:pPr>
            <a:r>
              <a:rPr lang="en-GB" sz="2000" dirty="0"/>
              <a:t>Cryogenics upgrade</a:t>
            </a:r>
          </a:p>
          <a:p>
            <a:pPr marL="342900" lvl="1" indent="-342900">
              <a:buClr>
                <a:schemeClr val="tx1"/>
              </a:buClr>
              <a:buFont typeface="Wingdings" panose="05000000000000000000" pitchFamily="2" charset="2"/>
              <a:buChar char="§"/>
            </a:pPr>
            <a:r>
              <a:rPr lang="en-GB" sz="2000" dirty="0" smtClean="0"/>
              <a:t>Cold </a:t>
            </a:r>
            <a:r>
              <a:rPr lang="en-GB" sz="2000" dirty="0"/>
              <a:t>powering</a:t>
            </a:r>
          </a:p>
          <a:p>
            <a:pPr marL="342900" lvl="1" indent="-342900">
              <a:buClr>
                <a:schemeClr val="tx1"/>
              </a:buClr>
              <a:buFont typeface="Wingdings" panose="05000000000000000000" pitchFamily="2" charset="2"/>
              <a:buChar char="§"/>
            </a:pPr>
            <a:r>
              <a:rPr lang="en-GB" sz="2000" dirty="0"/>
              <a:t>Machine </a:t>
            </a:r>
            <a:r>
              <a:rPr lang="en-GB" sz="2000" dirty="0" smtClean="0"/>
              <a:t>protection</a:t>
            </a:r>
          </a:p>
          <a:p>
            <a:pPr marL="342900" lvl="1" indent="-342900">
              <a:buClr>
                <a:schemeClr val="tx1"/>
              </a:buClr>
              <a:buFont typeface="Wingdings" panose="05000000000000000000" pitchFamily="2" charset="2"/>
              <a:buChar char="§"/>
            </a:pPr>
            <a:r>
              <a:rPr lang="en-GB" dirty="0" smtClean="0"/>
              <a:t>…</a:t>
            </a:r>
            <a:endParaRPr lang="en-GB" sz="20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13261" y="846570"/>
            <a:ext cx="5159410" cy="4416336"/>
          </a:xfrm>
          <a:prstGeom prst="rect">
            <a:avLst/>
          </a:prstGeom>
        </p:spPr>
      </p:pic>
      <p:pic>
        <p:nvPicPr>
          <p:cNvPr id="8" name="Image 11" descr="HLU-logoN-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17" y="313005"/>
            <a:ext cx="1316315" cy="533565"/>
          </a:xfrm>
          <a:prstGeom prst="rect">
            <a:avLst/>
          </a:prstGeom>
        </p:spPr>
      </p:pic>
      <p:sp>
        <p:nvSpPr>
          <p:cNvPr id="9" name="ZoneTexte 8"/>
          <p:cNvSpPr txBox="1"/>
          <p:nvPr/>
        </p:nvSpPr>
        <p:spPr>
          <a:xfrm>
            <a:off x="1025718" y="5565913"/>
            <a:ext cx="7426519" cy="369332"/>
          </a:xfrm>
          <a:prstGeom prst="rect">
            <a:avLst/>
          </a:prstGeom>
          <a:solidFill>
            <a:schemeClr val="tx1"/>
          </a:solidFill>
        </p:spPr>
        <p:txBody>
          <a:bodyPr wrap="square" rtlCol="0">
            <a:spAutoFit/>
          </a:bodyPr>
          <a:lstStyle/>
          <a:p>
            <a:pPr algn="ctr"/>
            <a:r>
              <a:rPr lang="en-GB" b="1" dirty="0">
                <a:solidFill>
                  <a:schemeClr val="bg1"/>
                </a:solidFill>
                <a:sym typeface="Wingdings"/>
              </a:rPr>
              <a:t>Major intervention on more than 1.2 km of the LHC</a:t>
            </a:r>
            <a:endParaRPr lang="en-GB" sz="1400" b="1" dirty="0">
              <a:solidFill>
                <a:schemeClr val="bg1"/>
              </a:solidFill>
              <a:sym typeface="Wingdings"/>
            </a:endParaRPr>
          </a:p>
        </p:txBody>
      </p:sp>
    </p:spTree>
    <p:extLst>
      <p:ext uri="{BB962C8B-B14F-4D97-AF65-F5344CB8AC3E}">
        <p14:creationId xmlns:p14="http://schemas.microsoft.com/office/powerpoint/2010/main" val="277399488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43470"/>
            <a:ext cx="7651239" cy="523220"/>
          </a:xfrm>
          <a:prstGeom prst="rect">
            <a:avLst/>
          </a:prstGeom>
          <a:solidFill>
            <a:srgbClr val="0070C0"/>
          </a:solidFill>
        </p:spPr>
        <p:txBody>
          <a:bodyPr wrap="square">
            <a:spAutoFit/>
          </a:bodyPr>
          <a:lstStyle/>
          <a:p>
            <a:pPr algn="ctr"/>
            <a:r>
              <a:rPr lang="en-GB" sz="2800" dirty="0" smtClean="0">
                <a:solidFill>
                  <a:schemeClr val="bg1"/>
                </a:solidFill>
              </a:rPr>
              <a:t>Squeezing the beams: High Field SC Magnets</a:t>
            </a:r>
            <a:endParaRPr lang="en-GB" sz="2800" dirty="0"/>
          </a:p>
        </p:txBody>
      </p:sp>
      <p:sp>
        <p:nvSpPr>
          <p:cNvPr id="2" name="Rectangle 1"/>
          <p:cNvSpPr/>
          <p:nvPr/>
        </p:nvSpPr>
        <p:spPr>
          <a:xfrm>
            <a:off x="251519" y="692696"/>
            <a:ext cx="4320481" cy="2492990"/>
          </a:xfrm>
          <a:prstGeom prst="rect">
            <a:avLst/>
          </a:prstGeom>
        </p:spPr>
        <p:txBody>
          <a:bodyPr wrap="square">
            <a:spAutoFit/>
          </a:bodyPr>
          <a:lstStyle/>
          <a:p>
            <a:r>
              <a:rPr lang="en-GB" sz="2400" b="1" dirty="0"/>
              <a:t>Quads for the inner triplet </a:t>
            </a:r>
          </a:p>
          <a:p>
            <a:r>
              <a:rPr lang="en-GB" sz="2000" b="1" dirty="0" smtClean="0">
                <a:solidFill>
                  <a:srgbClr val="FF0000"/>
                </a:solidFill>
              </a:rPr>
              <a:t>Decision </a:t>
            </a:r>
            <a:r>
              <a:rPr lang="en-GB" sz="2000" b="1" dirty="0">
                <a:solidFill>
                  <a:srgbClr val="FF0000"/>
                </a:solidFill>
              </a:rPr>
              <a:t>2012 for low-β quads</a:t>
            </a:r>
            <a:br>
              <a:rPr lang="en-GB" sz="2000" b="1" dirty="0">
                <a:solidFill>
                  <a:srgbClr val="FF0000"/>
                </a:solidFill>
              </a:rPr>
            </a:br>
            <a:r>
              <a:rPr lang="en-GB" sz="2000" b="1" dirty="0" smtClean="0">
                <a:solidFill>
                  <a:srgbClr val="FF0000"/>
                </a:solidFill>
              </a:rPr>
              <a:t>Aperture </a:t>
            </a:r>
            <a:r>
              <a:rPr lang="en-GB" sz="2000" b="1" dirty="0" smtClean="0">
                <a:solidFill>
                  <a:srgbClr val="FF0000"/>
                </a:solidFill>
                <a:sym typeface="Symbol"/>
              </a:rPr>
              <a:t> </a:t>
            </a:r>
            <a:r>
              <a:rPr lang="en-GB" sz="2000" b="1" dirty="0" smtClean="0">
                <a:solidFill>
                  <a:srgbClr val="FF0000"/>
                </a:solidFill>
              </a:rPr>
              <a:t>150 </a:t>
            </a:r>
            <a:r>
              <a:rPr lang="en-GB" sz="2000" b="1" dirty="0">
                <a:solidFill>
                  <a:srgbClr val="FF0000"/>
                </a:solidFill>
              </a:rPr>
              <a:t>mm – 140 </a:t>
            </a:r>
            <a:r>
              <a:rPr lang="en-GB" sz="2000" b="1" dirty="0" smtClean="0">
                <a:solidFill>
                  <a:srgbClr val="FF0000"/>
                </a:solidFill>
              </a:rPr>
              <a:t>T/m </a:t>
            </a:r>
          </a:p>
          <a:p>
            <a:r>
              <a:rPr lang="en-GB" sz="2000" b="1" dirty="0" smtClean="0">
                <a:solidFill>
                  <a:srgbClr val="FF0000"/>
                </a:solidFill>
              </a:rPr>
              <a:t>(</a:t>
            </a:r>
            <a:r>
              <a:rPr lang="en-GB" sz="2000" b="1" dirty="0" err="1">
                <a:solidFill>
                  <a:srgbClr val="FF0000"/>
                </a:solidFill>
              </a:rPr>
              <a:t>B</a:t>
            </a:r>
            <a:r>
              <a:rPr lang="en-GB" sz="2000" b="1" baseline="-25000" dirty="0" err="1">
                <a:solidFill>
                  <a:srgbClr val="FF0000"/>
                </a:solidFill>
              </a:rPr>
              <a:t>peak</a:t>
            </a:r>
            <a:r>
              <a:rPr lang="en-GB" sz="2000" b="1" dirty="0">
                <a:solidFill>
                  <a:srgbClr val="FF0000"/>
                </a:solidFill>
              </a:rPr>
              <a:t> </a:t>
            </a:r>
            <a:r>
              <a:rPr lang="en-GB" sz="2000" b="1" dirty="0" smtClean="0">
                <a:solidFill>
                  <a:srgbClr val="FF0000"/>
                </a:solidFill>
              </a:rPr>
              <a:t>≈12.3 </a:t>
            </a:r>
            <a:r>
              <a:rPr lang="en-GB" sz="2000" b="1" dirty="0">
                <a:solidFill>
                  <a:srgbClr val="FF0000"/>
                </a:solidFill>
              </a:rPr>
              <a:t>T</a:t>
            </a:r>
            <a:r>
              <a:rPr lang="en-GB" sz="2000" b="1" dirty="0" smtClean="0">
                <a:solidFill>
                  <a:srgbClr val="FF0000"/>
                </a:solidFill>
              </a:rPr>
              <a:t>)</a:t>
            </a:r>
            <a:r>
              <a:rPr lang="en-GB" sz="2000" dirty="0" smtClean="0"/>
              <a:t> </a:t>
            </a:r>
          </a:p>
          <a:p>
            <a:r>
              <a:rPr lang="en-GB" sz="2000" dirty="0" smtClean="0"/>
              <a:t>operational </a:t>
            </a:r>
            <a:r>
              <a:rPr lang="en-GB" sz="2000" dirty="0"/>
              <a:t>field, designed for 13.5 T </a:t>
            </a:r>
            <a:r>
              <a:rPr lang="en-GB" sz="3200" b="1" dirty="0">
                <a:solidFill>
                  <a:srgbClr val="00B050"/>
                </a:solidFill>
              </a:rPr>
              <a:t>=&gt; </a:t>
            </a:r>
            <a:r>
              <a:rPr lang="en-GB" sz="3200" b="1" dirty="0" smtClean="0">
                <a:solidFill>
                  <a:srgbClr val="00B050"/>
                </a:solidFill>
              </a:rPr>
              <a:t>Nb</a:t>
            </a:r>
            <a:r>
              <a:rPr lang="en-GB" sz="3200" b="1" baseline="-25000" dirty="0" smtClean="0">
                <a:solidFill>
                  <a:srgbClr val="00B050"/>
                </a:solidFill>
              </a:rPr>
              <a:t>3</a:t>
            </a:r>
            <a:r>
              <a:rPr lang="en-GB" sz="3200" b="1" dirty="0" smtClean="0">
                <a:solidFill>
                  <a:srgbClr val="00B050"/>
                </a:solidFill>
              </a:rPr>
              <a:t>Sn technology</a:t>
            </a:r>
            <a:endParaRPr lang="en-GB" sz="1100" b="1" i="1" dirty="0" smtClean="0"/>
          </a:p>
          <a:p>
            <a:r>
              <a:rPr lang="en-GB" sz="2000" b="1" i="1" dirty="0" smtClean="0"/>
              <a:t>(LHC</a:t>
            </a:r>
            <a:r>
              <a:rPr lang="en-GB" sz="2000" b="1" i="1" dirty="0"/>
              <a:t>: 8 T, 70 </a:t>
            </a:r>
            <a:r>
              <a:rPr lang="en-GB" sz="2000" b="1" i="1" dirty="0" smtClean="0"/>
              <a:t>mm )</a:t>
            </a:r>
            <a:endParaRPr lang="en-GB" b="1" i="1"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4170" y="916310"/>
            <a:ext cx="2008634" cy="200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505" y="4365104"/>
            <a:ext cx="4662508" cy="2448272"/>
          </a:xfrm>
          <a:prstGeom prst="rect">
            <a:avLst/>
          </a:prstGeom>
          <a:noFill/>
          <a:ln w="9525">
            <a:solidFill>
              <a:schemeClr val="tx2"/>
            </a:solidFill>
            <a:miter lim="800000"/>
            <a:headEnd/>
            <a:tailEnd/>
          </a:ln>
          <a:extLst>
            <a:ext uri="{909E8E84-426E-40dd-AFC4-6F175D3DCCD1}">
              <a14:hiddenFill xmlns:a14="http://schemas.microsoft.com/office/drawing/2010/main" xmlns="">
                <a:solidFill>
                  <a:schemeClr val="accent1"/>
                </a:solidFill>
              </a14:hiddenFill>
            </a:ext>
          </a:extLst>
        </p:spPr>
      </p:pic>
      <p:graphicFrame>
        <p:nvGraphicFramePr>
          <p:cNvPr id="8" name="Table 7"/>
          <p:cNvGraphicFramePr>
            <a:graphicFrameLocks noGrp="1"/>
          </p:cNvGraphicFramePr>
          <p:nvPr>
            <p:extLst/>
          </p:nvPr>
        </p:nvGraphicFramePr>
        <p:xfrm>
          <a:off x="4860032" y="3999294"/>
          <a:ext cx="4104455" cy="1517939"/>
        </p:xfrm>
        <a:graphic>
          <a:graphicData uri="http://schemas.openxmlformats.org/drawingml/2006/table">
            <a:tbl>
              <a:tblPr firstRow="1" bandRow="1">
                <a:tableStyleId>{5C22544A-7EE6-4342-B048-85BDC9FD1C3A}</a:tableStyleId>
              </a:tblPr>
              <a:tblGrid>
                <a:gridCol w="836493"/>
                <a:gridCol w="852900"/>
                <a:gridCol w="884922"/>
                <a:gridCol w="702096"/>
                <a:gridCol w="828044"/>
              </a:tblGrid>
              <a:tr h="645385">
                <a:tc>
                  <a:txBody>
                    <a:bodyPr/>
                    <a:lstStyle/>
                    <a:p>
                      <a:endParaRPr lang="en-US" sz="1200" b="1" dirty="0"/>
                    </a:p>
                  </a:txBody>
                  <a:tcPr>
                    <a:solidFill>
                      <a:srgbClr val="0070C0"/>
                    </a:solidFill>
                  </a:tcPr>
                </a:tc>
                <a:tc>
                  <a:txBody>
                    <a:bodyPr/>
                    <a:lstStyle/>
                    <a:p>
                      <a:pPr algn="ctr"/>
                      <a:r>
                        <a:rPr lang="en-GB" sz="1400" b="1" dirty="0" smtClean="0"/>
                        <a:t>β</a:t>
                      </a:r>
                      <a:r>
                        <a:rPr lang="en-GB" sz="1400" b="1" baseline="-25000" dirty="0" smtClean="0"/>
                        <a:t>triplet</a:t>
                      </a:r>
                      <a:r>
                        <a:rPr lang="en-GB" sz="1400" b="1" dirty="0" smtClean="0"/>
                        <a:t> </a:t>
                      </a:r>
                      <a:endParaRPr lang="en-US" sz="1400" b="1" dirty="0"/>
                    </a:p>
                  </a:txBody>
                  <a:tcPr>
                    <a:solidFill>
                      <a:srgbClr val="0070C0"/>
                    </a:solidFill>
                  </a:tcPr>
                </a:tc>
                <a:tc>
                  <a:txBody>
                    <a:bodyPr/>
                    <a:lstStyle/>
                    <a:p>
                      <a:pPr algn="ctr"/>
                      <a:r>
                        <a:rPr lang="en-US" sz="1400" b="1" dirty="0" smtClean="0"/>
                        <a:t>Sigma</a:t>
                      </a:r>
                    </a:p>
                    <a:p>
                      <a:pPr algn="ctr"/>
                      <a:r>
                        <a:rPr lang="en-US" sz="1400" b="1" dirty="0" smtClean="0"/>
                        <a:t>triplet</a:t>
                      </a:r>
                      <a:endParaRPr lang="en-US" sz="1400" b="1" dirty="0"/>
                    </a:p>
                  </a:txBody>
                  <a:tcPr>
                    <a:solidFill>
                      <a:srgbClr val="0070C0"/>
                    </a:solidFill>
                  </a:tcPr>
                </a:tc>
                <a:tc>
                  <a:txBody>
                    <a:bodyPr/>
                    <a:lstStyle/>
                    <a:p>
                      <a:pPr algn="ctr"/>
                      <a:r>
                        <a:rPr lang="en-GB" sz="1400" b="1" dirty="0" smtClean="0"/>
                        <a:t>β*</a:t>
                      </a:r>
                      <a:endParaRPr lang="en-US" sz="1400" b="1" dirty="0"/>
                    </a:p>
                  </a:txBody>
                  <a:tcPr>
                    <a:solidFill>
                      <a:srgbClr val="0070C0"/>
                    </a:solidFill>
                  </a:tcPr>
                </a:tc>
                <a:tc>
                  <a:txBody>
                    <a:bodyPr/>
                    <a:lstStyle/>
                    <a:p>
                      <a:pPr algn="ctr"/>
                      <a:r>
                        <a:rPr lang="en-US" sz="1400" b="1" dirty="0" smtClean="0"/>
                        <a:t>Sigma*</a:t>
                      </a:r>
                      <a:endParaRPr lang="en-US" sz="1400" b="1" dirty="0"/>
                    </a:p>
                  </a:txBody>
                  <a:tcPr>
                    <a:solidFill>
                      <a:srgbClr val="0070C0"/>
                    </a:solidFill>
                  </a:tcPr>
                </a:tc>
              </a:tr>
              <a:tr h="436277">
                <a:tc>
                  <a:txBody>
                    <a:bodyPr/>
                    <a:lstStyle/>
                    <a:p>
                      <a:pPr algn="ctr"/>
                      <a:r>
                        <a:rPr lang="en-US" sz="1200" b="1" dirty="0" smtClean="0">
                          <a:solidFill>
                            <a:schemeClr val="bg1"/>
                          </a:solidFill>
                        </a:rPr>
                        <a:t>Nominal</a:t>
                      </a:r>
                      <a:endParaRPr lang="en-US" sz="1200" b="1" dirty="0">
                        <a:solidFill>
                          <a:schemeClr val="bg1"/>
                        </a:solidFill>
                      </a:endParaRPr>
                    </a:p>
                  </a:txBody>
                  <a:tcPr>
                    <a:solidFill>
                      <a:schemeClr val="tx2">
                        <a:lumMod val="40000"/>
                        <a:lumOff val="60000"/>
                      </a:schemeClr>
                    </a:solidFill>
                  </a:tcPr>
                </a:tc>
                <a:tc>
                  <a:txBody>
                    <a:bodyPr/>
                    <a:lstStyle/>
                    <a:p>
                      <a:pPr algn="ctr"/>
                      <a:r>
                        <a:rPr lang="en-US" sz="1400" b="1" dirty="0" smtClean="0">
                          <a:solidFill>
                            <a:schemeClr val="bg1"/>
                          </a:solidFill>
                        </a:rPr>
                        <a:t>~4.5 km</a:t>
                      </a:r>
                      <a:endParaRPr lang="en-US" sz="1400" b="1" dirty="0">
                        <a:solidFill>
                          <a:schemeClr val="bg1"/>
                        </a:solidFill>
                      </a:endParaRPr>
                    </a:p>
                  </a:txBody>
                  <a:tcPr>
                    <a:solidFill>
                      <a:schemeClr val="tx2">
                        <a:lumMod val="40000"/>
                        <a:lumOff val="60000"/>
                      </a:schemeClr>
                    </a:solidFill>
                  </a:tcPr>
                </a:tc>
                <a:tc>
                  <a:txBody>
                    <a:bodyPr/>
                    <a:lstStyle/>
                    <a:p>
                      <a:pPr algn="ctr"/>
                      <a:r>
                        <a:rPr lang="en-US" sz="1400" b="1" dirty="0" smtClean="0">
                          <a:solidFill>
                            <a:schemeClr val="bg1"/>
                          </a:solidFill>
                        </a:rPr>
                        <a:t>1.5 mm</a:t>
                      </a:r>
                      <a:endParaRPr lang="en-US" sz="1400" b="1" dirty="0">
                        <a:solidFill>
                          <a:schemeClr val="bg1"/>
                        </a:solidFill>
                      </a:endParaRPr>
                    </a:p>
                  </a:txBody>
                  <a:tcPr>
                    <a:solidFill>
                      <a:schemeClr val="tx2">
                        <a:lumMod val="40000"/>
                        <a:lumOff val="60000"/>
                      </a:schemeClr>
                    </a:solidFill>
                  </a:tcPr>
                </a:tc>
                <a:tc>
                  <a:txBody>
                    <a:bodyPr/>
                    <a:lstStyle/>
                    <a:p>
                      <a:pPr algn="ctr"/>
                      <a:r>
                        <a:rPr lang="en-US" sz="1400" b="1" dirty="0" smtClean="0">
                          <a:solidFill>
                            <a:schemeClr val="bg1"/>
                          </a:solidFill>
                        </a:rPr>
                        <a:t>55 cm</a:t>
                      </a:r>
                      <a:endParaRPr lang="en-US" sz="1400" b="1" dirty="0">
                        <a:solidFill>
                          <a:schemeClr val="bg1"/>
                        </a:solidFill>
                      </a:endParaRPr>
                    </a:p>
                  </a:txBody>
                  <a:tcPr>
                    <a:solidFill>
                      <a:schemeClr val="tx2">
                        <a:lumMod val="40000"/>
                        <a:lumOff val="60000"/>
                      </a:schemeClr>
                    </a:solidFill>
                  </a:tcPr>
                </a:tc>
                <a:tc>
                  <a:txBody>
                    <a:bodyPr/>
                    <a:lstStyle/>
                    <a:p>
                      <a:pPr algn="ctr"/>
                      <a:r>
                        <a:rPr lang="en-US" sz="1400" b="1" dirty="0" smtClean="0">
                          <a:solidFill>
                            <a:schemeClr val="bg1"/>
                          </a:solidFill>
                        </a:rPr>
                        <a:t>17 um</a:t>
                      </a:r>
                      <a:endParaRPr lang="en-US" sz="1400" b="1" dirty="0">
                        <a:solidFill>
                          <a:schemeClr val="bg1"/>
                        </a:solidFill>
                      </a:endParaRPr>
                    </a:p>
                  </a:txBody>
                  <a:tcPr>
                    <a:solidFill>
                      <a:schemeClr val="tx2">
                        <a:lumMod val="40000"/>
                        <a:lumOff val="60000"/>
                      </a:schemeClr>
                    </a:solidFill>
                  </a:tcPr>
                </a:tc>
              </a:tr>
              <a:tr h="436277">
                <a:tc>
                  <a:txBody>
                    <a:bodyPr/>
                    <a:lstStyle/>
                    <a:p>
                      <a:pPr algn="ctr"/>
                      <a:r>
                        <a:rPr lang="en-US" sz="1200" b="1" dirty="0" smtClean="0">
                          <a:solidFill>
                            <a:schemeClr val="bg1"/>
                          </a:solidFill>
                        </a:rPr>
                        <a:t>HL-LHC</a:t>
                      </a:r>
                      <a:endParaRPr lang="en-US" sz="1200" b="1" dirty="0">
                        <a:solidFill>
                          <a:schemeClr val="bg1"/>
                        </a:solidFill>
                      </a:endParaRPr>
                    </a:p>
                  </a:txBody>
                  <a:tcPr>
                    <a:solidFill>
                      <a:schemeClr val="tx2">
                        <a:lumMod val="60000"/>
                        <a:lumOff val="40000"/>
                      </a:schemeClr>
                    </a:solidFill>
                  </a:tcPr>
                </a:tc>
                <a:tc>
                  <a:txBody>
                    <a:bodyPr/>
                    <a:lstStyle/>
                    <a:p>
                      <a:pPr algn="ctr"/>
                      <a:r>
                        <a:rPr lang="en-US" sz="1400" b="1" dirty="0" smtClean="0">
                          <a:solidFill>
                            <a:schemeClr val="bg1"/>
                          </a:solidFill>
                        </a:rPr>
                        <a:t>~20 km</a:t>
                      </a:r>
                      <a:endParaRPr lang="en-US" sz="1400" b="1" dirty="0">
                        <a:solidFill>
                          <a:schemeClr val="bg1"/>
                        </a:solidFill>
                      </a:endParaRPr>
                    </a:p>
                  </a:txBody>
                  <a:tcPr>
                    <a:solidFill>
                      <a:schemeClr val="tx2">
                        <a:lumMod val="60000"/>
                        <a:lumOff val="40000"/>
                      </a:schemeClr>
                    </a:solidFill>
                  </a:tcPr>
                </a:tc>
                <a:tc>
                  <a:txBody>
                    <a:bodyPr/>
                    <a:lstStyle/>
                    <a:p>
                      <a:pPr algn="ctr"/>
                      <a:r>
                        <a:rPr lang="en-US" sz="1400" b="1" dirty="0" smtClean="0">
                          <a:solidFill>
                            <a:schemeClr val="bg1"/>
                          </a:solidFill>
                        </a:rPr>
                        <a:t>2.6 mm</a:t>
                      </a:r>
                      <a:endParaRPr lang="en-US" sz="1400" b="1" dirty="0">
                        <a:solidFill>
                          <a:schemeClr val="bg1"/>
                        </a:solidFill>
                      </a:endParaRPr>
                    </a:p>
                  </a:txBody>
                  <a:tcPr>
                    <a:solidFill>
                      <a:schemeClr val="tx2">
                        <a:lumMod val="60000"/>
                        <a:lumOff val="40000"/>
                      </a:schemeClr>
                    </a:solidFill>
                  </a:tcPr>
                </a:tc>
                <a:tc>
                  <a:txBody>
                    <a:bodyPr/>
                    <a:lstStyle/>
                    <a:p>
                      <a:pPr algn="ctr"/>
                      <a:r>
                        <a:rPr lang="en-US" sz="1400" b="1" dirty="0" smtClean="0">
                          <a:solidFill>
                            <a:schemeClr val="bg1"/>
                          </a:solidFill>
                        </a:rPr>
                        <a:t>15 cm</a:t>
                      </a:r>
                      <a:endParaRPr lang="en-US" sz="1400" b="1" dirty="0">
                        <a:solidFill>
                          <a:schemeClr val="bg1"/>
                        </a:solidFill>
                      </a:endParaRPr>
                    </a:p>
                  </a:txBody>
                  <a:tcPr>
                    <a:solidFill>
                      <a:schemeClr val="tx2">
                        <a:lumMod val="60000"/>
                        <a:lumOff val="40000"/>
                      </a:schemeClr>
                    </a:solidFill>
                  </a:tcPr>
                </a:tc>
                <a:tc>
                  <a:txBody>
                    <a:bodyPr/>
                    <a:lstStyle/>
                    <a:p>
                      <a:pPr algn="ctr"/>
                      <a:r>
                        <a:rPr lang="en-US" sz="1400" b="1" dirty="0" smtClean="0">
                          <a:solidFill>
                            <a:schemeClr val="bg1"/>
                          </a:solidFill>
                        </a:rPr>
                        <a:t>7 um</a:t>
                      </a:r>
                      <a:endParaRPr lang="en-US" sz="1400" b="1" dirty="0">
                        <a:solidFill>
                          <a:schemeClr val="bg1"/>
                        </a:solidFill>
                      </a:endParaRPr>
                    </a:p>
                  </a:txBody>
                  <a:tcPr>
                    <a:solidFill>
                      <a:schemeClr val="tx2">
                        <a:lumMod val="60000"/>
                        <a:lumOff val="40000"/>
                      </a:schemeClr>
                    </a:solidFill>
                  </a:tcPr>
                </a:tc>
              </a:tr>
            </a:tbl>
          </a:graphicData>
        </a:graphic>
      </p:graphicFrame>
      <p:pic>
        <p:nvPicPr>
          <p:cNvPr id="20484" name="Picture 4"/>
          <p:cNvPicPr>
            <a:picLocks noGrp="1" noChangeAspect="1" noChangeArrowheads="1"/>
          </p:cNvPicPr>
          <p:nvPr>
            <p:ph sz="half" idx="4294967295"/>
          </p:nvPr>
        </p:nvPicPr>
        <p:blipFill>
          <a:blip r:embed="rId4" cstate="email"/>
          <a:srcRect/>
          <a:stretch>
            <a:fillRect/>
          </a:stretch>
        </p:blipFill>
        <p:spPr bwMode="auto">
          <a:xfrm>
            <a:off x="4547061" y="811154"/>
            <a:ext cx="4596939" cy="2755978"/>
          </a:xfrm>
          <a:prstGeom prst="rect">
            <a:avLst/>
          </a:prstGeom>
          <a:noFill/>
        </p:spPr>
      </p:pic>
      <p:grpSp>
        <p:nvGrpSpPr>
          <p:cNvPr id="4" name="Group 3"/>
          <p:cNvGrpSpPr/>
          <p:nvPr/>
        </p:nvGrpSpPr>
        <p:grpSpPr>
          <a:xfrm>
            <a:off x="1907704" y="5517233"/>
            <a:ext cx="4937826" cy="332320"/>
            <a:chOff x="1907704" y="5517233"/>
            <a:chExt cx="4937826" cy="332320"/>
          </a:xfrm>
        </p:grpSpPr>
        <p:cxnSp>
          <p:nvCxnSpPr>
            <p:cNvPr id="20" name="Straight Connector 19"/>
            <p:cNvCxnSpPr/>
            <p:nvPr/>
          </p:nvCxnSpPr>
          <p:spPr>
            <a:xfrm flipH="1">
              <a:off x="6842760" y="5517233"/>
              <a:ext cx="2770" cy="279047"/>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1907704" y="5803834"/>
              <a:ext cx="4937826" cy="45719"/>
            </a:xfrm>
            <a:prstGeom prst="line">
              <a:avLst/>
            </a:prstGeom>
            <a:ln w="28575">
              <a:solidFill>
                <a:srgbClr val="FF0000"/>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915816" y="3709487"/>
            <a:ext cx="5544616" cy="1519714"/>
            <a:chOff x="2915816" y="3709487"/>
            <a:chExt cx="5544616" cy="1519714"/>
          </a:xfrm>
        </p:grpSpPr>
        <p:cxnSp>
          <p:nvCxnSpPr>
            <p:cNvPr id="24" name="Straight Connector 23"/>
            <p:cNvCxnSpPr/>
            <p:nvPr/>
          </p:nvCxnSpPr>
          <p:spPr>
            <a:xfrm flipH="1">
              <a:off x="8458200" y="3738052"/>
              <a:ext cx="2232" cy="254828"/>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2915816" y="3709487"/>
              <a:ext cx="5544616" cy="28565"/>
            </a:xfrm>
            <a:prstGeom prst="line">
              <a:avLst/>
            </a:prstGeom>
            <a:ln w="28575">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915816" y="3709487"/>
              <a:ext cx="1" cy="1519714"/>
            </a:xfrm>
            <a:prstGeom prst="line">
              <a:avLst/>
            </a:prstGeom>
            <a:ln w="28575">
              <a:solidFill>
                <a:srgbClr val="FF0000"/>
              </a:solidFill>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8225" y="3109451"/>
            <a:ext cx="1228636" cy="122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52833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33492"/>
            <a:ext cx="8408504" cy="651091"/>
          </a:xfrm>
        </p:spPr>
        <p:txBody>
          <a:bodyPr anchor="t">
            <a:noAutofit/>
          </a:bodyPr>
          <a:lstStyle/>
          <a:p>
            <a:r>
              <a:rPr lang="fr-FR" sz="2800" b="1" dirty="0"/>
              <a:t>Nb</a:t>
            </a:r>
            <a:r>
              <a:rPr lang="fr-FR" sz="2800" b="1" baseline="-25000" dirty="0"/>
              <a:t>3</a:t>
            </a:r>
            <a:r>
              <a:rPr lang="fr-FR" sz="2800" b="1" dirty="0"/>
              <a:t>Sn </a:t>
            </a:r>
            <a:r>
              <a:rPr lang="fr-FR" sz="2800" b="1" dirty="0" err="1"/>
              <a:t>quadrupole</a:t>
            </a:r>
            <a:r>
              <a:rPr lang="fr-FR" sz="2800" b="1" dirty="0"/>
              <a:t>: </a:t>
            </a:r>
            <a:r>
              <a:rPr lang="fr-FR" sz="2800" b="1" dirty="0" err="1"/>
              <a:t>complexity</a:t>
            </a:r>
            <a:r>
              <a:rPr lang="fr-FR" sz="2800" b="1" dirty="0"/>
              <a:t> </a:t>
            </a:r>
            <a:r>
              <a:rPr lang="fr-FR" sz="2800" b="1" dirty="0" err="1"/>
              <a:t>increase</a:t>
            </a:r>
            <a:r>
              <a:rPr lang="fr-FR" sz="2800" b="1" dirty="0"/>
              <a:t> vs Nb-Ti</a:t>
            </a:r>
          </a:p>
        </p:txBody>
      </p:sp>
      <p:grpSp>
        <p:nvGrpSpPr>
          <p:cNvPr id="22" name="Grouper 21"/>
          <p:cNvGrpSpPr/>
          <p:nvPr/>
        </p:nvGrpSpPr>
        <p:grpSpPr>
          <a:xfrm>
            <a:off x="4109257" y="1091095"/>
            <a:ext cx="4469958" cy="2269770"/>
            <a:chOff x="4395504" y="1091095"/>
            <a:chExt cx="4469958" cy="2269770"/>
          </a:xfrm>
        </p:grpSpPr>
        <p:pic>
          <p:nvPicPr>
            <p:cNvPr id="9" name="Picture 6"/>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17213" y1="76133" x2="17213" y2="76133"/>
                          <a14:foregroundMark x1="22951" y1="57100" x2="22951" y2="57100"/>
                          <a14:foregroundMark x1="13770" y1="51662" x2="26721" y2="68580"/>
                          <a14:foregroundMark x1="6557" y1="57100" x2="20984" y2="81873"/>
                          <a14:foregroundMark x1="9016" y1="51662" x2="26393" y2="74320"/>
                          <a14:foregroundMark x1="2459" y1="62236" x2="15082" y2="93051"/>
                          <a14:foregroundMark x1="13115" y1="44713" x2="32459" y2="79154"/>
                          <a14:foregroundMark x1="77213" y1="15710" x2="95574" y2="8761"/>
                          <a14:foregroundMark x1="80984" y1="44109" x2="96393" y2="30211"/>
                          <a14:foregroundMark x1="76557" y1="55891" x2="76557" y2="55891"/>
                          <a14:foregroundMark x1="64918" y1="10876" x2="64918" y2="10876"/>
                          <a14:foregroundMark x1="7541" y1="88822" x2="7541" y2="88822"/>
                          <a14:backgroundMark x1="12787" y1="53474" x2="12787" y2="53474"/>
                          <a14:backgroundMark x1="15082" y1="51057" x2="7541" y2="59819"/>
                        </a14:backgroundRemoval>
                      </a14:imgEffect>
                    </a14:imgLayer>
                  </a14:imgProps>
                </a:ext>
                <a:ext uri="{28A0092B-C50C-407E-A947-70E740481C1C}">
                  <a14:useLocalDpi xmlns:a14="http://schemas.microsoft.com/office/drawing/2010/main"/>
                </a:ext>
              </a:extLst>
            </a:blip>
            <a:srcRect/>
            <a:stretch/>
          </p:blipFill>
          <p:spPr>
            <a:xfrm>
              <a:off x="4706007" y="1091095"/>
              <a:ext cx="3854553" cy="1913474"/>
            </a:xfrm>
            <a:prstGeom prst="rect">
              <a:avLst/>
            </a:prstGeom>
          </p:spPr>
        </p:pic>
        <p:sp>
          <p:nvSpPr>
            <p:cNvPr id="10" name="TextBox 7"/>
            <p:cNvSpPr txBox="1"/>
            <p:nvPr/>
          </p:nvSpPr>
          <p:spPr>
            <a:xfrm>
              <a:off x="4395504" y="3083866"/>
              <a:ext cx="4469958" cy="276999"/>
            </a:xfrm>
            <a:prstGeom prst="rect">
              <a:avLst/>
            </a:prstGeom>
            <a:solidFill>
              <a:schemeClr val="tx1"/>
            </a:solidFill>
          </p:spPr>
          <p:txBody>
            <a:bodyPr wrap="square" rtlCol="0">
              <a:spAutoFit/>
            </a:bodyPr>
            <a:lstStyle/>
            <a:p>
              <a:r>
                <a:rPr lang="en-GB" sz="1200" dirty="0">
                  <a:solidFill>
                    <a:schemeClr val="bg1"/>
                  </a:solidFill>
                </a:rPr>
                <a:t>Laminated structure for series production</a:t>
              </a:r>
            </a:p>
          </p:txBody>
        </p:sp>
      </p:grpSp>
      <p:grpSp>
        <p:nvGrpSpPr>
          <p:cNvPr id="21" name="Grouper 20"/>
          <p:cNvGrpSpPr/>
          <p:nvPr/>
        </p:nvGrpSpPr>
        <p:grpSpPr>
          <a:xfrm>
            <a:off x="901573" y="3684989"/>
            <a:ext cx="2602800" cy="2404016"/>
            <a:chOff x="440396" y="3684989"/>
            <a:chExt cx="2602800" cy="2404016"/>
          </a:xfrm>
        </p:grpSpPr>
        <p:pic>
          <p:nvPicPr>
            <p:cNvPr id="7" name="Picture 4"/>
            <p:cNvPicPr>
              <a:picLocks noChangeAspect="1"/>
            </p:cNvPicPr>
            <p:nvPr/>
          </p:nvPicPr>
          <p:blipFill rotWithShape="1">
            <a:blip r:embed="rId4" cstate="screen">
              <a:extLst>
                <a:ext uri="{28A0092B-C50C-407E-A947-70E740481C1C}">
                  <a14:useLocalDpi xmlns:a14="http://schemas.microsoft.com/office/drawing/2010/main"/>
                </a:ext>
              </a:extLst>
            </a:blip>
            <a:srcRect t="4569" b="5375"/>
            <a:stretch/>
          </p:blipFill>
          <p:spPr>
            <a:xfrm>
              <a:off x="440396" y="3684989"/>
              <a:ext cx="2602558" cy="2198579"/>
            </a:xfrm>
            <a:prstGeom prst="rect">
              <a:avLst/>
            </a:prstGeom>
            <a:ln>
              <a:noFill/>
            </a:ln>
            <a:effectLst/>
          </p:spPr>
        </p:pic>
        <p:sp>
          <p:nvSpPr>
            <p:cNvPr id="11" name="TextBox 8"/>
            <p:cNvSpPr txBox="1"/>
            <p:nvPr/>
          </p:nvSpPr>
          <p:spPr>
            <a:xfrm>
              <a:off x="440396" y="5819701"/>
              <a:ext cx="2602800" cy="269304"/>
            </a:xfrm>
            <a:prstGeom prst="rect">
              <a:avLst/>
            </a:prstGeom>
            <a:solidFill>
              <a:schemeClr val="tx1"/>
            </a:solidFill>
          </p:spPr>
          <p:txBody>
            <a:bodyPr wrap="square" rtlCol="0">
              <a:spAutoFit/>
            </a:bodyPr>
            <a:lstStyle/>
            <a:p>
              <a:r>
                <a:rPr lang="fr-CH" sz="1150" dirty="0">
                  <a:solidFill>
                    <a:schemeClr val="bg1"/>
                  </a:solidFill>
                </a:rPr>
                <a:t>Section of MQXF </a:t>
              </a:r>
              <a:r>
                <a:rPr lang="fr-CH" sz="1150" dirty="0" err="1">
                  <a:solidFill>
                    <a:schemeClr val="bg1"/>
                  </a:solidFill>
                </a:rPr>
                <a:t>mechanical</a:t>
              </a:r>
              <a:r>
                <a:rPr lang="fr-CH" sz="1150" dirty="0">
                  <a:solidFill>
                    <a:schemeClr val="bg1"/>
                  </a:solidFill>
                </a:rPr>
                <a:t> model</a:t>
              </a:r>
              <a:endParaRPr lang="en-GB" sz="1150" dirty="0">
                <a:solidFill>
                  <a:schemeClr val="bg1"/>
                </a:solidFill>
              </a:endParaRPr>
            </a:p>
          </p:txBody>
        </p:sp>
      </p:grpSp>
      <p:grpSp>
        <p:nvGrpSpPr>
          <p:cNvPr id="23" name="Grouper 22"/>
          <p:cNvGrpSpPr/>
          <p:nvPr/>
        </p:nvGrpSpPr>
        <p:grpSpPr>
          <a:xfrm>
            <a:off x="4109257" y="3800135"/>
            <a:ext cx="4470200" cy="2288870"/>
            <a:chOff x="4395504" y="3800135"/>
            <a:chExt cx="4470200" cy="2288870"/>
          </a:xfrm>
        </p:grpSpPr>
        <p:pic>
          <p:nvPicPr>
            <p:cNvPr id="12"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5504" y="3800135"/>
              <a:ext cx="4469958" cy="2040376"/>
            </a:xfrm>
            <a:prstGeom prst="rect">
              <a:avLst/>
            </a:prstGeom>
          </p:spPr>
        </p:pic>
        <p:sp>
          <p:nvSpPr>
            <p:cNvPr id="13" name="TextBox 10"/>
            <p:cNvSpPr txBox="1"/>
            <p:nvPr/>
          </p:nvSpPr>
          <p:spPr>
            <a:xfrm>
              <a:off x="4395746" y="5812006"/>
              <a:ext cx="4469958" cy="276999"/>
            </a:xfrm>
            <a:prstGeom prst="rect">
              <a:avLst/>
            </a:prstGeom>
            <a:solidFill>
              <a:schemeClr val="tx1"/>
            </a:solidFill>
          </p:spPr>
          <p:txBody>
            <a:bodyPr wrap="square" rtlCol="0">
              <a:spAutoFit/>
            </a:bodyPr>
            <a:lstStyle/>
            <a:p>
              <a:r>
                <a:rPr lang="fr-CH" sz="1200" dirty="0">
                  <a:solidFill>
                    <a:schemeClr val="bg1"/>
                  </a:solidFill>
                </a:rPr>
                <a:t>Second long (4 </a:t>
              </a:r>
              <a:r>
                <a:rPr lang="fr-CH" sz="1200" dirty="0" smtClean="0">
                  <a:solidFill>
                    <a:schemeClr val="bg1"/>
                  </a:solidFill>
                </a:rPr>
                <a:t>m) Nb3Sn </a:t>
              </a:r>
              <a:r>
                <a:rPr lang="fr-CH" sz="1200" dirty="0" err="1">
                  <a:solidFill>
                    <a:schemeClr val="bg1"/>
                  </a:solidFill>
                </a:rPr>
                <a:t>coil</a:t>
              </a:r>
              <a:r>
                <a:rPr lang="fr-CH" sz="1200" dirty="0">
                  <a:solidFill>
                    <a:schemeClr val="bg1"/>
                  </a:solidFill>
                </a:rPr>
                <a:t> </a:t>
              </a:r>
              <a:endParaRPr lang="en-GB" sz="1200" dirty="0">
                <a:solidFill>
                  <a:schemeClr val="bg1"/>
                </a:solidFill>
              </a:endParaRPr>
            </a:p>
          </p:txBody>
        </p:sp>
      </p:grpSp>
      <p:grpSp>
        <p:nvGrpSpPr>
          <p:cNvPr id="18" name="Grouper 17"/>
          <p:cNvGrpSpPr/>
          <p:nvPr/>
        </p:nvGrpSpPr>
        <p:grpSpPr>
          <a:xfrm>
            <a:off x="899627" y="1030364"/>
            <a:ext cx="2604504" cy="2309691"/>
            <a:chOff x="438450" y="1133729"/>
            <a:chExt cx="2604504" cy="2309691"/>
          </a:xfrm>
        </p:grpSpPr>
        <p:pic>
          <p:nvPicPr>
            <p:cNvPr id="14" name="Picture 11"/>
            <p:cNvPicPr>
              <a:picLocks noChangeAspect="1"/>
            </p:cNvPicPr>
            <p:nvPr/>
          </p:nvPicPr>
          <p:blipFill rotWithShape="1">
            <a:blip r:embed="rId6" cstate="screen">
              <a:extLst>
                <a:ext uri="{28A0092B-C50C-407E-A947-70E740481C1C}">
                  <a14:useLocalDpi xmlns:a14="http://schemas.microsoft.com/office/drawing/2010/main"/>
                </a:ext>
              </a:extLst>
            </a:blip>
            <a:srcRect t="4737"/>
            <a:stretch/>
          </p:blipFill>
          <p:spPr>
            <a:xfrm>
              <a:off x="438451" y="1133729"/>
              <a:ext cx="2604503" cy="1913474"/>
            </a:xfrm>
            <a:prstGeom prst="rect">
              <a:avLst/>
            </a:prstGeom>
          </p:spPr>
        </p:pic>
        <p:sp>
          <p:nvSpPr>
            <p:cNvPr id="15" name="TextBox 12"/>
            <p:cNvSpPr txBox="1"/>
            <p:nvPr/>
          </p:nvSpPr>
          <p:spPr>
            <a:xfrm>
              <a:off x="438450" y="2981755"/>
              <a:ext cx="2604503" cy="461665"/>
            </a:xfrm>
            <a:prstGeom prst="rect">
              <a:avLst/>
            </a:prstGeom>
            <a:solidFill>
              <a:schemeClr val="tx1"/>
            </a:solidFill>
            <a:ln>
              <a:noFill/>
            </a:ln>
          </p:spPr>
          <p:txBody>
            <a:bodyPr wrap="square" rtlCol="0">
              <a:spAutoFit/>
            </a:bodyPr>
            <a:lstStyle/>
            <a:p>
              <a:r>
                <a:rPr lang="en-US" sz="1200" dirty="0">
                  <a:solidFill>
                    <a:schemeClr val="bg1"/>
                  </a:solidFill>
                </a:rPr>
                <a:t>Development of Nb3Sn Conductor</a:t>
              </a:r>
            </a:p>
            <a:p>
              <a:r>
                <a:rPr lang="en-US" sz="1200" dirty="0">
                  <a:solidFill>
                    <a:schemeClr val="bg1"/>
                  </a:solidFill>
                </a:rPr>
                <a:t>w</a:t>
              </a:r>
              <a:r>
                <a:rPr lang="en-US" sz="1200" dirty="0" smtClean="0">
                  <a:solidFill>
                    <a:schemeClr val="bg1"/>
                  </a:solidFill>
                </a:rPr>
                <a:t>ith </a:t>
              </a:r>
              <a:r>
                <a:rPr lang="en-US" sz="1200" dirty="0" err="1">
                  <a:solidFill>
                    <a:schemeClr val="bg1"/>
                  </a:solidFill>
                </a:rPr>
                <a:t>Jc</a:t>
              </a:r>
              <a:r>
                <a:rPr lang="en-US" sz="1200" dirty="0">
                  <a:solidFill>
                    <a:schemeClr val="bg1"/>
                  </a:solidFill>
                </a:rPr>
                <a:t> almost 3 times of ITER</a:t>
              </a:r>
            </a:p>
          </p:txBody>
        </p:sp>
      </p:grpSp>
    </p:spTree>
    <p:extLst>
      <p:ext uri="{BB962C8B-B14F-4D97-AF65-F5344CB8AC3E}">
        <p14:creationId xmlns:p14="http://schemas.microsoft.com/office/powerpoint/2010/main" val="275563233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24133" y="763743"/>
            <a:ext cx="2333877" cy="1945177"/>
          </a:xfrm>
          <a:prstGeom prst="rect">
            <a:avLst/>
          </a:prstGeom>
        </p:spPr>
      </p:pic>
      <p:sp>
        <p:nvSpPr>
          <p:cNvPr id="10" name="Title 9"/>
          <p:cNvSpPr>
            <a:spLocks noGrp="1"/>
          </p:cNvSpPr>
          <p:nvPr>
            <p:ph type="title"/>
          </p:nvPr>
        </p:nvSpPr>
        <p:spPr>
          <a:xfrm>
            <a:off x="469386" y="91354"/>
            <a:ext cx="5619917" cy="579173"/>
          </a:xfrm>
          <a:solidFill>
            <a:schemeClr val="tx2">
              <a:lumMod val="60000"/>
              <a:lumOff val="40000"/>
            </a:schemeClr>
          </a:solidFill>
        </p:spPr>
        <p:txBody>
          <a:bodyPr>
            <a:normAutofit/>
          </a:bodyPr>
          <a:lstStyle/>
          <a:p>
            <a:pPr algn="ctr"/>
            <a:r>
              <a:rPr lang="en-US" sz="2800" dirty="0" smtClean="0">
                <a:solidFill>
                  <a:schemeClr val="bg1"/>
                </a:solidFill>
              </a:rPr>
              <a:t>HL-LHC: Nb</a:t>
            </a:r>
            <a:r>
              <a:rPr lang="en-US" sz="2800" baseline="-25000" dirty="0" smtClean="0">
                <a:solidFill>
                  <a:schemeClr val="bg1"/>
                </a:solidFill>
              </a:rPr>
              <a:t>3</a:t>
            </a:r>
            <a:r>
              <a:rPr lang="en-US" sz="2800" dirty="0" smtClean="0">
                <a:solidFill>
                  <a:schemeClr val="bg1"/>
                </a:solidFill>
              </a:rPr>
              <a:t>SN achievements</a:t>
            </a:r>
            <a:endParaRPr lang="en-US" sz="2800" dirty="0">
              <a:solidFill>
                <a:schemeClr val="bg1"/>
              </a:solidFill>
            </a:endParaRPr>
          </a:p>
        </p:txBody>
      </p:sp>
      <p:grpSp>
        <p:nvGrpSpPr>
          <p:cNvPr id="16" name="Group 15"/>
          <p:cNvGrpSpPr/>
          <p:nvPr/>
        </p:nvGrpSpPr>
        <p:grpSpPr>
          <a:xfrm>
            <a:off x="4067944" y="3284984"/>
            <a:ext cx="4901519" cy="2088232"/>
            <a:chOff x="683568" y="548680"/>
            <a:chExt cx="5145470" cy="2731245"/>
          </a:xfrm>
        </p:grpSpPr>
        <p:pic>
          <p:nvPicPr>
            <p:cNvPr id="17" name="Picture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3568" y="548680"/>
              <a:ext cx="5145470" cy="2731245"/>
            </a:xfrm>
            <a:prstGeom prst="rect">
              <a:avLst/>
            </a:prstGeom>
          </p:spPr>
        </p:pic>
        <p:sp>
          <p:nvSpPr>
            <p:cNvPr id="18" name="TextBox 17"/>
            <p:cNvSpPr txBox="1"/>
            <p:nvPr/>
          </p:nvSpPr>
          <p:spPr>
            <a:xfrm>
              <a:off x="1547664" y="2204864"/>
              <a:ext cx="2448271" cy="691787"/>
            </a:xfrm>
            <a:prstGeom prst="rect">
              <a:avLst/>
            </a:prstGeom>
            <a:noFill/>
          </p:spPr>
          <p:txBody>
            <a:bodyPr wrap="square" rtlCol="0">
              <a:spAutoFit/>
            </a:bodyPr>
            <a:lstStyle/>
            <a:p>
              <a:r>
                <a:rPr lang="en-US" sz="1200" dirty="0" smtClean="0">
                  <a:solidFill>
                    <a:schemeClr val="tx2"/>
                  </a:solidFill>
                </a:rPr>
                <a:t>Test results of the Inner Triplet first 1.5 m long </a:t>
              </a:r>
              <a:r>
                <a:rPr lang="en-US" sz="1400" dirty="0" smtClean="0"/>
                <a:t>Quad</a:t>
              </a:r>
              <a:endParaRPr lang="en-US" sz="1400" dirty="0"/>
            </a:p>
          </p:txBody>
        </p:sp>
      </p:grpSp>
      <p:sp>
        <p:nvSpPr>
          <p:cNvPr id="2" name="Rectangle 1"/>
          <p:cNvSpPr/>
          <p:nvPr/>
        </p:nvSpPr>
        <p:spPr>
          <a:xfrm>
            <a:off x="395535" y="1048529"/>
            <a:ext cx="3672409" cy="5816977"/>
          </a:xfrm>
          <a:prstGeom prst="rect">
            <a:avLst/>
          </a:prstGeom>
        </p:spPr>
        <p:txBody>
          <a:bodyPr wrap="square">
            <a:spAutoFit/>
          </a:bodyPr>
          <a:lstStyle/>
          <a:p>
            <a:r>
              <a:rPr lang="en-US" sz="2400" b="1" dirty="0" smtClean="0">
                <a:solidFill>
                  <a:schemeClr val="tx2"/>
                </a:solidFill>
              </a:rPr>
              <a:t>The 11 T dipole 2 m long model reached a </a:t>
            </a:r>
            <a:r>
              <a:rPr lang="en-US" sz="2400" b="1" dirty="0" err="1" smtClean="0">
                <a:solidFill>
                  <a:schemeClr val="tx2"/>
                </a:solidFill>
              </a:rPr>
              <a:t>B</a:t>
            </a:r>
            <a:r>
              <a:rPr lang="en-US" sz="2400" b="1" baseline="-25000" dirty="0" err="1" smtClean="0">
                <a:solidFill>
                  <a:schemeClr val="tx2"/>
                </a:solidFill>
              </a:rPr>
              <a:t>max</a:t>
            </a:r>
            <a:r>
              <a:rPr lang="en-US" sz="2400" b="1" dirty="0" smtClean="0">
                <a:solidFill>
                  <a:schemeClr val="tx2"/>
                </a:solidFill>
              </a:rPr>
              <a:t> of 12.5 T</a:t>
            </a:r>
          </a:p>
          <a:p>
            <a:endParaRPr lang="en-US" sz="2400" dirty="0" smtClean="0">
              <a:solidFill>
                <a:schemeClr val="tx2"/>
              </a:solidFill>
            </a:endParaRPr>
          </a:p>
          <a:p>
            <a:endParaRPr lang="en-US" sz="2400" dirty="0">
              <a:solidFill>
                <a:schemeClr val="tx2"/>
              </a:solidFill>
            </a:endParaRPr>
          </a:p>
          <a:p>
            <a:endParaRPr lang="en-US" sz="2400" dirty="0" smtClean="0">
              <a:solidFill>
                <a:schemeClr val="tx2"/>
              </a:solidFill>
            </a:endParaRPr>
          </a:p>
          <a:p>
            <a:r>
              <a:rPr lang="en-US" sz="2400" b="1" dirty="0" smtClean="0">
                <a:solidFill>
                  <a:schemeClr val="tx2"/>
                </a:solidFill>
              </a:rPr>
              <a:t>Test of the first full cross-section (150 mm aperture) Triplet Quadrupole, 1.5 m long, half CERN, half USA: it went beyond ultimate (</a:t>
            </a:r>
            <a:r>
              <a:rPr lang="en-US" sz="2400" b="1" dirty="0" err="1" smtClean="0">
                <a:solidFill>
                  <a:schemeClr val="tx2"/>
                </a:solidFill>
              </a:rPr>
              <a:t>B</a:t>
            </a:r>
            <a:r>
              <a:rPr lang="en-US" sz="2400" b="1" baseline="-25000" dirty="0" err="1" smtClean="0">
                <a:solidFill>
                  <a:schemeClr val="tx2"/>
                </a:solidFill>
              </a:rPr>
              <a:t>max</a:t>
            </a:r>
            <a:r>
              <a:rPr lang="en-US" sz="2400" b="1" baseline="-25000" dirty="0" smtClean="0">
                <a:solidFill>
                  <a:schemeClr val="tx2"/>
                </a:solidFill>
              </a:rPr>
              <a:t> eq.</a:t>
            </a:r>
            <a:r>
              <a:rPr lang="en-US" sz="2400" b="1" dirty="0" smtClean="0">
                <a:solidFill>
                  <a:schemeClr val="tx2"/>
                </a:solidFill>
              </a:rPr>
              <a:t> of 12.5 T)</a:t>
            </a:r>
            <a:endParaRPr lang="en-US" sz="2400" dirty="0">
              <a:solidFill>
                <a:schemeClr val="tx2"/>
              </a:solidFill>
            </a:endParaRPr>
          </a:p>
          <a:p>
            <a:endParaRPr lang="en-US" sz="2000" dirty="0" smtClean="0">
              <a:solidFill>
                <a:schemeClr val="tx2"/>
              </a:solidFill>
            </a:endParaRPr>
          </a:p>
          <a:p>
            <a:endParaRPr lang="en-US" sz="2000" dirty="0" smtClean="0">
              <a:solidFill>
                <a:schemeClr val="tx2"/>
              </a:solidFill>
            </a:endParaRPr>
          </a:p>
          <a:p>
            <a:endParaRPr lang="en-US" sz="2000" b="1" dirty="0" smtClean="0">
              <a:solidFill>
                <a:schemeClr val="tx2"/>
              </a:solidFill>
            </a:endParaRP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9303" y="857920"/>
            <a:ext cx="2959594" cy="1800200"/>
          </a:xfrm>
          <a:prstGeom prst="rect">
            <a:avLst/>
          </a:prstGeom>
          <a:noFill/>
        </p:spPr>
      </p:pic>
    </p:spTree>
    <p:extLst>
      <p:ext uri="{BB962C8B-B14F-4D97-AF65-F5344CB8AC3E}">
        <p14:creationId xmlns:p14="http://schemas.microsoft.com/office/powerpoint/2010/main" val="2588275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372" y="116632"/>
            <a:ext cx="7566012" cy="720080"/>
          </a:xfrm>
          <a:solidFill>
            <a:schemeClr val="tx2">
              <a:lumMod val="60000"/>
              <a:lumOff val="40000"/>
            </a:schemeClr>
          </a:solidFill>
        </p:spPr>
        <p:txBody>
          <a:bodyPr>
            <a:normAutofit fontScale="90000"/>
          </a:bodyPr>
          <a:lstStyle/>
          <a:p>
            <a:r>
              <a:rPr lang="en-GB" dirty="0" smtClean="0">
                <a:solidFill>
                  <a:schemeClr val="bg1"/>
                </a:solidFill>
              </a:rPr>
              <a:t>Crab Cavity:  Proton machine (HL-LHC)</a:t>
            </a:r>
            <a:endParaRPr lang="en-GB" dirty="0">
              <a:solidFill>
                <a:schemeClr val="bg1"/>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5549" y="988419"/>
                <a:ext cx="8229600" cy="4929411"/>
              </a:xfrm>
            </p:spPr>
            <p:txBody>
              <a:bodyPr>
                <a:normAutofit/>
              </a:bodyPr>
              <a:lstStyle/>
              <a:p>
                <a:pPr>
                  <a:buFont typeface="Wingdings" panose="05000000000000000000" pitchFamily="2" charset="2"/>
                  <a:buChar char="§"/>
                </a:pPr>
                <a:r>
                  <a:rPr lang="en-GB" sz="1800" dirty="0" smtClean="0"/>
                  <a:t>LHC Luminosity upgrade requires larger bunch charge and smaller </a:t>
                </a:r>
                <a14:m>
                  <m:oMath xmlns:m="http://schemas.openxmlformats.org/officeDocument/2006/math">
                    <m:sSup>
                      <m:sSupPr>
                        <m:ctrlPr>
                          <a:rPr lang="en-GB" sz="1800" b="0" i="1" smtClean="0">
                            <a:latin typeface="Cambria Math" panose="02040503050406030204" pitchFamily="18" charset="0"/>
                          </a:rPr>
                        </m:ctrlPr>
                      </m:sSupPr>
                      <m:e>
                        <m:r>
                          <a:rPr lang="en-GB" sz="1800" b="0" i="1" smtClean="0">
                            <a:latin typeface="Cambria Math"/>
                          </a:rPr>
                          <m:t>𝛽</m:t>
                        </m:r>
                      </m:e>
                      <m:sup>
                        <m:r>
                          <a:rPr lang="en-GB" sz="1800" b="0" i="1" smtClean="0">
                            <a:latin typeface="Cambria Math"/>
                          </a:rPr>
                          <m:t>∗</m:t>
                        </m:r>
                      </m:sup>
                    </m:sSup>
                  </m:oMath>
                </a14:m>
                <a:r>
                  <a:rPr lang="en-GB" sz="1800" dirty="0" smtClean="0"/>
                  <a:t>.</a:t>
                </a:r>
              </a:p>
              <a:p>
                <a:pPr>
                  <a:buFont typeface="Wingdings" panose="05000000000000000000" pitchFamily="2" charset="2"/>
                  <a:buChar char="§"/>
                </a:pPr>
                <a:r>
                  <a:rPr lang="en-GB" sz="1800" dirty="0" smtClean="0"/>
                  <a:t>To prevent parasitic bunch crossings, a larger crossing angle is needed.</a:t>
                </a:r>
              </a:p>
              <a:p>
                <a:pPr>
                  <a:buFont typeface="Wingdings" panose="05000000000000000000" pitchFamily="2" charset="2"/>
                  <a:buChar char="§"/>
                </a:pPr>
                <a:r>
                  <a:rPr lang="en-GB" sz="1800" dirty="0" smtClean="0"/>
                  <a:t>This leads to geometric luminosity loss </a:t>
                </a:r>
                <a:br>
                  <a:rPr lang="en-GB" sz="1800" dirty="0" smtClean="0"/>
                </a:br>
                <a:r>
                  <a:rPr lang="en-GB" sz="1800" dirty="0" smtClean="0"/>
                  <a:t>at small </a:t>
                </a:r>
                <a14:m>
                  <m:oMath xmlns:m="http://schemas.openxmlformats.org/officeDocument/2006/math">
                    <m:sSup>
                      <m:sSupPr>
                        <m:ctrlPr>
                          <a:rPr lang="en-GB" sz="1800" i="1">
                            <a:latin typeface="Cambria Math" panose="02040503050406030204" pitchFamily="18" charset="0"/>
                          </a:rPr>
                        </m:ctrlPr>
                      </m:sSupPr>
                      <m:e>
                        <m:r>
                          <a:rPr lang="en-GB" sz="1800" i="1">
                            <a:latin typeface="Cambria Math"/>
                          </a:rPr>
                          <m:t>𝛽</m:t>
                        </m:r>
                      </m:e>
                      <m:sup>
                        <m:r>
                          <a:rPr lang="en-GB" sz="1800" i="1">
                            <a:latin typeface="Cambria Math"/>
                          </a:rPr>
                          <m:t>∗</m:t>
                        </m:r>
                      </m:sup>
                    </m:sSup>
                  </m:oMath>
                </a14:m>
                <a:r>
                  <a:rPr lang="en-GB" sz="1800" dirty="0" smtClean="0"/>
                  <a:t>.</a:t>
                </a:r>
              </a:p>
              <a:p>
                <a:pPr>
                  <a:buFont typeface="Wingdings" panose="05000000000000000000" pitchFamily="2" charset="2"/>
                  <a:buChar char="§"/>
                </a:pPr>
                <a:r>
                  <a:rPr lang="en-GB" sz="1800" dirty="0" smtClean="0"/>
                  <a:t>A crab cavity is a deflecting cavity that </a:t>
                </a:r>
                <a:br>
                  <a:rPr lang="en-GB" sz="1800" dirty="0" smtClean="0"/>
                </a:br>
                <a:r>
                  <a:rPr lang="en-GB" sz="1800" dirty="0" smtClean="0"/>
                  <a:t>kicks the head of each bunch one way, </a:t>
                </a:r>
                <a:br>
                  <a:rPr lang="en-GB" sz="1800" dirty="0" smtClean="0"/>
                </a:br>
                <a:r>
                  <a:rPr lang="en-GB" sz="1800" dirty="0" smtClean="0"/>
                  <a:t>the tail the opposite way, such that the </a:t>
                </a:r>
                <a:br>
                  <a:rPr lang="en-GB" sz="1800" dirty="0" smtClean="0"/>
                </a:br>
                <a:r>
                  <a:rPr lang="en-GB" sz="1800" dirty="0" smtClean="0"/>
                  <a:t>crossing angle is compensated for the </a:t>
                </a:r>
                <a:br>
                  <a:rPr lang="en-GB" sz="1800" dirty="0" smtClean="0"/>
                </a:br>
                <a:r>
                  <a:rPr lang="en-GB" sz="1800" dirty="0" smtClean="0"/>
                  <a:t>bunch overlap in the collision point.</a:t>
                </a:r>
                <a:endParaRPr lang="en-GB"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5549" y="988419"/>
                <a:ext cx="8229600" cy="4929411"/>
              </a:xfrm>
              <a:blipFill rotWithShape="0">
                <a:blip r:embed="rId2"/>
                <a:stretch>
                  <a:fillRect t="-618"/>
                </a:stretch>
              </a:blipFill>
            </p:spPr>
            <p:txBody>
              <a:bodyPr/>
              <a:lstStyle/>
              <a:p>
                <a:r>
                  <a:rPr lang="en-GB">
                    <a:noFill/>
                  </a:rPr>
                  <a:t> </a:t>
                </a:r>
              </a:p>
            </p:txBody>
          </p:sp>
        </mc:Fallback>
      </mc:AlternateContent>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096353" y="4960250"/>
            <a:ext cx="5727700" cy="957580"/>
          </a:xfrm>
          <a:prstGeom prst="rect">
            <a:avLst/>
          </a:prstGeom>
          <a:noFill/>
          <a:ln>
            <a:noFill/>
          </a:ln>
        </p:spPr>
      </p:pic>
      <p:grpSp>
        <p:nvGrpSpPr>
          <p:cNvPr id="7" name="Group 6"/>
          <p:cNvGrpSpPr/>
          <p:nvPr/>
        </p:nvGrpSpPr>
        <p:grpSpPr>
          <a:xfrm>
            <a:off x="4799072" y="1906772"/>
            <a:ext cx="3737084" cy="3094603"/>
            <a:chOff x="4499992" y="1988840"/>
            <a:chExt cx="3737084" cy="3094603"/>
          </a:xfrm>
        </p:grpSpPr>
        <p:pic>
          <p:nvPicPr>
            <p:cNvPr id="4" name="Picture 3" descr="CrabLumi.png"/>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9992" y="1988840"/>
              <a:ext cx="3737084" cy="2484908"/>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693036" y="4437112"/>
                  <a:ext cx="3521061" cy="646331"/>
                </a:xfrm>
                <a:prstGeom prst="rect">
                  <a:avLst/>
                </a:prstGeom>
                <a:noFill/>
              </p:spPr>
              <p:txBody>
                <a:bodyPr wrap="square" rtlCol="0">
                  <a:spAutoFit/>
                </a:bodyPr>
                <a:lstStyle/>
                <a:p>
                  <a:r>
                    <a:rPr lang="en-GB" sz="1200" dirty="0" smtClean="0"/>
                    <a:t>Luminosity vs. </a:t>
                  </a:r>
                  <a14:m>
                    <m:oMath xmlns:m="http://schemas.openxmlformats.org/officeDocument/2006/math">
                      <m:sSup>
                        <m:sSupPr>
                          <m:ctrlPr>
                            <a:rPr lang="en-GB" sz="1200" b="0" i="1" smtClean="0">
                              <a:latin typeface="Cambria Math" panose="02040503050406030204" pitchFamily="18" charset="0"/>
                            </a:rPr>
                          </m:ctrlPr>
                        </m:sSupPr>
                        <m:e>
                          <m:r>
                            <a:rPr lang="en-GB" sz="1200" b="0" i="1" smtClean="0">
                              <a:latin typeface="Cambria Math"/>
                            </a:rPr>
                            <m:t>𝛽</m:t>
                          </m:r>
                        </m:e>
                        <m:sup>
                          <m:r>
                            <a:rPr lang="en-GB" sz="1200" b="0" i="1" smtClean="0">
                              <a:latin typeface="Cambria Math"/>
                            </a:rPr>
                            <m:t>∗</m:t>
                          </m:r>
                        </m:sup>
                      </m:sSup>
                    </m:oMath>
                  </a14:m>
                  <a:r>
                    <a:rPr lang="en-GB" sz="1200" dirty="0" smtClean="0"/>
                    <a:t> for a non-zero crossing angle (lower curve) and possible luminosity for complete bunch overlap (upper curve)</a:t>
                  </a:r>
                  <a:endParaRPr lang="en-GB" sz="1200" dirty="0"/>
                </a:p>
              </p:txBody>
            </p:sp>
          </mc:Choice>
          <mc:Fallback xmlns="">
            <p:sp>
              <p:nvSpPr>
                <p:cNvPr id="6" name="TextBox 5"/>
                <p:cNvSpPr txBox="1">
                  <a:spLocks noRot="1" noChangeAspect="1" noMove="1" noResize="1" noEditPoints="1" noAdjustHandles="1" noChangeArrowheads="1" noChangeShapeType="1" noTextEdit="1"/>
                </p:cNvSpPr>
                <p:nvPr/>
              </p:nvSpPr>
              <p:spPr>
                <a:xfrm>
                  <a:off x="4693036" y="4437112"/>
                  <a:ext cx="3521061" cy="646331"/>
                </a:xfrm>
                <a:prstGeom prst="rect">
                  <a:avLst/>
                </a:prstGeom>
                <a:blipFill rotWithShape="1">
                  <a:blip r:embed="rId5"/>
                  <a:stretch>
                    <a:fillRect l="-173" r="-173" b="-6604"/>
                  </a:stretch>
                </a:blipFill>
              </p:spPr>
              <p:txBody>
                <a:bodyPr/>
                <a:lstStyle/>
                <a:p>
                  <a:r>
                    <a:rPr lang="en-GB">
                      <a:noFill/>
                    </a:rPr>
                    <a:t> </a:t>
                  </a:r>
                </a:p>
              </p:txBody>
            </p:sp>
          </mc:Fallback>
        </mc:AlternateContent>
      </p:grpSp>
      <p:sp>
        <p:nvSpPr>
          <p:cNvPr id="8" name="TextBox 7"/>
          <p:cNvSpPr txBox="1"/>
          <p:nvPr/>
        </p:nvSpPr>
        <p:spPr>
          <a:xfrm>
            <a:off x="539822" y="5888305"/>
            <a:ext cx="8208641" cy="276999"/>
          </a:xfrm>
          <a:prstGeom prst="rect">
            <a:avLst/>
          </a:prstGeom>
          <a:noFill/>
        </p:spPr>
        <p:txBody>
          <a:bodyPr wrap="square" rtlCol="0">
            <a:spAutoFit/>
          </a:bodyPr>
          <a:lstStyle/>
          <a:p>
            <a:r>
              <a:rPr lang="en-GB" sz="1200" dirty="0" smtClean="0"/>
              <a:t>Two bunches colliding with a non-zero crossing angle. Left: without crab cavity, right: with crab cavity</a:t>
            </a:r>
            <a:endParaRPr lang="en-GB" sz="1200" dirty="0"/>
          </a:p>
        </p:txBody>
      </p:sp>
      <p:cxnSp>
        <p:nvCxnSpPr>
          <p:cNvPr id="10" name="Straight Arrow Connector 9"/>
          <p:cNvCxnSpPr/>
          <p:nvPr/>
        </p:nvCxnSpPr>
        <p:spPr>
          <a:xfrm flipH="1">
            <a:off x="3544625" y="3346932"/>
            <a:ext cx="2376264" cy="161331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128801" y="2554844"/>
            <a:ext cx="792088" cy="247741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30800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8041" y="476674"/>
            <a:ext cx="3741347" cy="3736265"/>
          </a:xfrm>
          <a:prstGeom prst="rect">
            <a:avLst/>
          </a:prstGeom>
        </p:spPr>
      </p:pic>
      <p:cxnSp>
        <p:nvCxnSpPr>
          <p:cNvPr id="9" name="Straight Arrow Connector 8"/>
          <p:cNvCxnSpPr/>
          <p:nvPr/>
        </p:nvCxnSpPr>
        <p:spPr>
          <a:xfrm flipV="1">
            <a:off x="2411760" y="1516942"/>
            <a:ext cx="0" cy="504056"/>
          </a:xfrm>
          <a:prstGeom prst="straightConnector1">
            <a:avLst/>
          </a:prstGeom>
          <a:ln w="28575">
            <a:solidFill>
              <a:srgbClr val="008000"/>
            </a:solidFill>
            <a:tailEnd type="triangle"/>
          </a:ln>
        </p:spPr>
        <p:style>
          <a:lnRef idx="1">
            <a:schemeClr val="accent6"/>
          </a:lnRef>
          <a:fillRef idx="0">
            <a:schemeClr val="accent6"/>
          </a:fillRef>
          <a:effectRef idx="0">
            <a:schemeClr val="accent6"/>
          </a:effectRef>
          <a:fontRef idx="minor">
            <a:schemeClr val="tx1"/>
          </a:fontRef>
        </p:style>
      </p:cxnSp>
      <p:sp>
        <p:nvSpPr>
          <p:cNvPr id="11" name="TextBox 10"/>
          <p:cNvSpPr txBox="1"/>
          <p:nvPr/>
        </p:nvSpPr>
        <p:spPr>
          <a:xfrm>
            <a:off x="1618113" y="1969124"/>
            <a:ext cx="1587294" cy="338554"/>
          </a:xfrm>
          <a:prstGeom prst="rect">
            <a:avLst/>
          </a:prstGeom>
          <a:noFill/>
        </p:spPr>
        <p:txBody>
          <a:bodyPr wrap="none" rtlCol="0">
            <a:spAutoFit/>
          </a:bodyPr>
          <a:lstStyle/>
          <a:p>
            <a:r>
              <a:rPr lang="en-US" sz="1600" dirty="0">
                <a:solidFill>
                  <a:srgbClr val="006600"/>
                </a:solidFill>
              </a:rPr>
              <a:t>Operating point</a:t>
            </a:r>
          </a:p>
        </p:txBody>
      </p:sp>
      <p:sp>
        <p:nvSpPr>
          <p:cNvPr id="12" name="TextBox 11"/>
          <p:cNvSpPr txBox="1"/>
          <p:nvPr/>
        </p:nvSpPr>
        <p:spPr>
          <a:xfrm>
            <a:off x="572823" y="2535641"/>
            <a:ext cx="1799760" cy="369332"/>
          </a:xfrm>
          <a:prstGeom prst="rect">
            <a:avLst/>
          </a:prstGeom>
          <a:noFill/>
        </p:spPr>
        <p:txBody>
          <a:bodyPr wrap="square" rtlCol="0">
            <a:spAutoFit/>
          </a:bodyPr>
          <a:lstStyle/>
          <a:p>
            <a:r>
              <a:rPr lang="en-US" i="1" dirty="0"/>
              <a:t>US-LARP DQW </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81468" y="668318"/>
            <a:ext cx="4350972" cy="3264738"/>
          </a:xfrm>
          <a:prstGeom prst="rect">
            <a:avLst/>
          </a:prstGeom>
        </p:spPr>
      </p:pic>
      <p:cxnSp>
        <p:nvCxnSpPr>
          <p:cNvPr id="15" name="Straight Arrow Connector 14"/>
          <p:cNvCxnSpPr/>
          <p:nvPr/>
        </p:nvCxnSpPr>
        <p:spPr>
          <a:xfrm flipV="1">
            <a:off x="6445767" y="1100590"/>
            <a:ext cx="0" cy="504056"/>
          </a:xfrm>
          <a:prstGeom prst="straightConnector1">
            <a:avLst/>
          </a:prstGeom>
          <a:ln w="38100">
            <a:solidFill>
              <a:srgbClr val="008000"/>
            </a:solidFill>
            <a:tailEnd type="triangle"/>
          </a:ln>
        </p:spPr>
        <p:style>
          <a:lnRef idx="1">
            <a:schemeClr val="accent6"/>
          </a:lnRef>
          <a:fillRef idx="0">
            <a:schemeClr val="accent6"/>
          </a:fillRef>
          <a:effectRef idx="0">
            <a:schemeClr val="accent6"/>
          </a:effectRef>
          <a:fontRef idx="minor">
            <a:schemeClr val="tx1"/>
          </a:fontRef>
        </p:style>
      </p:cxnSp>
      <p:sp>
        <p:nvSpPr>
          <p:cNvPr id="16" name="TextBox 15"/>
          <p:cNvSpPr txBox="1"/>
          <p:nvPr/>
        </p:nvSpPr>
        <p:spPr>
          <a:xfrm>
            <a:off x="5652120" y="1564968"/>
            <a:ext cx="1587294" cy="338554"/>
          </a:xfrm>
          <a:prstGeom prst="rect">
            <a:avLst/>
          </a:prstGeom>
          <a:noFill/>
        </p:spPr>
        <p:txBody>
          <a:bodyPr wrap="none" rtlCol="0">
            <a:spAutoFit/>
          </a:bodyPr>
          <a:lstStyle/>
          <a:p>
            <a:r>
              <a:rPr lang="en-US" sz="1600" dirty="0">
                <a:solidFill>
                  <a:schemeClr val="bg2"/>
                </a:solidFill>
              </a:rPr>
              <a:t>Operating point</a:t>
            </a:r>
          </a:p>
        </p:txBody>
      </p:sp>
      <p:sp>
        <p:nvSpPr>
          <p:cNvPr id="17" name="TextBox 16"/>
          <p:cNvSpPr txBox="1"/>
          <p:nvPr/>
        </p:nvSpPr>
        <p:spPr>
          <a:xfrm>
            <a:off x="107504" y="4156422"/>
            <a:ext cx="5727501" cy="2062103"/>
          </a:xfrm>
          <a:prstGeom prst="rect">
            <a:avLst/>
          </a:prstGeom>
          <a:noFill/>
        </p:spPr>
        <p:txBody>
          <a:bodyPr wrap="square" rtlCol="0">
            <a:spAutoFit/>
          </a:bodyPr>
          <a:lstStyle/>
          <a:p>
            <a:r>
              <a:rPr lang="en-US" b="1" dirty="0">
                <a:solidFill>
                  <a:srgbClr val="006600"/>
                </a:solidFill>
              </a:rPr>
              <a:t>February 2017 three (naked) Crab Cavities were tested: all went well beyond the operating voltage of 3.4 MV</a:t>
            </a:r>
            <a:endParaRPr lang="en-US" sz="800" dirty="0">
              <a:solidFill>
                <a:srgbClr val="006600"/>
              </a:solidFill>
            </a:endParaRPr>
          </a:p>
          <a:p>
            <a:r>
              <a:rPr lang="en-US" sz="1400" dirty="0">
                <a:solidFill>
                  <a:srgbClr val="006600"/>
                </a:solidFill>
              </a:rPr>
              <a:t>- </a:t>
            </a:r>
            <a:r>
              <a:rPr lang="en-US" sz="1400" b="1" dirty="0">
                <a:solidFill>
                  <a:srgbClr val="006600"/>
                </a:solidFill>
              </a:rPr>
              <a:t>One US-LARP DQW (tested at </a:t>
            </a:r>
            <a:r>
              <a:rPr lang="en-US" sz="1400" b="1" dirty="0" err="1">
                <a:solidFill>
                  <a:srgbClr val="006600"/>
                </a:solidFill>
              </a:rPr>
              <a:t>JLab</a:t>
            </a:r>
            <a:r>
              <a:rPr lang="en-US" sz="1400" b="1" dirty="0">
                <a:solidFill>
                  <a:srgbClr val="006600"/>
                </a:solidFill>
              </a:rPr>
              <a:t>) went up to 5.4 MV</a:t>
            </a:r>
          </a:p>
          <a:p>
            <a:r>
              <a:rPr lang="en-US" sz="1400" b="1" dirty="0">
                <a:solidFill>
                  <a:srgbClr val="006600"/>
                </a:solidFill>
              </a:rPr>
              <a:t>- One US-LARP RFD (tested at </a:t>
            </a:r>
            <a:r>
              <a:rPr lang="en-US" sz="1400" b="1" dirty="0" err="1">
                <a:solidFill>
                  <a:srgbClr val="006600"/>
                </a:solidFill>
              </a:rPr>
              <a:t>Jlab</a:t>
            </a:r>
            <a:r>
              <a:rPr lang="en-US" sz="1400" b="1" dirty="0">
                <a:solidFill>
                  <a:srgbClr val="006600"/>
                </a:solidFill>
              </a:rPr>
              <a:t>) reached  4.03 MV.</a:t>
            </a:r>
          </a:p>
          <a:p>
            <a:r>
              <a:rPr lang="en-US" sz="1400" b="1" dirty="0">
                <a:solidFill>
                  <a:srgbClr val="006600"/>
                </a:solidFill>
              </a:rPr>
              <a:t>- One CERN DQW (test at SM18)  went up to 5.04 MV</a:t>
            </a:r>
          </a:p>
          <a:p>
            <a:pPr marL="285750" indent="-285750">
              <a:buFontTx/>
              <a:buChar char="-"/>
            </a:pPr>
            <a:endParaRPr lang="en-US" sz="1400" dirty="0">
              <a:solidFill>
                <a:srgbClr val="006600"/>
              </a:solidFill>
            </a:endParaRPr>
          </a:p>
          <a:p>
            <a:r>
              <a:rPr lang="en-US" b="1" dirty="0">
                <a:solidFill>
                  <a:srgbClr val="006600"/>
                </a:solidFill>
              </a:rPr>
              <a:t>Good results for the CC testing in the SPS in 2018</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835005" y="3918284"/>
            <a:ext cx="3207094" cy="2140290"/>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91636" y="1400473"/>
            <a:ext cx="629654" cy="814208"/>
          </a:xfrm>
          <a:prstGeom prst="rect">
            <a:avLst/>
          </a:prstGeom>
        </p:spPr>
      </p:pic>
      <p:pic>
        <p:nvPicPr>
          <p:cNvPr id="20" name="Picture 1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08349" y="1285706"/>
            <a:ext cx="901690" cy="888685"/>
          </a:xfrm>
          <a:prstGeom prst="rect">
            <a:avLst/>
          </a:prstGeom>
        </p:spPr>
      </p:pic>
      <p:sp>
        <p:nvSpPr>
          <p:cNvPr id="21" name="TextBox 20"/>
          <p:cNvSpPr txBox="1"/>
          <p:nvPr/>
        </p:nvSpPr>
        <p:spPr>
          <a:xfrm>
            <a:off x="5414110" y="2445203"/>
            <a:ext cx="1799760" cy="369332"/>
          </a:xfrm>
          <a:prstGeom prst="rect">
            <a:avLst/>
          </a:prstGeom>
          <a:noFill/>
        </p:spPr>
        <p:txBody>
          <a:bodyPr wrap="square" rtlCol="0">
            <a:spAutoFit/>
          </a:bodyPr>
          <a:lstStyle/>
          <a:p>
            <a:r>
              <a:rPr lang="en-US" i="1" dirty="0"/>
              <a:t>CERN DQW </a:t>
            </a:r>
          </a:p>
        </p:txBody>
      </p:sp>
      <p:sp>
        <p:nvSpPr>
          <p:cNvPr id="22" name="Title 9"/>
          <p:cNvSpPr txBox="1">
            <a:spLocks/>
          </p:cNvSpPr>
          <p:nvPr/>
        </p:nvSpPr>
        <p:spPr>
          <a:xfrm>
            <a:off x="469388" y="91356"/>
            <a:ext cx="6191505" cy="447047"/>
          </a:xfrm>
          <a:prstGeom prst="rect">
            <a:avLst/>
          </a:prstGeom>
          <a:solidFill>
            <a:schemeClr val="tx2">
              <a:lumMod val="60000"/>
              <a:lumOff val="40000"/>
            </a:schemeClr>
          </a:solidFill>
        </p:spPr>
        <p:txBody>
          <a:bodyPr vert="horz" lIns="45720" rIns="45720" anchor="ctr">
            <a:normAutofit fontScale="60000" lnSpcReduction="20000"/>
          </a:bodyPr>
          <a:lstStyle>
            <a:lvl1pPr algn="l" rtl="0" eaLnBrk="1" latinLnBrk="0" hangingPunct="1">
              <a:spcBef>
                <a:spcPct val="0"/>
              </a:spcBef>
              <a:buNone/>
              <a:defRPr kumimoji="0" sz="3600" kern="1200">
                <a:solidFill>
                  <a:schemeClr val="tx1"/>
                </a:solidFill>
                <a:latin typeface="+mj-lt"/>
                <a:ea typeface="+mj-ea"/>
                <a:cs typeface="+mj-cs"/>
              </a:defRPr>
            </a:lvl1pPr>
          </a:lstStyle>
          <a:p>
            <a:pPr algn="ctr"/>
            <a:r>
              <a:rPr lang="en-GB" dirty="0">
                <a:solidFill>
                  <a:schemeClr val="bg1"/>
                </a:solidFill>
              </a:rPr>
              <a:t>Superconducting RF Crab Cavity first prototypes</a:t>
            </a:r>
            <a:endParaRPr lang="en-US" dirty="0">
              <a:solidFill>
                <a:schemeClr val="bg1"/>
              </a:solidFill>
            </a:endParaRPr>
          </a:p>
        </p:txBody>
      </p:sp>
      <p:pic>
        <p:nvPicPr>
          <p:cNvPr id="7" name="Picture 6"/>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802973" y="0"/>
            <a:ext cx="1438746" cy="678266"/>
          </a:xfrm>
          <a:prstGeom prst="rect">
            <a:avLst/>
          </a:prstGeom>
        </p:spPr>
      </p:pic>
    </p:spTree>
    <p:extLst>
      <p:ext uri="{BB962C8B-B14F-4D97-AF65-F5344CB8AC3E}">
        <p14:creationId xmlns:p14="http://schemas.microsoft.com/office/powerpoint/2010/main" val="334429977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44624"/>
            <a:ext cx="9144000" cy="3878641"/>
          </a:xfrm>
          <a:prstGeom prst="rect">
            <a:avLst/>
          </a:prstGeom>
        </p:spPr>
      </p:pic>
      <p:sp>
        <p:nvSpPr>
          <p:cNvPr id="15" name="TextBox 14"/>
          <p:cNvSpPr txBox="1"/>
          <p:nvPr/>
        </p:nvSpPr>
        <p:spPr>
          <a:xfrm>
            <a:off x="63610" y="978078"/>
            <a:ext cx="1065475" cy="30777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pPr algn="ctr"/>
            <a:r>
              <a:rPr lang="fr-CH" sz="1400" b="1" dirty="0" err="1" smtClean="0"/>
              <a:t>Run</a:t>
            </a:r>
            <a:r>
              <a:rPr lang="fr-CH" sz="1400" b="1" dirty="0" smtClean="0"/>
              <a:t> I</a:t>
            </a:r>
            <a:endParaRPr lang="en-GB" sz="1400" b="1" dirty="0"/>
          </a:p>
        </p:txBody>
      </p:sp>
      <p:sp>
        <p:nvSpPr>
          <p:cNvPr id="16" name="TextBox 15"/>
          <p:cNvSpPr txBox="1"/>
          <p:nvPr/>
        </p:nvSpPr>
        <p:spPr>
          <a:xfrm>
            <a:off x="2211919" y="987966"/>
            <a:ext cx="1811442" cy="28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pPr algn="ctr"/>
            <a:r>
              <a:rPr lang="fr-CH" sz="1400" b="1" dirty="0" err="1" smtClean="0"/>
              <a:t>Run</a:t>
            </a:r>
            <a:r>
              <a:rPr lang="fr-CH" sz="1400" b="1" dirty="0" smtClean="0"/>
              <a:t> II</a:t>
            </a:r>
            <a:endParaRPr lang="en-GB" sz="1400" b="1" dirty="0"/>
          </a:p>
        </p:txBody>
      </p:sp>
      <p:sp>
        <p:nvSpPr>
          <p:cNvPr id="17" name="TextBox 16"/>
          <p:cNvSpPr txBox="1"/>
          <p:nvPr/>
        </p:nvSpPr>
        <p:spPr>
          <a:xfrm>
            <a:off x="5036085" y="968189"/>
            <a:ext cx="1455087" cy="30777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pPr algn="ctr"/>
            <a:r>
              <a:rPr lang="fr-CH" sz="1400" b="1" dirty="0" err="1" smtClean="0"/>
              <a:t>Run</a:t>
            </a:r>
            <a:r>
              <a:rPr lang="fr-CH" sz="1400" b="1" dirty="0" smtClean="0"/>
              <a:t> III</a:t>
            </a:r>
            <a:endParaRPr lang="en-GB" sz="1400" b="1" dirty="0"/>
          </a:p>
        </p:txBody>
      </p:sp>
      <p:sp>
        <p:nvSpPr>
          <p:cNvPr id="19" name="TextBox 18"/>
          <p:cNvSpPr txBox="1"/>
          <p:nvPr/>
        </p:nvSpPr>
        <p:spPr>
          <a:xfrm>
            <a:off x="7579337" y="978078"/>
            <a:ext cx="1354372" cy="307777"/>
          </a:xfrm>
          <a:prstGeom prst="rect">
            <a:avLst/>
          </a:prstGeom>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pPr algn="ctr"/>
            <a:r>
              <a:rPr lang="fr-CH" sz="1400" b="1" dirty="0" err="1" smtClean="0"/>
              <a:t>Run</a:t>
            </a:r>
            <a:r>
              <a:rPr lang="fr-CH" sz="1400" b="1" dirty="0" smtClean="0"/>
              <a:t> IV, V…</a:t>
            </a:r>
            <a:endParaRPr lang="en-GB" sz="1400" b="1"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8945" y="3965608"/>
            <a:ext cx="7488831" cy="2127688"/>
          </a:xfrm>
          <a:prstGeom prst="rect">
            <a:avLst/>
          </a:prstGeom>
        </p:spPr>
      </p:pic>
      <p:sp>
        <p:nvSpPr>
          <p:cNvPr id="2" name="Rectangle 1"/>
          <p:cNvSpPr/>
          <p:nvPr/>
        </p:nvSpPr>
        <p:spPr>
          <a:xfrm>
            <a:off x="3851920" y="5797085"/>
            <a:ext cx="4572000" cy="338554"/>
          </a:xfrm>
          <a:prstGeom prst="rect">
            <a:avLst/>
          </a:prstGeom>
        </p:spPr>
        <p:txBody>
          <a:bodyPr>
            <a:spAutoFit/>
          </a:bodyPr>
          <a:lstStyle/>
          <a:p>
            <a:r>
              <a:rPr lang="en-GB" sz="1600" dirty="0">
                <a:solidFill>
                  <a:srgbClr val="FF0000"/>
                </a:solidFill>
                <a:latin typeface="Tahoma" panose="020B0604030504040204" pitchFamily="34" charset="0"/>
                <a:ea typeface="Times New Roman" panose="02020603050405020304" pitchFamily="18" charset="0"/>
              </a:rPr>
              <a:t>FAV = Fabrication, Assembly and Verification </a:t>
            </a:r>
            <a:endParaRPr lang="fr-FR" sz="1600" dirty="0">
              <a:solidFill>
                <a:srgbClr val="FF0000"/>
              </a:solidFill>
            </a:endParaRPr>
          </a:p>
        </p:txBody>
      </p:sp>
      <p:cxnSp>
        <p:nvCxnSpPr>
          <p:cNvPr id="6" name="Straight Connector 5"/>
          <p:cNvCxnSpPr/>
          <p:nvPr/>
        </p:nvCxnSpPr>
        <p:spPr>
          <a:xfrm>
            <a:off x="3419872" y="-129057"/>
            <a:ext cx="0" cy="6264696"/>
          </a:xfrm>
          <a:prstGeom prst="line">
            <a:avLst/>
          </a:prstGeom>
          <a:ln w="38100">
            <a:solidFill>
              <a:srgbClr val="FF0000"/>
            </a:solidFill>
          </a:ln>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416022" y="-24451"/>
            <a:ext cx="1804050" cy="369332"/>
          </a:xfrm>
          <a:prstGeom prst="rect">
            <a:avLst/>
          </a:prstGeom>
          <a:noFill/>
        </p:spPr>
        <p:txBody>
          <a:bodyPr wrap="square" rtlCol="0">
            <a:spAutoFit/>
          </a:bodyPr>
          <a:lstStyle/>
          <a:p>
            <a:r>
              <a:rPr lang="en-GB" b="1" dirty="0" smtClean="0">
                <a:solidFill>
                  <a:srgbClr val="FF0000"/>
                </a:solidFill>
              </a:rPr>
              <a:t>today</a:t>
            </a:r>
            <a:endParaRPr lang="en-GB" b="1" dirty="0">
              <a:solidFill>
                <a:srgbClr val="FF0000"/>
              </a:solidFill>
            </a:endParaRPr>
          </a:p>
        </p:txBody>
      </p:sp>
      <p:sp>
        <p:nvSpPr>
          <p:cNvPr id="5" name="Rectangle 4"/>
          <p:cNvSpPr/>
          <p:nvPr/>
        </p:nvSpPr>
        <p:spPr>
          <a:xfrm>
            <a:off x="2423332" y="1844824"/>
            <a:ext cx="202657" cy="125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032485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670" y="1134896"/>
            <a:ext cx="8748465" cy="24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1055" y="3706738"/>
            <a:ext cx="5579293" cy="194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4" descr="United States icon">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35630" y="206507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4" descr="United States icon">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52905" y="169931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4" descr="United States icon">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46386" y="405043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6" descr="Japan icon">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65109" y="143904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0" descr="France icon">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84342" y="397066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4" descr="Italy icon">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877224" y="152974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2" descr="Spain icon">
            <a:hlinkClick r:id="rId13"/>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364904" y="1588269"/>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319190" y="1929630"/>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8"/>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744223" y="1807065"/>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8"/>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820220" y="4368346"/>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2" descr="Spain icon">
            <a:hlinkClick r:id="rId13"/>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481816" y="191074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09545" y="3640632"/>
            <a:ext cx="3254065" cy="2062103"/>
          </a:xfrm>
          <a:prstGeom prst="rect">
            <a:avLst/>
          </a:prstGeom>
          <a:solidFill>
            <a:schemeClr val="tx2">
              <a:lumMod val="75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1600" dirty="0" smtClean="0">
                <a:solidFill>
                  <a:schemeClr val="bg1"/>
                </a:solidFill>
              </a:rPr>
              <a:t>Q1-Q3 : R&amp;D, Design, Prototypes and in-kind </a:t>
            </a:r>
            <a:r>
              <a:rPr lang="en-GB" sz="1600" b="1" dirty="0" smtClean="0">
                <a:solidFill>
                  <a:schemeClr val="bg1"/>
                </a:solidFill>
              </a:rPr>
              <a:t>USA</a:t>
            </a:r>
          </a:p>
          <a:p>
            <a:r>
              <a:rPr lang="en-GB" sz="1600" dirty="0" smtClean="0">
                <a:solidFill>
                  <a:schemeClr val="bg1"/>
                </a:solidFill>
              </a:rPr>
              <a:t>D1 : R&amp;D, Design, Prototypes and in-kind </a:t>
            </a:r>
            <a:r>
              <a:rPr lang="en-GB" sz="1600" b="1" dirty="0" smtClean="0">
                <a:solidFill>
                  <a:schemeClr val="bg1"/>
                </a:solidFill>
              </a:rPr>
              <a:t>JP</a:t>
            </a:r>
          </a:p>
          <a:p>
            <a:r>
              <a:rPr lang="en-GB" sz="1600" dirty="0" smtClean="0">
                <a:solidFill>
                  <a:schemeClr val="bg1"/>
                </a:solidFill>
              </a:rPr>
              <a:t>MCBX : Design and Prototype </a:t>
            </a:r>
            <a:r>
              <a:rPr lang="en-GB" sz="1600" b="1" dirty="0" smtClean="0">
                <a:solidFill>
                  <a:schemeClr val="bg1"/>
                </a:solidFill>
              </a:rPr>
              <a:t>ES</a:t>
            </a:r>
          </a:p>
          <a:p>
            <a:r>
              <a:rPr lang="en-GB" sz="1600" dirty="0" smtClean="0">
                <a:solidFill>
                  <a:schemeClr val="bg1"/>
                </a:solidFill>
              </a:rPr>
              <a:t>HO Correctors: Design and Prototypes </a:t>
            </a:r>
            <a:r>
              <a:rPr lang="en-GB" sz="1600" b="1" dirty="0" smtClean="0">
                <a:solidFill>
                  <a:schemeClr val="bg1"/>
                </a:solidFill>
              </a:rPr>
              <a:t>IT</a:t>
            </a:r>
          </a:p>
          <a:p>
            <a:r>
              <a:rPr lang="en-GB" sz="1600" dirty="0" smtClean="0">
                <a:solidFill>
                  <a:schemeClr val="bg1"/>
                </a:solidFill>
              </a:rPr>
              <a:t>Q4 : Design and Prototype </a:t>
            </a:r>
            <a:r>
              <a:rPr lang="en-GB" sz="1600" b="1" dirty="0" smtClean="0">
                <a:solidFill>
                  <a:schemeClr val="bg1"/>
                </a:solidFill>
              </a:rPr>
              <a:t>FR</a:t>
            </a:r>
            <a:endParaRPr lang="en-GB" sz="1600" b="1" dirty="0">
              <a:solidFill>
                <a:schemeClr val="bg1"/>
              </a:solidFill>
            </a:endParaRPr>
          </a:p>
        </p:txBody>
      </p:sp>
      <p:pic>
        <p:nvPicPr>
          <p:cNvPr id="24" name="Picture 52" descr="United Kingdom icon">
            <a:hlinkClick r:id="rId16"/>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843821" y="412662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4" descr="Italy icon">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41303" y="425410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38409" y="5740874"/>
            <a:ext cx="3699824" cy="338554"/>
          </a:xfrm>
          <a:prstGeom prst="rect">
            <a:avLst/>
          </a:prstGeom>
          <a:solidFill>
            <a:schemeClr val="tx2">
              <a:lumMod val="75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1600" dirty="0" smtClean="0">
                <a:solidFill>
                  <a:schemeClr val="bg1"/>
                </a:solidFill>
              </a:rPr>
              <a:t>CC : R&amp;D, Design and in-kind  </a:t>
            </a:r>
            <a:r>
              <a:rPr lang="en-GB" sz="1600" b="1" dirty="0" smtClean="0">
                <a:solidFill>
                  <a:schemeClr val="bg1"/>
                </a:solidFill>
              </a:rPr>
              <a:t>USA</a:t>
            </a:r>
            <a:endParaRPr lang="en-GB" sz="1600" dirty="0">
              <a:solidFill>
                <a:schemeClr val="bg1"/>
              </a:solidFill>
            </a:endParaRPr>
          </a:p>
        </p:txBody>
      </p:sp>
      <p:sp>
        <p:nvSpPr>
          <p:cNvPr id="23" name="TextBox 22"/>
          <p:cNvSpPr txBox="1"/>
          <p:nvPr/>
        </p:nvSpPr>
        <p:spPr>
          <a:xfrm>
            <a:off x="4066035" y="5740874"/>
            <a:ext cx="2831561" cy="338554"/>
          </a:xfrm>
          <a:prstGeom prst="rect">
            <a:avLst/>
          </a:prstGeom>
          <a:solidFill>
            <a:schemeClr val="tx2">
              <a:lumMod val="75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1600" dirty="0" smtClean="0">
                <a:solidFill>
                  <a:schemeClr val="bg1"/>
                </a:solidFill>
              </a:rPr>
              <a:t>CC : R&amp;D and Design </a:t>
            </a:r>
            <a:r>
              <a:rPr lang="en-GB" sz="1600" b="1" dirty="0" smtClean="0">
                <a:solidFill>
                  <a:schemeClr val="bg1"/>
                </a:solidFill>
              </a:rPr>
              <a:t>UK</a:t>
            </a:r>
            <a:r>
              <a:rPr lang="en-GB" sz="1600" dirty="0" smtClean="0">
                <a:solidFill>
                  <a:schemeClr val="bg1"/>
                </a:solidFill>
              </a:rPr>
              <a:t> </a:t>
            </a:r>
            <a:endParaRPr lang="en-GB" sz="1600" dirty="0">
              <a:solidFill>
                <a:schemeClr val="bg1"/>
              </a:solidFill>
            </a:endParaRPr>
          </a:p>
        </p:txBody>
      </p:sp>
      <p:sp>
        <p:nvSpPr>
          <p:cNvPr id="26" name="Oval 25"/>
          <p:cNvSpPr/>
          <p:nvPr/>
        </p:nvSpPr>
        <p:spPr>
          <a:xfrm>
            <a:off x="8393535" y="2646633"/>
            <a:ext cx="704850" cy="483478"/>
          </a:xfrm>
          <a:prstGeom prst="ellipse">
            <a:avLst/>
          </a:prstGeom>
          <a:solidFill>
            <a:srgbClr val="0055A0"/>
          </a:solidFill>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GB" sz="1000" b="1" dirty="0" smtClean="0"/>
              <a:t>ATLAS</a:t>
            </a:r>
          </a:p>
          <a:p>
            <a:pPr algn="ctr"/>
            <a:r>
              <a:rPr lang="en-GB" sz="1000" b="1" dirty="0" smtClean="0"/>
              <a:t>CMS</a:t>
            </a:r>
            <a:endParaRPr lang="en-GB" sz="1000" b="1" dirty="0"/>
          </a:p>
        </p:txBody>
      </p:sp>
      <p:sp>
        <p:nvSpPr>
          <p:cNvPr id="5" name="Rectangle 4"/>
          <p:cNvSpPr/>
          <p:nvPr/>
        </p:nvSpPr>
        <p:spPr>
          <a:xfrm>
            <a:off x="252080" y="163203"/>
            <a:ext cx="6120119" cy="830997"/>
          </a:xfrm>
          <a:prstGeom prst="rect">
            <a:avLst/>
          </a:prstGeom>
          <a:solidFill>
            <a:srgbClr val="0070C0"/>
          </a:solidFill>
        </p:spPr>
        <p:txBody>
          <a:bodyPr wrap="square">
            <a:spAutoFit/>
          </a:bodyPr>
          <a:lstStyle/>
          <a:p>
            <a:pPr algn="ctr"/>
            <a:r>
              <a:rPr lang="en-GB" sz="2400" dirty="0" smtClean="0">
                <a:solidFill>
                  <a:schemeClr val="bg1"/>
                </a:solidFill>
              </a:rPr>
              <a:t>In-kind contributions and collaborations</a:t>
            </a:r>
            <a:br>
              <a:rPr lang="en-GB" sz="2400" dirty="0" smtClean="0">
                <a:solidFill>
                  <a:schemeClr val="bg1"/>
                </a:solidFill>
              </a:rPr>
            </a:br>
            <a:r>
              <a:rPr lang="en-GB" sz="2400" dirty="0" smtClean="0">
                <a:solidFill>
                  <a:schemeClr val="bg1"/>
                </a:solidFill>
              </a:rPr>
              <a:t>for design, prototypes, production and tests</a:t>
            </a:r>
            <a:endParaRPr lang="en-GB" sz="2400" dirty="0">
              <a:solidFill>
                <a:schemeClr val="bg1"/>
              </a:solidFill>
            </a:endParaRPr>
          </a:p>
        </p:txBody>
      </p:sp>
      <p:sp>
        <p:nvSpPr>
          <p:cNvPr id="2" name="Rectangle 1"/>
          <p:cNvSpPr/>
          <p:nvPr/>
        </p:nvSpPr>
        <p:spPr>
          <a:xfrm>
            <a:off x="6412642" y="163203"/>
            <a:ext cx="2650968" cy="830997"/>
          </a:xfrm>
          <a:prstGeom prst="rect">
            <a:avLst/>
          </a:prstGeom>
          <a:solidFill>
            <a:srgbClr val="00B050"/>
          </a:solidFill>
        </p:spPr>
        <p:txBody>
          <a:bodyPr wrap="square">
            <a:spAutoFit/>
          </a:bodyPr>
          <a:lstStyle/>
          <a:p>
            <a:r>
              <a:rPr lang="en-GB"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Discussions </a:t>
            </a: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are ongoing with other countries</a:t>
            </a:r>
            <a:r>
              <a:rPr lang="en-GB"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1600"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e.g</a:t>
            </a: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India, Canada, Russia, China,… </a:t>
            </a:r>
            <a:endParaRPr lang="en-GB" sz="1600" dirty="0">
              <a:solidFill>
                <a:schemeClr val="bg1"/>
              </a:solidFill>
            </a:endParaRPr>
          </a:p>
        </p:txBody>
      </p:sp>
    </p:spTree>
    <p:extLst>
      <p:ext uri="{BB962C8B-B14F-4D97-AF65-F5344CB8AC3E}">
        <p14:creationId xmlns:p14="http://schemas.microsoft.com/office/powerpoint/2010/main" val="135775828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84734"/>
            <a:ext cx="6299200" cy="4724400"/>
          </a:xfrm>
          <a:prstGeom prst="rect">
            <a:avLst/>
          </a:prstGeom>
        </p:spPr>
      </p:pic>
      <p:sp>
        <p:nvSpPr>
          <p:cNvPr id="4" name="Rectangle 3"/>
          <p:cNvSpPr/>
          <p:nvPr/>
        </p:nvSpPr>
        <p:spPr>
          <a:xfrm>
            <a:off x="6193214" y="2420888"/>
            <a:ext cx="2665288" cy="3046988"/>
          </a:xfrm>
          <a:prstGeom prst="rect">
            <a:avLst/>
          </a:prstGeom>
        </p:spPr>
        <p:txBody>
          <a:bodyPr wrap="square">
            <a:spAutoFit/>
          </a:bodyPr>
          <a:lstStyle/>
          <a:p>
            <a:pPr eaLnBrk="1" fontAlgn="auto" hangingPunct="1">
              <a:spcBef>
                <a:spcPts val="0"/>
              </a:spcBef>
              <a:spcAft>
                <a:spcPts val="0"/>
              </a:spcAft>
              <a:buClr>
                <a:srgbClr val="00007D"/>
              </a:buClr>
              <a:defRPr/>
            </a:pPr>
            <a:r>
              <a:rPr lang="en-GB" sz="2000" kern="0" dirty="0" smtClean="0">
                <a:solidFill>
                  <a:srgbClr val="00007D"/>
                </a:solidFill>
                <a:latin typeface="Arial"/>
                <a:ea typeface="+mn-ea"/>
              </a:rPr>
              <a:t>2010: </a:t>
            </a:r>
            <a:r>
              <a:rPr lang="en-GB" sz="2000" b="1" kern="0" dirty="0" smtClean="0">
                <a:solidFill>
                  <a:srgbClr val="FF0000"/>
                </a:solidFill>
                <a:latin typeface="Arial"/>
                <a:ea typeface="+mn-ea"/>
              </a:rPr>
              <a:t>0.04 fb</a:t>
            </a:r>
            <a:r>
              <a:rPr lang="en-GB" sz="2000" b="1" kern="0" baseline="30000" dirty="0" smtClean="0">
                <a:solidFill>
                  <a:srgbClr val="FF0000"/>
                </a:solidFill>
                <a:latin typeface="Arial"/>
                <a:ea typeface="+mn-ea"/>
              </a:rPr>
              <a:t>-1</a:t>
            </a:r>
          </a:p>
          <a:p>
            <a:pPr lvl="1" eaLnBrk="1" fontAlgn="auto" hangingPunct="1">
              <a:spcBef>
                <a:spcPts val="0"/>
              </a:spcBef>
              <a:spcAft>
                <a:spcPts val="0"/>
              </a:spcAft>
              <a:buClr>
                <a:srgbClr val="9999CC"/>
              </a:buClr>
              <a:defRPr/>
            </a:pPr>
            <a:r>
              <a:rPr lang="en-GB" sz="1800" kern="0" dirty="0" smtClean="0">
                <a:solidFill>
                  <a:srgbClr val="0C377B"/>
                </a:solidFill>
                <a:latin typeface="Arial"/>
                <a:ea typeface="+mn-ea"/>
                <a:cs typeface="Arial" charset="0"/>
              </a:rPr>
              <a:t>7 </a:t>
            </a:r>
            <a:r>
              <a:rPr lang="en-GB" sz="1800" kern="0" dirty="0" err="1" smtClean="0">
                <a:solidFill>
                  <a:srgbClr val="0C377B"/>
                </a:solidFill>
                <a:latin typeface="Arial"/>
                <a:ea typeface="+mn-ea"/>
                <a:cs typeface="Arial" charset="0"/>
              </a:rPr>
              <a:t>TeV</a:t>
            </a:r>
            <a:r>
              <a:rPr lang="en-GB" sz="1800" kern="0" dirty="0" smtClean="0">
                <a:solidFill>
                  <a:srgbClr val="0C377B"/>
                </a:solidFill>
                <a:latin typeface="Arial"/>
                <a:ea typeface="+mn-ea"/>
                <a:cs typeface="Arial" charset="0"/>
              </a:rPr>
              <a:t> </a:t>
            </a:r>
            <a:r>
              <a:rPr lang="en-GB" sz="1800" kern="0" dirty="0" err="1" smtClean="0">
                <a:solidFill>
                  <a:srgbClr val="0C377B"/>
                </a:solidFill>
                <a:latin typeface="Arial"/>
                <a:ea typeface="+mn-ea"/>
                <a:cs typeface="Arial" charset="0"/>
              </a:rPr>
              <a:t>CoM</a:t>
            </a:r>
            <a:endParaRPr lang="en-GB" sz="1800" kern="0" dirty="0" smtClean="0">
              <a:solidFill>
                <a:srgbClr val="0C377B"/>
              </a:solidFill>
              <a:latin typeface="Arial"/>
              <a:ea typeface="+mn-ea"/>
              <a:cs typeface="Arial" charset="0"/>
            </a:endParaRPr>
          </a:p>
          <a:p>
            <a:pPr lvl="1">
              <a:buClr>
                <a:srgbClr val="9999CC"/>
              </a:buClr>
              <a:defRPr/>
            </a:pPr>
            <a:r>
              <a:rPr lang="en-GB" sz="2000" kern="0" dirty="0" smtClean="0">
                <a:solidFill>
                  <a:srgbClr val="008000"/>
                </a:solidFill>
                <a:cs typeface="Arial" charset="0"/>
              </a:rPr>
              <a:t>Commissioning</a:t>
            </a:r>
          </a:p>
          <a:p>
            <a:pPr marL="0" lvl="1">
              <a:buClr>
                <a:srgbClr val="9999CC"/>
              </a:buClr>
              <a:defRPr/>
            </a:pPr>
            <a:r>
              <a:rPr lang="en-GB" sz="2000" kern="0" dirty="0" smtClean="0">
                <a:solidFill>
                  <a:srgbClr val="00007D"/>
                </a:solidFill>
                <a:latin typeface="Arial"/>
                <a:ea typeface="+mn-ea"/>
              </a:rPr>
              <a:t>2011:  </a:t>
            </a:r>
            <a:r>
              <a:rPr lang="en-GB" sz="2000" b="1" kern="0" dirty="0" smtClean="0">
                <a:solidFill>
                  <a:srgbClr val="FF0000"/>
                </a:solidFill>
                <a:latin typeface="Arial"/>
                <a:ea typeface="+mn-ea"/>
              </a:rPr>
              <a:t>6.1  fb</a:t>
            </a:r>
            <a:r>
              <a:rPr lang="en-GB" sz="2000" b="1" kern="0" baseline="30000" dirty="0" smtClean="0">
                <a:solidFill>
                  <a:srgbClr val="FF0000"/>
                </a:solidFill>
                <a:latin typeface="Arial"/>
                <a:ea typeface="+mn-ea"/>
              </a:rPr>
              <a:t>-1</a:t>
            </a:r>
          </a:p>
          <a:p>
            <a:pPr lvl="1" eaLnBrk="1" fontAlgn="auto" hangingPunct="1">
              <a:spcBef>
                <a:spcPts val="0"/>
              </a:spcBef>
              <a:spcAft>
                <a:spcPts val="0"/>
              </a:spcAft>
              <a:buClr>
                <a:srgbClr val="9999CC"/>
              </a:buClr>
              <a:defRPr/>
            </a:pPr>
            <a:r>
              <a:rPr lang="en-GB" sz="1800" kern="0" dirty="0" smtClean="0">
                <a:solidFill>
                  <a:srgbClr val="0C377B"/>
                </a:solidFill>
                <a:latin typeface="Arial"/>
                <a:ea typeface="+mn-ea"/>
                <a:cs typeface="Arial" charset="0"/>
              </a:rPr>
              <a:t>7 </a:t>
            </a:r>
            <a:r>
              <a:rPr lang="en-GB" sz="1800" kern="0" dirty="0" err="1" smtClean="0">
                <a:solidFill>
                  <a:srgbClr val="0C377B"/>
                </a:solidFill>
                <a:latin typeface="Arial"/>
                <a:ea typeface="+mn-ea"/>
                <a:cs typeface="Arial" charset="0"/>
              </a:rPr>
              <a:t>TeV</a:t>
            </a:r>
            <a:r>
              <a:rPr lang="en-GB" sz="1800" kern="0" dirty="0" smtClean="0">
                <a:solidFill>
                  <a:srgbClr val="0C377B"/>
                </a:solidFill>
                <a:latin typeface="Arial"/>
                <a:ea typeface="+mn-ea"/>
                <a:cs typeface="Arial" charset="0"/>
              </a:rPr>
              <a:t> </a:t>
            </a:r>
            <a:r>
              <a:rPr lang="en-GB" sz="1800" kern="0" dirty="0" err="1" smtClean="0">
                <a:solidFill>
                  <a:srgbClr val="0C377B"/>
                </a:solidFill>
                <a:latin typeface="Arial"/>
                <a:ea typeface="+mn-ea"/>
                <a:cs typeface="Arial" charset="0"/>
              </a:rPr>
              <a:t>CoM</a:t>
            </a:r>
            <a:endParaRPr lang="en-GB" sz="1800" kern="0" dirty="0" smtClean="0">
              <a:solidFill>
                <a:srgbClr val="0C377B"/>
              </a:solidFill>
              <a:latin typeface="Arial"/>
              <a:ea typeface="+mn-ea"/>
              <a:cs typeface="Arial" charset="0"/>
            </a:endParaRPr>
          </a:p>
          <a:p>
            <a:pPr lvl="1">
              <a:buClr>
                <a:srgbClr val="9999CC"/>
              </a:buClr>
              <a:defRPr/>
            </a:pPr>
            <a:r>
              <a:rPr lang="en-GB" sz="2000" kern="0" dirty="0">
                <a:solidFill>
                  <a:srgbClr val="008000"/>
                </a:solidFill>
                <a:cs typeface="Arial" charset="0"/>
              </a:rPr>
              <a:t>… exploring limits</a:t>
            </a:r>
          </a:p>
          <a:p>
            <a:pPr eaLnBrk="1" fontAlgn="auto" hangingPunct="1">
              <a:spcBef>
                <a:spcPts val="0"/>
              </a:spcBef>
              <a:spcAft>
                <a:spcPts val="0"/>
              </a:spcAft>
              <a:buClr>
                <a:srgbClr val="00007D"/>
              </a:buClr>
              <a:defRPr/>
            </a:pPr>
            <a:r>
              <a:rPr lang="en-GB" sz="2000" kern="0" dirty="0" smtClean="0">
                <a:solidFill>
                  <a:srgbClr val="00007D"/>
                </a:solidFill>
                <a:latin typeface="Arial"/>
                <a:ea typeface="+mn-ea"/>
              </a:rPr>
              <a:t>2012:  </a:t>
            </a:r>
            <a:r>
              <a:rPr lang="en-GB" sz="2000" b="1" kern="0" dirty="0" smtClean="0">
                <a:solidFill>
                  <a:srgbClr val="FF0000"/>
                </a:solidFill>
                <a:latin typeface="Arial"/>
                <a:ea typeface="+mn-ea"/>
              </a:rPr>
              <a:t>23.3  fb</a:t>
            </a:r>
            <a:r>
              <a:rPr lang="en-GB" sz="2000" b="1" kern="0" baseline="30000" dirty="0" smtClean="0">
                <a:solidFill>
                  <a:srgbClr val="FF0000"/>
                </a:solidFill>
                <a:latin typeface="Arial"/>
                <a:ea typeface="+mn-ea"/>
              </a:rPr>
              <a:t>-1</a:t>
            </a:r>
            <a:endParaRPr lang="en-GB" sz="2000" b="1" kern="0" dirty="0" smtClean="0">
              <a:solidFill>
                <a:srgbClr val="FF0000"/>
              </a:solidFill>
              <a:latin typeface="Arial"/>
              <a:ea typeface="+mn-ea"/>
            </a:endParaRPr>
          </a:p>
          <a:p>
            <a:pPr lvl="1" eaLnBrk="1" fontAlgn="auto" hangingPunct="1">
              <a:spcBef>
                <a:spcPts val="0"/>
              </a:spcBef>
              <a:spcAft>
                <a:spcPts val="0"/>
              </a:spcAft>
              <a:buClr>
                <a:srgbClr val="9999CC"/>
              </a:buClr>
              <a:defRPr/>
            </a:pPr>
            <a:r>
              <a:rPr lang="en-GB" sz="1800" kern="0" dirty="0" smtClean="0">
                <a:solidFill>
                  <a:srgbClr val="0C377B"/>
                </a:solidFill>
                <a:latin typeface="Arial"/>
                <a:ea typeface="+mn-ea"/>
                <a:cs typeface="Arial" charset="0"/>
              </a:rPr>
              <a:t>8 </a:t>
            </a:r>
            <a:r>
              <a:rPr lang="en-GB" sz="1800" kern="0" dirty="0" err="1" smtClean="0">
                <a:solidFill>
                  <a:srgbClr val="0C377B"/>
                </a:solidFill>
                <a:latin typeface="Arial"/>
                <a:ea typeface="+mn-ea"/>
                <a:cs typeface="Arial" charset="0"/>
              </a:rPr>
              <a:t>TeV</a:t>
            </a:r>
            <a:r>
              <a:rPr lang="en-GB" sz="1800" kern="0" dirty="0" smtClean="0">
                <a:solidFill>
                  <a:srgbClr val="0C377B"/>
                </a:solidFill>
                <a:latin typeface="Arial"/>
                <a:ea typeface="+mn-ea"/>
                <a:cs typeface="Arial" charset="0"/>
              </a:rPr>
              <a:t> </a:t>
            </a:r>
            <a:r>
              <a:rPr lang="en-GB" sz="1800" kern="0" dirty="0" err="1" smtClean="0">
                <a:solidFill>
                  <a:srgbClr val="0C377B"/>
                </a:solidFill>
                <a:latin typeface="Arial"/>
                <a:ea typeface="+mn-ea"/>
                <a:cs typeface="Arial" charset="0"/>
              </a:rPr>
              <a:t>CoM</a:t>
            </a:r>
            <a:endParaRPr lang="en-GB" sz="1800" kern="0" dirty="0" smtClean="0">
              <a:solidFill>
                <a:srgbClr val="0C377B"/>
              </a:solidFill>
              <a:latin typeface="Arial"/>
              <a:ea typeface="+mn-ea"/>
              <a:cs typeface="Arial" charset="0"/>
            </a:endParaRPr>
          </a:p>
          <a:p>
            <a:pPr lvl="1" eaLnBrk="1" fontAlgn="auto" hangingPunct="1">
              <a:spcBef>
                <a:spcPts val="0"/>
              </a:spcBef>
              <a:spcAft>
                <a:spcPts val="0"/>
              </a:spcAft>
              <a:buClr>
                <a:srgbClr val="9999CC"/>
              </a:buClr>
              <a:defRPr/>
            </a:pPr>
            <a:r>
              <a:rPr lang="en-GB" sz="2000" kern="0" dirty="0" smtClean="0">
                <a:solidFill>
                  <a:srgbClr val="008000"/>
                </a:solidFill>
                <a:latin typeface="Arial"/>
                <a:ea typeface="+mn-ea"/>
                <a:cs typeface="Arial" charset="0"/>
              </a:rPr>
              <a:t>… production</a:t>
            </a:r>
          </a:p>
          <a:p>
            <a:pPr lvl="1" eaLnBrk="1" fontAlgn="auto" hangingPunct="1">
              <a:spcBef>
                <a:spcPts val="0"/>
              </a:spcBef>
              <a:spcAft>
                <a:spcPts val="0"/>
              </a:spcAft>
              <a:buClr>
                <a:srgbClr val="9999CC"/>
              </a:buClr>
              <a:defRPr/>
            </a:pPr>
            <a:endParaRPr lang="en-GB" sz="1800" kern="0" dirty="0">
              <a:solidFill>
                <a:srgbClr val="0C377B"/>
              </a:solidFill>
              <a:latin typeface="Arial"/>
              <a:ea typeface="+mn-ea"/>
              <a:cs typeface="Arial" charset="0"/>
            </a:endParaRPr>
          </a:p>
        </p:txBody>
      </p:sp>
      <p:sp>
        <p:nvSpPr>
          <p:cNvPr id="6" name="Rectangular Callout 5"/>
          <p:cNvSpPr/>
          <p:nvPr/>
        </p:nvSpPr>
        <p:spPr>
          <a:xfrm>
            <a:off x="899592" y="3046852"/>
            <a:ext cx="1656184" cy="727905"/>
          </a:xfrm>
          <a:prstGeom prst="wedgeRectCallout">
            <a:avLst>
              <a:gd name="adj1" fmla="val 42269"/>
              <a:gd name="adj2" fmla="val 117850"/>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r>
              <a:rPr lang="en-GB" sz="1600" b="1" kern="0" dirty="0" smtClean="0">
                <a:solidFill>
                  <a:prstClr val="white"/>
                </a:solidFill>
                <a:latin typeface="Calibri"/>
                <a:ea typeface="+mn-ea"/>
                <a:cs typeface="+mn-cs"/>
              </a:rPr>
              <a:t> </a:t>
            </a:r>
            <a:r>
              <a:rPr lang="en-GB" sz="1600" b="1" kern="0" dirty="0" smtClean="0">
                <a:solidFill>
                  <a:prstClr val="white"/>
                </a:solidFill>
                <a:latin typeface="Calibri"/>
              </a:rPr>
              <a:t>BEH boson</a:t>
            </a:r>
            <a:r>
              <a:rPr lang="en-GB" sz="1600" b="1" kern="0" dirty="0" smtClean="0">
                <a:solidFill>
                  <a:prstClr val="white"/>
                </a:solidFill>
                <a:latin typeface="Calibri"/>
                <a:ea typeface="+mn-ea"/>
                <a:cs typeface="+mn-cs"/>
              </a:rPr>
              <a:t> announcement</a:t>
            </a:r>
          </a:p>
        </p:txBody>
      </p:sp>
      <p:sp>
        <p:nvSpPr>
          <p:cNvPr id="10" name="Rectangle 9"/>
          <p:cNvSpPr/>
          <p:nvPr/>
        </p:nvSpPr>
        <p:spPr>
          <a:xfrm>
            <a:off x="214408" y="328464"/>
            <a:ext cx="8629286" cy="584775"/>
          </a:xfrm>
          <a:prstGeom prst="rect">
            <a:avLst/>
          </a:prstGeom>
          <a:solidFill>
            <a:schemeClr val="tx1">
              <a:lumMod val="60000"/>
              <a:lumOff val="40000"/>
            </a:schemeClr>
          </a:solidFill>
        </p:spPr>
        <p:txBody>
          <a:bodyPr wrap="none">
            <a:spAutoFit/>
          </a:bodyPr>
          <a:lstStyle/>
          <a:p>
            <a:pPr algn="ctr">
              <a:tabLst>
                <a:tab pos="4840288" algn="l"/>
              </a:tabLst>
            </a:pPr>
            <a:r>
              <a:rPr lang="en-GB" sz="3200" b="1" dirty="0" smtClean="0">
                <a:solidFill>
                  <a:srgbClr val="FFFFFF"/>
                </a:solidFill>
                <a:latin typeface="Arial"/>
              </a:rPr>
              <a:t>LHC 2010-2012: a</a:t>
            </a:r>
            <a:r>
              <a:rPr lang="en-GB" sz="3200" b="1" dirty="0" smtClean="0">
                <a:solidFill>
                  <a:srgbClr val="FFFFFF"/>
                </a:solidFill>
              </a:rPr>
              <a:t> </a:t>
            </a:r>
            <a:r>
              <a:rPr lang="en-GB" sz="3200" b="1" dirty="0">
                <a:solidFill>
                  <a:srgbClr val="FFFFFF"/>
                </a:solidFill>
              </a:rPr>
              <a:t>rich harvest </a:t>
            </a:r>
            <a:r>
              <a:rPr lang="en-GB" sz="3200" b="1" dirty="0" smtClean="0">
                <a:solidFill>
                  <a:srgbClr val="FFFFFF"/>
                </a:solidFill>
              </a:rPr>
              <a:t>of collisions </a:t>
            </a:r>
            <a:endParaRPr lang="en-GB" sz="3200" b="1" dirty="0">
              <a:solidFill>
                <a:srgbClr val="FFFFFF"/>
              </a:solidFill>
              <a:latin typeface="Arial"/>
            </a:endParaRPr>
          </a:p>
        </p:txBody>
      </p:sp>
      <p:sp>
        <p:nvSpPr>
          <p:cNvPr id="5" name="Rectangle 4"/>
          <p:cNvSpPr/>
          <p:nvPr/>
        </p:nvSpPr>
        <p:spPr>
          <a:xfrm>
            <a:off x="6111588" y="1137120"/>
            <a:ext cx="2852063" cy="954107"/>
          </a:xfrm>
          <a:prstGeom prst="rect">
            <a:avLst/>
          </a:prstGeom>
          <a:solidFill>
            <a:srgbClr val="FF3300"/>
          </a:solidFill>
        </p:spPr>
        <p:txBody>
          <a:bodyPr wrap="none">
            <a:spAutoFit/>
          </a:bodyPr>
          <a:lstStyle/>
          <a:p>
            <a:pPr algn="ctr">
              <a:buClr>
                <a:srgbClr val="00007D"/>
              </a:buClr>
              <a:defRPr/>
            </a:pPr>
            <a:r>
              <a:rPr lang="en-GB" sz="3200" b="1" kern="0" dirty="0" smtClean="0">
                <a:solidFill>
                  <a:schemeClr val="bg1"/>
                </a:solidFill>
                <a:sym typeface="Symbol"/>
              </a:rPr>
              <a:t> </a:t>
            </a:r>
            <a:r>
              <a:rPr lang="en-GB" sz="3200" b="1" kern="0" dirty="0" smtClean="0">
                <a:solidFill>
                  <a:schemeClr val="bg1"/>
                </a:solidFill>
              </a:rPr>
              <a:t>30  fb</a:t>
            </a:r>
            <a:r>
              <a:rPr lang="en-GB" sz="3200" b="1" kern="0" baseline="30000" dirty="0" smtClean="0">
                <a:solidFill>
                  <a:schemeClr val="bg1"/>
                </a:solidFill>
              </a:rPr>
              <a:t>-1</a:t>
            </a:r>
          </a:p>
          <a:p>
            <a:pPr algn="ctr">
              <a:buClr>
                <a:srgbClr val="00007D"/>
              </a:buClr>
              <a:defRPr/>
            </a:pPr>
            <a:r>
              <a:rPr lang="en-GB" sz="2400" b="1" kern="0" dirty="0">
                <a:solidFill>
                  <a:schemeClr val="bg1"/>
                </a:solidFill>
                <a:sym typeface="Symbol"/>
              </a:rPr>
              <a:t> </a:t>
            </a:r>
            <a:r>
              <a:rPr lang="en-GB" sz="2400" b="1" kern="0" dirty="0" smtClean="0">
                <a:solidFill>
                  <a:schemeClr val="bg1"/>
                </a:solidFill>
              </a:rPr>
              <a:t>2 10</a:t>
            </a:r>
            <a:r>
              <a:rPr lang="en-GB" sz="2400" b="1" kern="0" baseline="30000" dirty="0" smtClean="0">
                <a:solidFill>
                  <a:schemeClr val="bg1"/>
                </a:solidFill>
              </a:rPr>
              <a:t>15</a:t>
            </a:r>
            <a:r>
              <a:rPr lang="en-GB" sz="2400" b="1" kern="0" dirty="0" smtClean="0">
                <a:solidFill>
                  <a:schemeClr val="bg1"/>
                </a:solidFill>
              </a:rPr>
              <a:t> collisions </a:t>
            </a:r>
            <a:endParaRPr lang="en-GB" sz="2400" b="1" kern="0" dirty="0">
              <a:solidFill>
                <a:schemeClr val="bg1"/>
              </a:solidFill>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99792" y="4205397"/>
            <a:ext cx="2921758" cy="2103923"/>
          </a:xfrm>
          <a:prstGeom prst="rect">
            <a:avLst/>
          </a:prstGeom>
        </p:spPr>
      </p:pic>
      <p:sp>
        <p:nvSpPr>
          <p:cNvPr id="9" name="TextBox 8"/>
          <p:cNvSpPr txBox="1"/>
          <p:nvPr/>
        </p:nvSpPr>
        <p:spPr>
          <a:xfrm>
            <a:off x="5910202" y="5173792"/>
            <a:ext cx="2948300" cy="923330"/>
          </a:xfrm>
          <a:prstGeom prst="rect">
            <a:avLst/>
          </a:prstGeom>
          <a:solidFill>
            <a:srgbClr val="00B050"/>
          </a:solidFill>
        </p:spPr>
        <p:txBody>
          <a:bodyPr wrap="square" rtlCol="0">
            <a:spAutoFit/>
          </a:bodyPr>
          <a:lstStyle/>
          <a:p>
            <a:pPr algn="ctr" eaLnBrk="1" fontAlgn="auto" hangingPunct="1">
              <a:spcBef>
                <a:spcPts val="0"/>
              </a:spcBef>
              <a:spcAft>
                <a:spcPts val="0"/>
              </a:spcAft>
            </a:pPr>
            <a:r>
              <a:rPr lang="en-GB" sz="1800" b="1" dirty="0" smtClean="0">
                <a:solidFill>
                  <a:srgbClr val="FFFFFF"/>
                </a:solidFill>
                <a:latin typeface="Arial"/>
                <a:ea typeface="+mn-ea"/>
                <a:cs typeface="+mn-cs"/>
              </a:rPr>
              <a:t>7 </a:t>
            </a:r>
            <a:r>
              <a:rPr lang="en-GB" sz="1800" b="1" dirty="0" err="1" smtClean="0">
                <a:solidFill>
                  <a:srgbClr val="FFFFFF"/>
                </a:solidFill>
                <a:latin typeface="Arial"/>
                <a:ea typeface="+mn-ea"/>
                <a:cs typeface="+mn-cs"/>
              </a:rPr>
              <a:t>TeV</a:t>
            </a:r>
            <a:r>
              <a:rPr lang="en-GB" sz="1800" b="1" dirty="0" smtClean="0">
                <a:solidFill>
                  <a:srgbClr val="FFFFFF"/>
                </a:solidFill>
                <a:latin typeface="Arial"/>
                <a:ea typeface="+mn-ea"/>
                <a:cs typeface="+mn-cs"/>
              </a:rPr>
              <a:t> and  </a:t>
            </a:r>
            <a:r>
              <a:rPr lang="en-GB" b="1" dirty="0" smtClean="0">
                <a:solidFill>
                  <a:srgbClr val="FFFFFF"/>
                </a:solidFill>
                <a:latin typeface="Arial"/>
              </a:rPr>
              <a:t>8 </a:t>
            </a:r>
            <a:r>
              <a:rPr lang="en-GB" sz="1800" b="1" dirty="0" err="1" smtClean="0">
                <a:solidFill>
                  <a:srgbClr val="FFFFFF"/>
                </a:solidFill>
                <a:latin typeface="Arial"/>
                <a:ea typeface="+mn-ea"/>
                <a:cs typeface="+mn-cs"/>
              </a:rPr>
              <a:t>TeV</a:t>
            </a:r>
            <a:r>
              <a:rPr lang="en-GB" sz="1800" b="1" dirty="0" smtClean="0">
                <a:solidFill>
                  <a:srgbClr val="FFFFFF"/>
                </a:solidFill>
                <a:latin typeface="Arial"/>
                <a:ea typeface="+mn-ea"/>
                <a:cs typeface="+mn-cs"/>
              </a:rPr>
              <a:t> in 2012</a:t>
            </a:r>
          </a:p>
          <a:p>
            <a:pPr algn="ctr" eaLnBrk="1" fontAlgn="auto" hangingPunct="1">
              <a:spcBef>
                <a:spcPts val="0"/>
              </a:spcBef>
              <a:spcAft>
                <a:spcPts val="0"/>
              </a:spcAft>
            </a:pPr>
            <a:r>
              <a:rPr lang="en-GB" sz="1800" b="1" dirty="0" smtClean="0">
                <a:solidFill>
                  <a:srgbClr val="FFFFFF"/>
                </a:solidFill>
                <a:latin typeface="Arial"/>
                <a:ea typeface="+mn-ea"/>
                <a:cs typeface="+mn-cs"/>
              </a:rPr>
              <a:t>Up to 1380 bunches </a:t>
            </a:r>
          </a:p>
          <a:p>
            <a:pPr algn="ctr" eaLnBrk="1" fontAlgn="auto" hangingPunct="1">
              <a:spcBef>
                <a:spcPts val="0"/>
              </a:spcBef>
              <a:spcAft>
                <a:spcPts val="0"/>
              </a:spcAft>
            </a:pPr>
            <a:r>
              <a:rPr lang="en-GB" b="1" dirty="0" smtClean="0">
                <a:solidFill>
                  <a:srgbClr val="FFFFFF"/>
                </a:solidFill>
                <a:latin typeface="Arial"/>
              </a:rPr>
              <a:t>with</a:t>
            </a:r>
            <a:r>
              <a:rPr lang="en-GB" sz="1800" b="1" dirty="0" smtClean="0">
                <a:solidFill>
                  <a:srgbClr val="FFFFFF"/>
                </a:solidFill>
                <a:latin typeface="Arial"/>
                <a:ea typeface="+mn-ea"/>
                <a:cs typeface="+mn-cs"/>
              </a:rPr>
              <a:t>1.5 10</a:t>
            </a:r>
            <a:r>
              <a:rPr lang="en-GB" sz="1800" b="1" baseline="30000" dirty="0" smtClean="0">
                <a:solidFill>
                  <a:srgbClr val="FFFFFF"/>
                </a:solidFill>
                <a:latin typeface="Arial"/>
                <a:ea typeface="+mn-ea"/>
                <a:cs typeface="+mn-cs"/>
              </a:rPr>
              <a:t>11 </a:t>
            </a:r>
            <a:r>
              <a:rPr lang="en-GB" sz="1800" b="1" dirty="0" smtClean="0">
                <a:solidFill>
                  <a:srgbClr val="FFFFFF"/>
                </a:solidFill>
                <a:latin typeface="Arial"/>
                <a:ea typeface="+mn-ea"/>
                <a:cs typeface="+mn-cs"/>
              </a:rPr>
              <a:t>protons</a:t>
            </a:r>
          </a:p>
        </p:txBody>
      </p:sp>
    </p:spTree>
    <p:extLst>
      <p:ext uri="{BB962C8B-B14F-4D97-AF65-F5344CB8AC3E}">
        <p14:creationId xmlns:p14="http://schemas.microsoft.com/office/powerpoint/2010/main" val="150340517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358" y="1227699"/>
            <a:ext cx="7920880" cy="1446550"/>
          </a:xfrm>
          <a:prstGeom prst="rect">
            <a:avLst/>
          </a:prstGeom>
          <a:noFill/>
        </p:spPr>
        <p:txBody>
          <a:bodyPr wrap="square" rtlCol="0">
            <a:spAutoFit/>
          </a:bodyPr>
          <a:lstStyle/>
          <a:p>
            <a:pPr marL="266700" indent="-266700" algn="just"/>
            <a:r>
              <a:rPr lang="en-GB" sz="1600" i="1" dirty="0" smtClean="0"/>
              <a:t>	with </a:t>
            </a:r>
            <a:r>
              <a:rPr lang="en-GB" sz="1600" i="1" dirty="0"/>
              <a:t>emphasis on </a:t>
            </a:r>
            <a:r>
              <a:rPr lang="en-GB" sz="1600" b="1" i="1" dirty="0"/>
              <a:t>proton-proton and </a:t>
            </a:r>
            <a:r>
              <a:rPr lang="en-GB" sz="1600" b="1" i="1" dirty="0" smtClean="0"/>
              <a:t>electron-positron</a:t>
            </a:r>
            <a:r>
              <a:rPr lang="en-GB" sz="1600" b="1" i="1" dirty="0"/>
              <a:t> </a:t>
            </a:r>
            <a:r>
              <a:rPr lang="en-GB" sz="1600" b="1" i="1" dirty="0" smtClean="0"/>
              <a:t>high-energy </a:t>
            </a:r>
            <a:r>
              <a:rPr lang="en-GB" sz="1600" b="1" i="1" dirty="0"/>
              <a:t>frontier machines</a:t>
            </a:r>
            <a:r>
              <a:rPr lang="en-GB" sz="1600" i="1" dirty="0"/>
              <a:t>. These design studies should be coupled to a </a:t>
            </a:r>
            <a:r>
              <a:rPr lang="en-GB" sz="1600" i="1" dirty="0" smtClean="0"/>
              <a:t>vigorous accelerator </a:t>
            </a:r>
            <a:r>
              <a:rPr lang="en-GB" sz="1600" b="1" i="1" dirty="0"/>
              <a:t>R&amp;D programme</a:t>
            </a:r>
            <a:r>
              <a:rPr lang="en-GB" sz="1600" i="1" dirty="0"/>
              <a:t>, including </a:t>
            </a:r>
            <a:r>
              <a:rPr lang="en-GB" sz="2000" b="1" i="1" dirty="0">
                <a:solidFill>
                  <a:srgbClr val="FF0000"/>
                </a:solidFill>
              </a:rPr>
              <a:t>high-field magnets</a:t>
            </a:r>
            <a:r>
              <a:rPr lang="en-GB" sz="2000" b="1" i="1" dirty="0"/>
              <a:t> </a:t>
            </a:r>
            <a:r>
              <a:rPr lang="en-GB" b="1" i="1" dirty="0"/>
              <a:t>and </a:t>
            </a:r>
            <a:r>
              <a:rPr lang="en-GB" sz="2000" b="1" i="1" dirty="0">
                <a:solidFill>
                  <a:srgbClr val="00B050"/>
                </a:solidFill>
              </a:rPr>
              <a:t>high-gradient </a:t>
            </a:r>
            <a:r>
              <a:rPr lang="en-GB" sz="2000" b="1" i="1" dirty="0" smtClean="0">
                <a:solidFill>
                  <a:srgbClr val="00B050"/>
                </a:solidFill>
              </a:rPr>
              <a:t>accelerating</a:t>
            </a:r>
            <a:r>
              <a:rPr lang="en-GB" sz="2000" b="1" i="1" dirty="0" smtClean="0"/>
              <a:t> structures</a:t>
            </a:r>
            <a:r>
              <a:rPr lang="en-GB" sz="1600" i="1" dirty="0"/>
              <a:t>, </a:t>
            </a:r>
            <a:r>
              <a:rPr lang="en-GB" sz="1600" b="1" i="1" dirty="0"/>
              <a:t>in collaboration with national institutes, laboratories and universities worldwide.</a:t>
            </a:r>
            <a:endParaRPr lang="fr-FR" sz="1600" b="1" dirty="0"/>
          </a:p>
        </p:txBody>
      </p:sp>
      <p:grpSp>
        <p:nvGrpSpPr>
          <p:cNvPr id="3" name="Group 2"/>
          <p:cNvGrpSpPr/>
          <p:nvPr/>
        </p:nvGrpSpPr>
        <p:grpSpPr>
          <a:xfrm>
            <a:off x="34615" y="2748577"/>
            <a:ext cx="4220262" cy="3421359"/>
            <a:chOff x="34615" y="2748577"/>
            <a:chExt cx="4220262" cy="3421359"/>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615" y="3201618"/>
              <a:ext cx="4220262" cy="296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63688" y="2748577"/>
              <a:ext cx="963725" cy="523220"/>
            </a:xfrm>
            <a:prstGeom prst="rect">
              <a:avLst/>
            </a:prstGeom>
            <a:noFill/>
          </p:spPr>
          <p:txBody>
            <a:bodyPr wrap="none" rtlCol="0">
              <a:spAutoFit/>
            </a:bodyPr>
            <a:lstStyle/>
            <a:p>
              <a:r>
                <a:rPr lang="en-GB" sz="2800" b="1" dirty="0" smtClean="0">
                  <a:solidFill>
                    <a:srgbClr val="FF0000"/>
                  </a:solidFill>
                </a:rPr>
                <a:t>HFM</a:t>
              </a:r>
              <a:endParaRPr lang="en-GB" sz="2800" b="1" dirty="0">
                <a:solidFill>
                  <a:srgbClr val="FF0000"/>
                </a:solidFill>
              </a:endParaRPr>
            </a:p>
          </p:txBody>
        </p:sp>
      </p:grpSp>
      <p:sp>
        <p:nvSpPr>
          <p:cNvPr id="9" name="TextBox 8"/>
          <p:cNvSpPr txBox="1"/>
          <p:nvPr/>
        </p:nvSpPr>
        <p:spPr>
          <a:xfrm>
            <a:off x="6084168" y="2758331"/>
            <a:ext cx="982961" cy="523220"/>
          </a:xfrm>
          <a:prstGeom prst="rect">
            <a:avLst/>
          </a:prstGeom>
          <a:noFill/>
        </p:spPr>
        <p:txBody>
          <a:bodyPr wrap="none" rtlCol="0">
            <a:spAutoFit/>
          </a:bodyPr>
          <a:lstStyle/>
          <a:p>
            <a:r>
              <a:rPr lang="en-GB" sz="2800" b="1" dirty="0" smtClean="0">
                <a:solidFill>
                  <a:srgbClr val="00B050"/>
                </a:solidFill>
              </a:rPr>
              <a:t>HGA</a:t>
            </a:r>
            <a:endParaRPr lang="en-GB" sz="2800" b="1" dirty="0">
              <a:solidFill>
                <a:srgbClr val="00B050"/>
              </a:solidFill>
            </a:endParaRPr>
          </a:p>
        </p:txBody>
      </p:sp>
      <p:sp>
        <p:nvSpPr>
          <p:cNvPr id="10" name="Rectangle 9"/>
          <p:cNvSpPr/>
          <p:nvPr/>
        </p:nvSpPr>
        <p:spPr>
          <a:xfrm>
            <a:off x="251519" y="105744"/>
            <a:ext cx="8548317" cy="830997"/>
          </a:xfrm>
          <a:prstGeom prst="rect">
            <a:avLst/>
          </a:prstGeom>
          <a:solidFill>
            <a:schemeClr val="tx1">
              <a:lumMod val="60000"/>
              <a:lumOff val="40000"/>
            </a:schemeClr>
          </a:solidFill>
        </p:spPr>
        <p:txBody>
          <a:bodyPr wrap="square">
            <a:spAutoFit/>
          </a:bodyPr>
          <a:lstStyle/>
          <a:p>
            <a:r>
              <a:rPr lang="en-GB" sz="2400" dirty="0" smtClean="0">
                <a:solidFill>
                  <a:schemeClr val="bg1"/>
                </a:solidFill>
                <a:latin typeface="Times-Roman"/>
              </a:rPr>
              <a:t>“to </a:t>
            </a:r>
            <a:r>
              <a:rPr lang="en-GB" sz="2400" dirty="0">
                <a:solidFill>
                  <a:schemeClr val="bg1"/>
                </a:solidFill>
                <a:latin typeface="Times-Roman"/>
              </a:rPr>
              <a:t>propose an ambitious </a:t>
            </a:r>
            <a:r>
              <a:rPr lang="en-GB" sz="2400" b="1" dirty="0">
                <a:solidFill>
                  <a:schemeClr val="bg1"/>
                </a:solidFill>
                <a:latin typeface="Times-Roman"/>
              </a:rPr>
              <a:t>post-LHC accelerator project at CERN </a:t>
            </a:r>
            <a:r>
              <a:rPr lang="en-GB" sz="2400" dirty="0">
                <a:solidFill>
                  <a:schemeClr val="bg1"/>
                </a:solidFill>
                <a:latin typeface="Times-Roman"/>
              </a:rPr>
              <a:t>by the time of the next Strategy </a:t>
            </a:r>
            <a:r>
              <a:rPr lang="en-GB" sz="2400" dirty="0" smtClean="0">
                <a:solidFill>
                  <a:schemeClr val="bg1"/>
                </a:solidFill>
                <a:latin typeface="Times-Roman"/>
              </a:rPr>
              <a:t>update”</a:t>
            </a:r>
            <a:endParaRPr lang="en-GB" sz="2400" dirty="0">
              <a:solidFill>
                <a:schemeClr val="bg1"/>
              </a:solidFill>
            </a:endParaRPr>
          </a:p>
        </p:txBody>
      </p:sp>
      <p:sp>
        <p:nvSpPr>
          <p:cNvPr id="11" name="TextBox 10"/>
          <p:cNvSpPr txBox="1"/>
          <p:nvPr/>
        </p:nvSpPr>
        <p:spPr>
          <a:xfrm>
            <a:off x="541755" y="954356"/>
            <a:ext cx="7920880" cy="338554"/>
          </a:xfrm>
          <a:prstGeom prst="rect">
            <a:avLst/>
          </a:prstGeom>
          <a:noFill/>
        </p:spPr>
        <p:txBody>
          <a:bodyPr wrap="square" rtlCol="0">
            <a:spAutoFit/>
          </a:bodyPr>
          <a:lstStyle/>
          <a:p>
            <a:pPr marL="266700" indent="-266700" algn="just"/>
            <a:r>
              <a:rPr lang="en-GB" sz="1600" dirty="0" smtClean="0"/>
              <a:t>d)	</a:t>
            </a:r>
            <a:r>
              <a:rPr lang="en-GB" sz="1600" i="1" dirty="0" smtClean="0"/>
              <a:t>CERN </a:t>
            </a:r>
            <a:r>
              <a:rPr lang="en-GB" sz="1600" i="1" dirty="0"/>
              <a:t>should undertake </a:t>
            </a:r>
            <a:r>
              <a:rPr lang="en-GB" sz="1600" i="1" dirty="0" smtClean="0"/>
              <a:t>design studies </a:t>
            </a:r>
            <a:r>
              <a:rPr lang="en-GB" sz="1600" i="1" dirty="0"/>
              <a:t>for accelerator projects in a global context, </a:t>
            </a:r>
            <a:endParaRPr lang="fr-FR" sz="1600" b="1" dirty="0"/>
          </a:p>
        </p:txBody>
      </p:sp>
      <p:sp>
        <p:nvSpPr>
          <p:cNvPr id="12" name="TextBox 11"/>
          <p:cNvSpPr txBox="1"/>
          <p:nvPr/>
        </p:nvSpPr>
        <p:spPr>
          <a:xfrm>
            <a:off x="34615" y="949101"/>
            <a:ext cx="9049002" cy="353943"/>
          </a:xfrm>
          <a:prstGeom prst="rect">
            <a:avLst/>
          </a:prstGeom>
          <a:solidFill>
            <a:schemeClr val="bg1"/>
          </a:solidFill>
        </p:spPr>
        <p:txBody>
          <a:bodyPr wrap="square" rtlCol="0">
            <a:spAutoFit/>
          </a:bodyPr>
          <a:lstStyle/>
          <a:p>
            <a:pPr marL="266700" indent="-266700" algn="just"/>
            <a:r>
              <a:rPr lang="en-GB" sz="1700" b="1" dirty="0">
                <a:solidFill>
                  <a:srgbClr val="CC0000"/>
                </a:solidFill>
              </a:rPr>
              <a:t> </a:t>
            </a:r>
            <a:r>
              <a:rPr lang="en-GB" sz="1700" b="1" dirty="0" smtClean="0">
                <a:solidFill>
                  <a:srgbClr val="CC0000"/>
                </a:solidFill>
              </a:rPr>
              <a:t>   </a:t>
            </a:r>
            <a:r>
              <a:rPr lang="en-GB" sz="1700" b="1" i="1" dirty="0" smtClean="0">
                <a:solidFill>
                  <a:srgbClr val="CC0000"/>
                </a:solidFill>
              </a:rPr>
              <a:t>CERN </a:t>
            </a:r>
            <a:r>
              <a:rPr lang="en-GB" sz="1700" b="1" i="1" dirty="0">
                <a:solidFill>
                  <a:srgbClr val="CC0000"/>
                </a:solidFill>
              </a:rPr>
              <a:t>should undertake </a:t>
            </a:r>
            <a:r>
              <a:rPr lang="en-GB" sz="1700" b="1" i="1" dirty="0" smtClean="0">
                <a:solidFill>
                  <a:srgbClr val="CC0000"/>
                </a:solidFill>
              </a:rPr>
              <a:t>design studies </a:t>
            </a:r>
            <a:r>
              <a:rPr lang="en-GB" sz="1700" b="1" i="1" dirty="0">
                <a:solidFill>
                  <a:srgbClr val="CC0000"/>
                </a:solidFill>
              </a:rPr>
              <a:t>for accelerator projects in a global context, </a:t>
            </a:r>
            <a:endParaRPr lang="fr-FR" sz="1700" b="1" dirty="0">
              <a:solidFill>
                <a:srgbClr val="CC0000"/>
              </a:solidFill>
            </a:endParaRPr>
          </a:p>
        </p:txBody>
      </p:sp>
      <p:pic>
        <p:nvPicPr>
          <p:cNvPr id="1026" name="Picture 2" descr="http://htimko.web.cern.ch/htimko/img/cavit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2799" y="3291685"/>
            <a:ext cx="3837289" cy="266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5821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982" y="489022"/>
            <a:ext cx="9144000" cy="6493213"/>
          </a:xfrm>
          <a:prstGeom prst="rect">
            <a:avLst/>
          </a:prstGeom>
        </p:spPr>
      </p:pic>
      <p:pic>
        <p:nvPicPr>
          <p:cNvPr id="3" name="Picture 2" descr="clic-profil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5592" y="3264326"/>
            <a:ext cx="1825046" cy="1222873"/>
          </a:xfrm>
          <a:prstGeom prst="rect">
            <a:avLst/>
          </a:prstGeom>
        </p:spPr>
      </p:pic>
      <p:pic>
        <p:nvPicPr>
          <p:cNvPr id="8" name="Image 3" descr="Figure9-3.tif"/>
          <p:cNvPicPr>
            <a:picLocks noGrp="1"/>
          </p:cNvPicPr>
          <p:nvPr>
            <p:ph idx="1"/>
          </p:nvPr>
        </p:nvPicPr>
        <p:blipFill>
          <a:blip r:embed="rId6" cstate="screen">
            <a:extLst>
              <a:ext uri="{28A0092B-C50C-407E-A947-70E740481C1C}">
                <a14:useLocalDpi xmlns:a14="http://schemas.microsoft.com/office/drawing/2010/main"/>
              </a:ext>
            </a:extLst>
          </a:blip>
          <a:stretch>
            <a:fillRect/>
          </a:stretch>
        </p:blipFill>
        <p:spPr>
          <a:xfrm>
            <a:off x="7345471" y="5099894"/>
            <a:ext cx="1799749" cy="1263962"/>
          </a:xfrm>
          <a:prstGeom prst="rect">
            <a:avLst/>
          </a:prstGeom>
          <a:ln>
            <a:noFill/>
          </a:ln>
        </p:spPr>
      </p:pic>
      <p:sp>
        <p:nvSpPr>
          <p:cNvPr id="10" name="TextBox 9"/>
          <p:cNvSpPr txBox="1"/>
          <p:nvPr/>
        </p:nvSpPr>
        <p:spPr>
          <a:xfrm>
            <a:off x="7345470" y="4557519"/>
            <a:ext cx="1799747" cy="461665"/>
          </a:xfrm>
          <a:prstGeom prst="rect">
            <a:avLst/>
          </a:prstGeom>
          <a:solidFill>
            <a:schemeClr val="accent1">
              <a:lumMod val="20000"/>
              <a:lumOff val="80000"/>
            </a:schemeClr>
          </a:solidFill>
        </p:spPr>
        <p:txBody>
          <a:bodyPr wrap="square" rtlCol="0">
            <a:spAutoFit/>
          </a:bodyPr>
          <a:lstStyle/>
          <a:p>
            <a:pPr defTabSz="914400" fontAlgn="base">
              <a:spcBef>
                <a:spcPct val="0"/>
              </a:spcBef>
              <a:spcAft>
                <a:spcPct val="0"/>
              </a:spcAft>
            </a:pPr>
            <a:r>
              <a:rPr lang="en-US" sz="1200" dirty="0" smtClean="0">
                <a:solidFill>
                  <a:srgbClr val="000000"/>
                </a:solidFill>
                <a:latin typeface="Calibri"/>
              </a:rPr>
              <a:t>Tunnel implementations  (laser straight)</a:t>
            </a:r>
            <a:endParaRPr lang="en-US" sz="1200" dirty="0">
              <a:solidFill>
                <a:srgbClr val="000000"/>
              </a:solidFill>
              <a:latin typeface="Calibri"/>
            </a:endParaRPr>
          </a:p>
        </p:txBody>
      </p:sp>
      <p:sp>
        <p:nvSpPr>
          <p:cNvPr id="11" name="TextBox 10"/>
          <p:cNvSpPr txBox="1"/>
          <p:nvPr/>
        </p:nvSpPr>
        <p:spPr>
          <a:xfrm flipH="1">
            <a:off x="7345592" y="6438322"/>
            <a:ext cx="1798408" cy="461665"/>
          </a:xfrm>
          <a:prstGeom prst="rect">
            <a:avLst/>
          </a:prstGeom>
          <a:solidFill>
            <a:schemeClr val="accent1">
              <a:lumMod val="20000"/>
              <a:lumOff val="80000"/>
            </a:schemeClr>
          </a:solidFill>
        </p:spPr>
        <p:txBody>
          <a:bodyPr wrap="square" rtlCol="0">
            <a:spAutoFit/>
          </a:bodyPr>
          <a:lstStyle/>
          <a:p>
            <a:pPr defTabSz="457200"/>
            <a:r>
              <a:rPr lang="en-US" sz="1200" dirty="0" smtClean="0">
                <a:solidFill>
                  <a:srgbClr val="000000"/>
                </a:solidFill>
                <a:latin typeface="Calibri"/>
              </a:rPr>
              <a:t>Central MDI &amp; Interaction Region</a:t>
            </a:r>
            <a:endParaRPr lang="en-US" sz="1200" dirty="0">
              <a:solidFill>
                <a:srgbClr val="000000"/>
              </a:solidFill>
              <a:latin typeface="Calibri"/>
            </a:endParaRPr>
          </a:p>
        </p:txBody>
      </p:sp>
      <p:sp>
        <p:nvSpPr>
          <p:cNvPr id="12" name="Title 1"/>
          <p:cNvSpPr>
            <a:spLocks noGrp="1"/>
          </p:cNvSpPr>
          <p:nvPr>
            <p:ph type="title"/>
          </p:nvPr>
        </p:nvSpPr>
        <p:spPr>
          <a:xfrm>
            <a:off x="0" y="-50800"/>
            <a:ext cx="9143999" cy="754050"/>
          </a:xfrm>
          <a:solidFill>
            <a:schemeClr val="tx2">
              <a:lumMod val="60000"/>
              <a:lumOff val="40000"/>
            </a:schemeClr>
          </a:solidFill>
        </p:spPr>
        <p:txBody>
          <a:bodyPr>
            <a:noAutofit/>
          </a:bodyPr>
          <a:lstStyle/>
          <a:p>
            <a:r>
              <a:rPr lang="en-US" sz="3600" dirty="0" smtClean="0">
                <a:solidFill>
                  <a:srgbClr val="FFFFFF"/>
                </a:solidFill>
              </a:rPr>
              <a:t>CLIC </a:t>
            </a:r>
            <a:r>
              <a:rPr lang="en-US" sz="3600" dirty="0" smtClean="0">
                <a:solidFill>
                  <a:srgbClr val="FFFFFF"/>
                </a:solidFill>
                <a:latin typeface="Arial"/>
                <a:cs typeface="Arial"/>
              </a:rPr>
              <a:t>Multi-</a:t>
            </a:r>
            <a:r>
              <a:rPr lang="en-US" sz="3600" dirty="0" err="1" smtClean="0">
                <a:solidFill>
                  <a:srgbClr val="FFFFFF"/>
                </a:solidFill>
                <a:latin typeface="Arial"/>
                <a:cs typeface="Arial"/>
              </a:rPr>
              <a:t>TeV</a:t>
            </a:r>
            <a:r>
              <a:rPr lang="en-US" sz="3600" dirty="0" smtClean="0">
                <a:solidFill>
                  <a:srgbClr val="FFFFFF"/>
                </a:solidFill>
                <a:latin typeface="Arial"/>
                <a:cs typeface="Arial"/>
              </a:rPr>
              <a:t> Linear Collider</a:t>
            </a:r>
            <a:endParaRPr lang="en-US" sz="3600" dirty="0">
              <a:solidFill>
                <a:srgbClr val="FFFFFF"/>
              </a:solidFill>
            </a:endParaRPr>
          </a:p>
        </p:txBody>
      </p:sp>
      <p:pic>
        <p:nvPicPr>
          <p:cNvPr id="9"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2965"/>
          <a:stretch/>
        </p:blipFill>
        <p:spPr bwMode="auto">
          <a:xfrm>
            <a:off x="611560" y="898947"/>
            <a:ext cx="4680520" cy="5770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descr="CLIC-Logo-Color.jpg"/>
          <p:cNvPicPr>
            <a:picLocks noChangeAspect="1"/>
          </p:cNvPicPr>
          <p:nvPr/>
        </p:nvPicPr>
        <p:blipFill rotWithShape="1">
          <a:blip r:embed="rId8">
            <a:extLst>
              <a:ext uri="{28A0092B-C50C-407E-A947-70E740481C1C}">
                <a14:useLocalDpi xmlns:a14="http://schemas.microsoft.com/office/drawing/2010/main" val="0"/>
              </a:ext>
            </a:extLst>
          </a:blip>
          <a:srcRect t="9434" b="13425"/>
          <a:stretch/>
        </p:blipFill>
        <p:spPr bwMode="auto">
          <a:xfrm>
            <a:off x="8125905" y="-71905"/>
            <a:ext cx="1036949" cy="79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5594642"/>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descr="CLIC-Logo-Color.jpg"/>
          <p:cNvPicPr>
            <a:picLocks noChangeAspect="1"/>
          </p:cNvPicPr>
          <p:nvPr/>
        </p:nvPicPr>
        <p:blipFill rotWithShape="1">
          <a:blip r:embed="rId2">
            <a:extLst>
              <a:ext uri="{28A0092B-C50C-407E-A947-70E740481C1C}">
                <a14:useLocalDpi xmlns:a14="http://schemas.microsoft.com/office/drawing/2010/main" val="0"/>
              </a:ext>
            </a:extLst>
          </a:blip>
          <a:srcRect t="9434" b="13425"/>
          <a:stretch/>
        </p:blipFill>
        <p:spPr bwMode="auto">
          <a:xfrm>
            <a:off x="8107051" y="35017"/>
            <a:ext cx="1036949" cy="79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Oval 3"/>
          <p:cNvSpPr>
            <a:spLocks/>
          </p:cNvSpPr>
          <p:nvPr/>
        </p:nvSpPr>
        <p:spPr bwMode="auto">
          <a:xfrm>
            <a:off x="1081088" y="40274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7651" name="Oval 4"/>
          <p:cNvSpPr>
            <a:spLocks/>
          </p:cNvSpPr>
          <p:nvPr/>
        </p:nvSpPr>
        <p:spPr bwMode="auto">
          <a:xfrm>
            <a:off x="1081088" y="4179888"/>
            <a:ext cx="106362"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7652" name="Oval 5"/>
          <p:cNvSpPr>
            <a:spLocks/>
          </p:cNvSpPr>
          <p:nvPr/>
        </p:nvSpPr>
        <p:spPr bwMode="auto">
          <a:xfrm>
            <a:off x="1339850" y="4205288"/>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7653" name="Oval 6"/>
          <p:cNvSpPr>
            <a:spLocks/>
          </p:cNvSpPr>
          <p:nvPr/>
        </p:nvSpPr>
        <p:spPr bwMode="auto">
          <a:xfrm>
            <a:off x="1731963" y="4205288"/>
            <a:ext cx="107950"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7654" name="Oval 7"/>
          <p:cNvSpPr>
            <a:spLocks/>
          </p:cNvSpPr>
          <p:nvPr/>
        </p:nvSpPr>
        <p:spPr bwMode="auto">
          <a:xfrm>
            <a:off x="1581150" y="4187825"/>
            <a:ext cx="106363"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7655" name="Oval 8"/>
          <p:cNvSpPr>
            <a:spLocks/>
          </p:cNvSpPr>
          <p:nvPr/>
        </p:nvSpPr>
        <p:spPr bwMode="auto">
          <a:xfrm>
            <a:off x="18843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7656" name="Oval 9"/>
          <p:cNvSpPr>
            <a:spLocks/>
          </p:cNvSpPr>
          <p:nvPr/>
        </p:nvSpPr>
        <p:spPr bwMode="auto">
          <a:xfrm>
            <a:off x="2036763" y="4187825"/>
            <a:ext cx="106362" cy="107950"/>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7657" name="Oval 10"/>
          <p:cNvSpPr>
            <a:spLocks/>
          </p:cNvSpPr>
          <p:nvPr/>
        </p:nvSpPr>
        <p:spPr bwMode="auto">
          <a:xfrm>
            <a:off x="2187575" y="4170363"/>
            <a:ext cx="107950" cy="106362"/>
          </a:xfrm>
          <a:prstGeom prst="ellipse">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7658" name="Rectangle 13"/>
          <p:cNvSpPr>
            <a:spLocks/>
          </p:cNvSpPr>
          <p:nvPr/>
        </p:nvSpPr>
        <p:spPr bwMode="auto">
          <a:xfrm>
            <a:off x="544513" y="4679950"/>
            <a:ext cx="893762" cy="490538"/>
          </a:xfrm>
          <a:prstGeom prst="rect">
            <a:avLst/>
          </a:prstGeom>
          <a:solidFill>
            <a:srgbClr val="FEFFFE"/>
          </a:solidFill>
          <a:ln>
            <a:noFill/>
          </a:ln>
          <a:extLst>
            <a:ext uri="{91240B29-F687-4F45-9708-019B960494DF}">
              <a14:hiddenLine xmlns:a14="http://schemas.microsoft.com/office/drawing/2010/main" w="25400">
                <a:solidFill>
                  <a:schemeClr val="tx1"/>
                </a:solidFill>
                <a:round/>
                <a:headEnd/>
                <a:tailEnd/>
              </a14:hiddenLine>
            </a:ext>
          </a:extLst>
        </p:spPr>
        <p:txBody>
          <a:bodyPr lIns="0" tIns="0" rIns="0" bIns="0"/>
          <a:lstStyle>
            <a:lvl1pPr>
              <a:lnSpc>
                <a:spcPct val="93000"/>
              </a:lnSpc>
              <a:spcAft>
                <a:spcPts val="1425"/>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Droid Sans Fallback" charset="0"/>
                <a:cs typeface="Droid Sans Fallback" charset="0"/>
              </a:defRPr>
            </a:lvl9pPr>
          </a:lstStyle>
          <a:p>
            <a:pPr algn="ctr" eaLnBrk="1" hangingPunct="1">
              <a:lnSpc>
                <a:spcPct val="100000"/>
              </a:lnSpc>
              <a:spcAft>
                <a:spcPct val="0"/>
              </a:spcAft>
              <a:buClrTx/>
              <a:buSzTx/>
              <a:buFontTx/>
              <a:buNone/>
            </a:pPr>
            <a:endParaRPr lang="en-US" altLang="en-US" sz="4200">
              <a:latin typeface="Gill Sans"/>
              <a:ea typeface="ヒラギノ角ゴ ProN W3"/>
              <a:cs typeface="ヒラギノ角ゴ ProN W3"/>
              <a:sym typeface="Gill Sans"/>
            </a:endParaRPr>
          </a:p>
        </p:txBody>
      </p:sp>
      <p:sp>
        <p:nvSpPr>
          <p:cNvPr id="27659" name="TextBox 16"/>
          <p:cNvSpPr txBox="1">
            <a:spLocks noChangeArrowheads="1"/>
          </p:cNvSpPr>
          <p:nvPr/>
        </p:nvSpPr>
        <p:spPr bwMode="auto">
          <a:xfrm>
            <a:off x="3602221" y="203997"/>
            <a:ext cx="4568825" cy="461962"/>
          </a:xfrm>
          <a:prstGeom prst="rect">
            <a:avLst/>
          </a:prstGeom>
          <a:solidFill>
            <a:schemeClr val="tx2">
              <a:lumMod val="60000"/>
              <a:lumOff val="40000"/>
            </a:schemeClr>
          </a:solidFill>
          <a:ln>
            <a:noFill/>
          </a:ln>
          <a:extLst/>
        </p:spPr>
        <p:txBody>
          <a:bodyPr wrap="none">
            <a:spAutoFit/>
          </a:bodyPr>
          <a:lstStyle/>
          <a:p>
            <a:r>
              <a:rPr lang="en-US" altLang="en-US" sz="2400" dirty="0">
                <a:solidFill>
                  <a:schemeClr val="bg1"/>
                </a:solidFill>
              </a:rPr>
              <a:t>Compact Linear Collider (CLIC) </a:t>
            </a:r>
          </a:p>
        </p:txBody>
      </p:sp>
      <p:pic>
        <p:nvPicPr>
          <p:cNvPr id="27660" name="Picture 21"/>
          <p:cNvPicPr preferRelativeResize="0">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4663" y="893763"/>
            <a:ext cx="4791075"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94457" y="2935288"/>
            <a:ext cx="3757463" cy="2185214"/>
          </a:xfrm>
          <a:prstGeom prst="rect">
            <a:avLst/>
          </a:prstGeom>
          <a:solidFill>
            <a:schemeClr val="accent6">
              <a:lumMod val="20000"/>
              <a:lumOff val="80000"/>
            </a:schemeClr>
          </a:solidFill>
          <a:ln>
            <a:solidFill>
              <a:srgbClr val="000000"/>
            </a:solidFill>
          </a:ln>
        </p:spPr>
        <p:txBody>
          <a:bodyPr wrap="square">
            <a:spAutoFit/>
          </a:bodyPr>
          <a:lstStyle>
            <a:lvl1pPr marL="285750" indent="-285750">
              <a:defRPr>
                <a:solidFill>
                  <a:schemeClr val="bg1"/>
                </a:solidFill>
                <a:latin typeface="Arial" panose="020B0604020202020204" pitchFamily="34" charset="0"/>
                <a:ea typeface="Droid Sans Fallback" charset="0"/>
                <a:cs typeface="Droid Sans Fallback" charset="0"/>
              </a:defRPr>
            </a:lvl1pPr>
            <a:lvl2pPr>
              <a:defRPr>
                <a:solidFill>
                  <a:schemeClr val="bg1"/>
                </a:solidFill>
                <a:latin typeface="Arial" panose="020B0604020202020204" pitchFamily="34" charset="0"/>
                <a:ea typeface="Droid Sans Fallback" charset="0"/>
                <a:cs typeface="Droid Sans Fallback" charset="0"/>
              </a:defRPr>
            </a:lvl2pPr>
            <a:lvl3pPr>
              <a:defRPr>
                <a:solidFill>
                  <a:schemeClr val="bg1"/>
                </a:solidFill>
                <a:latin typeface="Arial" panose="020B0604020202020204" pitchFamily="34" charset="0"/>
                <a:ea typeface="Droid Sans Fallback" charset="0"/>
                <a:cs typeface="Droid Sans Fallback" charset="0"/>
              </a:defRPr>
            </a:lvl3pPr>
            <a:lvl4pPr>
              <a:defRPr>
                <a:solidFill>
                  <a:schemeClr val="bg1"/>
                </a:solidFill>
                <a:latin typeface="Arial" panose="020B0604020202020204" pitchFamily="34" charset="0"/>
                <a:ea typeface="Droid Sans Fallback" charset="0"/>
                <a:cs typeface="Droid Sans Fallback" charset="0"/>
              </a:defRPr>
            </a:lvl4pPr>
            <a:lvl5pPr>
              <a:defRPr>
                <a:solidFill>
                  <a:schemeClr val="bg1"/>
                </a:solidFill>
                <a:latin typeface="Arial" panose="020B0604020202020204" pitchFamily="34" charset="0"/>
                <a:ea typeface="Droid Sans Fallback" charset="0"/>
                <a:cs typeface="Droid Sans Fallback" charset="0"/>
              </a:defRPr>
            </a:lvl5pPr>
            <a:lvl6pPr marL="2514600" indent="-228600" defTabSz="457200" eaLnBrk="0" fontAlgn="base" hangingPunct="0">
              <a:spcBef>
                <a:spcPct val="0"/>
              </a:spcBef>
              <a:spcAft>
                <a:spcPct val="0"/>
              </a:spcAft>
              <a:defRPr>
                <a:solidFill>
                  <a:schemeClr val="bg1"/>
                </a:solidFill>
                <a:latin typeface="Arial" panose="020B0604020202020204" pitchFamily="34" charset="0"/>
                <a:ea typeface="Droid Sans Fallback" charset="0"/>
                <a:cs typeface="Droid Sans Fallback" charset="0"/>
              </a:defRPr>
            </a:lvl6pPr>
            <a:lvl7pPr marL="2971800" indent="-228600" defTabSz="457200" eaLnBrk="0" fontAlgn="base" hangingPunct="0">
              <a:spcBef>
                <a:spcPct val="0"/>
              </a:spcBef>
              <a:spcAft>
                <a:spcPct val="0"/>
              </a:spcAft>
              <a:defRPr>
                <a:solidFill>
                  <a:schemeClr val="bg1"/>
                </a:solidFill>
                <a:latin typeface="Arial" panose="020B0604020202020204" pitchFamily="34" charset="0"/>
                <a:ea typeface="Droid Sans Fallback" charset="0"/>
                <a:cs typeface="Droid Sans Fallback" charset="0"/>
              </a:defRPr>
            </a:lvl7pPr>
            <a:lvl8pPr marL="3429000" indent="-228600" defTabSz="457200" eaLnBrk="0" fontAlgn="base" hangingPunct="0">
              <a:spcBef>
                <a:spcPct val="0"/>
              </a:spcBef>
              <a:spcAft>
                <a:spcPct val="0"/>
              </a:spcAft>
              <a:defRPr>
                <a:solidFill>
                  <a:schemeClr val="bg1"/>
                </a:solidFill>
                <a:latin typeface="Arial" panose="020B0604020202020204" pitchFamily="34" charset="0"/>
                <a:ea typeface="Droid Sans Fallback" charset="0"/>
                <a:cs typeface="Droid Sans Fallback" charset="0"/>
              </a:defRPr>
            </a:lvl8pPr>
            <a:lvl9pPr marL="3886200" indent="-228600" defTabSz="457200" eaLnBrk="0" fontAlgn="base" hangingPunct="0">
              <a:spcBef>
                <a:spcPct val="0"/>
              </a:spcBef>
              <a:spcAft>
                <a:spcPct val="0"/>
              </a:spcAft>
              <a:defRPr>
                <a:solidFill>
                  <a:schemeClr val="bg1"/>
                </a:solidFill>
                <a:latin typeface="Arial" panose="020B0604020202020204" pitchFamily="34" charset="0"/>
                <a:ea typeface="Droid Sans Fallback" charset="0"/>
                <a:cs typeface="Droid Sans Fallback" charset="0"/>
              </a:defRPr>
            </a:lvl9pPr>
          </a:lstStyle>
          <a:p>
            <a:pPr marL="179388" indent="-179388">
              <a:buFont typeface="Wingdings" panose="05000000000000000000" pitchFamily="2" charset="2"/>
              <a:buChar char="§"/>
            </a:pPr>
            <a:r>
              <a:rPr lang="en-US" altLang="en-US" sz="1700" dirty="0">
                <a:solidFill>
                  <a:schemeClr val="tx1"/>
                </a:solidFill>
              </a:rPr>
              <a:t>Direct discovery potential and </a:t>
            </a:r>
          </a:p>
          <a:p>
            <a:pPr marL="179388" indent="-179388"/>
            <a:r>
              <a:rPr lang="en-US" altLang="en-US" sz="1700" dirty="0">
                <a:solidFill>
                  <a:schemeClr val="tx1"/>
                </a:solidFill>
              </a:rPr>
              <a:t>     precise measurements of new </a:t>
            </a:r>
          </a:p>
          <a:p>
            <a:pPr marL="179388" indent="-179388"/>
            <a:r>
              <a:rPr lang="en-US" altLang="en-US" sz="1700" dirty="0">
                <a:solidFill>
                  <a:schemeClr val="tx1"/>
                </a:solidFill>
              </a:rPr>
              <a:t>     particles (</a:t>
            </a:r>
            <a:r>
              <a:rPr lang="en-US" altLang="en-US" sz="1500" dirty="0">
                <a:solidFill>
                  <a:schemeClr val="tx1"/>
                </a:solidFill>
              </a:rPr>
              <a:t>couplings to Z/γ*) </a:t>
            </a:r>
            <a:r>
              <a:rPr lang="en-US" altLang="en-US" sz="1700" dirty="0">
                <a:solidFill>
                  <a:schemeClr val="tx1"/>
                </a:solidFill>
              </a:rPr>
              <a:t>up </a:t>
            </a:r>
          </a:p>
          <a:p>
            <a:pPr marL="179388" indent="-179388"/>
            <a:r>
              <a:rPr lang="en-US" altLang="en-US" sz="1700" dirty="0">
                <a:solidFill>
                  <a:schemeClr val="tx1"/>
                </a:solidFill>
              </a:rPr>
              <a:t>     to m~ 1.5 </a:t>
            </a:r>
            <a:r>
              <a:rPr lang="en-US" altLang="en-US" sz="1700" dirty="0" err="1">
                <a:solidFill>
                  <a:schemeClr val="tx1"/>
                </a:solidFill>
              </a:rPr>
              <a:t>TeV</a:t>
            </a:r>
            <a:endParaRPr lang="en-US" altLang="en-US" sz="1700" dirty="0">
              <a:solidFill>
                <a:schemeClr val="tx1"/>
              </a:solidFill>
            </a:endParaRPr>
          </a:p>
          <a:p>
            <a:pPr marL="179388" indent="-179388">
              <a:buFont typeface="Wingdings" panose="05000000000000000000" pitchFamily="2" charset="2"/>
              <a:buChar char="§"/>
            </a:pPr>
            <a:r>
              <a:rPr lang="en-US" altLang="en-US" sz="1700" dirty="0">
                <a:solidFill>
                  <a:schemeClr val="tx1"/>
                </a:solidFill>
              </a:rPr>
              <a:t>Indirect sensitivity to E scales </a:t>
            </a:r>
            <a:r>
              <a:rPr lang="en-US" altLang="en-US" sz="1700" dirty="0">
                <a:solidFill>
                  <a:schemeClr val="tx1"/>
                </a:solidFill>
                <a:sym typeface="Wingdings" panose="05000000000000000000" pitchFamily="2" charset="2"/>
              </a:rPr>
              <a:t> </a:t>
            </a:r>
          </a:p>
          <a:p>
            <a:pPr marL="179388" indent="-179388"/>
            <a:r>
              <a:rPr lang="en-US" altLang="en-US" sz="1700" dirty="0">
                <a:solidFill>
                  <a:schemeClr val="tx1"/>
                </a:solidFill>
                <a:sym typeface="Wingdings" panose="05000000000000000000" pitchFamily="2" charset="2"/>
              </a:rPr>
              <a:t>     </a:t>
            </a:r>
            <a:r>
              <a:rPr lang="en-US" altLang="en-US" sz="1700" dirty="0">
                <a:solidFill>
                  <a:schemeClr val="tx1"/>
                </a:solidFill>
              </a:rPr>
              <a:t>Λ ~ O(100) </a:t>
            </a:r>
            <a:r>
              <a:rPr lang="en-US" altLang="en-US" sz="1700" dirty="0" err="1">
                <a:solidFill>
                  <a:schemeClr val="tx1"/>
                </a:solidFill>
              </a:rPr>
              <a:t>TeV</a:t>
            </a:r>
            <a:endParaRPr lang="en-US" altLang="en-US" sz="1700" dirty="0">
              <a:solidFill>
                <a:schemeClr val="tx1"/>
              </a:solidFill>
            </a:endParaRPr>
          </a:p>
          <a:p>
            <a:pPr marL="179388" indent="-179388">
              <a:buFont typeface="Wingdings" panose="05000000000000000000" pitchFamily="2" charset="2"/>
              <a:buChar char="§"/>
            </a:pPr>
            <a:r>
              <a:rPr lang="en-US" altLang="en-US" sz="1700" dirty="0">
                <a:solidFill>
                  <a:schemeClr val="tx1"/>
                </a:solidFill>
              </a:rPr>
              <a:t>Measurements of “heavy” Higgs </a:t>
            </a:r>
          </a:p>
          <a:p>
            <a:pPr marL="179388" indent="-179388"/>
            <a:r>
              <a:rPr lang="en-US" altLang="en-US" sz="1700" dirty="0" smtClean="0">
                <a:solidFill>
                  <a:schemeClr val="tx1"/>
                </a:solidFill>
              </a:rPr>
              <a:t>	couplings</a:t>
            </a:r>
            <a:r>
              <a:rPr lang="en-US" altLang="en-US" sz="1700" dirty="0">
                <a:solidFill>
                  <a:schemeClr val="tx1"/>
                </a:solidFill>
              </a:rPr>
              <a:t>: </a:t>
            </a:r>
            <a:r>
              <a:rPr lang="en-US" altLang="en-US" sz="1700" dirty="0" err="1">
                <a:solidFill>
                  <a:schemeClr val="tx1"/>
                </a:solidFill>
              </a:rPr>
              <a:t>ttH</a:t>
            </a:r>
            <a:r>
              <a:rPr lang="en-US" altLang="en-US" sz="1700" dirty="0">
                <a:solidFill>
                  <a:schemeClr val="tx1"/>
                </a:solidFill>
              </a:rPr>
              <a:t> to ~ 4%, HH ~ 10% </a:t>
            </a:r>
          </a:p>
        </p:txBody>
      </p:sp>
      <p:graphicFrame>
        <p:nvGraphicFramePr>
          <p:cNvPr id="19" name="Table 18"/>
          <p:cNvGraphicFramePr>
            <a:graphicFrameLocks noGrp="1"/>
          </p:cNvGraphicFramePr>
          <p:nvPr>
            <p:extLst/>
          </p:nvPr>
        </p:nvGraphicFramePr>
        <p:xfrm>
          <a:off x="3918955" y="4230113"/>
          <a:ext cx="5184775" cy="2438400"/>
        </p:xfrm>
        <a:graphic>
          <a:graphicData uri="http://schemas.openxmlformats.org/drawingml/2006/table">
            <a:tbl>
              <a:tblPr/>
              <a:tblGrid>
                <a:gridCol w="2448470"/>
                <a:gridCol w="1098005"/>
                <a:gridCol w="914400"/>
                <a:gridCol w="723900"/>
              </a:tblGrid>
              <a:tr h="265113">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ea typeface="Droid Sans Fallback" charset="0"/>
                          <a:cs typeface="Droid Sans Fallback" charset="0"/>
                        </a:rPr>
                        <a:t>Parameter</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Unit</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380 GeV</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3 TeV</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solidFill>
                      <a:srgbClr val="FFFFFF"/>
                    </a:solidFill>
                  </a:tcPr>
                </a:tc>
              </a:tr>
              <a:tr h="265113">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Droid Sans Fallback" charset="0"/>
                          <a:cs typeface="Droid Sans Fallback" charset="0"/>
                        </a:rPr>
                        <a:t>Centre-of-mass energy</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TeV</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0.38</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3</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r>
              <a:tr h="265113">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Total luminosity</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10</a:t>
                      </a:r>
                      <a:r>
                        <a:rPr kumimoji="0" lang="en-US" altLang="en-US" sz="1400" b="0" i="0" u="none" strike="noStrike" cap="none" normalizeH="0" baseline="30000" smtClean="0">
                          <a:ln>
                            <a:noFill/>
                          </a:ln>
                          <a:solidFill>
                            <a:schemeClr val="tx1"/>
                          </a:solidFill>
                          <a:effectLst/>
                          <a:latin typeface="Arial" panose="020B0604020202020204" pitchFamily="34" charset="0"/>
                          <a:ea typeface="Droid Sans Fallback" charset="0"/>
                          <a:cs typeface="Droid Sans Fallback" charset="0"/>
                        </a:rPr>
                        <a:t>34</a:t>
                      </a: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cm</a:t>
                      </a:r>
                      <a:r>
                        <a:rPr kumimoji="0" lang="en-US" altLang="en-US" sz="1400" b="0" i="0" u="none" strike="noStrike" cap="none" normalizeH="0" baseline="30000" smtClean="0">
                          <a:ln>
                            <a:noFill/>
                          </a:ln>
                          <a:solidFill>
                            <a:schemeClr val="tx1"/>
                          </a:solidFill>
                          <a:effectLst/>
                          <a:latin typeface="Arial" panose="020B0604020202020204" pitchFamily="34" charset="0"/>
                          <a:ea typeface="Droid Sans Fallback" charset="0"/>
                          <a:cs typeface="Droid Sans Fallback" charset="0"/>
                        </a:rPr>
                        <a:t>-2</a:t>
                      </a: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s</a:t>
                      </a:r>
                      <a:r>
                        <a:rPr kumimoji="0" lang="en-US" altLang="en-US" sz="1400" b="0" i="0" u="none" strike="noStrike" cap="none" normalizeH="0" baseline="30000" smtClean="0">
                          <a:ln>
                            <a:noFill/>
                          </a:ln>
                          <a:solidFill>
                            <a:schemeClr val="tx1"/>
                          </a:solidFill>
                          <a:effectLst/>
                          <a:latin typeface="Arial" panose="020B0604020202020204" pitchFamily="34" charset="0"/>
                          <a:ea typeface="Droid Sans Fallback" charset="0"/>
                          <a:cs typeface="Droid Sans Fallback" charset="0"/>
                        </a:rPr>
                        <a:t>-1</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1.5</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5.9</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r>
              <a:tr h="265113">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Luminosity above 99% of √s</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10</a:t>
                      </a:r>
                      <a:r>
                        <a:rPr kumimoji="0" lang="en-US" altLang="en-US" sz="1400" b="0" i="0" u="none" strike="noStrike" cap="none" normalizeH="0" baseline="30000" smtClean="0">
                          <a:ln>
                            <a:noFill/>
                          </a:ln>
                          <a:solidFill>
                            <a:schemeClr val="tx1"/>
                          </a:solidFill>
                          <a:effectLst/>
                          <a:latin typeface="Arial" panose="020B0604020202020204" pitchFamily="34" charset="0"/>
                          <a:ea typeface="Droid Sans Fallback" charset="0"/>
                          <a:cs typeface="Droid Sans Fallback" charset="0"/>
                        </a:rPr>
                        <a:t>34</a:t>
                      </a: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cm</a:t>
                      </a:r>
                      <a:r>
                        <a:rPr kumimoji="0" lang="en-US" altLang="en-US" sz="1400" b="0" i="0" u="none" strike="noStrike" cap="none" normalizeH="0" baseline="30000" smtClean="0">
                          <a:ln>
                            <a:noFill/>
                          </a:ln>
                          <a:solidFill>
                            <a:schemeClr val="tx1"/>
                          </a:solidFill>
                          <a:effectLst/>
                          <a:latin typeface="Arial" panose="020B0604020202020204" pitchFamily="34" charset="0"/>
                          <a:ea typeface="Droid Sans Fallback" charset="0"/>
                          <a:cs typeface="Droid Sans Fallback" charset="0"/>
                        </a:rPr>
                        <a:t>-2</a:t>
                      </a: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s</a:t>
                      </a:r>
                      <a:r>
                        <a:rPr kumimoji="0" lang="en-US" altLang="en-US" sz="1400" b="0" i="0" u="none" strike="noStrike" cap="none" normalizeH="0" baseline="30000" smtClean="0">
                          <a:ln>
                            <a:noFill/>
                          </a:ln>
                          <a:solidFill>
                            <a:schemeClr val="tx1"/>
                          </a:solidFill>
                          <a:effectLst/>
                          <a:latin typeface="Arial" panose="020B0604020202020204" pitchFamily="34" charset="0"/>
                          <a:ea typeface="Droid Sans Fallback" charset="0"/>
                          <a:cs typeface="Droid Sans Fallback" charset="0"/>
                        </a:rPr>
                        <a:t>-1</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0.9</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2.0</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r>
              <a:tr h="265113">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Repetition frequency</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Hz</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50</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50</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r>
              <a:tr h="265113">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Number of bunches per train</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endParaRP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352</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312</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r>
              <a:tr h="265113">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Bunch separation</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ns</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0.5</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0.5</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r>
              <a:tr h="265113">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Droid Sans Fallback" charset="0"/>
                          <a:cs typeface="Droid Sans Fallback" charset="0"/>
                        </a:rPr>
                        <a:t>Acceleration gradient</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MV/m</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Droid Sans Fallback" charset="0"/>
                          <a:cs typeface="Droid Sans Fallback" charset="0"/>
                        </a:rPr>
                        <a:t>72</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c>
                  <a:txBody>
                    <a:bodyPr/>
                    <a:lstStyle>
                      <a:lvl1pPr>
                        <a:lnSpc>
                          <a:spcPct val="93000"/>
                        </a:lnSpc>
                        <a:spcAft>
                          <a:spcPts val="142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Droid Sans Fallback" charset="0"/>
                          <a:cs typeface="Droid Sans Fallback" charset="0"/>
                        </a:defRPr>
                      </a:lvl1pPr>
                      <a:lvl2pPr marL="457200">
                        <a:lnSpc>
                          <a:spcPct val="93000"/>
                        </a:lnSpc>
                        <a:spcAft>
                          <a:spcPts val="11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2pPr>
                      <a:lvl3pPr marL="914400">
                        <a:lnSpc>
                          <a:spcPct val="93000"/>
                        </a:lnSpc>
                        <a:spcAft>
                          <a:spcPts val="850"/>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3pPr>
                      <a:lvl4pPr marL="1371600">
                        <a:lnSpc>
                          <a:spcPct val="93000"/>
                        </a:lnSpc>
                        <a:spcAft>
                          <a:spcPts val="575"/>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Droid Sans Fallback" charset="0"/>
                          <a:cs typeface="Droid Sans Fallback" charset="0"/>
                        </a:defRPr>
                      </a:lvl4pPr>
                      <a:lvl5pPr marL="1828800">
                        <a:lnSpc>
                          <a:spcPct val="93000"/>
                        </a:lnSpc>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5pPr>
                      <a:lvl6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6pPr>
                      <a:lvl7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7pPr>
                      <a:lvl8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8pPr>
                      <a:lvl9pPr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a:solidFill>
                            <a:srgbClr val="000000"/>
                          </a:solidFill>
                          <a:latin typeface="Arial" panose="020B0604020202020204" pitchFamily="34" charset="0"/>
                          <a:ea typeface="Droid Sans Fallback" charset="0"/>
                          <a:cs typeface="Droid Sans Fallback"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Droid Sans Fallback" charset="0"/>
                          <a:cs typeface="Droid Sans Fallback" charset="0"/>
                        </a:rPr>
                        <a:t>100</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FFFFFF"/>
                    </a:solidFill>
                  </a:tcPr>
                </a:tc>
              </a:tr>
            </a:tbl>
          </a:graphicData>
        </a:graphic>
      </p:graphicFrame>
      <p:sp>
        <p:nvSpPr>
          <p:cNvPr id="20" name="TextBox 19"/>
          <p:cNvSpPr txBox="1"/>
          <p:nvPr/>
        </p:nvSpPr>
        <p:spPr>
          <a:xfrm>
            <a:off x="202406" y="5456237"/>
            <a:ext cx="3576637" cy="584200"/>
          </a:xfrm>
          <a:prstGeom prst="rect">
            <a:avLst/>
          </a:prstGeom>
          <a:solidFill>
            <a:schemeClr val="accent1">
              <a:lumMod val="20000"/>
              <a:lumOff val="80000"/>
            </a:schemeClr>
          </a:solidFill>
          <a:ln>
            <a:solidFill>
              <a:schemeClr val="tx1"/>
            </a:solidFill>
          </a:ln>
          <a:effectLst/>
        </p:spPr>
        <p:txBody>
          <a:bodyPr wrap="none">
            <a:spAutoFit/>
          </a:bodyPr>
          <a:lstStyle/>
          <a:p>
            <a:r>
              <a:rPr lang="en-US" altLang="en-US" sz="1600">
                <a:solidFill>
                  <a:schemeClr val="tx1"/>
                </a:solidFill>
                <a:sym typeface="Wingdings" panose="05000000000000000000" pitchFamily="2" charset="2"/>
              </a:rPr>
              <a:t>Most recent operating scenario: start </a:t>
            </a:r>
          </a:p>
          <a:p>
            <a:r>
              <a:rPr lang="en-US" altLang="en-US" sz="1600">
                <a:solidFill>
                  <a:schemeClr val="tx1"/>
                </a:solidFill>
                <a:sym typeface="Wingdings" panose="05000000000000000000" pitchFamily="2" charset="2"/>
              </a:rPr>
              <a:t>at √s=380 GeV for H and top physics</a:t>
            </a:r>
            <a:endParaRPr lang="en-US" altLang="en-US" sz="1600">
              <a:solidFill>
                <a:schemeClr val="tx1"/>
              </a:solidFill>
            </a:endParaRPr>
          </a:p>
        </p:txBody>
      </p:sp>
      <p:sp>
        <p:nvSpPr>
          <p:cNvPr id="3" name="TextBox 2"/>
          <p:cNvSpPr txBox="1"/>
          <p:nvPr/>
        </p:nvSpPr>
        <p:spPr>
          <a:xfrm>
            <a:off x="124619" y="808833"/>
            <a:ext cx="3930650" cy="1922462"/>
          </a:xfrm>
          <a:prstGeom prst="rect">
            <a:avLst/>
          </a:prstGeom>
          <a:solidFill>
            <a:schemeClr val="accent3">
              <a:lumMod val="20000"/>
              <a:lumOff val="80000"/>
            </a:schemeClr>
          </a:solidFill>
          <a:ln>
            <a:solidFill>
              <a:schemeClr val="tx1"/>
            </a:solidFill>
          </a:ln>
          <a:effectLst/>
        </p:spPr>
        <p:txBody>
          <a:bodyPr wrap="none">
            <a:spAutoFit/>
          </a:bodyPr>
          <a:lstStyle/>
          <a:p>
            <a:r>
              <a:rPr lang="en-US" altLang="en-US" sz="1700">
                <a:solidFill>
                  <a:schemeClr val="tx1"/>
                </a:solidFill>
              </a:rPr>
              <a:t>Linear e</a:t>
            </a:r>
            <a:r>
              <a:rPr lang="en-US" altLang="en-US" sz="1700" baseline="30000">
                <a:solidFill>
                  <a:schemeClr val="tx1"/>
                </a:solidFill>
              </a:rPr>
              <a:t>+</a:t>
            </a:r>
            <a:r>
              <a:rPr lang="en-US" altLang="en-US" sz="1700">
                <a:solidFill>
                  <a:schemeClr val="tx1"/>
                </a:solidFill>
              </a:rPr>
              <a:t>e</a:t>
            </a:r>
            <a:r>
              <a:rPr lang="en-US" altLang="en-US" sz="1700" baseline="30000">
                <a:solidFill>
                  <a:schemeClr val="tx1"/>
                </a:solidFill>
              </a:rPr>
              <a:t>-</a:t>
            </a:r>
            <a:r>
              <a:rPr lang="en-US" altLang="en-US" sz="1700">
                <a:solidFill>
                  <a:schemeClr val="tx1"/>
                </a:solidFill>
              </a:rPr>
              <a:t> collider √s </a:t>
            </a:r>
            <a:r>
              <a:rPr lang="en-US" altLang="en-US" sz="1700">
                <a:solidFill>
                  <a:schemeClr val="tx1"/>
                </a:solidFill>
                <a:sym typeface="Wingdings" panose="05000000000000000000" pitchFamily="2" charset="2"/>
              </a:rPr>
              <a:t>up to 3 TeV</a:t>
            </a:r>
          </a:p>
          <a:p>
            <a:endParaRPr lang="en-US" altLang="en-US" sz="1700">
              <a:solidFill>
                <a:schemeClr val="tx1"/>
              </a:solidFill>
            </a:endParaRPr>
          </a:p>
          <a:p>
            <a:r>
              <a:rPr lang="en-US" altLang="en-US" sz="1700">
                <a:solidFill>
                  <a:schemeClr val="tx1"/>
                </a:solidFill>
              </a:rPr>
              <a:t>100 MV/m accelerating gradient </a:t>
            </a:r>
          </a:p>
          <a:p>
            <a:r>
              <a:rPr lang="en-US" altLang="en-US" sz="1700">
                <a:solidFill>
                  <a:schemeClr val="tx1"/>
                </a:solidFill>
              </a:rPr>
              <a:t>needed for compact (~50 km) machine</a:t>
            </a:r>
          </a:p>
          <a:p>
            <a:pPr>
              <a:buFont typeface="Wingdings" panose="05000000000000000000" pitchFamily="2" charset="2"/>
              <a:buChar char="à"/>
            </a:pPr>
            <a:r>
              <a:rPr lang="en-US" altLang="en-US" sz="1600">
                <a:solidFill>
                  <a:schemeClr val="tx1"/>
                </a:solidFill>
                <a:sym typeface="Wingdings" panose="05000000000000000000" pitchFamily="2" charset="2"/>
              </a:rPr>
              <a:t> b</a:t>
            </a:r>
            <a:r>
              <a:rPr lang="en-US" altLang="en-US" sz="1600">
                <a:solidFill>
                  <a:schemeClr val="tx1"/>
                </a:solidFill>
              </a:rPr>
              <a:t>ased on normal-conducting </a:t>
            </a:r>
          </a:p>
          <a:p>
            <a:r>
              <a:rPr lang="en-US" altLang="en-US" sz="1600">
                <a:solidFill>
                  <a:schemeClr val="tx1"/>
                </a:solidFill>
              </a:rPr>
              <a:t>     accelerating structures and a </a:t>
            </a:r>
          </a:p>
          <a:p>
            <a:r>
              <a:rPr lang="en-US" altLang="en-US" sz="1600">
                <a:solidFill>
                  <a:schemeClr val="tx1"/>
                </a:solidFill>
              </a:rPr>
              <a:t>     two-beam acceleration scheme</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870" y="0"/>
            <a:ext cx="3436938"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71" y="4910965"/>
            <a:ext cx="3655458" cy="1837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Lst>
        </p:spPr>
      </p:pic>
    </p:spTree>
    <p:extLst>
      <p:ext uri="{BB962C8B-B14F-4D97-AF65-F5344CB8AC3E}">
        <p14:creationId xmlns:p14="http://schemas.microsoft.com/office/powerpoint/2010/main" val="186029680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358" y="1227699"/>
            <a:ext cx="7920880" cy="1446550"/>
          </a:xfrm>
          <a:prstGeom prst="rect">
            <a:avLst/>
          </a:prstGeom>
          <a:noFill/>
        </p:spPr>
        <p:txBody>
          <a:bodyPr wrap="square" rtlCol="0">
            <a:spAutoFit/>
          </a:bodyPr>
          <a:lstStyle/>
          <a:p>
            <a:pPr marL="266700" indent="-266700" algn="just"/>
            <a:r>
              <a:rPr lang="en-GB" sz="1600" i="1" dirty="0" smtClean="0"/>
              <a:t>	with </a:t>
            </a:r>
            <a:r>
              <a:rPr lang="en-GB" sz="1600" i="1" dirty="0"/>
              <a:t>emphasis on </a:t>
            </a:r>
            <a:r>
              <a:rPr lang="en-GB" sz="1600" b="1" i="1" dirty="0"/>
              <a:t>proton-proton and </a:t>
            </a:r>
            <a:r>
              <a:rPr lang="en-GB" sz="1600" b="1" i="1" dirty="0" smtClean="0"/>
              <a:t>electron-positron</a:t>
            </a:r>
            <a:r>
              <a:rPr lang="en-GB" sz="1600" b="1" i="1" dirty="0"/>
              <a:t> </a:t>
            </a:r>
            <a:r>
              <a:rPr lang="en-GB" sz="1600" b="1" i="1" dirty="0" smtClean="0"/>
              <a:t>high-energy </a:t>
            </a:r>
            <a:r>
              <a:rPr lang="en-GB" sz="1600" b="1" i="1" dirty="0"/>
              <a:t>frontier machines</a:t>
            </a:r>
            <a:r>
              <a:rPr lang="en-GB" sz="1600" i="1" dirty="0"/>
              <a:t>. These design studies should be coupled to a </a:t>
            </a:r>
            <a:r>
              <a:rPr lang="en-GB" sz="1600" i="1" dirty="0" smtClean="0"/>
              <a:t>vigorous accelerator </a:t>
            </a:r>
            <a:r>
              <a:rPr lang="en-GB" sz="1600" b="1" i="1" dirty="0"/>
              <a:t>R&amp;D programme</a:t>
            </a:r>
            <a:r>
              <a:rPr lang="en-GB" sz="1600" i="1" dirty="0"/>
              <a:t>, including </a:t>
            </a:r>
            <a:r>
              <a:rPr lang="en-GB" sz="2000" b="1" i="1" dirty="0">
                <a:solidFill>
                  <a:srgbClr val="FF0000"/>
                </a:solidFill>
              </a:rPr>
              <a:t>high-field magnets</a:t>
            </a:r>
            <a:r>
              <a:rPr lang="en-GB" sz="2000" b="1" i="1" dirty="0"/>
              <a:t> </a:t>
            </a:r>
            <a:r>
              <a:rPr lang="en-GB" b="1" i="1" dirty="0"/>
              <a:t>and </a:t>
            </a:r>
            <a:r>
              <a:rPr lang="en-GB" sz="2000" b="1" i="1" dirty="0">
                <a:solidFill>
                  <a:srgbClr val="00B050"/>
                </a:solidFill>
              </a:rPr>
              <a:t>high-gradient </a:t>
            </a:r>
            <a:r>
              <a:rPr lang="en-GB" sz="2000" b="1" i="1" dirty="0" smtClean="0">
                <a:solidFill>
                  <a:srgbClr val="00B050"/>
                </a:solidFill>
              </a:rPr>
              <a:t>accelerating</a:t>
            </a:r>
            <a:r>
              <a:rPr lang="en-GB" sz="2000" b="1" i="1" dirty="0" smtClean="0"/>
              <a:t> structures</a:t>
            </a:r>
            <a:r>
              <a:rPr lang="en-GB" sz="1600" i="1" dirty="0"/>
              <a:t>, </a:t>
            </a:r>
            <a:r>
              <a:rPr lang="en-GB" sz="1600" b="1" i="1" dirty="0"/>
              <a:t>in collaboration with national institutes, laboratories and universities worldwide.</a:t>
            </a:r>
            <a:endParaRPr lang="fr-FR" sz="1600" b="1" dirty="0"/>
          </a:p>
        </p:txBody>
      </p:sp>
      <p:grpSp>
        <p:nvGrpSpPr>
          <p:cNvPr id="3" name="Group 2"/>
          <p:cNvGrpSpPr/>
          <p:nvPr/>
        </p:nvGrpSpPr>
        <p:grpSpPr>
          <a:xfrm>
            <a:off x="34615" y="2737195"/>
            <a:ext cx="4220262" cy="3432741"/>
            <a:chOff x="34615" y="2737195"/>
            <a:chExt cx="4220262" cy="3432741"/>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615" y="3201618"/>
              <a:ext cx="4220262" cy="296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79712" y="2737195"/>
              <a:ext cx="963725" cy="523220"/>
            </a:xfrm>
            <a:prstGeom prst="rect">
              <a:avLst/>
            </a:prstGeom>
            <a:noFill/>
          </p:spPr>
          <p:txBody>
            <a:bodyPr wrap="none" rtlCol="0">
              <a:spAutoFit/>
            </a:bodyPr>
            <a:lstStyle/>
            <a:p>
              <a:r>
                <a:rPr lang="en-GB" sz="2800" b="1" dirty="0" smtClean="0">
                  <a:solidFill>
                    <a:srgbClr val="FF0000"/>
                  </a:solidFill>
                </a:rPr>
                <a:t>HFM</a:t>
              </a:r>
              <a:endParaRPr lang="en-GB" sz="2800" b="1" dirty="0">
                <a:solidFill>
                  <a:srgbClr val="FF0000"/>
                </a:solidFill>
              </a:endParaRPr>
            </a:p>
          </p:txBody>
        </p:sp>
      </p:grpSp>
      <p:sp>
        <p:nvSpPr>
          <p:cNvPr id="9" name="TextBox 8"/>
          <p:cNvSpPr txBox="1"/>
          <p:nvPr/>
        </p:nvSpPr>
        <p:spPr>
          <a:xfrm>
            <a:off x="6189962" y="2768465"/>
            <a:ext cx="982961" cy="523220"/>
          </a:xfrm>
          <a:prstGeom prst="rect">
            <a:avLst/>
          </a:prstGeom>
          <a:noFill/>
        </p:spPr>
        <p:txBody>
          <a:bodyPr wrap="none" rtlCol="0">
            <a:spAutoFit/>
          </a:bodyPr>
          <a:lstStyle/>
          <a:p>
            <a:r>
              <a:rPr lang="en-GB" sz="2800" b="1" dirty="0" smtClean="0">
                <a:solidFill>
                  <a:srgbClr val="00B050"/>
                </a:solidFill>
              </a:rPr>
              <a:t>HGA</a:t>
            </a:r>
            <a:endParaRPr lang="en-GB" sz="2800" b="1" dirty="0">
              <a:solidFill>
                <a:srgbClr val="00B050"/>
              </a:solidFill>
            </a:endParaRPr>
          </a:p>
        </p:txBody>
      </p:sp>
      <p:sp>
        <p:nvSpPr>
          <p:cNvPr id="10" name="Rectangle 9"/>
          <p:cNvSpPr/>
          <p:nvPr/>
        </p:nvSpPr>
        <p:spPr>
          <a:xfrm>
            <a:off x="251519" y="105744"/>
            <a:ext cx="8548317" cy="830997"/>
          </a:xfrm>
          <a:prstGeom prst="rect">
            <a:avLst/>
          </a:prstGeom>
          <a:solidFill>
            <a:schemeClr val="tx1">
              <a:lumMod val="60000"/>
              <a:lumOff val="40000"/>
            </a:schemeClr>
          </a:solidFill>
        </p:spPr>
        <p:txBody>
          <a:bodyPr wrap="square">
            <a:spAutoFit/>
          </a:bodyPr>
          <a:lstStyle/>
          <a:p>
            <a:r>
              <a:rPr lang="en-GB" sz="2400" dirty="0" smtClean="0">
                <a:solidFill>
                  <a:schemeClr val="bg1"/>
                </a:solidFill>
                <a:latin typeface="Times-Roman"/>
              </a:rPr>
              <a:t>“to </a:t>
            </a:r>
            <a:r>
              <a:rPr lang="en-GB" sz="2400" dirty="0">
                <a:solidFill>
                  <a:schemeClr val="bg1"/>
                </a:solidFill>
                <a:latin typeface="Times-Roman"/>
              </a:rPr>
              <a:t>propose an ambitious </a:t>
            </a:r>
            <a:r>
              <a:rPr lang="en-GB" sz="2400" b="1" dirty="0">
                <a:solidFill>
                  <a:schemeClr val="bg1"/>
                </a:solidFill>
                <a:latin typeface="Times-Roman"/>
              </a:rPr>
              <a:t>post-LHC accelerator project at CERN </a:t>
            </a:r>
            <a:r>
              <a:rPr lang="en-GB" sz="2400" dirty="0">
                <a:solidFill>
                  <a:schemeClr val="bg1"/>
                </a:solidFill>
                <a:latin typeface="Times-Roman"/>
              </a:rPr>
              <a:t>by the time of the next Strategy </a:t>
            </a:r>
            <a:r>
              <a:rPr lang="en-GB" sz="2400" dirty="0" smtClean="0">
                <a:solidFill>
                  <a:schemeClr val="bg1"/>
                </a:solidFill>
                <a:latin typeface="Times-Roman"/>
              </a:rPr>
              <a:t>update”</a:t>
            </a:r>
            <a:endParaRPr lang="en-GB" sz="2400" dirty="0">
              <a:solidFill>
                <a:schemeClr val="bg1"/>
              </a:solidFill>
            </a:endParaRPr>
          </a:p>
        </p:txBody>
      </p:sp>
      <p:sp>
        <p:nvSpPr>
          <p:cNvPr id="11" name="TextBox 10"/>
          <p:cNvSpPr txBox="1"/>
          <p:nvPr/>
        </p:nvSpPr>
        <p:spPr>
          <a:xfrm>
            <a:off x="541755" y="954356"/>
            <a:ext cx="7920880" cy="338554"/>
          </a:xfrm>
          <a:prstGeom prst="rect">
            <a:avLst/>
          </a:prstGeom>
          <a:noFill/>
        </p:spPr>
        <p:txBody>
          <a:bodyPr wrap="square" rtlCol="0">
            <a:spAutoFit/>
          </a:bodyPr>
          <a:lstStyle/>
          <a:p>
            <a:pPr marL="266700" indent="-266700" algn="just"/>
            <a:r>
              <a:rPr lang="en-GB" sz="1600" dirty="0" smtClean="0"/>
              <a:t>d)	</a:t>
            </a:r>
            <a:r>
              <a:rPr lang="en-GB" sz="1600" i="1" dirty="0" smtClean="0"/>
              <a:t>CERN </a:t>
            </a:r>
            <a:r>
              <a:rPr lang="en-GB" sz="1600" i="1" dirty="0"/>
              <a:t>should undertake </a:t>
            </a:r>
            <a:r>
              <a:rPr lang="en-GB" sz="1600" i="1" dirty="0" smtClean="0"/>
              <a:t>design studies </a:t>
            </a:r>
            <a:r>
              <a:rPr lang="en-GB" sz="1600" i="1" dirty="0"/>
              <a:t>for accelerator projects in a global context, </a:t>
            </a:r>
            <a:endParaRPr lang="fr-FR" sz="1600" b="1" dirty="0"/>
          </a:p>
        </p:txBody>
      </p:sp>
      <p:sp>
        <p:nvSpPr>
          <p:cNvPr id="12" name="TextBox 11"/>
          <p:cNvSpPr txBox="1"/>
          <p:nvPr/>
        </p:nvSpPr>
        <p:spPr>
          <a:xfrm>
            <a:off x="34615" y="949101"/>
            <a:ext cx="9049002" cy="353943"/>
          </a:xfrm>
          <a:prstGeom prst="rect">
            <a:avLst/>
          </a:prstGeom>
          <a:solidFill>
            <a:schemeClr val="bg1"/>
          </a:solidFill>
        </p:spPr>
        <p:txBody>
          <a:bodyPr wrap="square" rtlCol="0">
            <a:spAutoFit/>
          </a:bodyPr>
          <a:lstStyle/>
          <a:p>
            <a:pPr marL="266700" indent="-266700" algn="just"/>
            <a:r>
              <a:rPr lang="en-GB" sz="1700" b="1" dirty="0">
                <a:solidFill>
                  <a:srgbClr val="CC0000"/>
                </a:solidFill>
              </a:rPr>
              <a:t> </a:t>
            </a:r>
            <a:r>
              <a:rPr lang="en-GB" sz="1700" b="1" dirty="0" smtClean="0">
                <a:solidFill>
                  <a:srgbClr val="CC0000"/>
                </a:solidFill>
              </a:rPr>
              <a:t>   </a:t>
            </a:r>
            <a:r>
              <a:rPr lang="en-GB" sz="1700" b="1" i="1" dirty="0" smtClean="0">
                <a:solidFill>
                  <a:srgbClr val="CC0000"/>
                </a:solidFill>
              </a:rPr>
              <a:t>CERN </a:t>
            </a:r>
            <a:r>
              <a:rPr lang="en-GB" sz="1700" b="1" i="1" dirty="0">
                <a:solidFill>
                  <a:srgbClr val="CC0000"/>
                </a:solidFill>
              </a:rPr>
              <a:t>should undertake </a:t>
            </a:r>
            <a:r>
              <a:rPr lang="en-GB" sz="1700" b="1" i="1" dirty="0" smtClean="0">
                <a:solidFill>
                  <a:srgbClr val="CC0000"/>
                </a:solidFill>
              </a:rPr>
              <a:t>design studies </a:t>
            </a:r>
            <a:r>
              <a:rPr lang="en-GB" sz="1700" b="1" i="1" dirty="0">
                <a:solidFill>
                  <a:srgbClr val="CC0000"/>
                </a:solidFill>
              </a:rPr>
              <a:t>for accelerator projects in a global context, </a:t>
            </a:r>
            <a:endParaRPr lang="fr-FR" sz="1700" b="1" dirty="0">
              <a:solidFill>
                <a:srgbClr val="CC0000"/>
              </a:solidFill>
            </a:endParaRPr>
          </a:p>
        </p:txBody>
      </p:sp>
      <p:pic>
        <p:nvPicPr>
          <p:cNvPr id="1026" name="Picture 2" descr="http://htimko.web.cern.ch/htimko/img/cavit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2799" y="3291685"/>
            <a:ext cx="3837289" cy="266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65646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495" y="0"/>
            <a:ext cx="7545524" cy="800708"/>
          </a:xfrm>
          <a:solidFill>
            <a:schemeClr val="tx2">
              <a:lumMod val="60000"/>
              <a:lumOff val="40000"/>
            </a:schemeClr>
          </a:solidFill>
        </p:spPr>
        <p:txBody>
          <a:bodyPr>
            <a:noAutofit/>
          </a:bodyPr>
          <a:lstStyle/>
          <a:p>
            <a:pPr algn="ctr"/>
            <a:r>
              <a:rPr lang="en-GB" sz="2800" dirty="0" smtClean="0">
                <a:solidFill>
                  <a:schemeClr val="bg1"/>
                </a:solidFill>
              </a:rPr>
              <a:t>Malta Workshop: </a:t>
            </a:r>
            <a:r>
              <a:rPr lang="en-GB" sz="2800" b="1" dirty="0" smtClean="0">
                <a:solidFill>
                  <a:schemeClr val="bg1"/>
                </a:solidFill>
              </a:rPr>
              <a:t>HE-LHC @ 33 </a:t>
            </a:r>
            <a:r>
              <a:rPr lang="en-GB" sz="2800" b="1" dirty="0" err="1" smtClean="0">
                <a:solidFill>
                  <a:schemeClr val="bg1"/>
                </a:solidFill>
              </a:rPr>
              <a:t>TeV</a:t>
            </a:r>
            <a:r>
              <a:rPr lang="en-GB" sz="2800" b="1" dirty="0" smtClean="0">
                <a:solidFill>
                  <a:schemeClr val="bg1"/>
                </a:solidFill>
              </a:rPr>
              <a:t> </a:t>
            </a:r>
            <a:r>
              <a:rPr lang="en-GB" sz="2800" b="1" dirty="0" err="1" smtClean="0">
                <a:solidFill>
                  <a:schemeClr val="bg1"/>
                </a:solidFill>
              </a:rPr>
              <a:t>c.o.m</a:t>
            </a:r>
            <a:r>
              <a:rPr lang="en-GB" sz="2800" b="1" dirty="0" smtClean="0">
                <a:solidFill>
                  <a:schemeClr val="bg1"/>
                </a:solidFill>
              </a:rPr>
              <a:t>.</a:t>
            </a:r>
            <a:br>
              <a:rPr lang="en-GB" sz="2800" b="1" dirty="0" smtClean="0">
                <a:solidFill>
                  <a:schemeClr val="bg1"/>
                </a:solidFill>
              </a:rPr>
            </a:br>
            <a:r>
              <a:rPr lang="en-GB" sz="2000" dirty="0" smtClean="0">
                <a:solidFill>
                  <a:schemeClr val="bg1"/>
                </a:solidFill>
              </a:rPr>
              <a:t>14-16 October 2010</a:t>
            </a:r>
            <a:endParaRPr lang="en-GB" sz="2800" dirty="0">
              <a:solidFill>
                <a:schemeClr val="bg1"/>
              </a:solidFill>
            </a:endParaRPr>
          </a:p>
        </p:txBody>
      </p:sp>
      <p:grpSp>
        <p:nvGrpSpPr>
          <p:cNvPr id="6" name="Group 5"/>
          <p:cNvGrpSpPr>
            <a:grpSpLocks noChangeAspect="1"/>
          </p:cNvGrpSpPr>
          <p:nvPr/>
        </p:nvGrpSpPr>
        <p:grpSpPr>
          <a:xfrm>
            <a:off x="287524" y="856731"/>
            <a:ext cx="6000283" cy="3240360"/>
            <a:chOff x="1043608" y="692696"/>
            <a:chExt cx="7344817" cy="3966455"/>
          </a:xfrm>
        </p:grpSpPr>
        <p:pic>
          <p:nvPicPr>
            <p:cNvPr id="7" name="Picture 6" descr="20T_coil_v3.JPG"/>
            <p:cNvPicPr>
              <a:picLocks noChangeAspect="1"/>
            </p:cNvPicPr>
            <p:nvPr/>
          </p:nvPicPr>
          <p:blipFill>
            <a:blip r:embed="rId3" cstate="email"/>
            <a:stretch>
              <a:fillRect/>
            </a:stretch>
          </p:blipFill>
          <p:spPr>
            <a:xfrm>
              <a:off x="4283969" y="916649"/>
              <a:ext cx="4104456" cy="1471010"/>
            </a:xfrm>
            <a:prstGeom prst="rect">
              <a:avLst/>
            </a:prstGeom>
          </p:spPr>
        </p:pic>
        <p:pic>
          <p:nvPicPr>
            <p:cNvPr id="8" name="Picture 7" descr="20T_iron_v3.JPG"/>
            <p:cNvPicPr/>
            <p:nvPr/>
          </p:nvPicPr>
          <p:blipFill>
            <a:blip r:embed="rId4" cstate="email"/>
            <a:stretch>
              <a:fillRect/>
            </a:stretch>
          </p:blipFill>
          <p:spPr>
            <a:xfrm>
              <a:off x="1115616" y="692696"/>
              <a:ext cx="3168352" cy="2365108"/>
            </a:xfrm>
            <a:prstGeom prst="rect">
              <a:avLst/>
            </a:prstGeom>
          </p:spPr>
        </p:pic>
        <p:pic>
          <p:nvPicPr>
            <p:cNvPr id="9"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08104" y="2420888"/>
              <a:ext cx="2729708" cy="1872208"/>
            </a:xfrm>
            <a:prstGeom prst="rect">
              <a:avLst/>
            </a:prstGeom>
            <a:noFill/>
            <a:ln w="9525">
              <a:noFill/>
              <a:miter lim="800000"/>
              <a:headEnd/>
              <a:tailEnd/>
            </a:ln>
            <a:effectLst/>
          </p:spPr>
        </p:pic>
        <p:pic>
          <p:nvPicPr>
            <p:cNvPr id="1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43608" y="3284984"/>
              <a:ext cx="5466228" cy="1374167"/>
            </a:xfrm>
            <a:prstGeom prst="rect">
              <a:avLst/>
            </a:prstGeom>
            <a:noFill/>
            <a:ln w="9525">
              <a:noFill/>
              <a:miter lim="800000"/>
              <a:headEnd/>
              <a:tailEnd/>
            </a:ln>
            <a:effectLst/>
          </p:spPr>
        </p:pic>
      </p:grpSp>
      <p:sp>
        <p:nvSpPr>
          <p:cNvPr id="11" name="TextBox 10"/>
          <p:cNvSpPr txBox="1"/>
          <p:nvPr/>
        </p:nvSpPr>
        <p:spPr>
          <a:xfrm>
            <a:off x="6295719" y="849911"/>
            <a:ext cx="2879812" cy="3385542"/>
          </a:xfrm>
          <a:prstGeom prst="rect">
            <a:avLst/>
          </a:prstGeom>
          <a:solidFill>
            <a:schemeClr val="accent6">
              <a:lumMod val="20000"/>
              <a:lumOff val="80000"/>
            </a:schemeClr>
          </a:solidFill>
        </p:spPr>
        <p:txBody>
          <a:bodyPr wrap="square" rtlCol="0">
            <a:spAutoFit/>
          </a:bodyPr>
          <a:lstStyle/>
          <a:p>
            <a:pPr algn="just"/>
            <a:r>
              <a:rPr lang="en-GB" sz="2000" b="1" dirty="0" smtClean="0"/>
              <a:t>Magnet design (20 T): </a:t>
            </a:r>
          </a:p>
          <a:p>
            <a:pPr algn="just"/>
            <a:r>
              <a:rPr lang="en-GB" sz="2000" b="1" dirty="0" smtClean="0"/>
              <a:t>very challenging but not impossible. </a:t>
            </a:r>
          </a:p>
          <a:p>
            <a:r>
              <a:rPr lang="en-GB" sz="1400" dirty="0" smtClean="0"/>
              <a:t>300 mm inter-beam</a:t>
            </a:r>
          </a:p>
          <a:p>
            <a:r>
              <a:rPr lang="en-GB" sz="1400" dirty="0" smtClean="0"/>
              <a:t>Multiple powering in the same magnet (and more sectioning for energy)</a:t>
            </a:r>
          </a:p>
          <a:p>
            <a:r>
              <a:rPr lang="en-GB" sz="1400" b="1" dirty="0" smtClean="0">
                <a:solidFill>
                  <a:srgbClr val="0070C0"/>
                </a:solidFill>
              </a:rPr>
              <a:t>Work  for 4 years to assess HTS for 2X20T  to open the way to 16.5 T/beam .</a:t>
            </a:r>
          </a:p>
          <a:p>
            <a:r>
              <a:rPr lang="en-GB" sz="1400" b="1" dirty="0" smtClean="0">
                <a:solidFill>
                  <a:srgbClr val="FF0000"/>
                </a:solidFill>
              </a:rPr>
              <a:t>Otherwise limit field to 15.5 T for </a:t>
            </a:r>
            <a:r>
              <a:rPr lang="en-GB" sz="1400" b="1" dirty="0" err="1" smtClean="0">
                <a:solidFill>
                  <a:srgbClr val="FF0000"/>
                </a:solidFill>
              </a:rPr>
              <a:t>2x13</a:t>
            </a:r>
            <a:r>
              <a:rPr lang="en-GB" sz="1400" b="1" dirty="0" smtClean="0">
                <a:solidFill>
                  <a:srgbClr val="FF0000"/>
                </a:solidFill>
              </a:rPr>
              <a:t> </a:t>
            </a:r>
            <a:r>
              <a:rPr lang="en-GB" sz="1400" b="1" dirty="0" err="1" smtClean="0">
                <a:solidFill>
                  <a:srgbClr val="FF0000"/>
                </a:solidFill>
              </a:rPr>
              <a:t>TeV</a:t>
            </a:r>
            <a:endParaRPr lang="en-GB" sz="1400" b="1" dirty="0" smtClean="0">
              <a:solidFill>
                <a:srgbClr val="FF0000"/>
              </a:solidFill>
            </a:endParaRPr>
          </a:p>
          <a:p>
            <a:r>
              <a:rPr lang="en-GB" sz="1400" dirty="0" smtClean="0"/>
              <a:t>Higher INJ energy is desirable (</a:t>
            </a:r>
            <a:r>
              <a:rPr lang="en-GB" sz="1400" dirty="0" err="1" smtClean="0"/>
              <a:t>2xSPS</a:t>
            </a:r>
            <a:r>
              <a:rPr lang="en-GB" sz="1400" dirty="0" smtClean="0"/>
              <a:t>)</a:t>
            </a:r>
          </a:p>
        </p:txBody>
      </p:sp>
      <p:sp>
        <p:nvSpPr>
          <p:cNvPr id="12" name="TextBox 11"/>
          <p:cNvSpPr txBox="1"/>
          <p:nvPr/>
        </p:nvSpPr>
        <p:spPr>
          <a:xfrm>
            <a:off x="226809" y="4669643"/>
            <a:ext cx="8784976" cy="1323439"/>
          </a:xfrm>
          <a:prstGeom prst="rect">
            <a:avLst/>
          </a:prstGeom>
          <a:noFill/>
        </p:spPr>
        <p:txBody>
          <a:bodyPr wrap="square" rtlCol="0">
            <a:spAutoFit/>
          </a:bodyPr>
          <a:lstStyle/>
          <a:p>
            <a:r>
              <a:rPr lang="en-GB" sz="1600" b="1" dirty="0" smtClean="0"/>
              <a:t>The synchrotron light is not a stopper</a:t>
            </a:r>
            <a:r>
              <a:rPr lang="en-GB" sz="1600" dirty="0" smtClean="0"/>
              <a:t> by operating the beam screen at 60 K. </a:t>
            </a:r>
          </a:p>
          <a:p>
            <a:r>
              <a:rPr lang="en-GB" sz="1600" dirty="0" smtClean="0"/>
              <a:t>The beam stability  looks « easier » than LHC thanks to dumping time.</a:t>
            </a:r>
          </a:p>
          <a:p>
            <a:r>
              <a:rPr lang="en-GB" sz="1600" dirty="0" smtClean="0"/>
              <a:t>Collimation is possibly not more difficult than HL-LHC. Reaching 2x10</a:t>
            </a:r>
            <a:r>
              <a:rPr lang="en-GB" sz="1600" baseline="30000" dirty="0" smtClean="0"/>
              <a:t>34</a:t>
            </a:r>
            <a:r>
              <a:rPr lang="en-GB" sz="1600" dirty="0" smtClean="0"/>
              <a:t> appears reasonable.</a:t>
            </a:r>
          </a:p>
          <a:p>
            <a:r>
              <a:rPr lang="en-GB" sz="1600" dirty="0" smtClean="0"/>
              <a:t>The big challenge, after main magnet technology, </a:t>
            </a:r>
            <a:r>
              <a:rPr lang="en-GB" sz="1600" b="1" dirty="0" smtClean="0"/>
              <a:t>is beam handling for  INJ &amp; beam dump</a:t>
            </a:r>
            <a:r>
              <a:rPr lang="en-GB" sz="1600" dirty="0" smtClean="0"/>
              <a:t>: new kicker technology is needed since we cannot make twice more room for LHC kickers.</a:t>
            </a:r>
          </a:p>
        </p:txBody>
      </p:sp>
      <p:pic>
        <p:nvPicPr>
          <p:cNvPr id="13" name="Picture 12"/>
          <p:cNvPicPr>
            <a:picLocks noChangeAspect="1"/>
          </p:cNvPicPr>
          <p:nvPr/>
        </p:nvPicPr>
        <p:blipFill>
          <a:blip r:embed="rId7" cstate="email"/>
          <a:srcRect/>
          <a:stretch>
            <a:fillRect/>
          </a:stretch>
        </p:blipFill>
        <p:spPr bwMode="auto">
          <a:xfrm>
            <a:off x="1" y="3356992"/>
            <a:ext cx="5578780" cy="3511164"/>
          </a:xfrm>
          <a:prstGeom prst="rect">
            <a:avLst/>
          </a:prstGeom>
          <a:noFill/>
        </p:spPr>
      </p:pic>
    </p:spTree>
    <p:extLst>
      <p:ext uri="{BB962C8B-B14F-4D97-AF65-F5344CB8AC3E}">
        <p14:creationId xmlns:p14="http://schemas.microsoft.com/office/powerpoint/2010/main" val="36062661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046" r="-173"/>
          <a:stretch/>
        </p:blipFill>
        <p:spPr>
          <a:xfrm>
            <a:off x="4427984" y="966072"/>
            <a:ext cx="4716016" cy="5184992"/>
          </a:xfrm>
          <a:prstGeom prst="rect">
            <a:avLst/>
          </a:prstGeom>
        </p:spPr>
      </p:pic>
      <p:sp>
        <p:nvSpPr>
          <p:cNvPr id="8" name="Rectangle 7"/>
          <p:cNvSpPr/>
          <p:nvPr/>
        </p:nvSpPr>
        <p:spPr>
          <a:xfrm>
            <a:off x="27432" y="1106735"/>
            <a:ext cx="4427984" cy="5078313"/>
          </a:xfrm>
          <a:prstGeom prst="rect">
            <a:avLst/>
          </a:prstGeom>
          <a:noFill/>
        </p:spPr>
        <p:txBody>
          <a:bodyPr wrap="square">
            <a:spAutoFit/>
          </a:bodyPr>
          <a:lstStyle/>
          <a:p>
            <a:pPr>
              <a:spcBef>
                <a:spcPts val="1200"/>
              </a:spcBef>
              <a:defRPr/>
            </a:pPr>
            <a:r>
              <a:rPr lang="en-US" sz="2200" b="1" kern="0" dirty="0" smtClean="0">
                <a:latin typeface="Arial"/>
                <a:cs typeface="Calibri" pitchFamily="34" charset="0"/>
              </a:rPr>
              <a:t>International FCC collaboration (CERN as host lab) to study: </a:t>
            </a:r>
          </a:p>
          <a:p>
            <a:pPr marL="342900" indent="-342900">
              <a:spcBef>
                <a:spcPts val="1200"/>
              </a:spcBef>
              <a:buFont typeface="Arial" panose="020B0604020202020204" pitchFamily="34" charset="0"/>
              <a:buChar char="•"/>
              <a:defRPr/>
            </a:pPr>
            <a:r>
              <a:rPr lang="en-US" sz="2000" b="1" i="1" kern="0" dirty="0" smtClean="0">
                <a:latin typeface="Arial"/>
                <a:cs typeface="Calibri" pitchFamily="34" charset="0"/>
              </a:rPr>
              <a:t>pp</a:t>
            </a:r>
            <a:r>
              <a:rPr lang="en-US" sz="2000" b="1" kern="0" dirty="0" smtClean="0">
                <a:latin typeface="Arial"/>
                <a:cs typeface="Calibri" pitchFamily="34" charset="0"/>
              </a:rPr>
              <a:t>-collider (</a:t>
            </a:r>
            <a:r>
              <a:rPr lang="en-US" sz="2000" b="1" i="1" kern="0" dirty="0" smtClean="0">
                <a:latin typeface="Arial"/>
                <a:cs typeface="Calibri" pitchFamily="34" charset="0"/>
              </a:rPr>
              <a:t>FCC-</a:t>
            </a:r>
            <a:r>
              <a:rPr lang="en-US" sz="2000" b="1" i="1" kern="0" dirty="0" err="1" smtClean="0">
                <a:latin typeface="Arial"/>
                <a:cs typeface="Calibri" pitchFamily="34" charset="0"/>
              </a:rPr>
              <a:t>hh</a:t>
            </a:r>
            <a:r>
              <a:rPr lang="en-US" sz="2000" b="1" kern="0" dirty="0" smtClean="0">
                <a:latin typeface="Arial"/>
                <a:cs typeface="Calibri" pitchFamily="34" charset="0"/>
              </a:rPr>
              <a:t>)       </a:t>
            </a:r>
            <a:r>
              <a:rPr lang="en-US" sz="2000" b="1" kern="0" dirty="0">
                <a:latin typeface="Arial"/>
                <a:cs typeface="Calibri" pitchFamily="34" charset="0"/>
              </a:rPr>
              <a:t> </a:t>
            </a:r>
            <a:r>
              <a:rPr lang="en-US" sz="2000" b="1" kern="0" dirty="0" smtClean="0">
                <a:latin typeface="Arial"/>
                <a:cs typeface="Calibri" pitchFamily="34" charset="0"/>
              </a:rPr>
              <a:t>              </a:t>
            </a:r>
            <a:r>
              <a:rPr lang="en-US" sz="2000" kern="0" dirty="0" smtClean="0">
                <a:latin typeface="Arial"/>
                <a:cs typeface="Calibri" pitchFamily="34" charset="0"/>
                <a:sym typeface="Wingdings" panose="05000000000000000000" pitchFamily="2" charset="2"/>
              </a:rPr>
              <a:t> main emphasis, </a:t>
            </a:r>
            <a:r>
              <a:rPr lang="en-US" sz="2000" kern="0" dirty="0" smtClean="0">
                <a:latin typeface="Arial"/>
                <a:cs typeface="Calibri" pitchFamily="34" charset="0"/>
              </a:rPr>
              <a:t>defining infrastructure requirements </a:t>
            </a:r>
          </a:p>
          <a:p>
            <a:pPr marL="342900" indent="-342900">
              <a:spcBef>
                <a:spcPts val="1200"/>
              </a:spcBef>
              <a:buFont typeface="Arial" panose="020B0604020202020204" pitchFamily="34" charset="0"/>
              <a:buChar char="•"/>
              <a:defRPr/>
            </a:pPr>
            <a:endParaRPr lang="en-US" sz="2000" b="1" i="1" kern="0" dirty="0" smtClean="0">
              <a:latin typeface="Arial"/>
              <a:cs typeface="Calibri" pitchFamily="34" charset="0"/>
            </a:endParaRPr>
          </a:p>
          <a:p>
            <a:pPr marL="342900" indent="-342900">
              <a:spcBef>
                <a:spcPts val="1200"/>
              </a:spcBef>
              <a:buFont typeface="Arial" panose="020B0604020202020204" pitchFamily="34" charset="0"/>
              <a:buChar char="•"/>
              <a:defRPr/>
            </a:pPr>
            <a:r>
              <a:rPr lang="en-US" sz="2000" b="1" kern="0" dirty="0" smtClean="0">
                <a:cs typeface="Calibri" pitchFamily="34" charset="0"/>
              </a:rPr>
              <a:t>80-100 </a:t>
            </a:r>
            <a:r>
              <a:rPr lang="en-US" sz="2000" b="1" kern="0" dirty="0">
                <a:cs typeface="Calibri" pitchFamily="34" charset="0"/>
              </a:rPr>
              <a:t>km </a:t>
            </a:r>
            <a:r>
              <a:rPr lang="en-US" sz="2000" b="1" kern="0" dirty="0" smtClean="0">
                <a:cs typeface="Calibri" pitchFamily="34" charset="0"/>
              </a:rPr>
              <a:t>tunnel infrastructure </a:t>
            </a:r>
            <a:r>
              <a:rPr lang="en-US" sz="2000" kern="0" dirty="0">
                <a:cs typeface="Calibri" pitchFamily="34" charset="0"/>
              </a:rPr>
              <a:t>in Geneva </a:t>
            </a:r>
            <a:r>
              <a:rPr lang="en-US" sz="2000" kern="0" dirty="0" smtClean="0">
                <a:cs typeface="Calibri" pitchFamily="34" charset="0"/>
              </a:rPr>
              <a:t>area, site specific</a:t>
            </a:r>
            <a:endParaRPr lang="en-US" sz="2000" kern="0" dirty="0">
              <a:cs typeface="Calibri" pitchFamily="34" charset="0"/>
            </a:endParaRPr>
          </a:p>
          <a:p>
            <a:pPr marL="342900" indent="-342900">
              <a:spcBef>
                <a:spcPts val="1200"/>
              </a:spcBef>
              <a:buFont typeface="Arial" panose="020B0604020202020204" pitchFamily="34" charset="0"/>
              <a:buChar char="•"/>
              <a:defRPr/>
            </a:pPr>
            <a:r>
              <a:rPr lang="en-US" sz="2000" b="1" i="1" kern="0" dirty="0" err="1" smtClean="0">
                <a:latin typeface="Arial"/>
                <a:cs typeface="Calibri" pitchFamily="34" charset="0"/>
              </a:rPr>
              <a:t>e</a:t>
            </a:r>
            <a:r>
              <a:rPr lang="en-US" sz="2000" b="1" kern="0" baseline="30000" dirty="0" err="1" smtClean="0">
                <a:latin typeface="Arial"/>
                <a:cs typeface="Calibri" pitchFamily="34" charset="0"/>
              </a:rPr>
              <a:t>+</a:t>
            </a:r>
            <a:r>
              <a:rPr lang="en-US" sz="2000" b="1" i="1" kern="0" dirty="0" err="1" smtClean="0">
                <a:latin typeface="Arial"/>
                <a:cs typeface="Calibri" pitchFamily="34" charset="0"/>
              </a:rPr>
              <a:t>e</a:t>
            </a:r>
            <a:r>
              <a:rPr lang="en-US" sz="2000" b="1" kern="0" baseline="30000" dirty="0" smtClean="0">
                <a:latin typeface="Arial"/>
                <a:cs typeface="Calibri" pitchFamily="34" charset="0"/>
              </a:rPr>
              <a:t>-</a:t>
            </a:r>
            <a:r>
              <a:rPr lang="en-US" sz="2000" b="1" kern="0" dirty="0" smtClean="0">
                <a:latin typeface="Arial"/>
                <a:cs typeface="Calibri" pitchFamily="34" charset="0"/>
              </a:rPr>
              <a:t> </a:t>
            </a:r>
            <a:r>
              <a:rPr lang="en-US" sz="2000" b="1" kern="0" dirty="0">
                <a:latin typeface="Arial"/>
                <a:cs typeface="Calibri" pitchFamily="34" charset="0"/>
              </a:rPr>
              <a:t>collider </a:t>
            </a:r>
            <a:r>
              <a:rPr lang="en-US" sz="2000" b="1" kern="0" dirty="0" smtClean="0">
                <a:latin typeface="Arial"/>
                <a:cs typeface="Calibri" pitchFamily="34" charset="0"/>
              </a:rPr>
              <a:t>(</a:t>
            </a:r>
            <a:r>
              <a:rPr lang="en-US" sz="2000" b="1" i="1" kern="0" dirty="0" smtClean="0">
                <a:latin typeface="Arial"/>
                <a:cs typeface="Calibri" pitchFamily="34" charset="0"/>
              </a:rPr>
              <a:t>FCC-ee</a:t>
            </a:r>
            <a:r>
              <a:rPr lang="en-US" sz="2000" b="1" kern="0" dirty="0" smtClean="0">
                <a:latin typeface="Arial"/>
                <a:cs typeface="Calibri" pitchFamily="34" charset="0"/>
              </a:rPr>
              <a:t>),                </a:t>
            </a:r>
            <a:r>
              <a:rPr lang="en-US" sz="2000" kern="0" dirty="0" smtClean="0">
                <a:latin typeface="Arial"/>
                <a:cs typeface="Calibri" pitchFamily="34" charset="0"/>
              </a:rPr>
              <a:t>as potential first step</a:t>
            </a:r>
          </a:p>
          <a:p>
            <a:pPr marL="342900" indent="-342900">
              <a:spcBef>
                <a:spcPts val="1200"/>
              </a:spcBef>
              <a:buFont typeface="Arial" panose="020B0604020202020204" pitchFamily="34" charset="0"/>
              <a:buChar char="•"/>
              <a:defRPr/>
            </a:pPr>
            <a:r>
              <a:rPr lang="en-US" sz="2000" b="1" i="1" kern="0" dirty="0">
                <a:cs typeface="Calibri" pitchFamily="34" charset="0"/>
              </a:rPr>
              <a:t>p-e</a:t>
            </a:r>
            <a:r>
              <a:rPr lang="en-US" sz="2000" b="1" kern="0" dirty="0">
                <a:cs typeface="Calibri" pitchFamily="34" charset="0"/>
              </a:rPr>
              <a:t> (</a:t>
            </a:r>
            <a:r>
              <a:rPr lang="en-US" sz="2000" b="1" i="1" kern="0" dirty="0">
                <a:cs typeface="Calibri" pitchFamily="34" charset="0"/>
              </a:rPr>
              <a:t>FCC-he</a:t>
            </a:r>
            <a:r>
              <a:rPr lang="en-US" sz="2000" b="1" kern="0" dirty="0">
                <a:cs typeface="Calibri" pitchFamily="34" charset="0"/>
              </a:rPr>
              <a:t>) </a:t>
            </a:r>
            <a:r>
              <a:rPr lang="en-US" sz="2000" b="1" kern="0" dirty="0" smtClean="0">
                <a:cs typeface="Calibri" pitchFamily="34" charset="0"/>
              </a:rPr>
              <a:t>option,    </a:t>
            </a:r>
            <a:r>
              <a:rPr lang="en-US" sz="2000" kern="0" dirty="0" smtClean="0">
                <a:cs typeface="Calibri" pitchFamily="34" charset="0"/>
              </a:rPr>
              <a:t>integration one IP, FCC-</a:t>
            </a:r>
            <a:r>
              <a:rPr lang="en-US" sz="2000" kern="0" dirty="0" err="1" smtClean="0">
                <a:cs typeface="Calibri" pitchFamily="34" charset="0"/>
              </a:rPr>
              <a:t>hh</a:t>
            </a:r>
            <a:r>
              <a:rPr lang="en-US" sz="2000" kern="0" dirty="0" smtClean="0">
                <a:cs typeface="Calibri" pitchFamily="34" charset="0"/>
              </a:rPr>
              <a:t> &amp; ERL</a:t>
            </a:r>
          </a:p>
          <a:p>
            <a:pPr marL="342900" indent="-342900">
              <a:spcBef>
                <a:spcPts val="1200"/>
              </a:spcBef>
              <a:buFont typeface="Arial" panose="020B0604020202020204" pitchFamily="34" charset="0"/>
              <a:buChar char="•"/>
              <a:defRPr/>
            </a:pPr>
            <a:r>
              <a:rPr lang="en-US" sz="2000" b="1" kern="0" dirty="0" smtClean="0">
                <a:solidFill>
                  <a:srgbClr val="FF0000"/>
                </a:solidFill>
                <a:cs typeface="Calibri" pitchFamily="34" charset="0"/>
              </a:rPr>
              <a:t>HE-LHC</a:t>
            </a:r>
            <a:r>
              <a:rPr lang="en-US" sz="2000" kern="0" dirty="0" smtClean="0">
                <a:solidFill>
                  <a:srgbClr val="FF0000"/>
                </a:solidFill>
                <a:cs typeface="Calibri" pitchFamily="34" charset="0"/>
              </a:rPr>
              <a:t> with </a:t>
            </a:r>
            <a:r>
              <a:rPr lang="en-US" sz="2000" i="1" kern="0" dirty="0" smtClean="0">
                <a:solidFill>
                  <a:srgbClr val="FF0000"/>
                </a:solidFill>
                <a:cs typeface="Calibri" pitchFamily="34" charset="0"/>
              </a:rPr>
              <a:t>FCC-</a:t>
            </a:r>
            <a:r>
              <a:rPr lang="en-US" sz="2000" i="1" kern="0" dirty="0" err="1" smtClean="0">
                <a:solidFill>
                  <a:srgbClr val="FF0000"/>
                </a:solidFill>
                <a:cs typeface="Calibri" pitchFamily="34" charset="0"/>
              </a:rPr>
              <a:t>hh</a:t>
            </a:r>
            <a:r>
              <a:rPr lang="en-US" sz="2000" i="1" kern="0" dirty="0" smtClean="0">
                <a:solidFill>
                  <a:srgbClr val="FF0000"/>
                </a:solidFill>
                <a:cs typeface="Calibri" pitchFamily="34" charset="0"/>
              </a:rPr>
              <a:t> </a:t>
            </a:r>
            <a:r>
              <a:rPr lang="en-US" sz="2000" kern="0" dirty="0" smtClean="0">
                <a:solidFill>
                  <a:srgbClr val="FF0000"/>
                </a:solidFill>
                <a:cs typeface="Calibri" pitchFamily="34" charset="0"/>
              </a:rPr>
              <a:t>technology</a:t>
            </a:r>
            <a:endParaRPr lang="en-US" sz="2000" kern="0" dirty="0">
              <a:solidFill>
                <a:srgbClr val="FF0000"/>
              </a:solidFill>
              <a:cs typeface="Calibri" pitchFamily="34" charset="0"/>
            </a:endParaRPr>
          </a:p>
        </p:txBody>
      </p:sp>
      <p:sp>
        <p:nvSpPr>
          <p:cNvPr id="9" name="TextBox 8"/>
          <p:cNvSpPr txBox="1"/>
          <p:nvPr/>
        </p:nvSpPr>
        <p:spPr>
          <a:xfrm>
            <a:off x="251520" y="2943232"/>
            <a:ext cx="3833552" cy="400110"/>
          </a:xfrm>
          <a:prstGeom prst="rect">
            <a:avLst/>
          </a:prstGeom>
          <a:solidFill>
            <a:srgbClr val="FFFFFF"/>
          </a:solidFill>
          <a:ln w="19050" cap="flat" cmpd="sng" algn="ctr">
            <a:solidFill>
              <a:srgbClr val="B2B2B2"/>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2000" b="1" i="0" u="none" strike="noStrike" kern="0" cap="none" spc="0" normalizeH="0" baseline="0" noProof="0" dirty="0" smtClean="0">
                <a:ln>
                  <a:noFill/>
                </a:ln>
                <a:solidFill>
                  <a:srgbClr val="FF0000"/>
                </a:solidFill>
                <a:effectLst/>
                <a:uLnTx/>
                <a:uFillTx/>
                <a:latin typeface="Arial"/>
              </a:rPr>
              <a:t>~16 T </a:t>
            </a:r>
            <a:r>
              <a:rPr kumimoji="0" lang="fr-CH" sz="2000" b="1" i="0" u="none" strike="noStrike" kern="0" cap="none" spc="0" normalizeH="0" baseline="0" noProof="0" dirty="0" smtClean="0">
                <a:ln>
                  <a:noFill/>
                </a:ln>
                <a:solidFill>
                  <a:srgbClr val="FF0000"/>
                </a:solidFill>
                <a:effectLst/>
                <a:uLnTx/>
                <a:uFillTx/>
                <a:latin typeface="Arial"/>
                <a:sym typeface="Symbol"/>
              </a:rPr>
              <a:t> 100 </a:t>
            </a:r>
            <a:r>
              <a:rPr kumimoji="0" lang="fr-CH" sz="2000" b="1" i="0" u="none" strike="noStrike" kern="0" cap="none" spc="0" normalizeH="0" baseline="0" noProof="0" dirty="0" err="1" smtClean="0">
                <a:ln>
                  <a:noFill/>
                </a:ln>
                <a:solidFill>
                  <a:srgbClr val="FF0000"/>
                </a:solidFill>
                <a:effectLst/>
                <a:uLnTx/>
                <a:uFillTx/>
                <a:latin typeface="Arial"/>
                <a:sym typeface="Symbol"/>
              </a:rPr>
              <a:t>TeV</a:t>
            </a:r>
            <a:r>
              <a:rPr kumimoji="0" lang="fr-CH" sz="2000" b="1" i="0" u="none" strike="noStrike" kern="0" cap="none" spc="0" normalizeH="0" baseline="0" noProof="0" dirty="0" smtClean="0">
                <a:ln>
                  <a:noFill/>
                </a:ln>
                <a:solidFill>
                  <a:srgbClr val="FF0000"/>
                </a:solidFill>
                <a:effectLst/>
                <a:uLnTx/>
                <a:uFillTx/>
                <a:latin typeface="Arial"/>
                <a:sym typeface="Symbol"/>
              </a:rPr>
              <a:t> </a:t>
            </a:r>
            <a:r>
              <a:rPr kumimoji="0" lang="fr-CH" sz="2000" b="1" i="1" u="none" strike="noStrike" kern="0" cap="none" spc="0" normalizeH="0" baseline="0" noProof="0" dirty="0" smtClean="0">
                <a:ln>
                  <a:noFill/>
                </a:ln>
                <a:solidFill>
                  <a:srgbClr val="FF0000"/>
                </a:solidFill>
                <a:effectLst/>
                <a:uLnTx/>
                <a:uFillTx/>
                <a:latin typeface="Arial"/>
                <a:sym typeface="Symbol"/>
              </a:rPr>
              <a:t>pp</a:t>
            </a:r>
            <a:r>
              <a:rPr kumimoji="0" lang="fr-CH" sz="2000" b="1" i="0" u="none" strike="noStrike" kern="0" cap="none" spc="0" normalizeH="0" baseline="0" noProof="0" dirty="0" smtClean="0">
                <a:ln>
                  <a:noFill/>
                </a:ln>
                <a:solidFill>
                  <a:srgbClr val="FF0000"/>
                </a:solidFill>
                <a:effectLst/>
                <a:uLnTx/>
                <a:uFillTx/>
                <a:latin typeface="Arial"/>
                <a:sym typeface="Symbol"/>
              </a:rPr>
              <a:t> in 100 km</a:t>
            </a:r>
          </a:p>
        </p:txBody>
      </p:sp>
      <p:sp>
        <p:nvSpPr>
          <p:cNvPr id="7" name="Title 1"/>
          <p:cNvSpPr txBox="1">
            <a:spLocks/>
          </p:cNvSpPr>
          <p:nvPr/>
        </p:nvSpPr>
        <p:spPr>
          <a:xfrm>
            <a:off x="-17262" y="6124"/>
            <a:ext cx="9150188" cy="1008112"/>
          </a:xfrm>
          <a:prstGeom prst="rect">
            <a:avLst/>
          </a:prstGeom>
          <a:solidFill>
            <a:schemeClr val="tx1"/>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r>
              <a:rPr lang="en-GB" sz="2800" dirty="0" smtClean="0"/>
              <a:t>       </a:t>
            </a:r>
            <a:r>
              <a:rPr lang="en-GB" sz="3200" dirty="0" smtClean="0"/>
              <a:t>Future Circular Collider Study            </a:t>
            </a:r>
            <a:endParaRPr lang="en-GB" sz="2800" dirty="0" smtClean="0"/>
          </a:p>
          <a:p>
            <a:r>
              <a:rPr lang="en-GB" sz="2800" dirty="0" smtClean="0"/>
              <a:t>  Goal: CDR for European </a:t>
            </a:r>
            <a:r>
              <a:rPr lang="en-GB" sz="2800" dirty="0"/>
              <a:t>Strategy Update </a:t>
            </a:r>
            <a:r>
              <a:rPr lang="en-GB" sz="2800" dirty="0" smtClean="0"/>
              <a:t>2018</a:t>
            </a:r>
            <a:endParaRPr lang="en-GB" sz="2800" dirty="0"/>
          </a:p>
        </p:txBody>
      </p:sp>
    </p:spTree>
    <p:extLst>
      <p:ext uri="{BB962C8B-B14F-4D97-AF65-F5344CB8AC3E}">
        <p14:creationId xmlns:p14="http://schemas.microsoft.com/office/powerpoint/2010/main" val="381367816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 y="1188246"/>
          <a:ext cx="9144000" cy="4675314"/>
        </p:xfrm>
        <a:graphic>
          <a:graphicData uri="http://schemas.openxmlformats.org/drawingml/2006/table">
            <a:tbl>
              <a:tblPr firstRow="1" bandRow="1"/>
              <a:tblGrid>
                <a:gridCol w="2790730">
                  <a:extLst>
                    <a:ext uri="{9D8B030D-6E8A-4147-A177-3AD203B41FA5}">
                      <a16:colId xmlns:a16="http://schemas.microsoft.com/office/drawing/2014/main" xmlns="" val="20000"/>
                    </a:ext>
                  </a:extLst>
                </a:gridCol>
                <a:gridCol w="1014584">
                  <a:extLst>
                    <a:ext uri="{9D8B030D-6E8A-4147-A177-3AD203B41FA5}">
                      <a16:colId xmlns:a16="http://schemas.microsoft.com/office/drawing/2014/main" xmlns="" val="20001"/>
                    </a:ext>
                  </a:extLst>
                </a:gridCol>
                <a:gridCol w="100803">
                  <a:extLst>
                    <a:ext uri="{9D8B030D-6E8A-4147-A177-3AD203B41FA5}">
                      <a16:colId xmlns:a16="http://schemas.microsoft.com/office/drawing/2014/main" xmlns="" val="1072247410"/>
                    </a:ext>
                  </a:extLst>
                </a:gridCol>
                <a:gridCol w="913781">
                  <a:extLst>
                    <a:ext uri="{9D8B030D-6E8A-4147-A177-3AD203B41FA5}">
                      <a16:colId xmlns:a16="http://schemas.microsoft.com/office/drawing/2014/main" xmlns="" val="20003"/>
                    </a:ext>
                  </a:extLst>
                </a:gridCol>
                <a:gridCol w="1554272">
                  <a:extLst>
                    <a:ext uri="{9D8B030D-6E8A-4147-A177-3AD203B41FA5}">
                      <a16:colId xmlns:a16="http://schemas.microsoft.com/office/drawing/2014/main" xmlns="" val="20004"/>
                    </a:ext>
                  </a:extLst>
                </a:gridCol>
                <a:gridCol w="1384915">
                  <a:extLst>
                    <a:ext uri="{9D8B030D-6E8A-4147-A177-3AD203B41FA5}">
                      <a16:colId xmlns:a16="http://schemas.microsoft.com/office/drawing/2014/main" xmlns="" val="20005"/>
                    </a:ext>
                  </a:extLst>
                </a:gridCol>
                <a:gridCol w="1384915">
                  <a:extLst>
                    <a:ext uri="{9D8B030D-6E8A-4147-A177-3AD203B41FA5}">
                      <a16:colId xmlns:a16="http://schemas.microsoft.com/office/drawing/2014/main" xmlns="" val="2362098517"/>
                    </a:ext>
                  </a:extLst>
                </a:gridCol>
              </a:tblGrid>
              <a:tr h="394422">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n-GB" sz="1500" b="1" dirty="0" smtClean="0">
                          <a:solidFill>
                            <a:schemeClr val="bg1"/>
                          </a:solidFill>
                        </a:rPr>
                        <a:t>parameter</a:t>
                      </a:r>
                      <a:endParaRPr lang="en-GB" sz="1500" b="1" dirty="0">
                        <a:solidFill>
                          <a:schemeClr val="bg1"/>
                        </a:solidFill>
                      </a:endParaRP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gridSpan="3">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algn="ctr"/>
                      <a:r>
                        <a:rPr lang="en-GB" sz="1500" b="1" dirty="0" smtClean="0">
                          <a:solidFill>
                            <a:schemeClr val="bg1"/>
                          </a:solidFill>
                        </a:rPr>
                        <a:t>FCC-</a:t>
                      </a:r>
                      <a:r>
                        <a:rPr lang="en-GB" sz="1500" b="1" dirty="0" err="1" smtClean="0">
                          <a:solidFill>
                            <a:schemeClr val="bg1"/>
                          </a:solidFill>
                        </a:rPr>
                        <a:t>hh</a:t>
                      </a:r>
                      <a:endParaRPr lang="en-GB" sz="1500" b="1" dirty="0">
                        <a:solidFill>
                          <a:schemeClr val="bg1"/>
                        </a:solidFill>
                      </a:endParaRP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hMerge="1">
                  <a:txBody>
                    <a:bodyPr/>
                    <a:lstStyle/>
                    <a:p>
                      <a:endParaRPr lang="en-GB"/>
                    </a:p>
                  </a:txBody>
                  <a:tcPr/>
                </a:tc>
                <a:tc hMerge="1">
                  <a:txBody>
                    <a:bodyPr/>
                    <a:lstStyle/>
                    <a:p>
                      <a:endParaRPr lang="en-GB"/>
                    </a:p>
                  </a:txBody>
                  <a:tcPr/>
                </a:tc>
                <a:tc>
                  <a:txBody>
                    <a:bodyPr/>
                    <a:lstStyle/>
                    <a:p>
                      <a:pPr algn="ctr"/>
                      <a:r>
                        <a:rPr lang="en-GB" sz="1500" b="1" dirty="0" smtClean="0">
                          <a:solidFill>
                            <a:schemeClr val="bg1"/>
                          </a:solidFill>
                        </a:rPr>
                        <a:t>HE-LHC</a:t>
                      </a:r>
                      <a:endParaRPr lang="en-GB" sz="1500" b="1" dirty="0">
                        <a:solidFill>
                          <a:schemeClr val="bg1"/>
                        </a:solidFill>
                      </a:endParaRP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500" b="1" dirty="0" smtClean="0">
                          <a:solidFill>
                            <a:schemeClr val="bg1"/>
                          </a:solidFill>
                        </a:rPr>
                        <a:t>HL-LHC</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500" b="1" dirty="0" smtClean="0">
                          <a:solidFill>
                            <a:schemeClr val="bg1"/>
                          </a:solidFill>
                        </a:rPr>
                        <a:t>LHC</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xmlns="" val="10000"/>
                  </a:ext>
                </a:extLst>
              </a:tr>
              <a:tr h="27813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smtClean="0">
                          <a:solidFill>
                            <a:schemeClr val="dk1"/>
                          </a:solidFill>
                          <a:latin typeface="Arial"/>
                          <a:ea typeface="+mn-ea"/>
                          <a:cs typeface="+mn-cs"/>
                        </a:rPr>
                        <a:t>collision energy </a:t>
                      </a:r>
                      <a:r>
                        <a:rPr kumimoji="0" lang="en-GB" sz="1400" b="1" kern="1200" dirty="0" err="1" smtClean="0">
                          <a:solidFill>
                            <a:schemeClr val="dk1"/>
                          </a:solidFill>
                          <a:latin typeface="Arial"/>
                          <a:ea typeface="+mn-ea"/>
                          <a:cs typeface="+mn-cs"/>
                        </a:rPr>
                        <a:t>cms</a:t>
                      </a:r>
                      <a:r>
                        <a:rPr kumimoji="0" lang="en-GB" sz="1400" b="1" kern="1200" dirty="0" smtClean="0">
                          <a:solidFill>
                            <a:schemeClr val="dk1"/>
                          </a:solidFill>
                          <a:latin typeface="Arial"/>
                          <a:ea typeface="+mn-ea"/>
                          <a:cs typeface="+mn-cs"/>
                        </a:rPr>
                        <a:t> [</a:t>
                      </a:r>
                      <a:r>
                        <a:rPr kumimoji="0" lang="en-GB" sz="1400" b="1" kern="1200" dirty="0" err="1" smtClean="0">
                          <a:solidFill>
                            <a:schemeClr val="dk1"/>
                          </a:solidFill>
                          <a:latin typeface="Arial"/>
                          <a:ea typeface="+mn-ea"/>
                          <a:cs typeface="+mn-cs"/>
                        </a:rPr>
                        <a:t>TeV</a:t>
                      </a:r>
                      <a:r>
                        <a:rPr kumimoji="0" lang="en-GB" sz="1400" b="1" kern="1200" dirty="0" smtClean="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grid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algn="ctr" rtl="0" eaLnBrk="1" latinLnBrk="0" hangingPunct="1"/>
                      <a:r>
                        <a:rPr kumimoji="0" lang="en-GB" sz="2000" b="1" kern="1200" dirty="0" smtClean="0">
                          <a:solidFill>
                            <a:srgbClr val="FF0000"/>
                          </a:solidFill>
                          <a:latin typeface="Arial"/>
                          <a:ea typeface="+mn-ea"/>
                          <a:cs typeface="+mn-cs"/>
                        </a:rPr>
                        <a:t>100</a:t>
                      </a:r>
                      <a:endParaRPr kumimoji="0" lang="en-GB" sz="20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b="1" kern="1200" dirty="0" smtClean="0">
                          <a:solidFill>
                            <a:srgbClr val="FF0000"/>
                          </a:solidFill>
                          <a:latin typeface="Arial"/>
                          <a:ea typeface="+mn-ea"/>
                          <a:cs typeface="+mn-cs"/>
                        </a:rPr>
                        <a:t>27</a:t>
                      </a:r>
                      <a:endParaRPr kumimoji="0" lang="en-GB" sz="20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14</a:t>
                      </a:r>
                      <a:endParaRPr kumimoji="0" lang="de-AT"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14</a:t>
                      </a:r>
                      <a:endParaRPr kumimoji="0" lang="de-AT"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0001"/>
                  </a:ext>
                </a:extLst>
              </a:tr>
              <a:tr h="27432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smtClean="0">
                          <a:solidFill>
                            <a:schemeClr val="dk1"/>
                          </a:solidFill>
                          <a:latin typeface="Arial"/>
                          <a:ea typeface="+mn-ea"/>
                          <a:cs typeface="+mn-cs"/>
                        </a:rPr>
                        <a:t>dipole field [T]</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F0F0"/>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2000" b="1" kern="1200" dirty="0" smtClean="0">
                          <a:solidFill>
                            <a:srgbClr val="FF0000"/>
                          </a:solidFill>
                          <a:latin typeface="Arial"/>
                          <a:ea typeface="+mn-ea"/>
                          <a:cs typeface="+mn-cs"/>
                        </a:rPr>
                        <a:t>16</a:t>
                      </a:r>
                      <a:endParaRPr kumimoji="0" lang="en-GB" sz="20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2000" b="1" kern="1200" dirty="0" smtClean="0">
                          <a:solidFill>
                            <a:srgbClr val="FF0000"/>
                          </a:solidFill>
                          <a:latin typeface="Arial"/>
                          <a:ea typeface="+mn-ea"/>
                          <a:cs typeface="+mn-cs"/>
                        </a:rPr>
                        <a:t>16</a:t>
                      </a:r>
                      <a:endParaRPr kumimoji="0" lang="en-GB" sz="20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8.33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8.33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0002"/>
                  </a:ext>
                </a:extLst>
              </a:tr>
              <a:tr h="311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smtClean="0">
                          <a:solidFill>
                            <a:schemeClr val="dk1"/>
                          </a:solidFill>
                          <a:latin typeface="Arial"/>
                          <a:ea typeface="+mn-ea"/>
                          <a:cs typeface="+mn-cs"/>
                        </a:rPr>
                        <a:t>circumference</a:t>
                      </a:r>
                      <a:r>
                        <a:rPr kumimoji="0" lang="de-AT" sz="1400" b="1" kern="1200" baseline="0" dirty="0" smtClean="0">
                          <a:solidFill>
                            <a:schemeClr val="dk1"/>
                          </a:solidFill>
                          <a:latin typeface="Arial"/>
                          <a:ea typeface="+mn-ea"/>
                          <a:cs typeface="+mn-cs"/>
                        </a:rPr>
                        <a:t> </a:t>
                      </a:r>
                      <a:r>
                        <a:rPr kumimoji="0" lang="en-GB" sz="1400" b="1" kern="1200" dirty="0" smtClean="0">
                          <a:solidFill>
                            <a:schemeClr val="dk1"/>
                          </a:solidFill>
                          <a:latin typeface="+mn-lt"/>
                          <a:ea typeface="+mn-ea"/>
                          <a:cs typeface="+mn-cs"/>
                        </a:rPr>
                        <a:t>[km]</a:t>
                      </a:r>
                      <a:endParaRPr kumimoji="0" lang="en-GB" sz="1400" b="1" kern="1200" dirty="0" smtClean="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de-AT" sz="1400" b="1" kern="1200" dirty="0" smtClean="0">
                          <a:solidFill>
                            <a:srgbClr val="FF0000"/>
                          </a:solidFill>
                          <a:latin typeface="Arial"/>
                          <a:ea typeface="+mn-ea"/>
                          <a:cs typeface="+mn-cs"/>
                        </a:rPr>
                        <a:t>97.75</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algn="ctr"/>
                      <a:r>
                        <a:rPr kumimoji="0" lang="de-AT" sz="1400" b="1" kern="1200" dirty="0" smtClean="0">
                          <a:solidFill>
                            <a:schemeClr val="tx1"/>
                          </a:solidFill>
                          <a:latin typeface="Arial"/>
                          <a:ea typeface="+mn-ea"/>
                          <a:cs typeface="+mn-cs"/>
                        </a:rPr>
                        <a:t>26.7</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26.7</a:t>
                      </a:r>
                      <a:endParaRPr kumimoji="0" lang="de-AT"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26.7</a:t>
                      </a:r>
                      <a:endParaRPr kumimoji="0" lang="de-AT"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0003"/>
                  </a:ext>
                </a:extLst>
              </a:tr>
              <a:tr h="311646">
                <a:tc>
                  <a:txBody>
                    <a:bodyPr/>
                    <a:lstStyle/>
                    <a:p>
                      <a:r>
                        <a:rPr kumimoji="0" lang="en-GB" sz="1400" b="1" kern="1200" dirty="0" smtClean="0">
                          <a:solidFill>
                            <a:schemeClr val="dk1"/>
                          </a:solidFill>
                          <a:latin typeface="Arial"/>
                          <a:ea typeface="+mn-ea"/>
                          <a:cs typeface="+mn-cs"/>
                        </a:rPr>
                        <a:t>beam current [A]</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GB" sz="1400" b="1" kern="1200" dirty="0" smtClean="0">
                          <a:solidFill>
                            <a:schemeClr val="tx1"/>
                          </a:solidFill>
                          <a:latin typeface="Arial"/>
                          <a:ea typeface="+mn-ea"/>
                          <a:cs typeface="+mn-cs"/>
                        </a:rPr>
                        <a:t>0.5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algn="ctr"/>
                      <a:r>
                        <a:rPr kumimoji="0" lang="en-GB" sz="1400" b="1" kern="1200" dirty="0" smtClean="0">
                          <a:solidFill>
                            <a:schemeClr val="tx1"/>
                          </a:solidFill>
                          <a:latin typeface="Arial"/>
                          <a:ea typeface="+mn-ea"/>
                          <a:cs typeface="+mn-cs"/>
                        </a:rPr>
                        <a:t>1.12</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1.12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0.58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0005"/>
                  </a:ext>
                </a:extLst>
              </a:tr>
              <a:tr h="27813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smtClean="0">
                          <a:solidFill>
                            <a:schemeClr val="dk1"/>
                          </a:solidFill>
                          <a:latin typeface="Arial"/>
                          <a:ea typeface="+mn-ea"/>
                          <a:cs typeface="+mn-cs"/>
                        </a:rPr>
                        <a:t>bunch intensity  [10</a:t>
                      </a:r>
                      <a:r>
                        <a:rPr kumimoji="0" lang="en-GB" sz="1400" b="1" kern="1200" baseline="30000" dirty="0" smtClean="0">
                          <a:solidFill>
                            <a:schemeClr val="dk1"/>
                          </a:solidFill>
                          <a:latin typeface="Arial"/>
                          <a:ea typeface="+mn-ea"/>
                          <a:cs typeface="+mn-cs"/>
                        </a:rPr>
                        <a:t>11</a:t>
                      </a:r>
                      <a:r>
                        <a:rPr kumimoji="0" lang="en-GB" sz="1400" b="1" kern="1200" dirty="0" smtClean="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smtClean="0">
                          <a:solidFill>
                            <a:srgbClr val="FF0000"/>
                          </a:solidFill>
                          <a:latin typeface="Arial"/>
                          <a:ea typeface="+mn-ea"/>
                          <a:cs typeface="+mn-cs"/>
                        </a:rPr>
                        <a:t>1</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algn="ctr"/>
                      <a:r>
                        <a:rPr kumimoji="0" lang="en-GB" sz="1400" b="1" kern="1200" dirty="0" smtClean="0">
                          <a:solidFill>
                            <a:srgbClr val="FF0000"/>
                          </a:solidFill>
                          <a:latin typeface="Arial"/>
                          <a:ea typeface="+mn-ea"/>
                          <a:cs typeface="+mn-cs"/>
                        </a:rPr>
                        <a:t>1 (0.2)</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rgbClr val="FF0000"/>
                          </a:solidFill>
                          <a:latin typeface="Arial"/>
                          <a:ea typeface="+mn-ea"/>
                          <a:cs typeface="+mn-cs"/>
                        </a:rPr>
                        <a:t>2.2 (0.44)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chemeClr val="tx1"/>
                          </a:solidFill>
                          <a:latin typeface="Arial"/>
                          <a:ea typeface="+mn-ea"/>
                          <a:cs typeface="+mn-cs"/>
                        </a:rPr>
                        <a:t>2.2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1.15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0006"/>
                  </a:ext>
                </a:extLst>
              </a:tr>
              <a:tr h="27813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smtClean="0">
                          <a:solidFill>
                            <a:schemeClr val="dk1"/>
                          </a:solidFill>
                          <a:latin typeface="Arial"/>
                          <a:ea typeface="+mn-ea"/>
                          <a:cs typeface="+mn-cs"/>
                        </a:rPr>
                        <a:t>bunch spacing  [ns]</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smtClean="0">
                          <a:solidFill>
                            <a:schemeClr val="tx1"/>
                          </a:solidFill>
                          <a:latin typeface="Arial"/>
                          <a:ea typeface="+mn-ea"/>
                          <a:cs typeface="+mn-cs"/>
                        </a:rPr>
                        <a:t>25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algn="ctr"/>
                      <a:r>
                        <a:rPr kumimoji="0" lang="en-GB" sz="1400" b="1" kern="1200" dirty="0" smtClean="0">
                          <a:solidFill>
                            <a:schemeClr val="tx1"/>
                          </a:solidFill>
                          <a:latin typeface="Arial"/>
                          <a:ea typeface="+mn-ea"/>
                          <a:cs typeface="+mn-cs"/>
                        </a:rPr>
                        <a:t>25 (5)</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chemeClr val="tx1"/>
                          </a:solidFill>
                          <a:latin typeface="Arial"/>
                          <a:ea typeface="+mn-ea"/>
                          <a:cs typeface="+mn-cs"/>
                        </a:rPr>
                        <a:t>25 (5)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chemeClr val="tx1"/>
                          </a:solidFill>
                          <a:latin typeface="Arial"/>
                          <a:ea typeface="+mn-ea"/>
                          <a:cs typeface="+mn-cs"/>
                        </a:rPr>
                        <a:t>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25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0007"/>
                  </a:ext>
                </a:extLst>
              </a:tr>
              <a:tr h="27813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err="1" smtClean="0">
                          <a:solidFill>
                            <a:schemeClr val="dk1"/>
                          </a:solidFill>
                          <a:latin typeface="Arial"/>
                          <a:ea typeface="+mn-ea"/>
                          <a:cs typeface="+mn-cs"/>
                        </a:rPr>
                        <a:t>synchr</a:t>
                      </a:r>
                      <a:r>
                        <a:rPr kumimoji="0" lang="en-GB" sz="1400" b="1" kern="1200" dirty="0" smtClean="0">
                          <a:solidFill>
                            <a:schemeClr val="dk1"/>
                          </a:solidFill>
                          <a:latin typeface="Arial"/>
                          <a:ea typeface="+mn-ea"/>
                          <a:cs typeface="+mn-cs"/>
                        </a:rPr>
                        <a:t>. rad. power / ring [kW]</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smtClean="0">
                          <a:solidFill>
                            <a:srgbClr val="FF0000"/>
                          </a:solidFill>
                          <a:latin typeface="Arial"/>
                          <a:ea typeface="+mn-ea"/>
                          <a:cs typeface="+mn-cs"/>
                        </a:rPr>
                        <a:t>2400</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pPr algn="ctr"/>
                      <a:endParaRPr kumimoji="0" lang="en-GB" sz="1800" b="1" kern="1200" dirty="0" smtClean="0">
                        <a:solidFill>
                          <a:schemeClr val="dk1"/>
                        </a:solidFill>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rgbClr val="FF0000"/>
                          </a:solidFill>
                          <a:latin typeface="Arial"/>
                          <a:ea typeface="+mn-ea"/>
                          <a:cs typeface="+mn-cs"/>
                        </a:rPr>
                        <a:t>101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GB" sz="1400" b="1" kern="1200" dirty="0" smtClean="0">
                          <a:solidFill>
                            <a:schemeClr val="tx1"/>
                          </a:solidFill>
                          <a:latin typeface="Arial"/>
                          <a:ea typeface="+mn-ea"/>
                          <a:cs typeface="+mn-cs"/>
                        </a:rPr>
                        <a:t>7.3</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3.6</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299242539"/>
                  </a:ext>
                </a:extLst>
              </a:tr>
              <a:tr h="278130">
                <a:tc>
                  <a:txBody>
                    <a:bodyPr/>
                    <a:lstStyle/>
                    <a:p>
                      <a:r>
                        <a:rPr kumimoji="0" lang="en-GB" sz="1400" b="1" kern="1200" dirty="0" smtClean="0">
                          <a:solidFill>
                            <a:schemeClr val="dk1"/>
                          </a:solidFill>
                          <a:latin typeface="Arial"/>
                          <a:ea typeface="+mn-ea"/>
                          <a:cs typeface="+mn-cs"/>
                        </a:rPr>
                        <a:t>SR</a:t>
                      </a:r>
                      <a:r>
                        <a:rPr kumimoji="0" lang="en-GB" sz="1400" b="1" kern="1200" baseline="0" dirty="0" smtClean="0">
                          <a:solidFill>
                            <a:schemeClr val="dk1"/>
                          </a:solidFill>
                          <a:latin typeface="Arial"/>
                          <a:ea typeface="+mn-ea"/>
                          <a:cs typeface="+mn-cs"/>
                        </a:rPr>
                        <a:t> power / length [W/m/ap.]</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US" sz="1400" b="1" kern="1200" dirty="0" smtClean="0">
                          <a:solidFill>
                            <a:srgbClr val="FF0000"/>
                          </a:solidFill>
                          <a:latin typeface="Arial"/>
                          <a:ea typeface="+mn-ea"/>
                          <a:cs typeface="+mn-cs"/>
                        </a:rPr>
                        <a:t>28.4</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pPr algn="ctr"/>
                      <a:endParaRPr kumimoji="0" lang="en-GB" sz="1800" b="1" kern="1200" dirty="0" smtClean="0">
                        <a:solidFill>
                          <a:schemeClr val="dk1"/>
                        </a:solidFill>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rgbClr val="FF0000"/>
                          </a:solidFill>
                          <a:latin typeface="Arial"/>
                          <a:ea typeface="+mn-ea"/>
                          <a:cs typeface="+mn-cs"/>
                        </a:rPr>
                        <a:t>4.6</a:t>
                      </a:r>
                      <a:endParaRPr kumimoji="0" lang="en-GB" sz="1400" b="1" kern="1200" dirty="0" smtClean="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0.33</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0.17</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3944200603"/>
                  </a:ext>
                </a:extLst>
              </a:tr>
              <a:tr h="278130">
                <a:tc>
                  <a:txBody>
                    <a:bodyPr/>
                    <a:lstStyle/>
                    <a:p>
                      <a:r>
                        <a:rPr kumimoji="0" lang="en-GB" sz="1400" b="1" kern="1200" dirty="0" smtClean="0">
                          <a:solidFill>
                            <a:schemeClr val="dk1"/>
                          </a:solidFill>
                          <a:latin typeface="Arial" panose="020B0604020202020204" pitchFamily="34" charset="0"/>
                          <a:ea typeface="+mn-ea"/>
                          <a:cs typeface="Arial" panose="020B0604020202020204" pitchFamily="34" charset="0"/>
                        </a:rPr>
                        <a:t>long. emit. damping time [h]</a:t>
                      </a:r>
                      <a:endParaRPr kumimoji="0" lang="en-GB" sz="1400" b="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US" sz="1400" b="1" kern="1200" dirty="0" smtClean="0">
                          <a:solidFill>
                            <a:schemeClr val="tx1"/>
                          </a:solidFill>
                          <a:latin typeface="Arial"/>
                          <a:ea typeface="+mn-ea"/>
                          <a:cs typeface="+mn-cs"/>
                        </a:rPr>
                        <a:t>0.54</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pPr algn="ctr"/>
                      <a:endParaRPr kumimoji="0" lang="en-GB" sz="1800" b="1" kern="1200" dirty="0" smtClean="0">
                        <a:solidFill>
                          <a:schemeClr val="dk1"/>
                        </a:solidFill>
                        <a:latin typeface="Arial"/>
                        <a:ea typeface="+mn-ea"/>
                        <a:cs typeface="+mn-cs"/>
                      </a:endParaRPr>
                    </a:p>
                  </a:txBody>
                  <a:tcPr/>
                </a:tc>
                <a:tc>
                  <a:txBody>
                    <a:bodyPr/>
                    <a:lstStyle/>
                    <a:p>
                      <a:pPr algn="ctr"/>
                      <a:r>
                        <a:rPr kumimoji="0" lang="en-US" sz="1400" b="1" kern="1200" dirty="0" smtClean="0">
                          <a:solidFill>
                            <a:schemeClr val="tx1"/>
                          </a:solidFill>
                          <a:latin typeface="Arial"/>
                          <a:ea typeface="+mn-ea"/>
                          <a:cs typeface="+mn-cs"/>
                        </a:rPr>
                        <a:t>1.8</a:t>
                      </a:r>
                      <a:endParaRPr kumimoji="0" lang="en-GB" sz="1400" b="1" kern="1200" dirty="0" smtClean="0">
                        <a:solidFill>
                          <a:schemeClr val="tx1"/>
                        </a:solidFill>
                        <a:latin typeface="Arial"/>
                        <a:ea typeface="+mn-ea"/>
                        <a:cs typeface="+mn-cs"/>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baseline="0" dirty="0" smtClean="0">
                          <a:solidFill>
                            <a:schemeClr val="tx1"/>
                          </a:solidFill>
                          <a:latin typeface="Arial"/>
                          <a:ea typeface="+mn-ea"/>
                          <a:cs typeface="+mn-cs"/>
                        </a:rPr>
                        <a:t> 12.9</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12.9</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3113994486"/>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smtClean="0">
                          <a:solidFill>
                            <a:schemeClr val="dk1"/>
                          </a:solidFill>
                          <a:latin typeface="Arial"/>
                          <a:ea typeface="+mn-ea"/>
                          <a:cs typeface="+mn-cs"/>
                        </a:rPr>
                        <a:t>beta*</a:t>
                      </a:r>
                      <a:r>
                        <a:rPr kumimoji="0" lang="de-AT" sz="1400" b="1" kern="1200" baseline="0" dirty="0" smtClean="0">
                          <a:solidFill>
                            <a:schemeClr val="dk1"/>
                          </a:solidFill>
                          <a:latin typeface="Arial"/>
                          <a:ea typeface="+mn-ea"/>
                          <a:cs typeface="+mn-cs"/>
                        </a:rPr>
                        <a:t> </a:t>
                      </a:r>
                      <a:r>
                        <a:rPr kumimoji="0" lang="en-GB" sz="1400" b="1" kern="1200" dirty="0" smtClean="0">
                          <a:solidFill>
                            <a:schemeClr val="dk1"/>
                          </a:solidFill>
                          <a:latin typeface="+mn-lt"/>
                          <a:ea typeface="+mn-ea"/>
                          <a:cs typeface="+mn-cs"/>
                        </a:rPr>
                        <a:t>[m]</a:t>
                      </a:r>
                      <a:endParaRPr kumimoji="0" lang="en-GB" sz="1400" b="1" kern="1200" dirty="0" smtClean="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1.1</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p>
                      <a:pPr algn="ctr"/>
                      <a:r>
                        <a:rPr kumimoji="0" lang="en-US" sz="1400" b="1" kern="1200" dirty="0" smtClean="0">
                          <a:solidFill>
                            <a:schemeClr val="tx1"/>
                          </a:solidFill>
                          <a:latin typeface="Arial"/>
                          <a:ea typeface="+mn-ea"/>
                          <a:cs typeface="+mn-cs"/>
                        </a:rPr>
                        <a:t>0.3</a:t>
                      </a:r>
                      <a:endParaRPr kumimoji="0" lang="en-GB" sz="1400" b="1" kern="1200" dirty="0">
                        <a:solidFill>
                          <a:schemeClr val="tx1"/>
                        </a:solidFill>
                        <a:latin typeface="Arial"/>
                        <a:ea typeface="+mn-ea"/>
                        <a:cs typeface="+mn-cs"/>
                      </a:endParaRPr>
                    </a:p>
                  </a:txBody>
                  <a:tcPr marL="68580" marR="68580" marT="34290" marB="34290">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dirty="0"/>
                    </a:p>
                  </a:txBody>
                  <a:tcPr/>
                </a:tc>
                <a:tc>
                  <a:txBody>
                    <a:bodyPr/>
                    <a:lstStyle/>
                    <a:p>
                      <a:pPr algn="ctr"/>
                      <a:r>
                        <a:rPr kumimoji="0" lang="de-AT" sz="1400" b="1" kern="1200" dirty="0" smtClean="0">
                          <a:solidFill>
                            <a:schemeClr val="tx1"/>
                          </a:solidFill>
                          <a:latin typeface="Arial"/>
                          <a:ea typeface="+mn-ea"/>
                          <a:cs typeface="+mn-cs"/>
                        </a:rPr>
                        <a:t>0.25</a:t>
                      </a:r>
                      <a:endParaRPr kumimoji="0" lang="de-AT" sz="1400" b="1" kern="1200" dirty="0">
                        <a:solidFill>
                          <a:schemeClr val="tx1"/>
                        </a:solidFill>
                        <a:latin typeface="Arial"/>
                        <a:ea typeface="+mn-ea"/>
                        <a:cs typeface="+mn-cs"/>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400" b="1" kern="1200" dirty="0" smtClean="0">
                          <a:solidFill>
                            <a:schemeClr val="tx1"/>
                          </a:solidFill>
                          <a:latin typeface="Arial"/>
                          <a:ea typeface="+mn-ea"/>
                          <a:cs typeface="+mn-cs"/>
                        </a:rPr>
                        <a:t>0.20</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0.55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2839530520"/>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smtClean="0">
                          <a:solidFill>
                            <a:schemeClr val="dk1"/>
                          </a:solidFill>
                          <a:latin typeface="Arial"/>
                          <a:ea typeface="+mn-ea"/>
                          <a:cs typeface="+mn-cs"/>
                        </a:rPr>
                        <a:t>normalized emittance</a:t>
                      </a:r>
                      <a:r>
                        <a:rPr kumimoji="0" lang="en-US" sz="1400" b="1" kern="1200" baseline="0" dirty="0" smtClean="0">
                          <a:solidFill>
                            <a:schemeClr val="dk1"/>
                          </a:solidFill>
                          <a:latin typeface="Arial"/>
                          <a:ea typeface="+mn-ea"/>
                          <a:cs typeface="+mn-cs"/>
                        </a:rPr>
                        <a:t> [</a:t>
                      </a:r>
                      <a:r>
                        <a:rPr kumimoji="0" lang="en-US" sz="1400" b="1" kern="1200" baseline="0" dirty="0" smtClean="0">
                          <a:solidFill>
                            <a:schemeClr val="dk1"/>
                          </a:solidFill>
                          <a:latin typeface="Symbol" panose="05050102010706020507" pitchFamily="18" charset="2"/>
                          <a:ea typeface="+mn-ea"/>
                          <a:cs typeface="+mn-cs"/>
                        </a:rPr>
                        <a:t>m</a:t>
                      </a:r>
                      <a:r>
                        <a:rPr kumimoji="0" lang="en-US" sz="1400" b="1" kern="1200" baseline="0" dirty="0" smtClean="0">
                          <a:solidFill>
                            <a:schemeClr val="dk1"/>
                          </a:solidFill>
                          <a:latin typeface="Arial"/>
                          <a:ea typeface="+mn-ea"/>
                          <a:cs typeface="+mn-cs"/>
                        </a:rPr>
                        <a:t>m]</a:t>
                      </a:r>
                      <a:endParaRPr kumimoji="0" lang="en-GB" sz="1400" b="1" kern="1200" dirty="0" smtClean="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algn="ctr"/>
                      <a:r>
                        <a:rPr kumimoji="0" lang="en-US" sz="1400" b="1" kern="1200" dirty="0" smtClean="0">
                          <a:solidFill>
                            <a:schemeClr val="tx1"/>
                          </a:solidFill>
                          <a:latin typeface="Arial"/>
                          <a:ea typeface="+mn-ea"/>
                          <a:cs typeface="+mn-cs"/>
                        </a:rPr>
                        <a:t>2.2 (0.4)</a:t>
                      </a:r>
                      <a:endParaRPr kumimoji="0" lang="en-GB" sz="1400" b="1" kern="1200" dirty="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dirty="0"/>
                    </a:p>
                  </a:txBody>
                  <a:tcPr/>
                </a:tc>
                <a:tc>
                  <a:txBody>
                    <a:bodyPr/>
                    <a:lstStyle/>
                    <a:p>
                      <a:pPr algn="ctr"/>
                      <a:r>
                        <a:rPr kumimoji="0" lang="de-AT" sz="1400" b="1" kern="1200" dirty="0" smtClean="0">
                          <a:solidFill>
                            <a:schemeClr val="tx1"/>
                          </a:solidFill>
                          <a:latin typeface="Arial"/>
                          <a:ea typeface="+mn-ea"/>
                          <a:cs typeface="+mn-cs"/>
                        </a:rPr>
                        <a:t>2.5</a:t>
                      </a:r>
                      <a:r>
                        <a:rPr kumimoji="0" lang="de-AT" sz="1400" b="1" kern="1200" baseline="0" dirty="0" smtClean="0">
                          <a:solidFill>
                            <a:schemeClr val="tx1"/>
                          </a:solidFill>
                          <a:latin typeface="Arial"/>
                          <a:ea typeface="+mn-ea"/>
                          <a:cs typeface="+mn-cs"/>
                        </a:rPr>
                        <a:t> (0.5)</a:t>
                      </a:r>
                      <a:endParaRPr kumimoji="0" lang="de-AT" sz="1400" b="1" kern="1200" dirty="0">
                        <a:solidFill>
                          <a:schemeClr val="tx1"/>
                        </a:solidFill>
                        <a:latin typeface="Arial"/>
                        <a:ea typeface="+mn-ea"/>
                        <a:cs typeface="+mn-cs"/>
                      </a:endParaRPr>
                    </a:p>
                  </a:txBody>
                  <a:tcPr marL="68580" marR="68580" marT="34290" marB="34290">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smtClean="0">
                          <a:solidFill>
                            <a:schemeClr val="tx1"/>
                          </a:solidFill>
                          <a:latin typeface="Arial"/>
                          <a:ea typeface="+mn-ea"/>
                          <a:cs typeface="+mn-cs"/>
                        </a:rPr>
                        <a:t>2.5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3.75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2574920261"/>
                  </a:ext>
                </a:extLst>
              </a:tr>
              <a:tr h="278130">
                <a:tc>
                  <a:txBody>
                    <a:bodyPr/>
                    <a:lstStyle/>
                    <a:p>
                      <a:r>
                        <a:rPr kumimoji="0" lang="en-US" sz="1400" b="1" kern="1200" dirty="0" smtClean="0">
                          <a:solidFill>
                            <a:schemeClr val="dk1"/>
                          </a:solidFill>
                          <a:latin typeface="Arial"/>
                          <a:ea typeface="+mn-ea"/>
                          <a:cs typeface="+mn-cs"/>
                        </a:rPr>
                        <a:t>peak luminosity [10</a:t>
                      </a:r>
                      <a:r>
                        <a:rPr kumimoji="0" lang="en-US" sz="1400" b="1" kern="1200" baseline="30000" dirty="0" smtClean="0">
                          <a:solidFill>
                            <a:schemeClr val="dk1"/>
                          </a:solidFill>
                          <a:latin typeface="Arial"/>
                          <a:ea typeface="+mn-ea"/>
                          <a:cs typeface="+mn-cs"/>
                        </a:rPr>
                        <a:t>34</a:t>
                      </a:r>
                      <a:r>
                        <a:rPr kumimoji="0" lang="en-US" sz="1400" b="1" kern="1200" dirty="0" smtClean="0">
                          <a:solidFill>
                            <a:schemeClr val="dk1"/>
                          </a:solidFill>
                          <a:latin typeface="Arial"/>
                          <a:ea typeface="+mn-ea"/>
                          <a:cs typeface="+mn-cs"/>
                        </a:rPr>
                        <a:t> cm</a:t>
                      </a:r>
                      <a:r>
                        <a:rPr kumimoji="0" lang="en-US" sz="1400" b="1" kern="1200" baseline="30000" dirty="0" smtClean="0">
                          <a:solidFill>
                            <a:schemeClr val="dk1"/>
                          </a:solidFill>
                          <a:latin typeface="Arial"/>
                          <a:ea typeface="+mn-ea"/>
                          <a:cs typeface="+mn-cs"/>
                        </a:rPr>
                        <a:t>-2</a:t>
                      </a:r>
                      <a:r>
                        <a:rPr kumimoji="0" lang="en-US" sz="1400" b="1" kern="1200" dirty="0" smtClean="0">
                          <a:solidFill>
                            <a:schemeClr val="dk1"/>
                          </a:solidFill>
                          <a:latin typeface="Arial"/>
                          <a:ea typeface="+mn-ea"/>
                          <a:cs typeface="+mn-cs"/>
                        </a:rPr>
                        <a:t>s</a:t>
                      </a:r>
                      <a:r>
                        <a:rPr kumimoji="0" lang="en-US" sz="1400" b="1" kern="1200" baseline="30000" dirty="0" smtClean="0">
                          <a:solidFill>
                            <a:schemeClr val="dk1"/>
                          </a:solidFill>
                          <a:latin typeface="Arial"/>
                          <a:ea typeface="+mn-ea"/>
                          <a:cs typeface="+mn-cs"/>
                        </a:rPr>
                        <a:t>-1</a:t>
                      </a:r>
                      <a:r>
                        <a:rPr kumimoji="0" lang="en-US" sz="1400" b="1" kern="1200" dirty="0" smtClean="0">
                          <a:solidFill>
                            <a:schemeClr val="dk1"/>
                          </a:solidFill>
                          <a:latin typeface="Arial"/>
                          <a:ea typeface="+mn-ea"/>
                          <a:cs typeface="+mn-cs"/>
                        </a:rPr>
                        <a:t>]</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p>
                      <a:pPr algn="ctr"/>
                      <a:r>
                        <a:rPr kumimoji="0" lang="en-US" sz="1400" b="1" kern="1200" dirty="0" smtClean="0">
                          <a:solidFill>
                            <a:srgbClr val="FF0000"/>
                          </a:solidFill>
                          <a:latin typeface="Arial"/>
                          <a:ea typeface="+mn-ea"/>
                          <a:cs typeface="+mn-cs"/>
                        </a:rPr>
                        <a:t>5</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algn="ctr"/>
                      <a:r>
                        <a:rPr lang="en-US" sz="1400" b="1" dirty="0" smtClean="0">
                          <a:solidFill>
                            <a:srgbClr val="FF0000"/>
                          </a:solidFill>
                        </a:rPr>
                        <a:t>30</a:t>
                      </a:r>
                      <a:endParaRPr lang="en-GB" sz="1400" b="1"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rgbClr val="FF0000"/>
                          </a:solidFill>
                          <a:latin typeface="Arial"/>
                          <a:ea typeface="+mn-ea"/>
                          <a:cs typeface="+mn-cs"/>
                        </a:rPr>
                        <a:t>25</a:t>
                      </a:r>
                      <a:endParaRPr kumimoji="0" lang="en-GB" sz="1400" b="1" kern="1200" dirty="0" smtClean="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5</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1</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959560122"/>
                  </a:ext>
                </a:extLst>
              </a:tr>
              <a:tr h="278130">
                <a:tc>
                  <a:txBody>
                    <a:bodyPr/>
                    <a:lstStyle/>
                    <a:p>
                      <a:r>
                        <a:rPr kumimoji="0" lang="en-GB" sz="1400" b="1" kern="1200" dirty="0" smtClean="0">
                          <a:solidFill>
                            <a:schemeClr val="dk1"/>
                          </a:solidFill>
                          <a:latin typeface="Arial"/>
                          <a:ea typeface="+mn-ea"/>
                          <a:cs typeface="+mn-cs"/>
                        </a:rPr>
                        <a:t>events/bunch crossing</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smtClean="0">
                          <a:solidFill>
                            <a:srgbClr val="FF0000"/>
                          </a:solidFill>
                          <a:latin typeface="Arial"/>
                          <a:ea typeface="+mn-ea"/>
                          <a:cs typeface="+mn-cs"/>
                        </a:rPr>
                        <a:t>170</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kern="1200" dirty="0" smtClean="0">
                          <a:solidFill>
                            <a:srgbClr val="FF0000"/>
                          </a:solidFill>
                          <a:latin typeface="Arial"/>
                          <a:ea typeface="+mn-ea"/>
                          <a:cs typeface="+mn-cs"/>
                        </a:rPr>
                        <a:t>1k (200)</a:t>
                      </a:r>
                      <a:endParaRPr kumimoji="0" lang="en-GB" sz="14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rgbClr val="FF0000"/>
                          </a:solidFill>
                          <a:latin typeface="Arial"/>
                          <a:ea typeface="+mn-ea"/>
                          <a:cs typeface="+mn-cs"/>
                        </a:rPr>
                        <a:t>~800</a:t>
                      </a:r>
                      <a:r>
                        <a:rPr kumimoji="0" lang="de-AT" sz="1400" b="1" kern="1200" baseline="0" dirty="0" smtClean="0">
                          <a:solidFill>
                            <a:srgbClr val="FF0000"/>
                          </a:solidFill>
                          <a:latin typeface="Arial"/>
                          <a:ea typeface="+mn-ea"/>
                          <a:cs typeface="+mn-cs"/>
                        </a:rPr>
                        <a:t> </a:t>
                      </a:r>
                      <a:r>
                        <a:rPr kumimoji="0" lang="de-AT" sz="1400" b="1" kern="1200" dirty="0" smtClean="0">
                          <a:solidFill>
                            <a:srgbClr val="FF0000"/>
                          </a:solidFill>
                          <a:latin typeface="Arial"/>
                          <a:ea typeface="+mn-ea"/>
                          <a:cs typeface="+mn-cs"/>
                        </a:rPr>
                        <a:t>(160)</a:t>
                      </a:r>
                      <a:endParaRPr kumimoji="0" lang="en-GB" sz="1400" b="1" kern="1200" dirty="0" smtClean="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400" b="1" kern="1200" dirty="0" smtClean="0">
                          <a:solidFill>
                            <a:schemeClr val="tx1"/>
                          </a:solidFill>
                          <a:latin typeface="Arial"/>
                          <a:ea typeface="+mn-ea"/>
                          <a:cs typeface="+mn-cs"/>
                        </a:rPr>
                        <a:t>135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27</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0009"/>
                  </a:ext>
                </a:extLst>
              </a:tr>
              <a:tr h="278130">
                <a:tc>
                  <a:txBody>
                    <a:bodyPr/>
                    <a:lstStyle/>
                    <a:p>
                      <a:r>
                        <a:rPr kumimoji="0" lang="en-GB" sz="1400" b="1" kern="1200" dirty="0" smtClean="0">
                          <a:solidFill>
                            <a:schemeClr val="dk1"/>
                          </a:solidFill>
                          <a:latin typeface="Arial"/>
                          <a:ea typeface="+mn-ea"/>
                          <a:cs typeface="+mn-cs"/>
                        </a:rPr>
                        <a:t>stored energy/beam [GJ]</a:t>
                      </a:r>
                      <a:endParaRPr kumimoji="0" lang="en-GB" sz="1400" b="1" kern="1200" dirty="0">
                        <a:solidFill>
                          <a:schemeClr val="dk1"/>
                        </a:solidFill>
                        <a:latin typeface="Arial"/>
                        <a:ea typeface="+mn-ea"/>
                        <a:cs typeface="+mn-cs"/>
                      </a:endParaRPr>
                    </a:p>
                  </a:txBody>
                  <a:tcPr marL="68580" marR="68580" marT="34290" marB="34290">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2000" b="1" kern="1200" dirty="0" smtClean="0">
                          <a:solidFill>
                            <a:srgbClr val="FF0000"/>
                          </a:solidFill>
                          <a:latin typeface="Arial"/>
                          <a:ea typeface="+mn-ea"/>
                          <a:cs typeface="+mn-cs"/>
                        </a:rPr>
                        <a:t>8.4</a:t>
                      </a:r>
                      <a:endParaRPr kumimoji="0" lang="en-GB" sz="2000" b="1" kern="1200" dirty="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hMerge="1">
                  <a:txBody>
                    <a:bodyPr/>
                    <a:lstStyle/>
                    <a:p>
                      <a:endParaRPr lang="en-GB"/>
                    </a:p>
                  </a:txBody>
                  <a:tcPr/>
                </a:tc>
                <a:tc>
                  <a:txBody>
                    <a:bodyPr/>
                    <a:lstStyle/>
                    <a:p>
                      <a:pPr algn="ctr"/>
                      <a:r>
                        <a:rPr kumimoji="0" lang="de-AT" sz="1400" b="1" kern="1200" dirty="0" smtClean="0">
                          <a:solidFill>
                            <a:srgbClr val="FF0000"/>
                          </a:solidFill>
                          <a:latin typeface="Arial"/>
                          <a:ea typeface="+mn-ea"/>
                          <a:cs typeface="+mn-cs"/>
                        </a:rPr>
                        <a:t>1.3</a:t>
                      </a:r>
                      <a:endParaRPr kumimoji="0" lang="en-GB" sz="1400" b="1" kern="1200" dirty="0" smtClean="0">
                        <a:solidFill>
                          <a:srgbClr val="FF0000"/>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400" b="1" kern="1200" dirty="0" smtClean="0">
                          <a:solidFill>
                            <a:schemeClr val="tx1"/>
                          </a:solidFill>
                          <a:latin typeface="Arial"/>
                          <a:ea typeface="+mn-ea"/>
                          <a:cs typeface="+mn-cs"/>
                        </a:rPr>
                        <a:t>0.7</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400" b="1" kern="1200" dirty="0" smtClean="0">
                          <a:solidFill>
                            <a:schemeClr val="tx1"/>
                          </a:solidFill>
                          <a:latin typeface="Arial"/>
                          <a:ea typeface="+mn-ea"/>
                          <a:cs typeface="+mn-cs"/>
                        </a:rPr>
                        <a:t>0.36</a:t>
                      </a:r>
                      <a:endParaRPr kumimoji="0" lang="en-GB" sz="1400" b="1" kern="1200" dirty="0" smtClean="0">
                        <a:solidFill>
                          <a:schemeClr val="tx1"/>
                        </a:solidFill>
                        <a:latin typeface="Arial"/>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xmlns="" val="10010"/>
                  </a:ext>
                </a:extLst>
              </a:tr>
            </a:tbl>
          </a:graphicData>
        </a:graphic>
      </p:graphicFrame>
      <p:sp>
        <p:nvSpPr>
          <p:cNvPr id="7" name="Title 1"/>
          <p:cNvSpPr txBox="1">
            <a:spLocks/>
          </p:cNvSpPr>
          <p:nvPr/>
        </p:nvSpPr>
        <p:spPr>
          <a:xfrm>
            <a:off x="0" y="-27384"/>
            <a:ext cx="9200585"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sz="2700" dirty="0">
                <a:latin typeface="Arial"/>
              </a:rPr>
              <a:t>FCC-pp collider parameters </a:t>
            </a:r>
            <a:endParaRPr lang="en-US" sz="2700" kern="0" dirty="0">
              <a:latin typeface="Arial"/>
            </a:endParaRPr>
          </a:p>
        </p:txBody>
      </p:sp>
      <p:pic>
        <p:nvPicPr>
          <p:cNvPr id="8"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698"/>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0116" y="134635"/>
            <a:ext cx="994382" cy="477806"/>
          </a:xfrm>
          <a:prstGeom prst="rect">
            <a:avLst/>
          </a:prstGeom>
          <a:solidFill>
            <a:srgbClr val="0C377B"/>
          </a:solidFill>
        </p:spPr>
      </p:pic>
    </p:spTree>
    <p:extLst>
      <p:ext uri="{BB962C8B-B14F-4D97-AF65-F5344CB8AC3E}">
        <p14:creationId xmlns:p14="http://schemas.microsoft.com/office/powerpoint/2010/main" val="196685203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4464" y="-27319"/>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sz="2700" kern="0" dirty="0"/>
              <a:t>          </a:t>
            </a:r>
            <a:r>
              <a:rPr lang="en-US" sz="2700" dirty="0"/>
              <a:t>16 T dipole design activities and options</a:t>
            </a:r>
            <a:endParaRPr lang="en-US" sz="2700" kern="0" dirty="0"/>
          </a:p>
        </p:txBody>
      </p:sp>
      <p:pic>
        <p:nvPicPr>
          <p:cNvPr id="10"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04" y="651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a:grpSpLocks noChangeAspect="1"/>
          </p:cNvGrpSpPr>
          <p:nvPr/>
        </p:nvGrpSpPr>
        <p:grpSpPr>
          <a:xfrm>
            <a:off x="35496" y="1894344"/>
            <a:ext cx="1870155" cy="2126724"/>
            <a:chOff x="52541" y="2329412"/>
            <a:chExt cx="3050072" cy="3468516"/>
          </a:xfrm>
        </p:grpSpPr>
        <p:sp>
          <p:nvSpPr>
            <p:cNvPr id="23" name="TextBox 22"/>
            <p:cNvSpPr txBox="1"/>
            <p:nvPr/>
          </p:nvSpPr>
          <p:spPr>
            <a:xfrm>
              <a:off x="52541" y="2329412"/>
              <a:ext cx="2466875" cy="602351"/>
            </a:xfrm>
            <a:prstGeom prst="rect">
              <a:avLst/>
            </a:prstGeom>
            <a:noFill/>
          </p:spPr>
          <p:txBody>
            <a:bodyPr wrap="square" rtlCol="0">
              <a:spAutoFit/>
            </a:bodyPr>
            <a:lstStyle/>
            <a:p>
              <a:pPr>
                <a:defRPr/>
              </a:pPr>
              <a:r>
                <a:rPr lang="en-US" dirty="0">
                  <a:solidFill>
                    <a:srgbClr val="0C377B"/>
                  </a:solidFill>
                  <a:latin typeface="Arial"/>
                </a:rPr>
                <a:t>Cos-theta</a:t>
              </a:r>
            </a:p>
          </p:txBody>
        </p:sp>
        <p:pic>
          <p:nvPicPr>
            <p:cNvPr id="24" name="Picture 23" descr="Screen Shot 2016-06-21 at 21.36.31.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85" y="2791077"/>
              <a:ext cx="2997928" cy="3006851"/>
            </a:xfrm>
            <a:prstGeom prst="rect">
              <a:avLst/>
            </a:prstGeom>
          </p:spPr>
        </p:pic>
      </p:grpSp>
      <p:grpSp>
        <p:nvGrpSpPr>
          <p:cNvPr id="25" name="Group 24"/>
          <p:cNvGrpSpPr>
            <a:grpSpLocks noChangeAspect="1"/>
          </p:cNvGrpSpPr>
          <p:nvPr/>
        </p:nvGrpSpPr>
        <p:grpSpPr>
          <a:xfrm>
            <a:off x="1583481" y="2834934"/>
            <a:ext cx="1908400" cy="2145766"/>
            <a:chOff x="2880606" y="549566"/>
            <a:chExt cx="3105587" cy="3491859"/>
          </a:xfrm>
        </p:grpSpPr>
        <p:sp>
          <p:nvSpPr>
            <p:cNvPr id="26" name="TextBox 25"/>
            <p:cNvSpPr txBox="1"/>
            <p:nvPr/>
          </p:nvSpPr>
          <p:spPr>
            <a:xfrm>
              <a:off x="3694527" y="549566"/>
              <a:ext cx="1935111" cy="601023"/>
            </a:xfrm>
            <a:prstGeom prst="rect">
              <a:avLst/>
            </a:prstGeom>
            <a:noFill/>
          </p:spPr>
          <p:txBody>
            <a:bodyPr wrap="square" rtlCol="0">
              <a:spAutoFit/>
            </a:bodyPr>
            <a:lstStyle/>
            <a:p>
              <a:pPr>
                <a:defRPr/>
              </a:pPr>
              <a:r>
                <a:rPr lang="en-US" dirty="0">
                  <a:solidFill>
                    <a:srgbClr val="0C377B"/>
                  </a:solidFill>
                  <a:latin typeface="Arial"/>
                </a:rPr>
                <a:t>Blocks </a:t>
              </a:r>
            </a:p>
          </p:txBody>
        </p:sp>
        <p:pic>
          <p:nvPicPr>
            <p:cNvPr id="27" name="Picture 26" descr="Screen Shot 2016-06-21 at 21.39.33.pn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0606" y="1039131"/>
              <a:ext cx="3105587" cy="3002294"/>
            </a:xfrm>
            <a:prstGeom prst="rect">
              <a:avLst/>
            </a:prstGeom>
          </p:spPr>
        </p:pic>
      </p:grpSp>
      <p:grpSp>
        <p:nvGrpSpPr>
          <p:cNvPr id="28" name="Group 27"/>
          <p:cNvGrpSpPr>
            <a:grpSpLocks noChangeAspect="1"/>
          </p:cNvGrpSpPr>
          <p:nvPr/>
        </p:nvGrpSpPr>
        <p:grpSpPr>
          <a:xfrm>
            <a:off x="3122869" y="1862826"/>
            <a:ext cx="1935185" cy="2137752"/>
            <a:chOff x="5994568" y="2309809"/>
            <a:chExt cx="3078821" cy="3401099"/>
          </a:xfrm>
        </p:grpSpPr>
        <p:sp>
          <p:nvSpPr>
            <p:cNvPr id="29" name="TextBox 28"/>
            <p:cNvSpPr txBox="1"/>
            <p:nvPr/>
          </p:nvSpPr>
          <p:spPr>
            <a:xfrm>
              <a:off x="6274956" y="2309809"/>
              <a:ext cx="2619699" cy="587596"/>
            </a:xfrm>
            <a:prstGeom prst="rect">
              <a:avLst/>
            </a:prstGeom>
            <a:noFill/>
          </p:spPr>
          <p:txBody>
            <a:bodyPr wrap="none" rtlCol="0">
              <a:spAutoFit/>
            </a:bodyPr>
            <a:lstStyle/>
            <a:p>
              <a:pPr algn="r">
                <a:defRPr/>
              </a:pPr>
              <a:r>
                <a:rPr lang="en-US" dirty="0">
                  <a:solidFill>
                    <a:srgbClr val="0C377B"/>
                  </a:solidFill>
                  <a:latin typeface="Arial"/>
                </a:rPr>
                <a:t>Common coils</a:t>
              </a:r>
            </a:p>
          </p:txBody>
        </p:sp>
        <p:pic>
          <p:nvPicPr>
            <p:cNvPr id="30" name="Picture 29" descr="Screen Shot 2016-06-21 at 21.43.00.pn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4568" y="2721329"/>
              <a:ext cx="3078821" cy="2989579"/>
            </a:xfrm>
            <a:prstGeom prst="rect">
              <a:avLst/>
            </a:prstGeom>
          </p:spPr>
        </p:pic>
      </p:grpSp>
      <p:pic>
        <p:nvPicPr>
          <p:cNvPr id="31" name="Picture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46418" y="1644889"/>
            <a:ext cx="1548520" cy="742361"/>
          </a:xfrm>
          <a:prstGeom prst="rect">
            <a:avLst/>
          </a:prstGeom>
          <a:solidFill>
            <a:schemeClr val="bg1">
              <a:alpha val="78000"/>
            </a:schemeClr>
          </a:solidFill>
        </p:spPr>
      </p:pic>
      <p:sp>
        <p:nvSpPr>
          <p:cNvPr id="32" name="Rectangle 31"/>
          <p:cNvSpPr/>
          <p:nvPr/>
        </p:nvSpPr>
        <p:spPr>
          <a:xfrm>
            <a:off x="67468" y="5365257"/>
            <a:ext cx="6881078" cy="415498"/>
          </a:xfrm>
          <a:prstGeom prst="rect">
            <a:avLst/>
          </a:prstGeom>
        </p:spPr>
        <p:txBody>
          <a:bodyPr wrap="square">
            <a:spAutoFit/>
          </a:bodyPr>
          <a:lstStyle/>
          <a:p>
            <a:pPr>
              <a:defRPr/>
            </a:pPr>
            <a:r>
              <a:rPr lang="en-GB" sz="1650" b="1" dirty="0">
                <a:solidFill>
                  <a:srgbClr val="FF0000"/>
                </a:solidFill>
                <a:latin typeface="Arial"/>
              </a:rPr>
              <a:t>Short model magnets (1.5 m lengths) will be built from 2017 - 2021</a:t>
            </a:r>
          </a:p>
          <a:p>
            <a:pPr>
              <a:defRPr/>
            </a:pPr>
            <a:r>
              <a:rPr lang="en-GB" sz="450" b="1" dirty="0">
                <a:solidFill>
                  <a:srgbClr val="FF0000"/>
                </a:solidFill>
                <a:latin typeface="Arial"/>
              </a:rPr>
              <a:t> </a:t>
            </a:r>
          </a:p>
        </p:txBody>
      </p:sp>
      <p:sp>
        <p:nvSpPr>
          <p:cNvPr id="33" name="TextBox 32"/>
          <p:cNvSpPr txBox="1"/>
          <p:nvPr/>
        </p:nvSpPr>
        <p:spPr>
          <a:xfrm>
            <a:off x="4931020" y="1370783"/>
            <a:ext cx="1887732" cy="646331"/>
          </a:xfrm>
          <a:prstGeom prst="rect">
            <a:avLst/>
          </a:prstGeom>
          <a:noFill/>
        </p:spPr>
        <p:txBody>
          <a:bodyPr wrap="square" rtlCol="0">
            <a:spAutoFit/>
          </a:bodyPr>
          <a:lstStyle/>
          <a:p>
            <a:pPr algn="ctr">
              <a:defRPr/>
            </a:pPr>
            <a:r>
              <a:rPr lang="en-GB" b="1" dirty="0">
                <a:solidFill>
                  <a:srgbClr val="0C377B"/>
                </a:solidFill>
                <a:latin typeface="Calibri" panose="020F0502020204030204" pitchFamily="34" charset="0"/>
              </a:rPr>
              <a:t>Swiss contribution </a:t>
            </a:r>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0714" y="3084351"/>
            <a:ext cx="1813047" cy="1802812"/>
          </a:xfrm>
          <a:prstGeom prst="rect">
            <a:avLst/>
          </a:prstGeom>
        </p:spPr>
      </p:pic>
      <p:sp>
        <p:nvSpPr>
          <p:cNvPr id="35" name="TextBox 34"/>
          <p:cNvSpPr txBox="1"/>
          <p:nvPr/>
        </p:nvSpPr>
        <p:spPr>
          <a:xfrm>
            <a:off x="5194624" y="2488435"/>
            <a:ext cx="1512567" cy="646331"/>
          </a:xfrm>
          <a:prstGeom prst="rect">
            <a:avLst/>
          </a:prstGeom>
          <a:noFill/>
        </p:spPr>
        <p:txBody>
          <a:bodyPr wrap="square" rtlCol="0">
            <a:spAutoFit/>
          </a:bodyPr>
          <a:lstStyle/>
          <a:p>
            <a:pPr algn="ctr">
              <a:defRPr/>
            </a:pPr>
            <a:r>
              <a:rPr lang="en-US" dirty="0">
                <a:solidFill>
                  <a:srgbClr val="0C377B"/>
                </a:solidFill>
                <a:latin typeface="Arial"/>
              </a:rPr>
              <a:t>Canted</a:t>
            </a:r>
          </a:p>
          <a:p>
            <a:pPr algn="ctr">
              <a:defRPr/>
            </a:pPr>
            <a:r>
              <a:rPr lang="en-US" dirty="0">
                <a:solidFill>
                  <a:srgbClr val="0C377B"/>
                </a:solidFill>
                <a:latin typeface="Arial"/>
              </a:rPr>
              <a:t>Cos-theta</a:t>
            </a:r>
          </a:p>
        </p:txBody>
      </p:sp>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11348" y="2031969"/>
            <a:ext cx="479119" cy="479119"/>
          </a:xfrm>
          <a:prstGeom prst="rect">
            <a:avLst/>
          </a:prstGeom>
        </p:spPr>
      </p:pic>
      <p:sp>
        <p:nvSpPr>
          <p:cNvPr id="37" name="TextBox 36"/>
          <p:cNvSpPr txBox="1"/>
          <p:nvPr/>
        </p:nvSpPr>
        <p:spPr>
          <a:xfrm>
            <a:off x="2356750" y="1571799"/>
            <a:ext cx="1189136" cy="369332"/>
          </a:xfrm>
          <a:prstGeom prst="rect">
            <a:avLst/>
          </a:prstGeom>
          <a:noFill/>
        </p:spPr>
        <p:txBody>
          <a:bodyPr wrap="square" rtlCol="0">
            <a:spAutoFit/>
          </a:bodyPr>
          <a:lstStyle/>
          <a:p>
            <a:pPr>
              <a:defRPr/>
            </a:pPr>
            <a:r>
              <a:rPr lang="en-US" b="1" dirty="0">
                <a:solidFill>
                  <a:srgbClr val="0C377B"/>
                </a:solidFill>
                <a:latin typeface="Arial"/>
              </a:rPr>
              <a:t>H2020 </a:t>
            </a:r>
            <a:r>
              <a:rPr lang="en-US" dirty="0">
                <a:solidFill>
                  <a:srgbClr val="0C377B"/>
                </a:solidFill>
                <a:latin typeface="Arial"/>
              </a:rPr>
              <a:t> </a:t>
            </a:r>
          </a:p>
        </p:txBody>
      </p:sp>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5564" y="795702"/>
            <a:ext cx="2143972" cy="2787441"/>
          </a:xfrm>
          <a:prstGeom prst="rect">
            <a:avLst/>
          </a:prstGeom>
        </p:spPr>
      </p:pic>
      <p:pic>
        <p:nvPicPr>
          <p:cNvPr id="42" name="Picture 41"/>
          <p:cNvPicPr>
            <a:picLocks noChangeAspect="1"/>
          </p:cNvPicPr>
          <p:nvPr/>
        </p:nvPicPr>
        <p:blipFill>
          <a:blip r:embed="rId11"/>
          <a:stretch>
            <a:fillRect/>
          </a:stretch>
        </p:blipFill>
        <p:spPr>
          <a:xfrm>
            <a:off x="7855423" y="4616366"/>
            <a:ext cx="1286888" cy="865628"/>
          </a:xfrm>
          <a:prstGeom prst="rect">
            <a:avLst/>
          </a:prstGeom>
        </p:spPr>
      </p:pic>
      <p:pic>
        <p:nvPicPr>
          <p:cNvPr id="43" name="Picture 42"/>
          <p:cNvPicPr>
            <a:picLocks noChangeAspect="1"/>
          </p:cNvPicPr>
          <p:nvPr/>
        </p:nvPicPr>
        <p:blipFill>
          <a:blip r:embed="rId12"/>
          <a:stretch>
            <a:fillRect/>
          </a:stretch>
        </p:blipFill>
        <p:spPr>
          <a:xfrm>
            <a:off x="7865143" y="3492708"/>
            <a:ext cx="1277168" cy="1056721"/>
          </a:xfrm>
          <a:prstGeom prst="rect">
            <a:avLst/>
          </a:prstGeom>
          <a:solidFill>
            <a:srgbClr val="F7F7F7"/>
          </a:solidFill>
        </p:spPr>
      </p:pic>
      <p:sp>
        <p:nvSpPr>
          <p:cNvPr id="44" name="TextBox 43"/>
          <p:cNvSpPr txBox="1"/>
          <p:nvPr/>
        </p:nvSpPr>
        <p:spPr>
          <a:xfrm>
            <a:off x="142504" y="3915054"/>
            <a:ext cx="1189136" cy="369332"/>
          </a:xfrm>
          <a:prstGeom prst="rect">
            <a:avLst/>
          </a:prstGeom>
          <a:noFill/>
        </p:spPr>
        <p:txBody>
          <a:bodyPr wrap="square" rtlCol="0">
            <a:spAutoFit/>
          </a:bodyPr>
          <a:lstStyle/>
          <a:p>
            <a:pPr>
              <a:defRPr/>
            </a:pPr>
            <a:r>
              <a:rPr lang="en-US" b="1" dirty="0">
                <a:solidFill>
                  <a:srgbClr val="0C377B"/>
                </a:solidFill>
                <a:latin typeface="Arial"/>
              </a:rPr>
              <a:t>INFN </a:t>
            </a:r>
            <a:r>
              <a:rPr lang="en-US" dirty="0">
                <a:solidFill>
                  <a:srgbClr val="0C377B"/>
                </a:solidFill>
                <a:latin typeface="Arial"/>
              </a:rPr>
              <a:t> </a:t>
            </a:r>
          </a:p>
        </p:txBody>
      </p:sp>
      <p:sp>
        <p:nvSpPr>
          <p:cNvPr id="45" name="TextBox 44"/>
          <p:cNvSpPr txBox="1"/>
          <p:nvPr/>
        </p:nvSpPr>
        <p:spPr>
          <a:xfrm>
            <a:off x="1579015" y="4741284"/>
            <a:ext cx="1189136" cy="369332"/>
          </a:xfrm>
          <a:prstGeom prst="rect">
            <a:avLst/>
          </a:prstGeom>
          <a:noFill/>
        </p:spPr>
        <p:txBody>
          <a:bodyPr wrap="square" rtlCol="0">
            <a:spAutoFit/>
          </a:bodyPr>
          <a:lstStyle/>
          <a:p>
            <a:pPr>
              <a:defRPr/>
            </a:pPr>
            <a:r>
              <a:rPr lang="en-US" b="1" dirty="0">
                <a:solidFill>
                  <a:srgbClr val="0C377B"/>
                </a:solidFill>
                <a:latin typeface="Arial"/>
              </a:rPr>
              <a:t>CEA </a:t>
            </a:r>
            <a:r>
              <a:rPr lang="en-US" dirty="0">
                <a:solidFill>
                  <a:srgbClr val="0C377B"/>
                </a:solidFill>
                <a:latin typeface="Arial"/>
              </a:rPr>
              <a:t> </a:t>
            </a:r>
          </a:p>
        </p:txBody>
      </p:sp>
      <p:sp>
        <p:nvSpPr>
          <p:cNvPr id="46" name="TextBox 45"/>
          <p:cNvSpPr txBox="1"/>
          <p:nvPr/>
        </p:nvSpPr>
        <p:spPr>
          <a:xfrm>
            <a:off x="3653899" y="3915054"/>
            <a:ext cx="1189136" cy="369332"/>
          </a:xfrm>
          <a:prstGeom prst="rect">
            <a:avLst/>
          </a:prstGeom>
          <a:noFill/>
        </p:spPr>
        <p:txBody>
          <a:bodyPr wrap="square" rtlCol="0">
            <a:spAutoFit/>
          </a:bodyPr>
          <a:lstStyle/>
          <a:p>
            <a:pPr>
              <a:defRPr/>
            </a:pPr>
            <a:r>
              <a:rPr lang="en-US" b="1" dirty="0">
                <a:solidFill>
                  <a:srgbClr val="0C377B"/>
                </a:solidFill>
                <a:latin typeface="Arial"/>
              </a:rPr>
              <a:t>CIEMAT </a:t>
            </a:r>
            <a:r>
              <a:rPr lang="en-US" dirty="0">
                <a:solidFill>
                  <a:srgbClr val="0C377B"/>
                </a:solidFill>
                <a:latin typeface="Arial"/>
              </a:rPr>
              <a:t> </a:t>
            </a:r>
          </a:p>
        </p:txBody>
      </p:sp>
      <p:sp>
        <p:nvSpPr>
          <p:cNvPr id="47" name="TextBox 46"/>
          <p:cNvSpPr txBox="1"/>
          <p:nvPr/>
        </p:nvSpPr>
        <p:spPr>
          <a:xfrm>
            <a:off x="5112061" y="4702931"/>
            <a:ext cx="1189136" cy="369332"/>
          </a:xfrm>
          <a:prstGeom prst="rect">
            <a:avLst/>
          </a:prstGeom>
          <a:noFill/>
        </p:spPr>
        <p:txBody>
          <a:bodyPr wrap="square" rtlCol="0">
            <a:spAutoFit/>
          </a:bodyPr>
          <a:lstStyle/>
          <a:p>
            <a:pPr>
              <a:defRPr/>
            </a:pPr>
            <a:r>
              <a:rPr lang="en-US" b="1" dirty="0">
                <a:solidFill>
                  <a:srgbClr val="0C377B"/>
                </a:solidFill>
                <a:latin typeface="Arial"/>
              </a:rPr>
              <a:t>PSI </a:t>
            </a:r>
            <a:r>
              <a:rPr lang="en-US" dirty="0">
                <a:solidFill>
                  <a:srgbClr val="0C377B"/>
                </a:solidFill>
                <a:latin typeface="Arial"/>
              </a:rPr>
              <a:t> </a:t>
            </a:r>
          </a:p>
        </p:txBody>
      </p:sp>
      <p:sp>
        <p:nvSpPr>
          <p:cNvPr id="48" name="TextBox 47"/>
          <p:cNvSpPr txBox="1"/>
          <p:nvPr/>
        </p:nvSpPr>
        <p:spPr>
          <a:xfrm>
            <a:off x="7128772" y="3915054"/>
            <a:ext cx="1189136" cy="369332"/>
          </a:xfrm>
          <a:prstGeom prst="rect">
            <a:avLst/>
          </a:prstGeom>
          <a:noFill/>
        </p:spPr>
        <p:txBody>
          <a:bodyPr wrap="square" rtlCol="0">
            <a:spAutoFit/>
          </a:bodyPr>
          <a:lstStyle/>
          <a:p>
            <a:pPr>
              <a:defRPr/>
            </a:pPr>
            <a:r>
              <a:rPr lang="en-US" b="1" dirty="0">
                <a:solidFill>
                  <a:srgbClr val="0C377B"/>
                </a:solidFill>
                <a:latin typeface="Arial"/>
              </a:rPr>
              <a:t>LBNL </a:t>
            </a:r>
            <a:r>
              <a:rPr lang="en-US" dirty="0">
                <a:solidFill>
                  <a:srgbClr val="0C377B"/>
                </a:solidFill>
                <a:latin typeface="Arial"/>
              </a:rPr>
              <a:t> </a:t>
            </a:r>
          </a:p>
        </p:txBody>
      </p:sp>
      <p:sp>
        <p:nvSpPr>
          <p:cNvPr id="49" name="TextBox 48"/>
          <p:cNvSpPr txBox="1"/>
          <p:nvPr/>
        </p:nvSpPr>
        <p:spPr>
          <a:xfrm>
            <a:off x="7110283" y="4918955"/>
            <a:ext cx="1189136" cy="369332"/>
          </a:xfrm>
          <a:prstGeom prst="rect">
            <a:avLst/>
          </a:prstGeom>
          <a:noFill/>
        </p:spPr>
        <p:txBody>
          <a:bodyPr wrap="square" rtlCol="0">
            <a:spAutoFit/>
          </a:bodyPr>
          <a:lstStyle/>
          <a:p>
            <a:pPr>
              <a:defRPr/>
            </a:pPr>
            <a:r>
              <a:rPr lang="en-US" b="1" dirty="0">
                <a:solidFill>
                  <a:srgbClr val="0C377B"/>
                </a:solidFill>
                <a:latin typeface="Arial"/>
              </a:rPr>
              <a:t>FNAL </a:t>
            </a:r>
            <a:r>
              <a:rPr lang="en-US" dirty="0">
                <a:solidFill>
                  <a:srgbClr val="0C377B"/>
                </a:solidFill>
                <a:latin typeface="Arial"/>
              </a:rPr>
              <a:t> </a:t>
            </a:r>
          </a:p>
        </p:txBody>
      </p:sp>
    </p:spTree>
    <p:extLst>
      <p:ext uri="{BB962C8B-B14F-4D97-AF65-F5344CB8AC3E}">
        <p14:creationId xmlns:p14="http://schemas.microsoft.com/office/powerpoint/2010/main" val="3089789097"/>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spd="med" advClick="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l="1243" t="7984" r="3275" b="99"/>
          <a:stretch/>
        </p:blipFill>
        <p:spPr>
          <a:xfrm>
            <a:off x="45280" y="1196752"/>
            <a:ext cx="7047000" cy="4387508"/>
          </a:xfrm>
          <a:prstGeom prst="rect">
            <a:avLst/>
          </a:prstGeom>
        </p:spPr>
      </p:pic>
      <p:sp>
        <p:nvSpPr>
          <p:cNvPr id="9" name="Title 1"/>
          <p:cNvSpPr txBox="1">
            <a:spLocks/>
          </p:cNvSpPr>
          <p:nvPr/>
        </p:nvSpPr>
        <p:spPr>
          <a:xfrm>
            <a:off x="-16206" y="0"/>
            <a:ext cx="9144000" cy="756084"/>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sz="2700" kern="0" dirty="0"/>
              <a:t>           Implementation - </a:t>
            </a:r>
            <a:r>
              <a:rPr lang="en-US" sz="2700" kern="0" dirty="0" smtClean="0"/>
              <a:t>footprint </a:t>
            </a:r>
            <a:r>
              <a:rPr lang="en-US" sz="2700" kern="0" dirty="0"/>
              <a:t>baseline</a:t>
            </a:r>
          </a:p>
        </p:txBody>
      </p:sp>
      <p:pic>
        <p:nvPicPr>
          <p:cNvPr id="10" name="E9AE129B-AADE-4D42-A5CD-D33420D126B1" descr="7E832775-FA4B-45D5-A24A-50916B9E27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118163"/>
            <a:ext cx="1525351" cy="63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894257" y="1196752"/>
            <a:ext cx="2249743" cy="4455066"/>
          </a:xfrm>
          <a:prstGeom prst="rect">
            <a:avLst/>
          </a:prstGeom>
          <a:solidFill>
            <a:schemeClr val="bg1"/>
          </a:solidFill>
        </p:spPr>
        <p:txBody>
          <a:bodyPr wrap="square" rtlCol="0">
            <a:spAutoFit/>
          </a:bodyPr>
          <a:lstStyle/>
          <a:p>
            <a:r>
              <a:rPr lang="de-DE" sz="1350" dirty="0"/>
              <a:t>Optimisation in view of accessibility surface points, tunneling rock type,      shaft depth, etc.</a:t>
            </a:r>
          </a:p>
          <a:p>
            <a:endParaRPr lang="de-DE" sz="1350" dirty="0"/>
          </a:p>
          <a:p>
            <a:r>
              <a:rPr lang="de-DE" sz="1350" b="1" dirty="0"/>
              <a:t>Tunneling</a:t>
            </a:r>
            <a:r>
              <a:rPr lang="de-DE" sz="1350" dirty="0"/>
              <a:t> </a:t>
            </a:r>
          </a:p>
          <a:p>
            <a:pPr marL="257175" indent="-257175">
              <a:buFont typeface="Arial" panose="020B0604020202020204" pitchFamily="34" charset="0"/>
              <a:buChar char="•"/>
            </a:pPr>
            <a:r>
              <a:rPr lang="de-DE" sz="1350" dirty="0"/>
              <a:t>Molasse 90%, Limestone 5%, Moraines 5%</a:t>
            </a:r>
          </a:p>
          <a:p>
            <a:endParaRPr lang="de-DE" sz="1350" dirty="0"/>
          </a:p>
          <a:p>
            <a:r>
              <a:rPr lang="de-DE" sz="1350" b="1" dirty="0"/>
              <a:t>Shallow implementation </a:t>
            </a:r>
          </a:p>
          <a:p>
            <a:pPr marL="257175" indent="-257175">
              <a:buFont typeface="Arial" panose="020B0604020202020204" pitchFamily="34" charset="0"/>
              <a:buChar char="•"/>
            </a:pPr>
            <a:r>
              <a:rPr lang="de-DE" sz="1350" dirty="0"/>
              <a:t>~ 30 m below lakebed</a:t>
            </a:r>
          </a:p>
          <a:p>
            <a:pPr marL="257175" indent="-257175">
              <a:buFont typeface="Arial" panose="020B0604020202020204" pitchFamily="34" charset="0"/>
              <a:buChar char="•"/>
            </a:pPr>
            <a:r>
              <a:rPr lang="de-DE" sz="1350" dirty="0"/>
              <a:t>Reduction of shaft length and technical installations</a:t>
            </a:r>
          </a:p>
          <a:p>
            <a:pPr marL="257175" indent="-257175">
              <a:buFont typeface="Arial" panose="020B0604020202020204" pitchFamily="34" charset="0"/>
              <a:buChar char="•"/>
            </a:pPr>
            <a:r>
              <a:rPr lang="de-DE" sz="1350" dirty="0"/>
              <a:t>One very deep shaft </a:t>
            </a:r>
            <a:r>
              <a:rPr lang="de-DE" sz="1350" b="1" dirty="0"/>
              <a:t>F</a:t>
            </a:r>
            <a:r>
              <a:rPr lang="de-DE" sz="1350" dirty="0"/>
              <a:t> (RF or collimation), alternatives being studied, e.g. inclined access</a:t>
            </a:r>
          </a:p>
          <a:p>
            <a:endParaRPr lang="de-DE" sz="1350" dirty="0"/>
          </a:p>
        </p:txBody>
      </p:sp>
    </p:spTree>
    <p:extLst>
      <p:ext uri="{BB962C8B-B14F-4D97-AF65-F5344CB8AC3E}">
        <p14:creationId xmlns:p14="http://schemas.microsoft.com/office/powerpoint/2010/main" val="2445785142"/>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spd="med" advClick="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14819" y="6284132"/>
            <a:ext cx="4603918" cy="400110"/>
          </a:xfrm>
          <a:prstGeom prst="rect">
            <a:avLst/>
          </a:prstGeom>
          <a:noFill/>
        </p:spPr>
        <p:txBody>
          <a:bodyPr wrap="square">
            <a:spAutoFit/>
          </a:bodyPr>
          <a:lstStyle/>
          <a:p>
            <a:pPr>
              <a:spcAft>
                <a:spcPts val="600"/>
              </a:spcAft>
            </a:pPr>
            <a:r>
              <a:rPr lang="en-GB" sz="2000" b="1" dirty="0" smtClean="0">
                <a:solidFill>
                  <a:schemeClr val="bg1"/>
                </a:solidFill>
              </a:rPr>
              <a:t>2 main IPs in A, G for both machines</a:t>
            </a:r>
            <a:endParaRPr lang="en-GB" sz="2000" b="1" dirty="0">
              <a:solidFill>
                <a:schemeClr val="bg1"/>
              </a:solidFill>
            </a:endParaRPr>
          </a:p>
        </p:txBody>
      </p:sp>
      <p:sp>
        <p:nvSpPr>
          <p:cNvPr id="10" name="Title 1"/>
          <p:cNvSpPr txBox="1">
            <a:spLocks/>
          </p:cNvSpPr>
          <p:nvPr/>
        </p:nvSpPr>
        <p:spPr>
          <a:xfrm>
            <a:off x="-3059" y="-27384"/>
            <a:ext cx="9150188"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Arial"/>
                <a:ea typeface="+mj-ea"/>
                <a:cs typeface="+mj-cs"/>
              </a:rPr>
              <a:t>               common layouts</a:t>
            </a:r>
            <a:r>
              <a:rPr kumimoji="0" lang="en-US" sz="3600" b="1" i="0" u="none" strike="noStrike" kern="0" cap="none" spc="0" normalizeH="0" noProof="0" dirty="0" smtClean="0">
                <a:ln>
                  <a:noFill/>
                </a:ln>
                <a:solidFill>
                  <a:srgbClr val="FFFF00"/>
                </a:solidFill>
                <a:effectLst/>
                <a:uLnTx/>
                <a:uFillTx/>
                <a:latin typeface="Arial"/>
                <a:ea typeface="+mj-ea"/>
                <a:cs typeface="+mj-cs"/>
              </a:rPr>
              <a:t> for </a:t>
            </a:r>
            <a:r>
              <a:rPr kumimoji="0" lang="en-US" sz="3600" b="1" i="0" u="none" strike="noStrike" kern="0" cap="none" spc="0" normalizeH="0" noProof="0" dirty="0" err="1" smtClean="0">
                <a:ln>
                  <a:noFill/>
                </a:ln>
                <a:solidFill>
                  <a:srgbClr val="FFFF00"/>
                </a:solidFill>
                <a:effectLst/>
                <a:uLnTx/>
                <a:uFillTx/>
                <a:latin typeface="Arial"/>
                <a:ea typeface="+mj-ea"/>
                <a:cs typeface="+mj-cs"/>
              </a:rPr>
              <a:t>hh</a:t>
            </a:r>
            <a:r>
              <a:rPr kumimoji="0" lang="en-US" sz="3600" b="1" i="0" u="none" strike="noStrike" kern="0" cap="none" spc="0" normalizeH="0" noProof="0" dirty="0" smtClean="0">
                <a:ln>
                  <a:noFill/>
                </a:ln>
                <a:solidFill>
                  <a:srgbClr val="FFFF00"/>
                </a:solidFill>
                <a:effectLst/>
                <a:uLnTx/>
                <a:uFillTx/>
                <a:latin typeface="Arial"/>
                <a:ea typeface="+mj-ea"/>
                <a:cs typeface="+mj-cs"/>
              </a:rPr>
              <a:t> &amp; </a:t>
            </a:r>
            <a:r>
              <a:rPr kumimoji="0" lang="en-US" sz="3600" b="1" i="0" u="none" strike="noStrike" kern="0" cap="none" spc="0" normalizeH="0" noProof="0" dirty="0" err="1" smtClean="0">
                <a:ln>
                  <a:noFill/>
                </a:ln>
                <a:solidFill>
                  <a:srgbClr val="FFFF00"/>
                </a:solidFill>
                <a:effectLst/>
                <a:uLnTx/>
                <a:uFillTx/>
                <a:latin typeface="Arial"/>
                <a:ea typeface="+mj-ea"/>
                <a:cs typeface="+mj-cs"/>
              </a:rPr>
              <a:t>ee</a:t>
            </a:r>
            <a:endParaRPr kumimoji="0" lang="en-US" sz="3600" b="1" i="0" u="none" strike="noStrike" kern="0" cap="none" spc="0" normalizeH="0" baseline="0" noProof="0" dirty="0">
              <a:ln>
                <a:noFill/>
              </a:ln>
              <a:solidFill>
                <a:srgbClr val="FFFF00"/>
              </a:solidFill>
              <a:effectLst/>
              <a:uLnTx/>
              <a:uFillTx/>
              <a:latin typeface="Arial"/>
              <a:ea typeface="+mj-ea"/>
              <a:cs typeface="+mj-cs"/>
            </a:endParaRPr>
          </a:p>
        </p:txBody>
      </p:sp>
      <p:pic>
        <p:nvPicPr>
          <p:cNvPr id="1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56422"/>
            <a:ext cx="2033801" cy="85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 name="Group 90"/>
          <p:cNvGrpSpPr/>
          <p:nvPr/>
        </p:nvGrpSpPr>
        <p:grpSpPr>
          <a:xfrm>
            <a:off x="4776581" y="1356584"/>
            <a:ext cx="4083018" cy="4309389"/>
            <a:chOff x="5001062" y="2379766"/>
            <a:chExt cx="6732389" cy="6733660"/>
          </a:xfrm>
        </p:grpSpPr>
        <p:grpSp>
          <p:nvGrpSpPr>
            <p:cNvPr id="92" name="Group 241"/>
            <p:cNvGrpSpPr>
              <a:grpSpLocks noChangeAspect="1"/>
            </p:cNvGrpSpPr>
            <p:nvPr/>
          </p:nvGrpSpPr>
          <p:grpSpPr>
            <a:xfrm>
              <a:off x="5359744" y="2866186"/>
              <a:ext cx="6373707" cy="6192926"/>
              <a:chOff x="0" y="0"/>
              <a:chExt cx="8399202" cy="8160970"/>
            </a:xfrm>
          </p:grpSpPr>
          <p:grpSp>
            <p:nvGrpSpPr>
              <p:cNvPr id="119" name="Group 213"/>
              <p:cNvGrpSpPr/>
              <p:nvPr/>
            </p:nvGrpSpPr>
            <p:grpSpPr>
              <a:xfrm>
                <a:off x="0" y="-1"/>
                <a:ext cx="4200582" cy="8160972"/>
                <a:chOff x="0" y="0"/>
                <a:chExt cx="4200581" cy="8160970"/>
              </a:xfrm>
            </p:grpSpPr>
            <p:sp>
              <p:nvSpPr>
                <p:cNvPr id="147" name="Shape 187"/>
                <p:cNvSpPr/>
                <p:nvPr/>
              </p:nvSpPr>
              <p:spPr>
                <a:xfrm flipV="1">
                  <a:off x="217840" y="3508400"/>
                  <a:ext cx="115201" cy="349114"/>
                </a:xfrm>
                <a:prstGeom prst="line">
                  <a:avLst/>
                </a:prstGeom>
                <a:noFill/>
                <a:ln w="25400" cap="flat">
                  <a:solidFill>
                    <a:srgbClr val="0433FF"/>
                  </a:solidFill>
                  <a:prstDash val="solid"/>
                  <a:miter lim="400000"/>
                  <a:tailEnd type="triangle" w="med" len="med"/>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48" name="Shape 188"/>
                <p:cNvSpPr/>
                <p:nvPr/>
              </p:nvSpPr>
              <p:spPr>
                <a:xfrm>
                  <a:off x="217840" y="4291872"/>
                  <a:ext cx="115201" cy="349114"/>
                </a:xfrm>
                <a:prstGeom prst="line">
                  <a:avLst/>
                </a:prstGeom>
                <a:noFill/>
                <a:ln w="25400" cap="flat">
                  <a:solidFill>
                    <a:srgbClr val="FF2700"/>
                  </a:solidFill>
                  <a:prstDash val="solid"/>
                  <a:miter lim="400000"/>
                  <a:tailEnd type="triangle" w="med" len="med"/>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nvGrpSpPr>
                <p:cNvPr id="149" name="Group 199"/>
                <p:cNvGrpSpPr/>
                <p:nvPr/>
              </p:nvGrpSpPr>
              <p:grpSpPr>
                <a:xfrm>
                  <a:off x="217077" y="-1"/>
                  <a:ext cx="3983505" cy="3525471"/>
                  <a:chOff x="0" y="0"/>
                  <a:chExt cx="3983504" cy="3525469"/>
                </a:xfrm>
              </p:grpSpPr>
              <p:grpSp>
                <p:nvGrpSpPr>
                  <p:cNvPr id="163" name="Group 192"/>
                  <p:cNvGrpSpPr/>
                  <p:nvPr/>
                </p:nvGrpSpPr>
                <p:grpSpPr>
                  <a:xfrm>
                    <a:off x="0" y="315920"/>
                    <a:ext cx="2339442" cy="3209550"/>
                    <a:chOff x="0" y="0"/>
                    <a:chExt cx="2339441" cy="3209549"/>
                  </a:xfrm>
                </p:grpSpPr>
                <p:sp>
                  <p:nvSpPr>
                    <p:cNvPr id="170" name="Shape 189"/>
                    <p:cNvSpPr/>
                    <p:nvPr/>
                  </p:nvSpPr>
                  <p:spPr>
                    <a:xfrm>
                      <a:off x="0" y="870001"/>
                      <a:ext cx="1041543" cy="23395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71" name="Shape 190"/>
                    <p:cNvSpPr/>
                    <p:nvPr/>
                  </p:nvSpPr>
                  <p:spPr>
                    <a:xfrm>
                      <a:off x="1314709" y="0"/>
                      <a:ext cx="1024733" cy="6312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72" name="Shape 191"/>
                    <p:cNvSpPr/>
                    <p:nvPr/>
                  </p:nvSpPr>
                  <p:spPr>
                    <a:xfrm flipV="1">
                      <a:off x="1034004" y="620297"/>
                      <a:ext cx="292697" cy="257129"/>
                    </a:xfrm>
                    <a:prstGeom prst="line">
                      <a:avLst/>
                    </a:prstGeom>
                    <a:noFill/>
                    <a:ln w="25400" cap="flat">
                      <a:solidFill>
                        <a:srgbClr val="414141"/>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sp>
                <p:nvSpPr>
                  <p:cNvPr id="164" name="Shape 193"/>
                  <p:cNvSpPr/>
                  <p:nvPr/>
                </p:nvSpPr>
                <p:spPr>
                  <a:xfrm>
                    <a:off x="2333871" y="-1"/>
                    <a:ext cx="1649634" cy="313007"/>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65" name="Shape 194"/>
                  <p:cNvSpPr/>
                  <p:nvPr/>
                </p:nvSpPr>
                <p:spPr>
                  <a:xfrm>
                    <a:off x="107559" y="1256129"/>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66" name="Shape 195"/>
                  <p:cNvSpPr/>
                  <p:nvPr/>
                </p:nvSpPr>
                <p:spPr>
                  <a:xfrm>
                    <a:off x="1382815" y="41223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67" name="Shape 196"/>
                  <p:cNvSpPr/>
                  <p:nvPr/>
                </p:nvSpPr>
                <p:spPr>
                  <a:xfrm flipV="1">
                    <a:off x="1110534" y="1013918"/>
                    <a:ext cx="283914" cy="249413"/>
                  </a:xfrm>
                  <a:prstGeom prst="line">
                    <a:avLst/>
                  </a:prstGeom>
                  <a:noFill/>
                  <a:ln w="25400" cap="flat">
                    <a:solidFill>
                      <a:srgbClr val="414141"/>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68" name="Shape 197"/>
                  <p:cNvSpPr/>
                  <p:nvPr/>
                </p:nvSpPr>
                <p:spPr>
                  <a:xfrm rot="10800000" flipH="1">
                    <a:off x="2371040" y="5033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69" name="Shape 198"/>
                  <p:cNvSpPr/>
                  <p:nvPr/>
                </p:nvSpPr>
                <p:spPr>
                  <a:xfrm>
                    <a:off x="2570641" y="171978"/>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grpSp>
              <p:nvGrpSpPr>
                <p:cNvPr id="150" name="Group 209"/>
                <p:cNvGrpSpPr/>
                <p:nvPr/>
              </p:nvGrpSpPr>
              <p:grpSpPr>
                <a:xfrm>
                  <a:off x="217077" y="4635500"/>
                  <a:ext cx="3983505" cy="3525470"/>
                  <a:chOff x="0" y="0"/>
                  <a:chExt cx="3983504" cy="3525469"/>
                </a:xfrm>
              </p:grpSpPr>
              <p:sp>
                <p:nvSpPr>
                  <p:cNvPr id="154" name="Shape 200"/>
                  <p:cNvSpPr/>
                  <p:nvPr/>
                </p:nvSpPr>
                <p:spPr>
                  <a:xfrm rot="10800000" flipH="1">
                    <a:off x="0" y="0"/>
                    <a:ext cx="1041543" cy="23395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55" name="Shape 201"/>
                  <p:cNvSpPr/>
                  <p:nvPr/>
                </p:nvSpPr>
                <p:spPr>
                  <a:xfrm rot="10800000" flipH="1">
                    <a:off x="1314709" y="2578327"/>
                    <a:ext cx="1024733" cy="6312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56" name="Shape 202"/>
                  <p:cNvSpPr/>
                  <p:nvPr/>
                </p:nvSpPr>
                <p:spPr>
                  <a:xfrm>
                    <a:off x="1034004" y="2332123"/>
                    <a:ext cx="292697" cy="257129"/>
                  </a:xfrm>
                  <a:prstGeom prst="line">
                    <a:avLst/>
                  </a:prstGeom>
                  <a:noFill/>
                  <a:ln w="25400" cap="flat">
                    <a:solidFill>
                      <a:srgbClr val="414141"/>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57" name="Shape 203"/>
                  <p:cNvSpPr/>
                  <p:nvPr/>
                </p:nvSpPr>
                <p:spPr>
                  <a:xfrm rot="10800000" flipH="1">
                    <a:off x="2333871" y="3212464"/>
                    <a:ext cx="1649634" cy="313006"/>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58" name="Shape 204"/>
                  <p:cNvSpPr/>
                  <p:nvPr/>
                </p:nvSpPr>
                <p:spPr>
                  <a:xfrm rot="10800000" flipH="1">
                    <a:off x="107559" y="0"/>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59" name="Shape 205"/>
                  <p:cNvSpPr/>
                  <p:nvPr/>
                </p:nvSpPr>
                <p:spPr>
                  <a:xfrm rot="10800000" flipH="1">
                    <a:off x="1382815" y="250095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60" name="Shape 206"/>
                  <p:cNvSpPr/>
                  <p:nvPr/>
                </p:nvSpPr>
                <p:spPr>
                  <a:xfrm>
                    <a:off x="1110534" y="2262139"/>
                    <a:ext cx="283914" cy="249413"/>
                  </a:xfrm>
                  <a:prstGeom prst="line">
                    <a:avLst/>
                  </a:prstGeom>
                  <a:noFill/>
                  <a:ln w="25400" cap="flat">
                    <a:solidFill>
                      <a:srgbClr val="414141"/>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61" name="Shape 207"/>
                  <p:cNvSpPr/>
                  <p:nvPr/>
                </p:nvSpPr>
                <p:spPr>
                  <a:xfrm>
                    <a:off x="2371040" y="311535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62" name="Shape 208"/>
                  <p:cNvSpPr/>
                  <p:nvPr/>
                </p:nvSpPr>
                <p:spPr>
                  <a:xfrm rot="10800000" flipH="1">
                    <a:off x="2570641" y="3189891"/>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sp>
              <p:nvSpPr>
                <p:cNvPr id="151" name="Shape 210"/>
                <p:cNvSpPr/>
                <p:nvPr/>
              </p:nvSpPr>
              <p:spPr>
                <a:xfrm>
                  <a:off x="0" y="3844423"/>
                  <a:ext cx="404376" cy="472124"/>
                </a:xfrm>
                <a:prstGeom prst="rect">
                  <a:avLst/>
                </a:prstGeom>
                <a:blipFill rotWithShape="1">
                  <a:blip r:embed="rId4" cstate="email">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sz="2250"/>
                </a:p>
              </p:txBody>
            </p:sp>
            <p:sp>
              <p:nvSpPr>
                <p:cNvPr id="152" name="Shape 211"/>
                <p:cNvSpPr/>
                <p:nvPr/>
              </p:nvSpPr>
              <p:spPr>
                <a:xfrm>
                  <a:off x="217840" y="3512819"/>
                  <a:ext cx="3260" cy="344256"/>
                </a:xfrm>
                <a:prstGeom prst="line">
                  <a:avLst/>
                </a:prstGeom>
                <a:noFill/>
                <a:ln w="25400" cap="flat">
                  <a:solidFill>
                    <a:srgbClr val="FF2700"/>
                  </a:solidFill>
                  <a:prstDash val="solid"/>
                  <a:miter lim="400000"/>
                  <a:tailEnd type="triangle" w="med" len="med"/>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53" name="Shape 212"/>
                <p:cNvSpPr/>
                <p:nvPr/>
              </p:nvSpPr>
              <p:spPr>
                <a:xfrm flipV="1">
                  <a:off x="217840" y="4291752"/>
                  <a:ext cx="3260" cy="344256"/>
                </a:xfrm>
                <a:prstGeom prst="line">
                  <a:avLst/>
                </a:prstGeom>
                <a:noFill/>
                <a:ln w="25400" cap="flat">
                  <a:solidFill>
                    <a:srgbClr val="0433FF"/>
                  </a:solidFill>
                  <a:prstDash val="solid"/>
                  <a:miter lim="400000"/>
                  <a:tailEnd type="triangle" w="med" len="med"/>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grpSp>
            <p:nvGrpSpPr>
              <p:cNvPr id="120" name="Group 240"/>
              <p:cNvGrpSpPr/>
              <p:nvPr/>
            </p:nvGrpSpPr>
            <p:grpSpPr>
              <a:xfrm rot="10800000">
                <a:off x="4198620" y="-1"/>
                <a:ext cx="4200583" cy="8160972"/>
                <a:chOff x="0" y="0"/>
                <a:chExt cx="4200581" cy="8160970"/>
              </a:xfrm>
            </p:grpSpPr>
            <p:sp>
              <p:nvSpPr>
                <p:cNvPr id="121" name="Shape 214"/>
                <p:cNvSpPr/>
                <p:nvPr/>
              </p:nvSpPr>
              <p:spPr>
                <a:xfrm flipV="1">
                  <a:off x="217840" y="3508400"/>
                  <a:ext cx="115201" cy="349114"/>
                </a:xfrm>
                <a:prstGeom prst="line">
                  <a:avLst/>
                </a:prstGeom>
                <a:noFill/>
                <a:ln w="25400" cap="flat">
                  <a:solidFill>
                    <a:srgbClr val="0433FF"/>
                  </a:solidFill>
                  <a:prstDash val="solid"/>
                  <a:miter lim="400000"/>
                  <a:tailEnd type="triangle" w="med" len="med"/>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22" name="Shape 215"/>
                <p:cNvSpPr/>
                <p:nvPr/>
              </p:nvSpPr>
              <p:spPr>
                <a:xfrm>
                  <a:off x="217840" y="4291872"/>
                  <a:ext cx="115201" cy="349114"/>
                </a:xfrm>
                <a:prstGeom prst="line">
                  <a:avLst/>
                </a:prstGeom>
                <a:noFill/>
                <a:ln w="25400" cap="flat">
                  <a:solidFill>
                    <a:srgbClr val="FF2700"/>
                  </a:solidFill>
                  <a:prstDash val="solid"/>
                  <a:miter lim="400000"/>
                  <a:tailEnd type="triangle" w="med" len="med"/>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nvGrpSpPr>
                <p:cNvPr id="123" name="Group 226"/>
                <p:cNvGrpSpPr/>
                <p:nvPr/>
              </p:nvGrpSpPr>
              <p:grpSpPr>
                <a:xfrm>
                  <a:off x="217077" y="-1"/>
                  <a:ext cx="3983505" cy="3525471"/>
                  <a:chOff x="0" y="0"/>
                  <a:chExt cx="3983504" cy="3525469"/>
                </a:xfrm>
              </p:grpSpPr>
              <p:grpSp>
                <p:nvGrpSpPr>
                  <p:cNvPr id="137" name="Group 219"/>
                  <p:cNvGrpSpPr/>
                  <p:nvPr/>
                </p:nvGrpSpPr>
                <p:grpSpPr>
                  <a:xfrm>
                    <a:off x="0" y="315920"/>
                    <a:ext cx="2339442" cy="3209550"/>
                    <a:chOff x="0" y="0"/>
                    <a:chExt cx="2339441" cy="3209549"/>
                  </a:xfrm>
                </p:grpSpPr>
                <p:sp>
                  <p:nvSpPr>
                    <p:cNvPr id="144" name="Shape 216"/>
                    <p:cNvSpPr/>
                    <p:nvPr/>
                  </p:nvSpPr>
                  <p:spPr>
                    <a:xfrm>
                      <a:off x="0" y="870001"/>
                      <a:ext cx="1041543" cy="23395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45" name="Shape 217"/>
                    <p:cNvSpPr/>
                    <p:nvPr/>
                  </p:nvSpPr>
                  <p:spPr>
                    <a:xfrm>
                      <a:off x="1314709" y="0"/>
                      <a:ext cx="1024733" cy="6312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46" name="Shape 218"/>
                    <p:cNvSpPr/>
                    <p:nvPr/>
                  </p:nvSpPr>
                  <p:spPr>
                    <a:xfrm flipV="1">
                      <a:off x="1034004" y="620297"/>
                      <a:ext cx="292697" cy="257129"/>
                    </a:xfrm>
                    <a:prstGeom prst="line">
                      <a:avLst/>
                    </a:prstGeom>
                    <a:noFill/>
                    <a:ln w="25400" cap="flat">
                      <a:solidFill>
                        <a:srgbClr val="414141"/>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sp>
                <p:nvSpPr>
                  <p:cNvPr id="138" name="Shape 220"/>
                  <p:cNvSpPr/>
                  <p:nvPr/>
                </p:nvSpPr>
                <p:spPr>
                  <a:xfrm>
                    <a:off x="2333871" y="-1"/>
                    <a:ext cx="1649634" cy="313007"/>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39" name="Shape 221"/>
                  <p:cNvSpPr/>
                  <p:nvPr/>
                </p:nvSpPr>
                <p:spPr>
                  <a:xfrm>
                    <a:off x="107559" y="1256129"/>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40" name="Shape 222"/>
                  <p:cNvSpPr/>
                  <p:nvPr/>
                </p:nvSpPr>
                <p:spPr>
                  <a:xfrm>
                    <a:off x="1382815" y="41223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41" name="Shape 223"/>
                  <p:cNvSpPr/>
                  <p:nvPr/>
                </p:nvSpPr>
                <p:spPr>
                  <a:xfrm flipV="1">
                    <a:off x="1110534" y="1013918"/>
                    <a:ext cx="283914" cy="249413"/>
                  </a:xfrm>
                  <a:prstGeom prst="line">
                    <a:avLst/>
                  </a:prstGeom>
                  <a:noFill/>
                  <a:ln w="25400" cap="flat">
                    <a:solidFill>
                      <a:srgbClr val="414141"/>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42" name="Shape 224"/>
                  <p:cNvSpPr/>
                  <p:nvPr/>
                </p:nvSpPr>
                <p:spPr>
                  <a:xfrm rot="10800000" flipH="1">
                    <a:off x="2371040" y="5033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43" name="Shape 225"/>
                  <p:cNvSpPr/>
                  <p:nvPr/>
                </p:nvSpPr>
                <p:spPr>
                  <a:xfrm>
                    <a:off x="2570641" y="171978"/>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grpSp>
              <p:nvGrpSpPr>
                <p:cNvPr id="124" name="Group 236"/>
                <p:cNvGrpSpPr/>
                <p:nvPr/>
              </p:nvGrpSpPr>
              <p:grpSpPr>
                <a:xfrm>
                  <a:off x="217077" y="4635500"/>
                  <a:ext cx="3983505" cy="3525470"/>
                  <a:chOff x="0" y="0"/>
                  <a:chExt cx="3983504" cy="3525469"/>
                </a:xfrm>
              </p:grpSpPr>
              <p:sp>
                <p:nvSpPr>
                  <p:cNvPr id="128" name="Shape 227"/>
                  <p:cNvSpPr/>
                  <p:nvPr/>
                </p:nvSpPr>
                <p:spPr>
                  <a:xfrm rot="10800000" flipH="1">
                    <a:off x="0" y="0"/>
                    <a:ext cx="1041543" cy="23395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29" name="Shape 228"/>
                  <p:cNvSpPr/>
                  <p:nvPr/>
                </p:nvSpPr>
                <p:spPr>
                  <a:xfrm rot="10800000" flipH="1">
                    <a:off x="1314709" y="2578327"/>
                    <a:ext cx="1024733" cy="6312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30" name="Shape 229"/>
                  <p:cNvSpPr/>
                  <p:nvPr/>
                </p:nvSpPr>
                <p:spPr>
                  <a:xfrm>
                    <a:off x="1034004" y="2332123"/>
                    <a:ext cx="292697" cy="257129"/>
                  </a:xfrm>
                  <a:prstGeom prst="line">
                    <a:avLst/>
                  </a:prstGeom>
                  <a:noFill/>
                  <a:ln w="25400" cap="flat">
                    <a:solidFill>
                      <a:srgbClr val="414141"/>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31" name="Shape 230"/>
                  <p:cNvSpPr/>
                  <p:nvPr/>
                </p:nvSpPr>
                <p:spPr>
                  <a:xfrm rot="10800000" flipH="1">
                    <a:off x="2333871" y="3212464"/>
                    <a:ext cx="1649634" cy="313006"/>
                  </a:xfrm>
                  <a:custGeom>
                    <a:avLst/>
                    <a:gdLst/>
                    <a:ahLst/>
                    <a:cxnLst>
                      <a:cxn ang="0">
                        <a:pos x="wd2" y="hd2"/>
                      </a:cxn>
                      <a:cxn ang="5400000">
                        <a:pos x="wd2" y="hd2"/>
                      </a:cxn>
                      <a:cxn ang="10800000">
                        <a:pos x="wd2" y="hd2"/>
                      </a:cxn>
                      <a:cxn ang="16200000">
                        <a:pos x="wd2" y="hd2"/>
                      </a:cxn>
                    </a:cxnLst>
                    <a:rect l="0" t="0" r="r" b="b"/>
                    <a:pathLst>
                      <a:path w="21600" h="21330" extrusionOk="0">
                        <a:moveTo>
                          <a:pt x="21600" y="3710"/>
                        </a:moveTo>
                        <a:cubicBezTo>
                          <a:pt x="20266" y="1626"/>
                          <a:pt x="18887" y="410"/>
                          <a:pt x="17496" y="89"/>
                        </a:cubicBezTo>
                        <a:cubicBezTo>
                          <a:pt x="15941" y="-270"/>
                          <a:pt x="14388" y="490"/>
                          <a:pt x="12851" y="1741"/>
                        </a:cubicBezTo>
                        <a:cubicBezTo>
                          <a:pt x="11335" y="2975"/>
                          <a:pt x="9835" y="4685"/>
                          <a:pt x="8352" y="6721"/>
                        </a:cubicBezTo>
                        <a:cubicBezTo>
                          <a:pt x="6832" y="8806"/>
                          <a:pt x="5330" y="11230"/>
                          <a:pt x="3843" y="13885"/>
                        </a:cubicBezTo>
                        <a:cubicBezTo>
                          <a:pt x="2550" y="16194"/>
                          <a:pt x="1268" y="18676"/>
                          <a:pt x="0" y="21330"/>
                        </a:cubicBezTo>
                      </a:path>
                    </a:pathLst>
                  </a:custGeom>
                  <a:noFill/>
                  <a:ln w="25400" cap="flat">
                    <a:solidFill>
                      <a:srgbClr val="0433FF"/>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32" name="Shape 231"/>
                  <p:cNvSpPr/>
                  <p:nvPr/>
                </p:nvSpPr>
                <p:spPr>
                  <a:xfrm rot="10800000" flipH="1">
                    <a:off x="107559" y="0"/>
                    <a:ext cx="1010288" cy="2269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06" y="19380"/>
                          <a:pt x="869" y="17174"/>
                          <a:pt x="1983" y="15008"/>
                        </a:cubicBezTo>
                        <a:cubicBezTo>
                          <a:pt x="3148" y="12744"/>
                          <a:pt x="4801" y="10532"/>
                          <a:pt x="7097" y="8445"/>
                        </a:cubicBezTo>
                        <a:cubicBezTo>
                          <a:pt x="9125" y="6602"/>
                          <a:pt x="11638" y="4873"/>
                          <a:pt x="14547" y="3281"/>
                        </a:cubicBezTo>
                        <a:cubicBezTo>
                          <a:pt x="16697" y="2105"/>
                          <a:pt x="19055" y="1008"/>
                          <a:pt x="2160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33" name="Shape 232"/>
                  <p:cNvSpPr/>
                  <p:nvPr/>
                </p:nvSpPr>
                <p:spPr>
                  <a:xfrm rot="10800000" flipH="1">
                    <a:off x="1382815" y="2500955"/>
                    <a:ext cx="993982" cy="6122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24" y="18137"/>
                          <a:pt x="4982" y="14932"/>
                          <a:pt x="7660" y="12004"/>
                        </a:cubicBezTo>
                        <a:cubicBezTo>
                          <a:pt x="12034" y="7220"/>
                          <a:pt x="16707" y="3197"/>
                          <a:pt x="2160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34" name="Shape 233"/>
                  <p:cNvSpPr/>
                  <p:nvPr/>
                </p:nvSpPr>
                <p:spPr>
                  <a:xfrm>
                    <a:off x="1110534" y="2262139"/>
                    <a:ext cx="283914" cy="249413"/>
                  </a:xfrm>
                  <a:prstGeom prst="line">
                    <a:avLst/>
                  </a:prstGeom>
                  <a:noFill/>
                  <a:ln w="25400" cap="flat">
                    <a:solidFill>
                      <a:srgbClr val="414141"/>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35" name="Shape 234"/>
                  <p:cNvSpPr/>
                  <p:nvPr/>
                </p:nvSpPr>
                <p:spPr>
                  <a:xfrm>
                    <a:off x="2371040" y="3115358"/>
                    <a:ext cx="1600394" cy="359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02" y="20511"/>
                          <a:pt x="18803" y="19473"/>
                          <a:pt x="17401" y="18484"/>
                        </a:cubicBezTo>
                        <a:cubicBezTo>
                          <a:pt x="15768" y="17332"/>
                          <a:pt x="14133" y="16248"/>
                          <a:pt x="12507" y="14921"/>
                        </a:cubicBezTo>
                        <a:cubicBezTo>
                          <a:pt x="11109" y="13781"/>
                          <a:pt x="9719" y="12461"/>
                          <a:pt x="8331" y="11105"/>
                        </a:cubicBezTo>
                        <a:cubicBezTo>
                          <a:pt x="7048" y="9852"/>
                          <a:pt x="5766" y="8566"/>
                          <a:pt x="4501" y="6989"/>
                        </a:cubicBezTo>
                        <a:cubicBezTo>
                          <a:pt x="2968" y="5078"/>
                          <a:pt x="1465" y="2744"/>
                          <a:pt x="0" y="0"/>
                        </a:cubicBezTo>
                      </a:path>
                    </a:pathLst>
                  </a:custGeom>
                  <a:noFill/>
                  <a:ln w="25400" cap="flat">
                    <a:solidFill>
                      <a:srgbClr val="FF27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36" name="Shape 235"/>
                  <p:cNvSpPr/>
                  <p:nvPr/>
                </p:nvSpPr>
                <p:spPr>
                  <a:xfrm rot="10800000" flipH="1">
                    <a:off x="2570641" y="3189891"/>
                    <a:ext cx="1409734" cy="16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3" y="15566"/>
                          <a:pt x="5091" y="11065"/>
                          <a:pt x="7687" y="8131"/>
                        </a:cubicBezTo>
                        <a:cubicBezTo>
                          <a:pt x="9741" y="5810"/>
                          <a:pt x="11807" y="4475"/>
                          <a:pt x="13874" y="3337"/>
                        </a:cubicBezTo>
                        <a:cubicBezTo>
                          <a:pt x="16447" y="1919"/>
                          <a:pt x="19023" y="807"/>
                          <a:pt x="21600" y="0"/>
                        </a:cubicBezTo>
                      </a:path>
                    </a:pathLst>
                  </a:custGeom>
                  <a:noFill/>
                  <a:ln w="25400" cap="flat">
                    <a:solidFill>
                      <a:srgbClr val="007D00"/>
                    </a:solidFill>
                    <a:prstDash val="solid"/>
                    <a:miter lim="400000"/>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sp>
              <p:nvSpPr>
                <p:cNvPr id="125" name="Shape 237"/>
                <p:cNvSpPr/>
                <p:nvPr/>
              </p:nvSpPr>
              <p:spPr>
                <a:xfrm>
                  <a:off x="0" y="3844423"/>
                  <a:ext cx="404376" cy="472124"/>
                </a:xfrm>
                <a:prstGeom prst="rect">
                  <a:avLst/>
                </a:prstGeom>
                <a:blipFill rotWithShape="1">
                  <a:blip r:embed="rId4" cstate="email">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sz="2250"/>
                </a:p>
              </p:txBody>
            </p:sp>
            <p:sp>
              <p:nvSpPr>
                <p:cNvPr id="126" name="Shape 238"/>
                <p:cNvSpPr/>
                <p:nvPr/>
              </p:nvSpPr>
              <p:spPr>
                <a:xfrm>
                  <a:off x="217840" y="3512819"/>
                  <a:ext cx="3260" cy="344256"/>
                </a:xfrm>
                <a:prstGeom prst="line">
                  <a:avLst/>
                </a:prstGeom>
                <a:noFill/>
                <a:ln w="25400" cap="flat">
                  <a:solidFill>
                    <a:srgbClr val="FF2700"/>
                  </a:solidFill>
                  <a:prstDash val="solid"/>
                  <a:miter lim="400000"/>
                  <a:tailEnd type="triangle" w="med" len="med"/>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sp>
              <p:nvSpPr>
                <p:cNvPr id="127" name="Shape 239"/>
                <p:cNvSpPr/>
                <p:nvPr/>
              </p:nvSpPr>
              <p:spPr>
                <a:xfrm flipV="1">
                  <a:off x="217840" y="4291752"/>
                  <a:ext cx="3260" cy="344256"/>
                </a:xfrm>
                <a:prstGeom prst="line">
                  <a:avLst/>
                </a:prstGeom>
                <a:noFill/>
                <a:ln w="25400" cap="flat">
                  <a:solidFill>
                    <a:srgbClr val="0433FF"/>
                  </a:solidFill>
                  <a:prstDash val="solid"/>
                  <a:miter lim="400000"/>
                  <a:tailEnd type="triangle" w="med" len="med"/>
                </a:ln>
                <a:effectLst/>
              </p:spPr>
              <p:txBody>
                <a:bodyPr wrap="square" lIns="35719" tIns="35719" rIns="35719" bIns="35719" numCol="1" anchor="ctr">
                  <a:noAutofit/>
                </a:bodyPr>
                <a:lstStyle/>
                <a:p>
                  <a:pPr>
                    <a:defRPr sz="3200">
                      <a:solidFill>
                        <a:srgbClr val="414141"/>
                      </a:solidFill>
                      <a:latin typeface="Palatino"/>
                      <a:ea typeface="Palatino"/>
                      <a:cs typeface="Palatino"/>
                      <a:sym typeface="Palatino"/>
                    </a:defRPr>
                  </a:pPr>
                  <a:endParaRPr sz="2250"/>
                </a:p>
              </p:txBody>
            </p:sp>
          </p:grpSp>
        </p:grpSp>
        <p:sp>
          <p:nvSpPr>
            <p:cNvPr id="93" name="Shape 242"/>
            <p:cNvSpPr/>
            <p:nvPr/>
          </p:nvSpPr>
          <p:spPr>
            <a:xfrm>
              <a:off x="8916949" y="2844384"/>
              <a:ext cx="44755" cy="95201"/>
            </a:xfrm>
            <a:custGeom>
              <a:avLst/>
              <a:gdLst/>
              <a:ahLst/>
              <a:cxnLst>
                <a:cxn ang="0">
                  <a:pos x="wd2" y="hd2"/>
                </a:cxn>
                <a:cxn ang="5400000">
                  <a:pos x="wd2" y="hd2"/>
                </a:cxn>
                <a:cxn ang="10800000">
                  <a:pos x="wd2" y="hd2"/>
                </a:cxn>
                <a:cxn ang="16200000">
                  <a:pos x="wd2" y="hd2"/>
                </a:cxn>
              </a:cxnLst>
              <a:rect l="0" t="0" r="r" b="b"/>
              <a:pathLst>
                <a:path w="20238" h="21600" extrusionOk="0">
                  <a:moveTo>
                    <a:pt x="0" y="0"/>
                  </a:moveTo>
                  <a:cubicBezTo>
                    <a:pt x="12398" y="538"/>
                    <a:pt x="21600" y="6189"/>
                    <a:pt x="20071" y="12370"/>
                  </a:cubicBezTo>
                  <a:cubicBezTo>
                    <a:pt x="18833" y="17379"/>
                    <a:pt x="10642" y="21233"/>
                    <a:pt x="610" y="21600"/>
                  </a:cubicBezTo>
                </a:path>
              </a:pathLst>
            </a:custGeom>
            <a:ln w="25400">
              <a:solidFill>
                <a:srgbClr val="414141"/>
              </a:solidFill>
              <a:miter lim="400000"/>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94" name="Shape 243"/>
            <p:cNvSpPr/>
            <p:nvPr/>
          </p:nvSpPr>
          <p:spPr>
            <a:xfrm>
              <a:off x="8108523" y="2456091"/>
              <a:ext cx="1" cy="373920"/>
            </a:xfrm>
            <a:prstGeom prst="line">
              <a:avLst/>
            </a:prstGeom>
            <a:ln w="25400">
              <a:solidFill>
                <a:srgbClr val="414141"/>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95" name="Shape 244"/>
            <p:cNvSpPr/>
            <p:nvPr/>
          </p:nvSpPr>
          <p:spPr>
            <a:xfrm flipV="1">
              <a:off x="8108523" y="3018901"/>
              <a:ext cx="1" cy="373920"/>
            </a:xfrm>
            <a:prstGeom prst="line">
              <a:avLst/>
            </a:prstGeom>
            <a:ln w="25400">
              <a:solidFill>
                <a:srgbClr val="414141"/>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96" name="Shape 245"/>
            <p:cNvSpPr/>
            <p:nvPr/>
          </p:nvSpPr>
          <p:spPr>
            <a:xfrm>
              <a:off x="7187402" y="2443238"/>
              <a:ext cx="870074" cy="41027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200">
                  <a:latin typeface="Palatino"/>
                  <a:ea typeface="Palatino"/>
                  <a:cs typeface="Palatino"/>
                  <a:sym typeface="Palatino"/>
                </a:defRPr>
              </a:lvl1pPr>
            </a:lstStyle>
            <a:p>
              <a:r>
                <a:rPr sz="1406" dirty="0"/>
                <a:t>11.9 m</a:t>
              </a:r>
            </a:p>
          </p:txBody>
        </p:sp>
        <p:sp>
          <p:nvSpPr>
            <p:cNvPr id="97" name="Shape 246"/>
            <p:cNvSpPr/>
            <p:nvPr/>
          </p:nvSpPr>
          <p:spPr>
            <a:xfrm>
              <a:off x="9051561" y="2521004"/>
              <a:ext cx="1046441" cy="41027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000">
                  <a:latin typeface="Palatino"/>
                  <a:ea typeface="Palatino"/>
                  <a:cs typeface="Palatino"/>
                  <a:sym typeface="Palatino"/>
                </a:defRPr>
              </a:lvl1pPr>
            </a:lstStyle>
            <a:p>
              <a:r>
                <a:rPr sz="1406" dirty="0"/>
                <a:t>30 </a:t>
              </a:r>
              <a:r>
                <a:rPr sz="1406" dirty="0" err="1"/>
                <a:t>mrad</a:t>
              </a:r>
              <a:endParaRPr sz="1406" dirty="0"/>
            </a:p>
          </p:txBody>
        </p:sp>
        <p:sp>
          <p:nvSpPr>
            <p:cNvPr id="98" name="Shape 247"/>
            <p:cNvSpPr/>
            <p:nvPr/>
          </p:nvSpPr>
          <p:spPr>
            <a:xfrm>
              <a:off x="8539304" y="2494757"/>
              <a:ext cx="1" cy="373920"/>
            </a:xfrm>
            <a:prstGeom prst="line">
              <a:avLst/>
            </a:prstGeom>
            <a:ln w="25400">
              <a:solidFill>
                <a:srgbClr val="414141"/>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99" name="Shape 248"/>
            <p:cNvSpPr/>
            <p:nvPr/>
          </p:nvSpPr>
          <p:spPr>
            <a:xfrm flipV="1">
              <a:off x="8517646" y="2998290"/>
              <a:ext cx="21659" cy="632177"/>
            </a:xfrm>
            <a:prstGeom prst="line">
              <a:avLst/>
            </a:prstGeom>
            <a:ln w="25400">
              <a:solidFill>
                <a:srgbClr val="414141"/>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100" name="Shape 249"/>
            <p:cNvSpPr/>
            <p:nvPr/>
          </p:nvSpPr>
          <p:spPr>
            <a:xfrm>
              <a:off x="8291693" y="3590969"/>
              <a:ext cx="745503" cy="41027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200">
                  <a:latin typeface="Palatino"/>
                  <a:ea typeface="Palatino"/>
                  <a:cs typeface="Palatino"/>
                  <a:sym typeface="Palatino"/>
                </a:defRPr>
              </a:lvl1pPr>
            </a:lstStyle>
            <a:p>
              <a:r>
                <a:rPr sz="1406" dirty="0"/>
                <a:t>9.4 m</a:t>
              </a:r>
            </a:p>
          </p:txBody>
        </p:sp>
        <p:sp>
          <p:nvSpPr>
            <p:cNvPr id="101" name="Shape 252"/>
            <p:cNvSpPr/>
            <p:nvPr/>
          </p:nvSpPr>
          <p:spPr>
            <a:xfrm>
              <a:off x="8536560" y="3010756"/>
              <a:ext cx="1292662" cy="65668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1700">
                  <a:solidFill>
                    <a:srgbClr val="007D00"/>
                  </a:solidFill>
                  <a:latin typeface="Palatino"/>
                  <a:ea typeface="Palatino"/>
                  <a:cs typeface="Palatino"/>
                  <a:sym typeface="Palatino"/>
                </a:defRPr>
              </a:pPr>
              <a:r>
                <a:rPr sz="1266" b="1" dirty="0"/>
                <a:t>FCC-</a:t>
              </a:r>
              <a:r>
                <a:rPr sz="1266" b="1" dirty="0" err="1"/>
                <a:t>hh</a:t>
              </a:r>
              <a:r>
                <a:rPr sz="1266" b="1" dirty="0"/>
                <a:t>/</a:t>
              </a:r>
            </a:p>
            <a:p>
              <a:pPr>
                <a:defRPr sz="1700">
                  <a:solidFill>
                    <a:srgbClr val="007D00"/>
                  </a:solidFill>
                  <a:latin typeface="Palatino"/>
                  <a:ea typeface="Palatino"/>
                  <a:cs typeface="Palatino"/>
                  <a:sym typeface="Palatino"/>
                </a:defRPr>
              </a:pPr>
              <a:r>
                <a:rPr lang="de-AT" sz="1266" b="1" dirty="0" smtClean="0"/>
                <a:t>ee </a:t>
              </a:r>
              <a:r>
                <a:rPr sz="1266" b="1" dirty="0" smtClean="0"/>
                <a:t>Booster</a:t>
              </a:r>
              <a:endParaRPr sz="1266" b="1" dirty="0"/>
            </a:p>
          </p:txBody>
        </p:sp>
        <p:sp>
          <p:nvSpPr>
            <p:cNvPr id="102" name="Shape 253"/>
            <p:cNvSpPr/>
            <p:nvPr/>
          </p:nvSpPr>
          <p:spPr>
            <a:xfrm>
              <a:off x="5606131" y="5647571"/>
              <a:ext cx="934730" cy="5950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1600">
                  <a:latin typeface="Palatino"/>
                  <a:ea typeface="Palatino"/>
                  <a:cs typeface="Palatino"/>
                  <a:sym typeface="Palatino"/>
                </a:defRPr>
              </a:pPr>
              <a:r>
                <a:rPr sz="1125" dirty="0"/>
                <a:t>Common</a:t>
              </a:r>
            </a:p>
            <a:p>
              <a:pPr>
                <a:defRPr sz="1600">
                  <a:latin typeface="Palatino"/>
                  <a:ea typeface="Palatino"/>
                  <a:cs typeface="Palatino"/>
                  <a:sym typeface="Palatino"/>
                </a:defRPr>
              </a:pPr>
              <a:r>
                <a:rPr sz="1125" dirty="0"/>
                <a:t>RF (</a:t>
              </a:r>
              <a:r>
                <a:rPr sz="1125" dirty="0" err="1"/>
                <a:t>tt</a:t>
              </a:r>
              <a:r>
                <a:rPr sz="1125" dirty="0"/>
                <a:t>)</a:t>
              </a:r>
            </a:p>
          </p:txBody>
        </p:sp>
        <p:sp>
          <p:nvSpPr>
            <p:cNvPr id="103" name="Shape 254"/>
            <p:cNvSpPr/>
            <p:nvPr/>
          </p:nvSpPr>
          <p:spPr>
            <a:xfrm>
              <a:off x="10563167" y="5655553"/>
              <a:ext cx="934730" cy="5950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1600">
                  <a:latin typeface="Palatino"/>
                  <a:ea typeface="Palatino"/>
                  <a:cs typeface="Palatino"/>
                  <a:sym typeface="Palatino"/>
                </a:defRPr>
              </a:pPr>
              <a:r>
                <a:rPr sz="1125" dirty="0"/>
                <a:t>Common</a:t>
              </a:r>
            </a:p>
            <a:p>
              <a:pPr>
                <a:defRPr sz="1600">
                  <a:latin typeface="Palatino"/>
                  <a:ea typeface="Palatino"/>
                  <a:cs typeface="Palatino"/>
                  <a:sym typeface="Palatino"/>
                </a:defRPr>
              </a:pPr>
              <a:r>
                <a:rPr sz="1125" dirty="0"/>
                <a:t>RF (</a:t>
              </a:r>
              <a:r>
                <a:rPr sz="1125" dirty="0" err="1"/>
                <a:t>tt</a:t>
              </a:r>
              <a:r>
                <a:rPr sz="1125" dirty="0"/>
                <a:t>)</a:t>
              </a:r>
            </a:p>
          </p:txBody>
        </p:sp>
        <p:sp>
          <p:nvSpPr>
            <p:cNvPr id="104" name="Shape 255"/>
            <p:cNvSpPr/>
            <p:nvPr/>
          </p:nvSpPr>
          <p:spPr>
            <a:xfrm flipV="1">
              <a:off x="5274797" y="5483052"/>
              <a:ext cx="1" cy="924073"/>
            </a:xfrm>
            <a:prstGeom prst="line">
              <a:avLst/>
            </a:prstGeom>
            <a:ln w="25400">
              <a:solidFill>
                <a:srgbClr val="414141"/>
              </a:solidFill>
              <a:miter lim="400000"/>
              <a:headEnd type="triangle"/>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105" name="Shape 257"/>
            <p:cNvSpPr/>
            <p:nvPr/>
          </p:nvSpPr>
          <p:spPr>
            <a:xfrm>
              <a:off x="8558907" y="2379766"/>
              <a:ext cx="369333" cy="44119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200">
                  <a:latin typeface="Palatino"/>
                  <a:ea typeface="Palatino"/>
                  <a:cs typeface="Palatino"/>
                  <a:sym typeface="Palatino"/>
                </a:defRPr>
              </a:lvl1pPr>
            </a:lstStyle>
            <a:p>
              <a:r>
                <a:rPr sz="1547" b="1" dirty="0"/>
                <a:t>IP</a:t>
              </a:r>
            </a:p>
          </p:txBody>
        </p:sp>
        <p:sp>
          <p:nvSpPr>
            <p:cNvPr id="106" name="Shape 258"/>
            <p:cNvSpPr/>
            <p:nvPr/>
          </p:nvSpPr>
          <p:spPr>
            <a:xfrm>
              <a:off x="8371146" y="8495948"/>
              <a:ext cx="369333" cy="44119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200">
                  <a:latin typeface="Palatino"/>
                  <a:ea typeface="Palatino"/>
                  <a:cs typeface="Palatino"/>
                  <a:sym typeface="Palatino"/>
                </a:defRPr>
              </a:lvl1pPr>
            </a:lstStyle>
            <a:p>
              <a:r>
                <a:rPr sz="1547" b="1" dirty="0"/>
                <a:t>IP</a:t>
              </a:r>
            </a:p>
          </p:txBody>
        </p:sp>
        <p:sp>
          <p:nvSpPr>
            <p:cNvPr id="107" name="Shape 260"/>
            <p:cNvSpPr/>
            <p:nvPr/>
          </p:nvSpPr>
          <p:spPr>
            <a:xfrm flipH="1">
              <a:off x="7074338" y="2973754"/>
              <a:ext cx="347333" cy="101632"/>
            </a:xfrm>
            <a:prstGeom prst="line">
              <a:avLst/>
            </a:prstGeom>
            <a:ln w="25400">
              <a:solidFill>
                <a:srgbClr val="FF2700"/>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108" name="Shape 261"/>
            <p:cNvSpPr/>
            <p:nvPr/>
          </p:nvSpPr>
          <p:spPr>
            <a:xfrm>
              <a:off x="9654006" y="2973754"/>
              <a:ext cx="347334" cy="101632"/>
            </a:xfrm>
            <a:prstGeom prst="line">
              <a:avLst/>
            </a:prstGeom>
            <a:ln w="25400">
              <a:solidFill>
                <a:srgbClr val="0433FF"/>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109" name="Shape 262"/>
            <p:cNvSpPr/>
            <p:nvPr/>
          </p:nvSpPr>
          <p:spPr>
            <a:xfrm flipH="1" flipV="1">
              <a:off x="7553634" y="9011793"/>
              <a:ext cx="347333" cy="101633"/>
            </a:xfrm>
            <a:prstGeom prst="line">
              <a:avLst/>
            </a:prstGeom>
            <a:ln w="25400">
              <a:solidFill>
                <a:srgbClr val="0433FF"/>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110" name="Shape 263"/>
            <p:cNvSpPr/>
            <p:nvPr/>
          </p:nvSpPr>
          <p:spPr>
            <a:xfrm flipV="1">
              <a:off x="9269819" y="9003848"/>
              <a:ext cx="347334" cy="101633"/>
            </a:xfrm>
            <a:prstGeom prst="line">
              <a:avLst/>
            </a:prstGeom>
            <a:ln w="25400">
              <a:solidFill>
                <a:srgbClr val="FF2700"/>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111" name="Shape 264"/>
            <p:cNvSpPr/>
            <p:nvPr/>
          </p:nvSpPr>
          <p:spPr>
            <a:xfrm>
              <a:off x="5283461" y="4405072"/>
              <a:ext cx="396043" cy="247476"/>
            </a:xfrm>
            <a:prstGeom prst="line">
              <a:avLst/>
            </a:prstGeom>
            <a:ln w="25400">
              <a:solidFill>
                <a:srgbClr val="414141"/>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112" name="Shape 265"/>
            <p:cNvSpPr/>
            <p:nvPr/>
          </p:nvSpPr>
          <p:spPr>
            <a:xfrm flipH="1" flipV="1">
              <a:off x="5803279" y="4707255"/>
              <a:ext cx="396043" cy="247476"/>
            </a:xfrm>
            <a:prstGeom prst="line">
              <a:avLst/>
            </a:prstGeom>
            <a:ln w="25400">
              <a:solidFill>
                <a:srgbClr val="414141"/>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113" name="Shape 266"/>
            <p:cNvSpPr/>
            <p:nvPr/>
          </p:nvSpPr>
          <p:spPr>
            <a:xfrm>
              <a:off x="5001062" y="4050308"/>
              <a:ext cx="745503" cy="41027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atin typeface="Palatino"/>
                  <a:ea typeface="Palatino"/>
                  <a:cs typeface="Palatino"/>
                  <a:sym typeface="Palatino"/>
                </a:defRPr>
              </a:lvl1pPr>
            </a:lstStyle>
            <a:p>
              <a:r>
                <a:rPr sz="1406" dirty="0"/>
                <a:t>0.6 m</a:t>
              </a:r>
            </a:p>
          </p:txBody>
        </p:sp>
        <p:sp>
          <p:nvSpPr>
            <p:cNvPr id="114" name="Shape 267"/>
            <p:cNvSpPr/>
            <p:nvPr/>
          </p:nvSpPr>
          <p:spPr>
            <a:xfrm>
              <a:off x="6199323" y="7487325"/>
              <a:ext cx="4622289" cy="89050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a:defRPr sz="1700">
                  <a:solidFill>
                    <a:srgbClr val="414141"/>
                  </a:solidFill>
                  <a:latin typeface="Palatino"/>
                  <a:ea typeface="Palatino"/>
                  <a:cs typeface="Palatino"/>
                  <a:sym typeface="Palatino"/>
                </a:defRPr>
              </a:pPr>
              <a:r>
                <a:rPr lang="de-AT" sz="1200" b="1" dirty="0" smtClean="0"/>
                <a:t>Max. </a:t>
              </a:r>
              <a:r>
                <a:rPr sz="1200" b="1" dirty="0" smtClean="0"/>
                <a:t>separation </a:t>
              </a:r>
              <a:r>
                <a:rPr sz="1200" b="1" dirty="0"/>
                <a:t>of 3(4) rings is about 12 m: </a:t>
              </a:r>
            </a:p>
            <a:p>
              <a:pPr algn="ctr">
                <a:defRPr sz="1700">
                  <a:solidFill>
                    <a:srgbClr val="414141"/>
                  </a:solidFill>
                  <a:latin typeface="Palatino"/>
                  <a:ea typeface="Palatino"/>
                  <a:cs typeface="Palatino"/>
                  <a:sym typeface="Palatino"/>
                </a:defRPr>
              </a:pPr>
              <a:r>
                <a:rPr sz="1200" b="1" dirty="0"/>
                <a:t>wide</a:t>
              </a:r>
              <a:r>
                <a:rPr lang="de-AT" sz="1200" b="1" dirty="0"/>
                <a:t>r</a:t>
              </a:r>
              <a:r>
                <a:rPr sz="1200" b="1" dirty="0"/>
                <a:t> tunnel </a:t>
              </a:r>
              <a:r>
                <a:rPr lang="de-AT" sz="1200" b="1" dirty="0"/>
                <a:t>or</a:t>
              </a:r>
              <a:r>
                <a:rPr sz="1200" b="1" dirty="0"/>
                <a:t> two tunnels are necessary around the I</a:t>
              </a:r>
              <a:r>
                <a:rPr lang="de-AT" sz="1200" b="1" dirty="0"/>
                <a:t>Ps</a:t>
              </a:r>
              <a:r>
                <a:rPr sz="1200" b="1" dirty="0"/>
                <a:t>, for ±1.2 km. </a:t>
              </a:r>
            </a:p>
          </p:txBody>
        </p:sp>
        <p:sp>
          <p:nvSpPr>
            <p:cNvPr id="115" name="Shape 268"/>
            <p:cNvSpPr/>
            <p:nvPr/>
          </p:nvSpPr>
          <p:spPr>
            <a:xfrm>
              <a:off x="6345611" y="3845312"/>
              <a:ext cx="4504077" cy="117073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a:defRPr sz="1800">
                  <a:solidFill>
                    <a:srgbClr val="414141"/>
                  </a:solidFill>
                  <a:latin typeface="Palatino"/>
                  <a:ea typeface="Palatino"/>
                  <a:cs typeface="Palatino"/>
                  <a:sym typeface="Palatino"/>
                </a:defRPr>
              </a:pPr>
              <a:r>
                <a:rPr lang="de-AT" sz="1100" dirty="0"/>
                <a:t>Lepton b</a:t>
              </a:r>
              <a:r>
                <a:rPr sz="1100" dirty="0" err="1"/>
                <a:t>eams</a:t>
              </a:r>
              <a:r>
                <a:rPr sz="1100" dirty="0"/>
                <a:t> must cross over through the </a:t>
              </a:r>
              <a:r>
                <a:rPr lang="de-AT" sz="1100" dirty="0"/>
                <a:t>         </a:t>
              </a:r>
              <a:r>
                <a:rPr sz="1100" dirty="0"/>
                <a:t>common RF to enter the IP from inside.</a:t>
              </a:r>
            </a:p>
            <a:p>
              <a:pPr algn="ctr">
                <a:defRPr sz="1800">
                  <a:solidFill>
                    <a:srgbClr val="414141"/>
                  </a:solidFill>
                  <a:latin typeface="Palatino"/>
                  <a:ea typeface="Palatino"/>
                  <a:cs typeface="Palatino"/>
                  <a:sym typeface="Palatino"/>
                </a:defRPr>
              </a:pPr>
              <a:r>
                <a:rPr sz="1100" dirty="0"/>
                <a:t>Only a half of each ring is filled with bunches.</a:t>
              </a:r>
            </a:p>
          </p:txBody>
        </p:sp>
        <p:sp>
          <p:nvSpPr>
            <p:cNvPr id="116" name="Shape 269"/>
            <p:cNvSpPr/>
            <p:nvPr/>
          </p:nvSpPr>
          <p:spPr>
            <a:xfrm flipH="1">
              <a:off x="5768673" y="4896018"/>
              <a:ext cx="747030" cy="834908"/>
            </a:xfrm>
            <a:prstGeom prst="line">
              <a:avLst/>
            </a:prstGeom>
            <a:ln w="25400">
              <a:solidFill>
                <a:srgbClr val="414141"/>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117" name="Shape 270"/>
            <p:cNvSpPr/>
            <p:nvPr/>
          </p:nvSpPr>
          <p:spPr>
            <a:xfrm>
              <a:off x="10777773" y="4864086"/>
              <a:ext cx="621331" cy="822855"/>
            </a:xfrm>
            <a:prstGeom prst="line">
              <a:avLst/>
            </a:prstGeom>
            <a:ln w="25400">
              <a:solidFill>
                <a:srgbClr val="414141"/>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pic>
          <p:nvPicPr>
            <p:cNvPr id="118" name="ScreenShot 2016-04-05 8.51.34 .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700768" y="4838875"/>
              <a:ext cx="3677333" cy="2619190"/>
            </a:xfrm>
            <a:prstGeom prst="rect">
              <a:avLst/>
            </a:prstGeom>
            <a:ln w="12700">
              <a:miter lim="400000"/>
            </a:ln>
          </p:spPr>
        </p:pic>
      </p:grpSp>
      <p:sp>
        <p:nvSpPr>
          <p:cNvPr id="261" name="Shape 262"/>
          <p:cNvSpPr/>
          <p:nvPr/>
        </p:nvSpPr>
        <p:spPr>
          <a:xfrm flipH="1">
            <a:off x="7102745" y="3432131"/>
            <a:ext cx="243821" cy="158297"/>
          </a:xfrm>
          <a:prstGeom prst="line">
            <a:avLst/>
          </a:prstGeom>
          <a:ln w="25400">
            <a:solidFill>
              <a:srgbClr val="0433FF"/>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sp>
        <p:nvSpPr>
          <p:cNvPr id="262" name="Shape 263"/>
          <p:cNvSpPr/>
          <p:nvPr/>
        </p:nvSpPr>
        <p:spPr>
          <a:xfrm>
            <a:off x="6595842" y="3423626"/>
            <a:ext cx="222248" cy="175307"/>
          </a:xfrm>
          <a:prstGeom prst="line">
            <a:avLst/>
          </a:prstGeom>
          <a:ln w="25400">
            <a:solidFill>
              <a:srgbClr val="FF2700"/>
            </a:solidFill>
            <a:miter lim="400000"/>
            <a:tailEnd type="triangle"/>
          </a:ln>
        </p:spPr>
        <p:txBody>
          <a:bodyPr lIns="35719" tIns="35719" rIns="35719" bIns="35719" anchor="ctr"/>
          <a:lstStyle/>
          <a:p>
            <a:pPr>
              <a:defRPr sz="3200">
                <a:solidFill>
                  <a:srgbClr val="414141"/>
                </a:solidFill>
                <a:latin typeface="Palatino"/>
                <a:ea typeface="Palatino"/>
                <a:cs typeface="Palatino"/>
                <a:sym typeface="Palatino"/>
              </a:defRPr>
            </a:pPr>
            <a:endParaRPr sz="2250"/>
          </a:p>
        </p:txBody>
      </p:sp>
      <p:pic>
        <p:nvPicPr>
          <p:cNvPr id="173" name="Picture 172" descr="layout_c.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699" y="1111805"/>
            <a:ext cx="4397022" cy="5022722"/>
          </a:xfrm>
          <a:prstGeom prst="rect">
            <a:avLst/>
          </a:prstGeom>
        </p:spPr>
      </p:pic>
    </p:spTree>
    <p:extLst>
      <p:ext uri="{BB962C8B-B14F-4D97-AF65-F5344CB8AC3E}">
        <p14:creationId xmlns:p14="http://schemas.microsoft.com/office/powerpoint/2010/main" val="60449384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020" y="73454"/>
            <a:ext cx="2415230" cy="675392"/>
          </a:xfrm>
          <a:solidFill>
            <a:srgbClr val="0070C0"/>
          </a:solidFill>
        </p:spPr>
        <p:txBody>
          <a:bodyPr>
            <a:normAutofit/>
          </a:bodyPr>
          <a:lstStyle/>
          <a:p>
            <a:pPr algn="ctr"/>
            <a:r>
              <a:rPr lang="en-GB" sz="2800" dirty="0" smtClean="0">
                <a:solidFill>
                  <a:schemeClr val="bg1"/>
                </a:solidFill>
              </a:rPr>
              <a:t>2013 - 2015</a:t>
            </a:r>
            <a:endParaRPr lang="en-GB" sz="2800" dirty="0">
              <a:solidFill>
                <a:schemeClr val="bg1"/>
              </a:solidFill>
            </a:endParaRPr>
          </a:p>
        </p:txBody>
      </p:sp>
      <p:sp>
        <p:nvSpPr>
          <p:cNvPr id="7" name="TextBox 6"/>
          <p:cNvSpPr txBox="1"/>
          <p:nvPr/>
        </p:nvSpPr>
        <p:spPr>
          <a:xfrm>
            <a:off x="-13648" y="3738755"/>
            <a:ext cx="1049968" cy="369332"/>
          </a:xfrm>
          <a:prstGeom prst="rect">
            <a:avLst/>
          </a:prstGeom>
          <a:solidFill>
            <a:schemeClr val="tx2">
              <a:lumMod val="60000"/>
              <a:lumOff val="40000"/>
            </a:schemeClr>
          </a:solidFill>
        </p:spPr>
        <p:txBody>
          <a:bodyPr wrap="square" rtlCol="0">
            <a:spAutoFit/>
          </a:bodyPr>
          <a:lstStyle>
            <a:defPPr>
              <a:defRPr lang="en-US"/>
            </a:defPPr>
            <a:lvl1pPr algn="ctr">
              <a:defRPr sz="1400">
                <a:solidFill>
                  <a:schemeClr val="bg1"/>
                </a:solidFill>
              </a:defRPr>
            </a:lvl1pPr>
          </a:lstStyle>
          <a:p>
            <a:r>
              <a:rPr lang="en-US" sz="1800" dirty="0" smtClean="0"/>
              <a:t>13-14</a:t>
            </a:r>
            <a:endParaRPr lang="en-US" sz="1800" dirty="0"/>
          </a:p>
        </p:txBody>
      </p:sp>
      <p:sp>
        <p:nvSpPr>
          <p:cNvPr id="8" name="TextBox 7"/>
          <p:cNvSpPr txBox="1"/>
          <p:nvPr/>
        </p:nvSpPr>
        <p:spPr>
          <a:xfrm>
            <a:off x="1056845" y="3738755"/>
            <a:ext cx="1625396" cy="369332"/>
          </a:xfrm>
          <a:prstGeom prst="rect">
            <a:avLst/>
          </a:prstGeom>
          <a:solidFill>
            <a:schemeClr val="tx2">
              <a:lumMod val="60000"/>
              <a:lumOff val="40000"/>
            </a:schemeClr>
          </a:solidFill>
        </p:spPr>
        <p:txBody>
          <a:bodyPr wrap="square" rtlCol="0">
            <a:spAutoFit/>
          </a:bodyPr>
          <a:lstStyle/>
          <a:p>
            <a:pPr algn="ctr"/>
            <a:r>
              <a:rPr lang="en-US" dirty="0" smtClean="0">
                <a:solidFill>
                  <a:schemeClr val="bg1"/>
                </a:solidFill>
              </a:rPr>
              <a:t>Aug 14-Apr 15</a:t>
            </a:r>
            <a:endParaRPr lang="en-US" dirty="0">
              <a:solidFill>
                <a:schemeClr val="bg1"/>
              </a:solidFill>
            </a:endParaRPr>
          </a:p>
        </p:txBody>
      </p:sp>
      <p:sp>
        <p:nvSpPr>
          <p:cNvPr id="9" name="TextBox 8"/>
          <p:cNvSpPr txBox="1"/>
          <p:nvPr/>
        </p:nvSpPr>
        <p:spPr>
          <a:xfrm>
            <a:off x="2702766" y="3738755"/>
            <a:ext cx="6212634" cy="369332"/>
          </a:xfrm>
          <a:prstGeom prst="rect">
            <a:avLst/>
          </a:prstGeom>
          <a:solidFill>
            <a:srgbClr val="008000"/>
          </a:solidFill>
        </p:spPr>
        <p:txBody>
          <a:bodyPr wrap="square" rtlCol="0">
            <a:spAutoFit/>
          </a:bodyPr>
          <a:lstStyle/>
          <a:p>
            <a:pPr algn="ctr"/>
            <a:r>
              <a:rPr lang="en-US" dirty="0" smtClean="0">
                <a:solidFill>
                  <a:schemeClr val="bg1"/>
                </a:solidFill>
              </a:rPr>
              <a:t>2015</a:t>
            </a:r>
            <a:endParaRPr lang="en-US" dirty="0">
              <a:solidFill>
                <a:schemeClr val="bg1"/>
              </a:solidFill>
            </a:endParaRPr>
          </a:p>
        </p:txBody>
      </p:sp>
      <p:cxnSp>
        <p:nvCxnSpPr>
          <p:cNvPr id="18" name="Straight Connector 17"/>
          <p:cNvCxnSpPr/>
          <p:nvPr/>
        </p:nvCxnSpPr>
        <p:spPr>
          <a:xfrm flipV="1">
            <a:off x="2368550" y="4102680"/>
            <a:ext cx="0" cy="962928"/>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8990" y="1702496"/>
            <a:ext cx="2185820" cy="1459034"/>
          </a:xfrm>
          <a:prstGeom prst="rect">
            <a:avLst/>
          </a:prstGeom>
        </p:spPr>
      </p:pic>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1145" y="4177608"/>
            <a:ext cx="1981612" cy="1218220"/>
          </a:xfrm>
          <a:prstGeom prst="rect">
            <a:avLst/>
          </a:prstGeom>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05" y="1143001"/>
            <a:ext cx="2013060" cy="1421903"/>
          </a:xfrm>
          <a:prstGeom prst="rect">
            <a:avLst/>
          </a:prstGeom>
          <a:ln>
            <a:noFill/>
          </a:ln>
          <a:effectLst>
            <a:outerShdw blurRad="190500" algn="tl" rotWithShape="0">
              <a:srgbClr val="000000">
                <a:alpha val="70000"/>
              </a:srgbClr>
            </a:outerShdw>
          </a:effectLst>
        </p:spPr>
      </p:pic>
      <p:sp>
        <p:nvSpPr>
          <p:cNvPr id="30" name="TextBox 29"/>
          <p:cNvSpPr txBox="1"/>
          <p:nvPr/>
        </p:nvSpPr>
        <p:spPr>
          <a:xfrm>
            <a:off x="76200" y="749789"/>
            <a:ext cx="2054544" cy="369332"/>
          </a:xfrm>
          <a:prstGeom prst="rect">
            <a:avLst/>
          </a:prstGeom>
          <a:noFill/>
        </p:spPr>
        <p:txBody>
          <a:bodyPr wrap="none" rtlCol="0">
            <a:spAutoFit/>
          </a:bodyPr>
          <a:lstStyle/>
          <a:p>
            <a:r>
              <a:rPr lang="en-GB" dirty="0" smtClean="0">
                <a:solidFill>
                  <a:srgbClr val="000000"/>
                </a:solidFill>
              </a:rPr>
              <a:t>April ‘13 to Sep. ‘14</a:t>
            </a:r>
            <a:endParaRPr lang="en-GB" dirty="0">
              <a:solidFill>
                <a:srgbClr val="000000"/>
              </a:solidFill>
            </a:endParaRPr>
          </a:p>
        </p:txBody>
      </p:sp>
      <p:cxnSp>
        <p:nvCxnSpPr>
          <p:cNvPr id="12" name="Straight Connector 11"/>
          <p:cNvCxnSpPr/>
          <p:nvPr/>
        </p:nvCxnSpPr>
        <p:spPr>
          <a:xfrm>
            <a:off x="827584" y="2667580"/>
            <a:ext cx="10616" cy="1071175"/>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228600" y="4293096"/>
            <a:ext cx="2058440" cy="1464210"/>
            <a:chOff x="-1547446" y="1125415"/>
            <a:chExt cx="9355015" cy="5251939"/>
          </a:xfrm>
        </p:grpSpPr>
        <p:pic>
          <p:nvPicPr>
            <p:cNvPr id="38" name="Picture 3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47446" y="1125415"/>
              <a:ext cx="9355015" cy="5251939"/>
            </a:xfrm>
            <a:prstGeom prst="rect">
              <a:avLst/>
            </a:prstGeom>
            <a:ln>
              <a:noFill/>
            </a:ln>
            <a:effectLst>
              <a:outerShdw blurRad="190500" algn="tl" rotWithShape="0">
                <a:srgbClr val="000000">
                  <a:alpha val="70000"/>
                </a:srgbClr>
              </a:outerShdw>
            </a:effectLst>
          </p:spPr>
        </p:pic>
        <p:pic>
          <p:nvPicPr>
            <p:cNvPr id="39" name="Picture 3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56461" y="2514542"/>
              <a:ext cx="1148862" cy="2993461"/>
            </a:xfrm>
            <a:prstGeom prst="rect">
              <a:avLst/>
            </a:prstGeom>
            <a:ln>
              <a:noFill/>
            </a:ln>
            <a:effectLst>
              <a:outerShdw blurRad="190500" algn="tl" rotWithShape="0">
                <a:srgbClr val="000000">
                  <a:alpha val="70000"/>
                </a:srgbClr>
              </a:outerShdw>
            </a:effectLst>
          </p:spPr>
        </p:pic>
      </p:grpSp>
      <p:sp>
        <p:nvSpPr>
          <p:cNvPr id="41" name="TextBox 40"/>
          <p:cNvSpPr txBox="1"/>
          <p:nvPr/>
        </p:nvSpPr>
        <p:spPr>
          <a:xfrm>
            <a:off x="107504" y="5733256"/>
            <a:ext cx="2584850" cy="369332"/>
          </a:xfrm>
          <a:prstGeom prst="rect">
            <a:avLst/>
          </a:prstGeom>
          <a:noFill/>
        </p:spPr>
        <p:txBody>
          <a:bodyPr wrap="none" rtlCol="0">
            <a:spAutoFit/>
          </a:bodyPr>
          <a:lstStyle/>
          <a:p>
            <a:r>
              <a:rPr lang="en-GB" dirty="0" smtClean="0">
                <a:solidFill>
                  <a:srgbClr val="000000"/>
                </a:solidFill>
              </a:rPr>
              <a:t>Dipole training campaign</a:t>
            </a:r>
            <a:endParaRPr lang="en-GB" dirty="0">
              <a:solidFill>
                <a:srgbClr val="000000"/>
              </a:solidFill>
            </a:endParaRPr>
          </a:p>
        </p:txBody>
      </p:sp>
      <p:grpSp>
        <p:nvGrpSpPr>
          <p:cNvPr id="1037" name="Group 1036"/>
          <p:cNvGrpSpPr/>
          <p:nvPr/>
        </p:nvGrpSpPr>
        <p:grpSpPr>
          <a:xfrm>
            <a:off x="1683148" y="3004570"/>
            <a:ext cx="1542717" cy="519898"/>
            <a:chOff x="1683148" y="3791390"/>
            <a:chExt cx="1542717" cy="519898"/>
          </a:xfrm>
        </p:grpSpPr>
        <p:pic>
          <p:nvPicPr>
            <p:cNvPr id="1036" name="Picture 10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83148" y="3791390"/>
              <a:ext cx="1542717" cy="519898"/>
            </a:xfrm>
            <a:prstGeom prst="rect">
              <a:avLst/>
            </a:prstGeom>
          </p:spPr>
        </p:pic>
        <p:sp>
          <p:nvSpPr>
            <p:cNvPr id="42" name="TextBox 41"/>
            <p:cNvSpPr txBox="1"/>
            <p:nvPr/>
          </p:nvSpPr>
          <p:spPr>
            <a:xfrm>
              <a:off x="1717785" y="3857574"/>
              <a:ext cx="1419679" cy="338554"/>
            </a:xfrm>
            <a:prstGeom prst="rect">
              <a:avLst/>
            </a:prstGeom>
            <a:noFill/>
          </p:spPr>
          <p:txBody>
            <a:bodyPr wrap="none" rtlCol="0">
              <a:spAutoFit/>
            </a:bodyPr>
            <a:lstStyle/>
            <a:p>
              <a:pPr algn="ctr"/>
              <a:r>
                <a:rPr lang="en-GB" sz="1600" b="1" dirty="0" smtClean="0">
                  <a:solidFill>
                    <a:srgbClr val="FFFF00"/>
                  </a:solidFill>
                  <a:effectLst>
                    <a:outerShdw blurRad="38100" dist="38100" dir="2700000" algn="tl">
                      <a:srgbClr val="000000">
                        <a:alpha val="43137"/>
                      </a:srgbClr>
                    </a:outerShdw>
                  </a:effectLst>
                </a:rPr>
                <a:t>1</a:t>
              </a:r>
              <a:r>
                <a:rPr lang="en-GB" sz="1600" b="1" baseline="30000" dirty="0" smtClean="0">
                  <a:solidFill>
                    <a:srgbClr val="FFFF00"/>
                  </a:solidFill>
                  <a:effectLst>
                    <a:outerShdw blurRad="38100" dist="38100" dir="2700000" algn="tl">
                      <a:srgbClr val="000000">
                        <a:alpha val="43137"/>
                      </a:srgbClr>
                    </a:outerShdw>
                  </a:effectLst>
                </a:rPr>
                <a:t>st</a:t>
              </a:r>
              <a:r>
                <a:rPr lang="en-GB" sz="1600" b="1" dirty="0" smtClean="0">
                  <a:solidFill>
                    <a:srgbClr val="FFFF00"/>
                  </a:solidFill>
                  <a:effectLst>
                    <a:outerShdw blurRad="38100" dist="38100" dir="2700000" algn="tl">
                      <a:srgbClr val="000000">
                        <a:alpha val="43137"/>
                      </a:srgbClr>
                    </a:outerShdw>
                  </a:effectLst>
                </a:rPr>
                <a:t>  B   E   A   M</a:t>
              </a:r>
              <a:endParaRPr lang="en-GB" sz="1600" b="1" dirty="0">
                <a:solidFill>
                  <a:srgbClr val="FFFF00"/>
                </a:solidFill>
                <a:effectLst>
                  <a:outerShdw blurRad="38100" dist="38100" dir="2700000" algn="tl">
                    <a:srgbClr val="000000">
                      <a:alpha val="43137"/>
                    </a:srgbClr>
                  </a:outerShdw>
                </a:effectLst>
              </a:endParaRPr>
            </a:p>
          </p:txBody>
        </p:sp>
      </p:grpSp>
      <p:cxnSp>
        <p:nvCxnSpPr>
          <p:cNvPr id="45" name="Straight Connector 44"/>
          <p:cNvCxnSpPr/>
          <p:nvPr/>
        </p:nvCxnSpPr>
        <p:spPr>
          <a:xfrm>
            <a:off x="2800541" y="3535942"/>
            <a:ext cx="0" cy="202813"/>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752600" y="2667580"/>
            <a:ext cx="948960" cy="369332"/>
          </a:xfrm>
          <a:prstGeom prst="rect">
            <a:avLst/>
          </a:prstGeom>
          <a:noFill/>
        </p:spPr>
        <p:txBody>
          <a:bodyPr wrap="none" rtlCol="0">
            <a:spAutoFit/>
          </a:bodyPr>
          <a:lstStyle/>
          <a:p>
            <a:r>
              <a:rPr lang="en-GB" dirty="0" smtClean="0">
                <a:solidFill>
                  <a:srgbClr val="000000"/>
                </a:solidFill>
              </a:rPr>
              <a:t>5</a:t>
            </a:r>
            <a:r>
              <a:rPr lang="en-GB" baseline="30000" dirty="0" smtClean="0">
                <a:solidFill>
                  <a:srgbClr val="000000"/>
                </a:solidFill>
              </a:rPr>
              <a:t>th</a:t>
            </a:r>
            <a:r>
              <a:rPr lang="en-GB" dirty="0" smtClean="0">
                <a:solidFill>
                  <a:srgbClr val="000000"/>
                </a:solidFill>
              </a:rPr>
              <a:t> April</a:t>
            </a:r>
            <a:endParaRPr lang="en-GB" dirty="0">
              <a:solidFill>
                <a:srgbClr val="000000"/>
              </a:solidFill>
            </a:endParaRPr>
          </a:p>
        </p:txBody>
      </p:sp>
      <p:sp>
        <p:nvSpPr>
          <p:cNvPr id="48" name="TextBox 47"/>
          <p:cNvSpPr txBox="1"/>
          <p:nvPr/>
        </p:nvSpPr>
        <p:spPr>
          <a:xfrm>
            <a:off x="3380729" y="959808"/>
            <a:ext cx="1904863" cy="646331"/>
          </a:xfrm>
          <a:prstGeom prst="rect">
            <a:avLst/>
          </a:prstGeom>
          <a:noFill/>
        </p:spPr>
        <p:txBody>
          <a:bodyPr wrap="none" rtlCol="0">
            <a:spAutoFit/>
          </a:bodyPr>
          <a:lstStyle/>
          <a:p>
            <a:r>
              <a:rPr lang="en-GB" dirty="0" smtClean="0">
                <a:solidFill>
                  <a:srgbClr val="000000"/>
                </a:solidFill>
              </a:rPr>
              <a:t>3</a:t>
            </a:r>
            <a:r>
              <a:rPr lang="en-GB" baseline="30000" dirty="0" smtClean="0">
                <a:solidFill>
                  <a:srgbClr val="000000"/>
                </a:solidFill>
              </a:rPr>
              <a:t>rd</a:t>
            </a:r>
            <a:r>
              <a:rPr lang="en-GB" dirty="0" smtClean="0">
                <a:solidFill>
                  <a:srgbClr val="000000"/>
                </a:solidFill>
              </a:rPr>
              <a:t> June</a:t>
            </a:r>
          </a:p>
          <a:p>
            <a:r>
              <a:rPr lang="en-GB" dirty="0" smtClean="0">
                <a:solidFill>
                  <a:srgbClr val="000000"/>
                </a:solidFill>
              </a:rPr>
              <a:t>First Stable Beams</a:t>
            </a:r>
            <a:endParaRPr lang="en-GB" dirty="0">
              <a:solidFill>
                <a:srgbClr val="000000"/>
              </a:solidFill>
            </a:endParaRPr>
          </a:p>
        </p:txBody>
      </p:sp>
      <p:sp>
        <p:nvSpPr>
          <p:cNvPr id="49" name="TextBox 48"/>
          <p:cNvSpPr txBox="1"/>
          <p:nvPr/>
        </p:nvSpPr>
        <p:spPr>
          <a:xfrm>
            <a:off x="3012878" y="5465349"/>
            <a:ext cx="1715058" cy="646331"/>
          </a:xfrm>
          <a:prstGeom prst="rect">
            <a:avLst/>
          </a:prstGeom>
          <a:solidFill>
            <a:schemeClr val="bg1"/>
          </a:solidFill>
        </p:spPr>
        <p:txBody>
          <a:bodyPr wrap="none" rtlCol="0">
            <a:spAutoFit/>
          </a:bodyPr>
          <a:lstStyle/>
          <a:p>
            <a:r>
              <a:rPr lang="en-GB" dirty="0" smtClean="0">
                <a:solidFill>
                  <a:srgbClr val="000000"/>
                </a:solidFill>
              </a:rPr>
              <a:t>10</a:t>
            </a:r>
            <a:r>
              <a:rPr lang="en-GB" baseline="30000" dirty="0" smtClean="0">
                <a:solidFill>
                  <a:srgbClr val="000000"/>
                </a:solidFill>
              </a:rPr>
              <a:t>th</a:t>
            </a:r>
            <a:r>
              <a:rPr lang="en-GB" dirty="0" smtClean="0">
                <a:solidFill>
                  <a:srgbClr val="000000"/>
                </a:solidFill>
              </a:rPr>
              <a:t> April</a:t>
            </a:r>
            <a:br>
              <a:rPr lang="en-GB" dirty="0" smtClean="0">
                <a:solidFill>
                  <a:srgbClr val="000000"/>
                </a:solidFill>
              </a:rPr>
            </a:br>
            <a:r>
              <a:rPr lang="en-GB" dirty="0" smtClean="0">
                <a:solidFill>
                  <a:srgbClr val="000000"/>
                </a:solidFill>
              </a:rPr>
              <a:t>Beam</a:t>
            </a:r>
            <a:r>
              <a:rPr lang="en-GB" dirty="0">
                <a:solidFill>
                  <a:srgbClr val="000000"/>
                </a:solidFill>
              </a:rPr>
              <a:t> </a:t>
            </a:r>
            <a:r>
              <a:rPr lang="en-GB" dirty="0" smtClean="0">
                <a:solidFill>
                  <a:srgbClr val="000000"/>
                </a:solidFill>
              </a:rPr>
              <a:t>at 6.5 TeV</a:t>
            </a:r>
            <a:endParaRPr lang="en-GB" dirty="0">
              <a:solidFill>
                <a:srgbClr val="000000"/>
              </a:solidFill>
            </a:endParaRPr>
          </a:p>
        </p:txBody>
      </p:sp>
      <p:cxnSp>
        <p:nvCxnSpPr>
          <p:cNvPr id="52" name="Straight Connector 51"/>
          <p:cNvCxnSpPr/>
          <p:nvPr/>
        </p:nvCxnSpPr>
        <p:spPr>
          <a:xfrm flipV="1">
            <a:off x="2969335" y="4105855"/>
            <a:ext cx="2465" cy="162789"/>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129588" y="3219848"/>
            <a:ext cx="0" cy="518907"/>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pic>
        <p:nvPicPr>
          <p:cNvPr id="1033" name="Picture 103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12160" y="914980"/>
            <a:ext cx="1307723" cy="890800"/>
          </a:xfrm>
          <a:prstGeom prst="rect">
            <a:avLst/>
          </a:prstGeom>
        </p:spPr>
      </p:pic>
      <p:sp>
        <p:nvSpPr>
          <p:cNvPr id="76" name="TextBox 75"/>
          <p:cNvSpPr txBox="1"/>
          <p:nvPr/>
        </p:nvSpPr>
        <p:spPr>
          <a:xfrm>
            <a:off x="5088406" y="32455"/>
            <a:ext cx="3533139" cy="830997"/>
          </a:xfrm>
          <a:prstGeom prst="rect">
            <a:avLst/>
          </a:prstGeom>
          <a:noFill/>
        </p:spPr>
        <p:txBody>
          <a:bodyPr wrap="none" rtlCol="0">
            <a:spAutoFit/>
          </a:bodyPr>
          <a:lstStyle/>
          <a:p>
            <a:r>
              <a:rPr lang="en-GB" sz="1600" dirty="0" smtClean="0">
                <a:solidFill>
                  <a:srgbClr val="000000"/>
                </a:solidFill>
              </a:rPr>
              <a:t>28</a:t>
            </a:r>
            <a:r>
              <a:rPr lang="en-GB" sz="1600" baseline="30000" dirty="0" smtClean="0">
                <a:solidFill>
                  <a:srgbClr val="000000"/>
                </a:solidFill>
              </a:rPr>
              <a:t>th</a:t>
            </a:r>
            <a:r>
              <a:rPr lang="en-GB" sz="1600" dirty="0" smtClean="0">
                <a:solidFill>
                  <a:srgbClr val="000000"/>
                </a:solidFill>
              </a:rPr>
              <a:t> October</a:t>
            </a:r>
            <a:br>
              <a:rPr lang="en-GB" sz="1600" dirty="0" smtClean="0">
                <a:solidFill>
                  <a:srgbClr val="000000"/>
                </a:solidFill>
              </a:rPr>
            </a:br>
            <a:r>
              <a:rPr lang="en-GB" sz="1600" dirty="0" smtClean="0">
                <a:solidFill>
                  <a:srgbClr val="000000"/>
                </a:solidFill>
              </a:rPr>
              <a:t>Physics with record </a:t>
            </a:r>
            <a:r>
              <a:rPr lang="en-GB" sz="1600" dirty="0">
                <a:solidFill>
                  <a:srgbClr val="000000"/>
                </a:solidFill>
              </a:rPr>
              <a:t>n</a:t>
            </a:r>
            <a:r>
              <a:rPr lang="en-GB" sz="1600" dirty="0" smtClean="0">
                <a:solidFill>
                  <a:srgbClr val="000000"/>
                </a:solidFill>
              </a:rPr>
              <a:t>umber of bunches</a:t>
            </a:r>
          </a:p>
          <a:p>
            <a:r>
              <a:rPr lang="en-GB" sz="1600" dirty="0" smtClean="0">
                <a:solidFill>
                  <a:srgbClr val="000000"/>
                </a:solidFill>
              </a:rPr>
              <a:t>Peak luminosity 5 x 10</a:t>
            </a:r>
            <a:r>
              <a:rPr lang="en-GB" sz="1600" baseline="30000" dirty="0" smtClean="0">
                <a:solidFill>
                  <a:srgbClr val="000000"/>
                </a:solidFill>
              </a:rPr>
              <a:t>33</a:t>
            </a:r>
            <a:r>
              <a:rPr lang="en-GB" sz="1600" dirty="0" smtClean="0">
                <a:solidFill>
                  <a:srgbClr val="000000"/>
                </a:solidFill>
              </a:rPr>
              <a:t> cm</a:t>
            </a:r>
            <a:r>
              <a:rPr lang="en-GB" sz="1600" baseline="30000" dirty="0" smtClean="0">
                <a:solidFill>
                  <a:srgbClr val="000000"/>
                </a:solidFill>
              </a:rPr>
              <a:t>-2</a:t>
            </a:r>
            <a:r>
              <a:rPr lang="en-GB" sz="1600" dirty="0" smtClean="0">
                <a:solidFill>
                  <a:srgbClr val="000000"/>
                </a:solidFill>
              </a:rPr>
              <a:t>s</a:t>
            </a:r>
            <a:r>
              <a:rPr lang="en-GB" sz="1600" baseline="30000" dirty="0" smtClean="0">
                <a:solidFill>
                  <a:srgbClr val="000000"/>
                </a:solidFill>
              </a:rPr>
              <a:t>-1</a:t>
            </a:r>
            <a:endParaRPr lang="en-GB" sz="1600" baseline="30000" dirty="0">
              <a:solidFill>
                <a:srgbClr val="000000"/>
              </a:solidFill>
            </a:endParaRPr>
          </a:p>
        </p:txBody>
      </p:sp>
      <p:cxnSp>
        <p:nvCxnSpPr>
          <p:cNvPr id="77" name="Straight Connector 76"/>
          <p:cNvCxnSpPr/>
          <p:nvPr/>
        </p:nvCxnSpPr>
        <p:spPr>
          <a:xfrm>
            <a:off x="6774160" y="2896180"/>
            <a:ext cx="1063" cy="861185"/>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pic>
        <p:nvPicPr>
          <p:cNvPr id="89" name="Picture 8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012160" y="1905580"/>
            <a:ext cx="1311259" cy="890800"/>
          </a:xfrm>
          <a:prstGeom prst="rect">
            <a:avLst/>
          </a:prstGeom>
        </p:spPr>
      </p:pic>
      <p:grpSp>
        <p:nvGrpSpPr>
          <p:cNvPr id="4" name="Group 3"/>
          <p:cNvGrpSpPr/>
          <p:nvPr/>
        </p:nvGrpSpPr>
        <p:grpSpPr>
          <a:xfrm>
            <a:off x="5273603" y="4100729"/>
            <a:ext cx="1660599" cy="1987550"/>
            <a:chOff x="5105400" y="4641850"/>
            <a:chExt cx="1660599" cy="1987550"/>
          </a:xfrm>
        </p:grpSpPr>
        <p:cxnSp>
          <p:nvCxnSpPr>
            <p:cNvPr id="69" name="Straight Connector 68"/>
            <p:cNvCxnSpPr/>
            <p:nvPr/>
          </p:nvCxnSpPr>
          <p:spPr>
            <a:xfrm flipV="1">
              <a:off x="5486400" y="4641850"/>
              <a:ext cx="0" cy="534228"/>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62599" y="4876800"/>
              <a:ext cx="1203399" cy="369332"/>
            </a:xfrm>
            <a:prstGeom prst="rect">
              <a:avLst/>
            </a:prstGeom>
            <a:noFill/>
          </p:spPr>
          <p:txBody>
            <a:bodyPr wrap="square" rtlCol="0">
              <a:spAutoFit/>
            </a:bodyPr>
            <a:lstStyle/>
            <a:p>
              <a:r>
                <a:rPr lang="en-US" dirty="0" smtClean="0"/>
                <a:t>Struggle</a:t>
              </a:r>
              <a:endParaRPr lang="en-US" dirty="0"/>
            </a:p>
          </p:txBody>
        </p:sp>
        <p:pic>
          <p:nvPicPr>
            <p:cNvPr id="36" name="Picture 2" descr="D:\pccern_from\PyECLOUD\01705.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05400" y="5257800"/>
              <a:ext cx="1660599" cy="1371600"/>
            </a:xfrm>
            <a:prstGeom prst="rect">
              <a:avLst/>
            </a:prstGeom>
            <a:noFill/>
          </p:spPr>
        </p:pic>
      </p:grpSp>
      <p:grpSp>
        <p:nvGrpSpPr>
          <p:cNvPr id="13" name="Group 12"/>
          <p:cNvGrpSpPr/>
          <p:nvPr/>
        </p:nvGrpSpPr>
        <p:grpSpPr>
          <a:xfrm>
            <a:off x="7239000" y="4109030"/>
            <a:ext cx="1840604" cy="1914475"/>
            <a:chOff x="7239000" y="4641850"/>
            <a:chExt cx="1840604" cy="1914475"/>
          </a:xfrm>
        </p:grpSpPr>
        <p:sp>
          <p:nvSpPr>
            <p:cNvPr id="99" name="TextBox 98"/>
            <p:cNvSpPr txBox="1"/>
            <p:nvPr/>
          </p:nvSpPr>
          <p:spPr>
            <a:xfrm>
              <a:off x="8153400" y="4800600"/>
              <a:ext cx="877872" cy="369332"/>
            </a:xfrm>
            <a:prstGeom prst="rect">
              <a:avLst/>
            </a:prstGeom>
            <a:noFill/>
          </p:spPr>
          <p:txBody>
            <a:bodyPr wrap="square" rtlCol="0">
              <a:spAutoFit/>
            </a:bodyPr>
            <a:lstStyle/>
            <a:p>
              <a:r>
                <a:rPr lang="en-GB" dirty="0" smtClean="0">
                  <a:solidFill>
                    <a:srgbClr val="000000"/>
                  </a:solidFill>
                </a:rPr>
                <a:t>IONS</a:t>
              </a:r>
              <a:endParaRPr lang="en-GB" dirty="0">
                <a:solidFill>
                  <a:srgbClr val="000000"/>
                </a:solidFill>
              </a:endParaRPr>
            </a:p>
          </p:txBody>
        </p:sp>
        <p:grpSp>
          <p:nvGrpSpPr>
            <p:cNvPr id="11" name="Group 10"/>
            <p:cNvGrpSpPr/>
            <p:nvPr/>
          </p:nvGrpSpPr>
          <p:grpSpPr>
            <a:xfrm>
              <a:off x="7239000" y="4641850"/>
              <a:ext cx="1840604" cy="1914475"/>
              <a:chOff x="7239000" y="4641850"/>
              <a:chExt cx="1840604" cy="1914475"/>
            </a:xfrm>
          </p:grpSpPr>
          <p:cxnSp>
            <p:nvCxnSpPr>
              <p:cNvPr id="96" name="Straight Connector 95"/>
              <p:cNvCxnSpPr/>
              <p:nvPr/>
            </p:nvCxnSpPr>
            <p:spPr>
              <a:xfrm flipH="1" flipV="1">
                <a:off x="7924800" y="4641850"/>
                <a:ext cx="2" cy="457200"/>
              </a:xfrm>
              <a:prstGeom prst="line">
                <a:avLst/>
              </a:prstGeom>
              <a:ln w="15875">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239000" y="5181600"/>
                <a:ext cx="1840604" cy="1374725"/>
                <a:chOff x="7239000" y="5181600"/>
                <a:chExt cx="1840604" cy="1374725"/>
              </a:xfrm>
            </p:grpSpPr>
            <p:pic>
              <p:nvPicPr>
                <p:cNvPr id="59" name="Picture 5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39000" y="5181600"/>
                  <a:ext cx="1840604" cy="1374725"/>
                </a:xfrm>
                <a:prstGeom prst="rect">
                  <a:avLst/>
                </a:prstGeom>
              </p:spPr>
            </p:pic>
            <p:pic>
              <p:nvPicPr>
                <p:cNvPr id="5" name="Picture 4" descr="Screen Shot 2016-08-07 at 11.30.59 PM.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51700" y="6254750"/>
                  <a:ext cx="1816100" cy="254254"/>
                </a:xfrm>
                <a:prstGeom prst="rect">
                  <a:avLst/>
                </a:prstGeom>
              </p:spPr>
            </p:pic>
          </p:grpSp>
        </p:grpSp>
      </p:grpSp>
      <p:sp>
        <p:nvSpPr>
          <p:cNvPr id="3" name="TextBox 2"/>
          <p:cNvSpPr txBox="1"/>
          <p:nvPr/>
        </p:nvSpPr>
        <p:spPr>
          <a:xfrm>
            <a:off x="7524328" y="1805780"/>
            <a:ext cx="1391072" cy="523220"/>
          </a:xfrm>
          <a:prstGeom prst="rect">
            <a:avLst/>
          </a:prstGeom>
          <a:noFill/>
        </p:spPr>
        <p:txBody>
          <a:bodyPr wrap="square" rtlCol="0">
            <a:spAutoFit/>
          </a:bodyPr>
          <a:lstStyle/>
          <a:p>
            <a:r>
              <a:rPr lang="en-GB" sz="2800" b="1" dirty="0" smtClean="0"/>
              <a:t>13 </a:t>
            </a:r>
            <a:r>
              <a:rPr lang="en-GB" sz="2800" b="1" dirty="0" err="1" smtClean="0"/>
              <a:t>TeV</a:t>
            </a:r>
            <a:endParaRPr lang="en-GB" sz="2800" b="1" dirty="0"/>
          </a:p>
        </p:txBody>
      </p:sp>
    </p:spTree>
    <p:extLst>
      <p:ext uri="{BB962C8B-B14F-4D97-AF65-F5344CB8AC3E}">
        <p14:creationId xmlns:p14="http://schemas.microsoft.com/office/powerpoint/2010/main" val="340310921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t="7782" b="26122"/>
          <a:stretch/>
        </p:blipFill>
        <p:spPr>
          <a:xfrm>
            <a:off x="0" y="1141285"/>
            <a:ext cx="9144000" cy="4736588"/>
          </a:xfrm>
          <a:ln>
            <a:solidFill>
              <a:srgbClr val="FF0000"/>
            </a:solidFill>
          </a:ln>
        </p:spPr>
      </p:pic>
      <p:sp>
        <p:nvSpPr>
          <p:cNvPr id="9" name="Rounded Rectangle 8"/>
          <p:cNvSpPr/>
          <p:nvPr/>
        </p:nvSpPr>
        <p:spPr>
          <a:xfrm>
            <a:off x="3486994" y="4170186"/>
            <a:ext cx="1440000" cy="1440000"/>
          </a:xfrm>
          <a:prstGeom prst="roundRect">
            <a:avLst>
              <a:gd name="adj" fmla="val 4512"/>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25</a:t>
            </a:r>
            <a:endParaRPr lang="en-US" dirty="0" smtClean="0"/>
          </a:p>
          <a:p>
            <a:pPr algn="ctr"/>
            <a:r>
              <a:rPr lang="en-US" dirty="0" smtClean="0"/>
              <a:t>Companies</a:t>
            </a:r>
            <a:endParaRPr lang="en-US" dirty="0"/>
          </a:p>
        </p:txBody>
      </p:sp>
      <p:sp>
        <p:nvSpPr>
          <p:cNvPr id="10" name="Rounded Rectangle 9"/>
          <p:cNvSpPr/>
          <p:nvPr/>
        </p:nvSpPr>
        <p:spPr>
          <a:xfrm>
            <a:off x="5378670" y="4170186"/>
            <a:ext cx="1440000" cy="1440000"/>
          </a:xfrm>
          <a:prstGeom prst="roundRect">
            <a:avLst>
              <a:gd name="adj" fmla="val 4512"/>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32</a:t>
            </a:r>
            <a:endParaRPr lang="en-US" dirty="0" smtClean="0"/>
          </a:p>
          <a:p>
            <a:pPr algn="ctr"/>
            <a:r>
              <a:rPr lang="en-US" dirty="0" smtClean="0"/>
              <a:t>Countries</a:t>
            </a:r>
            <a:endParaRPr lang="en-US" dirty="0"/>
          </a:p>
        </p:txBody>
      </p:sp>
      <p:sp>
        <p:nvSpPr>
          <p:cNvPr id="11" name="Rounded Rectangle 10"/>
          <p:cNvSpPr/>
          <p:nvPr/>
        </p:nvSpPr>
        <p:spPr>
          <a:xfrm>
            <a:off x="875318" y="4170186"/>
            <a:ext cx="1440000" cy="1440000"/>
          </a:xfrm>
          <a:prstGeom prst="roundRect">
            <a:avLst>
              <a:gd name="adj" fmla="val 4512"/>
            </a:avLst>
          </a:prstGeom>
          <a:solidFill>
            <a:srgbClr val="FF85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113</a:t>
            </a:r>
            <a:endParaRPr lang="en-US" dirty="0" smtClean="0"/>
          </a:p>
          <a:p>
            <a:pPr algn="ctr"/>
            <a:r>
              <a:rPr lang="en-US" dirty="0" smtClean="0"/>
              <a:t>Institutes</a:t>
            </a:r>
            <a:endParaRPr lang="en-US" dirty="0"/>
          </a:p>
        </p:txBody>
      </p:sp>
      <p:sp>
        <p:nvSpPr>
          <p:cNvPr id="8" name="Title 1"/>
          <p:cNvSpPr txBox="1">
            <a:spLocks/>
          </p:cNvSpPr>
          <p:nvPr/>
        </p:nvSpPr>
        <p:spPr>
          <a:xfrm>
            <a:off x="-3059" y="-79152"/>
            <a:ext cx="9150188"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sz="3200" kern="0" dirty="0" smtClean="0">
                <a:latin typeface="Arial"/>
              </a:rPr>
              <a:t>    </a:t>
            </a:r>
            <a:r>
              <a:rPr lang="en-US" sz="3200" kern="0" dirty="0"/>
              <a:t>            </a:t>
            </a:r>
            <a:r>
              <a:rPr lang="en-US" sz="3200" kern="0" dirty="0" smtClean="0"/>
              <a:t> collaboration &amp; industry relations</a:t>
            </a:r>
            <a:endParaRPr lang="en-US" sz="3200" dirty="0"/>
          </a:p>
        </p:txBody>
      </p:sp>
      <p:pic>
        <p:nvPicPr>
          <p:cNvPr id="12"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496" y="56422"/>
            <a:ext cx="2033801" cy="85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7421867" y="4170186"/>
            <a:ext cx="90000" cy="90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1456" y="4170186"/>
            <a:ext cx="1440001" cy="1425535"/>
          </a:xfrm>
          <a:prstGeom prst="roundRect">
            <a:avLst>
              <a:gd name="adj" fmla="val 3715"/>
            </a:avLst>
          </a:prstGeom>
        </p:spPr>
      </p:pic>
      <p:sp>
        <p:nvSpPr>
          <p:cNvPr id="14" name="Rounded Rectangle 13"/>
          <p:cNvSpPr/>
          <p:nvPr/>
        </p:nvSpPr>
        <p:spPr>
          <a:xfrm>
            <a:off x="7258042" y="4170186"/>
            <a:ext cx="1440000" cy="1440000"/>
          </a:xfrm>
          <a:prstGeom prst="roundRect">
            <a:avLst>
              <a:gd name="adj" fmla="val 4512"/>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EC</a:t>
            </a:r>
            <a:r>
              <a:rPr lang="en-US" sz="6000" dirty="0"/>
              <a:t>  </a:t>
            </a:r>
            <a:endParaRPr lang="en-US" dirty="0"/>
          </a:p>
          <a:p>
            <a:pPr algn="ctr"/>
            <a:r>
              <a:rPr lang="en-US" dirty="0"/>
              <a:t>H2020</a:t>
            </a:r>
          </a:p>
        </p:txBody>
      </p:sp>
    </p:spTree>
    <p:extLst>
      <p:ext uri="{BB962C8B-B14F-4D97-AF65-F5344CB8AC3E}">
        <p14:creationId xmlns:p14="http://schemas.microsoft.com/office/powerpoint/2010/main" val="62640474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16" t="4575" r="1895" b="5688"/>
          <a:stretch/>
        </p:blipFill>
        <p:spPr>
          <a:xfrm>
            <a:off x="-202840" y="-27384"/>
            <a:ext cx="5586198" cy="3888432"/>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1000" y="-27384"/>
            <a:ext cx="3753000" cy="3888432"/>
          </a:xfrm>
          <a:prstGeom prst="rect">
            <a:avLst/>
          </a:prstGeom>
        </p:spPr>
      </p:pic>
      <p:sp>
        <p:nvSpPr>
          <p:cNvPr id="4" name="Content Placeholder 2"/>
          <p:cNvSpPr txBox="1">
            <a:spLocks/>
          </p:cNvSpPr>
          <p:nvPr/>
        </p:nvSpPr>
        <p:spPr>
          <a:xfrm>
            <a:off x="-32160" y="3861048"/>
            <a:ext cx="9377774" cy="2448272"/>
          </a:xfrm>
          <a:prstGeom prst="rect">
            <a:avLst/>
          </a:prstGeom>
        </p:spPr>
        <p:txBody>
          <a:bodyPr>
            <a:normAutofit lnSpcReduction="10000"/>
          </a:bodyPr>
          <a:lstStyle>
            <a:lvl1pPr marL="354013" indent="-317500" algn="l" rtl="0" eaLnBrk="1" latinLnBrk="0" hangingPunct="1">
              <a:spcBef>
                <a:spcPct val="20000"/>
              </a:spcBef>
              <a:buClr>
                <a:schemeClr val="tx1"/>
              </a:buClr>
              <a:buSzPct val="75000"/>
              <a:buFont typeface="Lucida Grande"/>
              <a:buChar char="►"/>
              <a:defRPr kumimoji="0" sz="2400" kern="1200">
                <a:solidFill>
                  <a:schemeClr val="tx1"/>
                </a:solidFill>
                <a:latin typeface="+mn-lt"/>
                <a:ea typeface="+mn-ea"/>
                <a:cs typeface="+mn-cs"/>
              </a:defRPr>
            </a:lvl1pPr>
            <a:lvl2pPr marL="720725" indent="-366713" algn="l" rtl="0" eaLnBrk="1" latinLnBrk="0" hangingPunct="1">
              <a:spcBef>
                <a:spcPct val="20000"/>
              </a:spcBef>
              <a:buClr>
                <a:schemeClr val="accent2"/>
              </a:buClr>
              <a:buSzPct val="75000"/>
              <a:buFont typeface="Lucida Grande"/>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1"/>
              </a:buClr>
              <a:buSzPct val="75000"/>
              <a:buFont typeface="Lucida Grande"/>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76225" lvl="1" indent="-276225">
              <a:buClr>
                <a:srgbClr val="0C377B"/>
              </a:buClr>
              <a:buFont typeface="Wingdings" panose="05000000000000000000" pitchFamily="2" charset="2"/>
              <a:buChar char="§"/>
            </a:pPr>
            <a:r>
              <a:rPr lang="en-GB" sz="1800" dirty="0" smtClean="0"/>
              <a:t>Consolidated parameter sets for FCC-</a:t>
            </a:r>
            <a:r>
              <a:rPr lang="en-GB" sz="1800" dirty="0" err="1" smtClean="0"/>
              <a:t>hh</a:t>
            </a:r>
            <a:r>
              <a:rPr lang="en-GB" sz="1800" dirty="0" smtClean="0"/>
              <a:t>, FCC-</a:t>
            </a:r>
            <a:r>
              <a:rPr lang="en-GB" sz="1800" dirty="0" err="1" smtClean="0"/>
              <a:t>ee</a:t>
            </a:r>
            <a:r>
              <a:rPr lang="en-GB" sz="1800" dirty="0" smtClean="0"/>
              <a:t>, HE-LHC and FCC-he as solid basis for the conceptual design report end 2018</a:t>
            </a:r>
          </a:p>
          <a:p>
            <a:pPr marL="276225" lvl="1" indent="-276225">
              <a:buClr>
                <a:srgbClr val="0C377B"/>
              </a:buClr>
              <a:buFont typeface="Wingdings" panose="05000000000000000000" pitchFamily="2" charset="2"/>
              <a:buChar char="§"/>
            </a:pPr>
            <a:r>
              <a:rPr lang="en-GB" sz="1800" dirty="0" smtClean="0"/>
              <a:t>Superconducting magnets and SRF are key enabling technologies for Future Colliders at the energy frontier; international R&amp;D programs established </a:t>
            </a:r>
          </a:p>
          <a:p>
            <a:pPr marL="276225" lvl="1" indent="-276225">
              <a:buClr>
                <a:srgbClr val="0C377B"/>
              </a:buClr>
              <a:buFont typeface="Wingdings" panose="05000000000000000000" pitchFamily="2" charset="2"/>
              <a:buChar char="§"/>
            </a:pPr>
            <a:r>
              <a:rPr lang="en-GB" sz="1800" dirty="0" smtClean="0"/>
              <a:t>International FCC collaboration is growing steadily, addressing all the challenging subjects and research lines</a:t>
            </a:r>
          </a:p>
          <a:p>
            <a:pPr marL="276225" lvl="1" indent="-276225">
              <a:buClr>
                <a:srgbClr val="0C377B"/>
              </a:buClr>
              <a:buFont typeface="Wingdings" panose="05000000000000000000" pitchFamily="2" charset="2"/>
              <a:buChar char="§"/>
            </a:pPr>
            <a:r>
              <a:rPr lang="en-GB" sz="1800" dirty="0" smtClean="0"/>
              <a:t>2018 FCC Physics WS: 15-19 Jan. 2018, CERN</a:t>
            </a:r>
          </a:p>
          <a:p>
            <a:pPr marL="276225" lvl="1" indent="-276225">
              <a:buClr>
                <a:srgbClr val="0C377B"/>
              </a:buClr>
              <a:buFont typeface="Wingdings" panose="05000000000000000000" pitchFamily="2" charset="2"/>
              <a:buChar char="§"/>
            </a:pPr>
            <a:r>
              <a:rPr lang="en-US" sz="1800" dirty="0" smtClean="0"/>
              <a:t>2018 FCC Week: 9-13 April 2018, Amsterdam</a:t>
            </a:r>
          </a:p>
          <a:p>
            <a:pPr lvl="1">
              <a:buClr>
                <a:srgbClr val="0C377B"/>
              </a:buClr>
            </a:pPr>
            <a:endParaRPr lang="en-US" sz="1800" dirty="0" smtClean="0"/>
          </a:p>
          <a:p>
            <a:pPr lvl="1">
              <a:buClr>
                <a:srgbClr val="0C377B"/>
              </a:buClr>
            </a:pPr>
            <a:endParaRPr lang="en-GB" sz="1800" dirty="0"/>
          </a:p>
        </p:txBody>
      </p:sp>
      <p:sp>
        <p:nvSpPr>
          <p:cNvPr id="5" name="TextBox 4"/>
          <p:cNvSpPr txBox="1"/>
          <p:nvPr/>
        </p:nvSpPr>
        <p:spPr>
          <a:xfrm>
            <a:off x="5383358" y="5517232"/>
            <a:ext cx="3562194" cy="523220"/>
          </a:xfrm>
          <a:prstGeom prst="rect">
            <a:avLst/>
          </a:prstGeom>
          <a:noFill/>
        </p:spPr>
        <p:txBody>
          <a:bodyPr wrap="none" rtlCol="0">
            <a:spAutoFit/>
          </a:bodyPr>
          <a:lstStyle/>
          <a:p>
            <a:r>
              <a:rPr lang="en-GB" sz="2800" b="1" dirty="0" smtClean="0">
                <a:solidFill>
                  <a:srgbClr val="FF0000"/>
                </a:solidFill>
              </a:rPr>
              <a:t>CDR by end of 2018</a:t>
            </a:r>
            <a:endParaRPr lang="en-GB" sz="2800" b="1" dirty="0">
              <a:solidFill>
                <a:srgbClr val="FF0000"/>
              </a:solidFill>
            </a:endParaRPr>
          </a:p>
        </p:txBody>
      </p:sp>
      <p:sp>
        <p:nvSpPr>
          <p:cNvPr id="6" name="TextBox 5"/>
          <p:cNvSpPr txBox="1"/>
          <p:nvPr/>
        </p:nvSpPr>
        <p:spPr>
          <a:xfrm>
            <a:off x="5968907" y="2435983"/>
            <a:ext cx="2597186" cy="1200329"/>
          </a:xfrm>
          <a:prstGeom prst="rect">
            <a:avLst/>
          </a:prstGeom>
          <a:noFill/>
        </p:spPr>
        <p:txBody>
          <a:bodyPr wrap="none" rtlCol="0">
            <a:spAutoFit/>
          </a:bodyPr>
          <a:lstStyle/>
          <a:p>
            <a:r>
              <a:rPr lang="en-GB" sz="2400" b="1" dirty="0" smtClean="0">
                <a:solidFill>
                  <a:schemeClr val="bg1"/>
                </a:solidFill>
              </a:rPr>
              <a:t>FCC WEEK 2018</a:t>
            </a:r>
          </a:p>
          <a:p>
            <a:r>
              <a:rPr lang="en-GB" sz="2400" b="1" dirty="0" smtClean="0">
                <a:solidFill>
                  <a:schemeClr val="bg1"/>
                </a:solidFill>
              </a:rPr>
              <a:t>Amsterdam</a:t>
            </a:r>
          </a:p>
          <a:p>
            <a:r>
              <a:rPr lang="en-GB" sz="2400" b="1" dirty="0" smtClean="0">
                <a:solidFill>
                  <a:schemeClr val="bg1"/>
                </a:solidFill>
              </a:rPr>
              <a:t>9-13 April 2018</a:t>
            </a:r>
            <a:endParaRPr lang="en-GB" sz="2400" b="1" dirty="0">
              <a:solidFill>
                <a:schemeClr val="bg1"/>
              </a:solidFill>
            </a:endParaRPr>
          </a:p>
        </p:txBody>
      </p:sp>
    </p:spTree>
    <p:extLst>
      <p:ext uri="{BB962C8B-B14F-4D97-AF65-F5344CB8AC3E}">
        <p14:creationId xmlns:p14="http://schemas.microsoft.com/office/powerpoint/2010/main" val="133104570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12" y="638480"/>
            <a:ext cx="8291264" cy="5570756"/>
          </a:xfrm>
          <a:prstGeom prst="rect">
            <a:avLst/>
          </a:prstGeom>
          <a:noFill/>
        </p:spPr>
        <p:txBody>
          <a:bodyPr wrap="square" rtlCol="0">
            <a:spAutoFit/>
          </a:bodyPr>
          <a:lstStyle/>
          <a:p>
            <a:pPr marL="179388" indent="-179388" algn="just">
              <a:buFont typeface="Arial" panose="020B0604020202020204" pitchFamily="34" charset="0"/>
              <a:buChar char="­"/>
              <a:tabLst>
                <a:tab pos="3859213" algn="l"/>
              </a:tabLst>
            </a:pPr>
            <a:r>
              <a:rPr lang="en-GB" sz="1400" b="1" dirty="0" smtClean="0">
                <a:solidFill>
                  <a:srgbClr val="0070C0"/>
                </a:solidFill>
              </a:rPr>
              <a:t>Run 2 : LHC operates at 13 </a:t>
            </a:r>
            <a:r>
              <a:rPr lang="en-GB" sz="1400" b="1" dirty="0" err="1" smtClean="0">
                <a:solidFill>
                  <a:srgbClr val="0070C0"/>
                </a:solidFill>
              </a:rPr>
              <a:t>TeV</a:t>
            </a:r>
            <a:r>
              <a:rPr lang="en-GB" sz="1400" b="1" dirty="0" smtClean="0">
                <a:solidFill>
                  <a:srgbClr val="0070C0"/>
                </a:solidFill>
              </a:rPr>
              <a:t> with record performance </a:t>
            </a:r>
          </a:p>
          <a:p>
            <a:pPr marL="1074738" lvl="1" indent="-177800" algn="just">
              <a:buFont typeface="Arial" panose="020B0604020202020204" pitchFamily="34" charset="0"/>
              <a:buChar char="­"/>
              <a:tabLst>
                <a:tab pos="3859213" algn="l"/>
              </a:tabLst>
            </a:pPr>
            <a:r>
              <a:rPr lang="en-GB" sz="1400" b="1" dirty="0" smtClean="0">
                <a:solidFill>
                  <a:srgbClr val="0070C0"/>
                </a:solidFill>
              </a:rPr>
              <a:t>2016 : 1</a:t>
            </a:r>
            <a:r>
              <a:rPr lang="en-GB" sz="1400" b="1" baseline="30000" dirty="0" smtClean="0">
                <a:solidFill>
                  <a:srgbClr val="0070C0"/>
                </a:solidFill>
              </a:rPr>
              <a:t>st</a:t>
            </a:r>
            <a:r>
              <a:rPr lang="en-GB" sz="1400" b="1" dirty="0" smtClean="0">
                <a:solidFill>
                  <a:srgbClr val="0070C0"/>
                </a:solidFill>
              </a:rPr>
              <a:t> production year with 40 fb</a:t>
            </a:r>
            <a:r>
              <a:rPr lang="en-GB" sz="1400" b="1" baseline="30000" dirty="0" smtClean="0">
                <a:solidFill>
                  <a:srgbClr val="0070C0"/>
                </a:solidFill>
              </a:rPr>
              <a:t>-1</a:t>
            </a:r>
            <a:r>
              <a:rPr lang="en-GB" sz="1400" b="1" dirty="0" smtClean="0">
                <a:solidFill>
                  <a:srgbClr val="0070C0"/>
                </a:solidFill>
              </a:rPr>
              <a:t> and high availability </a:t>
            </a:r>
            <a:r>
              <a:rPr lang="en-GB" sz="1400" b="1" dirty="0" smtClean="0">
                <a:solidFill>
                  <a:srgbClr val="0070C0"/>
                </a:solidFill>
                <a:sym typeface="Symbol" panose="05050102010706020507" pitchFamily="18" charset="2"/>
              </a:rPr>
              <a:t> 50% </a:t>
            </a:r>
          </a:p>
          <a:p>
            <a:pPr marL="1074738" lvl="1" indent="-177800" algn="just">
              <a:buFont typeface="Arial" panose="020B0604020202020204" pitchFamily="34" charset="0"/>
              <a:buChar char="­"/>
              <a:tabLst>
                <a:tab pos="3859213" algn="l"/>
              </a:tabLst>
            </a:pPr>
            <a:r>
              <a:rPr lang="en-GB" sz="1400" b="1" dirty="0" smtClean="0">
                <a:solidFill>
                  <a:srgbClr val="0070C0"/>
                </a:solidFill>
              </a:rPr>
              <a:t>2017 : 29 fb</a:t>
            </a:r>
            <a:r>
              <a:rPr lang="en-GB" sz="1400" b="1" baseline="30000" dirty="0" smtClean="0">
                <a:solidFill>
                  <a:srgbClr val="0070C0"/>
                </a:solidFill>
              </a:rPr>
              <a:t>-1</a:t>
            </a:r>
            <a:r>
              <a:rPr lang="en-GB" sz="1400" b="1" dirty="0" smtClean="0">
                <a:solidFill>
                  <a:srgbClr val="0070C0"/>
                </a:solidFill>
              </a:rPr>
              <a:t> in spite of vacuum problem; </a:t>
            </a:r>
          </a:p>
          <a:p>
            <a:pPr marL="1354138" lvl="2" algn="just">
              <a:tabLst>
                <a:tab pos="3859213" algn="l"/>
              </a:tabLst>
            </a:pPr>
            <a:r>
              <a:rPr lang="en-GB" sz="1400" b="1" dirty="0" smtClean="0">
                <a:solidFill>
                  <a:srgbClr val="0070C0"/>
                </a:solidFill>
              </a:rPr>
              <a:t>      record </a:t>
            </a:r>
            <a:r>
              <a:rPr lang="en-GB" sz="1400" b="1" dirty="0" smtClean="0">
                <a:solidFill>
                  <a:srgbClr val="0070C0"/>
                </a:solidFill>
                <a:sym typeface="Symbol" panose="05050102010706020507" pitchFamily="18" charset="2"/>
              </a:rPr>
              <a:t>p</a:t>
            </a:r>
            <a:r>
              <a:rPr lang="en-GB" sz="1400" b="1" dirty="0" smtClean="0">
                <a:solidFill>
                  <a:srgbClr val="0070C0"/>
                </a:solidFill>
              </a:rPr>
              <a:t>eak </a:t>
            </a:r>
            <a:r>
              <a:rPr lang="en-GB" sz="1400" b="1" dirty="0">
                <a:solidFill>
                  <a:srgbClr val="0070C0"/>
                </a:solidFill>
              </a:rPr>
              <a:t>luminosity </a:t>
            </a:r>
            <a:r>
              <a:rPr lang="en-GB" sz="1400" b="1" dirty="0" smtClean="0">
                <a:solidFill>
                  <a:srgbClr val="0070C0"/>
                </a:solidFill>
              </a:rPr>
              <a:t>1.75 </a:t>
            </a:r>
            <a:r>
              <a:rPr lang="en-GB" sz="1400" b="1" dirty="0">
                <a:solidFill>
                  <a:srgbClr val="0070C0"/>
                </a:solidFill>
              </a:rPr>
              <a:t>10</a:t>
            </a:r>
            <a:r>
              <a:rPr lang="en-GB" sz="1400" b="1" baseline="30000" dirty="0">
                <a:solidFill>
                  <a:srgbClr val="0070C0"/>
                </a:solidFill>
              </a:rPr>
              <a:t>34</a:t>
            </a:r>
            <a:r>
              <a:rPr lang="en-GB" sz="1400" b="1" dirty="0">
                <a:solidFill>
                  <a:srgbClr val="0070C0"/>
                </a:solidFill>
              </a:rPr>
              <a:t> cm</a:t>
            </a:r>
            <a:r>
              <a:rPr lang="en-GB" sz="1400" b="1" baseline="30000" dirty="0">
                <a:solidFill>
                  <a:srgbClr val="0070C0"/>
                </a:solidFill>
              </a:rPr>
              <a:t>-2</a:t>
            </a:r>
            <a:r>
              <a:rPr lang="en-GB" sz="1400" b="1" dirty="0">
                <a:solidFill>
                  <a:srgbClr val="0070C0"/>
                </a:solidFill>
              </a:rPr>
              <a:t> </a:t>
            </a:r>
            <a:r>
              <a:rPr lang="en-GB" sz="1400" b="1" dirty="0" smtClean="0">
                <a:solidFill>
                  <a:srgbClr val="0070C0"/>
                </a:solidFill>
              </a:rPr>
              <a:t>s</a:t>
            </a:r>
            <a:r>
              <a:rPr lang="en-GB" sz="1400" b="1" baseline="30000" dirty="0" smtClean="0">
                <a:solidFill>
                  <a:srgbClr val="0070C0"/>
                </a:solidFill>
              </a:rPr>
              <a:t>-1 </a:t>
            </a:r>
            <a:r>
              <a:rPr lang="en-GB" sz="1400" b="1" dirty="0" smtClean="0">
                <a:solidFill>
                  <a:srgbClr val="0070C0"/>
                </a:solidFill>
              </a:rPr>
              <a:t>with 2556 bunches</a:t>
            </a:r>
          </a:p>
          <a:p>
            <a:pPr marL="1074738" lvl="1" indent="-177800" algn="just">
              <a:buFont typeface="Arial" panose="020B0604020202020204" pitchFamily="34" charset="0"/>
              <a:buChar char="­"/>
              <a:tabLst>
                <a:tab pos="3859213" algn="l"/>
              </a:tabLst>
            </a:pPr>
            <a:r>
              <a:rPr lang="en-GB" sz="1400" b="1" dirty="0" smtClean="0">
                <a:solidFill>
                  <a:srgbClr val="0070C0"/>
                </a:solidFill>
              </a:rPr>
              <a:t>2017 + 2018 : </a:t>
            </a:r>
            <a:r>
              <a:rPr lang="en-GB" sz="1600" b="1" dirty="0" smtClean="0">
                <a:solidFill>
                  <a:srgbClr val="0070C0"/>
                </a:solidFill>
              </a:rPr>
              <a:t>goal 90 </a:t>
            </a:r>
            <a:r>
              <a:rPr lang="en-GB" sz="1600" b="1" dirty="0" smtClean="0">
                <a:solidFill>
                  <a:srgbClr val="0070C0"/>
                </a:solidFill>
              </a:rPr>
              <a:t>fb</a:t>
            </a:r>
            <a:r>
              <a:rPr lang="en-GB" sz="1600" b="1" baseline="30000" dirty="0" smtClean="0">
                <a:solidFill>
                  <a:srgbClr val="0070C0"/>
                </a:solidFill>
              </a:rPr>
              <a:t>-1</a:t>
            </a:r>
            <a:endParaRPr lang="en-GB" sz="1600" b="1" dirty="0">
              <a:solidFill>
                <a:schemeClr val="tx2">
                  <a:lumMod val="60000"/>
                  <a:lumOff val="40000"/>
                </a:schemeClr>
              </a:solidFill>
            </a:endParaRPr>
          </a:p>
          <a:p>
            <a:pPr marL="179388" indent="-179388" algn="just">
              <a:buFont typeface="Arial" panose="020B0604020202020204" pitchFamily="34" charset="0"/>
              <a:buChar char="­"/>
              <a:tabLst>
                <a:tab pos="3859213" algn="l"/>
              </a:tabLst>
            </a:pPr>
            <a:r>
              <a:rPr lang="en-GB" sz="1400" b="1" dirty="0" smtClean="0">
                <a:solidFill>
                  <a:schemeClr val="tx2">
                    <a:lumMod val="60000"/>
                    <a:lumOff val="40000"/>
                  </a:schemeClr>
                </a:solidFill>
              </a:rPr>
              <a:t>LS2 preparation well advanced: mainly LIU, HL-LHC Civil Engineering</a:t>
            </a:r>
          </a:p>
          <a:p>
            <a:pPr algn="just">
              <a:tabLst>
                <a:tab pos="355600" algn="l"/>
              </a:tabLst>
            </a:pPr>
            <a:r>
              <a:rPr lang="en-GB" sz="1400" b="1" dirty="0" smtClean="0">
                <a:solidFill>
                  <a:schemeClr val="tx2">
                    <a:lumMod val="60000"/>
                    <a:lumOff val="40000"/>
                  </a:schemeClr>
                </a:solidFill>
              </a:rPr>
              <a:t>	and preparing to run at 14 </a:t>
            </a:r>
            <a:r>
              <a:rPr lang="en-GB" sz="1400" b="1" dirty="0" err="1" smtClean="0">
                <a:solidFill>
                  <a:schemeClr val="tx2">
                    <a:lumMod val="60000"/>
                    <a:lumOff val="40000"/>
                  </a:schemeClr>
                </a:solidFill>
              </a:rPr>
              <a:t>TeV</a:t>
            </a:r>
            <a:r>
              <a:rPr lang="en-GB" sz="1400" b="1" dirty="0" smtClean="0">
                <a:solidFill>
                  <a:schemeClr val="tx2">
                    <a:lumMod val="60000"/>
                    <a:lumOff val="40000"/>
                  </a:schemeClr>
                </a:solidFill>
              </a:rPr>
              <a:t> during Run </a:t>
            </a:r>
            <a:r>
              <a:rPr lang="en-GB" sz="1400" b="1" dirty="0" smtClean="0">
                <a:solidFill>
                  <a:schemeClr val="tx2">
                    <a:lumMod val="60000"/>
                    <a:lumOff val="40000"/>
                  </a:schemeClr>
                </a:solidFill>
              </a:rPr>
              <a:t>3</a:t>
            </a:r>
          </a:p>
          <a:p>
            <a:pPr algn="just">
              <a:tabLst>
                <a:tab pos="355600" algn="l"/>
              </a:tabLst>
            </a:pPr>
            <a:r>
              <a:rPr lang="en-GB" sz="1400" b="1" dirty="0" smtClean="0"/>
              <a:t>	</a:t>
            </a:r>
            <a:endParaRPr lang="en-GB" sz="1400" b="1" dirty="0">
              <a:solidFill>
                <a:srgbClr val="FF0000"/>
              </a:solidFill>
            </a:endParaRPr>
          </a:p>
          <a:p>
            <a:pPr algn="just">
              <a:tabLst>
                <a:tab pos="355600" algn="l"/>
              </a:tabLst>
            </a:pPr>
            <a:r>
              <a:rPr lang="en-GB" sz="1400" b="1" dirty="0" smtClean="0">
                <a:solidFill>
                  <a:srgbClr val="FF0000"/>
                </a:solidFill>
              </a:rPr>
              <a:t>- </a:t>
            </a:r>
            <a:r>
              <a:rPr lang="en-GB" sz="1400" b="1" dirty="0" smtClean="0">
                <a:solidFill>
                  <a:srgbClr val="008000"/>
                </a:solidFill>
              </a:rPr>
              <a:t>(Run 1 + Run 2 + Run 3) </a:t>
            </a:r>
            <a:r>
              <a:rPr lang="en-GB" sz="1600" b="1" dirty="0" smtClean="0">
                <a:solidFill>
                  <a:srgbClr val="008000"/>
                </a:solidFill>
              </a:rPr>
              <a:t>=&gt; Goal 300 fb</a:t>
            </a:r>
            <a:r>
              <a:rPr lang="en-GB" sz="1600" b="1" baseline="30000" dirty="0" smtClean="0">
                <a:solidFill>
                  <a:srgbClr val="008000"/>
                </a:solidFill>
              </a:rPr>
              <a:t>-1</a:t>
            </a:r>
            <a:endParaRPr lang="en-GB" sz="1400" b="1" baseline="30000" dirty="0" smtClean="0">
              <a:solidFill>
                <a:srgbClr val="008000"/>
              </a:solidFill>
            </a:endParaRPr>
          </a:p>
          <a:p>
            <a:pPr algn="just">
              <a:tabLst>
                <a:tab pos="3859213" algn="l"/>
              </a:tabLst>
            </a:pPr>
            <a:endParaRPr lang="en-GB" sz="1400" b="1" dirty="0" smtClean="0">
              <a:solidFill>
                <a:srgbClr val="FF5050"/>
              </a:solidFill>
            </a:endParaRPr>
          </a:p>
          <a:p>
            <a:pPr marL="179388" indent="-179388" algn="just">
              <a:buFont typeface="Arial" panose="020B0604020202020204" pitchFamily="34" charset="0"/>
              <a:buChar char="­"/>
              <a:tabLst>
                <a:tab pos="3859213" algn="l"/>
              </a:tabLst>
            </a:pPr>
            <a:r>
              <a:rPr lang="en-GB" sz="1400" b="1" dirty="0" smtClean="0">
                <a:solidFill>
                  <a:srgbClr val="FF5050"/>
                </a:solidFill>
              </a:rPr>
              <a:t>The </a:t>
            </a:r>
            <a:r>
              <a:rPr lang="en-GB" sz="1400" b="1" dirty="0">
                <a:solidFill>
                  <a:srgbClr val="FF5050"/>
                </a:solidFill>
              </a:rPr>
              <a:t>HL-LHC project is well established in terms of: beam parameters, technical requirements, needed technological developments. </a:t>
            </a:r>
          </a:p>
          <a:p>
            <a:pPr marL="179388" indent="-179388" algn="just">
              <a:buFont typeface="Arial" panose="020B0604020202020204" pitchFamily="34" charset="0"/>
              <a:buChar char="­"/>
              <a:tabLst>
                <a:tab pos="3859213" algn="l"/>
              </a:tabLst>
            </a:pPr>
            <a:r>
              <a:rPr lang="en-GB" sz="1400" b="1" dirty="0" smtClean="0">
                <a:solidFill>
                  <a:srgbClr val="FF5050"/>
                </a:solidFill>
              </a:rPr>
              <a:t>R&amp;D work is well advanced and construction of some components started. </a:t>
            </a:r>
            <a:endParaRPr lang="en-GB" sz="1400" b="1" dirty="0" smtClean="0">
              <a:solidFill>
                <a:srgbClr val="FF5050"/>
              </a:solidFill>
            </a:endParaRPr>
          </a:p>
          <a:p>
            <a:pPr algn="just">
              <a:tabLst>
                <a:tab pos="2149475" algn="l"/>
              </a:tabLst>
            </a:pPr>
            <a:r>
              <a:rPr lang="en-GB" sz="1400" b="1" dirty="0" smtClean="0">
                <a:solidFill>
                  <a:srgbClr val="FF5050"/>
                </a:solidFill>
              </a:rPr>
              <a:t>	</a:t>
            </a:r>
            <a:r>
              <a:rPr lang="en-GB" sz="1600" b="1" dirty="0" smtClean="0">
                <a:solidFill>
                  <a:srgbClr val="FF5050"/>
                </a:solidFill>
              </a:rPr>
              <a:t>=&gt; </a:t>
            </a:r>
            <a:r>
              <a:rPr lang="en-GB" sz="1600" b="1" dirty="0">
                <a:solidFill>
                  <a:srgbClr val="FF5050"/>
                </a:solidFill>
              </a:rPr>
              <a:t>Goal of 3’000 fb</a:t>
            </a:r>
            <a:r>
              <a:rPr lang="en-GB" sz="1600" b="1" baseline="30000" dirty="0">
                <a:solidFill>
                  <a:srgbClr val="FF5050"/>
                </a:solidFill>
              </a:rPr>
              <a:t>-1</a:t>
            </a:r>
            <a:endParaRPr lang="en-GB" sz="1600" b="1" dirty="0" smtClean="0">
              <a:solidFill>
                <a:srgbClr val="FF5050"/>
              </a:solidFill>
            </a:endParaRPr>
          </a:p>
          <a:p>
            <a:pPr>
              <a:tabLst>
                <a:tab pos="3859213" algn="l"/>
              </a:tabLst>
            </a:pPr>
            <a:endParaRPr lang="en-GB" sz="1200" b="1" dirty="0" smtClean="0">
              <a:solidFill>
                <a:srgbClr val="FF0000"/>
              </a:solidFill>
            </a:endParaRPr>
          </a:p>
          <a:p>
            <a:pPr>
              <a:tabLst>
                <a:tab pos="3859213" algn="l"/>
              </a:tabLst>
            </a:pPr>
            <a:r>
              <a:rPr lang="en-GB" sz="1400" b="1" dirty="0">
                <a:solidFill>
                  <a:srgbClr val="FFC000"/>
                </a:solidFill>
              </a:rPr>
              <a:t>Depending on the physics findings of the LHC “precision” </a:t>
            </a:r>
            <a:r>
              <a:rPr lang="en-GB" sz="1400" b="1" dirty="0" err="1">
                <a:solidFill>
                  <a:srgbClr val="FFC000"/>
                </a:solidFill>
              </a:rPr>
              <a:t>e+e</a:t>
            </a:r>
            <a:r>
              <a:rPr lang="en-GB" sz="1400" b="1" dirty="0">
                <a:solidFill>
                  <a:srgbClr val="FFC000"/>
                </a:solidFill>
              </a:rPr>
              <a:t>- linear colliders might be built in Japan (ILC)</a:t>
            </a:r>
            <a:r>
              <a:rPr lang="en-GB" sz="1400" b="1" dirty="0">
                <a:solidFill>
                  <a:srgbClr val="FF0000"/>
                </a:solidFill>
              </a:rPr>
              <a:t> </a:t>
            </a:r>
            <a:r>
              <a:rPr lang="en-GB" sz="1400" b="1" dirty="0">
                <a:solidFill>
                  <a:srgbClr val="009900"/>
                </a:solidFill>
              </a:rPr>
              <a:t>or at CERN (CLIC: 380 GeV,…, 3 </a:t>
            </a:r>
            <a:r>
              <a:rPr lang="en-GB" sz="1400" b="1" dirty="0" err="1">
                <a:solidFill>
                  <a:srgbClr val="009900"/>
                </a:solidFill>
              </a:rPr>
              <a:t>TeV</a:t>
            </a:r>
            <a:r>
              <a:rPr lang="en-GB" sz="1400" b="1" dirty="0">
                <a:solidFill>
                  <a:srgbClr val="009900"/>
                </a:solidFill>
              </a:rPr>
              <a:t>)</a:t>
            </a:r>
          </a:p>
          <a:p>
            <a:pPr>
              <a:tabLst>
                <a:tab pos="3859213" algn="l"/>
              </a:tabLst>
            </a:pPr>
            <a:endParaRPr lang="en-GB" sz="1400" b="1" dirty="0">
              <a:solidFill>
                <a:srgbClr val="FF0000"/>
              </a:solidFill>
            </a:endParaRPr>
          </a:p>
          <a:p>
            <a:pPr>
              <a:tabLst>
                <a:tab pos="3859213" algn="l"/>
              </a:tabLst>
            </a:pPr>
            <a:r>
              <a:rPr lang="en-GB" sz="1400" b="1" dirty="0">
                <a:solidFill>
                  <a:srgbClr val="009900"/>
                </a:solidFill>
              </a:rPr>
              <a:t>CERN is hosting a study performed in international collaboration for a Future Circular Colliders in the Geneva area with a circumference of  100km: </a:t>
            </a:r>
          </a:p>
          <a:p>
            <a:pPr>
              <a:tabLst>
                <a:tab pos="3859213" algn="l"/>
              </a:tabLst>
            </a:pPr>
            <a:r>
              <a:rPr lang="en-GB" sz="1400" b="1" dirty="0" err="1">
                <a:solidFill>
                  <a:srgbClr val="009900"/>
                </a:solidFill>
              </a:rPr>
              <a:t>hh</a:t>
            </a:r>
            <a:r>
              <a:rPr lang="en-GB" sz="1400" b="1" dirty="0">
                <a:solidFill>
                  <a:srgbClr val="009900"/>
                </a:solidFill>
              </a:rPr>
              <a:t>-collider (FCC-</a:t>
            </a:r>
            <a:r>
              <a:rPr lang="en-GB" sz="1400" b="1" dirty="0" err="1">
                <a:solidFill>
                  <a:srgbClr val="009900"/>
                </a:solidFill>
              </a:rPr>
              <a:t>hh</a:t>
            </a:r>
            <a:r>
              <a:rPr lang="en-GB" sz="1400" b="1" dirty="0">
                <a:solidFill>
                  <a:srgbClr val="009900"/>
                </a:solidFill>
              </a:rPr>
              <a:t>) defining the infrastructure requirements</a:t>
            </a:r>
          </a:p>
          <a:p>
            <a:pPr marL="358775" indent="-179388">
              <a:tabLst>
                <a:tab pos="3859213" algn="l"/>
              </a:tabLst>
            </a:pPr>
            <a:r>
              <a:rPr lang="en-GB" sz="1400" b="1" dirty="0" smtClean="0">
                <a:solidFill>
                  <a:srgbClr val="009900"/>
                </a:solidFill>
              </a:rPr>
              <a:t>- </a:t>
            </a:r>
            <a:r>
              <a:rPr lang="en-GB" sz="1400" b="1" dirty="0" err="1" smtClean="0">
                <a:solidFill>
                  <a:srgbClr val="009900"/>
                </a:solidFill>
              </a:rPr>
              <a:t>e+e</a:t>
            </a:r>
            <a:r>
              <a:rPr lang="en-GB" sz="1400" b="1" dirty="0" smtClean="0">
                <a:solidFill>
                  <a:srgbClr val="009900"/>
                </a:solidFill>
              </a:rPr>
              <a:t>- </a:t>
            </a:r>
            <a:r>
              <a:rPr lang="en-GB" sz="1400" b="1" dirty="0">
                <a:solidFill>
                  <a:srgbClr val="009900"/>
                </a:solidFill>
              </a:rPr>
              <a:t>collider (FCC-</a:t>
            </a:r>
            <a:r>
              <a:rPr lang="en-GB" sz="1400" b="1" dirty="0" err="1">
                <a:solidFill>
                  <a:srgbClr val="009900"/>
                </a:solidFill>
              </a:rPr>
              <a:t>ee</a:t>
            </a:r>
            <a:r>
              <a:rPr lang="en-GB" sz="1400" b="1" dirty="0">
                <a:solidFill>
                  <a:srgbClr val="009900"/>
                </a:solidFill>
              </a:rPr>
              <a:t>) as potential intermediate step</a:t>
            </a:r>
          </a:p>
          <a:p>
            <a:pPr marL="358775" indent="-179388">
              <a:tabLst>
                <a:tab pos="3859213" algn="l"/>
              </a:tabLst>
            </a:pPr>
            <a:r>
              <a:rPr lang="en-GB" sz="1400" b="1" dirty="0" smtClean="0">
                <a:solidFill>
                  <a:srgbClr val="009900"/>
                </a:solidFill>
              </a:rPr>
              <a:t>- e-h </a:t>
            </a:r>
            <a:r>
              <a:rPr lang="en-GB" sz="1400" b="1" dirty="0">
                <a:solidFill>
                  <a:srgbClr val="009900"/>
                </a:solidFill>
              </a:rPr>
              <a:t>(FCC-eh) option</a:t>
            </a:r>
          </a:p>
          <a:p>
            <a:pPr marL="358775" indent="-179388">
              <a:tabLst>
                <a:tab pos="3859213" algn="l"/>
              </a:tabLst>
            </a:pPr>
            <a:r>
              <a:rPr lang="en-GB" sz="1400" b="1" dirty="0" smtClean="0">
                <a:solidFill>
                  <a:srgbClr val="009900"/>
                </a:solidFill>
              </a:rPr>
              <a:t>- HE-LHC </a:t>
            </a:r>
            <a:r>
              <a:rPr lang="en-GB" sz="1400" b="1" dirty="0">
                <a:solidFill>
                  <a:srgbClr val="009900"/>
                </a:solidFill>
              </a:rPr>
              <a:t>is also a possible option (staged approach): 16T-20T High Field Magnets in the present LHC </a:t>
            </a:r>
            <a:r>
              <a:rPr lang="en-GB" sz="1400" b="1" dirty="0" smtClean="0">
                <a:solidFill>
                  <a:srgbClr val="009900"/>
                </a:solidFill>
              </a:rPr>
              <a:t>tunnel</a:t>
            </a:r>
            <a:endParaRPr lang="en-GB" sz="1400" b="1" dirty="0">
              <a:solidFill>
                <a:srgbClr val="009900"/>
              </a:solidFill>
            </a:endParaRPr>
          </a:p>
        </p:txBody>
      </p:sp>
      <p:sp>
        <p:nvSpPr>
          <p:cNvPr id="3" name="Title 1"/>
          <p:cNvSpPr txBox="1">
            <a:spLocks/>
          </p:cNvSpPr>
          <p:nvPr/>
        </p:nvSpPr>
        <p:spPr>
          <a:xfrm>
            <a:off x="503769" y="93968"/>
            <a:ext cx="3564175" cy="544512"/>
          </a:xfrm>
          <a:prstGeom prst="rect">
            <a:avLst/>
          </a:prstGeom>
          <a:solidFill>
            <a:srgbClr val="0070C0"/>
          </a:solidFill>
        </p:spPr>
        <p:txBody>
          <a:bodyPr/>
          <a:lstStyle>
            <a:lvl1pPr algn="ctr"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pitchFamily="34" charset="0"/>
              </a:defRPr>
            </a:lvl2pPr>
            <a:lvl3pPr algn="l" rtl="0" eaLnBrk="0" fontAlgn="base" hangingPunct="0">
              <a:spcBef>
                <a:spcPct val="0"/>
              </a:spcBef>
              <a:spcAft>
                <a:spcPct val="0"/>
              </a:spcAft>
              <a:defRPr sz="2400" b="1">
                <a:solidFill>
                  <a:schemeClr val="bg1"/>
                </a:solidFill>
                <a:latin typeface="Arial" pitchFamily="34" charset="0"/>
              </a:defRPr>
            </a:lvl3pPr>
            <a:lvl4pPr algn="l" rtl="0" eaLnBrk="0" fontAlgn="base" hangingPunct="0">
              <a:spcBef>
                <a:spcPct val="0"/>
              </a:spcBef>
              <a:spcAft>
                <a:spcPct val="0"/>
              </a:spcAft>
              <a:defRPr sz="2400" b="1">
                <a:solidFill>
                  <a:schemeClr val="bg1"/>
                </a:solidFill>
                <a:latin typeface="Arial" pitchFamily="34" charset="0"/>
              </a:defRPr>
            </a:lvl4pPr>
            <a:lvl5pPr algn="l" rtl="0" eaLnBrk="0" fontAlgn="base" hangingPunct="0">
              <a:spcBef>
                <a:spcPct val="0"/>
              </a:spcBef>
              <a:spcAft>
                <a:spcPct val="0"/>
              </a:spcAft>
              <a:defRPr sz="2400" b="1">
                <a:solidFill>
                  <a:schemeClr val="bg1"/>
                </a:solidFill>
                <a:latin typeface="Arial" pitchFamily="34" charset="0"/>
              </a:defRPr>
            </a:lvl5pPr>
            <a:lvl6pPr marL="457200" algn="l" rtl="0" fontAlgn="base">
              <a:spcBef>
                <a:spcPct val="0"/>
              </a:spcBef>
              <a:spcAft>
                <a:spcPct val="0"/>
              </a:spcAft>
              <a:defRPr sz="2400" b="1">
                <a:solidFill>
                  <a:schemeClr val="bg1"/>
                </a:solidFill>
                <a:latin typeface="Arial" pitchFamily="34" charset="0"/>
              </a:defRPr>
            </a:lvl6pPr>
            <a:lvl7pPr marL="914400" algn="l" rtl="0" fontAlgn="base">
              <a:spcBef>
                <a:spcPct val="0"/>
              </a:spcBef>
              <a:spcAft>
                <a:spcPct val="0"/>
              </a:spcAft>
              <a:defRPr sz="2400" b="1">
                <a:solidFill>
                  <a:schemeClr val="bg1"/>
                </a:solidFill>
                <a:latin typeface="Arial" pitchFamily="34" charset="0"/>
              </a:defRPr>
            </a:lvl7pPr>
            <a:lvl8pPr marL="1371600" algn="l" rtl="0" fontAlgn="base">
              <a:spcBef>
                <a:spcPct val="0"/>
              </a:spcBef>
              <a:spcAft>
                <a:spcPct val="0"/>
              </a:spcAft>
              <a:defRPr sz="2400" b="1">
                <a:solidFill>
                  <a:schemeClr val="bg1"/>
                </a:solidFill>
                <a:latin typeface="Arial" pitchFamily="34" charset="0"/>
              </a:defRPr>
            </a:lvl8pPr>
            <a:lvl9pPr marL="1828800" algn="l" rtl="0" fontAlgn="base">
              <a:spcBef>
                <a:spcPct val="0"/>
              </a:spcBef>
              <a:spcAft>
                <a:spcPct val="0"/>
              </a:spcAft>
              <a:defRPr sz="2400" b="1">
                <a:solidFill>
                  <a:schemeClr val="bg1"/>
                </a:solidFill>
                <a:latin typeface="Arial" pitchFamily="34" charset="0"/>
              </a:defRPr>
            </a:lvl9pPr>
          </a:lstStyle>
          <a:p>
            <a:r>
              <a:rPr lang="de-DE" dirty="0" smtClean="0"/>
              <a:t>Conclusions</a:t>
            </a:r>
            <a:endParaRPr lang="de-DE" dirty="0"/>
          </a:p>
        </p:txBody>
      </p:sp>
    </p:spTree>
    <p:extLst>
      <p:ext uri="{BB962C8B-B14F-4D97-AF65-F5344CB8AC3E}">
        <p14:creationId xmlns:p14="http://schemas.microsoft.com/office/powerpoint/2010/main" val="102264622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8" end="1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43608" y="548682"/>
            <a:ext cx="7632848" cy="5559257"/>
            <a:chOff x="539552" y="1032333"/>
            <a:chExt cx="7632848" cy="5559257"/>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552" y="1032333"/>
              <a:ext cx="7632848" cy="5559257"/>
            </a:xfrm>
            <a:prstGeom prst="rect">
              <a:avLst/>
            </a:prstGeom>
          </p:spPr>
        </p:pic>
        <p:sp>
          <p:nvSpPr>
            <p:cNvPr id="3" name="TextBox 2"/>
            <p:cNvSpPr txBox="1"/>
            <p:nvPr/>
          </p:nvSpPr>
          <p:spPr>
            <a:xfrm>
              <a:off x="2111029" y="3535040"/>
              <a:ext cx="360040" cy="2308324"/>
            </a:xfrm>
            <a:prstGeom prst="rect">
              <a:avLst/>
            </a:prstGeom>
            <a:noFill/>
          </p:spPr>
          <p:txBody>
            <a:bodyPr wrap="square" rtlCol="0">
              <a:spAutoFit/>
            </a:bodyPr>
            <a:lstStyle/>
            <a:p>
              <a:pPr algn="ctr"/>
              <a:r>
                <a:rPr lang="en-GB" sz="1600" b="1" dirty="0">
                  <a:solidFill>
                    <a:schemeClr val="bg1"/>
                  </a:solidFill>
                </a:rPr>
                <a:t>OPERATION</a:t>
              </a:r>
            </a:p>
          </p:txBody>
        </p:sp>
        <p:sp>
          <p:nvSpPr>
            <p:cNvPr id="6" name="TextBox 5"/>
            <p:cNvSpPr txBox="1"/>
            <p:nvPr/>
          </p:nvSpPr>
          <p:spPr>
            <a:xfrm>
              <a:off x="4175956" y="3565004"/>
              <a:ext cx="360040" cy="2062103"/>
            </a:xfrm>
            <a:prstGeom prst="rect">
              <a:avLst/>
            </a:prstGeom>
            <a:noFill/>
          </p:spPr>
          <p:txBody>
            <a:bodyPr wrap="square" rtlCol="0">
              <a:spAutoFit/>
            </a:bodyPr>
            <a:lstStyle/>
            <a:p>
              <a:pPr algn="ctr"/>
              <a:r>
                <a:rPr lang="en-GB" sz="1600" b="1" dirty="0">
                  <a:solidFill>
                    <a:schemeClr val="bg1"/>
                  </a:solidFill>
                </a:rPr>
                <a:t>PROJECTS</a:t>
              </a:r>
            </a:p>
          </p:txBody>
        </p:sp>
        <p:sp>
          <p:nvSpPr>
            <p:cNvPr id="7" name="TextBox 6"/>
            <p:cNvSpPr txBox="1"/>
            <p:nvPr/>
          </p:nvSpPr>
          <p:spPr>
            <a:xfrm>
              <a:off x="6319132" y="3614127"/>
              <a:ext cx="360040" cy="1815882"/>
            </a:xfrm>
            <a:prstGeom prst="rect">
              <a:avLst/>
            </a:prstGeom>
            <a:noFill/>
          </p:spPr>
          <p:txBody>
            <a:bodyPr wrap="square" rtlCol="0">
              <a:spAutoFit/>
            </a:bodyPr>
            <a:lstStyle/>
            <a:p>
              <a:pPr algn="ctr"/>
              <a:r>
                <a:rPr lang="en-GB" sz="1600" b="1" dirty="0">
                  <a:solidFill>
                    <a:schemeClr val="bg1"/>
                  </a:solidFill>
                </a:rPr>
                <a:t>STUDIES</a:t>
              </a:r>
            </a:p>
          </p:txBody>
        </p:sp>
        <p:sp>
          <p:nvSpPr>
            <p:cNvPr id="4" name="TextBox 3"/>
            <p:cNvSpPr txBox="1"/>
            <p:nvPr/>
          </p:nvSpPr>
          <p:spPr>
            <a:xfrm>
              <a:off x="3636280" y="2468406"/>
              <a:ext cx="1454244" cy="369332"/>
            </a:xfrm>
            <a:prstGeom prst="rect">
              <a:avLst/>
            </a:prstGeom>
            <a:noFill/>
          </p:spPr>
          <p:txBody>
            <a:bodyPr wrap="none" rtlCol="0">
              <a:spAutoFit/>
            </a:bodyPr>
            <a:lstStyle/>
            <a:p>
              <a:r>
                <a:rPr lang="en-GB" b="1" dirty="0"/>
                <a:t>Accelerator</a:t>
              </a:r>
            </a:p>
          </p:txBody>
        </p:sp>
        <p:sp>
          <p:nvSpPr>
            <p:cNvPr id="9" name="TextBox 8"/>
            <p:cNvSpPr txBox="1"/>
            <p:nvPr/>
          </p:nvSpPr>
          <p:spPr>
            <a:xfrm>
              <a:off x="3618262" y="2895630"/>
              <a:ext cx="1490280" cy="338554"/>
            </a:xfrm>
            <a:prstGeom prst="rect">
              <a:avLst/>
            </a:prstGeom>
            <a:noFill/>
          </p:spPr>
          <p:txBody>
            <a:bodyPr wrap="none" rtlCol="0">
              <a:spAutoFit/>
            </a:bodyPr>
            <a:lstStyle/>
            <a:p>
              <a:r>
                <a:rPr lang="en-GB" sz="1600" b="1" dirty="0"/>
                <a:t>Technologies</a:t>
              </a:r>
            </a:p>
          </p:txBody>
        </p:sp>
        <p:sp>
          <p:nvSpPr>
            <p:cNvPr id="5" name="Rectangle 4"/>
            <p:cNvSpPr/>
            <p:nvPr/>
          </p:nvSpPr>
          <p:spPr>
            <a:xfrm>
              <a:off x="3744483" y="1373958"/>
              <a:ext cx="1237838"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HEP</a:t>
              </a:r>
            </a:p>
          </p:txBody>
        </p:sp>
        <p:sp>
          <p:nvSpPr>
            <p:cNvPr id="8" name="TextBox 7"/>
            <p:cNvSpPr txBox="1"/>
            <p:nvPr/>
          </p:nvSpPr>
          <p:spPr>
            <a:xfrm rot="1951363">
              <a:off x="1628848" y="6120187"/>
              <a:ext cx="492443" cy="276999"/>
            </a:xfrm>
            <a:prstGeom prst="rect">
              <a:avLst/>
            </a:prstGeom>
            <a:noFill/>
          </p:spPr>
          <p:txBody>
            <a:bodyPr wrap="none" rtlCol="0">
              <a:spAutoFit/>
            </a:bodyPr>
            <a:lstStyle/>
            <a:p>
              <a:r>
                <a:rPr lang="en-GB" sz="1200" dirty="0"/>
                <a:t>PSB</a:t>
              </a:r>
            </a:p>
          </p:txBody>
        </p:sp>
        <p:sp>
          <p:nvSpPr>
            <p:cNvPr id="11" name="TextBox 10"/>
            <p:cNvSpPr txBox="1"/>
            <p:nvPr/>
          </p:nvSpPr>
          <p:spPr>
            <a:xfrm rot="19893470">
              <a:off x="1881030" y="5929645"/>
              <a:ext cx="441267" cy="276999"/>
            </a:xfrm>
            <a:prstGeom prst="rect">
              <a:avLst/>
            </a:prstGeom>
            <a:noFill/>
          </p:spPr>
          <p:txBody>
            <a:bodyPr wrap="square" rtlCol="0">
              <a:spAutoFit/>
            </a:bodyPr>
            <a:lstStyle/>
            <a:p>
              <a:r>
                <a:rPr lang="en-GB" sz="1200" dirty="0"/>
                <a:t>PS</a:t>
              </a:r>
            </a:p>
          </p:txBody>
        </p:sp>
        <p:sp>
          <p:nvSpPr>
            <p:cNvPr id="12" name="TextBox 11"/>
            <p:cNvSpPr txBox="1"/>
            <p:nvPr/>
          </p:nvSpPr>
          <p:spPr>
            <a:xfrm rot="1429873">
              <a:off x="2265130" y="6240076"/>
              <a:ext cx="492443" cy="276999"/>
            </a:xfrm>
            <a:prstGeom prst="rect">
              <a:avLst/>
            </a:prstGeom>
            <a:noFill/>
          </p:spPr>
          <p:txBody>
            <a:bodyPr wrap="none" rtlCol="0">
              <a:spAutoFit/>
            </a:bodyPr>
            <a:lstStyle/>
            <a:p>
              <a:r>
                <a:rPr lang="en-GB" sz="1200" dirty="0"/>
                <a:t>SPS</a:t>
              </a:r>
            </a:p>
          </p:txBody>
        </p:sp>
        <p:sp>
          <p:nvSpPr>
            <p:cNvPr id="13" name="TextBox 12"/>
            <p:cNvSpPr txBox="1"/>
            <p:nvPr/>
          </p:nvSpPr>
          <p:spPr>
            <a:xfrm rot="20881934">
              <a:off x="848143" y="6184755"/>
              <a:ext cx="1073430" cy="276999"/>
            </a:xfrm>
            <a:prstGeom prst="rect">
              <a:avLst/>
            </a:prstGeom>
            <a:noFill/>
          </p:spPr>
          <p:txBody>
            <a:bodyPr wrap="square" rtlCol="0">
              <a:spAutoFit/>
            </a:bodyPr>
            <a:lstStyle/>
            <a:p>
              <a:r>
                <a:rPr lang="en-GB" sz="1200" dirty="0" err="1"/>
                <a:t>Linac</a:t>
              </a:r>
              <a:r>
                <a:rPr lang="en-GB" sz="1200" dirty="0"/>
                <a:t> 2 &amp;3</a:t>
              </a:r>
            </a:p>
          </p:txBody>
        </p:sp>
        <p:sp>
          <p:nvSpPr>
            <p:cNvPr id="14" name="TextBox 13"/>
            <p:cNvSpPr txBox="1"/>
            <p:nvPr/>
          </p:nvSpPr>
          <p:spPr>
            <a:xfrm rot="19613191">
              <a:off x="3124310" y="6206623"/>
              <a:ext cx="800219" cy="307777"/>
            </a:xfrm>
            <a:prstGeom prst="rect">
              <a:avLst/>
            </a:prstGeom>
            <a:noFill/>
          </p:spPr>
          <p:txBody>
            <a:bodyPr wrap="none" rtlCol="0">
              <a:spAutoFit/>
            </a:bodyPr>
            <a:lstStyle/>
            <a:p>
              <a:r>
                <a:rPr lang="en-GB" sz="1400" b="1" dirty="0" err="1"/>
                <a:t>Linac</a:t>
              </a:r>
              <a:r>
                <a:rPr lang="en-GB" sz="1400" b="1" dirty="0"/>
                <a:t> 4</a:t>
              </a:r>
            </a:p>
          </p:txBody>
        </p:sp>
        <p:sp>
          <p:nvSpPr>
            <p:cNvPr id="15" name="TextBox 14"/>
            <p:cNvSpPr txBox="1"/>
            <p:nvPr/>
          </p:nvSpPr>
          <p:spPr>
            <a:xfrm>
              <a:off x="2654691" y="6046255"/>
              <a:ext cx="553357" cy="307777"/>
            </a:xfrm>
            <a:prstGeom prst="rect">
              <a:avLst/>
            </a:prstGeom>
            <a:noFill/>
          </p:spPr>
          <p:txBody>
            <a:bodyPr wrap="none" rtlCol="0">
              <a:spAutoFit/>
            </a:bodyPr>
            <a:lstStyle/>
            <a:p>
              <a:r>
                <a:rPr lang="en-GB" sz="1400" b="1" dirty="0"/>
                <a:t>LHC</a:t>
              </a:r>
            </a:p>
          </p:txBody>
        </p:sp>
        <p:sp>
          <p:nvSpPr>
            <p:cNvPr id="16" name="TextBox 15"/>
            <p:cNvSpPr txBox="1"/>
            <p:nvPr/>
          </p:nvSpPr>
          <p:spPr>
            <a:xfrm rot="1429873">
              <a:off x="3635597" y="6047934"/>
              <a:ext cx="575799" cy="276999"/>
            </a:xfrm>
            <a:prstGeom prst="rect">
              <a:avLst/>
            </a:prstGeom>
            <a:noFill/>
          </p:spPr>
          <p:txBody>
            <a:bodyPr wrap="none" rtlCol="0">
              <a:spAutoFit/>
            </a:bodyPr>
            <a:lstStyle/>
            <a:p>
              <a:r>
                <a:rPr lang="en-GB" sz="1200" dirty="0"/>
                <a:t>Elena</a:t>
              </a:r>
            </a:p>
          </p:txBody>
        </p:sp>
        <p:sp>
          <p:nvSpPr>
            <p:cNvPr id="17" name="TextBox 16"/>
            <p:cNvSpPr txBox="1"/>
            <p:nvPr/>
          </p:nvSpPr>
          <p:spPr>
            <a:xfrm rot="19838163">
              <a:off x="3939304" y="6123287"/>
              <a:ext cx="901209" cy="276999"/>
            </a:xfrm>
            <a:prstGeom prst="rect">
              <a:avLst/>
            </a:prstGeom>
            <a:noFill/>
          </p:spPr>
          <p:txBody>
            <a:bodyPr wrap="none" rtlCol="0">
              <a:spAutoFit/>
            </a:bodyPr>
            <a:lstStyle/>
            <a:p>
              <a:r>
                <a:rPr lang="en-GB" sz="1200" dirty="0"/>
                <a:t>HIE-Isolde</a:t>
              </a:r>
            </a:p>
          </p:txBody>
        </p:sp>
        <p:sp>
          <p:nvSpPr>
            <p:cNvPr id="18" name="TextBox 17"/>
            <p:cNvSpPr txBox="1"/>
            <p:nvPr/>
          </p:nvSpPr>
          <p:spPr>
            <a:xfrm rot="1429873">
              <a:off x="1471147" y="6307303"/>
              <a:ext cx="593432" cy="276999"/>
            </a:xfrm>
            <a:prstGeom prst="rect">
              <a:avLst/>
            </a:prstGeom>
            <a:noFill/>
          </p:spPr>
          <p:txBody>
            <a:bodyPr wrap="none" rtlCol="0">
              <a:spAutoFit/>
            </a:bodyPr>
            <a:lstStyle/>
            <a:p>
              <a:r>
                <a:rPr lang="en-GB" sz="1200" dirty="0"/>
                <a:t>Isolde</a:t>
              </a:r>
            </a:p>
          </p:txBody>
        </p:sp>
        <p:sp>
          <p:nvSpPr>
            <p:cNvPr id="19" name="TextBox 18"/>
            <p:cNvSpPr txBox="1"/>
            <p:nvPr/>
          </p:nvSpPr>
          <p:spPr>
            <a:xfrm rot="1429873">
              <a:off x="1974901" y="6304062"/>
              <a:ext cx="475387" cy="276999"/>
            </a:xfrm>
            <a:prstGeom prst="rect">
              <a:avLst/>
            </a:prstGeom>
            <a:noFill/>
          </p:spPr>
          <p:txBody>
            <a:bodyPr wrap="none" rtlCol="0">
              <a:spAutoFit/>
            </a:bodyPr>
            <a:lstStyle/>
            <a:p>
              <a:r>
                <a:rPr lang="en-GB" sz="1200" dirty="0" err="1"/>
                <a:t>nTof</a:t>
              </a:r>
              <a:endParaRPr lang="en-GB" sz="1200" dirty="0"/>
            </a:p>
          </p:txBody>
        </p:sp>
        <p:sp>
          <p:nvSpPr>
            <p:cNvPr id="20" name="TextBox 19"/>
            <p:cNvSpPr txBox="1"/>
            <p:nvPr/>
          </p:nvSpPr>
          <p:spPr>
            <a:xfrm rot="867417">
              <a:off x="2283859" y="6006978"/>
              <a:ext cx="441267" cy="276999"/>
            </a:xfrm>
            <a:prstGeom prst="rect">
              <a:avLst/>
            </a:prstGeom>
            <a:noFill/>
          </p:spPr>
          <p:txBody>
            <a:bodyPr wrap="square" rtlCol="0">
              <a:spAutoFit/>
            </a:bodyPr>
            <a:lstStyle/>
            <a:p>
              <a:r>
                <a:rPr lang="en-GB" sz="1200" dirty="0"/>
                <a:t>AD</a:t>
              </a:r>
            </a:p>
          </p:txBody>
        </p:sp>
        <p:sp>
          <p:nvSpPr>
            <p:cNvPr id="21" name="TextBox 20"/>
            <p:cNvSpPr txBox="1"/>
            <p:nvPr/>
          </p:nvSpPr>
          <p:spPr>
            <a:xfrm rot="1429873">
              <a:off x="4436392" y="6231852"/>
              <a:ext cx="473206" cy="307777"/>
            </a:xfrm>
            <a:prstGeom prst="rect">
              <a:avLst/>
            </a:prstGeom>
            <a:noFill/>
          </p:spPr>
          <p:txBody>
            <a:bodyPr wrap="none" rtlCol="0">
              <a:spAutoFit/>
            </a:bodyPr>
            <a:lstStyle/>
            <a:p>
              <a:r>
                <a:rPr lang="en-GB" sz="1400" b="1" dirty="0"/>
                <a:t>LIU</a:t>
              </a:r>
            </a:p>
          </p:txBody>
        </p:sp>
        <p:sp>
          <p:nvSpPr>
            <p:cNvPr id="22" name="TextBox 21"/>
            <p:cNvSpPr txBox="1"/>
            <p:nvPr/>
          </p:nvSpPr>
          <p:spPr>
            <a:xfrm>
              <a:off x="4797968" y="6094448"/>
              <a:ext cx="851515" cy="307777"/>
            </a:xfrm>
            <a:prstGeom prst="rect">
              <a:avLst/>
            </a:prstGeom>
            <a:noFill/>
          </p:spPr>
          <p:txBody>
            <a:bodyPr wrap="none" rtlCol="0">
              <a:spAutoFit/>
            </a:bodyPr>
            <a:lstStyle/>
            <a:p>
              <a:r>
                <a:rPr lang="en-GB" sz="1400" b="1" dirty="0"/>
                <a:t>HL-LHC</a:t>
              </a:r>
            </a:p>
          </p:txBody>
        </p:sp>
        <p:sp>
          <p:nvSpPr>
            <p:cNvPr id="23" name="TextBox 22"/>
            <p:cNvSpPr txBox="1"/>
            <p:nvPr/>
          </p:nvSpPr>
          <p:spPr>
            <a:xfrm rot="19613191">
              <a:off x="5427004" y="6120187"/>
              <a:ext cx="729495" cy="276999"/>
            </a:xfrm>
            <a:prstGeom prst="rect">
              <a:avLst/>
            </a:prstGeom>
            <a:noFill/>
          </p:spPr>
          <p:txBody>
            <a:bodyPr wrap="none" rtlCol="0">
              <a:spAutoFit/>
            </a:bodyPr>
            <a:lstStyle/>
            <a:p>
              <a:r>
                <a:rPr lang="en-GB" sz="1200" dirty="0"/>
                <a:t>AWAKE</a:t>
              </a:r>
            </a:p>
          </p:txBody>
        </p:sp>
        <p:sp>
          <p:nvSpPr>
            <p:cNvPr id="24" name="TextBox 23"/>
            <p:cNvSpPr txBox="1"/>
            <p:nvPr/>
          </p:nvSpPr>
          <p:spPr>
            <a:xfrm rot="867417">
              <a:off x="6046841" y="6067597"/>
              <a:ext cx="546684" cy="276999"/>
            </a:xfrm>
            <a:prstGeom prst="rect">
              <a:avLst/>
            </a:prstGeom>
            <a:noFill/>
          </p:spPr>
          <p:txBody>
            <a:bodyPr wrap="square" rtlCol="0">
              <a:spAutoFit/>
            </a:bodyPr>
            <a:lstStyle/>
            <a:p>
              <a:r>
                <a:rPr lang="en-GB" sz="1200" dirty="0"/>
                <a:t>CLIC</a:t>
              </a:r>
            </a:p>
          </p:txBody>
        </p:sp>
        <p:sp>
          <p:nvSpPr>
            <p:cNvPr id="25" name="TextBox 24"/>
            <p:cNvSpPr txBox="1"/>
            <p:nvPr/>
          </p:nvSpPr>
          <p:spPr>
            <a:xfrm rot="867417">
              <a:off x="6545835" y="6261749"/>
              <a:ext cx="742193" cy="276999"/>
            </a:xfrm>
            <a:prstGeom prst="rect">
              <a:avLst/>
            </a:prstGeom>
            <a:noFill/>
          </p:spPr>
          <p:txBody>
            <a:bodyPr wrap="square" rtlCol="0">
              <a:spAutoFit/>
            </a:bodyPr>
            <a:lstStyle/>
            <a:p>
              <a:r>
                <a:rPr lang="en-GB" sz="1200" dirty="0"/>
                <a:t>FCC-</a:t>
              </a:r>
              <a:r>
                <a:rPr lang="en-GB" sz="1200" dirty="0" err="1"/>
                <a:t>hh</a:t>
              </a:r>
              <a:endParaRPr lang="en-GB" sz="1200" dirty="0"/>
            </a:p>
          </p:txBody>
        </p:sp>
        <p:sp>
          <p:nvSpPr>
            <p:cNvPr id="26" name="TextBox 25"/>
            <p:cNvSpPr txBox="1"/>
            <p:nvPr/>
          </p:nvSpPr>
          <p:spPr>
            <a:xfrm rot="867417">
              <a:off x="6458826" y="5995107"/>
              <a:ext cx="742193" cy="276999"/>
            </a:xfrm>
            <a:prstGeom prst="rect">
              <a:avLst/>
            </a:prstGeom>
            <a:noFill/>
          </p:spPr>
          <p:txBody>
            <a:bodyPr wrap="square" rtlCol="0">
              <a:spAutoFit/>
            </a:bodyPr>
            <a:lstStyle/>
            <a:p>
              <a:r>
                <a:rPr lang="en-GB" sz="1200" dirty="0"/>
                <a:t>FCC-</a:t>
              </a:r>
              <a:r>
                <a:rPr lang="en-GB" sz="1200" dirty="0" err="1"/>
                <a:t>ee</a:t>
              </a:r>
              <a:endParaRPr lang="en-GB" sz="1200" dirty="0"/>
            </a:p>
          </p:txBody>
        </p:sp>
        <p:sp>
          <p:nvSpPr>
            <p:cNvPr id="27" name="TextBox 26"/>
            <p:cNvSpPr txBox="1"/>
            <p:nvPr/>
          </p:nvSpPr>
          <p:spPr>
            <a:xfrm>
              <a:off x="5837044" y="6304061"/>
              <a:ext cx="755335" cy="276999"/>
            </a:xfrm>
            <a:prstGeom prst="rect">
              <a:avLst/>
            </a:prstGeom>
            <a:noFill/>
          </p:spPr>
          <p:txBody>
            <a:bodyPr wrap="none" rtlCol="0">
              <a:spAutoFit/>
            </a:bodyPr>
            <a:lstStyle/>
            <a:p>
              <a:r>
                <a:rPr lang="en-GB" sz="1200" dirty="0"/>
                <a:t>HE-LHC</a:t>
              </a:r>
            </a:p>
          </p:txBody>
        </p:sp>
        <p:sp>
          <p:nvSpPr>
            <p:cNvPr id="28" name="TextBox 27"/>
            <p:cNvSpPr txBox="1"/>
            <p:nvPr/>
          </p:nvSpPr>
          <p:spPr>
            <a:xfrm rot="1306256">
              <a:off x="2945291" y="6002801"/>
              <a:ext cx="657552" cy="261610"/>
            </a:xfrm>
            <a:prstGeom prst="rect">
              <a:avLst/>
            </a:prstGeom>
            <a:noFill/>
          </p:spPr>
          <p:txBody>
            <a:bodyPr wrap="none" rtlCol="0">
              <a:spAutoFit/>
            </a:bodyPr>
            <a:lstStyle/>
            <a:p>
              <a:pPr algn="ctr"/>
              <a:r>
                <a:rPr lang="en-GB" sz="1100" dirty="0"/>
                <a:t>CLEAR</a:t>
              </a:r>
            </a:p>
          </p:txBody>
        </p:sp>
        <p:sp>
          <p:nvSpPr>
            <p:cNvPr id="29" name="TextBox 28"/>
            <p:cNvSpPr txBox="1"/>
            <p:nvPr/>
          </p:nvSpPr>
          <p:spPr>
            <a:xfrm>
              <a:off x="2641651" y="6280937"/>
              <a:ext cx="629852" cy="276999"/>
            </a:xfrm>
            <a:prstGeom prst="rect">
              <a:avLst/>
            </a:prstGeom>
            <a:noFill/>
          </p:spPr>
          <p:txBody>
            <a:bodyPr wrap="none" rtlCol="0">
              <a:spAutoFit/>
            </a:bodyPr>
            <a:lstStyle/>
            <a:p>
              <a:r>
                <a:rPr lang="en-GB" sz="1200" dirty="0"/>
                <a:t>FT-NA</a:t>
              </a:r>
            </a:p>
          </p:txBody>
        </p:sp>
        <p:sp>
          <p:nvSpPr>
            <p:cNvPr id="30" name="TextBox 29"/>
            <p:cNvSpPr txBox="1"/>
            <p:nvPr/>
          </p:nvSpPr>
          <p:spPr>
            <a:xfrm>
              <a:off x="2005840" y="6101305"/>
              <a:ext cx="389850" cy="276999"/>
            </a:xfrm>
            <a:prstGeom prst="rect">
              <a:avLst/>
            </a:prstGeom>
            <a:noFill/>
          </p:spPr>
          <p:txBody>
            <a:bodyPr wrap="none" rtlCol="0">
              <a:spAutoFit/>
            </a:bodyPr>
            <a:lstStyle/>
            <a:p>
              <a:r>
                <a:rPr lang="en-GB" sz="1200" dirty="0"/>
                <a:t>EA</a:t>
              </a:r>
            </a:p>
          </p:txBody>
        </p:sp>
        <p:sp>
          <p:nvSpPr>
            <p:cNvPr id="31" name="TextBox 30"/>
            <p:cNvSpPr txBox="1"/>
            <p:nvPr/>
          </p:nvSpPr>
          <p:spPr>
            <a:xfrm>
              <a:off x="7159500" y="6290949"/>
              <a:ext cx="721672" cy="276999"/>
            </a:xfrm>
            <a:prstGeom prst="rect">
              <a:avLst/>
            </a:prstGeom>
            <a:noFill/>
          </p:spPr>
          <p:txBody>
            <a:bodyPr wrap="none" rtlCol="0">
              <a:spAutoFit/>
            </a:bodyPr>
            <a:lstStyle/>
            <a:p>
              <a:r>
                <a:rPr lang="en-GB" sz="1200" dirty="0"/>
                <a:t>FCC-eh</a:t>
              </a:r>
            </a:p>
          </p:txBody>
        </p:sp>
      </p:grpSp>
      <p:sp>
        <p:nvSpPr>
          <p:cNvPr id="32" name="Rectangle 31"/>
          <p:cNvSpPr/>
          <p:nvPr/>
        </p:nvSpPr>
        <p:spPr>
          <a:xfrm>
            <a:off x="283646" y="83742"/>
            <a:ext cx="6568208" cy="461665"/>
          </a:xfrm>
          <a:prstGeom prst="rect">
            <a:avLst/>
          </a:prstGeom>
          <a:solidFill>
            <a:schemeClr val="tx2">
              <a:lumMod val="60000"/>
              <a:lumOff val="40000"/>
            </a:schemeClr>
          </a:solidFill>
        </p:spPr>
        <p:txBody>
          <a:bodyPr wrap="none">
            <a:spAutoFit/>
          </a:bodyPr>
          <a:lstStyle/>
          <a:p>
            <a:r>
              <a:rPr lang="en-GB" sz="2400" dirty="0" smtClean="0">
                <a:solidFill>
                  <a:schemeClr val="bg1"/>
                </a:solidFill>
              </a:rPr>
              <a:t>Final Conclusion: CERN Technology Roadmap</a:t>
            </a:r>
            <a:endParaRPr lang="en-GB" sz="2400" dirty="0">
              <a:solidFill>
                <a:schemeClr val="bg1"/>
              </a:solidFill>
            </a:endParaRPr>
          </a:p>
        </p:txBody>
      </p:sp>
      <p:sp>
        <p:nvSpPr>
          <p:cNvPr id="33" name="Right Arrow 32"/>
          <p:cNvSpPr/>
          <p:nvPr/>
        </p:nvSpPr>
        <p:spPr>
          <a:xfrm>
            <a:off x="2990039" y="3861048"/>
            <a:ext cx="3833149" cy="576064"/>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Box 33"/>
          <p:cNvSpPr txBox="1"/>
          <p:nvPr/>
        </p:nvSpPr>
        <p:spPr>
          <a:xfrm>
            <a:off x="283646" y="5167684"/>
            <a:ext cx="8559150" cy="954107"/>
          </a:xfrm>
          <a:prstGeom prst="rect">
            <a:avLst/>
          </a:prstGeom>
          <a:solidFill>
            <a:srgbClr val="FF0000"/>
          </a:solidFill>
          <a:ln>
            <a:noFill/>
          </a:ln>
        </p:spPr>
        <p:txBody>
          <a:bodyPr wrap="square">
            <a:spAutoFit/>
          </a:bodyPr>
          <a:lstStyle/>
          <a:p>
            <a:pPr algn="just" defTabSz="457200" eaLnBrk="0" fontAlgn="base" hangingPunct="0">
              <a:spcBef>
                <a:spcPct val="0"/>
              </a:spcBef>
              <a:spcAft>
                <a:spcPct val="0"/>
              </a:spcAft>
              <a:defRPr/>
            </a:pPr>
            <a:r>
              <a:rPr lang="en-US" sz="2800" dirty="0">
                <a:solidFill>
                  <a:prstClr val="white"/>
                </a:solidFill>
              </a:rPr>
              <a:t>Important milestone: </a:t>
            </a:r>
            <a:r>
              <a:rPr lang="en-US" sz="2800" dirty="0" smtClean="0">
                <a:solidFill>
                  <a:prstClr val="white"/>
                </a:solidFill>
              </a:rPr>
              <a:t>2019-2020</a:t>
            </a:r>
          </a:p>
          <a:p>
            <a:pPr algn="just" defTabSz="457200" eaLnBrk="0" fontAlgn="base" hangingPunct="0">
              <a:spcBef>
                <a:spcPct val="0"/>
              </a:spcBef>
              <a:spcAft>
                <a:spcPct val="0"/>
              </a:spcAft>
              <a:defRPr/>
            </a:pPr>
            <a:r>
              <a:rPr lang="en-US" sz="2800" dirty="0">
                <a:solidFill>
                  <a:prstClr val="white"/>
                </a:solidFill>
              </a:rPr>
              <a:t>U</a:t>
            </a:r>
            <a:r>
              <a:rPr lang="en-US" sz="2800" dirty="0" smtClean="0">
                <a:solidFill>
                  <a:prstClr val="white"/>
                </a:solidFill>
              </a:rPr>
              <a:t>pdate </a:t>
            </a:r>
            <a:r>
              <a:rPr lang="en-US" sz="2800" dirty="0">
                <a:solidFill>
                  <a:prstClr val="white"/>
                </a:solidFill>
              </a:rPr>
              <a:t>of the European Strategy for Particle </a:t>
            </a:r>
            <a:r>
              <a:rPr lang="en-US" sz="2800" dirty="0" smtClean="0">
                <a:solidFill>
                  <a:prstClr val="white"/>
                </a:solidFill>
              </a:rPr>
              <a:t>Physics</a:t>
            </a:r>
            <a:endParaRPr lang="en-US" sz="2800" dirty="0">
              <a:solidFill>
                <a:prstClr val="white"/>
              </a:solidFill>
            </a:endParaRPr>
          </a:p>
        </p:txBody>
      </p:sp>
    </p:spTree>
    <p:extLst>
      <p:ext uri="{BB962C8B-B14F-4D97-AF65-F5344CB8AC3E}">
        <p14:creationId xmlns:p14="http://schemas.microsoft.com/office/powerpoint/2010/main" val="241029651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2267744" y="404664"/>
            <a:ext cx="4824536" cy="132343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az-Cyrl-AZ" sz="8000" dirty="0"/>
              <a:t>Спасибо!</a:t>
            </a:r>
          </a:p>
        </p:txBody>
      </p:sp>
      <p:sp>
        <p:nvSpPr>
          <p:cNvPr id="2" name="Rectangle 1"/>
          <p:cNvSpPr/>
          <p:nvPr/>
        </p:nvSpPr>
        <p:spPr>
          <a:xfrm>
            <a:off x="580029" y="1866915"/>
            <a:ext cx="7992888" cy="892552"/>
          </a:xfrm>
          <a:prstGeom prst="rect">
            <a:avLst/>
          </a:prstGeom>
        </p:spPr>
        <p:txBody>
          <a:bodyPr wrap="square">
            <a:spAutoFit/>
          </a:bodyPr>
          <a:lstStyle/>
          <a:p>
            <a:r>
              <a:rPr lang="fr-FR" sz="2800" b="1" dirty="0"/>
              <a:t>"</a:t>
            </a:r>
            <a:r>
              <a:rPr lang="en-GB" sz="2800" b="1" dirty="0"/>
              <a:t>The task of the mind is to produce future</a:t>
            </a:r>
            <a:r>
              <a:rPr lang="fr-FR" sz="2800" b="1" dirty="0"/>
              <a:t>"</a:t>
            </a:r>
          </a:p>
          <a:p>
            <a:r>
              <a:rPr lang="fr-FR" sz="2400" dirty="0"/>
              <a:t>   </a:t>
            </a:r>
            <a:r>
              <a:rPr lang="en-US" sz="2400" dirty="0"/>
              <a:t>Paul Valéry</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22963"/>
          <a:stretch/>
        </p:blipFill>
        <p:spPr>
          <a:xfrm>
            <a:off x="0" y="2898279"/>
            <a:ext cx="9152946" cy="3959721"/>
          </a:xfrm>
          <a:prstGeom prst="rect">
            <a:avLst/>
          </a:prstGeom>
        </p:spPr>
      </p:pic>
    </p:spTree>
    <p:extLst>
      <p:ext uri="{BB962C8B-B14F-4D97-AF65-F5344CB8AC3E}">
        <p14:creationId xmlns:p14="http://schemas.microsoft.com/office/powerpoint/2010/main" val="294724803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3"/>
                                        </p:tgtEl>
                                        <p:attrNameLst>
                                          <p:attrName>style.visibility</p:attrName>
                                        </p:attrNameLst>
                                      </p:cBhvr>
                                      <p:to>
                                        <p:strVal val="visible"/>
                                      </p:to>
                                    </p:set>
                                  </p:childTnLst>
                                </p:cTn>
                              </p:par>
                              <p:par>
                                <p:cTn id="7" presetID="34" presetClass="emph" presetSubtype="0" repeatCount="indefinite" fill="hold" grpId="0" nodeType="withEffect">
                                  <p:stCondLst>
                                    <p:cond delay="0"/>
                                  </p:stCondLst>
                                  <p:iterate type="lt">
                                    <p:tmPct val="10000"/>
                                  </p:iterate>
                                  <p:childTnLst>
                                    <p:animMotion origin="layout" path="M 4.44444E-6 4.44444E-6 L 4.44444E-6 -0.07223 " pathEditMode="relative" rAng="0" ptsTypes="AA">
                                      <p:cBhvr>
                                        <p:cTn id="8" dur="1000" accel="50000" decel="50000" autoRev="1" fill="hold">
                                          <p:stCondLst>
                                            <p:cond delay="0"/>
                                          </p:stCondLst>
                                        </p:cTn>
                                        <p:tgtEl>
                                          <p:spTgt spid="3"/>
                                        </p:tgtEl>
                                        <p:attrNameLst>
                                          <p:attrName>ppt_x</p:attrName>
                                          <p:attrName>ppt_y</p:attrName>
                                        </p:attrNameLst>
                                      </p:cBhvr>
                                      <p:rCtr x="0" y="-3611"/>
                                    </p:animMotion>
                                    <p:animRot by="1500000">
                                      <p:cBhvr>
                                        <p:cTn id="9" dur="500" fill="hold">
                                          <p:stCondLst>
                                            <p:cond delay="0"/>
                                          </p:stCondLst>
                                        </p:cTn>
                                        <p:tgtEl>
                                          <p:spTgt spid="3"/>
                                        </p:tgtEl>
                                        <p:attrNameLst>
                                          <p:attrName>r</p:attrName>
                                        </p:attrNameLst>
                                      </p:cBhvr>
                                    </p:animRot>
                                    <p:animRot by="-1500000">
                                      <p:cBhvr>
                                        <p:cTn id="10" dur="500" fill="hold">
                                          <p:stCondLst>
                                            <p:cond delay="500"/>
                                          </p:stCondLst>
                                        </p:cTn>
                                        <p:tgtEl>
                                          <p:spTgt spid="3"/>
                                        </p:tgtEl>
                                        <p:attrNameLst>
                                          <p:attrName>r</p:attrName>
                                        </p:attrNameLst>
                                      </p:cBhvr>
                                    </p:animRot>
                                    <p:animRot by="-1500000">
                                      <p:cBhvr>
                                        <p:cTn id="11" dur="500" fill="hold">
                                          <p:stCondLst>
                                            <p:cond delay="1000"/>
                                          </p:stCondLst>
                                        </p:cTn>
                                        <p:tgtEl>
                                          <p:spTgt spid="3"/>
                                        </p:tgtEl>
                                        <p:attrNameLst>
                                          <p:attrName>r</p:attrName>
                                        </p:attrNameLst>
                                      </p:cBhvr>
                                    </p:animRot>
                                    <p:animRot by="1500000">
                                      <p:cBhvr>
                                        <p:cTn id="12" dur="500" fill="hold">
                                          <p:stCondLst>
                                            <p:cond delay="15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2596" y="927003"/>
            <a:ext cx="8305800" cy="892552"/>
          </a:xfrm>
          <a:prstGeom prst="rect">
            <a:avLst/>
          </a:prstGeom>
        </p:spPr>
        <p:txBody>
          <a:bodyPr wrap="square" rtlCol="0">
            <a:spAutoFit/>
          </a:bodyPr>
          <a:lstStyle/>
          <a:p>
            <a:pPr>
              <a:buClr>
                <a:srgbClr val="0000FF"/>
              </a:buClr>
              <a:buSzPct val="80000"/>
            </a:pPr>
            <a:r>
              <a:rPr lang="en-GB" sz="2000" b="1" dirty="0" smtClean="0"/>
              <a:t>Peak luminosity &gt;  1.4 x 10</a:t>
            </a:r>
            <a:r>
              <a:rPr lang="en-GB" sz="2000" b="1" baseline="30000" dirty="0" smtClean="0"/>
              <a:t>34</a:t>
            </a:r>
            <a:r>
              <a:rPr lang="en-GB" sz="2000" b="1" dirty="0" smtClean="0"/>
              <a:t> cm</a:t>
            </a:r>
            <a:r>
              <a:rPr lang="en-GB" sz="2000" b="1" baseline="30000" dirty="0" smtClean="0"/>
              <a:t>-2</a:t>
            </a:r>
            <a:r>
              <a:rPr lang="en-GB" sz="2000" b="1" dirty="0" smtClean="0"/>
              <a:t>s</a:t>
            </a:r>
            <a:r>
              <a:rPr lang="en-GB" sz="2000" b="1" baseline="30000" dirty="0" smtClean="0"/>
              <a:t>-1</a:t>
            </a:r>
            <a:r>
              <a:rPr lang="en-GB" sz="2000" b="1" dirty="0" smtClean="0"/>
              <a:t> </a:t>
            </a:r>
          </a:p>
          <a:p>
            <a:pPr>
              <a:buClr>
                <a:srgbClr val="0000FF"/>
              </a:buClr>
              <a:buSzPct val="80000"/>
            </a:pPr>
            <a:r>
              <a:rPr lang="en-GB" sz="2000" kern="0" dirty="0" smtClean="0"/>
              <a:t>OVER 25 fb</a:t>
            </a:r>
            <a:r>
              <a:rPr lang="en-GB" sz="2000" kern="0" baseline="30000" dirty="0" smtClean="0"/>
              <a:t>-1</a:t>
            </a:r>
            <a:r>
              <a:rPr lang="en-GB" sz="2000" kern="0" dirty="0" smtClean="0"/>
              <a:t> in both ATLAS and CMS</a:t>
            </a:r>
            <a:r>
              <a:rPr lang="en-GB" sz="2000" kern="0" dirty="0"/>
              <a:t> </a:t>
            </a:r>
            <a:r>
              <a:rPr lang="en-GB" sz="3200" b="1" kern="0" dirty="0" smtClean="0">
                <a:sym typeface="Wingdings" panose="05000000000000000000" pitchFamily="2" charset="2"/>
              </a:rPr>
              <a:t></a:t>
            </a:r>
            <a:endParaRPr lang="en-GB" sz="3200" b="1" kern="0" dirty="0"/>
          </a:p>
        </p:txBody>
      </p:sp>
      <p:pic>
        <p:nvPicPr>
          <p:cNvPr id="8" name="Picture 8" descr="lumi-proj-2016-final.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647" y="1897441"/>
            <a:ext cx="5846308" cy="4225260"/>
          </a:xfrm>
          <a:prstGeom prst="rect">
            <a:avLst/>
          </a:prstGeom>
        </p:spPr>
      </p:pic>
      <p:pic>
        <p:nvPicPr>
          <p:cNvPr id="9"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34887" y="172405"/>
            <a:ext cx="2728113" cy="2698394"/>
          </a:xfrm>
          <a:prstGeom prst="rect">
            <a:avLst/>
          </a:prstGeom>
        </p:spPr>
      </p:pic>
      <p:grpSp>
        <p:nvGrpSpPr>
          <p:cNvPr id="3" name="Group 2"/>
          <p:cNvGrpSpPr/>
          <p:nvPr/>
        </p:nvGrpSpPr>
        <p:grpSpPr>
          <a:xfrm>
            <a:off x="6219061" y="3020656"/>
            <a:ext cx="2621626" cy="3061760"/>
            <a:chOff x="6219061" y="3020656"/>
            <a:chExt cx="2621626" cy="3061760"/>
          </a:xfrm>
        </p:grpSpPr>
        <p:pic>
          <p:nvPicPr>
            <p:cNvPr id="10"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7257" y="3020656"/>
              <a:ext cx="1843430" cy="1495227"/>
            </a:xfrm>
            <a:prstGeom prst="rect">
              <a:avLst/>
            </a:prstGeom>
          </p:spPr>
        </p:pic>
        <p:pic>
          <p:nvPicPr>
            <p:cNvPr id="11"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6460" y="4617913"/>
              <a:ext cx="1807586" cy="1464503"/>
            </a:xfrm>
            <a:prstGeom prst="rect">
              <a:avLst/>
            </a:prstGeom>
          </p:spPr>
        </p:pic>
        <p:sp>
          <p:nvSpPr>
            <p:cNvPr id="12" name="TextBox 4"/>
            <p:cNvSpPr txBox="1"/>
            <p:nvPr/>
          </p:nvSpPr>
          <p:spPr>
            <a:xfrm>
              <a:off x="6219061" y="3645024"/>
              <a:ext cx="774571" cy="369332"/>
            </a:xfrm>
            <a:prstGeom prst="rect">
              <a:avLst/>
            </a:prstGeom>
            <a:noFill/>
          </p:spPr>
          <p:txBody>
            <a:bodyPr wrap="none" rtlCol="0">
              <a:spAutoFit/>
            </a:bodyPr>
            <a:lstStyle/>
            <a:p>
              <a:r>
                <a:rPr lang="en-GB" dirty="0" err="1" smtClean="0"/>
                <a:t>LHCb</a:t>
              </a:r>
              <a:endParaRPr lang="en-GB" dirty="0"/>
            </a:p>
          </p:txBody>
        </p:sp>
        <p:sp>
          <p:nvSpPr>
            <p:cNvPr id="13" name="Rectangle 12"/>
            <p:cNvSpPr/>
            <p:nvPr/>
          </p:nvSpPr>
          <p:spPr>
            <a:xfrm>
              <a:off x="6219061" y="5412378"/>
              <a:ext cx="851515" cy="369332"/>
            </a:xfrm>
            <a:prstGeom prst="rect">
              <a:avLst/>
            </a:prstGeom>
          </p:spPr>
          <p:txBody>
            <a:bodyPr wrap="none">
              <a:spAutoFit/>
            </a:bodyPr>
            <a:lstStyle/>
            <a:p>
              <a:r>
                <a:rPr lang="en-GB" dirty="0" smtClean="0"/>
                <a:t>ALICE</a:t>
              </a:r>
              <a:endParaRPr lang="en-GB" dirty="0"/>
            </a:p>
          </p:txBody>
        </p:sp>
      </p:grpSp>
      <p:cxnSp>
        <p:nvCxnSpPr>
          <p:cNvPr id="4" name="Straight Connector 3"/>
          <p:cNvCxnSpPr/>
          <p:nvPr/>
        </p:nvCxnSpPr>
        <p:spPr>
          <a:xfrm>
            <a:off x="539552" y="3573016"/>
            <a:ext cx="5184576" cy="0"/>
          </a:xfrm>
          <a:prstGeom prst="line">
            <a:avLst/>
          </a:prstGeom>
          <a:ln w="28575">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6907" y="3602127"/>
            <a:ext cx="3002230" cy="1759236"/>
          </a:xfrm>
          <a:prstGeom prst="rect">
            <a:avLst/>
          </a:prstGeom>
        </p:spPr>
      </p:pic>
      <p:sp>
        <p:nvSpPr>
          <p:cNvPr id="15" name="Rectangle 14"/>
          <p:cNvSpPr/>
          <p:nvPr/>
        </p:nvSpPr>
        <p:spPr>
          <a:xfrm>
            <a:off x="531348" y="286450"/>
            <a:ext cx="1805302" cy="523220"/>
          </a:xfrm>
          <a:prstGeom prst="rect">
            <a:avLst/>
          </a:prstGeom>
          <a:solidFill>
            <a:srgbClr val="0070C0"/>
          </a:solidFill>
        </p:spPr>
        <p:txBody>
          <a:bodyPr wrap="none">
            <a:spAutoFit/>
          </a:bodyPr>
          <a:lstStyle/>
          <a:p>
            <a:r>
              <a:rPr lang="en-GB" sz="2800" dirty="0">
                <a:solidFill>
                  <a:schemeClr val="bg1"/>
                </a:solidFill>
              </a:rPr>
              <a:t>2016 LHC</a:t>
            </a:r>
          </a:p>
        </p:txBody>
      </p:sp>
    </p:spTree>
    <p:extLst>
      <p:ext uri="{BB962C8B-B14F-4D97-AF65-F5344CB8AC3E}">
        <p14:creationId xmlns:p14="http://schemas.microsoft.com/office/powerpoint/2010/main" val="70891353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494" y="856013"/>
            <a:ext cx="4928436" cy="2601424"/>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5125"/>
          <a:stretch/>
        </p:blipFill>
        <p:spPr>
          <a:xfrm>
            <a:off x="291627" y="3707052"/>
            <a:ext cx="4930303" cy="2387285"/>
          </a:xfrm>
          <a:prstGeom prst="rect">
            <a:avLst/>
          </a:prstGeom>
        </p:spPr>
      </p:pic>
      <p:grpSp>
        <p:nvGrpSpPr>
          <p:cNvPr id="4" name="Group 3"/>
          <p:cNvGrpSpPr/>
          <p:nvPr/>
        </p:nvGrpSpPr>
        <p:grpSpPr>
          <a:xfrm>
            <a:off x="1475656" y="580297"/>
            <a:ext cx="1996059" cy="514243"/>
            <a:chOff x="1475656" y="580297"/>
            <a:chExt cx="1996059" cy="514243"/>
          </a:xfrm>
        </p:grpSpPr>
        <p:sp>
          <p:nvSpPr>
            <p:cNvPr id="10" name="TextBox 9"/>
            <p:cNvSpPr txBox="1"/>
            <p:nvPr/>
          </p:nvSpPr>
          <p:spPr>
            <a:xfrm>
              <a:off x="1475656" y="580297"/>
              <a:ext cx="1996059" cy="338554"/>
            </a:xfrm>
            <a:prstGeom prst="rect">
              <a:avLst/>
            </a:prstGeom>
            <a:noFill/>
          </p:spPr>
          <p:txBody>
            <a:bodyPr wrap="none" rtlCol="0">
              <a:spAutoFit/>
            </a:bodyPr>
            <a:lstStyle/>
            <a:p>
              <a:r>
                <a:rPr lang="en-GB" sz="1600" b="1" dirty="0" smtClean="0">
                  <a:solidFill>
                    <a:srgbClr val="C00000"/>
                  </a:solidFill>
                  <a:latin typeface="+mj-lt"/>
                </a:rPr>
                <a:t>Max 2556 bunches</a:t>
              </a:r>
              <a:endParaRPr lang="en-GB" sz="1600" b="1" dirty="0">
                <a:solidFill>
                  <a:srgbClr val="C00000"/>
                </a:solidFill>
                <a:latin typeface="+mj-lt"/>
              </a:endParaRPr>
            </a:p>
          </p:txBody>
        </p:sp>
        <p:cxnSp>
          <p:nvCxnSpPr>
            <p:cNvPr id="11" name="Straight Arrow Connector 10"/>
            <p:cNvCxnSpPr/>
            <p:nvPr/>
          </p:nvCxnSpPr>
          <p:spPr>
            <a:xfrm>
              <a:off x="2756778" y="856013"/>
              <a:ext cx="482502" cy="238527"/>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grpSp>
      <p:sp>
        <p:nvSpPr>
          <p:cNvPr id="12" name="Content Placeholder 2"/>
          <p:cNvSpPr txBox="1">
            <a:spLocks/>
          </p:cNvSpPr>
          <p:nvPr/>
        </p:nvSpPr>
        <p:spPr>
          <a:xfrm>
            <a:off x="5065412" y="672369"/>
            <a:ext cx="3888432" cy="5421968"/>
          </a:xfrm>
          <a:prstGeom prst="rect">
            <a:avLst/>
          </a:prstGeom>
        </p:spPr>
        <p:txBody>
          <a:bodyPr vert="horz">
            <a:noAutofit/>
          </a:bodyPr>
          <a:lstStyle>
            <a:lvl1pPr marL="354013" indent="-317500" algn="l" rtl="0" eaLnBrk="1" latinLnBrk="0" hangingPunct="1">
              <a:spcBef>
                <a:spcPct val="20000"/>
              </a:spcBef>
              <a:buClr>
                <a:schemeClr val="tx1"/>
              </a:buClr>
              <a:buSzPct val="75000"/>
              <a:buFont typeface="Lucida Grande"/>
              <a:buChar char="►"/>
              <a:defRPr kumimoji="0" sz="2400" kern="1200">
                <a:solidFill>
                  <a:schemeClr val="tx1"/>
                </a:solidFill>
                <a:latin typeface="+mn-lt"/>
                <a:ea typeface="+mn-ea"/>
                <a:cs typeface="+mn-cs"/>
              </a:defRPr>
            </a:lvl1pPr>
            <a:lvl2pPr marL="720725" indent="-366713" algn="l" rtl="0" eaLnBrk="1" latinLnBrk="0" hangingPunct="1">
              <a:spcBef>
                <a:spcPct val="20000"/>
              </a:spcBef>
              <a:buClr>
                <a:schemeClr val="accent2"/>
              </a:buClr>
              <a:buSzPct val="75000"/>
              <a:buFont typeface="Lucida Grande"/>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1"/>
              </a:buClr>
              <a:buSzPct val="75000"/>
              <a:buFont typeface="Lucida Grande"/>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66700" indent="-179388" algn="just">
              <a:lnSpc>
                <a:spcPct val="80000"/>
              </a:lnSpc>
              <a:buFont typeface="Wingdings" panose="05000000000000000000" pitchFamily="2" charset="2"/>
              <a:buChar char="§"/>
            </a:pPr>
            <a:r>
              <a:rPr lang="en-US" sz="1400" dirty="0" smtClean="0"/>
              <a:t>Initial turn on and scrubbing very successful</a:t>
            </a:r>
          </a:p>
          <a:p>
            <a:pPr marL="266700" indent="-179388" algn="just">
              <a:lnSpc>
                <a:spcPct val="80000"/>
              </a:lnSpc>
              <a:buFont typeface="Wingdings" panose="05000000000000000000" pitchFamily="2" charset="2"/>
              <a:buChar char="§"/>
            </a:pPr>
            <a:endParaRPr lang="en-US" sz="1000" dirty="0" smtClean="0"/>
          </a:p>
          <a:p>
            <a:pPr marL="266700" indent="-179388" algn="just">
              <a:lnSpc>
                <a:spcPct val="80000"/>
              </a:lnSpc>
              <a:buFont typeface="Wingdings" panose="05000000000000000000" pitchFamily="2" charset="2"/>
              <a:buChar char="§"/>
            </a:pPr>
            <a:r>
              <a:rPr lang="en-US" sz="1400" dirty="0" smtClean="0"/>
              <a:t>After TS1 started to suffer from fast losses in the cell 16L2 </a:t>
            </a:r>
            <a:r>
              <a:rPr lang="en-US" sz="1400" dirty="0"/>
              <a:t>(</a:t>
            </a:r>
            <a:r>
              <a:rPr lang="en-US" sz="1400" dirty="0" smtClean="0"/>
              <a:t>sector 1-2) leading to beam instabilities and beam dumps</a:t>
            </a:r>
          </a:p>
          <a:p>
            <a:pPr marL="444500" lvl="1" indent="-179388" algn="just">
              <a:lnSpc>
                <a:spcPct val="80000"/>
              </a:lnSpc>
              <a:buFont typeface="Wingdings" panose="05000000000000000000" pitchFamily="2" charset="2"/>
              <a:buChar char="§"/>
            </a:pPr>
            <a:r>
              <a:rPr lang="en-US" sz="1100" b="1" dirty="0" smtClean="0">
                <a:solidFill>
                  <a:srgbClr val="FF0000"/>
                </a:solidFill>
              </a:rPr>
              <a:t>Not understood and </a:t>
            </a:r>
            <a:r>
              <a:rPr lang="en-US" sz="1200" b="1" dirty="0" smtClean="0">
                <a:solidFill>
                  <a:srgbClr val="FF0000"/>
                </a:solidFill>
              </a:rPr>
              <a:t>l</a:t>
            </a:r>
            <a:r>
              <a:rPr lang="en-US" sz="1100" b="1" dirty="0" smtClean="0">
                <a:solidFill>
                  <a:srgbClr val="FF0000"/>
                </a:solidFill>
              </a:rPr>
              <a:t>imiting luminosity production, but mitigation strategy found</a:t>
            </a:r>
          </a:p>
          <a:p>
            <a:pPr marL="444500" lvl="1" indent="-179388" algn="just">
              <a:lnSpc>
                <a:spcPct val="80000"/>
              </a:lnSpc>
              <a:buFont typeface="Wingdings" panose="05000000000000000000" pitchFamily="2" charset="2"/>
              <a:buChar char="§"/>
            </a:pPr>
            <a:endParaRPr lang="en-US" sz="1100" b="1" dirty="0" smtClean="0">
              <a:solidFill>
                <a:srgbClr val="FF0000"/>
              </a:solidFill>
            </a:endParaRPr>
          </a:p>
          <a:p>
            <a:pPr marL="266700" indent="-179388" algn="just">
              <a:lnSpc>
                <a:spcPct val="80000"/>
              </a:lnSpc>
              <a:buFont typeface="Wingdings" panose="05000000000000000000" pitchFamily="2" charset="2"/>
              <a:buChar char="§"/>
            </a:pPr>
            <a:r>
              <a:rPr lang="en-US" sz="1400" dirty="0" smtClean="0"/>
              <a:t>In order to try to understand the problem further it was decided to warm-up the beam screen in 16L2 to 80K in order to flush any contamination to the cold-bore</a:t>
            </a:r>
          </a:p>
          <a:p>
            <a:pPr marL="444500" lvl="1" indent="-171450" algn="just">
              <a:lnSpc>
                <a:spcPct val="80000"/>
              </a:lnSpc>
              <a:buFont typeface="Wingdings" panose="05000000000000000000" pitchFamily="2" charset="2"/>
              <a:buChar char="§"/>
            </a:pPr>
            <a:r>
              <a:rPr lang="en-US" sz="1100" b="1" dirty="0" smtClean="0">
                <a:solidFill>
                  <a:srgbClr val="FF0000"/>
                </a:solidFill>
              </a:rPr>
              <a:t>Established procedure, used before</a:t>
            </a:r>
          </a:p>
          <a:p>
            <a:pPr marL="444500" lvl="1" indent="-171450" algn="just">
              <a:lnSpc>
                <a:spcPct val="80000"/>
              </a:lnSpc>
              <a:buFont typeface="Wingdings" panose="05000000000000000000" pitchFamily="2" charset="2"/>
              <a:buChar char="§"/>
            </a:pPr>
            <a:endParaRPr lang="en-US" sz="1100" b="1" dirty="0" smtClean="0">
              <a:solidFill>
                <a:srgbClr val="FF0000"/>
              </a:solidFill>
            </a:endParaRPr>
          </a:p>
          <a:p>
            <a:pPr marL="266700" indent="-179388" algn="just">
              <a:lnSpc>
                <a:spcPct val="80000"/>
              </a:lnSpc>
              <a:buFont typeface="Wingdings" panose="05000000000000000000" pitchFamily="2" charset="2"/>
              <a:buChar char="§"/>
            </a:pPr>
            <a:r>
              <a:rPr lang="en-US" sz="1400" dirty="0" smtClean="0"/>
              <a:t>During this procedure: much larger pressure rise than expected </a:t>
            </a:r>
          </a:p>
          <a:p>
            <a:pPr marL="444500" lvl="1" indent="-179388" algn="just">
              <a:lnSpc>
                <a:spcPct val="80000"/>
              </a:lnSpc>
              <a:buFont typeface="Wingdings" panose="05000000000000000000" pitchFamily="2" charset="2"/>
              <a:buChar char="§"/>
            </a:pPr>
            <a:r>
              <a:rPr lang="en-US" sz="1100" b="1" dirty="0" smtClean="0">
                <a:solidFill>
                  <a:srgbClr val="FF0000"/>
                </a:solidFill>
              </a:rPr>
              <a:t>10</a:t>
            </a:r>
            <a:r>
              <a:rPr lang="en-US" sz="1100" b="1" baseline="30000" dirty="0" smtClean="0">
                <a:solidFill>
                  <a:srgbClr val="FF0000"/>
                </a:solidFill>
              </a:rPr>
              <a:t>-3</a:t>
            </a:r>
            <a:r>
              <a:rPr lang="en-US" sz="1100" b="1" dirty="0" smtClean="0">
                <a:solidFill>
                  <a:srgbClr val="FF0000"/>
                </a:solidFill>
              </a:rPr>
              <a:t> mbar compared to 10</a:t>
            </a:r>
            <a:r>
              <a:rPr lang="en-US" sz="1100" b="1" baseline="30000" dirty="0" smtClean="0">
                <a:solidFill>
                  <a:srgbClr val="FF0000"/>
                </a:solidFill>
              </a:rPr>
              <a:t>-7</a:t>
            </a:r>
            <a:r>
              <a:rPr lang="en-US" sz="1100" b="1" dirty="0" smtClean="0">
                <a:solidFill>
                  <a:srgbClr val="FF0000"/>
                </a:solidFill>
              </a:rPr>
              <a:t>mbar</a:t>
            </a:r>
          </a:p>
          <a:p>
            <a:pPr marL="266700" lvl="1" indent="-179388" algn="just">
              <a:lnSpc>
                <a:spcPct val="80000"/>
              </a:lnSpc>
              <a:buFont typeface="Wingdings" panose="05000000000000000000" pitchFamily="2" charset="2"/>
              <a:buChar char="§"/>
            </a:pPr>
            <a:endParaRPr lang="en-US" sz="1100" dirty="0" smtClean="0"/>
          </a:p>
          <a:p>
            <a:pPr marL="266700" indent="-179388" algn="just">
              <a:lnSpc>
                <a:spcPct val="80000"/>
              </a:lnSpc>
              <a:buFont typeface="Wingdings" panose="05000000000000000000" pitchFamily="2" charset="2"/>
              <a:buChar char="§"/>
            </a:pPr>
            <a:r>
              <a:rPr lang="en-US" sz="1400" dirty="0" smtClean="0"/>
              <a:t>Following this, 16L2 problems much worse</a:t>
            </a:r>
          </a:p>
          <a:p>
            <a:pPr marL="444500" lvl="1" indent="-179388" algn="just">
              <a:lnSpc>
                <a:spcPct val="80000"/>
              </a:lnSpc>
              <a:buFont typeface="Wingdings" panose="05000000000000000000" pitchFamily="2" charset="2"/>
              <a:buChar char="§"/>
            </a:pPr>
            <a:r>
              <a:rPr lang="en-US" sz="1100" b="1" dirty="0" smtClean="0">
                <a:solidFill>
                  <a:srgbClr val="FF0000"/>
                </a:solidFill>
              </a:rPr>
              <a:t>Mitigation strategy no longer found to work and luminosity production much reduced</a:t>
            </a:r>
            <a:endParaRPr lang="en-US" sz="1100" b="1" dirty="0">
              <a:solidFill>
                <a:srgbClr val="FF0000"/>
              </a:solidFill>
            </a:endParaRPr>
          </a:p>
          <a:p>
            <a:pPr marL="444500" lvl="1" indent="-179388" algn="just">
              <a:lnSpc>
                <a:spcPct val="80000"/>
              </a:lnSpc>
              <a:buFont typeface="Wingdings" panose="05000000000000000000" pitchFamily="2" charset="2"/>
              <a:buChar char="§"/>
            </a:pPr>
            <a:r>
              <a:rPr lang="en-US" sz="1400" b="1" i="1" dirty="0" smtClean="0">
                <a:solidFill>
                  <a:srgbClr val="009900"/>
                </a:solidFill>
              </a:rPr>
              <a:t>Task force led by Jose Miguel Jimenez</a:t>
            </a:r>
          </a:p>
          <a:p>
            <a:pPr marL="87312" lvl="1" indent="0" algn="just">
              <a:lnSpc>
                <a:spcPct val="80000"/>
              </a:lnSpc>
              <a:buNone/>
            </a:pPr>
            <a:endParaRPr lang="en-US" sz="1100" dirty="0" smtClean="0"/>
          </a:p>
          <a:p>
            <a:pPr marL="266700" indent="-179388" algn="just">
              <a:lnSpc>
                <a:spcPct val="80000"/>
              </a:lnSpc>
              <a:buFont typeface="Wingdings" panose="05000000000000000000" pitchFamily="2" charset="2"/>
              <a:buChar char="§"/>
            </a:pPr>
            <a:r>
              <a:rPr lang="en-US" sz="1400" dirty="0" smtClean="0"/>
              <a:t>A different bunch configuration reducing the problems found: 8b4e</a:t>
            </a:r>
          </a:p>
          <a:p>
            <a:pPr marL="444500" lvl="1" indent="-179388" algn="just">
              <a:lnSpc>
                <a:spcPct val="80000"/>
              </a:lnSpc>
              <a:buFont typeface="Wingdings" panose="05000000000000000000" pitchFamily="2" charset="2"/>
              <a:buChar char="§"/>
            </a:pPr>
            <a:r>
              <a:rPr lang="en-US" sz="1100" b="1" dirty="0" smtClean="0">
                <a:solidFill>
                  <a:srgbClr val="FF0000"/>
                </a:solidFill>
              </a:rPr>
              <a:t>8 consecutive 25ns slots filled with proton bunches, followed by 4 slots with no bunches</a:t>
            </a:r>
          </a:p>
          <a:p>
            <a:pPr marL="444500" lvl="1" indent="-179388" algn="just">
              <a:lnSpc>
                <a:spcPct val="80000"/>
              </a:lnSpc>
              <a:buFont typeface="Wingdings" panose="05000000000000000000" pitchFamily="2" charset="2"/>
              <a:buChar char="§"/>
            </a:pPr>
            <a:r>
              <a:rPr lang="en-US" sz="1100" b="1" dirty="0" smtClean="0">
                <a:solidFill>
                  <a:srgbClr val="FF0000"/>
                </a:solidFill>
              </a:rPr>
              <a:t>peak luminosity is ~1.1e34cm</a:t>
            </a:r>
            <a:r>
              <a:rPr lang="en-US" sz="1100" b="1" baseline="30000" dirty="0" smtClean="0">
                <a:solidFill>
                  <a:srgbClr val="FF0000"/>
                </a:solidFill>
              </a:rPr>
              <a:t>-2</a:t>
            </a:r>
            <a:r>
              <a:rPr lang="en-US" sz="1100" b="1" dirty="0" smtClean="0">
                <a:solidFill>
                  <a:srgbClr val="FF0000"/>
                </a:solidFill>
              </a:rPr>
              <a:t>s</a:t>
            </a:r>
            <a:r>
              <a:rPr lang="en-US" sz="1100" b="1" baseline="30000" dirty="0" smtClean="0">
                <a:solidFill>
                  <a:srgbClr val="FF0000"/>
                </a:solidFill>
              </a:rPr>
              <a:t>-1</a:t>
            </a:r>
            <a:r>
              <a:rPr lang="en-US" sz="1100" b="1" dirty="0" smtClean="0">
                <a:solidFill>
                  <a:srgbClr val="FF0000"/>
                </a:solidFill>
              </a:rPr>
              <a:t> (PU~40)</a:t>
            </a:r>
          </a:p>
          <a:p>
            <a:pPr marL="0" lvl="1" indent="0" algn="just">
              <a:lnSpc>
                <a:spcPct val="80000"/>
              </a:lnSpc>
              <a:buNone/>
            </a:pPr>
            <a:endParaRPr lang="en-US" sz="1050" b="1" dirty="0" smtClean="0">
              <a:solidFill>
                <a:srgbClr val="FF0000"/>
              </a:solidFill>
            </a:endParaRPr>
          </a:p>
          <a:p>
            <a:pPr marL="266700" lvl="1" indent="-179388" algn="just">
              <a:lnSpc>
                <a:spcPct val="80000"/>
              </a:lnSpc>
              <a:buFont typeface="Wingdings" panose="05000000000000000000" pitchFamily="2" charset="2"/>
              <a:buChar char="§"/>
            </a:pPr>
            <a:r>
              <a:rPr lang="en-US" sz="1400" dirty="0" smtClean="0">
                <a:solidFill>
                  <a:srgbClr val="002060"/>
                </a:solidFill>
              </a:rPr>
              <a:t>Shorter TS2 (3 days) and very fast restart</a:t>
            </a:r>
          </a:p>
          <a:p>
            <a:pPr marL="449263" lvl="2" indent="-179388" algn="just">
              <a:lnSpc>
                <a:spcPct val="80000"/>
              </a:lnSpc>
              <a:buFont typeface="Wingdings" panose="05000000000000000000" pitchFamily="2" charset="2"/>
              <a:buChar char="§"/>
            </a:pPr>
            <a:r>
              <a:rPr lang="en-US" sz="1100" b="1" dirty="0" smtClean="0">
                <a:solidFill>
                  <a:srgbClr val="FF0000"/>
                </a:solidFill>
              </a:rPr>
              <a:t>Beta * = 30cm</a:t>
            </a:r>
            <a:endParaRPr lang="en-US" sz="1100" b="1" dirty="0">
              <a:solidFill>
                <a:srgbClr val="FF0000"/>
              </a:solidFill>
            </a:endParaRPr>
          </a:p>
        </p:txBody>
      </p:sp>
      <p:sp>
        <p:nvSpPr>
          <p:cNvPr id="13" name="Rectangle 12"/>
          <p:cNvSpPr/>
          <p:nvPr/>
        </p:nvSpPr>
        <p:spPr>
          <a:xfrm>
            <a:off x="225268" y="124981"/>
            <a:ext cx="8759096" cy="461665"/>
          </a:xfrm>
          <a:prstGeom prst="rect">
            <a:avLst/>
          </a:prstGeom>
          <a:solidFill>
            <a:srgbClr val="0070C0"/>
          </a:solidFill>
        </p:spPr>
        <p:txBody>
          <a:bodyPr wrap="square">
            <a:spAutoFit/>
          </a:bodyPr>
          <a:lstStyle/>
          <a:p>
            <a:r>
              <a:rPr lang="en-GB" sz="2400" dirty="0">
                <a:solidFill>
                  <a:schemeClr val="bg1"/>
                </a:solidFill>
              </a:rPr>
              <a:t>LHC Physics Run </a:t>
            </a:r>
            <a:r>
              <a:rPr lang="en-GB" sz="2400" dirty="0" smtClean="0">
                <a:solidFill>
                  <a:schemeClr val="bg1"/>
                </a:solidFill>
              </a:rPr>
              <a:t>2017 up to TS2: </a:t>
            </a:r>
            <a:r>
              <a:rPr lang="en-GB" sz="2400" dirty="0">
                <a:solidFill>
                  <a:schemeClr val="bg1"/>
                </a:solidFill>
              </a:rPr>
              <a:t>It was not all plain sailing </a:t>
            </a:r>
            <a:r>
              <a:rPr lang="en-GB" sz="2400" dirty="0" smtClean="0">
                <a:solidFill>
                  <a:schemeClr val="bg1"/>
                </a:solidFill>
              </a:rPr>
              <a:t>!</a:t>
            </a:r>
            <a:endParaRPr lang="en-GB" sz="2400" dirty="0">
              <a:solidFill>
                <a:schemeClr val="bg1"/>
              </a:solidFill>
            </a:endParaRPr>
          </a:p>
        </p:txBody>
      </p:sp>
      <p:grpSp>
        <p:nvGrpSpPr>
          <p:cNvPr id="5" name="Group 4"/>
          <p:cNvGrpSpPr/>
          <p:nvPr/>
        </p:nvGrpSpPr>
        <p:grpSpPr>
          <a:xfrm>
            <a:off x="1193263" y="3331309"/>
            <a:ext cx="4028667" cy="506697"/>
            <a:chOff x="1193263" y="3331309"/>
            <a:chExt cx="4028667" cy="506697"/>
          </a:xfrm>
        </p:grpSpPr>
        <p:sp>
          <p:nvSpPr>
            <p:cNvPr id="14" name="Rectangle 13"/>
            <p:cNvSpPr/>
            <p:nvPr/>
          </p:nvSpPr>
          <p:spPr>
            <a:xfrm>
              <a:off x="1193263" y="3331309"/>
              <a:ext cx="4028667" cy="338554"/>
            </a:xfrm>
            <a:prstGeom prst="rect">
              <a:avLst/>
            </a:prstGeom>
          </p:spPr>
          <p:txBody>
            <a:bodyPr wrap="none">
              <a:spAutoFit/>
            </a:bodyPr>
            <a:lstStyle/>
            <a:p>
              <a:pPr marL="552450" lvl="1" indent="-285750">
                <a:spcAft>
                  <a:spcPts val="400"/>
                </a:spcAft>
                <a:buClr>
                  <a:srgbClr val="008E40"/>
                </a:buClr>
                <a:buSzPct val="80000"/>
              </a:pPr>
              <a:r>
                <a:rPr lang="en-GB" sz="1600" b="1" kern="0" dirty="0">
                  <a:solidFill>
                    <a:srgbClr val="336600"/>
                  </a:solidFill>
                </a:rPr>
                <a:t>Luminosity record: </a:t>
              </a:r>
              <a:r>
                <a:rPr lang="en-GB" sz="1600" b="1" kern="0" dirty="0" smtClean="0">
                  <a:solidFill>
                    <a:srgbClr val="336600"/>
                  </a:solidFill>
                </a:rPr>
                <a:t>1.75x10</a:t>
              </a:r>
              <a:r>
                <a:rPr lang="en-GB" sz="1600" b="1" kern="0" baseline="30000" dirty="0" smtClean="0">
                  <a:solidFill>
                    <a:srgbClr val="336600"/>
                  </a:solidFill>
                </a:rPr>
                <a:t>34</a:t>
              </a:r>
              <a:r>
                <a:rPr lang="en-GB" sz="1600" b="1" kern="0" dirty="0" smtClean="0">
                  <a:solidFill>
                    <a:srgbClr val="336600"/>
                  </a:solidFill>
                </a:rPr>
                <a:t> cm</a:t>
              </a:r>
              <a:r>
                <a:rPr lang="en-GB" sz="1600" b="1" kern="0" baseline="30000" dirty="0" smtClean="0">
                  <a:solidFill>
                    <a:srgbClr val="336600"/>
                  </a:solidFill>
                </a:rPr>
                <a:t>-2</a:t>
              </a:r>
              <a:r>
                <a:rPr lang="en-GB" sz="1600" b="1" kern="0" dirty="0" smtClean="0">
                  <a:solidFill>
                    <a:srgbClr val="336600"/>
                  </a:solidFill>
                </a:rPr>
                <a:t>s</a:t>
              </a:r>
              <a:r>
                <a:rPr lang="en-GB" sz="1600" b="1" kern="0" baseline="30000" dirty="0" smtClean="0">
                  <a:solidFill>
                    <a:srgbClr val="336600"/>
                  </a:solidFill>
                </a:rPr>
                <a:t>-1</a:t>
              </a:r>
              <a:endParaRPr lang="en-GB" sz="1600" b="1" kern="0" dirty="0">
                <a:solidFill>
                  <a:srgbClr val="336600"/>
                </a:solidFill>
              </a:endParaRPr>
            </a:p>
          </p:txBody>
        </p:sp>
        <p:cxnSp>
          <p:nvCxnSpPr>
            <p:cNvPr id="15" name="Straight Arrow Connector 14"/>
            <p:cNvCxnSpPr/>
            <p:nvPr/>
          </p:nvCxnSpPr>
          <p:spPr>
            <a:xfrm flipH="1">
              <a:off x="3308005" y="3600676"/>
              <a:ext cx="327891" cy="237330"/>
            </a:xfrm>
            <a:prstGeom prst="straightConnector1">
              <a:avLst/>
            </a:prstGeom>
            <a:ln w="28575">
              <a:solidFill>
                <a:srgbClr val="008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0748969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73" y="771931"/>
            <a:ext cx="9144000" cy="2761488"/>
          </a:xfrm>
          <a:prstGeom prst="rect">
            <a:avLst/>
          </a:prstGeom>
        </p:spPr>
      </p:pic>
      <p:cxnSp>
        <p:nvCxnSpPr>
          <p:cNvPr id="10" name="Straight Connector 9"/>
          <p:cNvCxnSpPr/>
          <p:nvPr/>
        </p:nvCxnSpPr>
        <p:spPr>
          <a:xfrm>
            <a:off x="3103685" y="2444262"/>
            <a:ext cx="2805811" cy="3397218"/>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3490546" y="2066192"/>
            <a:ext cx="4774223" cy="1599779"/>
          </a:xfrm>
          <a:prstGeom prst="line">
            <a:avLst/>
          </a:prstGeom>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9496" y="3339990"/>
            <a:ext cx="2422885" cy="2501490"/>
          </a:xfrm>
          <a:prstGeom prst="rect">
            <a:avLst/>
          </a:prstGeom>
          <a:solidFill>
            <a:schemeClr val="bg1"/>
          </a:solidFill>
        </p:spPr>
      </p:pic>
      <p:sp>
        <p:nvSpPr>
          <p:cNvPr id="13" name="TextBox 12"/>
          <p:cNvSpPr txBox="1"/>
          <p:nvPr/>
        </p:nvSpPr>
        <p:spPr>
          <a:xfrm>
            <a:off x="356467" y="3665971"/>
            <a:ext cx="3807069" cy="2062103"/>
          </a:xfrm>
          <a:prstGeom prst="rect">
            <a:avLst/>
          </a:prstGeom>
          <a:noFill/>
        </p:spPr>
        <p:txBody>
          <a:bodyPr wrap="square" rtlCol="0">
            <a:spAutoFit/>
          </a:bodyPr>
          <a:lstStyle/>
          <a:p>
            <a:pPr algn="just"/>
            <a:r>
              <a:rPr lang="en-GB" sz="1600" dirty="0" smtClean="0"/>
              <a:t>Air inlet through </a:t>
            </a:r>
            <a:r>
              <a:rPr lang="en-GB" sz="1600" b="1" dirty="0" smtClean="0">
                <a:solidFill>
                  <a:srgbClr val="FF0000"/>
                </a:solidFill>
              </a:rPr>
              <a:t>both</a:t>
            </a:r>
            <a:r>
              <a:rPr lang="en-GB" sz="1600" dirty="0" smtClean="0"/>
              <a:t> pumping ports while magnet cold masses, beam screens and thermal shields already at operating cryogenic temperature.</a:t>
            </a:r>
          </a:p>
          <a:p>
            <a:pPr algn="just"/>
            <a:endParaRPr lang="en-GB" sz="1600" dirty="0" smtClean="0"/>
          </a:p>
          <a:p>
            <a:pPr algn="just"/>
            <a:r>
              <a:rPr lang="en-GB" sz="1600" dirty="0" smtClean="0"/>
              <a:t>To be noted that gasses have a reduced mobility at those temperatures, explain why was not immediately identified.</a:t>
            </a:r>
            <a:endParaRPr lang="en-GB" sz="1600" dirty="0"/>
          </a:p>
        </p:txBody>
      </p:sp>
      <p:sp>
        <p:nvSpPr>
          <p:cNvPr id="11" name="TextBox 10"/>
          <p:cNvSpPr txBox="1"/>
          <p:nvPr/>
        </p:nvSpPr>
        <p:spPr>
          <a:xfrm>
            <a:off x="5004048" y="6337273"/>
            <a:ext cx="3283976" cy="369332"/>
          </a:xfrm>
          <a:prstGeom prst="rect">
            <a:avLst/>
          </a:prstGeom>
          <a:noFill/>
        </p:spPr>
        <p:txBody>
          <a:bodyPr wrap="none" rtlCol="0">
            <a:spAutoFit/>
          </a:bodyPr>
          <a:lstStyle/>
          <a:p>
            <a:r>
              <a:rPr lang="en-GB" dirty="0">
                <a:solidFill>
                  <a:schemeClr val="bg1"/>
                </a:solidFill>
              </a:rPr>
              <a:t>Courtesy of “16L2” Task Force</a:t>
            </a:r>
          </a:p>
        </p:txBody>
      </p:sp>
      <p:sp>
        <p:nvSpPr>
          <p:cNvPr id="9" name="Rectangle 8"/>
          <p:cNvSpPr/>
          <p:nvPr/>
        </p:nvSpPr>
        <p:spPr>
          <a:xfrm>
            <a:off x="224880" y="162562"/>
            <a:ext cx="7583551" cy="523220"/>
          </a:xfrm>
          <a:prstGeom prst="rect">
            <a:avLst/>
          </a:prstGeom>
          <a:solidFill>
            <a:srgbClr val="0070C0"/>
          </a:solidFill>
        </p:spPr>
        <p:txBody>
          <a:bodyPr wrap="none">
            <a:spAutoFit/>
          </a:bodyPr>
          <a:lstStyle/>
          <a:p>
            <a:r>
              <a:rPr lang="en-GB" sz="2800" dirty="0">
                <a:solidFill>
                  <a:schemeClr val="bg1"/>
                </a:solidFill>
              </a:rPr>
              <a:t>LHC “16L2”: Air inlet as “most probable” </a:t>
            </a:r>
            <a:r>
              <a:rPr lang="en-GB" sz="2800" dirty="0" smtClean="0">
                <a:solidFill>
                  <a:schemeClr val="bg1"/>
                </a:solidFill>
              </a:rPr>
              <a:t>cause</a:t>
            </a:r>
            <a:endParaRPr lang="en-GB" sz="2800" dirty="0">
              <a:solidFill>
                <a:schemeClr val="bg1"/>
              </a:solidFill>
            </a:endParaRPr>
          </a:p>
        </p:txBody>
      </p:sp>
    </p:spTree>
    <p:extLst>
      <p:ext uri="{BB962C8B-B14F-4D97-AF65-F5344CB8AC3E}">
        <p14:creationId xmlns:p14="http://schemas.microsoft.com/office/powerpoint/2010/main" val="207998181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42350" y="6416675"/>
            <a:ext cx="501650" cy="365125"/>
          </a:xfrm>
          <a:prstGeom prst="rect">
            <a:avLst/>
          </a:prstGeom>
        </p:spPr>
        <p:txBody>
          <a:bodyPr/>
          <a:lstStyle/>
          <a:p>
            <a:fld id="{ACE91491-4375-AA41-8137-3861025BA0D3}" type="slidenum">
              <a:rPr lang="en-US" smtClean="0"/>
              <a:pPr/>
              <a:t>8</a:t>
            </a:fld>
            <a:endParaRPr lang="en-US"/>
          </a:p>
        </p:txBody>
      </p:sp>
      <p:pic>
        <p:nvPicPr>
          <p:cNvPr id="5" name="Picture 4"/>
          <p:cNvPicPr>
            <a:picLocks noChangeAspect="1"/>
          </p:cNvPicPr>
          <p:nvPr/>
        </p:nvPicPr>
        <p:blipFill>
          <a:blip r:embed="rId2"/>
          <a:stretch>
            <a:fillRect/>
          </a:stretch>
        </p:blipFill>
        <p:spPr>
          <a:xfrm>
            <a:off x="0" y="850744"/>
            <a:ext cx="9144000" cy="5156511"/>
          </a:xfrm>
          <a:prstGeom prst="rect">
            <a:avLst/>
          </a:prstGeom>
        </p:spPr>
      </p:pic>
      <p:sp>
        <p:nvSpPr>
          <p:cNvPr id="4" name="Rectangle 3"/>
          <p:cNvSpPr/>
          <p:nvPr/>
        </p:nvSpPr>
        <p:spPr>
          <a:xfrm>
            <a:off x="467544" y="168185"/>
            <a:ext cx="7685117" cy="523220"/>
          </a:xfrm>
          <a:prstGeom prst="rect">
            <a:avLst/>
          </a:prstGeom>
          <a:solidFill>
            <a:srgbClr val="0070C0"/>
          </a:solidFill>
        </p:spPr>
        <p:txBody>
          <a:bodyPr wrap="none">
            <a:spAutoFit/>
          </a:bodyPr>
          <a:lstStyle/>
          <a:p>
            <a:r>
              <a:rPr lang="en-GB" sz="2800" dirty="0" smtClean="0">
                <a:solidFill>
                  <a:schemeClr val="bg1"/>
                </a:solidFill>
              </a:rPr>
              <a:t>16L2 interconnect : more and more diagnostics</a:t>
            </a:r>
            <a:endParaRPr lang="en-GB" sz="2000" dirty="0">
              <a:solidFill>
                <a:schemeClr val="bg1"/>
              </a:solidFill>
            </a:endParaRPr>
          </a:p>
        </p:txBody>
      </p:sp>
    </p:spTree>
    <p:extLst>
      <p:ext uri="{BB962C8B-B14F-4D97-AF65-F5344CB8AC3E}">
        <p14:creationId xmlns:p14="http://schemas.microsoft.com/office/powerpoint/2010/main" val="389159801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576" y="3831771"/>
            <a:ext cx="3218839" cy="2414129"/>
          </a:xfrm>
          <a:prstGeom prst="rect">
            <a:avLst/>
          </a:prstGeom>
        </p:spPr>
      </p:pic>
      <p:pic>
        <p:nvPicPr>
          <p:cNvPr id="21"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6458" y="3813020"/>
            <a:ext cx="3077942" cy="2308457"/>
          </a:xfrm>
          <a:prstGeom prst="rect">
            <a:avLst/>
          </a:prstGeom>
        </p:spPr>
      </p:pic>
      <p:sp>
        <p:nvSpPr>
          <p:cNvPr id="22" name="TextBox 21"/>
          <p:cNvSpPr txBox="1"/>
          <p:nvPr/>
        </p:nvSpPr>
        <p:spPr>
          <a:xfrm>
            <a:off x="345040" y="6341613"/>
            <a:ext cx="3287375" cy="307777"/>
          </a:xfrm>
          <a:prstGeom prst="rect">
            <a:avLst/>
          </a:prstGeom>
          <a:noFill/>
        </p:spPr>
        <p:txBody>
          <a:bodyPr wrap="none" rtlCol="0">
            <a:spAutoFit/>
          </a:bodyPr>
          <a:lstStyle/>
          <a:p>
            <a:r>
              <a:rPr lang="en-GB" sz="1400" dirty="0" smtClean="0">
                <a:solidFill>
                  <a:srgbClr val="FFFF00"/>
                </a:solidFill>
                <a:latin typeface="Arial" panose="020B0604020202020204" pitchFamily="34" charset="0"/>
                <a:cs typeface="Arial" panose="020B0604020202020204" pitchFamily="34" charset="0"/>
              </a:rPr>
              <a:t>Beam Loss Monitor Test Stand at IHEP</a:t>
            </a:r>
            <a:endParaRPr lang="en-GB" sz="1400" dirty="0">
              <a:solidFill>
                <a:srgbClr val="FFFF00"/>
              </a:solidFill>
              <a:latin typeface="Arial" panose="020B0604020202020204" pitchFamily="34" charset="0"/>
              <a:cs typeface="Arial" panose="020B0604020202020204" pitchFamily="34" charset="0"/>
            </a:endParaRPr>
          </a:p>
        </p:txBody>
      </p:sp>
      <p:sp>
        <p:nvSpPr>
          <p:cNvPr id="23" name="TextBox 22"/>
          <p:cNvSpPr txBox="1"/>
          <p:nvPr/>
        </p:nvSpPr>
        <p:spPr>
          <a:xfrm>
            <a:off x="5837873" y="6325969"/>
            <a:ext cx="2049985" cy="307777"/>
          </a:xfrm>
          <a:prstGeom prst="rect">
            <a:avLst/>
          </a:prstGeom>
          <a:noFill/>
        </p:spPr>
        <p:txBody>
          <a:bodyPr wrap="none" rtlCol="0">
            <a:spAutoFit/>
          </a:bodyPr>
          <a:lstStyle/>
          <a:p>
            <a:r>
              <a:rPr lang="en-GB" sz="1400" dirty="0" smtClean="0">
                <a:solidFill>
                  <a:srgbClr val="FFFF00"/>
                </a:solidFill>
                <a:latin typeface="Arial" panose="020B0604020202020204" pitchFamily="34" charset="0"/>
                <a:cs typeface="Arial" panose="020B0604020202020204" pitchFamily="34" charset="0"/>
              </a:rPr>
              <a:t>IHEP Team in the LHC</a:t>
            </a:r>
            <a:endParaRPr lang="en-GB" sz="1400" dirty="0">
              <a:solidFill>
                <a:srgbClr val="FFFF00"/>
              </a:solidFill>
              <a:latin typeface="Arial" panose="020B0604020202020204" pitchFamily="34" charset="0"/>
              <a:cs typeface="Arial" panose="020B0604020202020204" pitchFamily="34" charset="0"/>
            </a:endParaRPr>
          </a:p>
        </p:txBody>
      </p:sp>
      <p:sp>
        <p:nvSpPr>
          <p:cNvPr id="9" name="Rectangle 2"/>
          <p:cNvSpPr/>
          <p:nvPr/>
        </p:nvSpPr>
        <p:spPr>
          <a:xfrm>
            <a:off x="1390748" y="629571"/>
            <a:ext cx="6690429" cy="807913"/>
          </a:xfrm>
          <a:prstGeom prst="rect">
            <a:avLst/>
          </a:prstGeom>
          <a:noFill/>
          <a:ln>
            <a:noFill/>
            <a:prstDash val="solid"/>
          </a:ln>
          <a:effectLst>
            <a:outerShdw dist="22997" dir="5400000" algn="tl">
              <a:srgbClr val="000000">
                <a:alpha val="35000"/>
              </a:srgbClr>
            </a:outerShdw>
          </a:effectLst>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en-GB" sz="2800" b="1" dirty="0" smtClean="0">
                <a:solidFill>
                  <a:srgbClr val="FFFF00"/>
                </a:solidFill>
                <a:effectLst>
                  <a:outerShdw dist="38096" dir="2700000">
                    <a:srgbClr val="000000"/>
                  </a:outerShdw>
                </a:effectLst>
                <a:latin typeface="Arial"/>
                <a:ea typeface="ＭＳ Ｐゴシック"/>
                <a:cs typeface="ＭＳ Ｐゴシック"/>
              </a:rPr>
              <a:t>LHC beam loss monitors</a:t>
            </a:r>
            <a:r>
              <a:rPr lang="en-GB" sz="2000" dirty="0" smtClean="0">
                <a:solidFill>
                  <a:srgbClr val="FFFF00"/>
                </a:solidFill>
                <a:effectLst>
                  <a:outerShdw dist="38096" dir="2700000">
                    <a:srgbClr val="000000"/>
                  </a:outerShdw>
                </a:effectLst>
                <a:latin typeface="Arial"/>
                <a:ea typeface="ＭＳ Ｐゴシック"/>
                <a:cs typeface="ＭＳ Ｐゴシック"/>
              </a:rPr>
              <a:t>: </a:t>
            </a:r>
            <a:endParaRPr lang="en-GB" sz="2000" dirty="0">
              <a:solidFill>
                <a:srgbClr val="FFFF00"/>
              </a:solidFill>
              <a:effectLst>
                <a:outerShdw dist="38096" dir="2700000">
                  <a:srgbClr val="000000"/>
                </a:outerShdw>
              </a:effectLst>
              <a:latin typeface="Arial"/>
              <a:ea typeface="ＭＳ Ｐゴシック"/>
              <a:cs typeface="ＭＳ Ｐゴシック"/>
            </a:endParaRPr>
          </a:p>
          <a:p>
            <a:pPr algn="ctr">
              <a:defRPr sz="1800" b="0" i="0" u="none" strike="noStrike" kern="0" cap="none" spc="0" baseline="0">
                <a:solidFill>
                  <a:srgbClr val="000000"/>
                </a:solidFill>
                <a:uFillTx/>
              </a:defRPr>
            </a:pPr>
            <a:r>
              <a:rPr lang="en-GB" sz="2000" dirty="0" smtClean="0">
                <a:solidFill>
                  <a:srgbClr val="FFFF00"/>
                </a:solidFill>
                <a:effectLst>
                  <a:outerShdw dist="38096" dir="2700000">
                    <a:srgbClr val="000000"/>
                  </a:outerShdw>
                </a:effectLst>
                <a:latin typeface="Arial"/>
                <a:ea typeface="ＭＳ Ｐゴシック"/>
                <a:cs typeface="ＭＳ Ｐゴシック"/>
              </a:rPr>
              <a:t>production, test and installat</a:t>
            </a:r>
            <a:r>
              <a:rPr lang="en-GB" dirty="0" smtClean="0">
                <a:solidFill>
                  <a:srgbClr val="FFFF00"/>
                </a:solidFill>
                <a:effectLst>
                  <a:outerShdw dist="38096" dir="2700000">
                    <a:srgbClr val="000000"/>
                  </a:outerShdw>
                </a:effectLst>
                <a:latin typeface="Arial"/>
                <a:ea typeface="ＭＳ Ｐゴシック"/>
                <a:cs typeface="ＭＳ Ｐゴシック"/>
              </a:rPr>
              <a:t>ion</a:t>
            </a:r>
            <a:endParaRPr lang="en-GB" dirty="0">
              <a:solidFill>
                <a:srgbClr val="FFFF00"/>
              </a:solidFill>
              <a:effectLst>
                <a:outerShdw dist="38096" dir="2700000">
                  <a:srgbClr val="000000"/>
                </a:outerShdw>
              </a:effectLst>
              <a:latin typeface="Arial"/>
              <a:ea typeface="ＭＳ Ｐゴシック"/>
              <a:cs typeface="ＭＳ Ｐゴシック"/>
            </a:endParaRPr>
          </a:p>
        </p:txBody>
      </p:sp>
      <p:sp>
        <p:nvSpPr>
          <p:cNvPr id="8" name="Rectangle 2"/>
          <p:cNvSpPr/>
          <p:nvPr/>
        </p:nvSpPr>
        <p:spPr>
          <a:xfrm>
            <a:off x="1410862" y="28080"/>
            <a:ext cx="6476996" cy="76944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FFFFFF"/>
                </a:solidFill>
                <a:effectLst>
                  <a:outerShdw dist="38096" dir="2700000">
                    <a:srgbClr val="000000"/>
                  </a:outerShdw>
                </a:effectLst>
                <a:uFillTx/>
                <a:latin typeface="Arial"/>
                <a:ea typeface="ＭＳ Ｐゴシック"/>
                <a:cs typeface="ＭＳ Ｐゴシック"/>
              </a:rPr>
              <a:t>Russia and CERN</a:t>
            </a:r>
          </a:p>
        </p:txBody>
      </p:sp>
      <p:pic>
        <p:nvPicPr>
          <p:cNvPr id="10" name="Picture 7" descr="Snapshot 2009-10-22 18-49-17"/>
          <p:cNvPicPr>
            <a:picLocks noChangeAspect="1"/>
          </p:cNvPicPr>
          <p:nvPr/>
        </p:nvPicPr>
        <p:blipFill>
          <a:blip r:embed="rId4" cstate="print"/>
          <a:srcRect/>
          <a:stretch>
            <a:fillRect/>
          </a:stretch>
        </p:blipFill>
        <p:spPr>
          <a:xfrm>
            <a:off x="152403" y="112099"/>
            <a:ext cx="1219196" cy="804864"/>
          </a:xfrm>
          <a:prstGeom prst="rect">
            <a:avLst/>
          </a:prstGeom>
          <a:noFill/>
          <a:ln>
            <a:noFill/>
          </a:ln>
          <a:effectLst>
            <a:innerShdw blurRad="63500" dist="50800">
              <a:prstClr val="black">
                <a:alpha val="62000"/>
              </a:prstClr>
            </a:innerShdw>
          </a:effectLst>
        </p:spPr>
      </p:pic>
      <p:pic>
        <p:nvPicPr>
          <p:cNvPr id="11" name="Picture 10" descr="cern_logo_1.png"/>
          <p:cNvPicPr>
            <a:picLocks noChangeAspect="1"/>
          </p:cNvPicPr>
          <p:nvPr/>
        </p:nvPicPr>
        <p:blipFill>
          <a:blip r:embed="rId5">
            <a:lum bright="100000" contrast="-100000"/>
          </a:blip>
          <a:stretch>
            <a:fillRect/>
          </a:stretch>
        </p:blipFill>
        <p:spPr>
          <a:xfrm>
            <a:off x="8274496" y="116632"/>
            <a:ext cx="762000" cy="749300"/>
          </a:xfrm>
          <a:prstGeom prst="rect">
            <a:avLst/>
          </a:prstGeom>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30326" y="2773595"/>
            <a:ext cx="2120642" cy="620930"/>
          </a:xfrm>
          <a:prstGeom prst="rect">
            <a:avLst/>
          </a:prstGeom>
          <a:ln>
            <a:solidFill>
              <a:schemeClr val="tx1"/>
            </a:solidFill>
          </a:ln>
        </p:spPr>
      </p:pic>
      <p:sp>
        <p:nvSpPr>
          <p:cNvPr id="6" name="Rectangle 5"/>
          <p:cNvSpPr/>
          <p:nvPr/>
        </p:nvSpPr>
        <p:spPr>
          <a:xfrm>
            <a:off x="413576" y="1467423"/>
            <a:ext cx="8120824" cy="1015663"/>
          </a:xfrm>
          <a:prstGeom prst="rect">
            <a:avLst/>
          </a:prstGeom>
        </p:spPr>
        <p:txBody>
          <a:bodyPr wrap="square">
            <a:spAutoFit/>
          </a:bodyPr>
          <a:lstStyle/>
          <a:p>
            <a:pPr algn="just">
              <a:buClr>
                <a:srgbClr val="FFFF00"/>
              </a:buClr>
            </a:pPr>
            <a:r>
              <a:rPr lang="en-GB" sz="2000" dirty="0">
                <a:solidFill>
                  <a:srgbClr val="FFFF00"/>
                </a:solidFill>
              </a:rPr>
              <a:t>Collaboration with the State Research </a:t>
            </a:r>
            <a:r>
              <a:rPr lang="en-GB" sz="2000" dirty="0" err="1">
                <a:solidFill>
                  <a:srgbClr val="FFFF00"/>
                </a:solidFill>
              </a:rPr>
              <a:t>Center</a:t>
            </a:r>
            <a:r>
              <a:rPr lang="en-GB" sz="2000" dirty="0">
                <a:solidFill>
                  <a:srgbClr val="FFFF00"/>
                </a:solidFill>
              </a:rPr>
              <a:t> of the Russian Federation, Institute for High Energy Physics (IHEP) of the </a:t>
            </a:r>
            <a:r>
              <a:rPr lang="en-GB" sz="2000" dirty="0" err="1">
                <a:solidFill>
                  <a:srgbClr val="FFFF00"/>
                </a:solidFill>
              </a:rPr>
              <a:t>Kurchatov</a:t>
            </a:r>
            <a:r>
              <a:rPr lang="en-GB" sz="2000" dirty="0">
                <a:solidFill>
                  <a:srgbClr val="FFFF00"/>
                </a:solidFill>
              </a:rPr>
              <a:t> Institute (NRC), </a:t>
            </a:r>
            <a:r>
              <a:rPr lang="en-GB" sz="2000" dirty="0" err="1" smtClean="0">
                <a:solidFill>
                  <a:srgbClr val="FFFF00"/>
                </a:solidFill>
              </a:rPr>
              <a:t>Protvino</a:t>
            </a:r>
            <a:endParaRPr lang="en-GB" sz="2000" dirty="0">
              <a:solidFill>
                <a:srgbClr val="FFFF00"/>
              </a:solidFill>
            </a:endParaRPr>
          </a:p>
        </p:txBody>
      </p:sp>
      <p:sp>
        <p:nvSpPr>
          <p:cNvPr id="18" name="Rectangle 17"/>
          <p:cNvSpPr/>
          <p:nvPr/>
        </p:nvSpPr>
        <p:spPr>
          <a:xfrm>
            <a:off x="413576" y="2595605"/>
            <a:ext cx="4116750" cy="954107"/>
          </a:xfrm>
          <a:prstGeom prst="rect">
            <a:avLst/>
          </a:prstGeom>
        </p:spPr>
        <p:txBody>
          <a:bodyPr wrap="square">
            <a:spAutoFit/>
          </a:bodyPr>
          <a:lstStyle/>
          <a:p>
            <a:pPr marL="0" lvl="2">
              <a:buClr>
                <a:srgbClr val="FFFF00"/>
              </a:buClr>
            </a:pPr>
            <a:r>
              <a:rPr lang="en-GB" sz="1400" dirty="0" smtClean="0">
                <a:solidFill>
                  <a:srgbClr val="FFFF00"/>
                </a:solidFill>
              </a:rPr>
              <a:t>Production, test and installation:</a:t>
            </a:r>
          </a:p>
          <a:p>
            <a:pPr marL="0" lvl="2">
              <a:buClr>
                <a:srgbClr val="FFFF00"/>
              </a:buClr>
            </a:pPr>
            <a:r>
              <a:rPr lang="en-GB" sz="1400" dirty="0" smtClean="0">
                <a:solidFill>
                  <a:srgbClr val="FFFF00"/>
                </a:solidFill>
              </a:rPr>
              <a:t>4250 </a:t>
            </a:r>
            <a:r>
              <a:rPr lang="en-GB" sz="1400" dirty="0">
                <a:solidFill>
                  <a:srgbClr val="FFFF00"/>
                </a:solidFill>
              </a:rPr>
              <a:t>Ionisation chamber beam loss monitors</a:t>
            </a:r>
          </a:p>
          <a:p>
            <a:pPr marL="0" lvl="2">
              <a:buClr>
                <a:srgbClr val="FFFF00"/>
              </a:buClr>
            </a:pPr>
            <a:r>
              <a:rPr lang="en-GB" sz="1400" dirty="0" smtClean="0">
                <a:solidFill>
                  <a:srgbClr val="FFFF00"/>
                </a:solidFill>
              </a:rPr>
              <a:t>378 </a:t>
            </a:r>
            <a:r>
              <a:rPr lang="en-GB" sz="1400" dirty="0">
                <a:solidFill>
                  <a:srgbClr val="FFFF00"/>
                </a:solidFill>
              </a:rPr>
              <a:t>Secondary emission beam loss monitors</a:t>
            </a:r>
          </a:p>
          <a:p>
            <a:pPr marL="0" lvl="2">
              <a:buClr>
                <a:srgbClr val="FFFF00"/>
              </a:buClr>
            </a:pPr>
            <a:r>
              <a:rPr lang="en-GB" sz="1400" dirty="0" smtClean="0">
                <a:solidFill>
                  <a:srgbClr val="FFFF00"/>
                </a:solidFill>
              </a:rPr>
              <a:t>300 </a:t>
            </a:r>
            <a:r>
              <a:rPr lang="en-GB" sz="1400" dirty="0">
                <a:solidFill>
                  <a:srgbClr val="FFFF00"/>
                </a:solidFill>
              </a:rPr>
              <a:t>Little ionisation chamber beam loss monitors</a:t>
            </a:r>
          </a:p>
        </p:txBody>
      </p:sp>
      <p:pic>
        <p:nvPicPr>
          <p:cNvPr id="26" name="Picture 25"/>
          <p:cNvPicPr>
            <a:picLocks noChangeAspect="1"/>
          </p:cNvPicPr>
          <p:nvPr/>
        </p:nvPicPr>
        <p:blipFill rotWithShape="1">
          <a:blip r:embed="rId7" cstate="screen">
            <a:extLst>
              <a:ext uri="{28A0092B-C50C-407E-A947-70E740481C1C}">
                <a14:useLocalDpi xmlns:a14="http://schemas.microsoft.com/office/drawing/2010/main"/>
              </a:ext>
            </a:extLst>
          </a:blip>
          <a:srcRect l="7231"/>
          <a:stretch/>
        </p:blipFill>
        <p:spPr>
          <a:xfrm rot="16200000">
            <a:off x="7470379" y="1971291"/>
            <a:ext cx="616564" cy="2202733"/>
          </a:xfrm>
          <a:prstGeom prst="rect">
            <a:avLst/>
          </a:prstGeom>
          <a:ln>
            <a:solidFill>
              <a:schemeClr val="tx1"/>
            </a:solidFill>
          </a:ln>
        </p:spPr>
      </p:pic>
      <p:cxnSp>
        <p:nvCxnSpPr>
          <p:cNvPr id="27" name="Straight Arrow Connector 26"/>
          <p:cNvCxnSpPr/>
          <p:nvPr/>
        </p:nvCxnSpPr>
        <p:spPr>
          <a:xfrm flipV="1">
            <a:off x="1509439" y="4883457"/>
            <a:ext cx="145815" cy="3340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832735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heme/theme1.xml><?xml version="1.0" encoding="utf-8"?>
<a:theme xmlns:a="http://schemas.openxmlformats.org/drawingml/2006/main" name="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FC5643-CERN3027 - Scale of contributions</Template>
  <TotalTime>8343</TotalTime>
  <Words>2788</Words>
  <Application>Microsoft Office PowerPoint</Application>
  <PresentationFormat>On-screen Show (4:3)</PresentationFormat>
  <Paragraphs>601</Paragraphs>
  <Slides>44</Slides>
  <Notes>15</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63" baseType="lpstr">
      <vt:lpstr>ＭＳ Ｐゴシック</vt:lpstr>
      <vt:lpstr>Arial</vt:lpstr>
      <vt:lpstr>Calibri</vt:lpstr>
      <vt:lpstr>Cambria Math</vt:lpstr>
      <vt:lpstr>Droid Sans Fallback</vt:lpstr>
      <vt:lpstr>Gill Sans</vt:lpstr>
      <vt:lpstr>Helvetica</vt:lpstr>
      <vt:lpstr>Lucida Grande</vt:lpstr>
      <vt:lpstr>Monotype Sorts</vt:lpstr>
      <vt:lpstr>Palatino</vt:lpstr>
      <vt:lpstr>Symbol</vt:lpstr>
      <vt:lpstr>Tahoma</vt:lpstr>
      <vt:lpstr>Times New Roman</vt:lpstr>
      <vt:lpstr>Times-Roman</vt:lpstr>
      <vt:lpstr>Wingdings</vt:lpstr>
      <vt:lpstr>ヒラギノ角ゴ ProN W3</vt:lpstr>
      <vt:lpstr>FC5643-CERN3027 - Scale of contributions</vt:lpstr>
      <vt:lpstr>Bold Stripes</vt:lpstr>
      <vt:lpstr>Equation</vt:lpstr>
      <vt:lpstr>PowerPoint Presentation</vt:lpstr>
      <vt:lpstr>LHC (Large Hadron Collider)</vt:lpstr>
      <vt:lpstr>PowerPoint Presentation</vt:lpstr>
      <vt:lpstr>2013 - 2015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High-Luminosity LHC ? (LS3)</vt:lpstr>
      <vt:lpstr>PowerPoint Presentation</vt:lpstr>
      <vt:lpstr>LHC Upgrade Goals: Performance optimization</vt:lpstr>
      <vt:lpstr>Goals and means of the LHC Injectors Upgrade: LIU project</vt:lpstr>
      <vt:lpstr>PowerPoint Presentation</vt:lpstr>
      <vt:lpstr>The HL-LHC Project: 300 fb-1 → 3000 fb-1 </vt:lpstr>
      <vt:lpstr>PowerPoint Presentation</vt:lpstr>
      <vt:lpstr>Nb3Sn quadrupole: complexity increase vs Nb-Ti</vt:lpstr>
      <vt:lpstr>HL-LHC: Nb3SN achievements</vt:lpstr>
      <vt:lpstr>Crab Cavity:  Proton machine (HL-LHC)</vt:lpstr>
      <vt:lpstr>PowerPoint Presentation</vt:lpstr>
      <vt:lpstr>PowerPoint Presentation</vt:lpstr>
      <vt:lpstr>PowerPoint Presentation</vt:lpstr>
      <vt:lpstr>PowerPoint Presentation</vt:lpstr>
      <vt:lpstr>CLIC Multi-TeV Linear Collider</vt:lpstr>
      <vt:lpstr>PowerPoint Presentation</vt:lpstr>
      <vt:lpstr>PowerPoint Presentation</vt:lpstr>
      <vt:lpstr>Malta Workshop: HE-LHC @ 33 TeV c.o.m. 14-16 October 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LS1 presentation FC and Council</dc:title>
  <dc:creator>Frederick.Bordry@cern.ch</dc:creator>
  <cp:lastModifiedBy>Frederick Bordry</cp:lastModifiedBy>
  <cp:revision>714</cp:revision>
  <cp:lastPrinted>2014-09-05T07:45:58Z</cp:lastPrinted>
  <dcterms:created xsi:type="dcterms:W3CDTF">2012-06-07T06:34:51Z</dcterms:created>
  <dcterms:modified xsi:type="dcterms:W3CDTF">2017-10-02T05:36:50Z</dcterms:modified>
</cp:coreProperties>
</file>