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3" r:id="rId2"/>
  </p:sldMasterIdLst>
  <p:notesMasterIdLst>
    <p:notesMasterId r:id="rId19"/>
  </p:notesMasterIdLst>
  <p:handoutMasterIdLst>
    <p:handoutMasterId r:id="rId20"/>
  </p:handoutMasterIdLst>
  <p:sldIdLst>
    <p:sldId id="754" r:id="rId3"/>
    <p:sldId id="836" r:id="rId4"/>
    <p:sldId id="825" r:id="rId5"/>
    <p:sldId id="878" r:id="rId6"/>
    <p:sldId id="828" r:id="rId7"/>
    <p:sldId id="848" r:id="rId8"/>
    <p:sldId id="829" r:id="rId9"/>
    <p:sldId id="845" r:id="rId10"/>
    <p:sldId id="831" r:id="rId11"/>
    <p:sldId id="897" r:id="rId12"/>
    <p:sldId id="851" r:id="rId13"/>
    <p:sldId id="799" r:id="rId14"/>
    <p:sldId id="815" r:id="rId15"/>
    <p:sldId id="872" r:id="rId16"/>
    <p:sldId id="873" r:id="rId17"/>
    <p:sldId id="874" r:id="rId18"/>
  </p:sldIdLst>
  <p:sldSz cx="9906000" cy="6858000" type="A4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B212"/>
    <a:srgbClr val="FEC517"/>
    <a:srgbClr val="FFC738"/>
    <a:srgbClr val="F0D74C"/>
    <a:srgbClr val="98183B"/>
    <a:srgbClr val="C30224"/>
    <a:srgbClr val="16165C"/>
    <a:srgbClr val="16175E"/>
    <a:srgbClr val="171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3" autoAdjust="0"/>
    <p:restoredTop sz="98980" autoAdjust="0"/>
  </p:normalViewPr>
  <p:slideViewPr>
    <p:cSldViewPr showGuides="1">
      <p:cViewPr varScale="1">
        <p:scale>
          <a:sx n="90" d="100"/>
          <a:sy n="90" d="100"/>
        </p:scale>
        <p:origin x="-392" y="-96"/>
      </p:cViewPr>
      <p:guideLst>
        <p:guide orient="horz" pos="2160"/>
        <p:guide pos="3120"/>
      </p:guideLst>
    </p:cSldViewPr>
  </p:slideViewPr>
  <p:outlineViewPr>
    <p:cViewPr>
      <p:scale>
        <a:sx n="100" d="100"/>
        <a:sy n="100" d="100"/>
      </p:scale>
      <p:origin x="112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1992" y="-108"/>
      </p:cViewPr>
      <p:guideLst>
        <p:guide orient="horz" pos="29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271"/>
            <a:ext cx="2971800" cy="4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5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7271"/>
            <a:ext cx="2971800" cy="4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B82A7B-F487-3148-809A-7D72B097E1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83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692150"/>
            <a:ext cx="500380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7136"/>
            <a:ext cx="502920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4271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pPr>
              <a:defRPr/>
            </a:pPr>
            <a:fld id="{BB8B0BFD-D931-FB46-A565-213BA1919A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954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dirty="0" smtClean="0">
              <a:latin typeface="Time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7100" y="692150"/>
            <a:ext cx="5003800" cy="3463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139E9-D34F-4DAF-9EC9-239B68792C6E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7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defRPr/>
            </a:pPr>
            <a:fld id="{542D6126-06BE-3D4F-AD13-4BFA5D8B0120}" type="slidenum">
              <a:rPr lang="it-IT" smtClean="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>
                <a:defRPr/>
              </a:pPr>
              <a:t>4</a:t>
            </a:fld>
            <a:endParaRPr lang="it-IT" smtClean="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685801" y="4386433"/>
            <a:ext cx="5483225" cy="415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sz="1800" baseline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/>
            <a:fld id="{A73031F6-5664-4928-A328-25D5650E437A}" type="slidenum">
              <a:rPr lang="it-IT" altLang="en-US" sz="140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it-IT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ChangeArrowheads="1"/>
          </p:cNvSpPr>
          <p:nvPr/>
        </p:nvSpPr>
        <p:spPr bwMode="auto">
          <a:xfrm>
            <a:off x="685808" y="4386433"/>
            <a:ext cx="5483225" cy="41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buFont typeface="Times New Roman" charset="0"/>
              <a:buNone/>
              <a:defRPr/>
            </a:pPr>
            <a:endParaRPr lang="it-IT">
              <a:solidFill>
                <a:prstClr val="black"/>
              </a:solidFill>
              <a:latin typeface="Arial" charset="0"/>
              <a:ea typeface="ＭＳ Ｐゴシック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E819F38-3E98-B842-BE05-79EB0A6EBCAA}" type="slidenum">
              <a:rPr lang="it-IT" sz="1400" smtClean="0">
                <a:ea typeface="MS PGothic" charset="0"/>
              </a:rPr>
              <a:pPr>
                <a:defRPr/>
              </a:pPr>
              <a:t>6</a:t>
            </a:fld>
            <a:endParaRPr lang="it-IT" sz="1400" smtClean="0">
              <a:ea typeface="MS PGothic" charset="0"/>
            </a:endParaRPr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685808" y="4386433"/>
            <a:ext cx="5483225" cy="41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it-IT">
              <a:solidFill>
                <a:prstClr val="black"/>
              </a:solidFill>
              <a:latin typeface="Calibri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E819F38-3E98-B842-BE05-79EB0A6EBCAA}" type="slidenum">
              <a:rPr lang="it-IT" sz="1400" smtClean="0">
                <a:ea typeface="MS PGothic" charset="0"/>
              </a:rPr>
              <a:pPr>
                <a:defRPr/>
              </a:pPr>
              <a:t>8</a:t>
            </a:fld>
            <a:endParaRPr lang="it-IT" sz="1400" smtClean="0">
              <a:ea typeface="MS PGothic" charset="0"/>
            </a:endParaRPr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685808" y="4386433"/>
            <a:ext cx="5483225" cy="41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it-IT">
              <a:solidFill>
                <a:prstClr val="black"/>
              </a:solidFill>
              <a:latin typeface="Calibri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E819F38-3E98-B842-BE05-79EB0A6EBCAA}" type="slidenum">
              <a:rPr lang="it-IT" sz="1400" smtClean="0">
                <a:ea typeface="MS PGothic" charset="0"/>
              </a:rPr>
              <a:pPr>
                <a:defRPr/>
              </a:pPr>
              <a:t>9</a:t>
            </a:fld>
            <a:endParaRPr lang="it-IT" sz="1400" smtClean="0">
              <a:ea typeface="MS PGothic" charset="0"/>
            </a:endParaRPr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685808" y="4386433"/>
            <a:ext cx="5483225" cy="41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it-IT">
              <a:solidFill>
                <a:prstClr val="black"/>
              </a:solidFill>
              <a:latin typeface="Calibri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1088" y="757238"/>
            <a:ext cx="5394325" cy="3735387"/>
          </a:xfrm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D0A18ED9-051E-8F44-ABC2-52A65B7B0862}" type="slidenum">
              <a:rPr lang="it-IT" sz="1400">
                <a:solidFill>
                  <a:srgbClr val="000000"/>
                </a:solidFill>
                <a:latin typeface="Times New Roman" charset="0"/>
              </a:rPr>
              <a:pPr eaLnBrk="1"/>
              <a:t>14</a:t>
            </a:fld>
            <a:endParaRPr lang="it-IT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Wingdings" charset="2"/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8400"/>
            <a:ext cx="3136900" cy="457200"/>
          </a:xfrm>
        </p:spPr>
        <p:txBody>
          <a:bodyPr/>
          <a:lstStyle>
            <a:lvl1pPr algn="ctr">
              <a:defRPr sz="1400" i="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1" y="6248400"/>
            <a:ext cx="2063750" cy="457200"/>
          </a:xfrm>
        </p:spPr>
        <p:txBody>
          <a:bodyPr/>
          <a:lstStyle>
            <a:lvl1pPr>
              <a:defRPr sz="1400" i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26D79638-33C1-D847-964B-6DBCECEFFC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Slide# : </a:t>
            </a:r>
            <a:fld id="{83536344-AE6D-674E-AFA3-6B434CD41C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7277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Slide# : </a:t>
            </a:r>
            <a:fld id="{F91CC7D9-E1F7-B848-9B21-7AF9A1699C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831" y="2130428"/>
            <a:ext cx="842033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662" y="3886200"/>
            <a:ext cx="69346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99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247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14" y="4406903"/>
            <a:ext cx="84203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14" y="2906713"/>
            <a:ext cx="842033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229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22" y="1604963"/>
            <a:ext cx="4379211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807" y="1604963"/>
            <a:ext cx="438079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796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55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2" y="1535113"/>
            <a:ext cx="43776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2" y="2174875"/>
            <a:ext cx="43776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570" y="1535113"/>
            <a:ext cx="43792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570" y="2174875"/>
            <a:ext cx="43792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066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954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27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0" y="273050"/>
            <a:ext cx="325861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879" y="273053"/>
            <a:ext cx="55379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0" y="1435103"/>
            <a:ext cx="325861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33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Slide# : </a:t>
            </a:r>
            <a:fld id="{A86CEAE1-7B07-CE4F-A20C-236EDAD9CE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202" y="4800600"/>
            <a:ext cx="594423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202" y="612775"/>
            <a:ext cx="594423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202" y="5367338"/>
            <a:ext cx="594423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007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348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699" y="273053"/>
            <a:ext cx="2226906" cy="5307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220" y="273053"/>
            <a:ext cx="6533103" cy="530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148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/>
          <p:nvPr/>
        </p:nvSpPr>
        <p:spPr>
          <a:xfrm flipV="1">
            <a:off x="22222" y="800100"/>
            <a:ext cx="9861557" cy="0"/>
          </a:xfrm>
          <a:prstGeom prst="line">
            <a:avLst/>
          </a:prstGeom>
          <a:ln w="25400">
            <a:solidFill>
              <a:srgbClr val="941100"/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Shape 14"/>
          <p:cNvSpPr/>
          <p:nvPr/>
        </p:nvSpPr>
        <p:spPr>
          <a:xfrm>
            <a:off x="99997" y="6584950"/>
            <a:ext cx="1888337" cy="184666"/>
          </a:xfrm>
          <a:prstGeom prst="rect">
            <a:avLst/>
          </a:prstGeom>
          <a:ln w="12700">
            <a:miter lim="400000"/>
          </a:ln>
          <a:extLst/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941100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1800">
                <a:solidFill>
                  <a:srgbClr val="000000"/>
                </a:solidFill>
                <a:uFill>
                  <a:solidFill/>
                </a:uFill>
              </a:rPr>
              <a:t>D. Schmitz (EFI, UChicago)</a:t>
            </a:r>
          </a:p>
        </p:txBody>
      </p:sp>
      <p:sp>
        <p:nvSpPr>
          <p:cNvPr id="6" name="Shape 15"/>
          <p:cNvSpPr/>
          <p:nvPr/>
        </p:nvSpPr>
        <p:spPr>
          <a:xfrm>
            <a:off x="3350676" y="6584950"/>
            <a:ext cx="3807132" cy="184666"/>
          </a:xfrm>
          <a:prstGeom prst="rect">
            <a:avLst/>
          </a:prstGeom>
          <a:ln w="12700">
            <a:miter lim="400000"/>
          </a:ln>
          <a:extLst/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941100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1800">
                <a:solidFill>
                  <a:srgbClr val="000000"/>
                </a:solidFill>
                <a:uFill>
                  <a:solidFill/>
                </a:uFill>
              </a:rPr>
              <a:t>47th Fermilab Users Meeting - Future SBN Experiments</a:t>
            </a:r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78345" y="-2637"/>
            <a:ext cx="9740901" cy="8185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556" y="1181100"/>
            <a:ext cx="9632029" cy="5487818"/>
          </a:xfrm>
          <a:prstGeom prst="rect">
            <a:avLst/>
          </a:prstGeom>
        </p:spPr>
        <p:txBody>
          <a:bodyPr lIns="45690" tIns="45690" rIns="45690" bIns="45690"/>
          <a:lstStyle>
            <a:lvl1pPr>
              <a:buChar char="❖"/>
            </a:lvl1pPr>
            <a:lvl2pPr marL="469900" indent="-279400">
              <a:defRPr sz="1700"/>
            </a:lvl2pPr>
            <a:lvl3pPr marL="647700" indent="-292100">
              <a:buChar char="๏"/>
              <a:defRPr sz="1500"/>
            </a:lvl3pPr>
            <a:lvl4pPr marL="952500" indent="-292100">
              <a:defRPr sz="1500"/>
            </a:lvl4pPr>
            <a:lvl5pPr marL="1193800" indent="-279400">
              <a:defRPr sz="15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7" name="Shape 12"/>
          <p:cNvSpPr>
            <a:spLocks noGrp="1"/>
          </p:cNvSpPr>
          <p:nvPr>
            <p:ph type="sldNum" sz="quarter" idx="10"/>
          </p:nvPr>
        </p:nvSpPr>
        <p:spPr>
          <a:xfrm>
            <a:off x="7182288" y="6400800"/>
            <a:ext cx="2063419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13FCA-59F9-444A-87CD-5E7F1A87FC1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755402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Slide# : </a:t>
            </a:r>
            <a:fld id="{680CC8D7-B184-5D45-9441-F27E7222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609600"/>
            <a:ext cx="4572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609600"/>
            <a:ext cx="4572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Slide# : </a:t>
            </a:r>
            <a:fld id="{BDD4BEDE-D40E-4549-86DF-49EA7E4226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Slide# : </a:t>
            </a:r>
            <a:fld id="{15BBACF8-7C48-1D4F-89A1-624411AAA2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Slide# : </a:t>
            </a:r>
            <a:fld id="{DD1D2092-0777-BF4C-88E2-1340A00003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Slide# : </a:t>
            </a:r>
            <a:fld id="{4C531B78-991B-8F42-B930-01AC4862E0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2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Slide# : </a:t>
            </a:r>
            <a:fld id="{25F82D41-45D3-5B43-9969-AC02E2EA88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Slide# : </a:t>
            </a:r>
            <a:fld id="{590E3617-DCC1-9141-916C-B24AFA9CDB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09600"/>
            <a:ext cx="929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472" y="6584776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 baseline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770" y="6597352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 </a:t>
            </a:r>
            <a:fld id="{740F9DD0-2E84-1144-8C3B-A5A0169651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Ø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221" y="273050"/>
            <a:ext cx="89123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Fai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221" y="1604963"/>
            <a:ext cx="8912384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438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Fai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330197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4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4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4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emf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552" y="404664"/>
            <a:ext cx="9906000" cy="864096"/>
          </a:xfrm>
        </p:spPr>
        <p:txBody>
          <a:bodyPr/>
          <a:lstStyle/>
          <a:p>
            <a:pPr algn="l"/>
            <a:r>
              <a:rPr lang="en-US" sz="3600" b="1" i="1" dirty="0" smtClean="0">
                <a:solidFill>
                  <a:srgbClr val="FA012E"/>
                </a:solidFill>
              </a:rPr>
              <a:t>ICARUS: from CNGS to Booster beam </a:t>
            </a:r>
          </a:p>
          <a:p>
            <a:endParaRPr lang="en-US" sz="4000" i="1" dirty="0" smtClean="0">
              <a:solidFill>
                <a:srgbClr val="FA012E"/>
              </a:solidFill>
            </a:endParaRPr>
          </a:p>
          <a:p>
            <a:pPr eaLnBrk="1" hangingPunct="1">
              <a:lnSpc>
                <a:spcPct val="100000"/>
              </a:lnSpc>
              <a:buFont typeface="Zapf Dingbats" charset="2"/>
              <a:buNone/>
            </a:pPr>
            <a:endParaRPr lang="en-US" altLang="it-IT" sz="3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buFont typeface="Zapf Dingbats" charset="2"/>
              <a:buNone/>
            </a:pPr>
            <a:endParaRPr lang="en-US" altLang="it-IT" sz="3800" dirty="0" smtClean="0">
              <a:solidFill>
                <a:srgbClr val="FF0000"/>
              </a:solidFill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840413" y="6267452"/>
            <a:ext cx="1762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188" tIns="43595" rIns="87188" bIns="43595">
            <a:spAutoFit/>
          </a:bodyPr>
          <a:lstStyle/>
          <a:p>
            <a:pPr defTabSz="434975" eaLnBrk="0" hangingPunct="0"/>
            <a:endParaRPr lang="en-GB" altLang="it-IT" dirty="0">
              <a:solidFill>
                <a:srgbClr val="000000"/>
              </a:solidFill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6535750" y="2132856"/>
            <a:ext cx="2104266" cy="7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188" tIns="43595" rIns="87188" bIns="43595">
            <a:spAutoFit/>
          </a:bodyPr>
          <a:lstStyle/>
          <a:p>
            <a:pPr marL="457200" indent="-457200" algn="ctr" defTabSz="434975" eaLnBrk="0" hangingPunct="0"/>
            <a:r>
              <a:rPr lang="en-GB" altLang="it-IT" sz="2300" i="1" baseline="0" dirty="0" smtClean="0">
                <a:latin typeface="+mn-lt"/>
              </a:rPr>
              <a:t>Daniele Gibin</a:t>
            </a:r>
          </a:p>
          <a:p>
            <a:pPr marL="457200" indent="-457200" algn="ctr" defTabSz="434975" eaLnBrk="0" hangingPunct="0"/>
            <a:r>
              <a:rPr lang="en-GB" altLang="it-IT" sz="2300" i="1" baseline="0" dirty="0" smtClean="0">
                <a:latin typeface="+mn-lt"/>
              </a:rPr>
              <a:t>INFN Padova</a:t>
            </a:r>
          </a:p>
        </p:txBody>
      </p:sp>
      <p:pic>
        <p:nvPicPr>
          <p:cNvPr id="10246" name="Picture 16" descr="Run9081Event98_Collection_right_I_zo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8" y="1628802"/>
            <a:ext cx="5903244" cy="2592289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54076" y="5762627"/>
            <a:ext cx="1762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188" tIns="43595" rIns="87188" bIns="43595">
            <a:spAutoFit/>
          </a:bodyPr>
          <a:lstStyle/>
          <a:p>
            <a:pPr defTabSz="434975"/>
            <a:endParaRPr lang="it-IT" altLang="it-IT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817096" y="3239914"/>
            <a:ext cx="3728864" cy="7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188" tIns="43595" rIns="87188" bIns="43595">
            <a:spAutoFit/>
          </a:bodyPr>
          <a:lstStyle/>
          <a:p>
            <a:pPr marL="457200" indent="-457200" algn="ctr" defTabSz="434975" eaLnBrk="0" hangingPunct="0"/>
            <a:r>
              <a:rPr lang="en-GB" altLang="it-IT" sz="2200" i="1" baseline="0" dirty="0" smtClean="0">
                <a:latin typeface="+mn-lt"/>
              </a:rPr>
              <a:t>on behalf of the </a:t>
            </a:r>
            <a:r>
              <a:rPr lang="en-GB" altLang="it-IT" sz="2200" i="1" baseline="0" dirty="0" smtClean="0">
                <a:latin typeface="+mn-lt"/>
              </a:rPr>
              <a:t>ICARUS Collaboration</a:t>
            </a:r>
            <a:endParaRPr lang="en-GB" altLang="it-IT" sz="2200" i="1" baseline="0" dirty="0" smtClean="0">
              <a:latin typeface="+mn-lt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776" y="4293098"/>
            <a:ext cx="6610350" cy="213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009012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4" name="Shape 224"/>
          <p:cNvSpPr>
            <a:spLocks noGrp="1"/>
          </p:cNvSpPr>
          <p:nvPr>
            <p:ph type="sldNum" sz="quarter" idx="10"/>
          </p:nvPr>
        </p:nvSpPr>
        <p:spPr>
          <a:extLst/>
        </p:spPr>
        <p:txBody>
          <a:bodyPr lIns="0" tIns="0" rIns="0" bIns="0"/>
          <a:lstStyle/>
          <a:p>
            <a:pPr>
              <a:defRPr>
                <a:uFillTx/>
              </a:defRPr>
            </a:pPr>
            <a:fld id="{9DA25DF9-B04E-476A-A5BE-305806771E99}" type="slidenum">
              <a:rPr>
                <a:uFill>
                  <a:solidFill/>
                </a:uFill>
              </a:rPr>
              <a:pPr>
                <a:defRPr>
                  <a:uFillTx/>
                </a:defRPr>
              </a:pPr>
              <a:t>10</a:t>
            </a:fld>
            <a:endParaRPr>
              <a:uFill>
                <a:solidFill/>
              </a:uFill>
            </a:endParaRPr>
          </a:p>
        </p:txBody>
      </p:sp>
      <p:pic>
        <p:nvPicPr>
          <p:cNvPr id="81924" name="lar1nd_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5445226"/>
            <a:ext cx="1131148" cy="985045"/>
          </a:xfrm>
          <a:prstGeom prst="rect">
            <a:avLst/>
          </a:prstGeom>
          <a:noFill/>
          <a:ln w="127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asted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88" y="3274598"/>
            <a:ext cx="1351797" cy="1102143"/>
          </a:xfrm>
          <a:prstGeom prst="rect">
            <a:avLst/>
          </a:prstGeom>
          <a:noFill/>
          <a:ln w="127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" name="Shape 229"/>
          <p:cNvSpPr/>
          <p:nvPr/>
        </p:nvSpPr>
        <p:spPr>
          <a:xfrm>
            <a:off x="8553400" y="5661248"/>
            <a:ext cx="1512168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defRPr sz="1700"/>
            </a:lvl1pPr>
          </a:lstStyle>
          <a:p>
            <a:pPr>
              <a:defRPr sz="1800">
                <a:uFillTx/>
              </a:defRPr>
            </a:pPr>
            <a:r>
              <a:rPr lang="en-US" sz="1800" baseline="0" dirty="0" smtClean="0">
                <a:uFill>
                  <a:solidFill/>
                </a:uFill>
              </a:rPr>
              <a:t>SB</a:t>
            </a:r>
            <a:r>
              <a:rPr sz="1800" baseline="0" dirty="0" smtClean="0">
                <a:uFill>
                  <a:solidFill/>
                </a:uFill>
              </a:rPr>
              <a:t>ND</a:t>
            </a:r>
            <a:endParaRPr lang="en-US" sz="1800" baseline="0" dirty="0" smtClean="0">
              <a:uFill>
                <a:solidFill/>
              </a:uFill>
            </a:endParaRPr>
          </a:p>
          <a:p>
            <a:pPr>
              <a:defRPr sz="1800">
                <a:uFillTx/>
              </a:defRPr>
            </a:pPr>
            <a:r>
              <a:rPr lang="en-US" sz="1800" baseline="0" dirty="0">
                <a:uFill>
                  <a:solidFill/>
                </a:uFill>
              </a:rPr>
              <a:t> </a:t>
            </a:r>
            <a:r>
              <a:rPr lang="en-US" sz="1800" baseline="0" dirty="0" smtClean="0">
                <a:uFill>
                  <a:solidFill/>
                </a:uFill>
              </a:rPr>
              <a:t>82 t act. mass</a:t>
            </a:r>
            <a:endParaRPr sz="1800" baseline="0" dirty="0">
              <a:uFill>
                <a:solidFill/>
              </a:u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00626" y="504056"/>
            <a:ext cx="3864942" cy="2348880"/>
            <a:chOff x="6200626" y="44624"/>
            <a:chExt cx="3864942" cy="2348880"/>
          </a:xfrm>
        </p:grpSpPr>
        <p:pic>
          <p:nvPicPr>
            <p:cNvPr id="81925" name="pasted-image.pd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626" y="44624"/>
              <a:ext cx="3864942" cy="23488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" name="Shape 232"/>
            <p:cNvSpPr/>
            <p:nvPr/>
          </p:nvSpPr>
          <p:spPr>
            <a:xfrm>
              <a:off x="6287081" y="1772816"/>
              <a:ext cx="1629091" cy="553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>
                <a:defRPr sz="1700"/>
              </a:lvl1pPr>
            </a:lstStyle>
            <a:p>
              <a:pPr>
                <a:defRPr sz="1800">
                  <a:uFillTx/>
                </a:defRPr>
              </a:pPr>
              <a:r>
                <a:rPr sz="1800" baseline="0" dirty="0">
                  <a:uFill>
                    <a:solidFill/>
                  </a:uFill>
                </a:rPr>
                <a:t>ICARUS </a:t>
              </a:r>
              <a:r>
                <a:rPr sz="1800" baseline="0" dirty="0" smtClean="0">
                  <a:uFill>
                    <a:solidFill/>
                  </a:uFill>
                </a:rPr>
                <a:t>T600</a:t>
              </a:r>
              <a:r>
                <a:rPr lang="en-US" sz="1800" baseline="0" dirty="0" smtClean="0">
                  <a:uFill>
                    <a:solidFill/>
                  </a:uFill>
                </a:rPr>
                <a:t> </a:t>
              </a:r>
            </a:p>
            <a:p>
              <a:pPr>
                <a:defRPr sz="1800">
                  <a:uFillTx/>
                </a:defRPr>
              </a:pPr>
              <a:r>
                <a:rPr lang="en-US" sz="1800" baseline="0" dirty="0">
                  <a:uFill>
                    <a:solidFill/>
                  </a:uFill>
                </a:rPr>
                <a:t> </a:t>
              </a:r>
              <a:r>
                <a:rPr lang="en-US" sz="1800" baseline="0" dirty="0" smtClean="0">
                  <a:uFill>
                    <a:solidFill/>
                  </a:uFill>
                </a:rPr>
                <a:t>476 t act. mass  </a:t>
              </a:r>
              <a:endParaRPr sz="1800" baseline="0" dirty="0">
                <a:uFill>
                  <a:solidFill/>
                </a:uFill>
              </a:endParaRPr>
            </a:p>
          </p:txBody>
        </p:sp>
      </p:grpSp>
      <p:sp>
        <p:nvSpPr>
          <p:cNvPr id="235" name="Shape 235"/>
          <p:cNvSpPr/>
          <p:nvPr/>
        </p:nvSpPr>
        <p:spPr>
          <a:xfrm>
            <a:off x="8481392" y="3523074"/>
            <a:ext cx="156453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defRPr sz="1700"/>
            </a:lvl1pPr>
          </a:lstStyle>
          <a:p>
            <a:pPr>
              <a:defRPr sz="1800">
                <a:uFillTx/>
              </a:defRPr>
            </a:pPr>
            <a:r>
              <a:rPr sz="1800" baseline="0" dirty="0" err="1" smtClean="0">
                <a:uFill>
                  <a:solidFill/>
                </a:uFill>
              </a:rPr>
              <a:t>MicroBooNE</a:t>
            </a:r>
            <a:endParaRPr lang="en-US" sz="1800" baseline="0" dirty="0" smtClean="0">
              <a:uFill>
                <a:solidFill/>
              </a:uFill>
            </a:endParaRPr>
          </a:p>
          <a:p>
            <a:pPr>
              <a:defRPr sz="1800">
                <a:uFillTx/>
              </a:defRPr>
            </a:pPr>
            <a:r>
              <a:rPr lang="en-US" sz="1800" baseline="0" dirty="0" smtClean="0">
                <a:uFill>
                  <a:solidFill/>
                </a:uFill>
              </a:rPr>
              <a:t> 89 t  act. mass</a:t>
            </a:r>
          </a:p>
        </p:txBody>
      </p:sp>
      <p:sp>
        <p:nvSpPr>
          <p:cNvPr id="238" name="Shape 238"/>
          <p:cNvSpPr/>
          <p:nvPr/>
        </p:nvSpPr>
        <p:spPr>
          <a:xfrm flipH="1" flipV="1">
            <a:off x="2415787" y="2659064"/>
            <a:ext cx="4481428" cy="985961"/>
          </a:xfrm>
          <a:prstGeom prst="line">
            <a:avLst/>
          </a:prstGeom>
          <a:ln w="38100">
            <a:solidFill>
              <a:srgbClr val="FFFB00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39" name="Shape 239"/>
          <p:cNvSpPr/>
          <p:nvPr/>
        </p:nvSpPr>
        <p:spPr>
          <a:xfrm flipH="1">
            <a:off x="3679236" y="1196752"/>
            <a:ext cx="3073964" cy="362174"/>
          </a:xfrm>
          <a:prstGeom prst="line">
            <a:avLst/>
          </a:prstGeom>
          <a:ln w="38100">
            <a:solidFill>
              <a:srgbClr val="FFFB00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40" name="Shape 240"/>
          <p:cNvSpPr/>
          <p:nvPr/>
        </p:nvSpPr>
        <p:spPr>
          <a:xfrm flipH="1" flipV="1">
            <a:off x="2403091" y="4981575"/>
            <a:ext cx="4710149" cy="679672"/>
          </a:xfrm>
          <a:prstGeom prst="line">
            <a:avLst/>
          </a:prstGeom>
          <a:ln w="38100">
            <a:solidFill>
              <a:srgbClr val="FFFB00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 bwMode="auto">
          <a:xfrm>
            <a:off x="1" y="-38099"/>
            <a:ext cx="10065567" cy="874812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9pPr>
          </a:lstStyle>
          <a:p>
            <a:pPr>
              <a:defRPr/>
            </a:pPr>
            <a:r>
              <a:rPr lang="en-US" sz="2500" i="1" kern="0" baseline="0" dirty="0" smtClean="0">
                <a:solidFill>
                  <a:srgbClr val="FFFFFF"/>
                </a:solidFill>
                <a:latin typeface="Helvetica"/>
              </a:rPr>
              <a:t>SBN</a:t>
            </a:r>
            <a:r>
              <a:rPr lang="en-US" sz="2500" kern="0" baseline="0" dirty="0" smtClean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2500" i="1" kern="0" baseline="0" dirty="0" smtClean="0"/>
              <a:t>0.8 GeV </a:t>
            </a:r>
            <a:r>
              <a:rPr lang="en-US" sz="2500" i="1" kern="0" baseline="0" dirty="0" smtClean="0">
                <a:latin typeface="Symbol" pitchFamily="18" charset="2"/>
              </a:rPr>
              <a:t>n</a:t>
            </a:r>
            <a:r>
              <a:rPr lang="en-US" sz="2500" i="1" kern="0" baseline="0" dirty="0" smtClean="0"/>
              <a:t> FNAL Booster: 3 shallow-depth LAr-TPCs as definitive answer to </a:t>
            </a:r>
            <a:r>
              <a:rPr lang="en-US" sz="2500" i="1" kern="0" baseline="0" dirty="0" err="1" smtClean="0"/>
              <a:t>sterile</a:t>
            </a:r>
            <a:r>
              <a:rPr lang="en-US" sz="2500" i="1" kern="0" baseline="0" dirty="0" err="1" smtClean="0">
                <a:latin typeface="Symbol" panose="05050102010706020507" pitchFamily="18" charset="2"/>
              </a:rPr>
              <a:t>n</a:t>
            </a:r>
            <a:r>
              <a:rPr lang="en-US" sz="2500" i="1" kern="0" baseline="0" dirty="0" smtClean="0"/>
              <a:t> puzzle</a:t>
            </a:r>
            <a:endParaRPr lang="en-US" sz="2500" kern="0" baseline="0" dirty="0">
              <a:solidFill>
                <a:srgbClr val="FFFFFF"/>
              </a:solidFill>
              <a:latin typeface="Helvetic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280608"/>
            <a:ext cx="7185248" cy="5604776"/>
            <a:chOff x="0" y="1268414"/>
            <a:chExt cx="7185248" cy="5604776"/>
          </a:xfrm>
        </p:grpSpPr>
        <p:cxnSp>
          <p:nvCxnSpPr>
            <p:cNvPr id="19" name="Connettore 2 52"/>
            <p:cNvCxnSpPr/>
            <p:nvPr/>
          </p:nvCxnSpPr>
          <p:spPr>
            <a:xfrm flipH="1" flipV="1">
              <a:off x="1784064" y="1268414"/>
              <a:ext cx="2520546" cy="558958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53"/>
            <p:cNvSpPr txBox="1">
              <a:spLocks noChangeArrowheads="1"/>
            </p:cNvSpPr>
            <p:nvPr/>
          </p:nvSpPr>
          <p:spPr bwMode="auto">
            <a:xfrm>
              <a:off x="4107791" y="5486400"/>
              <a:ext cx="788862" cy="58477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aseline="0" dirty="0"/>
                <a:t>N</a:t>
              </a:r>
              <a:r>
                <a:rPr lang="en-US" altLang="en-US" sz="1600" baseline="0" dirty="0"/>
                <a:t>uMi</a:t>
              </a:r>
            </a:p>
            <a:p>
              <a:r>
                <a:rPr lang="en-US" altLang="en-US" sz="1600" baseline="0" dirty="0"/>
                <a:t>Line</a:t>
              </a:r>
            </a:p>
          </p:txBody>
        </p:sp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0" y="6165304"/>
              <a:ext cx="7185248" cy="707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342900" indent="-342900"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1pPr>
              <a:lvl2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2pPr>
              <a:lvl3pPr marL="3175"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3pPr>
              <a:lvl4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4pPr>
              <a:lvl5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lvl="2" indent="0" eaLnBrk="1">
                <a:lnSpc>
                  <a:spcPct val="100000"/>
                </a:lnSpc>
                <a:buClr>
                  <a:srgbClr val="FF0000"/>
                </a:buClr>
              </a:pPr>
              <a:r>
                <a:rPr lang="it-IT" altLang="en-US" sz="2000" i="1" baseline="0" dirty="0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ICARUS </a:t>
              </a:r>
              <a:r>
                <a:rPr lang="it-IT" altLang="en-US" sz="2000" i="1" baseline="0" dirty="0" err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will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 </a:t>
              </a:r>
              <a:r>
                <a:rPr lang="it-IT" altLang="en-US" sz="2000" i="1" baseline="0" dirty="0" err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collect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 </a:t>
              </a:r>
              <a:r>
                <a:rPr lang="it-IT" altLang="en-US" sz="2000" i="1" baseline="0" dirty="0" err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also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 ~2 </a:t>
              </a:r>
              <a:r>
                <a:rPr lang="it-IT" altLang="en-US" sz="2000" i="1" baseline="0" dirty="0" err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GeV</a:t>
              </a:r>
              <a:r>
                <a:rPr lang="it-IT" altLang="en-US" sz="2000" i="1" baseline="0" dirty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 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Symbol" panose="05050102010706020507" pitchFamily="18" charset="2"/>
                  <a:ea typeface="MS PGothic" pitchFamily="34" charset="-128"/>
                </a:rPr>
                <a:t>n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e </a:t>
              </a:r>
              <a:r>
                <a:rPr lang="it-IT" altLang="en-US" sz="2000" i="1" baseline="0" dirty="0" err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NuMI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 Off-</a:t>
              </a:r>
              <a:r>
                <a:rPr lang="it-IT" altLang="en-US" sz="2000" i="1" baseline="0" dirty="0" err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Axis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:         an </a:t>
              </a:r>
              <a:r>
                <a:rPr lang="it-IT" altLang="en-US" sz="2000" i="1" baseline="0" dirty="0" err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asset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 for </a:t>
              </a:r>
              <a:r>
                <a:rPr lang="it-IT" altLang="en-US" sz="2000" i="1" baseline="0" dirty="0" err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next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 LBL LBNF-DUNE (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Symbol" panose="05050102010706020507" pitchFamily="18" charset="2"/>
                  <a:ea typeface="MS PGothic" pitchFamily="34" charset="-128"/>
                </a:rPr>
                <a:t>n 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cross-</a:t>
              </a:r>
              <a:r>
                <a:rPr lang="it-IT" altLang="en-US" sz="2000" i="1" baseline="0" dirty="0" err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section</a:t>
              </a:r>
              <a:r>
                <a:rPr lang="it-IT" altLang="en-US" sz="2000" i="1" baseline="0" dirty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 </a:t>
              </a:r>
              <a:r>
                <a:rPr lang="it-IT" altLang="en-US" sz="2000" i="1" baseline="0" dirty="0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rPr>
                <a:t>in LAr)</a:t>
              </a:r>
              <a:endParaRPr lang="it-IT" altLang="en-US" sz="2000" i="1" baseline="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</p:grpSp>
      <p:pic>
        <p:nvPicPr>
          <p:cNvPr id="24" name="Immagin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552" y="1700810"/>
            <a:ext cx="6264696" cy="448880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624420" y="728034"/>
            <a:ext cx="3441148" cy="6157350"/>
            <a:chOff x="6451849" y="655611"/>
            <a:chExt cx="3441626" cy="6157764"/>
          </a:xfrm>
        </p:grpSpPr>
        <p:grpSp>
          <p:nvGrpSpPr>
            <p:cNvPr id="25" name="Group 1"/>
            <p:cNvGrpSpPr>
              <a:grpSpLocks/>
            </p:cNvGrpSpPr>
            <p:nvPr/>
          </p:nvGrpSpPr>
          <p:grpSpPr bwMode="auto">
            <a:xfrm>
              <a:off x="6451849" y="655611"/>
              <a:ext cx="3410370" cy="3793426"/>
              <a:chOff x="6392617" y="3104131"/>
              <a:chExt cx="3410370" cy="3793426"/>
            </a:xfrm>
          </p:grpSpPr>
          <p:pic>
            <p:nvPicPr>
              <p:cNvPr id="27" name="Picture 25" descr="appearance_sens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2617" y="3644699"/>
                <a:ext cx="3410370" cy="2664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406730" y="3104131"/>
                <a:ext cx="3383383" cy="612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defTabSz="449263" eaLnBrk="1">
                  <a:lnSpc>
                    <a:spcPct val="9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800" i="1" baseline="0" dirty="0" smtClean="0">
                    <a:solidFill>
                      <a:srgbClr val="FF0000"/>
                    </a:solidFill>
                    <a:latin typeface="Symbol" charset="0"/>
                    <a:ea typeface="Droid Sans Fallback" charset="0"/>
                    <a:cs typeface="Symbol" charset="0"/>
                  </a:rPr>
                  <a:t>n</a:t>
                </a:r>
                <a:r>
                  <a:rPr lang="en-US" sz="1800" i="1" baseline="0" dirty="0" smtClean="0">
                    <a:solidFill>
                      <a:srgbClr val="FF0000"/>
                    </a:solidFill>
                    <a:latin typeface="Arial" charset="0"/>
                    <a:ea typeface="Droid Sans Fallback" charset="0"/>
                    <a:cs typeface="Arial" charset="0"/>
                  </a:rPr>
                  <a:t>e appearance: LSND 99% CL region covered at  5 </a:t>
                </a:r>
                <a:r>
                  <a:rPr lang="en-US" sz="1800" i="1" baseline="0" dirty="0" smtClean="0">
                    <a:solidFill>
                      <a:srgbClr val="FF0000"/>
                    </a:solidFill>
                    <a:latin typeface="Symbol" charset="0"/>
                    <a:ea typeface="Droid Sans Fallback" charset="0"/>
                    <a:cs typeface="Droid Sans Fallback" charset="0"/>
                  </a:rPr>
                  <a:t>s </a:t>
                </a:r>
                <a:r>
                  <a:rPr lang="en-US" sz="1800" i="1" baseline="0" dirty="0" smtClean="0">
                    <a:solidFill>
                      <a:srgbClr val="FF0000"/>
                    </a:solidFill>
                    <a:latin typeface="Arial" charset="0"/>
                    <a:ea typeface="Droid Sans Fallback" charset="0"/>
                    <a:cs typeface="Droid Sans Fallback" charset="0"/>
                  </a:rPr>
                  <a:t>level</a:t>
                </a:r>
                <a:endParaRPr lang="en-US" sz="1800" baseline="0" dirty="0" smtClean="0"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6406730" y="6021317"/>
                <a:ext cx="3383383" cy="876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defTabSz="449263" eaLnBrk="1">
                  <a:lnSpc>
                    <a:spcPct val="9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800" i="1" baseline="0" dirty="0" smtClean="0">
                    <a:solidFill>
                      <a:srgbClr val="FF0000"/>
                    </a:solidFill>
                    <a:latin typeface="Symbol" charset="0"/>
                    <a:ea typeface="Droid Sans Fallback" charset="0"/>
                    <a:cs typeface="Symbol" charset="0"/>
                  </a:rPr>
                  <a:t>nm</a:t>
                </a:r>
                <a:r>
                  <a:rPr lang="en-US" sz="1800" i="1" baseline="0" dirty="0" smtClean="0">
                    <a:solidFill>
                      <a:srgbClr val="FF0000"/>
                    </a:solidFill>
                    <a:latin typeface="Arial" charset="0"/>
                    <a:ea typeface="Droid Sans Fallback" charset="0"/>
                    <a:cs typeface="Arial" charset="0"/>
                  </a:rPr>
                  <a:t> disappearance SBN sensitivity at 3</a:t>
                </a:r>
                <a:r>
                  <a:rPr lang="en-US" sz="1800" i="1" baseline="0" dirty="0" smtClean="0">
                    <a:solidFill>
                      <a:srgbClr val="FF0000"/>
                    </a:solidFill>
                    <a:latin typeface="Symbol" charset="0"/>
                    <a:ea typeface="Droid Sans Fallback" charset="0"/>
                    <a:cs typeface="Symbol" charset="0"/>
                  </a:rPr>
                  <a:t>s</a:t>
                </a:r>
                <a:r>
                  <a:rPr lang="en-US" sz="1800" i="1" baseline="0" dirty="0" smtClean="0">
                    <a:solidFill>
                      <a:srgbClr val="FF0000"/>
                    </a:solidFill>
                    <a:latin typeface="Arial" charset="0"/>
                    <a:ea typeface="Droid Sans Fallback" charset="0"/>
                    <a:cs typeface="Arial" charset="0"/>
                  </a:rPr>
                  <a:t>-5</a:t>
                </a:r>
                <a:r>
                  <a:rPr lang="en-US" sz="1800" i="1" baseline="0" dirty="0" smtClean="0">
                    <a:solidFill>
                      <a:srgbClr val="FF0000"/>
                    </a:solidFill>
                    <a:latin typeface="Symbol" charset="0"/>
                    <a:ea typeface="Droid Sans Fallback" charset="0"/>
                    <a:cs typeface="Droid Sans Fallback" charset="0"/>
                  </a:rPr>
                  <a:t>s </a:t>
                </a:r>
                <a:r>
                  <a:rPr lang="en-US" sz="1800" i="1" baseline="0" dirty="0" smtClean="0">
                    <a:solidFill>
                      <a:srgbClr val="FF0000"/>
                    </a:solidFill>
                    <a:latin typeface="Arial" charset="0"/>
                    <a:ea typeface="Droid Sans Fallback" charset="0"/>
                    <a:cs typeface="Droid Sans Fallback" charset="0"/>
                  </a:rPr>
                  <a:t>level</a:t>
                </a:r>
              </a:p>
              <a:p>
                <a:pPr defTabSz="449263" eaLnBrk="1">
                  <a:lnSpc>
                    <a:spcPct val="9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 baseline="0" dirty="0" smtClean="0"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endParaRPr>
              </a:p>
            </p:txBody>
          </p:sp>
        </p:grpSp>
        <p:pic>
          <p:nvPicPr>
            <p:cNvPr id="26" name="Picture 30" descr="disappearance_sen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849" y="4077071"/>
              <a:ext cx="344162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41682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o 42"/>
          <p:cNvGrpSpPr/>
          <p:nvPr/>
        </p:nvGrpSpPr>
        <p:grpSpPr>
          <a:xfrm>
            <a:off x="200472" y="5157192"/>
            <a:ext cx="2232248" cy="1656184"/>
            <a:chOff x="-21562" y="3852574"/>
            <a:chExt cx="3949844" cy="3327991"/>
          </a:xfrm>
        </p:grpSpPr>
        <p:pic>
          <p:nvPicPr>
            <p:cNvPr id="36" name="Immagine 3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562" y="3852574"/>
              <a:ext cx="3949844" cy="3327991"/>
            </a:xfrm>
            <a:prstGeom prst="rect">
              <a:avLst/>
            </a:prstGeom>
          </p:spPr>
        </p:pic>
        <p:cxnSp>
          <p:nvCxnSpPr>
            <p:cNvPr id="38" name="Connettore 2 37"/>
            <p:cNvCxnSpPr/>
            <p:nvPr/>
          </p:nvCxnSpPr>
          <p:spPr>
            <a:xfrm>
              <a:off x="1358950" y="4412577"/>
              <a:ext cx="1362399" cy="95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/>
            <p:cNvSpPr txBox="1"/>
            <p:nvPr/>
          </p:nvSpPr>
          <p:spPr>
            <a:xfrm>
              <a:off x="316999" y="3916420"/>
              <a:ext cx="1342646" cy="927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baseline="0" dirty="0" smtClean="0"/>
                <a:t>Detector</a:t>
              </a:r>
            </a:p>
            <a:p>
              <a:r>
                <a:rPr lang="it-IT" sz="1200" i="1" baseline="0" dirty="0" err="1" smtClean="0"/>
                <a:t>access</a:t>
              </a:r>
              <a:endParaRPr lang="en-US" sz="1200" i="1" baseline="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1" y="-27383"/>
            <a:ext cx="9906000" cy="504021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9pPr>
          </a:lstStyle>
          <a:p>
            <a:pPr>
              <a:defRPr/>
            </a:pPr>
            <a:r>
              <a:rPr lang="en-US" sz="2700" kern="0" baseline="0" dirty="0" smtClean="0">
                <a:solidFill>
                  <a:srgbClr val="FFFFFF"/>
                </a:solidFill>
                <a:latin typeface="Helvetica"/>
              </a:rPr>
              <a:t>Taking data at shallow depth: Cosmic Ray Tagger is mandatory</a:t>
            </a:r>
            <a:endParaRPr lang="en-US" sz="2700" kern="0" baseline="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15552" y="476672"/>
            <a:ext cx="992155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sz="2000" baseline="0" dirty="0">
                <a:solidFill>
                  <a:srgbClr val="000000"/>
                </a:solidFill>
                <a:latin typeface="+mn-lt"/>
              </a:rPr>
              <a:t>ICARUS </a:t>
            </a:r>
            <a:r>
              <a:rPr lang="en-GB" sz="2000" kern="0" baseline="0" dirty="0">
                <a:solidFill>
                  <a:srgbClr val="000000"/>
                </a:solidFill>
                <a:latin typeface="+mn-lt"/>
                <a:ea typeface="ＭＳ Ｐゴシック" charset="0"/>
              </a:rPr>
              <a:t>at FNAL will </a:t>
            </a:r>
            <a:r>
              <a:rPr lang="en-GB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face a more </a:t>
            </a:r>
            <a:r>
              <a:rPr lang="en-GB" sz="2000" kern="0" baseline="0" dirty="0">
                <a:solidFill>
                  <a:srgbClr val="000000"/>
                </a:solidFill>
                <a:latin typeface="+mn-lt"/>
                <a:ea typeface="ＭＳ Ｐゴシック" charset="0"/>
              </a:rPr>
              <a:t>challenging experimental </a:t>
            </a:r>
            <a:r>
              <a:rPr lang="en-GB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condition </a:t>
            </a:r>
            <a:r>
              <a:rPr lang="en-GB" sz="2000" kern="0" baseline="0" dirty="0">
                <a:solidFill>
                  <a:srgbClr val="000000"/>
                </a:solidFill>
                <a:latin typeface="+mn-lt"/>
                <a:ea typeface="ＭＳ Ｐゴシック" charset="0"/>
              </a:rPr>
              <a:t>than at </a:t>
            </a:r>
            <a:r>
              <a:rPr lang="en-GB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LNGS, requiring</a:t>
            </a:r>
            <a:r>
              <a:rPr lang="en-GB" sz="2000" kern="0" baseline="0" dirty="0" smtClean="0">
                <a:solidFill>
                  <a:srgbClr val="000000"/>
                </a:solidFill>
                <a:ea typeface="ＭＳ Ｐゴシック" charset="0"/>
              </a:rPr>
              <a:t> the </a:t>
            </a:r>
            <a:r>
              <a:rPr lang="en-GB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recognition of </a:t>
            </a:r>
            <a:r>
              <a:rPr lang="en-GB" sz="2000" kern="0" baseline="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 charset="0"/>
              </a:rPr>
              <a:t>n </a:t>
            </a:r>
            <a:r>
              <a:rPr lang="en-GB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interactions amongst 11 KHz of </a:t>
            </a:r>
            <a:r>
              <a:rPr lang="en-GB" sz="2000" kern="0" baseline="0" dirty="0" err="1" smtClean="0">
                <a:solidFill>
                  <a:srgbClr val="000000"/>
                </a:solidFill>
                <a:latin typeface="+mn-lt"/>
                <a:ea typeface="ＭＳ Ｐゴシック" charset="0"/>
              </a:rPr>
              <a:t>cosmic’s</a:t>
            </a:r>
            <a:r>
              <a:rPr lang="en-GB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.</a:t>
            </a:r>
            <a:endParaRPr lang="en-GB" sz="2000" baseline="0" dirty="0" smtClean="0">
              <a:solidFill>
                <a:srgbClr val="000000"/>
              </a:solidFill>
              <a:latin typeface="Comic Sans MS"/>
            </a:endParaRPr>
          </a:p>
          <a:p>
            <a:pPr marL="284163" indent="-284163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GB" sz="2000" i="1" baseline="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i="1" baseline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000" i="1" kern="0" baseline="0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3 m concrete overburden </a:t>
            </a:r>
            <a:r>
              <a:rPr lang="en-GB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will remove contribution from charged hadrons/ </a:t>
            </a:r>
            <a:r>
              <a:rPr lang="en-GB" sz="2000" kern="0" baseline="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 charset="0"/>
                <a:cs typeface="Symbol" charset="2"/>
              </a:rPr>
              <a:t>g</a:t>
            </a:r>
            <a:r>
              <a:rPr lang="en-GB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’s</a:t>
            </a:r>
            <a:r>
              <a:rPr lang="en-US" sz="2000" baseline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4163" indent="-284163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sz="2000" i="1" kern="0" baseline="0" dirty="0" smtClean="0">
                <a:solidFill>
                  <a:srgbClr val="000000"/>
                </a:solidFill>
                <a:latin typeface="Comic Sans MS"/>
                <a:ea typeface="ＭＳ Ｐゴシック" charset="0"/>
              </a:rPr>
              <a:t>~11 </a:t>
            </a:r>
            <a:r>
              <a:rPr lang="en-US" sz="2000" i="1" kern="0" baseline="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 charset="0"/>
              </a:rPr>
              <a:t>m </a:t>
            </a:r>
            <a:r>
              <a:rPr lang="en-US" sz="2000" i="1" kern="0" baseline="0" dirty="0" smtClean="0">
                <a:solidFill>
                  <a:srgbClr val="000000"/>
                </a:solidFill>
                <a:latin typeface="Comic Sans MS"/>
                <a:ea typeface="ＭＳ Ｐゴシック" charset="0"/>
              </a:rPr>
              <a:t>tracks will randomly overlap each event during the 1 ms </a:t>
            </a:r>
            <a:r>
              <a:rPr lang="en-US" sz="2000" i="1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drift readout</a:t>
            </a:r>
            <a:r>
              <a:rPr lang="en-GB" sz="2000" i="1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:</a:t>
            </a:r>
            <a:r>
              <a:rPr lang="en-GB" sz="2000" i="1" kern="0" baseline="0" dirty="0">
                <a:solidFill>
                  <a:srgbClr val="000000"/>
                </a:solidFill>
                <a:latin typeface="+mn-lt"/>
                <a:ea typeface="ＭＳ Ｐゴシック" charset="0"/>
              </a:rPr>
              <a:t> </a:t>
            </a:r>
            <a:r>
              <a:rPr lang="en-GB" sz="2000" i="1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  the </a:t>
            </a:r>
            <a:r>
              <a:rPr lang="en-GB" sz="2000" i="1" kern="0" baseline="0" dirty="0">
                <a:solidFill>
                  <a:srgbClr val="000000"/>
                </a:solidFill>
                <a:latin typeface="Comic Sans MS"/>
                <a:ea typeface="ＭＳ Ｐゴシック" charset="0"/>
              </a:rPr>
              <a:t>associated </a:t>
            </a:r>
            <a:r>
              <a:rPr lang="en-GB" sz="2000" i="1" kern="0" baseline="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 charset="0"/>
              </a:rPr>
              <a:t>g</a:t>
            </a:r>
            <a:r>
              <a:rPr lang="en-GB" sz="2000" i="1" kern="0" baseline="0" dirty="0" smtClean="0">
                <a:solidFill>
                  <a:srgbClr val="000000"/>
                </a:solidFill>
                <a:latin typeface="Comic Sans MS"/>
                <a:ea typeface="ＭＳ Ｐゴシック" charset="0"/>
              </a:rPr>
              <a:t>’s </a:t>
            </a:r>
            <a:r>
              <a:rPr lang="en-GB" sz="2000" i="1" kern="0" baseline="0" dirty="0">
                <a:solidFill>
                  <a:srgbClr val="000000"/>
                </a:solidFill>
                <a:latin typeface="Comic Sans MS"/>
                <a:ea typeface="ＭＳ Ｐゴシック" charset="0"/>
              </a:rPr>
              <a:t> </a:t>
            </a:r>
            <a:r>
              <a:rPr lang="en-GB" sz="2000" i="1" kern="0" baseline="0" dirty="0" smtClean="0">
                <a:solidFill>
                  <a:srgbClr val="000000"/>
                </a:solidFill>
                <a:latin typeface="Comic Sans MS"/>
                <a:ea typeface="ＭＳ Ｐゴシック" charset="0"/>
              </a:rPr>
              <a:t>represent </a:t>
            </a:r>
            <a:r>
              <a:rPr lang="en-GB" sz="2000" i="1" kern="0" baseline="0" dirty="0">
                <a:solidFill>
                  <a:srgbClr val="000000"/>
                </a:solidFill>
                <a:latin typeface="Comic Sans MS"/>
                <a:ea typeface="ＭＳ Ｐゴシック" charset="0"/>
              </a:rPr>
              <a:t>a serious </a:t>
            </a:r>
            <a:r>
              <a:rPr lang="en-GB" sz="2000" i="1" kern="0" baseline="0" dirty="0" smtClean="0">
                <a:solidFill>
                  <a:srgbClr val="000000"/>
                </a:solidFill>
                <a:latin typeface="Comic Sans MS"/>
                <a:ea typeface="ＭＳ Ｐゴシック" charset="0"/>
              </a:rPr>
              <a:t>background source for </a:t>
            </a:r>
            <a:r>
              <a:rPr lang="en-GB" sz="2000" i="1" kern="0" baseline="0" dirty="0">
                <a:solidFill>
                  <a:srgbClr val="000000"/>
                </a:solidFill>
                <a:latin typeface="Symbol" panose="05050102010706020507" pitchFamily="18" charset="2"/>
                <a:ea typeface="ＭＳ Ｐゴシック" charset="0"/>
              </a:rPr>
              <a:t>n</a:t>
            </a:r>
            <a:r>
              <a:rPr lang="en-GB" sz="2000" i="1" kern="0" baseline="0" dirty="0">
                <a:solidFill>
                  <a:srgbClr val="000000"/>
                </a:solidFill>
                <a:latin typeface="Comic Sans MS"/>
                <a:ea typeface="ＭＳ Ｐゴシック" charset="0"/>
              </a:rPr>
              <a:t>e search since </a:t>
            </a:r>
            <a:r>
              <a:rPr lang="en-GB" sz="2000" i="1" kern="0" baseline="0" dirty="0" smtClean="0">
                <a:solidFill>
                  <a:srgbClr val="000000"/>
                </a:solidFill>
                <a:latin typeface="Comic Sans MS"/>
                <a:ea typeface="ＭＳ Ｐゴシック" charset="0"/>
              </a:rPr>
              <a:t>  e </a:t>
            </a:r>
            <a:r>
              <a:rPr lang="en-GB" sz="2000" i="1" kern="0" baseline="0" dirty="0">
                <a:solidFill>
                  <a:srgbClr val="000000"/>
                </a:solidFill>
                <a:latin typeface="Comic Sans MS"/>
                <a:ea typeface="ＭＳ Ｐゴシック" charset="0"/>
              </a:rPr>
              <a:t>’s produced via Compton </a:t>
            </a:r>
            <a:r>
              <a:rPr lang="en-GB" sz="2000" i="1" kern="0" baseline="0" dirty="0" err="1" smtClean="0">
                <a:solidFill>
                  <a:srgbClr val="000000"/>
                </a:solidFill>
                <a:latin typeface="Comic Sans MS"/>
                <a:ea typeface="ＭＳ Ｐゴシック" charset="0"/>
              </a:rPr>
              <a:t>scatt</a:t>
            </a:r>
            <a:r>
              <a:rPr lang="en-GB" sz="2000" i="1" kern="0" baseline="0" dirty="0" smtClean="0">
                <a:solidFill>
                  <a:srgbClr val="000000"/>
                </a:solidFill>
                <a:latin typeface="Comic Sans MS"/>
                <a:ea typeface="ＭＳ Ｐゴシック" charset="0"/>
              </a:rPr>
              <a:t>./ pair prod. </a:t>
            </a:r>
            <a:r>
              <a:rPr lang="en-GB" sz="2000" i="1" kern="0" baseline="0" dirty="0">
                <a:solidFill>
                  <a:srgbClr val="000000"/>
                </a:solidFill>
                <a:latin typeface="Comic Sans MS"/>
                <a:ea typeface="ＭＳ Ｐゴシック" charset="0"/>
              </a:rPr>
              <a:t>can mimic a genuine </a:t>
            </a:r>
            <a:r>
              <a:rPr lang="en-GB" sz="2000" i="1" kern="0" baseline="0" dirty="0">
                <a:solidFill>
                  <a:srgbClr val="000000"/>
                </a:solidFill>
                <a:latin typeface="Symbol" panose="05050102010706020507" pitchFamily="18" charset="2"/>
                <a:ea typeface="ＭＳ Ｐゴシック" charset="0"/>
              </a:rPr>
              <a:t>n</a:t>
            </a:r>
            <a:r>
              <a:rPr lang="en-GB" sz="2000" i="1" kern="0" baseline="0" dirty="0">
                <a:solidFill>
                  <a:srgbClr val="000000"/>
                </a:solidFill>
                <a:latin typeface="Comic Sans MS"/>
                <a:ea typeface="ＭＳ Ｐゴシック" charset="0"/>
              </a:rPr>
              <a:t>e CC. </a:t>
            </a:r>
            <a:endParaRPr lang="en-US" sz="2000" i="1" kern="0" dirty="0">
              <a:solidFill>
                <a:srgbClr val="000000"/>
              </a:solidFill>
              <a:latin typeface="Comic Sans MS"/>
              <a:ea typeface="ＭＳ Ｐゴシック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504730" y="5258524"/>
            <a:ext cx="74888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900" baseline="0" dirty="0">
                <a:latin typeface="Comic Sans MS" panose="030F0702030302020204" pitchFamily="66" charset="0"/>
              </a:rPr>
              <a:t>S</a:t>
            </a:r>
            <a:r>
              <a:rPr lang="en-US" sz="1900" baseline="0" dirty="0" smtClean="0">
                <a:latin typeface="Comic Sans MS" panose="030F0702030302020204" pitchFamily="66" charset="0"/>
              </a:rPr>
              <a:t>cintillating bars surrounding T600 (aim: 98% coverage) equipped with optical fibers to convey light to </a:t>
            </a:r>
            <a:r>
              <a:rPr lang="en-US" sz="1900" baseline="0" dirty="0" err="1" smtClean="0">
                <a:latin typeface="Comic Sans MS" panose="030F0702030302020204" pitchFamily="66" charset="0"/>
              </a:rPr>
              <a:t>SiPM</a:t>
            </a:r>
            <a:r>
              <a:rPr lang="en-US" sz="1900" baseline="0" dirty="0" smtClean="0">
                <a:latin typeface="Comic Sans MS" panose="030F0702030302020204" pitchFamily="66" charset="0"/>
              </a:rPr>
              <a:t> arrays.</a:t>
            </a:r>
          </a:p>
          <a:p>
            <a:pPr marL="234950" indent="-2349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900" baseline="0" dirty="0" smtClean="0">
                <a:latin typeface="Comic Sans MS" panose="030F0702030302020204" pitchFamily="66" charset="0"/>
              </a:rPr>
              <a:t>Top coverage under INFN/ CERN responsibility. FNAL is recovering modules by MINOS/Double </a:t>
            </a:r>
            <a:r>
              <a:rPr lang="en-US" sz="1900" baseline="0" dirty="0" err="1" smtClean="0">
                <a:latin typeface="Comic Sans MS" panose="030F0702030302020204" pitchFamily="66" charset="0"/>
              </a:rPr>
              <a:t>Chooz</a:t>
            </a:r>
            <a:r>
              <a:rPr lang="en-US" sz="1900" baseline="0" dirty="0" smtClean="0">
                <a:latin typeface="Comic Sans MS" panose="030F0702030302020204" pitchFamily="66" charset="0"/>
              </a:rPr>
              <a:t> for side/bottom. </a:t>
            </a:r>
            <a:endParaRPr lang="en-US" sz="1900" baseline="0" dirty="0">
              <a:latin typeface="Comic Sans MS" panose="030F0702030302020204" pitchFamily="66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8720" y="3618696"/>
            <a:ext cx="9897281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baseline="0" dirty="0" smtClean="0">
                <a:solidFill>
                  <a:srgbClr val="FF0000"/>
                </a:solidFill>
                <a:latin typeface="+mn-lt"/>
              </a:rPr>
              <a:t>Rejecting cosmic background</a:t>
            </a:r>
            <a:r>
              <a:rPr lang="en-US" sz="2000" baseline="0" dirty="0" smtClean="0">
                <a:solidFill>
                  <a:srgbClr val="000000"/>
                </a:solidFill>
                <a:latin typeface="+mn-lt"/>
              </a:rPr>
              <a:t>, i.e. re</a:t>
            </a:r>
            <a:r>
              <a:rPr lang="en-US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constructing the </a:t>
            </a:r>
            <a:r>
              <a:rPr lang="en-US" sz="2000" kern="0" baseline="0" dirty="0">
                <a:solidFill>
                  <a:srgbClr val="000000"/>
                </a:solidFill>
                <a:latin typeface="+mn-lt"/>
                <a:ea typeface="ＭＳ Ｐゴシック" charset="0"/>
              </a:rPr>
              <a:t>triggering </a:t>
            </a:r>
            <a:r>
              <a:rPr lang="en-US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event, would require </a:t>
            </a:r>
            <a:r>
              <a:rPr lang="en-US" sz="2000" kern="0" baseline="0" dirty="0">
                <a:solidFill>
                  <a:srgbClr val="000000"/>
                </a:solidFill>
                <a:latin typeface="+mn-lt"/>
                <a:ea typeface="ＭＳ Ｐゴシック" charset="0"/>
              </a:rPr>
              <a:t>to precisely </a:t>
            </a:r>
            <a:r>
              <a:rPr lang="en-US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know </a:t>
            </a:r>
            <a:r>
              <a:rPr lang="en-US" sz="2000" kern="0" baseline="0" dirty="0">
                <a:solidFill>
                  <a:srgbClr val="000000"/>
                </a:solidFill>
                <a:latin typeface="+mn-lt"/>
                <a:ea typeface="ＭＳ Ｐゴシック" charset="0"/>
              </a:rPr>
              <a:t>the timing of each track in </a:t>
            </a:r>
            <a:r>
              <a:rPr lang="en-US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the TPC </a:t>
            </a:r>
            <a:r>
              <a:rPr lang="en-US" sz="2000" kern="0" baseline="0" dirty="0">
                <a:solidFill>
                  <a:srgbClr val="000000"/>
                </a:solidFill>
                <a:latin typeface="+mn-lt"/>
                <a:ea typeface="ＭＳ Ｐゴシック" charset="0"/>
              </a:rPr>
              <a:t>image, exploiting</a:t>
            </a:r>
            <a:r>
              <a:rPr lang="en-US" sz="20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:</a:t>
            </a:r>
            <a:endParaRPr lang="en-US" sz="2000" kern="0" baseline="0" dirty="0" smtClean="0">
              <a:solidFill>
                <a:srgbClr val="FF0000"/>
              </a:solidFill>
              <a:latin typeface="Comic Sans MS"/>
              <a:ea typeface="ＭＳ Ｐゴシック" charset="0"/>
              <a:cs typeface="Symbol" charset="2"/>
            </a:endParaRPr>
          </a:p>
          <a:p>
            <a:pPr marL="568325" lvl="1" indent="-222250">
              <a:lnSpc>
                <a:spcPts val="22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900" i="1" kern="0" baseline="0" dirty="0" smtClean="0">
                <a:latin typeface="Comic Sans MS"/>
                <a:ea typeface="ＭＳ Ｐゴシック" charset="0"/>
                <a:cs typeface="Symbol" charset="2"/>
              </a:rPr>
              <a:t>A </a:t>
            </a:r>
            <a:r>
              <a:rPr lang="en-US" sz="1900" i="1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much </a:t>
            </a:r>
            <a:r>
              <a:rPr lang="en-US" sz="1900" i="1" kern="0" baseline="0" dirty="0">
                <a:solidFill>
                  <a:srgbClr val="000000"/>
                </a:solidFill>
                <a:latin typeface="+mn-lt"/>
                <a:ea typeface="ＭＳ Ｐゴシック" charset="0"/>
              </a:rPr>
              <a:t>improved </a:t>
            </a:r>
            <a:r>
              <a:rPr lang="en-US" sz="1900" i="1" kern="0" baseline="0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light </a:t>
            </a:r>
            <a:r>
              <a:rPr lang="en-US" sz="1900" i="1" kern="0" baseline="0" dirty="0">
                <a:solidFill>
                  <a:srgbClr val="FF0000"/>
                </a:solidFill>
                <a:latin typeface="+mn-lt"/>
                <a:ea typeface="ＭＳ Ｐゴシック" charset="0"/>
              </a:rPr>
              <a:t>detection </a:t>
            </a:r>
            <a:r>
              <a:rPr lang="en-US" sz="1900" i="1" kern="0" baseline="0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system, </a:t>
            </a:r>
            <a:r>
              <a:rPr lang="en-US" sz="1900" i="1" kern="0" baseline="0" dirty="0">
                <a:solidFill>
                  <a:srgbClr val="000000"/>
                </a:solidFill>
                <a:latin typeface="+mn-lt"/>
                <a:ea typeface="ＭＳ Ｐゴシック" charset="0"/>
              </a:rPr>
              <a:t>high granularity </a:t>
            </a:r>
            <a:r>
              <a:rPr lang="en-US" sz="1900" i="1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/</a:t>
            </a:r>
            <a:r>
              <a:rPr lang="en-US" sz="1900" i="1" kern="0" baseline="0" dirty="0" smtClean="0">
                <a:latin typeface="+mn-lt"/>
                <a:ea typeface="ＭＳ Ｐゴシック" charset="0"/>
                <a:cs typeface="Symbol" charset="2"/>
              </a:rPr>
              <a:t>~1ns time resolution;</a:t>
            </a:r>
            <a:endParaRPr lang="en-US" sz="1900" i="1" baseline="0" dirty="0" smtClean="0">
              <a:latin typeface="Comic Sans MS" panose="030F0702030302020204" pitchFamily="66" charset="0"/>
            </a:endParaRPr>
          </a:p>
          <a:p>
            <a:pPr marL="568325" lvl="1" indent="-222250">
              <a:lnSpc>
                <a:spcPts val="22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900" i="1" baseline="0" dirty="0">
                <a:latin typeface="Comic Sans MS" panose="030F0702030302020204" pitchFamily="66" charset="0"/>
              </a:rPr>
              <a:t>A</a:t>
            </a:r>
            <a:r>
              <a:rPr lang="en-US" sz="1900" i="1" baseline="0" dirty="0" smtClean="0">
                <a:latin typeface="Comic Sans MS" panose="030F0702030302020204" pitchFamily="66" charset="0"/>
              </a:rPr>
              <a:t>n external </a:t>
            </a:r>
            <a:r>
              <a:rPr lang="en-US" sz="1900" i="1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cosmic ray </a:t>
            </a:r>
            <a:r>
              <a:rPr lang="en-US" sz="1900" i="1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tagger (</a:t>
            </a:r>
            <a:r>
              <a:rPr lang="en-US" sz="1900" i="1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CRT)</a:t>
            </a:r>
            <a:r>
              <a:rPr lang="en-US" sz="1900" i="1" baseline="0" dirty="0" smtClean="0">
                <a:latin typeface="Comic Sans MS" panose="030F0702030302020204" pitchFamily="66" charset="0"/>
              </a:rPr>
              <a:t>  to detect</a:t>
            </a:r>
            <a:r>
              <a:rPr lang="en-US" sz="1900" i="1" baseline="0" dirty="0">
                <a:latin typeface="Comic Sans MS" panose="030F0702030302020204" pitchFamily="66" charset="0"/>
              </a:rPr>
              <a:t> </a:t>
            </a:r>
            <a:r>
              <a:rPr lang="en-US" sz="1900" i="1" baseline="0" dirty="0" smtClean="0">
                <a:latin typeface="Comic Sans MS" panose="030F0702030302020204" pitchFamily="66" charset="0"/>
              </a:rPr>
              <a:t>incoming particles and their direction of propagation by time-of-flight measurements:</a:t>
            </a:r>
          </a:p>
        </p:txBody>
      </p:sp>
      <p:pic>
        <p:nvPicPr>
          <p:cNvPr id="15" name="Immagin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33" y="2436716"/>
            <a:ext cx="6408712" cy="1136300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629400"/>
            <a:ext cx="2063750" cy="228600"/>
          </a:xfrm>
        </p:spPr>
        <p:txBody>
          <a:bodyPr/>
          <a:lstStyle/>
          <a:p>
            <a:r>
              <a:rPr lang="en-GB" dirty="0" smtClean="0"/>
              <a:t>Slide# :  </a:t>
            </a:r>
            <a:fld id="{D05931B6-DFFB-0A40-833F-329CB0688972}" type="slidenum">
              <a:rPr lang="en-GB" smtClean="0"/>
              <a:pPr/>
              <a:t>11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560513" y="2564904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Zapf Dingbat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Zapf Dingbats" charset="2"/>
              <a:buNone/>
            </a:pPr>
            <a:r>
              <a:rPr lang="en-US" sz="1800" i="1" baseline="0" dirty="0" smtClean="0">
                <a:solidFill>
                  <a:srgbClr val="000000"/>
                </a:solidFill>
                <a:latin typeface="Comic Sans MS"/>
              </a:rPr>
              <a:t>Cosmic rays (Pavia test)  </a:t>
            </a:r>
            <a:r>
              <a:rPr lang="en-US" sz="1800" i="1" baseline="0" dirty="0" smtClean="0">
                <a:solidFill>
                  <a:srgbClr val="FF0000"/>
                </a:solidFill>
                <a:latin typeface="Comic Sans MS"/>
              </a:rPr>
              <a:t>+ low energy CNGS </a:t>
            </a:r>
            <a:r>
              <a:rPr lang="en-US" sz="1800" i="1" baseline="0" dirty="0" smtClean="0">
                <a:solidFill>
                  <a:srgbClr val="FF0000"/>
                </a:solidFill>
              </a:rPr>
              <a:t>neutrino </a:t>
            </a:r>
            <a:r>
              <a:rPr lang="en-US" sz="1800" i="1" baseline="0" dirty="0" smtClean="0">
                <a:solidFill>
                  <a:srgbClr val="FF0000"/>
                </a:solidFill>
                <a:latin typeface="Comic Sans MS"/>
              </a:rPr>
              <a:t>events</a:t>
            </a:r>
            <a:endParaRPr lang="en-US" sz="1800" i="1" baseline="0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 rot="21088285">
            <a:off x="7604263" y="4822037"/>
            <a:ext cx="2316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Mandatory !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02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ICARUS T600 Overhauling </a:t>
            </a:r>
            <a:r>
              <a:rPr lang="en-US" dirty="0"/>
              <a:t>at CERN (</a:t>
            </a:r>
            <a:r>
              <a:rPr lang="en-US" dirty="0" smtClean="0"/>
              <a:t>WA104/NP01)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566038"/>
            <a:ext cx="9906000" cy="178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76263" indent="-219075" defTabSz="4572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285750" indent="-285750" defTabSz="4572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defTabSz="4572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defTabSz="4572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1313" lvl="2" indent="-341313">
              <a:spcBef>
                <a:spcPts val="600"/>
              </a:spcBef>
              <a:buClr>
                <a:srgbClr val="FF0000"/>
              </a:buClr>
              <a:buSzPct val="200000"/>
              <a:buFont typeface="Comic Sans MS" pitchFamily="66" charset="0"/>
              <a:buChar char="●"/>
              <a:defRPr/>
            </a:pPr>
            <a:r>
              <a:rPr lang="en-US" sz="2000" baseline="0" dirty="0" smtClean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To face the new experimental situation at FNAL the ICARUS T600 detector 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charset="0"/>
                <a:ea typeface="ＭＳ Ｐゴシック" charset="-128"/>
              </a:rPr>
              <a:t>underwent an intensive overhauling at CERN</a:t>
            </a:r>
            <a:r>
              <a:rPr lang="en-US" sz="2000" baseline="0" dirty="0" smtClean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 </a:t>
            </a:r>
            <a:r>
              <a:rPr lang="en-US" altLang="en-US" sz="2000" baseline="0" dirty="0">
                <a:solidFill>
                  <a:srgbClr val="000000"/>
                </a:solidFill>
                <a:latin typeface="Comic Sans MS" pitchFamily="66" charset="0"/>
              </a:rPr>
              <a:t>in the framework of CERN Neutrino Platform </a:t>
            </a:r>
            <a:r>
              <a:rPr lang="en-US" altLang="en-US" sz="2000" baseline="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altLang="en-US" sz="2000" baseline="0" dirty="0" smtClean="0">
                <a:solidFill>
                  <a:srgbClr val="FF0000"/>
                </a:solidFill>
                <a:latin typeface="Comic Sans MS" pitchFamily="66" charset="0"/>
              </a:rPr>
              <a:t>WA104/NP01 </a:t>
            </a:r>
            <a:r>
              <a:rPr lang="en-US" altLang="en-US" sz="2000" baseline="0" dirty="0">
                <a:solidFill>
                  <a:srgbClr val="FF0000"/>
                </a:solidFill>
                <a:latin typeface="Comic Sans MS" pitchFamily="66" charset="0"/>
              </a:rPr>
              <a:t>project) </a:t>
            </a:r>
            <a:r>
              <a:rPr lang="en-US" sz="2000" baseline="0" dirty="0" smtClean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before being shipped to FNAL.</a:t>
            </a:r>
            <a:endParaRPr lang="en-US" altLang="en-US" sz="2000" baseline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1313" lvl="2" indent="-341313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200000"/>
              <a:buFont typeface="Comic Sans MS" pitchFamily="66" charset="0"/>
              <a:buChar char="●"/>
              <a:defRPr/>
            </a:pP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</a:rPr>
              <a:t>In 2015, T600 detector was moved from LNGS to CERN to introduce some technology developments </a:t>
            </a:r>
            <a:r>
              <a:rPr lang="en-US" altLang="en-US" sz="2000" i="1" baseline="0" dirty="0" smtClean="0">
                <a:solidFill>
                  <a:srgbClr val="FF0000"/>
                </a:solidFill>
                <a:latin typeface="Comic Sans MS" pitchFamily="66" charset="0"/>
              </a:rPr>
              <a:t>while maintaining the already achieved performance: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80792" y="2636914"/>
            <a:ext cx="6773098" cy="3897143"/>
            <a:chOff x="3080792" y="2636912"/>
            <a:chExt cx="6773098" cy="3897143"/>
          </a:xfrm>
        </p:grpSpPr>
        <p:sp>
          <p:nvSpPr>
            <p:cNvPr id="9" name="pole tekstowe 26"/>
            <p:cNvSpPr txBox="1"/>
            <p:nvPr/>
          </p:nvSpPr>
          <p:spPr bwMode="auto">
            <a:xfrm>
              <a:off x="3080792" y="5949280"/>
              <a:ext cx="2967218" cy="584775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>
              <a:solidFill>
                <a:schemeClr val="bg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i="1" baseline="0" dirty="0" smtClean="0">
                  <a:solidFill>
                    <a:schemeClr val="bg1"/>
                  </a:solidFill>
                  <a:latin typeface="+mn-lt"/>
                  <a:ea typeface="+mn-ea"/>
                  <a:cs typeface="Droid Sans Fallback" charset="0"/>
                </a:rPr>
                <a:t>3 Wire Planes: Induction1, Induction2 and Collection</a:t>
              </a:r>
              <a:endParaRPr lang="pl-PL" b="1" i="1" baseline="0" dirty="0">
                <a:solidFill>
                  <a:schemeClr val="bg1"/>
                </a:solidFill>
                <a:latin typeface="+mn-lt"/>
                <a:ea typeface="+mn-ea"/>
                <a:cs typeface="Droid Sans Fallback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048671" y="2636912"/>
              <a:ext cx="3805219" cy="3744416"/>
              <a:chOff x="5829929" y="3094892"/>
              <a:chExt cx="3870461" cy="3522153"/>
            </a:xfrm>
          </p:grpSpPr>
          <p:pic>
            <p:nvPicPr>
              <p:cNvPr id="8" name="Obraz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5887354" y="3094892"/>
                <a:ext cx="3813036" cy="3522153"/>
              </a:xfrm>
              <a:prstGeom prst="rect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</p:pic>
          <p:cxnSp>
            <p:nvCxnSpPr>
              <p:cNvPr id="10" name="Łącznik prosty ze strzałką 27"/>
              <p:cNvCxnSpPr/>
              <p:nvPr/>
            </p:nvCxnSpPr>
            <p:spPr bwMode="auto">
              <a:xfrm flipV="1">
                <a:off x="5829929" y="5711486"/>
                <a:ext cx="683414" cy="77009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oval" w="sm" len="sm"/>
                <a:tailEnd type="triangle" w="med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ole tekstowe 24"/>
              <p:cNvSpPr txBox="1"/>
              <p:nvPr/>
            </p:nvSpPr>
            <p:spPr bwMode="auto">
              <a:xfrm>
                <a:off x="6602021" y="3855097"/>
                <a:ext cx="1341594" cy="318458"/>
              </a:xfrm>
              <a:prstGeom prst="rect">
                <a:avLst/>
              </a:prstGeom>
              <a:solidFill>
                <a:srgbClr val="00B050">
                  <a:alpha val="70000"/>
                </a:srgbClr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i="1" baseline="0" dirty="0">
                    <a:solidFill>
                      <a:schemeClr val="bg1"/>
                    </a:solidFill>
                    <a:latin typeface="+mn-lt"/>
                    <a:ea typeface="+mn-ea"/>
                    <a:cs typeface="Droid Sans Fallback" charset="0"/>
                  </a:rPr>
                  <a:t>PMT array</a:t>
                </a:r>
                <a:endParaRPr lang="pl-PL" sz="1600" b="1" i="1" baseline="0" dirty="0">
                  <a:solidFill>
                    <a:schemeClr val="bg1"/>
                  </a:solidFill>
                  <a:latin typeface="+mn-lt"/>
                  <a:ea typeface="+mn-ea"/>
                  <a:cs typeface="Droid Sans Fallback" charset="0"/>
                </a:endParaRPr>
              </a:p>
            </p:txBody>
          </p:sp>
          <p:cxnSp>
            <p:nvCxnSpPr>
              <p:cNvPr id="12" name="Łącznik prosty ze strzałką 27"/>
              <p:cNvCxnSpPr/>
              <p:nvPr/>
            </p:nvCxnSpPr>
            <p:spPr bwMode="auto">
              <a:xfrm flipH="1">
                <a:off x="6738425" y="4346917"/>
                <a:ext cx="379826" cy="506437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oval" w="sm" len="sm"/>
                <a:tailEnd type="triangle" w="med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pole tekstowe 24"/>
              <p:cNvSpPr txBox="1"/>
              <p:nvPr/>
            </p:nvSpPr>
            <p:spPr bwMode="auto">
              <a:xfrm>
                <a:off x="8393914" y="3696619"/>
                <a:ext cx="1075663" cy="318458"/>
              </a:xfrm>
              <a:prstGeom prst="rect">
                <a:avLst/>
              </a:prstGeom>
              <a:solidFill>
                <a:srgbClr val="00B050">
                  <a:alpha val="70000"/>
                </a:srgbClr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i="1" baseline="0" dirty="0" smtClean="0">
                    <a:solidFill>
                      <a:schemeClr val="bg1"/>
                    </a:solidFill>
                    <a:latin typeface="+mn-lt"/>
                    <a:ea typeface="+mn-ea"/>
                    <a:cs typeface="Droid Sans Fallback" charset="0"/>
                  </a:rPr>
                  <a:t>Cathode</a:t>
                </a:r>
                <a:endParaRPr lang="pl-PL" sz="1600" b="1" i="1" baseline="0" dirty="0">
                  <a:solidFill>
                    <a:schemeClr val="bg1"/>
                  </a:solidFill>
                  <a:latin typeface="+mn-lt"/>
                  <a:ea typeface="+mn-ea"/>
                  <a:cs typeface="Droid Sans Fallback" charset="0"/>
                </a:endParaRPr>
              </a:p>
            </p:txBody>
          </p:sp>
          <p:cxnSp>
            <p:nvCxnSpPr>
              <p:cNvPr id="14" name="Łącznik prosty ze strzałką 27"/>
              <p:cNvCxnSpPr/>
              <p:nvPr/>
            </p:nvCxnSpPr>
            <p:spPr bwMode="auto">
              <a:xfrm flipH="1">
                <a:off x="8308016" y="4086944"/>
                <a:ext cx="584038" cy="52771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oval" w="sm" len="sm"/>
                <a:tailEnd type="triangle" w="med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629400"/>
            <a:ext cx="2063750" cy="228600"/>
          </a:xfrm>
        </p:spPr>
        <p:txBody>
          <a:bodyPr/>
          <a:lstStyle/>
          <a:p>
            <a:r>
              <a:rPr lang="en-GB" dirty="0" smtClean="0"/>
              <a:t>Slide# :  </a:t>
            </a:r>
            <a:fld id="{D05931B6-DFFB-0A40-833F-329CB0688972}" type="slidenum">
              <a:rPr lang="en-GB" smtClean="0"/>
              <a:pPr/>
              <a:t>12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57" y="2204866"/>
            <a:ext cx="6192688" cy="364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lvl="2" indent="-231775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GB" altLang="en-US" sz="2000" i="1" baseline="0" dirty="0">
                <a:solidFill>
                  <a:srgbClr val="FF0000"/>
                </a:solidFill>
                <a:latin typeface="Comic Sans MS" pitchFamily="66" charset="0"/>
              </a:rPr>
              <a:t>New cold </a:t>
            </a:r>
            <a:r>
              <a:rPr lang="en-GB" altLang="en-US" sz="2000" i="1" baseline="0" dirty="0" smtClean="0">
                <a:solidFill>
                  <a:srgbClr val="FF0000"/>
                </a:solidFill>
                <a:latin typeface="Comic Sans MS" pitchFamily="66" charset="0"/>
              </a:rPr>
              <a:t>vessels</a:t>
            </a:r>
            <a:r>
              <a:rPr lang="en-GB" altLang="en-US" sz="2000" i="1" baseline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GB" altLang="en-US" sz="2000" baseline="0" dirty="0" smtClean="0">
                <a:solidFill>
                  <a:srgbClr val="000000"/>
                </a:solidFill>
                <a:latin typeface="Comic Sans MS" pitchFamily="66" charset="0"/>
              </a:rPr>
              <a:t>with a </a:t>
            </a:r>
            <a:r>
              <a:rPr lang="en-GB" altLang="en-US" sz="2000" baseline="0" dirty="0">
                <a:solidFill>
                  <a:srgbClr val="000000"/>
                </a:solidFill>
                <a:latin typeface="Comic Sans MS" pitchFamily="66" charset="0"/>
              </a:rPr>
              <a:t>purely passive </a:t>
            </a:r>
            <a:r>
              <a:rPr lang="en-GB" altLang="en-US" sz="2000" baseline="0" dirty="0" smtClean="0">
                <a:solidFill>
                  <a:srgbClr val="000000"/>
                </a:solidFill>
                <a:latin typeface="Comic Sans MS" pitchFamily="66" charset="0"/>
              </a:rPr>
              <a:t>insulation</a:t>
            </a:r>
            <a:r>
              <a:rPr lang="en-GB" altLang="en-US" sz="2000" baseline="0" dirty="0">
                <a:solidFill>
                  <a:srgbClr val="000000"/>
                </a:solidFill>
                <a:latin typeface="Comic Sans MS" pitchFamily="66" charset="0"/>
              </a:rPr>
              <a:t>;</a:t>
            </a:r>
            <a:endParaRPr lang="en-GB" altLang="en-US" sz="2000" baseline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519113" lvl="2" indent="-231775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altLang="en-US" sz="2000" i="1" baseline="0" dirty="0" smtClean="0">
                <a:solidFill>
                  <a:srgbClr val="FF0000"/>
                </a:solidFill>
                <a:latin typeface="Comic Sans MS" pitchFamily="66" charset="0"/>
              </a:rPr>
              <a:t>renovated cryogenic/ LAr purification 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</a:rPr>
              <a:t>equipment;</a:t>
            </a:r>
            <a:endParaRPr lang="en-GB" altLang="en-US" sz="2000" baseline="0" dirty="0">
              <a:solidFill>
                <a:srgbClr val="000000"/>
              </a:solidFill>
              <a:latin typeface="Comic Sans MS" pitchFamily="66" charset="0"/>
            </a:endParaRPr>
          </a:p>
          <a:p>
            <a:pPr marL="519113" lvl="2" indent="-231775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000" i="1" baseline="0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Flattening of TPC cathode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charset="0"/>
              </a:rPr>
              <a:t>: the punched stainless-steel panels</a:t>
            </a:r>
            <a:r>
              <a:rPr lang="en-US" sz="2000" baseline="0" dirty="0" smtClean="0">
                <a:latin typeface="+mn-lt"/>
                <a:ea typeface="ＭＳ Ｐゴシック" charset="0"/>
              </a:rPr>
              <a:t>, </a:t>
            </a:r>
            <a:r>
              <a:rPr lang="en-US" altLang="x-none" sz="2000" baseline="0" dirty="0" smtClean="0">
                <a:latin typeface="+mn-lt"/>
                <a:ea typeface="ＭＳ Ｐゴシック" charset="0"/>
                <a:cs typeface="ＭＳ Ｐゴシック" charset="0"/>
              </a:rPr>
              <a:t>58% transparency, underwent a thermal </a:t>
            </a:r>
            <a:r>
              <a:rPr lang="en-US" altLang="x-none" sz="2000" baseline="0" dirty="0">
                <a:latin typeface="+mn-lt"/>
                <a:ea typeface="ＭＳ Ｐゴシック" charset="0"/>
                <a:cs typeface="ＭＳ Ｐゴシック" charset="0"/>
              </a:rPr>
              <a:t>treatment </a:t>
            </a:r>
            <a:r>
              <a:rPr lang="en-US" altLang="x-none" sz="2000" baseline="0" dirty="0" smtClean="0">
                <a:latin typeface="+mn-lt"/>
                <a:ea typeface="ＭＳ Ｐゴシック" charset="0"/>
                <a:cs typeface="ＭＳ Ｐゴシック" charset="0"/>
              </a:rPr>
              <a:t>improving planarity </a:t>
            </a:r>
            <a:r>
              <a:rPr lang="en-US" altLang="x-none" sz="2000" baseline="0" dirty="0">
                <a:latin typeface="+mn-lt"/>
                <a:ea typeface="ＭＳ Ｐゴシック" charset="0"/>
                <a:cs typeface="ＭＳ Ｐゴシック" charset="0"/>
              </a:rPr>
              <a:t>to </a:t>
            </a:r>
            <a:r>
              <a:rPr lang="en-US" altLang="x-none" sz="2000" baseline="0" dirty="0" smtClean="0">
                <a:latin typeface="+mn-lt"/>
                <a:ea typeface="ＭＳ Ｐゴシック" charset="0"/>
                <a:cs typeface="ＭＳ Ｐゴシック" charset="0"/>
              </a:rPr>
              <a:t>few mm</a:t>
            </a:r>
            <a:r>
              <a:rPr lang="en-US" altLang="x-none" sz="2000" baseline="0" dirty="0">
                <a:latin typeface="+mn-lt"/>
                <a:ea typeface="ＭＳ Ｐゴシック" charset="0"/>
                <a:cs typeface="ＭＳ Ｐゴシック" charset="0"/>
              </a:rPr>
              <a:t>;</a:t>
            </a:r>
            <a:endParaRPr lang="en-GB" altLang="en-US" sz="2000" baseline="0" dirty="0">
              <a:solidFill>
                <a:srgbClr val="000000"/>
              </a:solidFill>
            </a:endParaRPr>
          </a:p>
          <a:p>
            <a:pPr marL="519113" lvl="2" indent="-231775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altLang="en-US" sz="2000" baseline="0" dirty="0">
                <a:solidFill>
                  <a:srgbClr val="FF0000"/>
                </a:solidFill>
                <a:latin typeface="Comic Sans MS" pitchFamily="66" charset="0"/>
              </a:rPr>
              <a:t>Upgrade of l</a:t>
            </a:r>
            <a:r>
              <a:rPr lang="en-US" altLang="en-US" sz="2000" baseline="0" dirty="0" smtClean="0">
                <a:solidFill>
                  <a:srgbClr val="FF0000"/>
                </a:solidFill>
                <a:latin typeface="Comic Sans MS" pitchFamily="66" charset="0"/>
              </a:rPr>
              <a:t>ight </a:t>
            </a:r>
            <a:r>
              <a:rPr lang="en-US" altLang="en-US" sz="2000" baseline="0" dirty="0">
                <a:solidFill>
                  <a:srgbClr val="FF0000"/>
                </a:solidFill>
                <a:latin typeface="Comic Sans MS" pitchFamily="66" charset="0"/>
              </a:rPr>
              <a:t>collection system </a:t>
            </a:r>
            <a:r>
              <a:rPr lang="en-US" altLang="en-US" sz="2000" baseline="0" dirty="0" smtClean="0">
                <a:latin typeface="Comic Sans MS" pitchFamily="66" charset="0"/>
              </a:rPr>
              <a:t>with high granularity/sensitivity, ~1 ns </a:t>
            </a:r>
            <a:r>
              <a:rPr lang="en-US" altLang="en-US" sz="2000" baseline="0" dirty="0">
                <a:latin typeface="Comic Sans MS" pitchFamily="66" charset="0"/>
              </a:rPr>
              <a:t>time </a:t>
            </a:r>
            <a:r>
              <a:rPr lang="en-US" altLang="en-US" sz="2000" baseline="0" dirty="0" smtClean="0">
                <a:latin typeface="Comic Sans MS" pitchFamily="66" charset="0"/>
              </a:rPr>
              <a:t>resolution;</a:t>
            </a:r>
            <a:endParaRPr lang="en-US" altLang="en-US" sz="2000" baseline="0" dirty="0">
              <a:latin typeface="Comic Sans MS" pitchFamily="66" charset="0"/>
            </a:endParaRPr>
          </a:p>
          <a:p>
            <a:pPr marL="519113" lvl="2" indent="-231775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altLang="en-US" sz="2000" baseline="0" dirty="0">
                <a:solidFill>
                  <a:srgbClr val="FF0000"/>
                </a:solidFill>
                <a:latin typeface="Comic Sans MS" pitchFamily="66" charset="0"/>
              </a:rPr>
              <a:t>New </a:t>
            </a:r>
            <a:r>
              <a:rPr lang="en-US" altLang="en-US" sz="2000" baseline="0" dirty="0" smtClean="0">
                <a:solidFill>
                  <a:srgbClr val="FF0000"/>
                </a:solidFill>
                <a:latin typeface="Comic Sans MS" pitchFamily="66" charset="0"/>
              </a:rPr>
              <a:t>higher performance read-out electronics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</a:rPr>
              <a:t>   </a:t>
            </a:r>
            <a:endParaRPr lang="en-US" altLang="en-US" sz="2000" baseline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47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/>
              <a:t>The ICARUS/WA104 </a:t>
            </a:r>
            <a:r>
              <a:rPr lang="en-GB" dirty="0" smtClean="0"/>
              <a:t>Collaboration*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5551" y="908720"/>
            <a:ext cx="98872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Argonne National Laboratory (ANL), USA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Brookhaven National Laboratory (BNL), USA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CERN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, Geneva, Switzerland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Colorado State University, USA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Fermi National Laboratory  (FNAL), USA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INFN </a:t>
            </a:r>
            <a:r>
              <a:rPr lang="en-US" sz="2000" i="1" baseline="0" dirty="0" err="1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Sez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. di Catania and University, Catania, </a:t>
            </a: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Italy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INFN 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GSSI, L’Aquila, </a:t>
            </a: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Italy</a:t>
            </a:r>
            <a:endParaRPr lang="en-US" sz="2000" i="1" baseline="0" dirty="0">
              <a:solidFill>
                <a:srgbClr val="000000"/>
              </a:solidFill>
              <a:ea typeface="ＭＳ Ｐゴシック" pitchFamily="34" charset="-128"/>
              <a:cs typeface="Comic Sans M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INFN LNGS, </a:t>
            </a:r>
            <a:r>
              <a:rPr lang="en-US" sz="2000" i="1" baseline="0" dirty="0" err="1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Assergi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 (AQ), Italy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INFN </a:t>
            </a:r>
            <a:r>
              <a:rPr lang="en-US" sz="2000" i="1" baseline="0" dirty="0" err="1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Sez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. di Milano </a:t>
            </a:r>
            <a:r>
              <a:rPr lang="en-US" sz="2000" i="1" baseline="0" dirty="0" err="1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Bicocca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, Milano, </a:t>
            </a: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Italy</a:t>
            </a:r>
            <a:endParaRPr lang="en-US" sz="2000" i="1" baseline="0" dirty="0">
              <a:solidFill>
                <a:srgbClr val="000000"/>
              </a:solidFill>
              <a:ea typeface="ＭＳ Ｐゴシック" pitchFamily="34" charset="-128"/>
              <a:cs typeface="Comic Sans M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INFN </a:t>
            </a:r>
            <a:r>
              <a:rPr lang="en-US" sz="2000" i="1" baseline="0" dirty="0" err="1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Sez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. di Napoli, Napoli, </a:t>
            </a: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Italy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INFN </a:t>
            </a:r>
            <a:r>
              <a:rPr lang="en-US" sz="2000" i="1" baseline="0" dirty="0" err="1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Sez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. di </a:t>
            </a:r>
            <a:r>
              <a:rPr lang="en-US" sz="2000" i="1" baseline="0" dirty="0" err="1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Padova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 and University, </a:t>
            </a:r>
            <a:r>
              <a:rPr lang="en-US" sz="2000" i="1" baseline="0" dirty="0" err="1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Padova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, </a:t>
            </a: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Italy</a:t>
            </a:r>
            <a:endParaRPr lang="en-US" sz="2000" i="1" baseline="0" dirty="0">
              <a:solidFill>
                <a:srgbClr val="000000"/>
              </a:solidFill>
              <a:ea typeface="ＭＳ Ｐゴシック" pitchFamily="34" charset="-128"/>
              <a:cs typeface="Comic Sans M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INFN </a:t>
            </a:r>
            <a:r>
              <a:rPr lang="en-US" sz="2000" i="1" baseline="0" dirty="0" err="1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Sez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. di Pavia and University, Pavia, Italy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Los 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Alamos National Laboratory (LANL), USA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Pittsburgh 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University, USA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SLAC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, Stanford, CA, USA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Texas </a:t>
            </a:r>
            <a:r>
              <a:rPr lang="en-US" sz="2000" i="1" baseline="0" dirty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University, Arlington, </a:t>
            </a:r>
            <a:r>
              <a:rPr lang="en-US" sz="2000" i="1" baseline="0" dirty="0" smtClean="0">
                <a:solidFill>
                  <a:srgbClr val="000000"/>
                </a:solidFill>
                <a:ea typeface="ＭＳ Ｐゴシック" pitchFamily="34" charset="-128"/>
                <a:cs typeface="Comic Sans MS"/>
              </a:rPr>
              <a:t>USA</a:t>
            </a:r>
            <a:endParaRPr lang="en-US" sz="2000" i="1" baseline="0" dirty="0">
              <a:solidFill>
                <a:srgbClr val="000000"/>
              </a:solidFill>
              <a:ea typeface="ＭＳ Ｐゴシック" pitchFamily="34" charset="-128"/>
              <a:cs typeface="Comic Sans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597352"/>
            <a:ext cx="2063750" cy="228600"/>
          </a:xfrm>
        </p:spPr>
        <p:txBody>
          <a:bodyPr/>
          <a:lstStyle/>
          <a:p>
            <a:r>
              <a:rPr lang="en-GB" dirty="0" smtClean="0"/>
              <a:t>Slide# :  </a:t>
            </a:r>
            <a:fld id="{D05931B6-DFFB-0A40-833F-329CB0688972}" type="slidenum">
              <a:rPr lang="en-GB" smtClean="0"/>
              <a:pPr/>
              <a:t>13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016" y="6165304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0" dirty="0" smtClean="0"/>
              <a:t>*</a:t>
            </a:r>
            <a:r>
              <a:rPr lang="en-US" sz="2000" i="1" baseline="0" dirty="0" smtClean="0"/>
              <a:t>Spokesman:  C. Rubbia , GSSI</a:t>
            </a:r>
            <a:endParaRPr lang="en-US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10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-15872" y="-26988"/>
            <a:ext cx="9921872" cy="503238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lIns="74295" tIns="37148" rIns="74295" bIns="371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9pPr>
          </a:lstStyle>
          <a:p>
            <a:pPr defTabSz="449263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kern="0" baseline="0" dirty="0" smtClean="0">
                <a:solidFill>
                  <a:srgbClr val="FFFFFF"/>
                </a:solidFill>
                <a:latin typeface="Helvetica"/>
              </a:rPr>
              <a:t>Upgrade of the light collection system</a:t>
            </a:r>
            <a:endParaRPr lang="en-US" kern="0" baseline="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8674" name="CasellaDiTesto 1"/>
          <p:cNvSpPr txBox="1">
            <a:spLocks noChangeArrowheads="1"/>
          </p:cNvSpPr>
          <p:nvPr/>
        </p:nvSpPr>
        <p:spPr bwMode="auto">
          <a:xfrm>
            <a:off x="-14286" y="1400118"/>
            <a:ext cx="6193433" cy="28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230400" algn="just" defTabSz="449263" eaLnBrk="1">
              <a:lnSpc>
                <a:spcPct val="94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charset="0"/>
              <a:buChar char="l"/>
            </a:pP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</a:rPr>
              <a:t>All PMTs have been characterized at room and </a:t>
            </a:r>
            <a:r>
              <a:rPr lang="en-US" sz="2000" baseline="0" dirty="0" err="1" smtClean="0">
                <a:solidFill>
                  <a:srgbClr val="000000"/>
                </a:solidFill>
                <a:latin typeface="Comic Sans MS" charset="0"/>
              </a:rPr>
              <a:t>LAr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</a:rPr>
              <a:t>temperatures. </a:t>
            </a:r>
            <a:r>
              <a:rPr lang="en-GB" sz="2000" baseline="0" dirty="0" smtClean="0">
                <a:solidFill>
                  <a:srgbClr val="000000"/>
                </a:solidFill>
                <a:latin typeface="Comic Sans MS" charset="0"/>
              </a:rPr>
              <a:t>PMTs were coated by Tetra-Phenyl-Butadiene (</a:t>
            </a:r>
            <a:r>
              <a:rPr lang="en-GB" sz="2000" baseline="0" dirty="0">
                <a:solidFill>
                  <a:srgbClr val="000000"/>
                </a:solidFill>
                <a:latin typeface="Comic Sans MS" charset="0"/>
              </a:rPr>
              <a:t>~200</a:t>
            </a:r>
            <a:r>
              <a:rPr lang="en-GB" sz="2000" baseline="0" dirty="0">
                <a:solidFill>
                  <a:srgbClr val="000000"/>
                </a:solidFill>
                <a:latin typeface="Symbol" charset="0"/>
              </a:rPr>
              <a:t>m</a:t>
            </a:r>
            <a:r>
              <a:rPr lang="en-GB" sz="2000" baseline="0" dirty="0">
                <a:solidFill>
                  <a:srgbClr val="000000"/>
                </a:solidFill>
                <a:latin typeface="Comic Sans MS" charset="0"/>
              </a:rPr>
              <a:t>g/</a:t>
            </a:r>
            <a:r>
              <a:rPr lang="en-GB" sz="2000" baseline="0" dirty="0" smtClean="0">
                <a:solidFill>
                  <a:srgbClr val="000000"/>
                </a:solidFill>
                <a:latin typeface="Comic Sans MS" charset="0"/>
              </a:rPr>
              <a:t>cm</a:t>
            </a:r>
            <a:r>
              <a:rPr lang="en-GB" sz="2000" baseline="30000" dirty="0" smtClean="0">
                <a:solidFill>
                  <a:srgbClr val="000000"/>
                </a:solidFill>
                <a:latin typeface="Comic Sans MS" charset="0"/>
              </a:rPr>
              <a:t>2</a:t>
            </a:r>
            <a:r>
              <a:rPr lang="en-GB" sz="2000" baseline="0" dirty="0" smtClean="0">
                <a:solidFill>
                  <a:srgbClr val="000000"/>
                </a:solidFill>
                <a:latin typeface="Comic Sans MS" charset="0"/>
              </a:rPr>
              <a:t>) wavelength shifter to detect the 128 nm scintillation light in </a:t>
            </a:r>
            <a:r>
              <a:rPr lang="en-GB" sz="2000" baseline="0" dirty="0" err="1" smtClean="0">
                <a:solidFill>
                  <a:srgbClr val="000000"/>
                </a:solidFill>
                <a:latin typeface="Comic Sans MS" charset="0"/>
              </a:rPr>
              <a:t>LAr</a:t>
            </a:r>
            <a:r>
              <a:rPr lang="en-GB" sz="2000" baseline="0" dirty="0" smtClean="0">
                <a:solidFill>
                  <a:srgbClr val="000000"/>
                </a:solidFill>
                <a:latin typeface="Comic Sans MS" charset="0"/>
              </a:rPr>
              <a:t>;</a:t>
            </a:r>
          </a:p>
          <a:p>
            <a:pPr marL="230400" algn="just" defTabSz="449263" eaLnBrk="1">
              <a:lnSpc>
                <a:spcPct val="94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charset="0"/>
              <a:buChar char="l"/>
            </a:pPr>
            <a:r>
              <a:rPr lang="en-GB" sz="2000" baseline="0" dirty="0" smtClean="0">
                <a:solidFill>
                  <a:srgbClr val="000000"/>
                </a:solidFill>
                <a:latin typeface="Comic Sans MS" charset="0"/>
              </a:rPr>
              <a:t>Each PMT is enclosed in a wire screening cage to prevent induction of  PMT pulses  on the facing TPC wires. PMT timing/calibration will be provided by LASER light system.</a:t>
            </a:r>
          </a:p>
        </p:txBody>
      </p:sp>
      <p:sp>
        <p:nvSpPr>
          <p:cNvPr id="28675" name="CustomShape 14"/>
          <p:cNvSpPr>
            <a:spLocks noChangeArrowheads="1"/>
          </p:cNvSpPr>
          <p:nvPr/>
        </p:nvSpPr>
        <p:spPr bwMode="auto">
          <a:xfrm>
            <a:off x="8798105" y="4524375"/>
            <a:ext cx="552361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aseline="0" smtClean="0">
              <a:solidFill>
                <a:srgbClr val="000000"/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28676" name="CustomShape 16"/>
          <p:cNvSpPr>
            <a:spLocks noChangeArrowheads="1"/>
          </p:cNvSpPr>
          <p:nvPr/>
        </p:nvSpPr>
        <p:spPr bwMode="auto">
          <a:xfrm>
            <a:off x="8144158" y="5078418"/>
            <a:ext cx="217452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/>
          <a:p>
            <a:pPr algn="ctr" defTabSz="457200" eaLnBrk="1" hangingPunct="1">
              <a:lnSpc>
                <a:spcPts val="638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b="1" baseline="0" smtClean="0">
                <a:solidFill>
                  <a:srgbClr val="FFFFFF"/>
                </a:solidFill>
                <a:latin typeface="Arial" charset="0"/>
                <a:ea typeface="Droid Sans Fallback" charset="0"/>
                <a:cs typeface="Droid Sans Fallback" charset="0"/>
              </a:rPr>
              <a:t>P</a:t>
            </a:r>
            <a:endParaRPr lang="en-US" sz="1800" baseline="0" smtClean="0">
              <a:solidFill>
                <a:srgbClr val="FFFFFF"/>
              </a:solidFill>
              <a:latin typeface="Arial" charset="0"/>
              <a:ea typeface="Droid Sans Fallback" charset="0"/>
              <a:cs typeface="Droid Sans Fallback" charset="0"/>
            </a:endParaRPr>
          </a:p>
          <a:p>
            <a:pPr algn="ctr" defTabSz="457200" eaLnBrk="1" hangingPunct="1">
              <a:lnSpc>
                <a:spcPts val="638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b="1" baseline="0" smtClean="0">
                <a:solidFill>
                  <a:srgbClr val="FFFFFF"/>
                </a:solidFill>
                <a:latin typeface="Arial" charset="0"/>
                <a:ea typeface="Droid Sans Fallback" charset="0"/>
                <a:cs typeface="Droid Sans Fallback" charset="0"/>
              </a:rPr>
              <a:t>M</a:t>
            </a:r>
            <a:endParaRPr lang="en-US" sz="1800" baseline="0" smtClean="0">
              <a:solidFill>
                <a:srgbClr val="FFFFFF"/>
              </a:solidFill>
              <a:latin typeface="Arial" charset="0"/>
              <a:ea typeface="Droid Sans Fallback" charset="0"/>
              <a:cs typeface="Droid Sans Fallback" charset="0"/>
            </a:endParaRPr>
          </a:p>
          <a:p>
            <a:pPr algn="ctr" defTabSz="457200" eaLnBrk="1" hangingPunct="1">
              <a:lnSpc>
                <a:spcPts val="638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b="1" baseline="0" smtClean="0">
                <a:solidFill>
                  <a:srgbClr val="FFFFFF"/>
                </a:solidFill>
                <a:latin typeface="Arial" charset="0"/>
                <a:ea typeface="Droid Sans Fallback" charset="0"/>
                <a:cs typeface="Droid Sans Fallback" charset="0"/>
              </a:rPr>
              <a:t>T</a:t>
            </a:r>
            <a:endParaRPr lang="en-US" sz="1800" baseline="0" smtClean="0">
              <a:solidFill>
                <a:srgbClr val="FFFFFF"/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grpSp>
        <p:nvGrpSpPr>
          <p:cNvPr id="28677" name="Group 3"/>
          <p:cNvGrpSpPr>
            <a:grpSpLocks/>
          </p:cNvGrpSpPr>
          <p:nvPr/>
        </p:nvGrpSpPr>
        <p:grpSpPr bwMode="auto">
          <a:xfrm>
            <a:off x="6177562" y="1335093"/>
            <a:ext cx="3676061" cy="1806575"/>
            <a:chOff x="2075771" y="4483979"/>
            <a:chExt cx="4059792" cy="2517067"/>
          </a:xfrm>
        </p:grpSpPr>
        <p:pic>
          <p:nvPicPr>
            <p:cNvPr id="2868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771" y="4491990"/>
              <a:ext cx="4059792" cy="2509056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682" name="CustomShape 10"/>
            <p:cNvSpPr>
              <a:spLocks noChangeArrowheads="1"/>
            </p:cNvSpPr>
            <p:nvPr/>
          </p:nvSpPr>
          <p:spPr bwMode="auto">
            <a:xfrm>
              <a:off x="2081778" y="4483979"/>
              <a:ext cx="3848361" cy="409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000" i="1" baseline="0" smtClean="0">
                  <a:solidFill>
                    <a:srgbClr val="FFFF00"/>
                  </a:solidFill>
                  <a:latin typeface="Arial" charset="0"/>
                  <a:ea typeface="Droid Sans Fallback" charset="0"/>
                  <a:cs typeface="Droid Sans Fallback" charset="0"/>
                </a:rPr>
                <a:t>Set-up for LAr test of 10 PMTs.</a:t>
              </a:r>
              <a:endParaRPr lang="en-US" sz="1800" i="1" baseline="0" smtClean="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endParaRPr>
            </a:p>
          </p:txBody>
        </p:sp>
      </p:grpSp>
      <p:sp>
        <p:nvSpPr>
          <p:cNvPr id="28678" name="Content Placeholder 2"/>
          <p:cNvSpPr txBox="1">
            <a:spLocks/>
          </p:cNvSpPr>
          <p:nvPr/>
        </p:nvSpPr>
        <p:spPr bwMode="auto">
          <a:xfrm>
            <a:off x="-14286" y="4236652"/>
            <a:ext cx="619184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just" defTabSz="449263">
              <a:lnSpc>
                <a:spcPct val="94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charset="0"/>
              <a:buChar char="l"/>
            </a:pP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</a:rPr>
              <a:t>The scintillation light collection system will allow for 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charset="0"/>
              </a:rPr>
              <a:t>&lt; 0.5 m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</a:rPr>
              <a:t>event localization and an initial classification of different topologies (</a:t>
            </a:r>
            <a:r>
              <a:rPr lang="en-US" sz="2000" baseline="0" dirty="0" smtClean="0">
                <a:solidFill>
                  <a:srgbClr val="000000"/>
                </a:solidFill>
                <a:latin typeface="Symbol" charset="0"/>
              </a:rPr>
              <a:t>m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</a:rPr>
              <a:t>-tracks vs. </a:t>
            </a:r>
            <a:r>
              <a:rPr lang="en-US" sz="2000" baseline="0" dirty="0" err="1" smtClean="0">
                <a:solidFill>
                  <a:srgbClr val="000000"/>
                </a:solidFill>
                <a:latin typeface="Comic Sans MS" charset="0"/>
              </a:rPr>
              <a:t>e.m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</a:rPr>
              <a:t>. showers) exploiting arrival time of prompt photons and light intensity.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159" y="3284543"/>
            <a:ext cx="2499912" cy="3502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Rectangle 16"/>
          <p:cNvSpPr>
            <a:spLocks noChangeArrowheads="1"/>
          </p:cNvSpPr>
          <p:nvPr/>
        </p:nvSpPr>
        <p:spPr bwMode="auto">
          <a:xfrm>
            <a:off x="1590" y="492831"/>
            <a:ext cx="991869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indent="-287338" defTabSz="449263" eaLnBrk="1">
              <a:lnSpc>
                <a:spcPct val="94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charset="0"/>
              <a:buChar char="l"/>
            </a:pP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New scintillation light collection system consists of 90 PMT 8‘’ HAMAMATSU R5912-MOD  installed behind TPC wires (360 PMT in whole T600) for a 5% total coverage of TPC wire planes.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552" y="5686306"/>
            <a:ext cx="6825208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buClr>
                <a:srgbClr val="FF0000"/>
              </a:buClr>
              <a:buSzPct val="100000"/>
            </a:pPr>
            <a:r>
              <a:rPr lang="en-US" sz="2100" i="1" baseline="0" dirty="0">
                <a:solidFill>
                  <a:srgbClr val="FF0000"/>
                </a:solidFill>
                <a:latin typeface="Comic Sans MS"/>
                <a:cs typeface="Comic Sans MS"/>
              </a:rPr>
              <a:t>A clear cosmic </a:t>
            </a:r>
            <a:r>
              <a:rPr lang="en-US" sz="2100" i="1" baseline="0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100" i="1" baseline="0" dirty="0">
                <a:solidFill>
                  <a:srgbClr val="FF0000"/>
                </a:solidFill>
                <a:latin typeface="Comic Sans MS"/>
                <a:cs typeface="Comic Sans MS"/>
              </a:rPr>
              <a:t> ‘s  identification will be provided by the combined use </a:t>
            </a:r>
            <a:r>
              <a:rPr lang="en-US" sz="2100" i="1" baseline="0" dirty="0" smtClean="0">
                <a:solidFill>
                  <a:srgbClr val="FF0000"/>
                </a:solidFill>
                <a:latin typeface="Comic Sans MS"/>
                <a:cs typeface="Comic Sans MS"/>
              </a:rPr>
              <a:t>of different </a:t>
            </a:r>
            <a:r>
              <a:rPr lang="en-US" sz="2100" i="1" baseline="0" dirty="0">
                <a:solidFill>
                  <a:srgbClr val="FF0000"/>
                </a:solidFill>
                <a:latin typeface="Comic Sans MS"/>
                <a:cs typeface="Comic Sans MS"/>
              </a:rPr>
              <a:t>Neural Nets </a:t>
            </a:r>
            <a:endParaRPr lang="en-US" sz="2100" i="1" baseline="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>
              <a:spcBef>
                <a:spcPts val="300"/>
              </a:spcBef>
              <a:buClr>
                <a:srgbClr val="FF0000"/>
              </a:buClr>
              <a:buSzPct val="100000"/>
            </a:pPr>
            <a:r>
              <a:rPr lang="en-US" sz="2100" i="1" baseline="0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sz="2100" i="1" baseline="0" dirty="0">
                <a:solidFill>
                  <a:srgbClr val="FF0000"/>
                </a:solidFill>
                <a:latin typeface="Comic Sans MS"/>
                <a:cs typeface="Comic Sans MS"/>
              </a:rPr>
              <a:t>~2% expected residual misidentification).</a:t>
            </a:r>
            <a:endParaRPr lang="en-US" sz="2100" baseline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7842250" y="66294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 baseline="0">
                <a:solidFill>
                  <a:schemeClr val="accent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solidFill>
                  <a:srgbClr val="797B7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Slide# :  </a:t>
            </a:r>
            <a:fld id="{D05931B6-DFFB-0A40-833F-329CB0688972}" type="slidenum">
              <a:rPr kumimoji="0" lang="en-GB" sz="1200" b="0" i="1" u="none" strike="noStrike" kern="1200" cap="none" spc="0" normalizeH="0" baseline="0" noProof="0" smtClean="0">
                <a:ln>
                  <a:noFill/>
                </a:ln>
                <a:solidFill>
                  <a:srgbClr val="797B7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797B7E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16" name="Footer Placeholder 1"/>
          <p:cNvSpPr txBox="1">
            <a:spLocks/>
          </p:cNvSpPr>
          <p:nvPr/>
        </p:nvSpPr>
        <p:spPr bwMode="auto">
          <a:xfrm>
            <a:off x="200472" y="6584776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 baseline="0">
                <a:solidFill>
                  <a:schemeClr val="accent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797B7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ICPPA-2017, 2-5 October 2017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797B7E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62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4"/>
          <p:cNvSpPr txBox="1">
            <a:spLocks/>
          </p:cNvSpPr>
          <p:nvPr/>
        </p:nvSpPr>
        <p:spPr bwMode="auto">
          <a:xfrm>
            <a:off x="-14286" y="476255"/>
            <a:ext cx="9906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just" defTabSz="449263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Char char="l"/>
            </a:pP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</a:rPr>
              <a:t>LNGS electronics: 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charset="0"/>
              </a:rPr>
              <a:t>S/N ~8</a:t>
            </a:r>
            <a:r>
              <a:rPr lang="en-US" sz="2000" baseline="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charset="0"/>
              </a:rPr>
              <a:t>(Collection view), ~0.7 mm single hit resolution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</a:rPr>
              <a:t>, allowing 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charset="0"/>
              </a:rPr>
              <a:t>precise spatial reconstruction and </a:t>
            </a:r>
            <a:r>
              <a:rPr lang="en-US" sz="2000" baseline="0" dirty="0" smtClean="0">
                <a:solidFill>
                  <a:srgbClr val="FF0000"/>
                </a:solidFill>
                <a:latin typeface="Symbol" charset="0"/>
              </a:rPr>
              <a:t>m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charset="0"/>
              </a:rPr>
              <a:t> momentum measurement by MCS.</a:t>
            </a:r>
          </a:p>
        </p:txBody>
      </p:sp>
      <p:sp>
        <p:nvSpPr>
          <p:cNvPr id="30722" name="Content Placeholder 4"/>
          <p:cNvSpPr txBox="1">
            <a:spLocks/>
          </p:cNvSpPr>
          <p:nvPr/>
        </p:nvSpPr>
        <p:spPr bwMode="auto">
          <a:xfrm>
            <a:off x="-14286" y="1268760"/>
            <a:ext cx="99060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just" defTabSz="449263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charset="0"/>
              <a:buChar char="l"/>
            </a:pP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FNAL electronics improvements: Serial 12bits ADC, one per </a:t>
            </a:r>
            <a:r>
              <a:rPr lang="en-US" sz="2000" baseline="0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ch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, 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400 ns sampling  synchronous  on the whole detector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. Serial bus architecture with </a:t>
            </a:r>
            <a:r>
              <a:rPr lang="en-US" sz="2000" baseline="0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Gbit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/s optical links 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to increase the bandwidth (10 Hz). New compact design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to host both analogue/digital electronics on ad-hoc signal feed-through flanges.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0" y="-100013"/>
            <a:ext cx="9917111" cy="7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0724" name="Group 170"/>
          <p:cNvGrpSpPr>
            <a:grpSpLocks/>
          </p:cNvGrpSpPr>
          <p:nvPr/>
        </p:nvGrpSpPr>
        <p:grpSpPr bwMode="auto">
          <a:xfrm>
            <a:off x="201580" y="2657549"/>
            <a:ext cx="4176043" cy="2284413"/>
            <a:chOff x="1188636" y="1446324"/>
            <a:chExt cx="6856982" cy="4091148"/>
          </a:xfrm>
        </p:grpSpPr>
        <p:pic>
          <p:nvPicPr>
            <p:cNvPr id="30733" name="Picture 171" descr="33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953" y="1446324"/>
              <a:ext cx="2099237" cy="34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AutoShape 5"/>
            <p:cNvSpPr>
              <a:spLocks noChangeArrowheads="1"/>
            </p:cNvSpPr>
            <p:nvPr/>
          </p:nvSpPr>
          <p:spPr bwMode="auto">
            <a:xfrm>
              <a:off x="2981589" y="3509500"/>
              <a:ext cx="1200983" cy="314046"/>
            </a:xfrm>
            <a:prstGeom prst="rightArrow">
              <a:avLst>
                <a:gd name="adj1" fmla="val 50000"/>
                <a:gd name="adj2" fmla="val 958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2200" baseline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endParaRPr>
            </a:p>
          </p:txBody>
        </p:sp>
        <p:pic>
          <p:nvPicPr>
            <p:cNvPr id="30735" name="Picture 1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39523" y="1251973"/>
              <a:ext cx="1711743" cy="210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TextBox 174"/>
            <p:cNvSpPr txBox="1">
              <a:spLocks noChangeArrowheads="1"/>
            </p:cNvSpPr>
            <p:nvPr/>
          </p:nvSpPr>
          <p:spPr bwMode="auto">
            <a:xfrm>
              <a:off x="1237109" y="2359132"/>
              <a:ext cx="1192462" cy="7904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49263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200" baseline="0" smtClean="0">
                  <a:solidFill>
                    <a:srgbClr val="000000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Digital crate</a:t>
              </a:r>
            </a:p>
          </p:txBody>
        </p:sp>
        <p:sp>
          <p:nvSpPr>
            <p:cNvPr id="30737" name="TextBox 175"/>
            <p:cNvSpPr txBox="1">
              <a:spLocks noChangeArrowheads="1"/>
            </p:cNvSpPr>
            <p:nvPr/>
          </p:nvSpPr>
          <p:spPr bwMode="auto">
            <a:xfrm>
              <a:off x="1188636" y="3707935"/>
              <a:ext cx="1240935" cy="7904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49263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200" baseline="0" smtClean="0">
                  <a:solidFill>
                    <a:srgbClr val="000000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Analogue crate</a:t>
              </a:r>
            </a:p>
          </p:txBody>
        </p:sp>
        <p:pic>
          <p:nvPicPr>
            <p:cNvPr id="30738" name="Picture 1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715" y="3137914"/>
              <a:ext cx="1660205" cy="1456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9" name="Picture 1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115" y="3205445"/>
              <a:ext cx="1563230" cy="131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40" name="Group 179"/>
            <p:cNvGrpSpPr>
              <a:grpSpLocks/>
            </p:cNvGrpSpPr>
            <p:nvPr/>
          </p:nvGrpSpPr>
          <p:grpSpPr bwMode="auto">
            <a:xfrm>
              <a:off x="3376029" y="4617132"/>
              <a:ext cx="2105534" cy="920340"/>
              <a:chOff x="3470489" y="2660904"/>
              <a:chExt cx="2105534" cy="920340"/>
            </a:xfrm>
          </p:grpSpPr>
          <p:sp>
            <p:nvSpPr>
              <p:cNvPr id="30741" name="Freeform 415"/>
              <p:cNvSpPr>
                <a:spLocks/>
              </p:cNvSpPr>
              <p:nvPr/>
            </p:nvSpPr>
            <p:spPr bwMode="auto">
              <a:xfrm>
                <a:off x="3470489" y="3571622"/>
                <a:ext cx="9525" cy="9622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2147483647 w 13"/>
                  <a:gd name="T5" fmla="*/ 0 h 16"/>
                  <a:gd name="T6" fmla="*/ 2147483647 w 13"/>
                  <a:gd name="T7" fmla="*/ 2147483647 h 16"/>
                  <a:gd name="T8" fmla="*/ 0 w 13"/>
                  <a:gd name="T9" fmla="*/ 2147483647 h 16"/>
                  <a:gd name="T10" fmla="*/ 0 w 13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49263" eaLnBrk="1">
                  <a:lnSpc>
                    <a:spcPct val="9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 baseline="0" smtClean="0"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endParaRPr>
              </a:p>
            </p:txBody>
          </p:sp>
          <p:sp>
            <p:nvSpPr>
              <p:cNvPr id="30742" name="Rectangle 264"/>
              <p:cNvSpPr>
                <a:spLocks noChangeArrowheads="1"/>
              </p:cNvSpPr>
              <p:nvPr/>
            </p:nvSpPr>
            <p:spPr bwMode="auto">
              <a:xfrm>
                <a:off x="5218871" y="2660904"/>
                <a:ext cx="357152" cy="5204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ea typeface="Droid Sans Fallback" charset="0"/>
                  <a:cs typeface="Droid Sans Fallback" charset="0"/>
                </a:endParaRPr>
              </a:p>
            </p:txBody>
          </p:sp>
        </p:grpSp>
      </p:grpSp>
      <p:sp>
        <p:nvSpPr>
          <p:cNvPr id="30725" name="Rectangle 320"/>
          <p:cNvSpPr>
            <a:spLocks noChangeArrowheads="1"/>
          </p:cNvSpPr>
          <p:nvPr/>
        </p:nvSpPr>
        <p:spPr bwMode="auto">
          <a:xfrm>
            <a:off x="1712641" y="2997205"/>
            <a:ext cx="151264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i="1" baseline="0" smtClean="0">
                <a:solidFill>
                  <a:srgbClr val="171760"/>
                </a:solidFill>
                <a:latin typeface="Arial" charset="0"/>
                <a:ea typeface="Droid Sans Fallback" charset="0"/>
                <a:cs typeface="Droid Sans Fallback" charset="0"/>
              </a:rPr>
              <a:t>from  595 to 10 liters</a:t>
            </a:r>
          </a:p>
        </p:txBody>
      </p:sp>
      <p:grpSp>
        <p:nvGrpSpPr>
          <p:cNvPr id="22535" name="Group 321"/>
          <p:cNvGrpSpPr>
            <a:grpSpLocks/>
          </p:cNvGrpSpPr>
          <p:nvPr/>
        </p:nvGrpSpPr>
        <p:grpSpPr bwMode="auto">
          <a:xfrm>
            <a:off x="4956971" y="2636912"/>
            <a:ext cx="4096780" cy="2025129"/>
            <a:chOff x="406405" y="785579"/>
            <a:chExt cx="6312505" cy="2598546"/>
          </a:xfrm>
        </p:grpSpPr>
        <p:pic>
          <p:nvPicPr>
            <p:cNvPr id="30728" name="Picture 3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801436"/>
              <a:ext cx="2438401" cy="219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3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599" y="801437"/>
              <a:ext cx="2438401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324"/>
            <p:cNvSpPr txBox="1">
              <a:spLocks noChangeArrowheads="1"/>
            </p:cNvSpPr>
            <p:nvPr/>
          </p:nvSpPr>
          <p:spPr bwMode="auto">
            <a:xfrm rot="-5400000">
              <a:off x="-476840" y="1668824"/>
              <a:ext cx="2531993" cy="76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49263"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aseline="0" smtClean="0"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rPr>
                <a:t>300 µs (465 mm) </a:t>
              </a:r>
            </a:p>
            <a:p>
              <a:pPr algn="ctr" defTabSz="449263"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aseline="0" smtClean="0"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rPr>
                <a:t>Drift velocity </a:t>
              </a:r>
              <a:r>
                <a:rPr lang="en-US" sz="1200" baseline="0" smtClean="0"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rPr>
                <a:t>1.55mm/µs</a:t>
              </a: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993372" y="3040541"/>
              <a:ext cx="2919933" cy="3435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49263"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200" baseline="0" dirty="0">
                  <a:solidFill>
                    <a:srgbClr val="000000"/>
                  </a:solidFill>
                  <a:latin typeface="Arial"/>
                  <a:ea typeface="Droid Sans Fallback" pitchFamily="34" charset="-128"/>
                  <a:cs typeface="Droid Sans Fallback"/>
                </a:rPr>
                <a:t>128 Coll. wires (325 mm)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3627390" y="3040541"/>
              <a:ext cx="3091520" cy="3435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49263"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200" baseline="0" dirty="0">
                  <a:solidFill>
                    <a:srgbClr val="000000"/>
                  </a:solidFill>
                  <a:latin typeface="Arial"/>
                  <a:ea typeface="Droid Sans Fallback" pitchFamily="34" charset="-128"/>
                  <a:cs typeface="Droid Sans Fallback"/>
                </a:rPr>
                <a:t>128 </a:t>
              </a:r>
              <a:r>
                <a:rPr lang="en-US" sz="1200" baseline="0" dirty="0" err="1">
                  <a:solidFill>
                    <a:srgbClr val="000000"/>
                  </a:solidFill>
                  <a:latin typeface="Arial"/>
                  <a:ea typeface="Droid Sans Fallback" pitchFamily="34" charset="-128"/>
                  <a:cs typeface="Droid Sans Fallback"/>
                </a:rPr>
                <a:t>Induc</a:t>
              </a:r>
              <a:r>
                <a:rPr lang="en-US" sz="1200" baseline="0" dirty="0">
                  <a:solidFill>
                    <a:srgbClr val="000000"/>
                  </a:solidFill>
                  <a:latin typeface="Arial"/>
                  <a:ea typeface="Droid Sans Fallback" pitchFamily="34" charset="-128"/>
                  <a:cs typeface="Droid Sans Fallback"/>
                </a:rPr>
                <a:t>. wires (325 mm)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-230151" y="4509120"/>
            <a:ext cx="10142500" cy="2351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2625" lvl="1" indent="-287338" algn="just" defTabSz="449263" eaLnBrk="1">
              <a:lnSpc>
                <a:spcPct val="94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aseline="0" dirty="0">
                <a:solidFill>
                  <a:srgbClr val="000000"/>
                </a:solidFill>
                <a:latin typeface="Comic Sans MS" panose="030F0702030302020204" pitchFamily="66" charset="0"/>
                <a:ea typeface="Droid Sans Fallback" pitchFamily="34" charset="-128"/>
                <a:cs typeface="Droid Sans Fallback"/>
              </a:rPr>
              <a:t>New analogue front-end with </a:t>
            </a:r>
            <a:r>
              <a:rPr lang="en-US" sz="2000" kern="0" baseline="0" dirty="0">
                <a:solidFill>
                  <a:srgbClr val="000000"/>
                </a:solidFill>
                <a:latin typeface="Comic Sans MS" pitchFamily="66" charset="0"/>
                <a:ea typeface="ＭＳ Ｐゴシック" charset="0"/>
                <a:cs typeface="Comic Sans MS" charset="0"/>
              </a:rPr>
              <a:t>faster shaping time ~1.5 </a:t>
            </a:r>
            <a:r>
              <a:rPr lang="en-US" sz="2000" kern="0" baseline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Comic Sans MS" charset="0"/>
              </a:rPr>
              <a:t> </a:t>
            </a:r>
            <a:r>
              <a:rPr lang="en-US" sz="2000" kern="0" baseline="0" dirty="0" err="1">
                <a:solidFill>
                  <a:srgbClr val="000000"/>
                </a:solidFill>
                <a:latin typeface="Symbol" pitchFamily="18" charset="2"/>
                <a:ea typeface="ＭＳ Ｐゴシック" charset="0"/>
                <a:cs typeface="Comic Sans MS" charset="0"/>
              </a:rPr>
              <a:t>m</a:t>
            </a:r>
            <a:r>
              <a:rPr lang="en-US" sz="2000" kern="0" baseline="0" dirty="0" err="1">
                <a:solidFill>
                  <a:srgbClr val="000000"/>
                </a:solidFill>
                <a:latin typeface="Comic Sans MS" pitchFamily="66" charset="0"/>
                <a:ea typeface="ＭＳ Ｐゴシック" charset="0"/>
                <a:cs typeface="Comic Sans MS" charset="0"/>
              </a:rPr>
              <a:t>s</a:t>
            </a:r>
            <a:r>
              <a:rPr lang="en-US" sz="2000" kern="0" baseline="0" dirty="0">
                <a:solidFill>
                  <a:srgbClr val="000000"/>
                </a:solidFill>
                <a:latin typeface="Comic Sans MS" pitchFamily="66" charset="0"/>
                <a:ea typeface="ＭＳ Ｐゴシック" charset="0"/>
                <a:cs typeface="Comic Sans MS" charset="0"/>
              </a:rPr>
              <a:t> </a:t>
            </a:r>
            <a:r>
              <a:rPr lang="en-US" sz="2000" baseline="0" dirty="0">
                <a:solidFill>
                  <a:srgbClr val="000000"/>
                </a:solidFill>
                <a:latin typeface="Comic Sans MS" pitchFamily="66" charset="0"/>
                <a:ea typeface="Droid Sans Fallback" pitchFamily="34" charset="-128"/>
                <a:cs typeface="Comic Sans MS"/>
              </a:rPr>
              <a:t>and S/N &gt;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pitchFamily="66" charset="0"/>
                <a:ea typeface="Droid Sans Fallback" pitchFamily="34" charset="-128"/>
                <a:cs typeface="Comic Sans MS"/>
              </a:rPr>
              <a:t>10, </a:t>
            </a:r>
            <a:r>
              <a:rPr lang="en-US" sz="2000" i="1" baseline="0" dirty="0" smtClean="0">
                <a:solidFill>
                  <a:srgbClr val="000000"/>
                </a:solidFill>
                <a:latin typeface="Comic Sans MS" pitchFamily="66" charset="0"/>
                <a:ea typeface="Droid Sans Fallback" pitchFamily="34" charset="-128"/>
                <a:cs typeface="Comic Sans MS"/>
              </a:rPr>
              <a:t>identical for collection and induction views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pitchFamily="66" charset="0"/>
                <a:ea typeface="Droid Sans Fallback" pitchFamily="34" charset="-128"/>
                <a:cs typeface="Comic Sans MS"/>
              </a:rPr>
              <a:t>.</a:t>
            </a:r>
            <a:endParaRPr lang="en-US" sz="2000" baseline="0" dirty="0">
              <a:solidFill>
                <a:srgbClr val="000000"/>
              </a:solidFill>
              <a:latin typeface="Comic Sans MS" panose="030F0702030302020204" pitchFamily="66" charset="0"/>
              <a:ea typeface="Droid Sans Fallback" pitchFamily="34" charset="-128"/>
              <a:cs typeface="Droid Sans Fallback"/>
            </a:endParaRPr>
          </a:p>
          <a:p>
            <a:pPr marL="682625" lvl="1" indent="-287338" algn="just" defTabSz="449263" eaLnBrk="1">
              <a:lnSpc>
                <a:spcPct val="94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aseline="0" dirty="0">
                <a:solidFill>
                  <a:srgbClr val="000000"/>
                </a:solidFill>
                <a:latin typeface="Comic Sans MS" panose="030F0702030302020204" pitchFamily="66" charset="0"/>
                <a:ea typeface="Droid Sans Fallback" pitchFamily="34" charset="-128"/>
                <a:cs typeface="Droid Sans Fallback"/>
              </a:rPr>
              <a:t>No signal undershoot even for large signals and very stable baseline.</a:t>
            </a:r>
          </a:p>
          <a:p>
            <a:pPr marL="682625" lvl="1" indent="-287338" algn="just" defTabSz="449263" eaLnBrk="1">
              <a:lnSpc>
                <a:spcPct val="94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aseline="0" dirty="0">
                <a:solidFill>
                  <a:srgbClr val="000000"/>
                </a:solidFill>
                <a:latin typeface="Comic Sans MS" panose="030F0702030302020204" pitchFamily="66" charset="0"/>
                <a:ea typeface="Droid Sans Fallback" pitchFamily="34" charset="-128"/>
                <a:cs typeface="Droid Sans Fallback"/>
              </a:rPr>
              <a:t>Unprecedented image sharpness also for complex shower events and better hit position separation due to faster shaping peak time.</a:t>
            </a:r>
          </a:p>
          <a:p>
            <a:pPr marL="682625" lvl="1" indent="-287338" algn="just" defTabSz="449263" eaLnBrk="1">
              <a:lnSpc>
                <a:spcPct val="94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i="1" kern="0" baseline="0" dirty="0">
                <a:solidFill>
                  <a:srgbClr val="FF0000"/>
                </a:solidFill>
                <a:latin typeface="Comic Sans MS" pitchFamily="66" charset="0"/>
                <a:ea typeface="Droid Sans Fallback" pitchFamily="34" charset="-128"/>
                <a:cs typeface="Droid Sans Fallback"/>
              </a:rPr>
              <a:t>C</a:t>
            </a:r>
            <a:r>
              <a:rPr lang="pl-PL" sz="2000" i="1" kern="0" baseline="0" dirty="0">
                <a:solidFill>
                  <a:srgbClr val="FF0000"/>
                </a:solidFill>
                <a:latin typeface="Comic Sans MS" pitchFamily="66" charset="0"/>
                <a:ea typeface="Droid Sans Fallback" pitchFamily="34" charset="-128"/>
                <a:cs typeface="Droid Sans Fallback"/>
              </a:rPr>
              <a:t>alorimetric measurement in Induction views</a:t>
            </a:r>
            <a:r>
              <a:rPr lang="en-US" sz="2000" i="1" kern="0" baseline="0" dirty="0">
                <a:solidFill>
                  <a:srgbClr val="FF0000"/>
                </a:solidFill>
                <a:latin typeface="Comic Sans MS" pitchFamily="66" charset="0"/>
                <a:ea typeface="Droid Sans Fallback" pitchFamily="34" charset="-128"/>
                <a:cs typeface="Droid Sans Fallback"/>
              </a:rPr>
              <a:t> </a:t>
            </a:r>
            <a:r>
              <a:rPr lang="en-US" sz="2000" i="1" kern="0" baseline="0" dirty="0">
                <a:solidFill>
                  <a:srgbClr val="FF0000"/>
                </a:solidFill>
                <a:latin typeface="Comic Sans MS" pitchFamily="66" charset="0"/>
                <a:ea typeface="Droid Sans Fallback" pitchFamily="34" charset="-128"/>
                <a:cs typeface="Calibri"/>
              </a:rPr>
              <a:t>→</a:t>
            </a:r>
            <a:r>
              <a:rPr lang="en-US" sz="2000" i="1" kern="0" baseline="0" dirty="0">
                <a:solidFill>
                  <a:srgbClr val="FF0000"/>
                </a:solidFill>
                <a:latin typeface="Comic Sans MS" pitchFamily="66" charset="0"/>
                <a:ea typeface="Droid Sans Fallback" pitchFamily="34" charset="-128"/>
                <a:cs typeface="Droid Sans Fallback"/>
              </a:rPr>
              <a:t> improvement by 10% the </a:t>
            </a:r>
            <a:r>
              <a:rPr lang="en-US" sz="2000" i="1" kern="0" baseline="0" dirty="0">
                <a:solidFill>
                  <a:srgbClr val="FF0000"/>
                </a:solidFill>
                <a:latin typeface="Symbol" pitchFamily="18" charset="2"/>
                <a:ea typeface="Droid Sans Fallback" pitchFamily="34" charset="-128"/>
                <a:cs typeface="Droid Sans Fallback"/>
              </a:rPr>
              <a:t>n</a:t>
            </a:r>
            <a:r>
              <a:rPr lang="en-US" sz="2000" i="1" kern="0" dirty="0">
                <a:solidFill>
                  <a:srgbClr val="FF0000"/>
                </a:solidFill>
                <a:latin typeface="Comic Sans MS" pitchFamily="66" charset="0"/>
                <a:ea typeface="Droid Sans Fallback" pitchFamily="34" charset="-128"/>
                <a:cs typeface="Droid Sans Fallback"/>
              </a:rPr>
              <a:t>e</a:t>
            </a:r>
            <a:r>
              <a:rPr lang="it-IT" sz="2000" i="1" kern="0" baseline="0" dirty="0">
                <a:solidFill>
                  <a:srgbClr val="FF0000"/>
                </a:solidFill>
                <a:latin typeface="Comic Sans MS" pitchFamily="66" charset="0"/>
                <a:ea typeface="Droid Sans Fallback" pitchFamily="34" charset="-128"/>
                <a:cs typeface="Droid Sans Fallback"/>
              </a:rPr>
              <a:t> </a:t>
            </a:r>
            <a:r>
              <a:rPr lang="pl-PL" sz="2000" i="1" kern="0" baseline="0" dirty="0">
                <a:solidFill>
                  <a:srgbClr val="FF0000"/>
                </a:solidFill>
                <a:latin typeface="Comic Sans MS" pitchFamily="66" charset="0"/>
                <a:ea typeface="Droid Sans Fallback" pitchFamily="34" charset="-128"/>
                <a:cs typeface="Droid Sans Fallback"/>
              </a:rPr>
              <a:t>identification efficiency</a:t>
            </a:r>
            <a:r>
              <a:rPr lang="en-US" sz="2000" i="1" kern="0" baseline="0" dirty="0">
                <a:solidFill>
                  <a:srgbClr val="FF0000"/>
                </a:solidFill>
                <a:latin typeface="Comic Sans MS" pitchFamily="66" charset="0"/>
                <a:ea typeface="Droid Sans Fallback" pitchFamily="34" charset="-128"/>
                <a:cs typeface="Droid Sans Fallback"/>
              </a:rPr>
              <a:t> at Booster neutrino energies</a:t>
            </a:r>
            <a:endParaRPr lang="en-US" sz="2000" baseline="0" dirty="0">
              <a:solidFill>
                <a:srgbClr val="000000"/>
              </a:solidFill>
              <a:latin typeface="Comic Sans MS" panose="030F0702030302020204" pitchFamily="66" charset="0"/>
              <a:ea typeface="Droid Sans Fallback" pitchFamily="34" charset="-128"/>
              <a:cs typeface="Droid Sans Fallback"/>
            </a:endParaRP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7842250" y="66294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 baseline="0">
                <a:solidFill>
                  <a:schemeClr val="accent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solidFill>
                  <a:srgbClr val="797B7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Slide# :  </a:t>
            </a:r>
            <a:fld id="{D05931B6-DFFB-0A40-833F-329CB0688972}" type="slidenum">
              <a:rPr kumimoji="0" lang="en-GB" sz="1200" b="0" i="1" u="none" strike="noStrike" kern="1200" cap="none" spc="0" normalizeH="0" baseline="0" noProof="0" smtClean="0">
                <a:ln>
                  <a:noFill/>
                </a:ln>
                <a:solidFill>
                  <a:srgbClr val="797B7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797B7E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27" name="Footer Placeholder 1"/>
          <p:cNvSpPr txBox="1">
            <a:spLocks/>
          </p:cNvSpPr>
          <p:nvPr/>
        </p:nvSpPr>
        <p:spPr bwMode="auto">
          <a:xfrm>
            <a:off x="200472" y="6584776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 baseline="0">
                <a:solidFill>
                  <a:schemeClr val="accent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797B7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ICPPA-2017, 2-5 October 2017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797B7E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15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14" y="1916113"/>
            <a:ext cx="422524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86" y="115893"/>
            <a:ext cx="324115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765177"/>
            <a:ext cx="3528447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8" name="Picture 2" descr="C:\Users\guglielm\Documents\Desktop\icaru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50" y="4324350"/>
            <a:ext cx="3593524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 descr="C:\Users\guglielm\Documents\Desktop\IMG_052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0" y="2997200"/>
            <a:ext cx="56172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6248989" y="115889"/>
            <a:ext cx="367129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lvl="1" indent="-177800" algn="just" defTabSz="449263" eaLnBrk="1">
              <a:lnSpc>
                <a:spcPct val="94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" charset="0"/>
              <a:buChar char="l"/>
            </a:pPr>
            <a:r>
              <a:rPr lang="en-GB" sz="2000" i="1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T600 in Antwerp </a:t>
            </a:r>
            <a:r>
              <a:rPr lang="en-US" sz="2000" i="1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June21</a:t>
            </a:r>
            <a:r>
              <a:rPr lang="en-US" sz="2000" i="1" baseline="3000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st</a:t>
            </a:r>
            <a:r>
              <a:rPr lang="en-GB" sz="2000" i="1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: unloading from the barge from Basel and loading into ship to Burns Arbors, in the </a:t>
            </a:r>
            <a:r>
              <a:rPr lang="en-US" sz="2000" i="1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Michigan lake</a:t>
            </a:r>
            <a:endParaRPr lang="en-GB" sz="2000" i="1" baseline="0" dirty="0" smtClean="0">
              <a:solidFill>
                <a:srgbClr val="000000"/>
              </a:solidFill>
              <a:latin typeface="Comic Sans MS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-15873" y="115888"/>
            <a:ext cx="338400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lvl="1" indent="-177800" defTabSz="449263" eaLnBrk="1">
              <a:lnSpc>
                <a:spcPct val="94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" charset="0"/>
              <a:buChar char="l"/>
            </a:pPr>
            <a:r>
              <a:rPr lang="en-GB" sz="2000" i="1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T600  leaving  from CERN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 </a:t>
            </a:r>
            <a:r>
              <a:rPr lang="en-US" sz="2000" i="1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June</a:t>
            </a:r>
            <a:r>
              <a:rPr lang="en-GB" sz="2000" i="1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 </a:t>
            </a:r>
            <a:r>
              <a:rPr lang="en-US" sz="2000" i="1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12</a:t>
            </a:r>
            <a:r>
              <a:rPr lang="en-US" sz="2000" i="1" baseline="3000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th</a:t>
            </a:r>
            <a:endParaRPr lang="en-GB" sz="2000" i="1" baseline="0" dirty="0" smtClean="0">
              <a:solidFill>
                <a:srgbClr val="000000"/>
              </a:solidFill>
              <a:latin typeface="Comic Sans MS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5601393" y="6215068"/>
            <a:ext cx="432048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lvl="1" indent="-177800" defTabSz="449263" eaLnBrk="1">
              <a:lnSpc>
                <a:spcPct val="94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" charset="0"/>
              <a:buChar char="l"/>
            </a:pPr>
            <a:r>
              <a:rPr lang="en-GB" sz="2000" i="1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T600  arriving at SBN Far site building at FermiLab, July 26</a:t>
            </a:r>
            <a:r>
              <a:rPr lang="en-GB" sz="2000" i="1" baseline="3000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th</a:t>
            </a:r>
          </a:p>
        </p:txBody>
      </p: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165076" y="6246818"/>
            <a:ext cx="4609361" cy="496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49263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800" baseline="0" dirty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http://icarustrip.fnal.gov/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2936776" y="2587812"/>
            <a:ext cx="4614965" cy="1057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49263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6600" baseline="0" dirty="0" smtClean="0">
                <a:solidFill>
                  <a:srgbClr val="FF0000"/>
                </a:solidFill>
                <a:latin typeface="Comic Sans MS" charset="0"/>
                <a:ea typeface="Droid Sans Fallback" charset="0"/>
                <a:cs typeface="Droid Sans Fallback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472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72" y="173421"/>
            <a:ext cx="4880744" cy="368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89388" y="311785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1451" y="611188"/>
            <a:ext cx="274796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defRPr/>
            </a:pPr>
            <a:r>
              <a:rPr lang="it-IT" i="1" baseline="0" dirty="0">
                <a:cs typeface="ＭＳ Ｐゴシック" charset="0"/>
              </a:rPr>
              <a:t>30 m</a:t>
            </a:r>
            <a:r>
              <a:rPr lang="it-IT" i="1" baseline="30000" dirty="0">
                <a:cs typeface="ＭＳ Ｐゴシック" charset="0"/>
              </a:rPr>
              <a:t>3 </a:t>
            </a:r>
            <a:r>
              <a:rPr lang="cs-CZ" i="1" baseline="0" dirty="0" err="1" smtClean="0">
                <a:cs typeface="ＭＳ Ｐゴシック" charset="0"/>
              </a:rPr>
              <a:t>Vessels</a:t>
            </a:r>
            <a:r>
              <a:rPr lang="it-IT" i="1" baseline="0" dirty="0" smtClean="0">
                <a:cs typeface="ＭＳ Ｐゴシック" charset="0"/>
              </a:rPr>
              <a:t> for LN2 </a:t>
            </a:r>
            <a:r>
              <a:rPr lang="it-IT" i="1" baseline="0" dirty="0" err="1" smtClean="0">
                <a:cs typeface="ＭＳ Ｐゴシック" charset="0"/>
              </a:rPr>
              <a:t>cooling</a:t>
            </a:r>
            <a:r>
              <a:rPr lang="it-IT" i="1" baseline="0" dirty="0" smtClean="0">
                <a:cs typeface="ＭＳ Ｐゴシック" charset="0"/>
              </a:rPr>
              <a:t> </a:t>
            </a:r>
            <a:r>
              <a:rPr lang="it-IT" i="1" baseline="0" dirty="0" err="1" smtClean="0">
                <a:cs typeface="ＭＳ Ｐゴシック" charset="0"/>
              </a:rPr>
              <a:t>circuit</a:t>
            </a:r>
            <a:endParaRPr lang="it-IT" i="1" baseline="0" dirty="0">
              <a:cs typeface="ＭＳ Ｐゴシック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719389" y="1260475"/>
            <a:ext cx="84137" cy="4397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2932113" y="1260477"/>
            <a:ext cx="0" cy="3794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938" y="2914053"/>
            <a:ext cx="256879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defRPr/>
            </a:pPr>
            <a:r>
              <a:rPr lang="it-IT" i="1" baseline="0" dirty="0">
                <a:cs typeface="ＭＳ Ｐゴシック" charset="0"/>
              </a:rPr>
              <a:t>N2 </a:t>
            </a:r>
            <a:r>
              <a:rPr lang="it-IT" i="1" baseline="0" dirty="0" err="1">
                <a:cs typeface="ＭＳ Ｐゴシック" charset="0"/>
              </a:rPr>
              <a:t>liquefiers</a:t>
            </a:r>
            <a:r>
              <a:rPr lang="it-IT" i="1" baseline="0" dirty="0">
                <a:cs typeface="ＭＳ Ｐゴシック" charset="0"/>
              </a:rPr>
              <a:t>: </a:t>
            </a:r>
            <a:r>
              <a:rPr lang="it-IT" i="1" baseline="0" dirty="0" smtClean="0">
                <a:cs typeface="ＭＳ Ｐゴシック" charset="0"/>
              </a:rPr>
              <a:t> 48 </a:t>
            </a:r>
            <a:r>
              <a:rPr lang="it-IT" i="1" baseline="0" dirty="0">
                <a:cs typeface="ＭＳ Ｐゴシック" charset="0"/>
              </a:rPr>
              <a:t>kW </a:t>
            </a:r>
            <a:r>
              <a:rPr lang="it-IT" i="1" baseline="0" dirty="0" err="1">
                <a:cs typeface="ＭＳ Ｐゴシック" charset="0"/>
              </a:rPr>
              <a:t>total</a:t>
            </a:r>
            <a:r>
              <a:rPr lang="it-IT" i="1" baseline="0" dirty="0">
                <a:cs typeface="ＭＳ Ｐゴシック" charset="0"/>
              </a:rPr>
              <a:t> </a:t>
            </a:r>
            <a:r>
              <a:rPr lang="it-IT" i="1" baseline="0" dirty="0" err="1">
                <a:cs typeface="ＭＳ Ｐゴシック" charset="0"/>
              </a:rPr>
              <a:t>cryo-power</a:t>
            </a:r>
            <a:endParaRPr lang="it-IT" i="1" baseline="0" dirty="0">
              <a:cs typeface="ＭＳ Ｐゴシック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560512" y="2420940"/>
            <a:ext cx="693612" cy="35998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712641" y="908720"/>
            <a:ext cx="288355" cy="50368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" y="567987"/>
            <a:ext cx="247967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i="1" baseline="0" dirty="0">
                <a:solidFill>
                  <a:srgbClr val="000000"/>
                </a:solidFill>
                <a:latin typeface="Comic Sans MS"/>
                <a:cs typeface="Comic Sans MS"/>
              </a:rPr>
              <a:t>N2 </a:t>
            </a:r>
            <a:r>
              <a:rPr lang="it-IT" i="1" baseline="0" dirty="0" err="1">
                <a:solidFill>
                  <a:srgbClr val="000000"/>
                </a:solidFill>
                <a:latin typeface="Comic Sans MS"/>
                <a:cs typeface="Comic Sans MS"/>
              </a:rPr>
              <a:t>Phase</a:t>
            </a:r>
            <a:r>
              <a:rPr lang="it-IT" i="1" baseline="0" dirty="0">
                <a:solidFill>
                  <a:srgbClr val="000000"/>
                </a:solidFill>
                <a:latin typeface="Comic Sans MS"/>
                <a:cs typeface="Comic Sans MS"/>
              </a:rPr>
              <a:t> separator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2648745" y="4221088"/>
            <a:ext cx="792088" cy="57606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ICARUS-T600 @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LNGS Hall B: 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0.77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ＭＳ Ｐゴシック" charset="0"/>
              </a:rPr>
              <a:t>kton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 LAr-TPC </a:t>
            </a:r>
            <a:endParaRPr lang="en-US" dirty="0"/>
          </a:p>
        </p:txBody>
      </p:sp>
      <p:cxnSp>
        <p:nvCxnSpPr>
          <p:cNvPr id="45" name="Łącznik prosty ze strzałką 27"/>
          <p:cNvCxnSpPr/>
          <p:nvPr/>
        </p:nvCxnSpPr>
        <p:spPr bwMode="auto">
          <a:xfrm>
            <a:off x="9057456" y="1052736"/>
            <a:ext cx="288032" cy="360040"/>
          </a:xfrm>
          <a:prstGeom prst="straightConnector1">
            <a:avLst/>
          </a:prstGeom>
          <a:ln w="38100">
            <a:solidFill>
              <a:schemeClr val="bg1"/>
            </a:solidFill>
            <a:headEnd type="oval" w="sm" len="sm"/>
            <a:tailEnd type="triangl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27"/>
          <p:cNvCxnSpPr/>
          <p:nvPr/>
        </p:nvCxnSpPr>
        <p:spPr bwMode="auto">
          <a:xfrm flipV="1">
            <a:off x="8913440" y="3140968"/>
            <a:ext cx="576064" cy="288032"/>
          </a:xfrm>
          <a:prstGeom prst="straightConnector1">
            <a:avLst/>
          </a:prstGeom>
          <a:ln w="38100">
            <a:solidFill>
              <a:schemeClr val="bg1"/>
            </a:solidFill>
            <a:headEnd type="oval" w="sm" len="sm"/>
            <a:tailEnd type="triangl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28864" y="4176950"/>
            <a:ext cx="617713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defTabSz="914400">
              <a:lnSpc>
                <a:spcPts val="2300"/>
              </a:lnSpc>
              <a:spcBef>
                <a:spcPts val="600"/>
              </a:spcBef>
              <a:spcAft>
                <a:spcPts val="163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2 TPCs </a:t>
            </a:r>
            <a:r>
              <a:rPr lang="en-US" sz="1900" baseline="0" dirty="0">
                <a:solidFill>
                  <a:srgbClr val="000000"/>
                </a:solidFill>
                <a:latin typeface="Comic Sans MS" pitchFamily="66" charset="0"/>
              </a:rPr>
              <a:t>per module, 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common </a:t>
            </a:r>
            <a:r>
              <a:rPr lang="en-US" sz="1900" baseline="0" dirty="0">
                <a:solidFill>
                  <a:srgbClr val="000000"/>
                </a:solidFill>
                <a:latin typeface="Comic Sans MS" pitchFamily="66" charset="0"/>
              </a:rPr>
              <a:t>central 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cathode:      E</a:t>
            </a:r>
            <a:r>
              <a:rPr lang="en-US" sz="1900" dirty="0" smtClean="0">
                <a:solidFill>
                  <a:srgbClr val="000000"/>
                </a:solidFill>
                <a:latin typeface="Comic Sans MS" pitchFamily="66" charset="0"/>
              </a:rPr>
              <a:t>D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= 0.5 </a:t>
            </a:r>
            <a:r>
              <a:rPr lang="en-US" sz="1900" baseline="0" dirty="0">
                <a:solidFill>
                  <a:srgbClr val="000000"/>
                </a:solidFill>
                <a:latin typeface="Comic Sans MS" pitchFamily="66" charset="0"/>
              </a:rPr>
              <a:t>kV/cm, </a:t>
            </a:r>
            <a:r>
              <a:rPr lang="en-US" sz="1900" baseline="0" dirty="0" err="1" smtClean="0">
                <a:solidFill>
                  <a:srgbClr val="000000"/>
                </a:solidFill>
                <a:latin typeface="Comic Sans MS" pitchFamily="66" charset="0"/>
              </a:rPr>
              <a:t>v</a:t>
            </a:r>
            <a:r>
              <a:rPr lang="en-US" sz="1900" dirty="0" err="1" smtClean="0">
                <a:solidFill>
                  <a:srgbClr val="000000"/>
                </a:solidFill>
                <a:latin typeface="Comic Sans MS" pitchFamily="66" charset="0"/>
              </a:rPr>
              <a:t>D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=1.55 mm/</a:t>
            </a:r>
            <a:r>
              <a:rPr lang="en-US" sz="1900" baseline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s, 1.5 </a:t>
            </a:r>
            <a:r>
              <a:rPr lang="en-US" sz="1900" baseline="0" dirty="0">
                <a:solidFill>
                  <a:srgbClr val="000000"/>
                </a:solidFill>
                <a:latin typeface="Comic Sans MS" pitchFamily="66" charset="0"/>
              </a:rPr>
              <a:t>m drift 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length;</a:t>
            </a:r>
            <a:endParaRPr lang="en-US" sz="1900" baseline="0" dirty="0">
              <a:solidFill>
                <a:srgbClr val="000000"/>
              </a:solidFill>
              <a:latin typeface="Comic Sans MS" pitchFamily="66" charset="0"/>
            </a:endParaRPr>
          </a:p>
          <a:p>
            <a:pPr marL="231775" indent="-231775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3 </a:t>
            </a:r>
            <a:r>
              <a:rPr lang="en-US" sz="1900" baseline="0" dirty="0">
                <a:solidFill>
                  <a:srgbClr val="000000"/>
                </a:solidFill>
                <a:latin typeface="Comic Sans MS" pitchFamily="66" charset="0"/>
              </a:rPr>
              <a:t>‘’non-destructive’’ readout wire planes per TPC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en-US" sz="1900" baseline="0" dirty="0">
                <a:solidFill>
                  <a:srgbClr val="000000"/>
                </a:solidFill>
                <a:latin typeface="Comic Sans MS" pitchFamily="66" charset="0"/>
              </a:rPr>
              <a:t> ≈54000 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wires at 0, </a:t>
            </a:r>
            <a:r>
              <a:rPr lang="en-US" sz="1900" baseline="0" dirty="0">
                <a:solidFill>
                  <a:srgbClr val="000000"/>
                </a:solidFill>
                <a:latin typeface="Comic Sans MS" pitchFamily="66" charset="0"/>
              </a:rPr>
              <a:t>±60° </a:t>
            </a:r>
            <a:r>
              <a:rPr lang="en-US" sz="1900" baseline="0" dirty="0" err="1" smtClean="0">
                <a:solidFill>
                  <a:srgbClr val="000000"/>
                </a:solidFill>
                <a:latin typeface="Comic Sans MS" pitchFamily="66" charset="0"/>
              </a:rPr>
              <a:t>wrt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 horizontal: Induct.1, Induct. 2 and Collect. views;</a:t>
            </a:r>
          </a:p>
          <a:p>
            <a:pPr marL="231775" indent="-231775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 Continuous TPC read-out</a:t>
            </a:r>
            <a:r>
              <a:rPr lang="en-US" sz="1900" baseline="0" dirty="0">
                <a:solidFill>
                  <a:srgbClr val="000000"/>
                </a:solidFill>
                <a:latin typeface="Comic Sans MS" pitchFamily="66" charset="0"/>
              </a:rPr>
              <a:t>,  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0.4 </a:t>
            </a:r>
            <a:r>
              <a:rPr lang="en-US" sz="1900" baseline="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900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s sampling 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time;</a:t>
            </a:r>
          </a:p>
          <a:p>
            <a:pPr marL="231775" indent="-231775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1900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8” PMTs +TPB </a:t>
            </a:r>
            <a:r>
              <a:rPr lang="en-US" sz="1900" baseline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wls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arrays, sensitive </a:t>
            </a:r>
            <a:r>
              <a:rPr lang="en-US" sz="1900" baseline="0" dirty="0">
                <a:solidFill>
                  <a:srgbClr val="000000"/>
                </a:solidFill>
                <a:latin typeface="Comic Sans MS" pitchFamily="66" charset="0"/>
              </a:rPr>
              <a:t>at 128 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nm, for t</a:t>
            </a:r>
            <a:r>
              <a:rPr lang="en-US" sz="1900" dirty="0" smtClean="0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US" sz="1900" baseline="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pitchFamily="66" charset="0"/>
              </a:rPr>
              <a:t>signal, timing and triggering of the event.</a:t>
            </a:r>
            <a:endParaRPr lang="en-US" sz="1900" baseline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55" name="Łącznik prosty ze strzałką 27"/>
          <p:cNvCxnSpPr/>
          <p:nvPr/>
        </p:nvCxnSpPr>
        <p:spPr bwMode="auto">
          <a:xfrm>
            <a:off x="6537176" y="1556792"/>
            <a:ext cx="288032" cy="216024"/>
          </a:xfrm>
          <a:prstGeom prst="straightConnector1">
            <a:avLst/>
          </a:prstGeom>
          <a:ln w="38100">
            <a:solidFill>
              <a:schemeClr val="bg1"/>
            </a:solidFill>
            <a:headEnd type="oval" w="sm" len="sm"/>
            <a:tailEnd type="triangl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443294" y="476674"/>
            <a:ext cx="4462708" cy="3313903"/>
            <a:chOff x="5348148" y="476672"/>
            <a:chExt cx="4557854" cy="3322618"/>
          </a:xfrm>
        </p:grpSpPr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5348148" y="476672"/>
              <a:ext cx="4557854" cy="3322618"/>
              <a:chOff x="5563575" y="1902500"/>
              <a:chExt cx="4310565" cy="3322618"/>
            </a:xfrm>
          </p:grpSpPr>
          <p:grpSp>
            <p:nvGrpSpPr>
              <p:cNvPr id="38" name="Grupa 37"/>
              <p:cNvGrpSpPr>
                <a:grpSpLocks/>
              </p:cNvGrpSpPr>
              <p:nvPr/>
            </p:nvGrpSpPr>
            <p:grpSpPr bwMode="auto">
              <a:xfrm>
                <a:off x="5993807" y="1902500"/>
                <a:ext cx="3880333" cy="3322618"/>
                <a:chOff x="4284464" y="1344807"/>
                <a:chExt cx="4029281" cy="3858656"/>
              </a:xfrm>
            </p:grpSpPr>
            <p:pic>
              <p:nvPicPr>
                <p:cNvPr id="40" name="Obraz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26832" y="1428432"/>
                  <a:ext cx="3586913" cy="3705661"/>
                </a:xfrm>
                <a:prstGeom prst="rect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</p:pic>
            <p:sp>
              <p:nvSpPr>
                <p:cNvPr id="41" name="pole tekstowe 24"/>
                <p:cNvSpPr txBox="1"/>
                <p:nvPr/>
              </p:nvSpPr>
              <p:spPr>
                <a:xfrm>
                  <a:off x="4284464" y="1344807"/>
                  <a:ext cx="2816658" cy="39317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7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1600" b="1" i="1" baseline="0" dirty="0">
                      <a:latin typeface="+mn-lt"/>
                      <a:ea typeface="+mn-ea"/>
                    </a:rPr>
                    <a:t>Cathode</a:t>
                  </a:r>
                  <a:r>
                    <a:rPr lang="en-US" sz="1600" b="1" i="1" baseline="0" dirty="0">
                      <a:latin typeface="+mn-lt"/>
                      <a:ea typeface="+mn-ea"/>
                    </a:rPr>
                    <a:t>: </a:t>
                  </a:r>
                  <a:r>
                    <a:rPr lang="en-US" sz="1600" b="1" i="1" baseline="0" dirty="0" smtClean="0">
                      <a:latin typeface="+mn-lt"/>
                      <a:ea typeface="+mn-ea"/>
                    </a:rPr>
                    <a:t>E</a:t>
                  </a:r>
                  <a:r>
                    <a:rPr lang="en-US" sz="1600" b="1" i="1" dirty="0" smtClean="0">
                      <a:latin typeface="+mn-lt"/>
                      <a:ea typeface="+mn-ea"/>
                    </a:rPr>
                    <a:t>D </a:t>
                  </a:r>
                  <a:r>
                    <a:rPr lang="en-US" sz="1600" b="1" i="1" baseline="0" dirty="0">
                      <a:latin typeface="+mn-lt"/>
                      <a:ea typeface="+mn-ea"/>
                    </a:rPr>
                    <a:t>= 0.5 kV/cm</a:t>
                  </a:r>
                  <a:endParaRPr lang="pl-PL" sz="1600" b="1" i="1" baseline="0" dirty="0">
                    <a:latin typeface="+mn-lt"/>
                    <a:ea typeface="+mn-ea"/>
                  </a:endParaRPr>
                </a:p>
              </p:txBody>
            </p:sp>
            <p:cxnSp>
              <p:nvCxnSpPr>
                <p:cNvPr id="42" name="Łącznik prosty ze strzałką 25"/>
                <p:cNvCxnSpPr>
                  <a:stCxn id="41" idx="2"/>
                </p:cNvCxnSpPr>
                <p:nvPr/>
              </p:nvCxnSpPr>
              <p:spPr>
                <a:xfrm>
                  <a:off x="5692793" y="1654355"/>
                  <a:ext cx="825848" cy="875895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headEnd type="oval" w="sm" len="sm"/>
                  <a:tailEnd type="triangle" w="med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pole tekstowe 26"/>
                <p:cNvSpPr txBox="1"/>
                <p:nvPr/>
              </p:nvSpPr>
              <p:spPr>
                <a:xfrm>
                  <a:off x="5531583" y="4522559"/>
                  <a:ext cx="2471932" cy="680904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7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baseline="0" dirty="0">
                      <a:latin typeface="+mn-lt"/>
                      <a:ea typeface="+mn-ea"/>
                    </a:rPr>
                    <a:t>3 </a:t>
                  </a:r>
                  <a:r>
                    <a:rPr lang="pl-PL" sz="1600" b="1" baseline="0" dirty="0">
                      <a:latin typeface="+mn-lt"/>
                      <a:ea typeface="+mn-ea"/>
                    </a:rPr>
                    <a:t>readout wire arrays</a:t>
                  </a:r>
                  <a:endParaRPr lang="en-US" sz="1600" b="1" baseline="0" dirty="0">
                    <a:latin typeface="+mn-lt"/>
                    <a:ea typeface="+mn-ea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baseline="0" dirty="0">
                      <a:latin typeface="+mn-lt"/>
                      <a:ea typeface="+mn-ea"/>
                    </a:rPr>
                    <a:t>0, +/- 60</a:t>
                  </a:r>
                  <a:r>
                    <a:rPr lang="en-US" sz="1600" b="1" baseline="30000" dirty="0">
                      <a:latin typeface="+mn-lt"/>
                      <a:ea typeface="+mn-ea"/>
                    </a:rPr>
                    <a:t>0</a:t>
                  </a:r>
                  <a:r>
                    <a:rPr lang="en-US" sz="1600" b="1" baseline="0" dirty="0">
                      <a:latin typeface="+mn-lt"/>
                      <a:ea typeface="+mn-ea"/>
                    </a:rPr>
                    <a:t>, 3mm pitch</a:t>
                  </a:r>
                  <a:endParaRPr lang="pl-PL" sz="1600" b="1" baseline="0" dirty="0">
                    <a:latin typeface="+mn-lt"/>
                    <a:ea typeface="+mn-ea"/>
                  </a:endParaRPr>
                </a:p>
              </p:txBody>
            </p:sp>
            <p:cxnSp>
              <p:nvCxnSpPr>
                <p:cNvPr id="44" name="Łącznik prosty ze strzałką 27"/>
                <p:cNvCxnSpPr/>
                <p:nvPr/>
              </p:nvCxnSpPr>
              <p:spPr>
                <a:xfrm flipH="1" flipV="1">
                  <a:off x="5521591" y="4271684"/>
                  <a:ext cx="756683" cy="250875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headEnd type="oval" w="sm" len="sm"/>
                  <a:tailEnd type="triangle" w="med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Łącznik prosty ze strzałką 28"/>
                <p:cNvCxnSpPr/>
                <p:nvPr/>
              </p:nvCxnSpPr>
              <p:spPr>
                <a:xfrm flipV="1">
                  <a:off x="7268288" y="4330357"/>
                  <a:ext cx="421641" cy="275828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headEnd type="oval" w="sm" len="sm"/>
                  <a:tailEnd type="triangle" w="med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Łącznik prosty ze strzałką 29"/>
                <p:cNvCxnSpPr/>
                <p:nvPr/>
              </p:nvCxnSpPr>
              <p:spPr>
                <a:xfrm flipH="1">
                  <a:off x="6909259" y="2825106"/>
                  <a:ext cx="652765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Łącznik prosty ze strzałką 30"/>
                <p:cNvCxnSpPr/>
                <p:nvPr/>
              </p:nvCxnSpPr>
              <p:spPr>
                <a:xfrm>
                  <a:off x="5722464" y="2825106"/>
                  <a:ext cx="652765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pole tekstowe 31"/>
                <p:cNvSpPr txBox="1">
                  <a:spLocks noChangeArrowheads="1"/>
                </p:cNvSpPr>
                <p:nvPr/>
              </p:nvSpPr>
              <p:spPr bwMode="auto">
                <a:xfrm>
                  <a:off x="5787705" y="2490606"/>
                  <a:ext cx="324909" cy="39317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59999"/>
                    </a:srgbClr>
                  </a:outerShdw>
                </a:effectLst>
                <a:ex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b="1" baseline="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E</a:t>
                  </a:r>
                </a:p>
              </p:txBody>
            </p:sp>
            <p:sp>
              <p:nvSpPr>
                <p:cNvPr id="51" name="pole tekstowe 32"/>
                <p:cNvSpPr txBox="1">
                  <a:spLocks noChangeArrowheads="1"/>
                </p:cNvSpPr>
                <p:nvPr/>
              </p:nvSpPr>
              <p:spPr bwMode="auto">
                <a:xfrm>
                  <a:off x="7332052" y="2490606"/>
                  <a:ext cx="324909" cy="39317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59999"/>
                    </a:srgbClr>
                  </a:outerShdw>
                </a:effectLst>
                <a:ex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b="1" baseline="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E</a:t>
                  </a:r>
                </a:p>
              </p:txBody>
            </p:sp>
            <p:cxnSp>
              <p:nvCxnSpPr>
                <p:cNvPr id="52" name="Łącznik prosty ze strzałką 34"/>
                <p:cNvCxnSpPr>
                  <a:cxnSpLocks noChangeShapeType="1"/>
                </p:cNvCxnSpPr>
                <p:nvPr/>
              </p:nvCxnSpPr>
              <p:spPr bwMode="auto">
                <a:xfrm>
                  <a:off x="6666997" y="2156105"/>
                  <a:ext cx="1290695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63500" sx="103000" sy="103000" algn="ctr" rotWithShape="0">
                    <a:srgbClr val="000000">
                      <a:alpha val="74998"/>
                    </a:srgbClr>
                  </a:outerShdw>
                </a:effectLst>
                <a:extLst/>
              </p:spPr>
            </p:cxnSp>
            <p:sp>
              <p:nvSpPr>
                <p:cNvPr id="53" name="Prostokąt 35"/>
                <p:cNvSpPr/>
                <p:nvPr/>
              </p:nvSpPr>
              <p:spPr>
                <a:xfrm>
                  <a:off x="6909259" y="1737980"/>
                  <a:ext cx="1133299" cy="33450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  <a:alpha val="40000"/>
                  </a:schemeClr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54" name="pole tekstowe 36"/>
                <p:cNvSpPr txBox="1">
                  <a:spLocks noChangeArrowheads="1"/>
                </p:cNvSpPr>
                <p:nvPr/>
              </p:nvSpPr>
              <p:spPr bwMode="auto">
                <a:xfrm>
                  <a:off x="6817063" y="1737980"/>
                  <a:ext cx="1155031" cy="394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l-PL" altLang="en-US" sz="1600" b="1" i="1" baseline="0" dirty="0"/>
                    <a:t>1.5m</a:t>
                  </a:r>
                  <a:r>
                    <a:rPr lang="en-US" altLang="en-US" sz="1600" b="1" i="1" baseline="0" dirty="0"/>
                    <a:t> drift </a:t>
                  </a:r>
                  <a:endParaRPr lang="pl-PL" altLang="en-US" sz="1600" b="1" i="1" baseline="0" dirty="0"/>
                </a:p>
              </p:txBody>
            </p:sp>
          </p:grpSp>
          <p:sp>
            <p:nvSpPr>
              <p:cNvPr id="39" name="pole tekstowe 24"/>
              <p:cNvSpPr txBox="1"/>
              <p:nvPr/>
            </p:nvSpPr>
            <p:spPr bwMode="auto">
              <a:xfrm>
                <a:off x="5563575" y="3054628"/>
                <a:ext cx="1274013" cy="33944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i="1" baseline="0" dirty="0">
                    <a:latin typeface="+mn-lt"/>
                    <a:ea typeface="+mn-ea"/>
                  </a:rPr>
                  <a:t>PMT array</a:t>
                </a:r>
                <a:endParaRPr lang="pl-PL" sz="1600" b="1" i="1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57" name="pole tekstowe 24"/>
            <p:cNvSpPr txBox="1"/>
            <p:nvPr/>
          </p:nvSpPr>
          <p:spPr bwMode="auto">
            <a:xfrm>
              <a:off x="8552266" y="2420888"/>
              <a:ext cx="1347101" cy="33944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0000"/>
              </a:schemeClr>
            </a:solidFill>
            <a:ln>
              <a:solidFill>
                <a:schemeClr val="bg1"/>
              </a:solidFill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baseline="0" dirty="0">
                  <a:latin typeface="+mn-lt"/>
                  <a:ea typeface="+mn-ea"/>
                </a:rPr>
                <a:t>PMT array</a:t>
              </a:r>
              <a:endParaRPr lang="pl-PL" sz="1600" b="1" i="1" baseline="0" dirty="0">
                <a:latin typeface="+mn-lt"/>
                <a:ea typeface="+mn-ea"/>
              </a:endParaRPr>
            </a:p>
          </p:txBody>
        </p:sp>
        <p:cxnSp>
          <p:nvCxnSpPr>
            <p:cNvPr id="59" name="Łącznik prosty ze strzałką 27"/>
            <p:cNvCxnSpPr/>
            <p:nvPr/>
          </p:nvCxnSpPr>
          <p:spPr bwMode="auto">
            <a:xfrm flipH="1" flipV="1">
              <a:off x="9345488" y="2060848"/>
              <a:ext cx="360040" cy="28803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sm" len="sm"/>
              <a:tailEnd type="triangle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629400"/>
            <a:ext cx="2063750" cy="228600"/>
          </a:xfrm>
        </p:spPr>
        <p:txBody>
          <a:bodyPr/>
          <a:lstStyle/>
          <a:p>
            <a:r>
              <a:rPr lang="en-GB" dirty="0" smtClean="0"/>
              <a:t>Slide# :  </a:t>
            </a:r>
            <a:fld id="{D05931B6-DFFB-0A40-833F-329CB0688972}" type="slidenum">
              <a:rPr lang="en-GB" smtClean="0"/>
              <a:pPr/>
              <a:t>2</a:t>
            </a:fld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5552" y="3573017"/>
            <a:ext cx="3816424" cy="3270219"/>
            <a:chOff x="-16187" y="3574760"/>
            <a:chExt cx="4033083" cy="3268333"/>
          </a:xfrm>
        </p:grpSpPr>
        <p:grpSp>
          <p:nvGrpSpPr>
            <p:cNvPr id="3" name="Group 2"/>
            <p:cNvGrpSpPr/>
            <p:nvPr/>
          </p:nvGrpSpPr>
          <p:grpSpPr>
            <a:xfrm>
              <a:off x="-16187" y="3574760"/>
              <a:ext cx="4033083" cy="3268333"/>
              <a:chOff x="-16187" y="3070704"/>
              <a:chExt cx="4033083" cy="3268333"/>
            </a:xfrm>
          </p:grpSpPr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1" y="3070704"/>
                <a:ext cx="3997845" cy="3022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-16187" y="3346099"/>
                <a:ext cx="3373124" cy="586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9pPr>
              </a:lstStyle>
              <a:p>
                <a:pPr>
                  <a:spcBef>
                    <a:spcPts val="1125"/>
                  </a:spcBef>
                  <a:defRPr/>
                </a:pPr>
                <a:r>
                  <a:rPr lang="it-IT" i="1" baseline="0" dirty="0" smtClean="0">
                    <a:cs typeface="ＭＳ Ｐゴシック" charset="0"/>
                  </a:rPr>
                  <a:t>54000 electronic chs, low noise charge amplifiers + </a:t>
                </a:r>
                <a:r>
                  <a:rPr lang="it-IT" i="1" baseline="0" dirty="0" err="1" smtClean="0">
                    <a:cs typeface="ＭＳ Ｐゴシック" charset="0"/>
                  </a:rPr>
                  <a:t>digitizers</a:t>
                </a:r>
                <a:endParaRPr lang="it-IT" i="1" baseline="0" dirty="0">
                  <a:cs typeface="ＭＳ Ｐゴシック" charset="0"/>
                </a:endParaRPr>
              </a:p>
            </p:txBody>
          </p:sp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34924" y="5085184"/>
                <a:ext cx="1965747" cy="586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9pPr>
              </a:lstStyle>
              <a:p>
                <a:pPr>
                  <a:spcBef>
                    <a:spcPts val="1125"/>
                  </a:spcBef>
                  <a:defRPr/>
                </a:pPr>
                <a:r>
                  <a:rPr lang="it-IT" i="1" baseline="0" dirty="0">
                    <a:cs typeface="ＭＳ Ｐゴシック" charset="0"/>
                  </a:rPr>
                  <a:t>LAr </a:t>
                </a:r>
                <a:r>
                  <a:rPr lang="it-IT" i="1" baseline="0" dirty="0" err="1">
                    <a:cs typeface="ＭＳ Ｐゴシック" charset="0"/>
                  </a:rPr>
                  <a:t>purification</a:t>
                </a:r>
                <a:r>
                  <a:rPr lang="it-IT" i="1" baseline="0" dirty="0">
                    <a:cs typeface="ＭＳ Ｐゴシック" charset="0"/>
                  </a:rPr>
                  <a:t> </a:t>
                </a:r>
                <a:r>
                  <a:rPr lang="it-IT" i="1" baseline="0" dirty="0" err="1">
                    <a:cs typeface="ＭＳ Ｐゴシック" charset="0"/>
                  </a:rPr>
                  <a:t>systems</a:t>
                </a:r>
                <a:endParaRPr lang="it-IT" i="1" baseline="0" dirty="0">
                  <a:cs typeface="ＭＳ Ｐゴシック" charset="0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V="1">
                <a:off x="560512" y="4869160"/>
                <a:ext cx="792088" cy="28803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1712640" y="5506339"/>
                <a:ext cx="1800200" cy="832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9pPr>
              </a:lstStyle>
              <a:p>
                <a:pPr>
                  <a:spcBef>
                    <a:spcPts val="1125"/>
                  </a:spcBef>
                  <a:defRPr/>
                </a:pPr>
                <a:r>
                  <a:rPr lang="it-IT" i="1" baseline="0" dirty="0" err="1">
                    <a:cs typeface="ＭＳ Ｐゴシック" charset="0"/>
                  </a:rPr>
                  <a:t>GAr</a:t>
                </a:r>
                <a:r>
                  <a:rPr lang="it-IT" i="1" baseline="0" dirty="0">
                    <a:cs typeface="ＭＳ Ｐゴシック" charset="0"/>
                  </a:rPr>
                  <a:t> </a:t>
                </a:r>
                <a:r>
                  <a:rPr lang="it-IT" i="1" baseline="0" dirty="0" err="1">
                    <a:cs typeface="ＭＳ Ｐゴシック" charset="0"/>
                  </a:rPr>
                  <a:t>purification</a:t>
                </a:r>
                <a:r>
                  <a:rPr lang="it-IT" i="1" baseline="0" dirty="0">
                    <a:cs typeface="ＭＳ Ｐゴシック" charset="0"/>
                  </a:rPr>
                  <a:t> </a:t>
                </a:r>
                <a:r>
                  <a:rPr lang="it-IT" i="1" baseline="0" dirty="0" err="1">
                    <a:cs typeface="ＭＳ Ｐゴシック" charset="0"/>
                  </a:rPr>
                  <a:t>systems</a:t>
                </a:r>
                <a:endParaRPr lang="it-IT" i="1" baseline="0" dirty="0">
                  <a:cs typeface="ＭＳ Ｐゴシック" charset="0"/>
                </a:endParaRP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H="1" flipV="1">
                <a:off x="1675234" y="4365104"/>
                <a:ext cx="288031" cy="10801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0" name="Line 20"/>
            <p:cNvSpPr>
              <a:spLocks noChangeShapeType="1"/>
            </p:cNvSpPr>
            <p:nvPr/>
          </p:nvSpPr>
          <p:spPr bwMode="auto">
            <a:xfrm flipH="1">
              <a:off x="2576734" y="4366391"/>
              <a:ext cx="193572" cy="57477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3512840" y="378904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Aft>
                <a:spcPts val="163"/>
              </a:spcAft>
            </a:pPr>
            <a:r>
              <a:rPr lang="en-US" sz="2000" i="1" baseline="0" dirty="0" smtClean="0">
                <a:solidFill>
                  <a:srgbClr val="FF0000"/>
                </a:solidFill>
                <a:latin typeface="Comic Sans MS" pitchFamily="66" charset="0"/>
              </a:rPr>
              <a:t>Two identical modules: 476 </a:t>
            </a:r>
            <a:r>
              <a:rPr lang="en-US" sz="2000" i="1" baseline="0" dirty="0">
                <a:solidFill>
                  <a:srgbClr val="FF0000"/>
                </a:solidFill>
                <a:latin typeface="Comic Sans MS" pitchFamily="66" charset="0"/>
              </a:rPr>
              <a:t>t </a:t>
            </a:r>
            <a:r>
              <a:rPr lang="en-US" sz="2000" i="1" baseline="0" dirty="0" smtClean="0">
                <a:solidFill>
                  <a:srgbClr val="FF0000"/>
                </a:solidFill>
                <a:latin typeface="Comic Sans MS" pitchFamily="66" charset="0"/>
              </a:rPr>
              <a:t>active mass:</a:t>
            </a:r>
            <a:endParaRPr lang="en-US" sz="2000" i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1" name="Łącznik prosty ze strzałką 27"/>
          <p:cNvCxnSpPr/>
          <p:nvPr/>
        </p:nvCxnSpPr>
        <p:spPr bwMode="auto">
          <a:xfrm>
            <a:off x="6393161" y="1988840"/>
            <a:ext cx="504056" cy="288032"/>
          </a:xfrm>
          <a:prstGeom prst="straightConnector1">
            <a:avLst/>
          </a:prstGeom>
          <a:ln w="38100">
            <a:solidFill>
              <a:schemeClr val="bg1"/>
            </a:solidFill>
            <a:headEnd type="oval" w="sm" len="sm"/>
            <a:tailEnd type="triangl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24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620688"/>
            <a:ext cx="9906000" cy="595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2" indent="-225425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l"/>
            </a:pPr>
            <a:r>
              <a:rPr lang="en-GB" altLang="it-IT" sz="1900" i="1" baseline="0" dirty="0" smtClean="0">
                <a:latin typeface="+mn-lt"/>
                <a:ea typeface="ＭＳ Ｐゴシック" charset="0"/>
                <a:cs typeface="MS PGothic" pitchFamily="34" charset="-128"/>
              </a:rPr>
              <a:t>Exposed </a:t>
            </a:r>
            <a:r>
              <a:rPr lang="en-GB" altLang="it-IT" sz="1900" i="1" baseline="0" dirty="0">
                <a:latin typeface="+mn-lt"/>
                <a:ea typeface="ＭＳ Ｐゴシック" charset="0"/>
                <a:cs typeface="MS PGothic" pitchFamily="34" charset="-128"/>
              </a:rPr>
              <a:t>to CNGS </a:t>
            </a:r>
            <a:r>
              <a:rPr lang="en-GB" altLang="it-IT" sz="1900" i="1" baseline="0" dirty="0">
                <a:latin typeface="Symbol" panose="05050102010706020507" pitchFamily="18" charset="2"/>
                <a:ea typeface="ＭＳ Ｐゴシック" charset="0"/>
                <a:cs typeface="Symbol" charset="2"/>
              </a:rPr>
              <a:t>n</a:t>
            </a:r>
            <a:r>
              <a:rPr lang="en-GB" altLang="it-IT" sz="1900" i="1" baseline="0" dirty="0">
                <a:latin typeface="+mn-lt"/>
                <a:ea typeface="ＭＳ Ｐゴシック" charset="0"/>
                <a:cs typeface="Symbol" charset="2"/>
              </a:rPr>
              <a:t> </a:t>
            </a:r>
            <a:r>
              <a:rPr lang="en-GB" altLang="it-IT" sz="1900" i="1" baseline="0" dirty="0">
                <a:latin typeface="+mn-lt"/>
                <a:ea typeface="ＭＳ Ｐゴシック" charset="0"/>
                <a:cs typeface="MS PGothic" pitchFamily="34" charset="-128"/>
              </a:rPr>
              <a:t>beam I</a:t>
            </a:r>
            <a:r>
              <a:rPr lang="en-US" sz="1900" i="1" baseline="0" dirty="0">
                <a:latin typeface="+mn-lt"/>
              </a:rPr>
              <a:t>CARUS concluded in 2013 a very successful-3 years </a:t>
            </a:r>
            <a:r>
              <a:rPr lang="en-US" sz="1900" i="1" baseline="0" dirty="0" smtClean="0">
                <a:latin typeface="+mn-lt"/>
              </a:rPr>
              <a:t>  long </a:t>
            </a:r>
            <a:r>
              <a:rPr lang="en-US" sz="1900" i="1" baseline="0" dirty="0">
                <a:latin typeface="+mn-lt"/>
              </a:rPr>
              <a:t>run, </a:t>
            </a:r>
            <a:r>
              <a:rPr lang="en-GB" altLang="it-IT" sz="1900" i="1" baseline="0" dirty="0">
                <a:latin typeface="+mn-lt"/>
                <a:ea typeface="ＭＳ Ｐゴシック" charset="0"/>
                <a:cs typeface="MS PGothic" pitchFamily="34" charset="-128"/>
              </a:rPr>
              <a:t>collecting 8.6 x 10</a:t>
            </a:r>
            <a:r>
              <a:rPr lang="en-GB" altLang="it-IT" sz="1900" i="1" baseline="30000" dirty="0">
                <a:latin typeface="+mn-lt"/>
                <a:ea typeface="ＭＳ Ｐゴシック" charset="0"/>
                <a:cs typeface="MS PGothic" pitchFamily="34" charset="-128"/>
              </a:rPr>
              <a:t>19 </a:t>
            </a:r>
            <a:r>
              <a:rPr lang="en-GB" altLang="it-IT" sz="1900" i="1" baseline="0" dirty="0">
                <a:latin typeface="+mn-lt"/>
                <a:ea typeface="ＭＳ Ｐゴシック" charset="0"/>
                <a:cs typeface="MS PGothic" pitchFamily="34" charset="-128"/>
              </a:rPr>
              <a:t>pot event statistics with detector live time </a:t>
            </a:r>
            <a:r>
              <a:rPr lang="en-GB" altLang="it-IT" sz="1900" i="1" baseline="0" dirty="0" smtClean="0">
                <a:latin typeface="+mn-lt"/>
                <a:ea typeface="ＭＳ Ｐゴシック" charset="0"/>
                <a:cs typeface="MS PGothic" pitchFamily="34" charset="-128"/>
              </a:rPr>
              <a:t>&gt; 93</a:t>
            </a:r>
            <a:r>
              <a:rPr lang="en-GB" altLang="it-IT" sz="1900" i="1" baseline="0" dirty="0">
                <a:latin typeface="+mn-lt"/>
                <a:ea typeface="ＭＳ Ｐゴシック" charset="0"/>
                <a:cs typeface="MS PGothic" pitchFamily="34" charset="-128"/>
              </a:rPr>
              <a:t>% recording also c-rays to study atmospheric </a:t>
            </a:r>
            <a:r>
              <a:rPr lang="en-GB" altLang="it-IT" sz="1900" i="1" baseline="0" dirty="0">
                <a:latin typeface="Symbol" panose="05050102010706020507" pitchFamily="18" charset="2"/>
                <a:ea typeface="ＭＳ Ｐゴシック" charset="0"/>
                <a:cs typeface="MS PGothic" pitchFamily="34" charset="-128"/>
              </a:rPr>
              <a:t>n</a:t>
            </a:r>
            <a:r>
              <a:rPr lang="en-GB" altLang="it-IT" sz="1900" i="1" baseline="0" dirty="0">
                <a:latin typeface="+mn-lt"/>
                <a:ea typeface="ＭＳ Ｐゴシック" charset="0"/>
                <a:cs typeface="MS PGothic" pitchFamily="34" charset="-128"/>
              </a:rPr>
              <a:t>s  (0.73 </a:t>
            </a:r>
            <a:r>
              <a:rPr lang="en-GB" altLang="it-IT" sz="1900" i="1" baseline="0" dirty="0" err="1" smtClean="0">
                <a:latin typeface="+mn-lt"/>
                <a:ea typeface="ＭＳ Ｐゴシック" charset="0"/>
                <a:cs typeface="MS PGothic" pitchFamily="34" charset="-128"/>
              </a:rPr>
              <a:t>kt</a:t>
            </a:r>
            <a:r>
              <a:rPr lang="en-GB" altLang="it-IT" sz="1900" i="1" baseline="0" dirty="0">
                <a:latin typeface="+mn-lt"/>
                <a:ea typeface="ＭＳ Ｐゴシック" charset="0"/>
                <a:cs typeface="MS PGothic" pitchFamily="34" charset="-128"/>
              </a:rPr>
              <a:t> </a:t>
            </a:r>
            <a:r>
              <a:rPr lang="en-GB" altLang="it-IT" sz="1900" i="1" baseline="0" dirty="0" smtClean="0">
                <a:latin typeface="+mn-lt"/>
                <a:ea typeface="ＭＳ Ｐゴシック" charset="0"/>
                <a:cs typeface="MS PGothic" pitchFamily="34" charset="-128"/>
              </a:rPr>
              <a:t>y </a:t>
            </a:r>
            <a:r>
              <a:rPr lang="en-GB" altLang="it-IT" sz="1900" i="1" baseline="0" dirty="0">
                <a:latin typeface="+mn-lt"/>
                <a:ea typeface="ＭＳ Ｐゴシック" charset="0"/>
                <a:cs typeface="MS PGothic" pitchFamily="34" charset="-128"/>
              </a:rPr>
              <a:t>exposure</a:t>
            </a:r>
            <a:r>
              <a:rPr lang="en-GB" altLang="it-IT" sz="1900" i="1" baseline="0" dirty="0" smtClean="0">
                <a:latin typeface="+mn-lt"/>
                <a:ea typeface="ＭＳ Ｐゴシック" charset="0"/>
                <a:cs typeface="MS PGothic" pitchFamily="34" charset="-128"/>
              </a:rPr>
              <a:t>) .                </a:t>
            </a:r>
          </a:p>
          <a:p>
            <a:pPr marL="225425" lvl="2" indent="-225425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l"/>
            </a:pPr>
            <a:r>
              <a:rPr lang="en-US" sz="1900" baseline="0" dirty="0" smtClean="0">
                <a:latin typeface="+mn-lt"/>
                <a:cs typeface="Times New Roman" panose="02020603050405020304" pitchFamily="18" charset="0"/>
              </a:rPr>
              <a:t>Several physics/technical </a:t>
            </a:r>
            <a:r>
              <a:rPr lang="en-US" sz="1900" baseline="0" dirty="0">
                <a:latin typeface="+mn-lt"/>
                <a:cs typeface="Times New Roman" panose="02020603050405020304" pitchFamily="18" charset="0"/>
              </a:rPr>
              <a:t>results </a:t>
            </a:r>
            <a:r>
              <a:rPr lang="en-US" sz="1900" baseline="0" dirty="0" smtClean="0">
                <a:latin typeface="+mn-lt"/>
                <a:cs typeface="Times New Roman" panose="02020603050405020304" pitchFamily="18" charset="0"/>
              </a:rPr>
              <a:t>has been achieved during the run at LNGS:</a:t>
            </a:r>
          </a:p>
          <a:p>
            <a:pPr marL="531813" lvl="1" indent="-258763">
              <a:lnSpc>
                <a:spcPts val="23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Ø"/>
            </a:pPr>
            <a:r>
              <a:rPr lang="it-IT" altLang="en-US" sz="2000" i="1" baseline="0" dirty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An </a:t>
            </a:r>
            <a:r>
              <a:rPr lang="en-GB" altLang="en-US" sz="2000" i="1" baseline="0" dirty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exceptionally low level </a:t>
            </a:r>
            <a:r>
              <a:rPr lang="en-US" altLang="en-US" sz="2000" i="1" baseline="0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~</a:t>
            </a:r>
            <a:r>
              <a:rPr lang="en-US" altLang="en-US" sz="2000" i="1" baseline="0" dirty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20 </a:t>
            </a:r>
            <a:r>
              <a:rPr lang="en-US" altLang="en-US" sz="2000" i="1" baseline="0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p.p.t. </a:t>
            </a:r>
            <a:r>
              <a:rPr lang="en-US" altLang="en-US" sz="2000" i="1" baseline="0" dirty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[O</a:t>
            </a:r>
            <a:r>
              <a:rPr lang="en-US" altLang="en-US" sz="2000" i="1" dirty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2</a:t>
            </a:r>
            <a:r>
              <a:rPr lang="en-US" altLang="en-US" sz="2000" i="1" baseline="0" dirty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] eq. </a:t>
            </a:r>
            <a:r>
              <a:rPr lang="en-GB" altLang="en-US" sz="2000" i="1" baseline="0" dirty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of e-negative impurities in </a:t>
            </a:r>
            <a:r>
              <a:rPr lang="en-GB" altLang="en-US" sz="2000" i="1" baseline="0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LAr</a:t>
            </a:r>
            <a:r>
              <a:rPr lang="en-GB" altLang="en-US" sz="2000" baseline="0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;  </a:t>
            </a:r>
            <a:r>
              <a:rPr lang="en-GB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the measured e- </a:t>
            </a:r>
            <a:r>
              <a:rPr lang="en-GB" altLang="en-US" sz="2000" baseline="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lifetime </a:t>
            </a:r>
            <a:r>
              <a:rPr lang="en-US" altLang="en-US" sz="2000" baseline="0" dirty="0">
                <a:solidFill>
                  <a:srgbClr val="FF0000"/>
                </a:solidFill>
                <a:latin typeface="Symbol" pitchFamily="18" charset="2"/>
                <a:ea typeface="MS PGothic" pitchFamily="34" charset="-128"/>
              </a:rPr>
              <a:t>t</a:t>
            </a:r>
            <a:r>
              <a:rPr lang="en-US" altLang="en-US" sz="2000" dirty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ele</a:t>
            </a:r>
            <a:r>
              <a:rPr lang="en-US" altLang="en-US" sz="2000" baseline="0" dirty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&gt;15 ms </a:t>
            </a:r>
            <a:r>
              <a:rPr lang="en-GB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ensured </a:t>
            </a:r>
            <a:r>
              <a:rPr lang="en-GB" altLang="en-US" sz="2000" baseline="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few m long drift path of ionization e- signal without attenuation</a:t>
            </a:r>
            <a:r>
              <a:rPr lang="en-GB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;</a:t>
            </a:r>
            <a:endParaRPr lang="en-US" sz="2000" baseline="0" dirty="0" smtClean="0">
              <a:solidFill>
                <a:srgbClr val="000000"/>
              </a:solidFill>
              <a:latin typeface="Comic Sans MS" charset="0"/>
              <a:ea typeface="ＭＳ Ｐゴシック" charset="-128"/>
            </a:endParaRPr>
          </a:p>
          <a:p>
            <a:pPr marL="531813" lvl="1" indent="-258763">
              <a:lnSpc>
                <a:spcPts val="23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Ø"/>
            </a:pPr>
            <a:r>
              <a:rPr lang="en-US" sz="2000" i="1" baseline="0" dirty="0" smtClean="0">
                <a:solidFill>
                  <a:srgbClr val="FF0000"/>
                </a:solidFill>
                <a:latin typeface="Comic Sans MS" charset="0"/>
                <a:ea typeface="ＭＳ Ｐゴシック" charset="-128"/>
              </a:rPr>
              <a:t>Demonstrated </a:t>
            </a:r>
            <a:r>
              <a:rPr lang="en-US" sz="2000" i="1" baseline="0" dirty="0">
                <a:solidFill>
                  <a:srgbClr val="FF0000"/>
                </a:solidFill>
                <a:latin typeface="Comic Sans MS" charset="0"/>
                <a:ea typeface="ＭＳ Ｐゴシック" charset="-128"/>
              </a:rPr>
              <a:t>the detector </a:t>
            </a:r>
            <a:r>
              <a:rPr lang="en-US" sz="2000" i="1" baseline="0" dirty="0" smtClean="0">
                <a:solidFill>
                  <a:srgbClr val="FF0000"/>
                </a:solidFill>
                <a:latin typeface="Comic Sans MS" charset="0"/>
                <a:ea typeface="ＭＳ Ｐゴシック" charset="-128"/>
              </a:rPr>
              <a:t>performance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, 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especially in </a:t>
            </a:r>
            <a:r>
              <a:rPr lang="en-US" sz="2000" baseline="0" dirty="0">
                <a:solidFill>
                  <a:srgbClr val="000000"/>
                </a:solidFill>
                <a:latin typeface="Symbol" charset="2"/>
                <a:ea typeface="ＭＳ Ｐゴシック" charset="-128"/>
                <a:cs typeface="Symbol" charset="2"/>
              </a:rPr>
              <a:t>n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e identification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     and </a:t>
            </a:r>
            <a:r>
              <a:rPr lang="en-US" sz="2000" baseline="0" dirty="0" err="1">
                <a:solidFill>
                  <a:srgbClr val="000000"/>
                </a:solidFill>
                <a:latin typeface="Symbol" panose="05050102010706020507" pitchFamily="18" charset="2"/>
                <a:ea typeface="ＭＳ Ｐゴシック" charset="-128"/>
              </a:rPr>
              <a:t>p</a:t>
            </a:r>
            <a:r>
              <a:rPr lang="en-US" sz="2000" baseline="30000" dirty="0" err="1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o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background 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rejection in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 </a:t>
            </a:r>
            <a:r>
              <a:rPr lang="en-US" sz="2000" baseline="0" dirty="0">
                <a:solidFill>
                  <a:srgbClr val="FF0000"/>
                </a:solidFill>
                <a:latin typeface="Symbol" panose="05050102010706020507" pitchFamily="18" charset="2"/>
                <a:ea typeface="ＭＳ Ｐゴシック" charset="-128"/>
              </a:rPr>
              <a:t>nm-n</a:t>
            </a:r>
            <a:r>
              <a:rPr lang="en-US" sz="2000" baseline="0" dirty="0">
                <a:solidFill>
                  <a:srgbClr val="FF0000"/>
                </a:solidFill>
                <a:latin typeface="Comic Sans MS" charset="0"/>
                <a:ea typeface="ＭＳ Ｐゴシック" charset="-128"/>
              </a:rPr>
              <a:t>e study 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to unprecedented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level;</a:t>
            </a:r>
          </a:p>
          <a:p>
            <a:pPr marL="531813" lvl="1" indent="-258763">
              <a:lnSpc>
                <a:spcPts val="23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Ø"/>
            </a:pPr>
            <a:r>
              <a:rPr lang="en-GB" sz="2000" i="1" kern="0" baseline="0" dirty="0" smtClean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ＭＳ Ｐゴシック" charset="0"/>
              </a:rPr>
              <a:t>Performed a sensitive </a:t>
            </a:r>
            <a:r>
              <a:rPr lang="en-GB" sz="2000" i="1" kern="0" baseline="0" dirty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ＭＳ Ｐゴシック" charset="0"/>
              </a:rPr>
              <a:t>s</a:t>
            </a:r>
            <a:r>
              <a:rPr lang="en-GB" sz="2000" i="1" kern="0" baseline="0" dirty="0" smtClean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ＭＳ Ｐゴシック" charset="0"/>
              </a:rPr>
              <a:t>earch </a:t>
            </a:r>
            <a:r>
              <a:rPr lang="en-GB" sz="2000" i="1" kern="0" baseline="0" dirty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ＭＳ Ｐゴシック" charset="0"/>
              </a:rPr>
              <a:t>for LSND-like anomaly with CNGS beam,</a:t>
            </a:r>
            <a:r>
              <a:rPr lang="en-GB" sz="2000" kern="0" baseline="0" dirty="0">
                <a:solidFill>
                  <a:srgbClr val="000000"/>
                </a:solidFill>
                <a:latin typeface="Comic Sans MS"/>
                <a:ea typeface="ＭＳ Ｐゴシック" pitchFamily="1" charset="-128"/>
                <a:cs typeface="ＭＳ Ｐゴシック" charset="0"/>
              </a:rPr>
              <a:t> constraining the LSND </a:t>
            </a:r>
            <a:r>
              <a:rPr lang="en-US" sz="2000" kern="0" baseline="0" dirty="0">
                <a:solidFill>
                  <a:srgbClr val="000000"/>
                </a:solidFill>
                <a:latin typeface="Comic Sans MS"/>
                <a:ea typeface="ＭＳ Ｐゴシック" pitchFamily="1" charset="-128"/>
                <a:cs typeface="Comic Sans MS"/>
              </a:rPr>
              <a:t>window to a narrow region at </a:t>
            </a:r>
            <a:r>
              <a:rPr lang="en-US" sz="2000" kern="0" baseline="0" dirty="0" smtClean="0">
                <a:solidFill>
                  <a:srgbClr val="FF0000"/>
                </a:solidFill>
                <a:latin typeface="Symbol" charset="2"/>
                <a:ea typeface="ＭＳ Ｐゴシック" pitchFamily="1" charset="-128"/>
                <a:cs typeface="Symbol" charset="2"/>
              </a:rPr>
              <a:t>D</a:t>
            </a:r>
            <a:r>
              <a:rPr lang="en-US" sz="2000" kern="0" baseline="0" dirty="0" smtClean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Comic Sans MS"/>
              </a:rPr>
              <a:t>m</a:t>
            </a:r>
            <a:r>
              <a:rPr lang="en-US" sz="2000" kern="0" baseline="30000" dirty="0" smtClean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Comic Sans MS"/>
              </a:rPr>
              <a:t>2</a:t>
            </a:r>
            <a:r>
              <a:rPr lang="en-US" sz="2000" kern="0" baseline="0" dirty="0" smtClean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Comic Sans MS"/>
              </a:rPr>
              <a:t> </a:t>
            </a:r>
            <a:r>
              <a:rPr lang="pl-PL" sz="2000" kern="0" baseline="0" dirty="0" smtClean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Comic Sans MS"/>
              </a:rPr>
              <a:t> &lt;</a:t>
            </a:r>
            <a:r>
              <a:rPr lang="en-US" sz="2000" kern="0" baseline="0" dirty="0" smtClean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Comic Sans MS"/>
              </a:rPr>
              <a:t> </a:t>
            </a:r>
            <a:r>
              <a:rPr lang="pl-PL" sz="2000" kern="0" baseline="0" dirty="0" smtClean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Comic Sans MS"/>
              </a:rPr>
              <a:t>1 </a:t>
            </a:r>
            <a:r>
              <a:rPr lang="pl-PL" sz="2000" kern="0" baseline="0" dirty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Comic Sans MS"/>
              </a:rPr>
              <a:t>eV</a:t>
            </a:r>
            <a:r>
              <a:rPr lang="pl-PL" sz="2000" kern="0" baseline="30000" dirty="0">
                <a:solidFill>
                  <a:srgbClr val="FF0000"/>
                </a:solidFill>
                <a:latin typeface="Comic Sans MS"/>
                <a:ea typeface="ＭＳ Ｐゴシック" pitchFamily="1" charset="-128"/>
                <a:cs typeface="Comic Sans MS"/>
              </a:rPr>
              <a:t>2</a:t>
            </a:r>
            <a:r>
              <a:rPr lang="en-US" sz="2000" kern="0" baseline="0" dirty="0">
                <a:solidFill>
                  <a:srgbClr val="000000"/>
                </a:solidFill>
                <a:latin typeface="Comic Sans MS"/>
                <a:ea typeface="ＭＳ Ｐゴシック" pitchFamily="1" charset="-128"/>
                <a:cs typeface="Comic Sans MS"/>
              </a:rPr>
              <a:t>. </a:t>
            </a:r>
            <a:endParaRPr lang="en-US" sz="2000" kern="0" baseline="0" dirty="0" smtClean="0">
              <a:solidFill>
                <a:srgbClr val="000000"/>
              </a:solidFill>
              <a:latin typeface="Comic Sans MS"/>
              <a:ea typeface="ＭＳ Ｐゴシック" pitchFamily="1" charset="-128"/>
              <a:cs typeface="Comic Sans MS"/>
            </a:endParaRPr>
          </a:p>
          <a:p>
            <a:pPr marL="234950" lvl="2" indent="-23495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kern="0" baseline="0" dirty="0" smtClean="0">
                <a:solidFill>
                  <a:srgbClr val="000000"/>
                </a:solidFill>
                <a:latin typeface="Comic Sans MS"/>
                <a:ea typeface="ＭＳ Ｐゴシック" pitchFamily="1" charset="-128"/>
                <a:sym typeface="Symbol" pitchFamily="18" charset="2"/>
              </a:rPr>
              <a:t>These results have marked a milestone for the LAr-TPC technology with  a large impact on the future neutrino and </a:t>
            </a:r>
            <a:r>
              <a:rPr lang="en-US" sz="2000" kern="0" baseline="0" dirty="0" err="1" smtClean="0">
                <a:solidFill>
                  <a:srgbClr val="000000"/>
                </a:solidFill>
                <a:latin typeface="Comic Sans MS"/>
                <a:ea typeface="ＭＳ Ｐゴシック" pitchFamily="1" charset="-128"/>
                <a:sym typeface="Symbol" pitchFamily="18" charset="2"/>
              </a:rPr>
              <a:t>astro</a:t>
            </a:r>
            <a:r>
              <a:rPr lang="en-US" sz="2000" kern="0" baseline="0" dirty="0" smtClean="0">
                <a:solidFill>
                  <a:srgbClr val="000000"/>
                </a:solidFill>
                <a:latin typeface="Comic Sans MS"/>
                <a:ea typeface="ＭＳ Ｐゴシック" pitchFamily="1" charset="-128"/>
                <a:sym typeface="Symbol" pitchFamily="18" charset="2"/>
              </a:rPr>
              <a:t>-particle physics projects, like the current SBN short base-line neutrino program at FNAL with three LAr-TPCs (SBND, </a:t>
            </a:r>
            <a:r>
              <a:rPr lang="en-US" sz="2000" kern="0" baseline="0" dirty="0" err="1" smtClean="0">
                <a:solidFill>
                  <a:srgbClr val="000000"/>
                </a:solidFill>
                <a:latin typeface="Comic Sans MS"/>
                <a:ea typeface="ＭＳ Ｐゴシック" pitchFamily="1" charset="-128"/>
                <a:sym typeface="Symbol" pitchFamily="18" charset="2"/>
              </a:rPr>
              <a:t>MicroBooNE</a:t>
            </a:r>
            <a:r>
              <a:rPr lang="en-US" sz="2000" kern="0" baseline="0" dirty="0" smtClean="0">
                <a:solidFill>
                  <a:srgbClr val="000000"/>
                </a:solidFill>
                <a:latin typeface="Comic Sans MS"/>
                <a:ea typeface="ＭＳ Ｐゴシック" pitchFamily="1" charset="-128"/>
                <a:sym typeface="Symbol" pitchFamily="18" charset="2"/>
              </a:rPr>
              <a:t> and ICARUS) and the multi-</a:t>
            </a:r>
            <a:r>
              <a:rPr lang="en-US" sz="2000" kern="0" baseline="0" dirty="0" err="1" smtClean="0">
                <a:solidFill>
                  <a:srgbClr val="000000"/>
                </a:solidFill>
                <a:latin typeface="Comic Sans MS"/>
                <a:ea typeface="ＭＳ Ｐゴシック" pitchFamily="1" charset="-128"/>
                <a:sym typeface="Symbol" pitchFamily="18" charset="2"/>
              </a:rPr>
              <a:t>kt</a:t>
            </a:r>
            <a:r>
              <a:rPr lang="en-US" sz="2000" kern="0" baseline="0" dirty="0" smtClean="0">
                <a:solidFill>
                  <a:srgbClr val="000000"/>
                </a:solidFill>
                <a:latin typeface="Comic Sans MS"/>
                <a:ea typeface="ＭＳ Ｐゴシック" pitchFamily="1" charset="-128"/>
                <a:sym typeface="Symbol" pitchFamily="18" charset="2"/>
              </a:rPr>
              <a:t> DUNE LAr-TPC detector.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ea typeface="ＭＳ Ｐゴシック" charset="-128"/>
                <a:sym typeface="Symbol" pitchFamily="18" charset="2"/>
              </a:rPr>
              <a:t> </a:t>
            </a:r>
          </a:p>
          <a:p>
            <a:pPr marL="234950" lvl="2" indent="-23495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baseline="0" dirty="0" smtClean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T600 </a:t>
            </a:r>
            <a:r>
              <a:rPr lang="en-US" sz="2000" baseline="0" dirty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detector underwent an overhauling at CERN before being 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exposed to ~0.8 GeV Booster </a:t>
            </a:r>
            <a:r>
              <a:rPr lang="en-US" sz="2000" baseline="0" dirty="0">
                <a:solidFill>
                  <a:srgbClr val="000000"/>
                </a:solidFill>
                <a:latin typeface="Symbol" panose="05050102010706020507" pitchFamily="18" charset="2"/>
                <a:ea typeface="ＭＳ Ｐゴシック" charset="-128"/>
              </a:rPr>
              <a:t>n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 beam at 600 m from target to definitely test the LSND claim searching  for </a:t>
            </a:r>
            <a:r>
              <a:rPr lang="en-US" sz="2000" baseline="0" dirty="0">
                <a:solidFill>
                  <a:srgbClr val="000000"/>
                </a:solidFill>
                <a:latin typeface="Symbol" panose="05050102010706020507" pitchFamily="18" charset="2"/>
                <a:ea typeface="ＭＳ Ｐゴシック" charset="-128"/>
              </a:rPr>
              <a:t>nm-n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e oscillations in the framework of SBN program.</a:t>
            </a:r>
            <a:r>
              <a:rPr lang="en-US" sz="2000" kern="0" baseline="0" dirty="0">
                <a:solidFill>
                  <a:srgbClr val="000000"/>
                </a:solidFill>
                <a:latin typeface="Comic Sans MS"/>
                <a:ea typeface="ＭＳ Ｐゴシック" pitchFamily="1" charset="-128"/>
                <a:sym typeface="Symbol" pitchFamily="18" charset="2"/>
              </a:rPr>
              <a:t> </a:t>
            </a:r>
            <a:endParaRPr lang="en-US" sz="2000" baseline="0" dirty="0">
              <a:solidFill>
                <a:srgbClr val="000000"/>
              </a:solidFill>
              <a:latin typeface="Comic Sans MS" charset="0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"/>
            <a:ext cx="9917444" cy="504021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9pPr>
          </a:lstStyle>
          <a:p>
            <a:pPr defTabSz="914400">
              <a:defRPr/>
            </a:pPr>
            <a:r>
              <a:rPr lang="it-IT" kern="0" baseline="0" dirty="0" smtClean="0">
                <a:solidFill>
                  <a:srgbClr val="FFFFFF"/>
                </a:solidFill>
                <a:latin typeface="Helvetica"/>
              </a:rPr>
              <a:t>The </a:t>
            </a:r>
            <a:r>
              <a:rPr lang="it-IT" kern="0" baseline="0" dirty="0" err="1" smtClean="0">
                <a:solidFill>
                  <a:srgbClr val="FFFFFF"/>
                </a:solidFill>
                <a:latin typeface="Helvetica"/>
              </a:rPr>
              <a:t>LAr</a:t>
            </a:r>
            <a:r>
              <a:rPr lang="it-IT" kern="0" baseline="0" dirty="0" smtClean="0">
                <a:solidFill>
                  <a:srgbClr val="FFFFFF"/>
                </a:solidFill>
                <a:latin typeface="Helvetica"/>
              </a:rPr>
              <a:t>-TPC </a:t>
            </a:r>
            <a:r>
              <a:rPr lang="it-IT" kern="0" baseline="0" dirty="0" err="1" smtClean="0">
                <a:solidFill>
                  <a:srgbClr val="FFFFFF"/>
                </a:solidFill>
                <a:latin typeface="Helvetica"/>
              </a:rPr>
              <a:t>technology</a:t>
            </a:r>
            <a:r>
              <a:rPr lang="it-IT" kern="0" baseline="0" dirty="0" smtClean="0">
                <a:solidFill>
                  <a:srgbClr val="FFFFFF"/>
                </a:solidFill>
                <a:latin typeface="Helvetica"/>
              </a:rPr>
              <a:t> and ICARUS-T600</a:t>
            </a:r>
            <a:endParaRPr lang="en-US" kern="0" baseline="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629400"/>
            <a:ext cx="2063750" cy="228600"/>
          </a:xfrm>
        </p:spPr>
        <p:txBody>
          <a:bodyPr/>
          <a:lstStyle/>
          <a:p>
            <a:r>
              <a:rPr lang="en-GB" dirty="0" smtClean="0"/>
              <a:t>Slide# :  </a:t>
            </a:r>
            <a:fld id="{D05931B6-DFFB-0A40-833F-329CB0688972}" type="slidenum">
              <a:rPr lang="en-GB" smtClean="0"/>
              <a:pPr/>
              <a:t>3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2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3"/>
          <p:cNvGrpSpPr>
            <a:grpSpLocks/>
          </p:cNvGrpSpPr>
          <p:nvPr/>
        </p:nvGrpSpPr>
        <p:grpSpPr bwMode="auto">
          <a:xfrm>
            <a:off x="3325280" y="4147963"/>
            <a:ext cx="3139572" cy="2665413"/>
            <a:chOff x="6357572" y="540799"/>
            <a:chExt cx="3154567" cy="2537282"/>
          </a:xfrm>
        </p:grpSpPr>
        <p:grpSp>
          <p:nvGrpSpPr>
            <p:cNvPr id="13328" name="Group 2"/>
            <p:cNvGrpSpPr>
              <a:grpSpLocks/>
            </p:cNvGrpSpPr>
            <p:nvPr/>
          </p:nvGrpSpPr>
          <p:grpSpPr bwMode="auto">
            <a:xfrm>
              <a:off x="6357572" y="540799"/>
              <a:ext cx="3154567" cy="2537282"/>
              <a:chOff x="6399425" y="3795194"/>
              <a:chExt cx="3279762" cy="2806825"/>
            </a:xfrm>
          </p:grpSpPr>
          <p:pic>
            <p:nvPicPr>
              <p:cNvPr id="19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9425" y="3795194"/>
                <a:ext cx="3279762" cy="2806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7526947" y="5102482"/>
                <a:ext cx="2066018" cy="710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/>
              <a:p>
                <a:pPr algn="ctr" eaLnBrk="1">
                  <a:lnSpc>
                    <a:spcPct val="9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449263" algn="l"/>
                    <a:tab pos="898525" algn="l"/>
                    <a:tab pos="1347788" algn="l"/>
                  </a:tabLst>
                  <a:defRPr/>
                </a:pPr>
                <a:r>
                  <a:rPr lang="it-IT" sz="1500" i="1" baseline="0" dirty="0">
                    <a:solidFill>
                      <a:srgbClr val="0000FF"/>
                    </a:solidFill>
                    <a:latin typeface="Comic Sans MS" charset="0"/>
                    <a:ea typeface="MS PGothic" charset="0"/>
                    <a:cs typeface="MS PGothic" charset="0"/>
                  </a:rPr>
                  <a:t>Ratio        </a:t>
                </a:r>
              </a:p>
              <a:p>
                <a:pPr algn="ctr" eaLnBrk="1">
                  <a:lnSpc>
                    <a:spcPct val="9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449263" algn="l"/>
                    <a:tab pos="898525" algn="l"/>
                    <a:tab pos="1347788" algn="l"/>
                  </a:tabLst>
                  <a:defRPr/>
                </a:pPr>
                <a:r>
                  <a:rPr lang="it-IT" sz="1500" i="1" baseline="0" dirty="0">
                    <a:solidFill>
                      <a:srgbClr val="0000FF"/>
                    </a:solidFill>
                    <a:latin typeface="Comic Sans MS" charset="0"/>
                    <a:ea typeface="MS PGothic" charset="0"/>
                    <a:cs typeface="MS PGothic" charset="0"/>
                  </a:rPr>
                  <a:t>MCS/</a:t>
                </a:r>
                <a:r>
                  <a:rPr lang="it-IT" sz="1500" i="1" baseline="0" dirty="0" err="1">
                    <a:solidFill>
                      <a:srgbClr val="0000FF"/>
                    </a:solidFill>
                    <a:latin typeface="Comic Sans MS" charset="0"/>
                    <a:ea typeface="MS PGothic" charset="0"/>
                    <a:cs typeface="MS PGothic" charset="0"/>
                  </a:rPr>
                  <a:t>calorimetry</a:t>
                </a:r>
                <a:r>
                  <a:rPr lang="it-IT" sz="1500" i="1" baseline="0" dirty="0">
                    <a:solidFill>
                      <a:srgbClr val="0000FF"/>
                    </a:solidFill>
                    <a:latin typeface="Comic Sans MS" charset="0"/>
                    <a:ea typeface="MS PGothic" charset="0"/>
                    <a:cs typeface="MS PGothic" charset="0"/>
                  </a:rPr>
                  <a:t> </a:t>
                </a:r>
              </a:p>
            </p:txBody>
          </p:sp>
        </p:grpSp>
        <p:sp>
          <p:nvSpPr>
            <p:cNvPr id="13329" name="TextBox 12"/>
            <p:cNvSpPr txBox="1">
              <a:spLocks noChangeArrowheads="1"/>
            </p:cNvSpPr>
            <p:nvPr/>
          </p:nvSpPr>
          <p:spPr bwMode="auto">
            <a:xfrm>
              <a:off x="6630597" y="866483"/>
              <a:ext cx="1067962" cy="30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 eaLnBrk="0">
                <a:defRPr sz="2400"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 eaLnBrk="0">
                <a:defRPr sz="2400"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 eaLnBrk="0">
                <a:defRPr sz="2400"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 eaLnBrk="0">
                <a:defRPr sz="2400"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 i="1" baseline="0" smtClean="0">
                  <a:solidFill>
                    <a:srgbClr val="FF0000"/>
                  </a:solidFill>
                  <a:latin typeface="Comic Sans MS" charset="0"/>
                </a:rPr>
                <a:t>L=4m</a:t>
              </a:r>
            </a:p>
          </p:txBody>
        </p:sp>
      </p:grp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8623508" y="3851280"/>
            <a:ext cx="1003139" cy="11350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sz="1800" baseline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3315" name="AutoShape 10"/>
          <p:cNvSpPr>
            <a:spLocks noChangeArrowheads="1"/>
          </p:cNvSpPr>
          <p:nvPr/>
        </p:nvSpPr>
        <p:spPr bwMode="auto">
          <a:xfrm>
            <a:off x="12700" y="-539750"/>
            <a:ext cx="9899651" cy="528637"/>
          </a:xfrm>
          <a:custGeom>
            <a:avLst/>
            <a:gdLst>
              <a:gd name="T0" fmla="*/ 9901238 w 9901238"/>
              <a:gd name="T1" fmla="*/ 264319 h 528637"/>
              <a:gd name="T2" fmla="*/ 4950619 w 9901238"/>
              <a:gd name="T3" fmla="*/ 528637 h 528637"/>
              <a:gd name="T4" fmla="*/ 0 w 9901238"/>
              <a:gd name="T5" fmla="*/ 264319 h 528637"/>
              <a:gd name="T6" fmla="*/ 4950619 w 9901238"/>
              <a:gd name="T7" fmla="*/ 0 h 5286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901238"/>
              <a:gd name="T13" fmla="*/ 0 h 528637"/>
              <a:gd name="T14" fmla="*/ 9901238 w 9901238"/>
              <a:gd name="T15" fmla="*/ 528637 h 5286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1238" h="528637"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360" cap="flat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aseline="0" smtClean="0">
              <a:solidFill>
                <a:srgbClr val="000000"/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3175" y="0"/>
            <a:ext cx="9899651" cy="528638"/>
          </a:xfrm>
          <a:prstGeom prst="rect">
            <a:avLst/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360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endParaRPr lang="it-IT" sz="2400" baseline="0" smtClean="0">
              <a:solidFill>
                <a:srgbClr val="000000"/>
              </a:solidFill>
              <a:latin typeface="Arial" charset="0"/>
              <a:ea typeface="Droid Sans Fallback" charset="0"/>
              <a:cs typeface="Droid Sans Fallback" charset="0"/>
            </a:endParaRPr>
          </a:p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it-IT" sz="2800" baseline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ICARUS LAr-TPC performance (CNGS </a:t>
            </a:r>
            <a:r>
              <a:rPr lang="it-IT" sz="2800" baseline="0" smtClean="0">
                <a:solidFill>
                  <a:srgbClr val="FFFFFF"/>
                </a:solidFill>
                <a:latin typeface="Symbol" charset="0"/>
                <a:ea typeface="ＭＳ Ｐゴシック" charset="0"/>
                <a:cs typeface="ＭＳ Ｐゴシック" charset="0"/>
              </a:rPr>
              <a:t>n</a:t>
            </a:r>
            <a:r>
              <a:rPr lang="it-IT" sz="2800" baseline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’s and cosmics)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7299" y="620713"/>
            <a:ext cx="616168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marL="230188" indent="-227013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284163" lvl="3" indent="-220663" algn="just" eaLnBrk="1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898525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lang="en-US" altLang="en-US" sz="2000" i="1" baseline="0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Tracking device: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 precise 3D event topology                    with ~1 mm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3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 resolution for any ionizing particle;</a:t>
            </a:r>
          </a:p>
          <a:p>
            <a:pPr marL="284163" lvl="3" indent="-220663" algn="just" eaLnBrk="1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898525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lang="en-US" altLang="en-US" sz="2000" i="1" baseline="0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Global calorimeter:</a:t>
            </a:r>
            <a:r>
              <a:rPr lang="en-US" altLang="en-US" sz="2000" baseline="0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full sampling homogeneous calorimeter; total energy reconstructed by                 charge integration with excellent accuracy for                 contained events; </a:t>
            </a:r>
          </a:p>
          <a:p>
            <a:pPr marL="284163" lvl="3" indent="-220663" algn="just" eaLnBrk="1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898525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momentum of non contained </a:t>
            </a:r>
            <a:r>
              <a:rPr lang="en-US" altLang="en-US" sz="2000" baseline="0" dirty="0" err="1" smtClean="0">
                <a:solidFill>
                  <a:srgbClr val="000000"/>
                </a:solidFill>
                <a:latin typeface="Comic Sans MS"/>
                <a:ea typeface="MS PGothic" pitchFamily="34" charset="-128"/>
                <a:cs typeface="Comic Sans MS"/>
              </a:rPr>
              <a:t>muons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 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by Multiple Coulomb Scattering (MCS) with </a:t>
            </a:r>
            <a:r>
              <a:rPr lang="en-US" altLang="en-US" sz="2000" baseline="0" dirty="0" err="1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000" baseline="0" dirty="0" err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p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/p ~15%.</a:t>
            </a:r>
          </a:p>
          <a:p>
            <a:pPr marL="284163" lvl="3" indent="-220663" algn="just" eaLnBrk="1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898525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lang="en-US" altLang="en-US" sz="2000" i="1" baseline="0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Measurement of local energy deposition dE/dx</a:t>
            </a:r>
            <a:r>
              <a:rPr lang="en-US" altLang="en-US" sz="2000" b="1" i="1" baseline="0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: 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remarkable e/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g 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separation (0.02 </a:t>
            </a:r>
            <a:r>
              <a:rPr lang="en-US" altLang="en-US" sz="2000" i="1" baseline="0" dirty="0" smtClean="0">
                <a:solidFill>
                  <a:srgbClr val="000000"/>
                </a:solidFill>
                <a:latin typeface="Arial"/>
                <a:ea typeface="MS PGothic" pitchFamily="34" charset="-128"/>
              </a:rPr>
              <a:t>X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0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 sampling,                      </a:t>
            </a:r>
            <a:r>
              <a:rPr lang="en-US" altLang="en-US" sz="2000" i="1" baseline="0" dirty="0" smtClean="0">
                <a:solidFill>
                  <a:srgbClr val="000000"/>
                </a:solidFill>
                <a:ea typeface="MS PGothic" pitchFamily="34" charset="-128"/>
              </a:rPr>
              <a:t>X</a:t>
            </a:r>
            <a:r>
              <a:rPr lang="en-US" altLang="en-US" sz="2000" i="1" dirty="0" smtClean="0">
                <a:solidFill>
                  <a:srgbClr val="000000"/>
                </a:solidFill>
                <a:ea typeface="MS PGothic" pitchFamily="34" charset="-128"/>
              </a:rPr>
              <a:t>0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=14 cm,  and a powerful particle identification by dE/dx vs range): </a:t>
            </a:r>
          </a:p>
        </p:txBody>
      </p:sp>
      <p:sp>
        <p:nvSpPr>
          <p:cNvPr id="13318" name="Rettangolo 12"/>
          <p:cNvSpPr>
            <a:spLocks noChangeArrowheads="1"/>
          </p:cNvSpPr>
          <p:nvPr/>
        </p:nvSpPr>
        <p:spPr bwMode="auto">
          <a:xfrm>
            <a:off x="200100" y="4799161"/>
            <a:ext cx="3096716" cy="1654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aseline="0" smtClean="0">
                <a:solidFill>
                  <a:srgbClr val="FF0000"/>
                </a:solidFill>
                <a:latin typeface="Comic Sans MS" charset="0"/>
                <a:ea typeface="Droid Sans Fallback" charset="0"/>
                <a:cs typeface="Droid Sans Fallback" charset="0"/>
              </a:rPr>
              <a:t>Low energy electrons</a:t>
            </a:r>
            <a:r>
              <a:rPr lang="en-US" sz="1800" b="1" baseline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: </a:t>
            </a:r>
            <a:endParaRPr lang="en-US" sz="1800" baseline="0" smtClean="0">
              <a:solidFill>
                <a:srgbClr val="000000"/>
              </a:solidFill>
              <a:latin typeface="Comic Sans MS" charset="0"/>
              <a:ea typeface="Droid Sans Fallback" charset="0"/>
              <a:cs typeface="Droid Sans Fallback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1800" baseline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σ(</a:t>
            </a:r>
            <a:r>
              <a:rPr lang="en-US" sz="1800" baseline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E)/E = 11%/√ E(MeV)+2%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aseline="0" smtClean="0">
                <a:solidFill>
                  <a:srgbClr val="FF0000"/>
                </a:solidFill>
                <a:latin typeface="Comic Sans MS" charset="0"/>
                <a:ea typeface="Droid Sans Fallback" charset="0"/>
                <a:cs typeface="Droid Sans Fallback" charset="0"/>
              </a:rPr>
              <a:t>Electromagnetic showers</a:t>
            </a:r>
            <a:r>
              <a:rPr lang="en-US" sz="1800" b="1" baseline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: </a:t>
            </a:r>
            <a:endParaRPr lang="en-US" sz="1800" baseline="0" smtClean="0">
              <a:solidFill>
                <a:srgbClr val="000000"/>
              </a:solidFill>
              <a:latin typeface="Comic Sans MS" charset="0"/>
              <a:ea typeface="Droid Sans Fallback" charset="0"/>
              <a:cs typeface="Droid Sans Fallback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1800" baseline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σ(</a:t>
            </a:r>
            <a:r>
              <a:rPr lang="en-US" sz="1800" baseline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E)/E = 3%/√ E(GeV) 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aseline="0" smtClean="0">
                <a:solidFill>
                  <a:srgbClr val="FF0000"/>
                </a:solidFill>
                <a:latin typeface="Comic Sans MS" charset="0"/>
                <a:ea typeface="Droid Sans Fallback" charset="0"/>
                <a:cs typeface="Droid Sans Fallback" charset="0"/>
              </a:rPr>
              <a:t>Hadron showers</a:t>
            </a:r>
            <a:r>
              <a:rPr lang="en-US" sz="1800" b="1" baseline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: </a:t>
            </a:r>
            <a:endParaRPr lang="en-US" sz="1800" baseline="0" smtClean="0">
              <a:solidFill>
                <a:srgbClr val="000000"/>
              </a:solidFill>
              <a:latin typeface="Comic Sans MS" charset="0"/>
              <a:ea typeface="Droid Sans Fallback" charset="0"/>
              <a:cs typeface="Droid Sans Fallback" charset="0"/>
            </a:endParaRP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1800" baseline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σ(</a:t>
            </a:r>
            <a:r>
              <a:rPr lang="en-US" sz="1800" baseline="0" smtClean="0">
                <a:solidFill>
                  <a:srgbClr val="000000"/>
                </a:solidFill>
                <a:latin typeface="Comic Sans MS" charset="0"/>
                <a:ea typeface="Droid Sans Fallback" charset="0"/>
                <a:cs typeface="Droid Sans Fallback" charset="0"/>
              </a:rPr>
              <a:t>E)/E ≈ 30%/√ E(GeV) </a:t>
            </a:r>
            <a:endParaRPr lang="en-US" sz="1800" baseline="0" smtClean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</p:txBody>
      </p:sp>
      <p:grpSp>
        <p:nvGrpSpPr>
          <p:cNvPr id="13319" name="Group 1"/>
          <p:cNvGrpSpPr>
            <a:grpSpLocks/>
          </p:cNvGrpSpPr>
          <p:nvPr/>
        </p:nvGrpSpPr>
        <p:grpSpPr bwMode="auto">
          <a:xfrm>
            <a:off x="6177562" y="620718"/>
            <a:ext cx="3679235" cy="3095625"/>
            <a:chOff x="6345877" y="1656659"/>
            <a:chExt cx="3581400" cy="3128963"/>
          </a:xfrm>
        </p:grpSpPr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5877" y="1656659"/>
              <a:ext cx="3581400" cy="3128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232" name="Rectangle 8"/>
            <p:cNvSpPr>
              <a:spLocks noChangeArrowheads="1"/>
            </p:cNvSpPr>
            <p:nvPr/>
          </p:nvSpPr>
          <p:spPr bwMode="auto">
            <a:xfrm>
              <a:off x="7606629" y="2656322"/>
              <a:ext cx="2197045" cy="6659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/>
              </a:pPr>
              <a:r>
                <a:rPr lang="it-IT" sz="1800" i="1" baseline="0">
                  <a:solidFill>
                    <a:srgbClr val="000000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E</a:t>
              </a:r>
              <a:r>
                <a:rPr lang="it-IT" sz="1800" i="1">
                  <a:solidFill>
                    <a:srgbClr val="000000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DEP</a:t>
              </a:r>
              <a:r>
                <a:rPr lang="it-IT" sz="1800" i="1" baseline="0">
                  <a:solidFill>
                    <a:srgbClr val="000000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  distribution for </a:t>
              </a:r>
              <a:r>
                <a:rPr lang="it-IT" sz="1800" i="1" baseline="0">
                  <a:solidFill>
                    <a:srgbClr val="000000"/>
                  </a:solidFill>
                  <a:latin typeface="Symbol" charset="0"/>
                  <a:ea typeface="Droid Sans Fallback" charset="0"/>
                  <a:cs typeface="Droid Sans Fallback" charset="0"/>
                </a:rPr>
                <a:t>nm </a:t>
              </a:r>
              <a:r>
                <a:rPr lang="it-IT" sz="1800" i="1" baseline="0">
                  <a:solidFill>
                    <a:srgbClr val="000000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CC events</a:t>
              </a:r>
            </a:p>
          </p:txBody>
        </p:sp>
      </p:grpSp>
      <p:grpSp>
        <p:nvGrpSpPr>
          <p:cNvPr id="13320" name="Group 23"/>
          <p:cNvGrpSpPr>
            <a:grpSpLocks/>
          </p:cNvGrpSpPr>
          <p:nvPr/>
        </p:nvGrpSpPr>
        <p:grpSpPr bwMode="auto">
          <a:xfrm>
            <a:off x="6341047" y="3851275"/>
            <a:ext cx="3541144" cy="2992438"/>
            <a:chOff x="3684588" y="3860800"/>
            <a:chExt cx="3230562" cy="3000375"/>
          </a:xfrm>
        </p:grpSpPr>
        <p:pic>
          <p:nvPicPr>
            <p:cNvPr id="9229" name="Picture 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49" r="6488"/>
            <a:stretch>
              <a:fillRect/>
            </a:stretch>
          </p:blipFill>
          <p:spPr bwMode="auto">
            <a:xfrm>
              <a:off x="3684588" y="3860800"/>
              <a:ext cx="3230562" cy="300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6749" r="648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4317378" y="4061356"/>
              <a:ext cx="2451521" cy="10266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/>
              </a:pPr>
              <a:r>
                <a:rPr lang="it-IT" baseline="0">
                  <a:solidFill>
                    <a:srgbClr val="00664D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 </a:t>
              </a:r>
              <a:r>
                <a:rPr lang="it-IT" i="1" baseline="0">
                  <a:solidFill>
                    <a:srgbClr val="000000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dE/dx (MeV/cm) vs. residual range (cm) for </a:t>
              </a:r>
              <a:r>
                <a:rPr lang="it-IT" b="1" i="1" baseline="0">
                  <a:solidFill>
                    <a:srgbClr val="FF0000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p</a:t>
              </a:r>
              <a:r>
                <a:rPr lang="it-IT" i="1" baseline="0">
                  <a:solidFill>
                    <a:srgbClr val="000000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,</a:t>
              </a:r>
              <a:r>
                <a:rPr lang="it-IT" b="1" i="1" baseline="0">
                  <a:solidFill>
                    <a:srgbClr val="00B050"/>
                  </a:solidFill>
                  <a:latin typeface="Symbol" charset="0"/>
                  <a:ea typeface="Droid Sans Fallback" charset="0"/>
                  <a:cs typeface="Droid Sans Fallback" charset="0"/>
                </a:rPr>
                <a:t>p,</a:t>
              </a:r>
              <a:r>
                <a:rPr lang="it-IT" b="1" i="1" baseline="0">
                  <a:solidFill>
                    <a:srgbClr val="0070C0"/>
                  </a:solidFill>
                  <a:latin typeface="Symbol" charset="0"/>
                  <a:ea typeface="Droid Sans Fallback" charset="0"/>
                  <a:cs typeface="Droid Sans Fallback" charset="0"/>
                </a:rPr>
                <a:t>m  </a:t>
              </a:r>
              <a:r>
                <a:rPr lang="it-IT" i="1" baseline="0">
                  <a:solidFill>
                    <a:srgbClr val="000000"/>
                  </a:solidFill>
                  <a:latin typeface="Comic Sans MS" charset="0"/>
                  <a:ea typeface="Droid Sans Fallback" charset="0"/>
                  <a:cs typeface="Droid Sans Fallback" charset="0"/>
                </a:rPr>
                <a:t>compared to Bethe-Bloch  curves</a:t>
              </a:r>
            </a:p>
          </p:txBody>
        </p:sp>
      </p:grp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8187015" y="5754692"/>
            <a:ext cx="35779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49263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000" b="1" i="1" baseline="0" smtClean="0">
                <a:solidFill>
                  <a:srgbClr val="FF0000"/>
                </a:solidFill>
                <a:latin typeface="Comic Sans MS" charset="0"/>
                <a:ea typeface="Droid Sans Fallback" charset="0"/>
                <a:cs typeface="Droid Sans Fallback" charset="0"/>
              </a:rPr>
              <a:t>p</a:t>
            </a:r>
            <a:endParaRPr lang="en-US" sz="2000" baseline="0" smtClean="0">
              <a:solidFill>
                <a:srgbClr val="000000"/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6499771" y="6072192"/>
            <a:ext cx="39626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49263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000" b="1" i="1" baseline="0" smtClean="0">
                <a:solidFill>
                  <a:srgbClr val="00B050"/>
                </a:solidFill>
                <a:latin typeface="Symbol" charset="0"/>
                <a:ea typeface="Droid Sans Fallback" charset="0"/>
                <a:cs typeface="Droid Sans Fallback" charset="0"/>
              </a:rPr>
              <a:t>p</a:t>
            </a:r>
            <a:endParaRPr lang="en-US" sz="2000" baseline="0" smtClean="0">
              <a:solidFill>
                <a:srgbClr val="00B050"/>
              </a:solidFill>
              <a:latin typeface="Symbo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3323" name="Rectangle 17"/>
          <p:cNvSpPr>
            <a:spLocks noChangeArrowheads="1"/>
          </p:cNvSpPr>
          <p:nvPr/>
        </p:nvSpPr>
        <p:spPr bwMode="auto">
          <a:xfrm>
            <a:off x="6896585" y="6216654"/>
            <a:ext cx="37061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49263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000" b="1" i="1" baseline="0" smtClean="0">
                <a:solidFill>
                  <a:srgbClr val="0070C0"/>
                </a:solidFill>
                <a:latin typeface="Symbol" charset="0"/>
                <a:ea typeface="Droid Sans Fallback" charset="0"/>
                <a:cs typeface="Droid Sans Fallback" charset="0"/>
              </a:rPr>
              <a:t>m</a:t>
            </a:r>
            <a:endParaRPr lang="en-US" sz="2000" baseline="0" smtClean="0">
              <a:solidFill>
                <a:srgbClr val="0070C0"/>
              </a:solidFill>
              <a:latin typeface="Symbo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7842250" y="66294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 baseline="0">
                <a:solidFill>
                  <a:schemeClr val="accent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solidFill>
                  <a:srgbClr val="797B7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Slide# :  </a:t>
            </a:r>
            <a:fld id="{D05931B6-DFFB-0A40-833F-329CB0688972}" type="slidenum">
              <a:rPr kumimoji="0" lang="en-GB" sz="1200" b="0" i="1" u="none" strike="noStrike" kern="1200" cap="none" spc="0" normalizeH="0" baseline="0" noProof="0" smtClean="0">
                <a:ln>
                  <a:noFill/>
                </a:ln>
                <a:solidFill>
                  <a:srgbClr val="797B7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797B7E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24" name="Footer Placeholder 1"/>
          <p:cNvSpPr txBox="1">
            <a:spLocks/>
          </p:cNvSpPr>
          <p:nvPr/>
        </p:nvSpPr>
        <p:spPr bwMode="auto">
          <a:xfrm>
            <a:off x="200472" y="6584776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 baseline="0">
                <a:solidFill>
                  <a:schemeClr val="accent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 baseline="-25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797B7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ICPPA-2017, 2-5 October 2017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797B7E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1955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216" y="3440607"/>
            <a:ext cx="2995200" cy="16445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800" y="5121128"/>
            <a:ext cx="2995200" cy="1692248"/>
          </a:xfrm>
          <a:prstGeom prst="rect">
            <a:avLst/>
          </a:prstGeom>
        </p:spPr>
      </p:pic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2" y="548680"/>
            <a:ext cx="9893308" cy="2808312"/>
          </a:xfrm>
          <a:prstGeom prst="rect">
            <a:avLst/>
          </a:prstGeom>
          <a:noFill/>
          <a:ln w="12600">
            <a:solidFill>
              <a:srgbClr val="1F49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707" name="Line 2"/>
          <p:cNvSpPr>
            <a:spLocks noChangeShapeType="1"/>
          </p:cNvSpPr>
          <p:nvPr/>
        </p:nvSpPr>
        <p:spPr bwMode="auto">
          <a:xfrm flipH="1" flipV="1">
            <a:off x="4008706" y="1282699"/>
            <a:ext cx="5553447" cy="830310"/>
          </a:xfrm>
          <a:prstGeom prst="line">
            <a:avLst/>
          </a:prstGeom>
          <a:noFill/>
          <a:ln w="19080" cap="rnd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buFont typeface="Times New Roman" charset="0"/>
              <a:buNone/>
              <a:defRPr/>
            </a:pPr>
            <a:endParaRPr lang="en-US" baseline="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708" name="Line 3"/>
          <p:cNvSpPr>
            <a:spLocks noChangeShapeType="1"/>
          </p:cNvSpPr>
          <p:nvPr/>
        </p:nvSpPr>
        <p:spPr bwMode="auto">
          <a:xfrm flipH="1" flipV="1">
            <a:off x="5457056" y="1844825"/>
            <a:ext cx="4231686" cy="288785"/>
          </a:xfrm>
          <a:prstGeom prst="line">
            <a:avLst/>
          </a:prstGeom>
          <a:noFill/>
          <a:ln w="19080" cap="rnd">
            <a:solidFill>
              <a:srgbClr val="C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buFont typeface="Times New Roman" charset="0"/>
              <a:buNone/>
              <a:defRPr/>
            </a:pPr>
            <a:endParaRPr lang="en-US" baseline="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469" name="AutoShape 4"/>
          <p:cNvSpPr>
            <a:spLocks noChangeArrowheads="1"/>
          </p:cNvSpPr>
          <p:nvPr/>
        </p:nvSpPr>
        <p:spPr bwMode="auto">
          <a:xfrm>
            <a:off x="4787137" y="1304925"/>
            <a:ext cx="139679" cy="439738"/>
          </a:xfrm>
          <a:custGeom>
            <a:avLst/>
            <a:gdLst>
              <a:gd name="T0" fmla="*/ 139700 w 139700"/>
              <a:gd name="T1" fmla="*/ 219869 h 439738"/>
              <a:gd name="T2" fmla="*/ 69850 w 139700"/>
              <a:gd name="T3" fmla="*/ 439738 h 439738"/>
              <a:gd name="T4" fmla="*/ 0 w 139700"/>
              <a:gd name="T5" fmla="*/ 219869 h 439738"/>
              <a:gd name="T6" fmla="*/ 69850 w 139700"/>
              <a:gd name="T7" fmla="*/ 0 h 4397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9700"/>
              <a:gd name="T13" fmla="*/ 0 h 439738"/>
              <a:gd name="T14" fmla="*/ 139700 w 139700"/>
              <a:gd name="T15" fmla="*/ 439738 h 439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700" h="439738">
                <a:moveTo>
                  <a:pt x="553" y="0"/>
                </a:moveTo>
                <a:cubicBezTo>
                  <a:pt x="0" y="640"/>
                  <a:pt x="383" y="1067"/>
                  <a:pt x="383" y="1067"/>
                </a:cubicBezTo>
                <a:lnTo>
                  <a:pt x="383" y="1109"/>
                </a:lnTo>
              </a:path>
            </a:pathLst>
          </a:custGeom>
          <a:noFill/>
          <a:ln w="19080" cap="flat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5193079" y="1348850"/>
            <a:ext cx="25395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/>
          <a:p>
            <a:pPr defTabSz="914400"/>
            <a:r>
              <a:rPr lang="it-IT" altLang="en-US" sz="1600" b="1" i="1" baseline="0" dirty="0" err="1">
                <a:solidFill>
                  <a:srgbClr val="C00000"/>
                </a:solidFill>
                <a:latin typeface="Calibri" pitchFamily="34" charset="0"/>
              </a:rPr>
              <a:t>θ</a:t>
            </a:r>
            <a:endParaRPr lang="it-IT" altLang="en-US" sz="1600" b="1" i="1" baseline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5069676" y="2448125"/>
            <a:ext cx="2766569" cy="404813"/>
          </a:xfrm>
          <a:prstGeom prst="rect">
            <a:avLst/>
          </a:prstGeom>
          <a:solidFill>
            <a:srgbClr val="C0C0C0">
              <a:alpha val="50980"/>
            </a:srgbClr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3720" rIns="90000" bIns="4932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/>
            <a:r>
              <a:rPr lang="it-IT" altLang="en-US" sz="2000" i="1" baseline="0" dirty="0" err="1">
                <a:solidFill>
                  <a:srgbClr val="000000"/>
                </a:solidFill>
              </a:rPr>
              <a:t>E</a:t>
            </a:r>
            <a:r>
              <a:rPr lang="it-IT" altLang="en-US" sz="2000" i="1" dirty="0" err="1">
                <a:solidFill>
                  <a:srgbClr val="000000"/>
                </a:solidFill>
              </a:rPr>
              <a:t>k</a:t>
            </a:r>
            <a:r>
              <a:rPr lang="it-IT" altLang="en-US" sz="2000" i="1" baseline="0" dirty="0">
                <a:solidFill>
                  <a:srgbClr val="000000"/>
                </a:solidFill>
              </a:rPr>
              <a:t> = 685 ± 25 </a:t>
            </a:r>
            <a:r>
              <a:rPr lang="it-IT" altLang="en-US" sz="2000" i="1" baseline="0" dirty="0" err="1">
                <a:solidFill>
                  <a:srgbClr val="000000"/>
                </a:solidFill>
              </a:rPr>
              <a:t>MeV</a:t>
            </a:r>
            <a:endParaRPr lang="it-IT" altLang="en-US" sz="2000" i="1" baseline="0" dirty="0">
              <a:solidFill>
                <a:srgbClr val="000000"/>
              </a:solidFill>
            </a:endParaRPr>
          </a:p>
        </p:txBody>
      </p:sp>
      <p:sp>
        <p:nvSpPr>
          <p:cNvPr id="72712" name="Rectangle 7"/>
          <p:cNvSpPr>
            <a:spLocks noChangeArrowheads="1"/>
          </p:cNvSpPr>
          <p:nvPr/>
        </p:nvSpPr>
        <p:spPr bwMode="auto">
          <a:xfrm>
            <a:off x="3594688" y="875060"/>
            <a:ext cx="2582448" cy="393700"/>
          </a:xfrm>
          <a:prstGeom prst="rect">
            <a:avLst/>
          </a:prstGeom>
          <a:solidFill>
            <a:srgbClr val="C0C0C0">
              <a:alpha val="50980"/>
            </a:srgbClr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640" tIns="63360" rIns="89640" bIns="4896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/>
            <a:r>
              <a:rPr lang="it-IT" altLang="en-US" sz="2000" i="1" baseline="0" dirty="0" err="1">
                <a:solidFill>
                  <a:srgbClr val="000000"/>
                </a:solidFill>
              </a:rPr>
              <a:t>E</a:t>
            </a:r>
            <a:r>
              <a:rPr lang="it-IT" altLang="en-US" sz="2000" i="1" dirty="0" err="1">
                <a:solidFill>
                  <a:srgbClr val="000000"/>
                </a:solidFill>
              </a:rPr>
              <a:t>k</a:t>
            </a:r>
            <a:r>
              <a:rPr lang="it-IT" altLang="en-US" sz="2000" i="1" baseline="0" dirty="0">
                <a:solidFill>
                  <a:srgbClr val="000000"/>
                </a:solidFill>
              </a:rPr>
              <a:t> = 102 ± 10 </a:t>
            </a:r>
            <a:r>
              <a:rPr lang="it-IT" altLang="en-US" sz="2000" i="1" baseline="0" dirty="0" err="1">
                <a:solidFill>
                  <a:srgbClr val="000000"/>
                </a:solidFill>
              </a:rPr>
              <a:t>MeV</a:t>
            </a:r>
            <a:endParaRPr lang="it-IT" altLang="en-US" sz="2000" i="1" baseline="0" dirty="0">
              <a:solidFill>
                <a:srgbClr val="000000"/>
              </a:solidFill>
            </a:endParaRPr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8697417" y="2996954"/>
            <a:ext cx="124391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pPr defTabSz="914400">
              <a:buFont typeface="Times New Roman" charset="0"/>
              <a:buNone/>
              <a:tabLst>
                <a:tab pos="449263" algn="l"/>
                <a:tab pos="898525" algn="l"/>
              </a:tabLst>
              <a:defRPr/>
            </a:pPr>
            <a:r>
              <a:rPr lang="it-IT" sz="2000" i="1" baseline="0" dirty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Collection</a:t>
            </a:r>
          </a:p>
        </p:txBody>
      </p:sp>
      <p:sp>
        <p:nvSpPr>
          <p:cNvPr id="72714" name="Rectangle 9"/>
          <p:cNvSpPr>
            <a:spLocks noChangeArrowheads="1"/>
          </p:cNvSpPr>
          <p:nvPr/>
        </p:nvSpPr>
        <p:spPr bwMode="auto">
          <a:xfrm>
            <a:off x="6875948" y="1114899"/>
            <a:ext cx="2285634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20" tIns="74880" rIns="97920" bIns="5724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/>
            <a:r>
              <a:rPr lang="it-IT" altLang="en-US" sz="1900" i="1" baseline="0" dirty="0">
                <a:solidFill>
                  <a:srgbClr val="000000"/>
                </a:solidFill>
                <a:latin typeface="Tw Cen MT (Tekst podstawowy)" charset="0"/>
              </a:rPr>
              <a:t>m</a:t>
            </a:r>
            <a:r>
              <a:rPr lang="it-IT" altLang="en-US" sz="1900" i="1" baseline="0" dirty="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it-IT" altLang="en-US" sz="1900" i="1" baseline="300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it-IT" altLang="en-US" sz="1900" i="1" baseline="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it-IT" altLang="en-US" sz="1900" i="1" baseline="0" dirty="0">
                <a:solidFill>
                  <a:srgbClr val="000000"/>
                </a:solidFill>
                <a:latin typeface="Tw Cen MT (Tekst podstawowy)" charset="0"/>
              </a:rPr>
              <a:t>127 ± 19 </a:t>
            </a:r>
            <a:r>
              <a:rPr lang="it-IT" altLang="en-US" sz="1900" i="1" baseline="0" dirty="0" err="1">
                <a:solidFill>
                  <a:srgbClr val="000000"/>
                </a:solidFill>
                <a:latin typeface="Tw Cen MT (Tekst podstawowy)" charset="0"/>
              </a:rPr>
              <a:t>MeV</a:t>
            </a:r>
            <a:r>
              <a:rPr lang="it-IT" altLang="en-US" sz="1900" i="1" baseline="0" dirty="0">
                <a:solidFill>
                  <a:srgbClr val="000000"/>
                </a:solidFill>
                <a:latin typeface="Tw Cen MT (Tekst podstawowy)" charset="0"/>
              </a:rPr>
              <a:t>/c²</a:t>
            </a:r>
          </a:p>
        </p:txBody>
      </p:sp>
      <p:sp>
        <p:nvSpPr>
          <p:cNvPr id="72715" name="Rectangle 10"/>
          <p:cNvSpPr>
            <a:spLocks noChangeArrowheads="1"/>
          </p:cNvSpPr>
          <p:nvPr/>
        </p:nvSpPr>
        <p:spPr bwMode="auto">
          <a:xfrm>
            <a:off x="6875975" y="1402931"/>
            <a:ext cx="168724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20" tIns="74880" rIns="97920" bIns="57240"/>
          <a:lstStyle>
            <a:lvl1pPr eaLnBrk="0"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/>
            <a:r>
              <a:rPr lang="it-IT" altLang="en-US" sz="1900" i="1" baseline="0" dirty="0">
                <a:solidFill>
                  <a:srgbClr val="000000"/>
                </a:solidFill>
                <a:latin typeface="Times New Roman" pitchFamily="18" charset="0"/>
              </a:rPr>
              <a:t>θ = </a:t>
            </a:r>
            <a:r>
              <a:rPr lang="it-IT" altLang="en-US" sz="1900" i="1" baseline="0" dirty="0">
                <a:solidFill>
                  <a:srgbClr val="000000"/>
                </a:solidFill>
                <a:latin typeface="Tw Cen MT (Tekst podstawowy)" charset="0"/>
              </a:rPr>
              <a:t>28.0 ± 2.5º</a:t>
            </a:r>
          </a:p>
        </p:txBody>
      </p:sp>
      <p:sp>
        <p:nvSpPr>
          <p:cNvPr id="72716" name="Rectangle 11"/>
          <p:cNvSpPr>
            <a:spLocks noChangeArrowheads="1"/>
          </p:cNvSpPr>
          <p:nvPr/>
        </p:nvSpPr>
        <p:spPr bwMode="auto">
          <a:xfrm>
            <a:off x="6875948" y="848347"/>
            <a:ext cx="2613556" cy="42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20" tIns="74880" rIns="97920" bIns="5724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/>
            <a:r>
              <a:rPr lang="it-IT" altLang="en-US" sz="1900" i="1" baseline="0" dirty="0">
                <a:solidFill>
                  <a:srgbClr val="000000"/>
                </a:solidFill>
                <a:latin typeface="Tw Cen MT (Tekst podstawowy)" charset="0"/>
              </a:rPr>
              <a:t>p</a:t>
            </a:r>
            <a:r>
              <a:rPr lang="it-IT" altLang="en-US" sz="1900" i="1" baseline="0" dirty="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it-IT" altLang="en-US" sz="1900" i="1" baseline="300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it-IT" altLang="en-US" sz="1900" i="1" baseline="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it-IT" altLang="en-US" sz="1900" i="1" baseline="0" dirty="0">
                <a:solidFill>
                  <a:srgbClr val="000000"/>
                </a:solidFill>
                <a:latin typeface="Tw Cen MT (Tekst podstawowy)" charset="0"/>
              </a:rPr>
              <a:t>912 ± 26 </a:t>
            </a:r>
            <a:r>
              <a:rPr lang="it-IT" altLang="en-US" sz="1900" i="1" baseline="0" dirty="0" err="1">
                <a:solidFill>
                  <a:srgbClr val="000000"/>
                </a:solidFill>
                <a:latin typeface="Tw Cen MT (Tekst podstawowy)" charset="0"/>
              </a:rPr>
              <a:t>MeV</a:t>
            </a:r>
            <a:r>
              <a:rPr lang="it-IT" altLang="en-US" sz="1900" i="1" baseline="0" dirty="0">
                <a:solidFill>
                  <a:srgbClr val="000000"/>
                </a:solidFill>
                <a:latin typeface="Tw Cen MT (Tekst podstawowy)" charset="0"/>
              </a:rPr>
              <a:t>/c</a:t>
            </a:r>
          </a:p>
        </p:txBody>
      </p:sp>
      <p:sp>
        <p:nvSpPr>
          <p:cNvPr id="72717" name="Rectangle 12"/>
          <p:cNvSpPr>
            <a:spLocks noChangeArrowheads="1"/>
          </p:cNvSpPr>
          <p:nvPr/>
        </p:nvSpPr>
        <p:spPr bwMode="auto">
          <a:xfrm>
            <a:off x="7080703" y="476920"/>
            <a:ext cx="169993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defTabSz="914400">
              <a:buFont typeface="Times New Roman" charset="0"/>
              <a:buNone/>
              <a:tabLst>
                <a:tab pos="449263" algn="l"/>
                <a:tab pos="898525" algn="l"/>
                <a:tab pos="1347788" algn="l"/>
              </a:tabLst>
              <a:defRPr/>
            </a:pPr>
            <a:r>
              <a:rPr lang="it-IT" sz="2400" i="1" baseline="0" dirty="0">
                <a:solidFill>
                  <a:srgbClr val="FF0000"/>
                </a:solidFill>
                <a:latin typeface="Symbol" charset="0"/>
                <a:ea typeface="MS PGothic" charset="0"/>
                <a:cs typeface="MS PGothic" charset="0"/>
              </a:rPr>
              <a:t>p</a:t>
            </a:r>
            <a:r>
              <a:rPr lang="it-IT" sz="2400" i="1" baseline="30000" dirty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0 </a:t>
            </a:r>
            <a:r>
              <a:rPr lang="it-IT" sz="2400" i="1" baseline="30000" dirty="0" smtClean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it-IT" sz="2400" i="1" baseline="0" dirty="0" err="1" smtClean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reconstruction</a:t>
            </a:r>
            <a:r>
              <a:rPr lang="it-IT" sz="2400" i="1" baseline="0" dirty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:</a:t>
            </a:r>
          </a:p>
        </p:txBody>
      </p:sp>
      <p:sp>
        <p:nvSpPr>
          <p:cNvPr id="72718" name="Rectangle 13"/>
          <p:cNvSpPr>
            <a:spLocks noChangeArrowheads="1"/>
          </p:cNvSpPr>
          <p:nvPr/>
        </p:nvSpPr>
        <p:spPr bwMode="auto">
          <a:xfrm>
            <a:off x="20" y="0"/>
            <a:ext cx="9899651" cy="528638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10800000" scaled="1"/>
          </a:gradFill>
          <a:ln w="9360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defTabSz="914400"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/>
            </a:pPr>
            <a:r>
              <a:rPr lang="it-IT" sz="2800" baseline="0" dirty="0" err="1">
                <a:solidFill>
                  <a:srgbClr val="FFFFFF"/>
                </a:solidFill>
                <a:latin typeface="+mj-lt"/>
                <a:ea typeface="MS PGothic" charset="0"/>
                <a:cs typeface="MS PGothic" charset="0"/>
              </a:rPr>
              <a:t>Unique</a:t>
            </a:r>
            <a:r>
              <a:rPr lang="it-IT" sz="2800" baseline="0" dirty="0">
                <a:solidFill>
                  <a:srgbClr val="FFFFFF"/>
                </a:solidFill>
                <a:latin typeface="+mj-lt"/>
                <a:ea typeface="MS PGothic" charset="0"/>
                <a:cs typeface="MS PGothic" charset="0"/>
              </a:rPr>
              <a:t> </a:t>
            </a:r>
            <a:r>
              <a:rPr lang="it-IT" sz="2800" baseline="0" dirty="0" err="1">
                <a:solidFill>
                  <a:srgbClr val="FFFFFF"/>
                </a:solidFill>
                <a:latin typeface="+mj-lt"/>
                <a:ea typeface="MS PGothic" charset="0"/>
                <a:cs typeface="MS PGothic" charset="0"/>
              </a:rPr>
              <a:t>feature</a:t>
            </a:r>
            <a:r>
              <a:rPr lang="it-IT" sz="2800" baseline="0" dirty="0">
                <a:solidFill>
                  <a:srgbClr val="FFFFFF"/>
                </a:solidFill>
                <a:latin typeface="+mj-lt"/>
                <a:ea typeface="MS PGothic" charset="0"/>
                <a:cs typeface="MS PGothic" charset="0"/>
              </a:rPr>
              <a:t> of ICARUS: e/</a:t>
            </a:r>
            <a:r>
              <a:rPr lang="it-IT" sz="2800" b="1" baseline="0" dirty="0">
                <a:solidFill>
                  <a:srgbClr val="FFFFFF"/>
                </a:solidFill>
                <a:latin typeface="Symbol" panose="05050102010706020507" pitchFamily="18" charset="2"/>
                <a:ea typeface="MS PGothic" charset="0"/>
                <a:cs typeface="MS PGothic" charset="0"/>
              </a:rPr>
              <a:t>g</a:t>
            </a:r>
            <a:r>
              <a:rPr lang="it-IT" sz="2800" baseline="0" dirty="0">
                <a:solidFill>
                  <a:srgbClr val="FFFFFF"/>
                </a:solidFill>
                <a:latin typeface="+mj-lt"/>
                <a:ea typeface="MS PGothic" charset="0"/>
                <a:cs typeface="MS PGothic" charset="0"/>
              </a:rPr>
              <a:t> </a:t>
            </a:r>
            <a:r>
              <a:rPr lang="it-IT" sz="2800" baseline="0" dirty="0" err="1">
                <a:solidFill>
                  <a:srgbClr val="FFFFFF"/>
                </a:solidFill>
                <a:latin typeface="+mj-lt"/>
                <a:ea typeface="MS PGothic" charset="0"/>
                <a:cs typeface="MS PGothic" charset="0"/>
              </a:rPr>
              <a:t>separation</a:t>
            </a:r>
            <a:r>
              <a:rPr lang="it-IT" sz="2800" baseline="0" dirty="0">
                <a:solidFill>
                  <a:srgbClr val="FFFFFF"/>
                </a:solidFill>
                <a:latin typeface="+mj-lt"/>
                <a:ea typeface="MS PGothic" charset="0"/>
                <a:cs typeface="MS PGothic" charset="0"/>
              </a:rPr>
              <a:t>, </a:t>
            </a:r>
            <a:r>
              <a:rPr lang="it-IT" sz="2800" b="1" baseline="0" dirty="0">
                <a:solidFill>
                  <a:srgbClr val="FFFFFF"/>
                </a:solidFill>
                <a:latin typeface="Symbol" panose="05050102010706020507" pitchFamily="18" charset="2"/>
                <a:ea typeface="MS PGothic" charset="0"/>
                <a:cs typeface="MS PGothic" charset="0"/>
              </a:rPr>
              <a:t>p</a:t>
            </a:r>
            <a:r>
              <a:rPr lang="it-IT" sz="2800" b="1" baseline="30000" dirty="0">
                <a:solidFill>
                  <a:srgbClr val="FFFFFF"/>
                </a:solidFill>
                <a:latin typeface="+mj-lt"/>
                <a:ea typeface="MS PGothic" charset="0"/>
                <a:cs typeface="MS PGothic" charset="0"/>
              </a:rPr>
              <a:t>0</a:t>
            </a:r>
            <a:r>
              <a:rPr lang="it-IT" sz="2800" baseline="0" dirty="0">
                <a:solidFill>
                  <a:srgbClr val="FFFFFF"/>
                </a:solidFill>
                <a:latin typeface="+mj-lt"/>
                <a:ea typeface="MS PGothic" charset="0"/>
                <a:cs typeface="MS PGothic" charset="0"/>
              </a:rPr>
              <a:t> </a:t>
            </a:r>
            <a:r>
              <a:rPr lang="it-IT" sz="2800" baseline="0" dirty="0" err="1">
                <a:solidFill>
                  <a:srgbClr val="FFFFFF"/>
                </a:solidFill>
                <a:latin typeface="+mj-lt"/>
                <a:ea typeface="MS PGothic" charset="0"/>
                <a:cs typeface="MS PGothic" charset="0"/>
              </a:rPr>
              <a:t>reconstruction</a:t>
            </a:r>
            <a:endParaRPr lang="it-IT" sz="2800" baseline="0" dirty="0">
              <a:solidFill>
                <a:srgbClr val="FFFFFF"/>
              </a:solidFill>
              <a:latin typeface="+mj-lt"/>
              <a:ea typeface="MS PGothic" charset="0"/>
              <a:cs typeface="MS PGothic" charset="0"/>
            </a:endParaRPr>
          </a:p>
        </p:txBody>
      </p:sp>
      <p:sp>
        <p:nvSpPr>
          <p:cNvPr id="72719" name="Rectangle 14"/>
          <p:cNvSpPr>
            <a:spLocks noChangeArrowheads="1"/>
          </p:cNvSpPr>
          <p:nvPr/>
        </p:nvSpPr>
        <p:spPr bwMode="auto">
          <a:xfrm>
            <a:off x="8648909" y="6586538"/>
            <a:ext cx="1239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buFont typeface="Times New Roman" charset="0"/>
              <a:buNone/>
              <a:defRPr/>
            </a:pPr>
            <a:endParaRPr lang="it-IT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721" name="Rectangle 16"/>
          <p:cNvSpPr>
            <a:spLocks noChangeArrowheads="1"/>
          </p:cNvSpPr>
          <p:nvPr/>
        </p:nvSpPr>
        <p:spPr bwMode="auto">
          <a:xfrm>
            <a:off x="8813169" y="4760319"/>
            <a:ext cx="118039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defTabSz="914400">
              <a:buFont typeface="Times New Roman" charset="0"/>
              <a:buNone/>
              <a:tabLst>
                <a:tab pos="449263" algn="l"/>
              </a:tabLst>
              <a:defRPr/>
            </a:pPr>
            <a:r>
              <a:rPr lang="it-IT" i="1" baseline="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rPr>
              <a:t>Collection</a:t>
            </a:r>
          </a:p>
        </p:txBody>
      </p:sp>
      <p:sp>
        <p:nvSpPr>
          <p:cNvPr id="72723" name="Rectangle 18"/>
          <p:cNvSpPr>
            <a:spLocks noChangeArrowheads="1"/>
          </p:cNvSpPr>
          <p:nvPr/>
        </p:nvSpPr>
        <p:spPr bwMode="auto">
          <a:xfrm>
            <a:off x="6825209" y="5048351"/>
            <a:ext cx="126344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defTabSz="914400">
              <a:buFont typeface="Times New Roman" charset="0"/>
              <a:buNone/>
              <a:tabLst>
                <a:tab pos="449263" algn="l"/>
              </a:tabLst>
              <a:defRPr/>
            </a:pPr>
            <a:r>
              <a:rPr lang="it-IT" i="1" baseline="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rPr>
              <a:t>Induction2</a:t>
            </a:r>
          </a:p>
        </p:txBody>
      </p:sp>
      <p:sp>
        <p:nvSpPr>
          <p:cNvPr id="72725" name="Line 20"/>
          <p:cNvSpPr>
            <a:spLocks noChangeShapeType="1"/>
          </p:cNvSpPr>
          <p:nvPr/>
        </p:nvSpPr>
        <p:spPr bwMode="auto">
          <a:xfrm flipH="1">
            <a:off x="8564246" y="4190776"/>
            <a:ext cx="349194" cy="1614488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buFont typeface="Times New Roman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726" name="Line 21"/>
          <p:cNvSpPr>
            <a:spLocks noChangeShapeType="1"/>
          </p:cNvSpPr>
          <p:nvPr/>
        </p:nvSpPr>
        <p:spPr bwMode="auto">
          <a:xfrm flipH="1">
            <a:off x="9057453" y="4077072"/>
            <a:ext cx="288034" cy="1440160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buFont typeface="Times New Roman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727" name="Rectangle 22"/>
          <p:cNvSpPr>
            <a:spLocks noChangeArrowheads="1"/>
          </p:cNvSpPr>
          <p:nvPr/>
        </p:nvSpPr>
        <p:spPr bwMode="auto">
          <a:xfrm>
            <a:off x="7396575" y="6183308"/>
            <a:ext cx="2493563" cy="569912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914400"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it-IT" baseline="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rPr>
              <a:t>Conversion </a:t>
            </a:r>
            <a:r>
              <a:rPr lang="it-IT" baseline="0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rPr>
              <a:t>distances</a:t>
            </a:r>
            <a:r>
              <a:rPr lang="it-IT" baseline="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rPr>
              <a:t>:</a:t>
            </a:r>
            <a:endParaRPr lang="it-IT" baseline="0" dirty="0">
              <a:solidFill>
                <a:srgbClr val="FF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algn="ctr" defTabSz="914400"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it-IT" baseline="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rPr>
              <a:t>6.9 cm,  2.3 cm</a:t>
            </a:r>
          </a:p>
        </p:txBody>
      </p:sp>
      <p:sp>
        <p:nvSpPr>
          <p:cNvPr id="72728" name="Line 23"/>
          <p:cNvSpPr>
            <a:spLocks noChangeShapeType="1"/>
          </p:cNvSpPr>
          <p:nvPr/>
        </p:nvSpPr>
        <p:spPr bwMode="auto">
          <a:xfrm flipH="1" flipV="1">
            <a:off x="8483834" y="5803895"/>
            <a:ext cx="209511" cy="382588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buFont typeface="Times New Roman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729" name="Line 24"/>
          <p:cNvSpPr>
            <a:spLocks noChangeShapeType="1"/>
          </p:cNvSpPr>
          <p:nvPr/>
        </p:nvSpPr>
        <p:spPr bwMode="auto">
          <a:xfrm flipH="1" flipV="1">
            <a:off x="9097902" y="5727699"/>
            <a:ext cx="247586" cy="455613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buFont typeface="Times New Roman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731" name="Rectangle 26"/>
          <p:cNvSpPr>
            <a:spLocks noChangeArrowheads="1"/>
          </p:cNvSpPr>
          <p:nvPr/>
        </p:nvSpPr>
        <p:spPr bwMode="auto">
          <a:xfrm>
            <a:off x="3587175" y="4876800"/>
            <a:ext cx="7793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defTabSz="914400">
              <a:buFont typeface="Times New Roman" charset="0"/>
              <a:buNone/>
              <a:tabLst>
                <a:tab pos="449263" algn="l"/>
              </a:tabLst>
              <a:defRPr/>
            </a:pPr>
            <a:r>
              <a:rPr lang="it-IT" sz="1900" b="1" i="1" baseline="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1 </a:t>
            </a:r>
            <a:r>
              <a:rPr lang="it-IT" sz="1900" b="1" i="1" baseline="0" dirty="0" err="1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m.i.p</a:t>
            </a:r>
            <a:r>
              <a:rPr lang="it-IT" sz="1900" b="1" i="1" baseline="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</a:p>
        </p:txBody>
      </p:sp>
      <p:sp>
        <p:nvSpPr>
          <p:cNvPr id="72732" name="Rectangle 27"/>
          <p:cNvSpPr>
            <a:spLocks noChangeArrowheads="1"/>
          </p:cNvSpPr>
          <p:nvPr/>
        </p:nvSpPr>
        <p:spPr bwMode="auto">
          <a:xfrm>
            <a:off x="5093479" y="4479925"/>
            <a:ext cx="77933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defTabSz="914400">
              <a:buFont typeface="Times New Roman" charset="0"/>
              <a:buNone/>
              <a:tabLst>
                <a:tab pos="449263" algn="l"/>
              </a:tabLst>
              <a:defRPr/>
            </a:pPr>
            <a:r>
              <a:rPr lang="it-IT" sz="1900" b="1" i="1" baseline="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2 m.i.p.</a:t>
            </a:r>
          </a:p>
        </p:txBody>
      </p:sp>
      <p:pic>
        <p:nvPicPr>
          <p:cNvPr id="7273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00" y="4205339"/>
            <a:ext cx="3176079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-12698" y="3854793"/>
            <a:ext cx="3381522" cy="361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/>
            <a:r>
              <a:rPr lang="it-IT" altLang="en-US" sz="2000" i="1" baseline="0" dirty="0" err="1" smtClean="0">
                <a:solidFill>
                  <a:srgbClr val="4472C4">
                    <a:lumMod val="75000"/>
                  </a:srgbClr>
                </a:solidFill>
                <a:latin typeface="Comic Sans MS" pitchFamily="66" charset="0"/>
              </a:rPr>
              <a:t>M</a:t>
            </a:r>
            <a:r>
              <a:rPr lang="it-IT" altLang="en-US" sz="2000" i="1" dirty="0" err="1" smtClean="0">
                <a:solidFill>
                  <a:srgbClr val="4472C4">
                    <a:lumMod val="75000"/>
                  </a:srgbClr>
                </a:solidFill>
                <a:latin typeface="Symbol" pitchFamily="18" charset="2"/>
              </a:rPr>
              <a:t>gg</a:t>
            </a:r>
            <a:r>
              <a:rPr lang="it-IT" altLang="en-US" sz="2000" i="1" baseline="0" dirty="0" smtClean="0">
                <a:solidFill>
                  <a:srgbClr val="4472C4">
                    <a:lumMod val="75000"/>
                  </a:srgbClr>
                </a:solidFill>
                <a:latin typeface="Comic Sans MS" pitchFamily="66" charset="0"/>
              </a:rPr>
              <a:t>: 133.8±4.4±4 </a:t>
            </a:r>
            <a:r>
              <a:rPr lang="it-IT" altLang="en-US" sz="2000" i="1" baseline="0" dirty="0" err="1">
                <a:solidFill>
                  <a:srgbClr val="4472C4">
                    <a:lumMod val="75000"/>
                  </a:srgbClr>
                </a:solidFill>
                <a:latin typeface="Comic Sans MS" pitchFamily="66" charset="0"/>
              </a:rPr>
              <a:t>MeV</a:t>
            </a:r>
            <a:r>
              <a:rPr lang="it-IT" altLang="en-US" sz="2000" i="1" baseline="0" dirty="0">
                <a:solidFill>
                  <a:srgbClr val="4472C4">
                    <a:lumMod val="75000"/>
                  </a:srgbClr>
                </a:solidFill>
                <a:latin typeface="Comic Sans MS" pitchFamily="66" charset="0"/>
              </a:rPr>
              <a:t>/c</a:t>
            </a:r>
            <a:r>
              <a:rPr lang="it-IT" altLang="en-US" sz="2000" i="1" baseline="30000" dirty="0">
                <a:solidFill>
                  <a:srgbClr val="4472C4">
                    <a:lumMod val="75000"/>
                  </a:srgbClr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2795147" y="6137672"/>
            <a:ext cx="395700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914400">
              <a:lnSpc>
                <a:spcPts val="2400"/>
              </a:lnSpc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lang="it-IT" sz="2400" i="1" baseline="0" dirty="0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Crucial for NC rejection </a:t>
            </a:r>
            <a:endParaRPr lang="it-IT" sz="2400" i="1" baseline="0" dirty="0" smtClean="0">
              <a:solidFill>
                <a:srgbClr val="FF0000"/>
              </a:solidFill>
              <a:latin typeface="Comic Sans MS" charset="0"/>
              <a:ea typeface="MS PGothic" charset="0"/>
              <a:cs typeface="MS PGothic" charset="0"/>
            </a:endParaRPr>
          </a:p>
          <a:p>
            <a:pPr algn="ctr" defTabSz="914400">
              <a:lnSpc>
                <a:spcPts val="2400"/>
              </a:lnSpc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lang="it-IT" sz="2400" i="1" baseline="0" dirty="0" smtClean="0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in </a:t>
            </a:r>
            <a:r>
              <a:rPr lang="it-IT" sz="2400" i="1" baseline="0" dirty="0">
                <a:solidFill>
                  <a:srgbClr val="FF0000"/>
                </a:solidFill>
                <a:latin typeface="Symbol" charset="0"/>
                <a:ea typeface="MS PGothic" charset="0"/>
                <a:cs typeface="MS PGothic" charset="0"/>
              </a:rPr>
              <a:t>n</a:t>
            </a:r>
            <a:r>
              <a:rPr lang="it-IT" sz="2400" i="1" baseline="0" dirty="0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e-physics</a:t>
            </a:r>
          </a:p>
        </p:txBody>
      </p:sp>
      <p:sp>
        <p:nvSpPr>
          <p:cNvPr id="62496" name="Rectangle 28"/>
          <p:cNvSpPr>
            <a:spLocks noChangeArrowheads="1"/>
          </p:cNvSpPr>
          <p:nvPr/>
        </p:nvSpPr>
        <p:spPr bwMode="auto">
          <a:xfrm>
            <a:off x="1" y="2209800"/>
            <a:ext cx="4795070" cy="157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6550" eaLnBrk="0"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/>
            <a:r>
              <a:rPr lang="it-IT" altLang="en-US" sz="2000" i="1" baseline="0" dirty="0">
                <a:solidFill>
                  <a:srgbClr val="C00000"/>
                </a:solidFill>
                <a:latin typeface="Comic Sans MS" pitchFamily="66" charset="0"/>
              </a:rPr>
              <a:t>Three “</a:t>
            </a:r>
            <a:r>
              <a:rPr lang="it-IT" altLang="en-US" sz="2000" i="1" baseline="0" dirty="0" err="1">
                <a:solidFill>
                  <a:srgbClr val="C00000"/>
                </a:solidFill>
                <a:latin typeface="Comic Sans MS" pitchFamily="66" charset="0"/>
              </a:rPr>
              <a:t>handles</a:t>
            </a:r>
            <a:r>
              <a:rPr lang="it-IT" altLang="en-US" sz="2000" i="1" baseline="0" dirty="0">
                <a:solidFill>
                  <a:srgbClr val="C00000"/>
                </a:solidFill>
                <a:latin typeface="Comic Sans MS" pitchFamily="66" charset="0"/>
              </a:rPr>
              <a:t>” to separate </a:t>
            </a:r>
            <a:r>
              <a:rPr lang="it-IT" altLang="en-US" sz="2000" b="1" i="1" baseline="0" dirty="0">
                <a:solidFill>
                  <a:srgbClr val="C00000"/>
                </a:solidFill>
                <a:latin typeface="Calibri" pitchFamily="34" charset="0"/>
              </a:rPr>
              <a:t>e/</a:t>
            </a:r>
            <a:r>
              <a:rPr lang="it-IT" altLang="en-US" sz="2000" b="1" i="1" baseline="0" dirty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it-IT" altLang="en-US" sz="2000" b="1" baseline="0" dirty="0">
                <a:solidFill>
                  <a:srgbClr val="C00000"/>
                </a:solidFill>
                <a:latin typeface="Symbol" pitchFamily="18" charset="2"/>
              </a:rPr>
              <a:t> :</a:t>
            </a:r>
          </a:p>
          <a:p>
            <a:pPr indent="-231775" defTabSz="914400" eaLnBrk="1">
              <a:buClr>
                <a:srgbClr val="C00000"/>
              </a:buClr>
              <a:buFont typeface="Arial" pitchFamily="34" charset="0"/>
              <a:buChar char="•"/>
            </a:pPr>
            <a:r>
              <a:rPr lang="it-IT" altLang="en-US" sz="2000" i="1" baseline="0" dirty="0" err="1">
                <a:solidFill>
                  <a:srgbClr val="C00000"/>
                </a:solidFill>
                <a:latin typeface="Comic Sans MS" pitchFamily="66" charset="0"/>
              </a:rPr>
              <a:t>invariant</a:t>
            </a:r>
            <a:r>
              <a:rPr lang="it-IT" altLang="en-US" sz="2000" i="1" baseline="0" dirty="0">
                <a:solidFill>
                  <a:srgbClr val="C00000"/>
                </a:solidFill>
                <a:latin typeface="Comic Sans MS" pitchFamily="66" charset="0"/>
              </a:rPr>
              <a:t> mass of </a:t>
            </a:r>
            <a:r>
              <a:rPr lang="it-IT" altLang="en-US" sz="2000" b="1" i="1" baseline="0" dirty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it-IT" altLang="en-US" sz="2000" b="1" i="1" baseline="30000" dirty="0">
                <a:solidFill>
                  <a:srgbClr val="C00000"/>
                </a:solidFill>
                <a:latin typeface="Symbol" pitchFamily="18" charset="2"/>
              </a:rPr>
              <a:t>0</a:t>
            </a:r>
          </a:p>
          <a:p>
            <a:pPr indent="-231775" defTabSz="914400" eaLnBrk="1">
              <a:buClr>
                <a:srgbClr val="C00000"/>
              </a:buClr>
              <a:buFont typeface="Arial" pitchFamily="34" charset="0"/>
              <a:buChar char="•"/>
            </a:pPr>
            <a:r>
              <a:rPr lang="it-IT" altLang="en-US" sz="2000" i="1" baseline="0" dirty="0">
                <a:solidFill>
                  <a:srgbClr val="C00000"/>
                </a:solidFill>
                <a:latin typeface="Comic Sans MS" pitchFamily="66" charset="0"/>
              </a:rPr>
              <a:t>dE/dx</a:t>
            </a:r>
            <a:r>
              <a:rPr lang="it-IT" altLang="en-US" sz="2000" b="1" i="1" baseline="0" dirty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it-IT" altLang="en-US" sz="2000" i="1" baseline="0" dirty="0">
                <a:solidFill>
                  <a:srgbClr val="C00000"/>
                </a:solidFill>
                <a:latin typeface="Comic Sans MS" pitchFamily="66" charset="0"/>
              </a:rPr>
              <a:t>single vs. double </a:t>
            </a:r>
            <a:r>
              <a:rPr lang="it-IT" altLang="en-US" sz="2000" i="1" baseline="0" dirty="0" err="1">
                <a:solidFill>
                  <a:srgbClr val="C00000"/>
                </a:solidFill>
                <a:latin typeface="Comic Sans MS" pitchFamily="66" charset="0"/>
              </a:rPr>
              <a:t>m.i.p</a:t>
            </a:r>
            <a:r>
              <a:rPr lang="it-IT" altLang="en-US" sz="2000" i="1" baseline="0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indent="-231775" defTabSz="914400" eaLnBrk="1">
              <a:buClr>
                <a:srgbClr val="C00000"/>
              </a:buClr>
              <a:buFont typeface="Arial" pitchFamily="34" charset="0"/>
              <a:buChar char="•"/>
            </a:pPr>
            <a:r>
              <a:rPr lang="it-IT" altLang="en-US" sz="2000" i="1" baseline="0" dirty="0" err="1">
                <a:solidFill>
                  <a:srgbClr val="C00000"/>
                </a:solidFill>
                <a:latin typeface="Comic Sans MS" pitchFamily="66" charset="0"/>
              </a:rPr>
              <a:t>photon</a:t>
            </a:r>
            <a:r>
              <a:rPr lang="it-IT" altLang="en-US" sz="2000" i="1" baseline="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altLang="en-US" sz="2000" i="1" baseline="0" dirty="0" err="1">
                <a:solidFill>
                  <a:srgbClr val="C00000"/>
                </a:solidFill>
                <a:latin typeface="Comic Sans MS" pitchFamily="66" charset="0"/>
              </a:rPr>
              <a:t>conversion</a:t>
            </a:r>
            <a:r>
              <a:rPr lang="it-IT" altLang="en-US" sz="2000" i="1" baseline="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altLang="en-US" sz="2000" i="1" baseline="0" dirty="0" err="1">
                <a:solidFill>
                  <a:srgbClr val="C00000"/>
                </a:solidFill>
                <a:latin typeface="Comic Sans MS" pitchFamily="66" charset="0"/>
              </a:rPr>
              <a:t>separated</a:t>
            </a:r>
            <a:r>
              <a:rPr lang="it-IT" altLang="en-US" sz="2000" i="1" baseline="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altLang="en-US" sz="2000" i="1" baseline="0" dirty="0" smtClean="0">
                <a:solidFill>
                  <a:srgbClr val="C00000"/>
                </a:solidFill>
                <a:latin typeface="Comic Sans MS" pitchFamily="66" charset="0"/>
              </a:rPr>
              <a:t>from </a:t>
            </a:r>
            <a:r>
              <a:rPr lang="it-IT" altLang="en-US" sz="2000" i="1" baseline="0" dirty="0" err="1">
                <a:solidFill>
                  <a:srgbClr val="C00000"/>
                </a:solidFill>
                <a:latin typeface="Comic Sans MS" pitchFamily="66" charset="0"/>
              </a:rPr>
              <a:t>primary</a:t>
            </a:r>
            <a:r>
              <a:rPr lang="it-IT" altLang="en-US" sz="2000" i="1" baseline="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altLang="en-US" sz="2000" i="1" baseline="0" dirty="0" err="1">
                <a:solidFill>
                  <a:srgbClr val="C00000"/>
                </a:solidFill>
                <a:latin typeface="Comic Sans MS" pitchFamily="66" charset="0"/>
              </a:rPr>
              <a:t>vertex</a:t>
            </a:r>
            <a:endParaRPr lang="it-IT" altLang="en-US" sz="2000" i="1" baseline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77336" y="3645024"/>
            <a:ext cx="1919792" cy="24482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769425" y="5013178"/>
            <a:ext cx="512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baseline="0" dirty="0">
                <a:solidFill>
                  <a:srgbClr val="FF0000"/>
                </a:solidFill>
                <a:latin typeface="Symbol" charset="0"/>
                <a:ea typeface="MS PGothic" charset="0"/>
                <a:cs typeface="MS PGothic" charset="0"/>
              </a:rPr>
              <a:t>p</a:t>
            </a:r>
            <a:r>
              <a:rPr lang="it-IT" sz="2400" b="1" i="1" baseline="30000" dirty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0 </a:t>
            </a:r>
            <a:endParaRPr lang="en-US" sz="2400" dirty="0"/>
          </a:p>
        </p:txBody>
      </p:sp>
      <p:pic>
        <p:nvPicPr>
          <p:cNvPr id="72730" name="Picture 2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66" r="7939"/>
          <a:stretch>
            <a:fillRect/>
          </a:stretch>
        </p:blipFill>
        <p:spPr bwMode="auto">
          <a:xfrm>
            <a:off x="3317396" y="3789040"/>
            <a:ext cx="3507813" cy="2293938"/>
          </a:xfrm>
          <a:prstGeom prst="rect">
            <a:avLst/>
          </a:prstGeom>
          <a:noFill/>
          <a:ln w="19080">
            <a:solidFill>
              <a:srgbClr val="1F497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166" r="793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Slide# : </a:t>
            </a:r>
            <a:fld id="{4C531B78-991B-8F42-B930-01AC4862E0C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0973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201" y="-892174"/>
            <a:ext cx="98996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defTabSz="914400">
              <a:defRPr/>
            </a:pPr>
            <a:endParaRPr lang="it-IT">
              <a:solidFill>
                <a:prstClr val="black"/>
              </a:solidFill>
              <a:latin typeface="Calibri"/>
              <a:cs typeface="Droid Sans Fallback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9225101" y="2673446"/>
            <a:ext cx="25078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defTabSz="914400">
              <a:defRPr/>
            </a:pPr>
            <a:endParaRPr lang="it-IT">
              <a:solidFill>
                <a:prstClr val="black"/>
              </a:solidFill>
              <a:latin typeface="Calibri"/>
              <a:cs typeface="Droid Sans Fallback" charset="0"/>
            </a:endParaRPr>
          </a:p>
        </p:txBody>
      </p:sp>
      <p:sp>
        <p:nvSpPr>
          <p:cNvPr id="88067" name="AutoShape 13"/>
          <p:cNvSpPr>
            <a:spLocks noChangeArrowheads="1"/>
          </p:cNvSpPr>
          <p:nvPr/>
        </p:nvSpPr>
        <p:spPr bwMode="auto">
          <a:xfrm>
            <a:off x="20" y="-538163"/>
            <a:ext cx="9899651" cy="528638"/>
          </a:xfrm>
          <a:custGeom>
            <a:avLst/>
            <a:gdLst>
              <a:gd name="T0" fmla="*/ 9901238 w 9901238"/>
              <a:gd name="T1" fmla="*/ 264319 h 528638"/>
              <a:gd name="T2" fmla="*/ 4950619 w 9901238"/>
              <a:gd name="T3" fmla="*/ 528638 h 528638"/>
              <a:gd name="T4" fmla="*/ 0 w 9901238"/>
              <a:gd name="T5" fmla="*/ 264319 h 528638"/>
              <a:gd name="T6" fmla="*/ 4950619 w 9901238"/>
              <a:gd name="T7" fmla="*/ 0 h 5286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901238"/>
              <a:gd name="T13" fmla="*/ 0 h 528638"/>
              <a:gd name="T14" fmla="*/ 9901238 w 9901238"/>
              <a:gd name="T15" fmla="*/ 528638 h 528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1238" h="528638"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360" cap="flat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068" name="AutoShape 14"/>
          <p:cNvSpPr>
            <a:spLocks noChangeArrowheads="1"/>
          </p:cNvSpPr>
          <p:nvPr/>
        </p:nvSpPr>
        <p:spPr bwMode="auto">
          <a:xfrm>
            <a:off x="20670" y="22225"/>
            <a:ext cx="9859969" cy="490538"/>
          </a:xfrm>
          <a:custGeom>
            <a:avLst/>
            <a:gdLst>
              <a:gd name="T0" fmla="*/ 9861550 w 9861550"/>
              <a:gd name="T1" fmla="*/ 245269 h 490538"/>
              <a:gd name="T2" fmla="*/ 4930775 w 9861550"/>
              <a:gd name="T3" fmla="*/ 490538 h 490538"/>
              <a:gd name="T4" fmla="*/ 0 w 9861550"/>
              <a:gd name="T5" fmla="*/ 245269 h 490538"/>
              <a:gd name="T6" fmla="*/ 4930775 w 9861550"/>
              <a:gd name="T7" fmla="*/ 0 h 490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861550"/>
              <a:gd name="T13" fmla="*/ 0 h 490538"/>
              <a:gd name="T14" fmla="*/ 9861550 w 9861550"/>
              <a:gd name="T15" fmla="*/ 490538 h 490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1550" h="49053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360" cap="flat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3" tIns="44997" rIns="89993" bIns="44997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0"/>
            <a:ext cx="9906000" cy="509588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10800000" scaled="1"/>
          </a:gradFill>
          <a:ln w="9360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9993" tIns="44997" rIns="89993" bIns="44997" anchor="ctr"/>
          <a:lstStyle/>
          <a:p>
            <a:pPr algn="ctr" defTabSz="914400"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  <a:tab pos="5390742" algn="l"/>
                <a:tab pos="5839972" algn="l"/>
                <a:tab pos="6289200" algn="l"/>
                <a:tab pos="6738429" algn="l"/>
                <a:tab pos="7187657" algn="l"/>
                <a:tab pos="7636886" algn="l"/>
                <a:tab pos="8086114" algn="l"/>
                <a:tab pos="8535343" algn="l"/>
                <a:tab pos="8984571" algn="l"/>
                <a:tab pos="9433800" algn="l"/>
              </a:tabLst>
              <a:defRPr/>
            </a:pPr>
            <a:r>
              <a:rPr lang="it-IT" sz="2800" baseline="0" dirty="0" err="1">
                <a:solidFill>
                  <a:srgbClr val="FFFFFF"/>
                </a:solidFill>
                <a:latin typeface="Helvetica"/>
                <a:cs typeface="Helvetica"/>
              </a:rPr>
              <a:t>Towards</a:t>
            </a:r>
            <a:r>
              <a:rPr lang="it-IT" sz="2800" baseline="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it-IT" sz="2800" baseline="0" dirty="0" err="1">
                <a:solidFill>
                  <a:srgbClr val="FFFFFF"/>
                </a:solidFill>
                <a:latin typeface="Helvetica"/>
                <a:cs typeface="Helvetica"/>
              </a:rPr>
              <a:t>automatic</a:t>
            </a:r>
            <a:r>
              <a:rPr lang="it-IT" sz="2800" baseline="0" dirty="0">
                <a:solidFill>
                  <a:srgbClr val="FFFFFF"/>
                </a:solidFill>
                <a:latin typeface="Helvetica"/>
                <a:cs typeface="Helvetica"/>
              </a:rPr>
              <a:t> neutrino </a:t>
            </a:r>
            <a:r>
              <a:rPr lang="it-IT" sz="2800" baseline="0" dirty="0" err="1">
                <a:solidFill>
                  <a:srgbClr val="FFFFFF"/>
                </a:solidFill>
                <a:latin typeface="Helvetica"/>
                <a:cs typeface="Helvetica"/>
              </a:rPr>
              <a:t>search</a:t>
            </a:r>
            <a:r>
              <a:rPr lang="it-IT" sz="2800" baseline="0" dirty="0">
                <a:solidFill>
                  <a:srgbClr val="FFFFFF"/>
                </a:solidFill>
                <a:latin typeface="Helvetica"/>
                <a:cs typeface="Helvetica"/>
              </a:rPr>
              <a:t>:</a:t>
            </a:r>
            <a:r>
              <a:rPr lang="pl-PL" sz="2800" baseline="0" dirty="0">
                <a:solidFill>
                  <a:srgbClr val="FFFFFF"/>
                </a:solidFill>
                <a:latin typeface="Helvetica"/>
                <a:cs typeface="Helvetica"/>
              </a:rPr>
              <a:t> a</a:t>
            </a:r>
            <a:r>
              <a:rPr lang="it-IT" sz="2800" baseline="0" dirty="0" err="1">
                <a:solidFill>
                  <a:srgbClr val="FFFFFF"/>
                </a:solidFill>
                <a:latin typeface="Helvetica"/>
                <a:cs typeface="Helvetica"/>
              </a:rPr>
              <a:t>tmospheric</a:t>
            </a:r>
            <a:r>
              <a:rPr lang="it-IT" sz="2800" baseline="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it-IT" sz="2800" baseline="0" dirty="0" err="1">
                <a:solidFill>
                  <a:srgbClr val="FFFFFF"/>
                </a:solidFill>
                <a:latin typeface="Symbol" charset="2"/>
                <a:cs typeface="Symbol" charset="2"/>
              </a:rPr>
              <a:t>n</a:t>
            </a:r>
            <a:r>
              <a:rPr lang="it-IT" sz="2800" baseline="0" dirty="0">
                <a:solidFill>
                  <a:srgbClr val="FFFFFF"/>
                </a:solidFill>
                <a:latin typeface="Helvetica"/>
                <a:cs typeface="Helvetica"/>
              </a:rPr>
              <a:t>  </a:t>
            </a:r>
          </a:p>
        </p:txBody>
      </p:sp>
      <p:sp>
        <p:nvSpPr>
          <p:cNvPr id="76811" name="Rectangle 10"/>
          <p:cNvSpPr>
            <a:spLocks noChangeArrowheads="1"/>
          </p:cNvSpPr>
          <p:nvPr/>
        </p:nvSpPr>
        <p:spPr bwMode="auto">
          <a:xfrm>
            <a:off x="25" y="530319"/>
            <a:ext cx="9905999" cy="333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3" tIns="44997" rIns="89993" bIns="44997"/>
          <a:lstStyle/>
          <a:p>
            <a:pPr marL="280800" lvl="2" indent="-280966" defTabSz="91440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charset="0"/>
              <a:buChar char="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Cosmic ray events recorded in ~0.48 </a:t>
            </a:r>
            <a:r>
              <a:rPr lang="en-US" sz="2000" baseline="0" dirty="0" err="1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kton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 y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exposure (2012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-2013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run), 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are being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analyzed </a:t>
            </a:r>
            <a:r>
              <a:rPr lang="en-US" sz="2000" baseline="0" dirty="0" smtClean="0">
                <a:solidFill>
                  <a:prstClr val="black"/>
                </a:solidFill>
                <a:latin typeface="Comic Sans MS"/>
                <a:cs typeface="Comic Sans MS"/>
              </a:rPr>
              <a:t>to identify </a:t>
            </a:r>
            <a:r>
              <a:rPr lang="en-US" sz="2000" baseline="0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lang="en-US" sz="2000" baseline="0" dirty="0" smtClean="0">
                <a:solidFill>
                  <a:prstClr val="black"/>
                </a:solidFill>
                <a:latin typeface="Comic Sans MS"/>
                <a:cs typeface="Comic Sans MS"/>
              </a:rPr>
              <a:t>study </a:t>
            </a:r>
            <a:r>
              <a:rPr lang="en-US" sz="2000" baseline="0" dirty="0">
                <a:solidFill>
                  <a:prstClr val="black"/>
                </a:solidFill>
                <a:latin typeface="Comic Sans MS"/>
                <a:cs typeface="Comic Sans MS"/>
              </a:rPr>
              <a:t>atmospheric </a:t>
            </a:r>
            <a:r>
              <a:rPr lang="en-US" sz="2000" baseline="0" dirty="0">
                <a:solidFill>
                  <a:prstClr val="black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baseline="0" dirty="0" smtClean="0">
                <a:solidFill>
                  <a:prstClr val="black"/>
                </a:solidFill>
                <a:latin typeface="Comic Sans MS"/>
                <a:cs typeface="Comic Sans MS"/>
              </a:rPr>
              <a:t>events, of interest since they </a:t>
            </a:r>
            <a:r>
              <a:rPr lang="en-US" sz="2000" baseline="0" dirty="0">
                <a:solidFill>
                  <a:prstClr val="black"/>
                </a:solidFill>
                <a:latin typeface="Comic Sans MS"/>
                <a:cs typeface="Comic Sans MS"/>
              </a:rPr>
              <a:t>cover the energy range expected for the SBN experiment at FNAL. </a:t>
            </a:r>
          </a:p>
          <a:p>
            <a:pPr marL="568325" lvl="3" indent="-28575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 smtClean="0">
                <a:solidFill>
                  <a:prstClr val="black"/>
                </a:solidFill>
                <a:latin typeface="Comic Sans MS"/>
                <a:cs typeface="Comic Sans MS"/>
              </a:rPr>
              <a:t>Incoming c-rays are rejected by factor ~100 and </a:t>
            </a:r>
            <a:r>
              <a:rPr lang="en-US" sz="2000" baseline="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0" dirty="0" smtClean="0">
                <a:solidFill>
                  <a:prstClr val="black"/>
                </a:solidFill>
                <a:latin typeface="Comic Sans MS"/>
                <a:cs typeface="Comic Sans MS"/>
              </a:rPr>
              <a:t> candidates pre-selected automatically (~70% efficiency for </a:t>
            </a:r>
            <a:r>
              <a:rPr lang="en-US" sz="2000" baseline="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0" dirty="0" smtClean="0">
                <a:solidFill>
                  <a:prstClr val="black"/>
                </a:solidFill>
                <a:latin typeface="Comic Sans MS"/>
                <a:cs typeface="Comic Sans MS"/>
              </a:rPr>
              <a:t>e), then validated by </a:t>
            </a:r>
            <a:r>
              <a:rPr lang="en-US" sz="2000" baseline="0" dirty="0">
                <a:solidFill>
                  <a:prstClr val="black"/>
                </a:solidFill>
                <a:latin typeface="Comic Sans MS"/>
                <a:cs typeface="Comic Sans MS"/>
              </a:rPr>
              <a:t>visual </a:t>
            </a:r>
            <a:r>
              <a:rPr lang="en-US" sz="2000" baseline="0" dirty="0" smtClean="0">
                <a:solidFill>
                  <a:prstClr val="black"/>
                </a:solidFill>
                <a:latin typeface="Comic Sans MS"/>
                <a:cs typeface="Comic Sans MS"/>
              </a:rPr>
              <a:t>scanning</a:t>
            </a:r>
            <a:r>
              <a:rPr lang="en-US" sz="2000" baseline="0" dirty="0">
                <a:solidFill>
                  <a:prstClr val="black"/>
                </a:solidFill>
                <a:latin typeface="Comic Sans MS"/>
                <a:cs typeface="Comic Sans MS"/>
              </a:rPr>
              <a:t>;</a:t>
            </a:r>
            <a:endParaRPr lang="en-US" sz="2000" baseline="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68325" lvl="3" indent="-28575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ejaVu Sans" charset="0"/>
              </a:rPr>
              <a:t>About 50% of exposure analyzed so far: 7 </a:t>
            </a:r>
            <a:r>
              <a:rPr lang="en-US" sz="2000" baseline="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0" dirty="0" err="1" smtClean="0">
                <a:solidFill>
                  <a:srgbClr val="000000"/>
                </a:solidFill>
                <a:latin typeface="Symbol" charset="0"/>
                <a:cs typeface="Droid Sans Fallback" charset="0"/>
              </a:rPr>
              <a:t>m</a:t>
            </a:r>
            <a:r>
              <a:rPr lang="en-US" sz="2000" baseline="0" dirty="0" err="1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CC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 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and 8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 </a:t>
            </a:r>
            <a:r>
              <a:rPr lang="en-US" sz="2000" baseline="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0" dirty="0" err="1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eCC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 atmospheric neutrino events have been identified</a:t>
            </a:r>
          </a:p>
          <a:p>
            <a:pPr marL="280966" lvl="2" indent="-280966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charset="0"/>
              <a:buChar char="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Can also address a sensitive search for nucleon decay in channels involving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kaons, a 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single event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search 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with zero background 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- 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competitive with present </a:t>
            </a: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limit 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for n -&gt; K</a:t>
            </a:r>
            <a:r>
              <a:rPr lang="en-US" sz="2000" baseline="3000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+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 e</a:t>
            </a:r>
            <a:r>
              <a:rPr lang="en-US" sz="2000" baseline="3000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-</a:t>
            </a:r>
            <a:r>
              <a:rPr lang="en-US" sz="2000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. </a:t>
            </a:r>
            <a:r>
              <a:rPr lang="en-US" sz="2000" i="1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Preliminary selection/id</a:t>
            </a:r>
            <a:r>
              <a:rPr lang="en-US" sz="2000" i="1" baseline="0" dirty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. event efficiency: ~80%.</a:t>
            </a:r>
          </a:p>
          <a:p>
            <a:pPr marL="280966" lvl="2" indent="-280966" defTabSz="91440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charset="0"/>
              <a:buChar char="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endParaRPr lang="en-US" sz="2000" baseline="0" dirty="0" smtClean="0">
              <a:solidFill>
                <a:srgbClr val="000000"/>
              </a:solidFill>
              <a:latin typeface="Comic Sans MS" charset="0"/>
              <a:cs typeface="Droid Sans Fallback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5552" y="4005064"/>
            <a:ext cx="7416824" cy="2736304"/>
            <a:chOff x="-85442" y="4221088"/>
            <a:chExt cx="7198682" cy="2520280"/>
          </a:xfrm>
        </p:grpSpPr>
        <p:grpSp>
          <p:nvGrpSpPr>
            <p:cNvPr id="5" name="Group 4"/>
            <p:cNvGrpSpPr/>
            <p:nvPr/>
          </p:nvGrpSpPr>
          <p:grpSpPr>
            <a:xfrm>
              <a:off x="-85442" y="4221088"/>
              <a:ext cx="5769111" cy="2520280"/>
              <a:chOff x="-85442" y="4221088"/>
              <a:chExt cx="5769111" cy="252028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-85442" y="4221088"/>
                <a:ext cx="5769111" cy="2520280"/>
                <a:chOff x="-85442" y="4293096"/>
                <a:chExt cx="5769111" cy="252028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85442" y="4293096"/>
                  <a:ext cx="5769111" cy="2520280"/>
                  <a:chOff x="-85442" y="4293096"/>
                  <a:chExt cx="5769111" cy="2520280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85442" y="4425741"/>
                    <a:ext cx="2786216" cy="2099601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 descr="dE_dx_11662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11261" y="4293096"/>
                    <a:ext cx="3672408" cy="252028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Line 5"/>
                <p:cNvSpPr>
                  <a:spLocks noChangeShapeType="1"/>
                </p:cNvSpPr>
                <p:nvPr/>
              </p:nvSpPr>
              <p:spPr bwMode="auto">
                <a:xfrm>
                  <a:off x="124228" y="4492065"/>
                  <a:ext cx="4236" cy="203327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i="1" baseline="0">
                    <a:solidFill>
                      <a:srgbClr val="000000"/>
                    </a:solidFill>
                    <a:latin typeface="Comic Sans MS" charset="0"/>
                    <a:ea typeface="MS PGothic" charset="0"/>
                    <a:cs typeface="Droid Sans Fallback" charset="0"/>
                  </a:endParaRPr>
                </a:p>
              </p:txBody>
            </p:sp>
            <p:sp>
              <p:nvSpPr>
                <p:cNvPr id="17" name="AutoShape 4"/>
                <p:cNvSpPr>
                  <a:spLocks noChangeArrowheads="1"/>
                </p:cNvSpPr>
                <p:nvPr/>
              </p:nvSpPr>
              <p:spPr bwMode="auto">
                <a:xfrm>
                  <a:off x="124228" y="4443620"/>
                  <a:ext cx="524676" cy="247415"/>
                </a:xfrm>
                <a:custGeom>
                  <a:avLst/>
                  <a:gdLst>
                    <a:gd name="T0" fmla="*/ 7 w 1905000"/>
                    <a:gd name="T1" fmla="*/ 953377 h 327025"/>
                    <a:gd name="T2" fmla="*/ 3 w 1905000"/>
                    <a:gd name="T3" fmla="*/ 1906735 h 327025"/>
                    <a:gd name="T4" fmla="*/ 0 w 1905000"/>
                    <a:gd name="T5" fmla="*/ 953377 h 327025"/>
                    <a:gd name="T6" fmla="*/ 3 w 1905000"/>
                    <a:gd name="T7" fmla="*/ 0 h 327025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905000"/>
                    <a:gd name="T13" fmla="*/ 0 h 327025"/>
                    <a:gd name="T14" fmla="*/ 1905000 w 1905000"/>
                    <a:gd name="T15" fmla="*/ 327025 h 3270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05000" h="327025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/>
                <a:p>
                  <a:pPr algn="ctr" eaLnBrk="1" hangingPunct="1">
                    <a:tabLst>
                      <a:tab pos="449263" algn="l"/>
                      <a:tab pos="898525" algn="l"/>
                      <a:tab pos="1347788" algn="l"/>
                      <a:tab pos="1797050" algn="l"/>
                    </a:tabLst>
                    <a:defRPr/>
                  </a:pPr>
                  <a:r>
                    <a:rPr lang="it-IT" sz="1800" i="1" baseline="0" dirty="0" smtClean="0">
                      <a:solidFill>
                        <a:srgbClr val="FF0000"/>
                      </a:solidFill>
                      <a:latin typeface="Comic Sans MS" charset="0"/>
                      <a:ea typeface="MS PGothic" charset="0"/>
                      <a:cs typeface="DejaVu Sans" charset="0"/>
                    </a:rPr>
                    <a:t>1 m</a:t>
                  </a:r>
                  <a:endParaRPr lang="it-IT" sz="1800" i="1" baseline="0" dirty="0">
                    <a:solidFill>
                      <a:srgbClr val="FF0000"/>
                    </a:solidFill>
                    <a:latin typeface="Comic Sans MS" charset="0"/>
                    <a:ea typeface="MS PGothic" charset="0"/>
                    <a:cs typeface="DejaVu Sans" charset="0"/>
                  </a:endParaRPr>
                </a:p>
              </p:txBody>
            </p:sp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auto">
                <a:xfrm>
                  <a:off x="264008" y="6481760"/>
                  <a:ext cx="1832783" cy="4358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i="1" baseline="0">
                    <a:solidFill>
                      <a:srgbClr val="000000"/>
                    </a:solidFill>
                    <a:latin typeface="Comic Sans MS" charset="0"/>
                    <a:ea typeface="MS PGothic" charset="0"/>
                    <a:cs typeface="Droid Sans Fallback" charset="0"/>
                  </a:endParaRPr>
                </a:p>
              </p:txBody>
            </p:sp>
            <p:sp>
              <p:nvSpPr>
                <p:cNvPr id="19" name="AutoShape 4"/>
                <p:cNvSpPr>
                  <a:spLocks noChangeArrowheads="1"/>
                </p:cNvSpPr>
                <p:nvPr/>
              </p:nvSpPr>
              <p:spPr bwMode="auto">
                <a:xfrm>
                  <a:off x="1010449" y="6165304"/>
                  <a:ext cx="524676" cy="247415"/>
                </a:xfrm>
                <a:custGeom>
                  <a:avLst/>
                  <a:gdLst>
                    <a:gd name="T0" fmla="*/ 7 w 1905000"/>
                    <a:gd name="T1" fmla="*/ 953377 h 327025"/>
                    <a:gd name="T2" fmla="*/ 3 w 1905000"/>
                    <a:gd name="T3" fmla="*/ 1906735 h 327025"/>
                    <a:gd name="T4" fmla="*/ 0 w 1905000"/>
                    <a:gd name="T5" fmla="*/ 953377 h 327025"/>
                    <a:gd name="T6" fmla="*/ 3 w 1905000"/>
                    <a:gd name="T7" fmla="*/ 0 h 327025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905000"/>
                    <a:gd name="T13" fmla="*/ 0 h 327025"/>
                    <a:gd name="T14" fmla="*/ 1905000 w 1905000"/>
                    <a:gd name="T15" fmla="*/ 327025 h 3270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05000" h="327025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/>
                <a:p>
                  <a:pPr algn="ctr" eaLnBrk="1" hangingPunct="1">
                    <a:tabLst>
                      <a:tab pos="449263" algn="l"/>
                      <a:tab pos="898525" algn="l"/>
                      <a:tab pos="1347788" algn="l"/>
                      <a:tab pos="1797050" algn="l"/>
                    </a:tabLst>
                    <a:defRPr/>
                  </a:pPr>
                  <a:r>
                    <a:rPr lang="it-IT" sz="1800" i="1" baseline="0" dirty="0" smtClean="0">
                      <a:solidFill>
                        <a:srgbClr val="FF0000"/>
                      </a:solidFill>
                      <a:latin typeface="Comic Sans MS" charset="0"/>
                      <a:ea typeface="MS PGothic" charset="0"/>
                      <a:cs typeface="DejaVu Sans" charset="0"/>
                    </a:rPr>
                    <a:t>80 cm</a:t>
                  </a:r>
                  <a:endParaRPr lang="it-IT" sz="1800" i="1" baseline="0" dirty="0">
                    <a:solidFill>
                      <a:srgbClr val="FF0000"/>
                    </a:solidFill>
                    <a:latin typeface="Comic Sans MS" charset="0"/>
                    <a:ea typeface="MS PGothic" charset="0"/>
                    <a:cs typeface="DejaVu Sans" charset="0"/>
                  </a:endParaRPr>
                </a:p>
              </p:txBody>
            </p:sp>
          </p:grpSp>
          <p:sp>
            <p:nvSpPr>
              <p:cNvPr id="28" name="AutoShape 4"/>
              <p:cNvSpPr>
                <a:spLocks noChangeArrowheads="1"/>
              </p:cNvSpPr>
              <p:nvPr/>
            </p:nvSpPr>
            <p:spPr bwMode="auto">
              <a:xfrm>
                <a:off x="1242470" y="4884485"/>
                <a:ext cx="900660" cy="344715"/>
              </a:xfrm>
              <a:custGeom>
                <a:avLst/>
                <a:gdLst>
                  <a:gd name="T0" fmla="*/ 7 w 1905000"/>
                  <a:gd name="T1" fmla="*/ 953377 h 327025"/>
                  <a:gd name="T2" fmla="*/ 3 w 1905000"/>
                  <a:gd name="T3" fmla="*/ 1906735 h 327025"/>
                  <a:gd name="T4" fmla="*/ 0 w 1905000"/>
                  <a:gd name="T5" fmla="*/ 953377 h 327025"/>
                  <a:gd name="T6" fmla="*/ 3 w 1905000"/>
                  <a:gd name="T7" fmla="*/ 0 h 327025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05000"/>
                  <a:gd name="T13" fmla="*/ 0 h 327025"/>
                  <a:gd name="T14" fmla="*/ 1905000 w 1905000"/>
                  <a:gd name="T15" fmla="*/ 327025 h 3270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05000" h="32702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/>
                </a:pPr>
                <a:r>
                  <a:rPr kumimoji="0" lang="it-IT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Comic Sans MS" charset="0"/>
                    <a:ea typeface="MS PGothic" charset="0"/>
                    <a:cs typeface="DejaVu Sans" charset="0"/>
                  </a:rPr>
                  <a:t>Proton</a:t>
                </a:r>
                <a:endParaRPr kumimoji="0" lang="it-IT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 charset="0"/>
                  <a:ea typeface="MS PGothic" charset="0"/>
                  <a:cs typeface="DejaVu Sans" charset="0"/>
                </a:endParaRPr>
              </a:p>
            </p:txBody>
          </p:sp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>
                <a:off x="1208584" y="4653136"/>
                <a:ext cx="216024" cy="288032"/>
              </a:xfrm>
              <a:prstGeom prst="line">
                <a:avLst/>
              </a:prstGeom>
              <a:noFill/>
              <a:ln w="25400">
                <a:solidFill>
                  <a:srgbClr val="3333CC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MS PGothic" charset="0"/>
                  <a:cs typeface="Droid Sans Fallback" charset="0"/>
                </a:endParaRPr>
              </a:p>
            </p:txBody>
          </p:sp>
          <p:sp>
            <p:nvSpPr>
              <p:cNvPr id="30" name="AutoShape 4"/>
              <p:cNvSpPr>
                <a:spLocks noChangeArrowheads="1"/>
              </p:cNvSpPr>
              <p:nvPr/>
            </p:nvSpPr>
            <p:spPr bwMode="auto">
              <a:xfrm>
                <a:off x="379932" y="5877272"/>
                <a:ext cx="900660" cy="344715"/>
              </a:xfrm>
              <a:custGeom>
                <a:avLst/>
                <a:gdLst>
                  <a:gd name="T0" fmla="*/ 7 w 1905000"/>
                  <a:gd name="T1" fmla="*/ 953377 h 327025"/>
                  <a:gd name="T2" fmla="*/ 3 w 1905000"/>
                  <a:gd name="T3" fmla="*/ 1906735 h 327025"/>
                  <a:gd name="T4" fmla="*/ 0 w 1905000"/>
                  <a:gd name="T5" fmla="*/ 953377 h 327025"/>
                  <a:gd name="T6" fmla="*/ 3 w 1905000"/>
                  <a:gd name="T7" fmla="*/ 0 h 327025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05000"/>
                  <a:gd name="T13" fmla="*/ 0 h 327025"/>
                  <a:gd name="T14" fmla="*/ 1905000 w 1905000"/>
                  <a:gd name="T15" fmla="*/ 327025 h 3270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05000" h="32702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/>
                </a:pPr>
                <a:r>
                  <a:rPr kumimoji="0" lang="it-IT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Comic Sans MS" charset="0"/>
                    <a:ea typeface="MS PGothic" charset="0"/>
                    <a:cs typeface="DejaVu Sans" charset="0"/>
                  </a:rPr>
                  <a:t>Electron</a:t>
                </a:r>
                <a:endParaRPr kumimoji="0" lang="it-IT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 charset="0"/>
                  <a:ea typeface="MS PGothic" charset="0"/>
                  <a:cs typeface="DejaVu Sans" charset="0"/>
                </a:endParaRPr>
              </a:p>
            </p:txBody>
          </p:sp>
          <p:sp>
            <p:nvSpPr>
              <p:cNvPr id="31" name="Line 5"/>
              <p:cNvSpPr>
                <a:spLocks noChangeShapeType="1"/>
              </p:cNvSpPr>
              <p:nvPr/>
            </p:nvSpPr>
            <p:spPr bwMode="auto">
              <a:xfrm flipH="1">
                <a:off x="416496" y="5157192"/>
                <a:ext cx="288032" cy="720080"/>
              </a:xfrm>
              <a:prstGeom prst="line">
                <a:avLst/>
              </a:prstGeom>
              <a:noFill/>
              <a:ln w="25400">
                <a:solidFill>
                  <a:srgbClr val="3333CC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MS PGothic" charset="0"/>
                  <a:cs typeface="Droid Sans Fallback" charset="0"/>
                </a:endParaRPr>
              </a:p>
            </p:txBody>
          </p:sp>
        </p:grp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V="1">
              <a:off x="5673080" y="6165304"/>
              <a:ext cx="576064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MS PGothic" charset="0"/>
                <a:cs typeface="Droid Sans Fallback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7136" y="5970766"/>
              <a:ext cx="936104" cy="340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i="1" baseline="0" dirty="0" smtClean="0">
                  <a:solidFill>
                    <a:srgbClr val="0000FF"/>
                  </a:solidFill>
                  <a:latin typeface="Comic Sans MS" charset="0"/>
                  <a:cs typeface="DejaVu Sans" charset="0"/>
                </a:rPr>
                <a:t>1 </a:t>
              </a:r>
              <a:r>
                <a:rPr lang="en-US" sz="1800" i="1" baseline="0" dirty="0" err="1" smtClean="0">
                  <a:solidFill>
                    <a:srgbClr val="0000FF"/>
                  </a:solidFill>
                  <a:latin typeface="Comic Sans MS" charset="0"/>
                  <a:cs typeface="DejaVu Sans" charset="0"/>
                </a:rPr>
                <a:t>m.i.p</a:t>
              </a:r>
              <a:r>
                <a:rPr lang="en-US" sz="1800" i="1" baseline="0" dirty="0" smtClean="0">
                  <a:solidFill>
                    <a:srgbClr val="0000FF"/>
                  </a:solidFill>
                  <a:latin typeface="Comic Sans MS" charset="0"/>
                  <a:cs typeface="DejaVu Sans" charset="0"/>
                </a:rPr>
                <a:t>.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745089" y="4266768"/>
            <a:ext cx="432048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 indent="-173038" defTabSz="914400">
              <a:spcBef>
                <a:spcPts val="800"/>
              </a:spcBef>
              <a:buClr>
                <a:srgbClr val="FF0000"/>
              </a:buClr>
              <a:buSzPct val="90000"/>
              <a:buFont typeface="Wingdings" charset="0"/>
              <a:buChar char="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i="1" baseline="0" dirty="0">
                <a:solidFill>
                  <a:srgbClr val="000000"/>
                </a:solidFill>
                <a:latin typeface="Comic Sans MS" charset="0"/>
                <a:cs typeface="DejaVu Sans" charset="0"/>
              </a:rPr>
              <a:t>Quasi-elastic </a:t>
            </a:r>
            <a:r>
              <a:rPr lang="en-US" sz="2000" i="1" baseline="0" dirty="0" err="1" smtClean="0">
                <a:solidFill>
                  <a:srgbClr val="000000"/>
                </a:solidFill>
                <a:latin typeface="Symbol" charset="0"/>
                <a:cs typeface="DejaVu Sans" charset="0"/>
              </a:rPr>
              <a:t>n</a:t>
            </a:r>
            <a:r>
              <a:rPr lang="en-US" sz="2000" i="1" dirty="0" err="1" smtClean="0">
                <a:solidFill>
                  <a:srgbClr val="000000"/>
                </a:solidFill>
                <a:latin typeface="Comic Sans MS" charset="0"/>
                <a:cs typeface="DejaVu Sans" charset="0"/>
              </a:rPr>
              <a:t>e</a:t>
            </a:r>
            <a:r>
              <a:rPr lang="en-US" sz="2000" i="1" baseline="0" dirty="0" err="1" smtClean="0">
                <a:solidFill>
                  <a:srgbClr val="000000"/>
                </a:solidFill>
                <a:latin typeface="Comic Sans MS" charset="0"/>
                <a:cs typeface="DejaVu Sans" charset="0"/>
              </a:rPr>
              <a:t>CC</a:t>
            </a:r>
            <a:r>
              <a:rPr lang="en-US" sz="2000" i="1" baseline="0" dirty="0" smtClean="0">
                <a:solidFill>
                  <a:srgbClr val="000000"/>
                </a:solidFill>
                <a:latin typeface="Comic Sans MS" charset="0"/>
                <a:cs typeface="DejaVu Sans" charset="0"/>
              </a:rPr>
              <a:t>,</a:t>
            </a:r>
            <a:r>
              <a:rPr lang="it-IT" sz="2000" i="1" baseline="0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DejaVu Sans" charset="0"/>
              </a:rPr>
              <a:t> E</a:t>
            </a:r>
            <a:r>
              <a:rPr lang="it-IT" sz="2000" i="1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DejaVu Sans" charset="0"/>
              </a:rPr>
              <a:t>DEP</a:t>
            </a:r>
            <a:r>
              <a:rPr lang="it-IT" sz="2000" i="1" baseline="0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DejaVu Sans" charset="0"/>
              </a:rPr>
              <a:t>=0.9 </a:t>
            </a:r>
            <a:r>
              <a:rPr lang="it-IT" sz="2000" i="1" baseline="0" dirty="0" err="1" smtClean="0">
                <a:solidFill>
                  <a:srgbClr val="000000"/>
                </a:solidFill>
                <a:latin typeface="Comic Sans MS" charset="0"/>
                <a:ea typeface="MS PGothic" charset="0"/>
                <a:cs typeface="DejaVu Sans" charset="0"/>
              </a:rPr>
              <a:t>GeV</a:t>
            </a:r>
            <a:endParaRPr lang="en-US" sz="2000" i="1" baseline="0" dirty="0">
              <a:solidFill>
                <a:srgbClr val="000000"/>
              </a:solidFill>
              <a:latin typeface="Comic Sans MS" charset="0"/>
              <a:ea typeface="MS PGothic" charset="0"/>
              <a:cs typeface="DejaVu Sans" charset="0"/>
            </a:endParaRPr>
          </a:p>
          <a:p>
            <a:pPr marL="346075" lvl="3" indent="-173038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3460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</a:tabLst>
              <a:defRPr/>
            </a:pPr>
            <a:r>
              <a:rPr lang="en-US" sz="1900" baseline="0" dirty="0">
                <a:solidFill>
                  <a:srgbClr val="000000"/>
                </a:solidFill>
                <a:latin typeface="Comic Sans MS" charset="0"/>
                <a:cs typeface="DejaVu Sans" charset="0"/>
              </a:rPr>
              <a:t>Proton identified by </a:t>
            </a:r>
            <a:r>
              <a:rPr lang="it-IT" sz="1900" baseline="0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dE/dx</a:t>
            </a:r>
            <a:r>
              <a:rPr lang="en-US" sz="1900" baseline="0" dirty="0">
                <a:solidFill>
                  <a:srgbClr val="000000"/>
                </a:solidFill>
                <a:latin typeface="Comic Sans MS" charset="0"/>
                <a:cs typeface="MS PGothic" charset="0"/>
              </a:rPr>
              <a:t>;</a:t>
            </a:r>
            <a:endParaRPr lang="en-US" sz="1900" baseline="0" dirty="0" smtClean="0">
              <a:solidFill>
                <a:srgbClr val="000000"/>
              </a:solidFill>
              <a:latin typeface="Comic Sans MS" charset="0"/>
              <a:cs typeface="DejaVu Sans" charset="0"/>
            </a:endParaRPr>
          </a:p>
          <a:p>
            <a:pPr marL="346075" lvl="3" indent="-173038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3460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</a:tabLst>
              <a:defRPr/>
            </a:pPr>
            <a:r>
              <a:rPr lang="en-US" sz="1900" baseline="0" dirty="0" smtClean="0">
                <a:solidFill>
                  <a:srgbClr val="000000"/>
                </a:solidFill>
                <a:latin typeface="Comic Sans MS" charset="0"/>
                <a:cs typeface="DejaVu Sans" charset="0"/>
              </a:rPr>
              <a:t>Electron identified by the single </a:t>
            </a:r>
            <a:r>
              <a:rPr lang="en-US" sz="1900" baseline="0" dirty="0" err="1" smtClean="0">
                <a:solidFill>
                  <a:srgbClr val="000000"/>
                </a:solidFill>
                <a:latin typeface="Comic Sans MS" charset="0"/>
                <a:cs typeface="DejaVu Sans" charset="0"/>
              </a:rPr>
              <a:t>m.i.p</a:t>
            </a:r>
            <a:r>
              <a:rPr lang="en-US" sz="1900" baseline="0" dirty="0" smtClean="0">
                <a:solidFill>
                  <a:srgbClr val="000000"/>
                </a:solidFill>
                <a:latin typeface="Comic Sans MS" charset="0"/>
                <a:cs typeface="DejaVu Sans" charset="0"/>
              </a:rPr>
              <a:t>. energy deposition before showering.</a:t>
            </a:r>
            <a:endParaRPr lang="en-GB" sz="1900" baseline="0" dirty="0">
              <a:solidFill>
                <a:prstClr val="black"/>
              </a:solidFill>
              <a:latin typeface="Comic Sans MS" charset="0"/>
              <a:cs typeface="DejaVu Sans" charset="0"/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629400"/>
            <a:ext cx="2063750" cy="228600"/>
          </a:xfrm>
        </p:spPr>
        <p:txBody>
          <a:bodyPr/>
          <a:lstStyle/>
          <a:p>
            <a:r>
              <a:rPr lang="en-GB" dirty="0" smtClean="0"/>
              <a:t>Slide# :  </a:t>
            </a:r>
            <a:fld id="{D05931B6-DFFB-0A40-833F-329CB0688972}" type="slidenum">
              <a:rPr lang="en-GB" smtClean="0"/>
              <a:pPr/>
              <a:t>6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5865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-15552" y="-27383"/>
            <a:ext cx="9921552" cy="504021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  <a:ea typeface="ＭＳ Ｐゴシック" charset="0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" pitchFamily="1" charset="0"/>
              </a:defRPr>
            </a:lvl9pPr>
          </a:lstStyle>
          <a:p>
            <a:pPr defTabSz="914400">
              <a:defRPr/>
            </a:pPr>
            <a:r>
              <a:rPr lang="en-US" kern="0" baseline="0" dirty="0" smtClean="0">
                <a:solidFill>
                  <a:srgbClr val="FFFFFF"/>
                </a:solidFill>
                <a:latin typeface="Symbol" panose="05050102010706020507" pitchFamily="18" charset="2"/>
              </a:rPr>
              <a:t>n</a:t>
            </a:r>
            <a:r>
              <a:rPr lang="en-US" sz="3200" kern="0" dirty="0" smtClean="0">
                <a:solidFill>
                  <a:srgbClr val="FFFFFF"/>
                </a:solidFill>
                <a:latin typeface="Helvetica"/>
              </a:rPr>
              <a:t>e </a:t>
            </a:r>
            <a:r>
              <a:rPr lang="en-US" kern="0" baseline="0" dirty="0" smtClean="0">
                <a:solidFill>
                  <a:srgbClr val="FFFFFF"/>
                </a:solidFill>
                <a:latin typeface="Helvetica"/>
              </a:rPr>
              <a:t>CC </a:t>
            </a:r>
            <a:r>
              <a:rPr lang="en-US" kern="0" baseline="0" dirty="0">
                <a:solidFill>
                  <a:srgbClr val="FFFFFF"/>
                </a:solidFill>
                <a:latin typeface="Helvetica"/>
              </a:rPr>
              <a:t>identification in CNGS </a:t>
            </a:r>
            <a:r>
              <a:rPr lang="en-US" kern="0" baseline="0" dirty="0" smtClean="0">
                <a:solidFill>
                  <a:srgbClr val="FFFFFF"/>
                </a:solidFill>
                <a:latin typeface="Helvetica"/>
              </a:rPr>
              <a:t>beam</a:t>
            </a:r>
            <a:endParaRPr lang="en-US" kern="0" baseline="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663" y="4509121"/>
            <a:ext cx="630333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061904" y="6053226"/>
            <a:ext cx="2263055" cy="400110"/>
            <a:chOff x="816458" y="5966880"/>
            <a:chExt cx="2088974" cy="400110"/>
          </a:xfrm>
        </p:grpSpPr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816458" y="5966880"/>
              <a:ext cx="1554322" cy="4001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Zapf Dingbats" pitchFamily="1" charset="2"/>
                <a:buChar char="l"/>
                <a:defRPr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155000"/>
                <a:buFont typeface="Zapf Dingbats" pitchFamily="1" charset="2"/>
                <a:buChar char=""/>
                <a:defRPr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" pitchFamily="1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Helvetica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Helvetica" pitchFamily="1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it-IT" sz="2000" baseline="0" dirty="0">
                  <a:solidFill>
                    <a:srgbClr val="FF0000"/>
                  </a:solidFill>
                </a:rPr>
                <a:t>Single </a:t>
              </a:r>
              <a:r>
                <a:rPr lang="en-GB" altLang="it-IT" sz="2000" baseline="0" dirty="0" smtClean="0">
                  <a:solidFill>
                    <a:srgbClr val="FF0000"/>
                  </a:solidFill>
                </a:rPr>
                <a:t>M.I.P.</a:t>
              </a:r>
              <a:endParaRPr lang="en-GB" altLang="it-IT" sz="2000" baseline="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Connettore 2 16"/>
            <p:cNvCxnSpPr/>
            <p:nvPr/>
          </p:nvCxnSpPr>
          <p:spPr>
            <a:xfrm>
              <a:off x="2373681" y="6222974"/>
              <a:ext cx="53175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17"/>
          <p:cNvSpPr txBox="1"/>
          <p:nvPr/>
        </p:nvSpPr>
        <p:spPr>
          <a:xfrm>
            <a:off x="56456" y="4509122"/>
            <a:ext cx="368974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2000" baseline="0" dirty="0">
                <a:solidFill>
                  <a:prstClr val="black"/>
                </a:solidFill>
                <a:latin typeface="Comic Sans MS" panose="030F0702030302020204" pitchFamily="66" charset="0"/>
              </a:rPr>
              <a:t>Evolution in Collection view from single </a:t>
            </a:r>
            <a:r>
              <a:rPr lang="en-US" sz="2000" baseline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m.i.p</a:t>
            </a:r>
            <a:r>
              <a:rPr lang="en-US" sz="2000" baseline="0" dirty="0">
                <a:solidFill>
                  <a:prstClr val="black"/>
                </a:solidFill>
                <a:latin typeface="Comic Sans MS" panose="030F0702030302020204" pitchFamily="66" charset="0"/>
              </a:rPr>
              <a:t>. to </a:t>
            </a:r>
            <a:r>
              <a:rPr lang="en-US" sz="2000" baseline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e.m</a:t>
            </a:r>
            <a:r>
              <a:rPr lang="en-US" sz="2000" baseline="0" dirty="0">
                <a:solidFill>
                  <a:prstClr val="black"/>
                </a:solidFill>
                <a:latin typeface="Comic Sans MS" panose="030F0702030302020204" pitchFamily="66" charset="0"/>
              </a:rPr>
              <a:t>. shower evident </a:t>
            </a:r>
            <a:r>
              <a:rPr lang="en-US" sz="2000" baseline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from </a:t>
            </a:r>
            <a:r>
              <a:rPr lang="en-US" sz="2000" baseline="0" dirty="0">
                <a:solidFill>
                  <a:prstClr val="black"/>
                </a:solidFill>
                <a:latin typeface="Comic Sans MS" panose="030F0702030302020204" pitchFamily="66" charset="0"/>
              </a:rPr>
              <a:t>dE/dx on individual wires.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69454" y="1196754"/>
            <a:ext cx="9176035" cy="2198845"/>
            <a:chOff x="156416" y="1314319"/>
            <a:chExt cx="8470186" cy="2198845"/>
          </a:xfrm>
        </p:grpSpPr>
        <p:grpSp>
          <p:nvGrpSpPr>
            <p:cNvPr id="2" name="Group 1"/>
            <p:cNvGrpSpPr/>
            <p:nvPr/>
          </p:nvGrpSpPr>
          <p:grpSpPr>
            <a:xfrm>
              <a:off x="156416" y="1314319"/>
              <a:ext cx="8470186" cy="2198845"/>
              <a:chOff x="72588" y="1763589"/>
              <a:chExt cx="9176035" cy="2198845"/>
            </a:xfrm>
          </p:grpSpPr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88" y="1835597"/>
                <a:ext cx="7584633" cy="2126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Gruppo 1"/>
              <p:cNvGrpSpPr>
                <a:grpSpLocks/>
              </p:cNvGrpSpPr>
              <p:nvPr/>
            </p:nvGrpSpPr>
            <p:grpSpPr bwMode="auto">
              <a:xfrm>
                <a:off x="6152279" y="1763589"/>
                <a:ext cx="3096344" cy="1656185"/>
                <a:chOff x="6347536" y="1882421"/>
                <a:chExt cx="3107054" cy="1328802"/>
              </a:xfrm>
            </p:grpSpPr>
            <p:cxnSp>
              <p:nvCxnSpPr>
                <p:cNvPr id="13" name="Straight Connector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97850" y="2806804"/>
                  <a:ext cx="2456740" cy="404419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" name="Straight Connector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47536" y="1882421"/>
                  <a:ext cx="794828" cy="924386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6357979" y="2830223"/>
                  <a:ext cx="639871" cy="381000"/>
                </a:xfrm>
                <a:prstGeom prst="rect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Zapf Dingbats" pitchFamily="1" charset="2"/>
                    <a:buChar char="l"/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155000"/>
                    <a:buFont typeface="Zapf Dingbats" pitchFamily="1" charset="2"/>
                    <a:buChar char=""/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Helvetica" pitchFamily="1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Helvetica" pitchFamily="1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Helvetica" pitchFamily="1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Helvetica" pitchFamily="1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Helvetica" pitchFamily="1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Helvetica" pitchFamily="1" charset="0"/>
                      <a:ea typeface="MS PGothic" pitchFamily="34" charset="-128"/>
                    </a:defRPr>
                  </a:lvl9pPr>
                </a:lstStyle>
                <a:p>
                  <a:pPr defTabSz="914400">
                    <a:spcBef>
                      <a:spcPct val="0"/>
                    </a:spcBef>
                    <a:buClrTx/>
                    <a:buFontTx/>
                    <a:buNone/>
                  </a:pPr>
                  <a:endParaRPr lang="it-IT" altLang="it-IT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6" name="Picture 2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2800" y="1882421"/>
                  <a:ext cx="2291790" cy="916716"/>
                </a:xfrm>
                <a:prstGeom prst="rect">
                  <a:avLst/>
                </a:prstGeom>
                <a:noFill/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Rectangle 37"/>
            <p:cNvSpPr/>
            <p:nvPr/>
          </p:nvSpPr>
          <p:spPr>
            <a:xfrm>
              <a:off x="329089" y="1689837"/>
              <a:ext cx="1265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baseline="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Collection</a:t>
              </a:r>
              <a:r>
                <a:rPr lang="en-US" sz="2000" baseline="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endParaRPr lang="en-US" sz="2000" baseline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21757" y="3140968"/>
            <a:ext cx="3911762" cy="1348136"/>
            <a:chOff x="5247546" y="3435531"/>
            <a:chExt cx="3582950" cy="1203386"/>
          </a:xfrm>
        </p:grpSpPr>
        <p:grpSp>
          <p:nvGrpSpPr>
            <p:cNvPr id="31" name="Group 30"/>
            <p:cNvGrpSpPr/>
            <p:nvPr/>
          </p:nvGrpSpPr>
          <p:grpSpPr>
            <a:xfrm>
              <a:off x="5247546" y="3435531"/>
              <a:ext cx="3582950" cy="1203386"/>
              <a:chOff x="3469365" y="4866931"/>
              <a:chExt cx="4175076" cy="140745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8541" y="4880392"/>
                <a:ext cx="3741776" cy="1379997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3469365" y="4866931"/>
                <a:ext cx="4175076" cy="1407450"/>
                <a:chOff x="4785838" y="4345688"/>
                <a:chExt cx="4523002" cy="140745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5224047" y="4345688"/>
                  <a:ext cx="4084793" cy="1379998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761353" y="5399689"/>
                  <a:ext cx="880055" cy="3534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0" dirty="0">
                      <a:solidFill>
                        <a:srgbClr val="FF0000"/>
                      </a:solidFill>
                      <a:latin typeface="Comic Sans MS"/>
                      <a:cs typeface="Comic Sans MS"/>
                    </a:rPr>
                    <a:t>25 cm 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 rot="16200000">
                  <a:off x="4618473" y="5021765"/>
                  <a:ext cx="726124" cy="3913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0" dirty="0">
                      <a:solidFill>
                        <a:srgbClr val="FF0000"/>
                      </a:solidFill>
                      <a:latin typeface="Comic Sans MS"/>
                      <a:cs typeface="Comic Sans MS"/>
                    </a:rPr>
                    <a:t>11 cm </a:t>
                  </a:r>
                </a:p>
              </p:txBody>
            </p:sp>
          </p:grpSp>
        </p:grpSp>
        <p:sp>
          <p:nvSpPr>
            <p:cNvPr id="37" name="Rectangle 36"/>
            <p:cNvSpPr/>
            <p:nvPr/>
          </p:nvSpPr>
          <p:spPr>
            <a:xfrm>
              <a:off x="5619604" y="3440279"/>
              <a:ext cx="1449714" cy="357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baseline="0" dirty="0">
                  <a:solidFill>
                    <a:srgbClr val="FF0000"/>
                  </a:solidFill>
                  <a:latin typeface="Comic Sans MS"/>
                  <a:cs typeface="Comic Sans MS"/>
                </a:rPr>
                <a:t>Induction2</a:t>
              </a:r>
              <a:r>
                <a:rPr lang="en-US" i="1" baseline="0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endParaRPr lang="en-US" i="1" baseline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" y="531594"/>
            <a:ext cx="9888175" cy="1012371"/>
          </a:xfrm>
        </p:spPr>
        <p:txBody>
          <a:bodyPr>
            <a:noAutofit/>
          </a:bodyPr>
          <a:lstStyle/>
          <a:p>
            <a:pPr marL="169863" lvl="1" indent="-169863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l"/>
              <a:tabLst>
                <a:tab pos="2632075" algn="l"/>
              </a:tabLst>
            </a:pPr>
            <a:r>
              <a:rPr lang="en-US" sz="2000" dirty="0" smtClean="0">
                <a:latin typeface="Comic Sans MS" charset="0"/>
                <a:ea typeface="MS PGothic" charset="0"/>
              </a:rPr>
              <a:t>The unique detection properties of the LAr-TPC allow to identify unambiguously individual e-events with high efficiency in Collection and Induction2</a:t>
            </a:r>
          </a:p>
        </p:txBody>
      </p:sp>
      <p:sp>
        <p:nvSpPr>
          <p:cNvPr id="41" name="CasellaDiTesto 17"/>
          <p:cNvSpPr txBox="1"/>
          <p:nvPr/>
        </p:nvSpPr>
        <p:spPr>
          <a:xfrm>
            <a:off x="508515" y="3653177"/>
            <a:ext cx="506715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2000" baseline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Single electron at interaction vertex well identified also in Induction view  </a:t>
            </a:r>
            <a:endParaRPr lang="en-US" sz="2000" baseline="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96120" y="6356384"/>
            <a:ext cx="2228850" cy="365125"/>
          </a:xfrm>
          <a:prstGeom prst="rect">
            <a:avLst/>
          </a:prstGeom>
        </p:spPr>
        <p:txBody>
          <a:bodyPr/>
          <a:lstStyle/>
          <a:p>
            <a:fld id="{1998E5AC-9034-4914-BD0B-4DDBDF52D0E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629400"/>
            <a:ext cx="2063750" cy="228600"/>
          </a:xfrm>
        </p:spPr>
        <p:txBody>
          <a:bodyPr/>
          <a:lstStyle/>
          <a:p>
            <a:r>
              <a:rPr lang="en-GB" dirty="0" smtClean="0"/>
              <a:t>Slide# :  </a:t>
            </a:r>
            <a:fld id="{D05931B6-DFFB-0A40-833F-329CB0688972}" type="slidenum">
              <a:rPr lang="en-GB" smtClean="0"/>
              <a:pPr/>
              <a:t>7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201" y="-892174"/>
            <a:ext cx="98996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defTabSz="914400">
              <a:defRPr/>
            </a:pPr>
            <a:endParaRPr lang="it-IT">
              <a:solidFill>
                <a:prstClr val="black"/>
              </a:solidFill>
              <a:latin typeface="Calibri"/>
              <a:cs typeface="Droid Sans Fallback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9225101" y="2673446"/>
            <a:ext cx="25078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defTabSz="914400">
              <a:defRPr/>
            </a:pPr>
            <a:endParaRPr lang="it-IT">
              <a:solidFill>
                <a:prstClr val="black"/>
              </a:solidFill>
              <a:latin typeface="Calibri"/>
              <a:cs typeface="Droid Sans Fallback" charset="0"/>
            </a:endParaRPr>
          </a:p>
        </p:txBody>
      </p:sp>
      <p:sp>
        <p:nvSpPr>
          <p:cNvPr id="88067" name="AutoShape 13"/>
          <p:cNvSpPr>
            <a:spLocks noChangeArrowheads="1"/>
          </p:cNvSpPr>
          <p:nvPr/>
        </p:nvSpPr>
        <p:spPr bwMode="auto">
          <a:xfrm>
            <a:off x="20" y="-538163"/>
            <a:ext cx="9899651" cy="528638"/>
          </a:xfrm>
          <a:custGeom>
            <a:avLst/>
            <a:gdLst>
              <a:gd name="T0" fmla="*/ 9901238 w 9901238"/>
              <a:gd name="T1" fmla="*/ 264319 h 528638"/>
              <a:gd name="T2" fmla="*/ 4950619 w 9901238"/>
              <a:gd name="T3" fmla="*/ 528638 h 528638"/>
              <a:gd name="T4" fmla="*/ 0 w 9901238"/>
              <a:gd name="T5" fmla="*/ 264319 h 528638"/>
              <a:gd name="T6" fmla="*/ 4950619 w 9901238"/>
              <a:gd name="T7" fmla="*/ 0 h 5286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901238"/>
              <a:gd name="T13" fmla="*/ 0 h 528638"/>
              <a:gd name="T14" fmla="*/ 9901238 w 9901238"/>
              <a:gd name="T15" fmla="*/ 528638 h 528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1238" h="528638"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360" cap="flat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068" name="AutoShape 14"/>
          <p:cNvSpPr>
            <a:spLocks noChangeArrowheads="1"/>
          </p:cNvSpPr>
          <p:nvPr/>
        </p:nvSpPr>
        <p:spPr bwMode="auto">
          <a:xfrm>
            <a:off x="20670" y="22225"/>
            <a:ext cx="9859969" cy="490538"/>
          </a:xfrm>
          <a:custGeom>
            <a:avLst/>
            <a:gdLst>
              <a:gd name="T0" fmla="*/ 9861550 w 9861550"/>
              <a:gd name="T1" fmla="*/ 245269 h 490538"/>
              <a:gd name="T2" fmla="*/ 4930775 w 9861550"/>
              <a:gd name="T3" fmla="*/ 490538 h 490538"/>
              <a:gd name="T4" fmla="*/ 0 w 9861550"/>
              <a:gd name="T5" fmla="*/ 245269 h 490538"/>
              <a:gd name="T6" fmla="*/ 4930775 w 9861550"/>
              <a:gd name="T7" fmla="*/ 0 h 490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861550"/>
              <a:gd name="T13" fmla="*/ 0 h 490538"/>
              <a:gd name="T14" fmla="*/ 9861550 w 9861550"/>
              <a:gd name="T15" fmla="*/ 490538 h 490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1550" h="49053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360" cap="flat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3" tIns="44997" rIns="89993" bIns="44997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0"/>
            <a:ext cx="9906000" cy="509588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10800000" scaled="1"/>
          </a:gradFill>
          <a:ln w="9360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9993" tIns="44997" rIns="89993" bIns="44997" anchor="ctr"/>
          <a:lstStyle/>
          <a:p>
            <a:pPr algn="ctr" defTabSz="914400"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  <a:tab pos="5390742" algn="l"/>
                <a:tab pos="5839972" algn="l"/>
                <a:tab pos="6289200" algn="l"/>
                <a:tab pos="6738429" algn="l"/>
                <a:tab pos="7187657" algn="l"/>
                <a:tab pos="7636886" algn="l"/>
                <a:tab pos="8086114" algn="l"/>
                <a:tab pos="8535343" algn="l"/>
                <a:tab pos="8984571" algn="l"/>
                <a:tab pos="9433800" algn="l"/>
              </a:tabLst>
              <a:defRPr/>
            </a:pPr>
            <a:r>
              <a:rPr lang="en-US" sz="28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ICARUS search for an LSND-like effect with CNGS beam</a:t>
            </a:r>
            <a:endParaRPr lang="it-IT" sz="2800" baseline="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76811" name="Rectangle 10"/>
          <p:cNvSpPr>
            <a:spLocks noChangeArrowheads="1"/>
          </p:cNvSpPr>
          <p:nvPr/>
        </p:nvSpPr>
        <p:spPr bwMode="auto">
          <a:xfrm>
            <a:off x="24" y="620688"/>
            <a:ext cx="9905976" cy="225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3" tIns="44997" rIns="89993" bIns="44997"/>
          <a:lstStyle/>
          <a:p>
            <a:pPr marL="280800" lvl="2" indent="-280966" defTabSz="91440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charset="0"/>
              <a:buChar char="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 smtClean="0">
                <a:solidFill>
                  <a:srgbClr val="000000"/>
                </a:solidFill>
                <a:latin typeface="Comic Sans MS" charset="0"/>
                <a:cs typeface="Droid Sans Fallback" charset="0"/>
              </a:rPr>
              <a:t>ICARUS </a:t>
            </a:r>
            <a:r>
              <a:rPr lang="en-US" sz="2000" baseline="0" dirty="0" smtClean="0">
                <a:latin typeface="Comic Sans MS" charset="0"/>
                <a:ea typeface="MS PGothic" charset="0"/>
              </a:rPr>
              <a:t>searched </a:t>
            </a:r>
            <a:r>
              <a:rPr lang="en-US" sz="2000" baseline="0" dirty="0">
                <a:latin typeface="Comic Sans MS" charset="0"/>
                <a:ea typeface="MS PGothic" charset="0"/>
              </a:rPr>
              <a:t>for a </a:t>
            </a:r>
            <a:r>
              <a:rPr lang="en-US" sz="2000" baseline="0" dirty="0" smtClean="0">
                <a:latin typeface="Symbol" pitchFamily="18" charset="2"/>
                <a:ea typeface="MS PGothic" charset="0"/>
              </a:rPr>
              <a:t>n</a:t>
            </a:r>
            <a:r>
              <a:rPr lang="en-US" sz="2000" baseline="0" dirty="0" smtClean="0">
                <a:latin typeface="Comic Sans MS" charset="0"/>
                <a:ea typeface="MS PGothic" charset="0"/>
              </a:rPr>
              <a:t>e-excess </a:t>
            </a:r>
            <a:r>
              <a:rPr lang="en-US" sz="2000" baseline="0" dirty="0">
                <a:latin typeface="Comic Sans MS" charset="0"/>
                <a:ea typeface="MS PGothic" charset="0"/>
              </a:rPr>
              <a:t>related to a LSND-like </a:t>
            </a:r>
            <a:r>
              <a:rPr lang="en-US" sz="2000" baseline="0" dirty="0" smtClean="0">
                <a:latin typeface="Comic Sans MS" charset="0"/>
                <a:ea typeface="MS PGothic" charset="0"/>
              </a:rPr>
              <a:t>anomaly with          the </a:t>
            </a:r>
            <a:r>
              <a:rPr lang="en-US" sz="2000" baseline="0" dirty="0">
                <a:latin typeface="Comic Sans MS" charset="0"/>
                <a:ea typeface="MS PGothic" charset="0"/>
              </a:rPr>
              <a:t>CNGS </a:t>
            </a:r>
            <a:r>
              <a:rPr lang="en-US" sz="2000" baseline="0" dirty="0">
                <a:latin typeface="Symbol" pitchFamily="18" charset="2"/>
                <a:ea typeface="MS PGothic" charset="0"/>
              </a:rPr>
              <a:t>n </a:t>
            </a:r>
            <a:r>
              <a:rPr lang="en-US" sz="2000" baseline="0" dirty="0">
                <a:latin typeface="Comic Sans MS" charset="0"/>
                <a:ea typeface="MS PGothic" charset="0"/>
              </a:rPr>
              <a:t>beam </a:t>
            </a:r>
            <a:r>
              <a:rPr lang="en-US" sz="2000" baseline="0" dirty="0">
                <a:sym typeface="Wingdings" charset="0"/>
              </a:rPr>
              <a:t>(</a:t>
            </a:r>
            <a:r>
              <a:rPr lang="en-US" sz="2000" baseline="0" dirty="0">
                <a:latin typeface="Comic Sans MS" panose="030F0702030302020204" pitchFamily="66" charset="0"/>
                <a:sym typeface="Wingdings" charset="0"/>
              </a:rPr>
              <a:t>~ 1% intrinsic </a:t>
            </a:r>
            <a:r>
              <a:rPr lang="en-US" sz="2000" baseline="0" dirty="0">
                <a:latin typeface="Symbol" panose="05050102010706020507" pitchFamily="18" charset="2"/>
                <a:sym typeface="Wingdings" charset="0"/>
              </a:rPr>
              <a:t>n</a:t>
            </a:r>
            <a:r>
              <a:rPr lang="en-US" sz="2000" baseline="0" dirty="0">
                <a:latin typeface="Comic Sans MS" panose="030F0702030302020204" pitchFamily="66" charset="0"/>
                <a:sym typeface="Wingdings" charset="0"/>
              </a:rPr>
              <a:t>e </a:t>
            </a:r>
            <a:r>
              <a:rPr lang="en-US" sz="2000" baseline="0" dirty="0" smtClean="0">
                <a:latin typeface="Comic Sans MS" panose="030F0702030302020204" pitchFamily="66" charset="0"/>
                <a:sym typeface="Wingdings" charset="0"/>
              </a:rPr>
              <a:t>contamination)</a:t>
            </a:r>
            <a:r>
              <a:rPr lang="en-US" sz="2000" baseline="0" dirty="0" smtClean="0">
                <a:sym typeface="Wingdings" charset="0"/>
              </a:rPr>
              <a:t> </a:t>
            </a:r>
            <a:r>
              <a:rPr lang="en-US" sz="2000" baseline="0" dirty="0" smtClean="0">
                <a:latin typeface="Comic Sans MS" panose="030F0702030302020204" pitchFamily="66" charset="0"/>
                <a:sym typeface="Wingdings" charset="0"/>
              </a:rPr>
              <a:t>despite </a:t>
            </a:r>
            <a:r>
              <a:rPr lang="en-US" sz="2000" baseline="0" dirty="0">
                <a:latin typeface="Comic Sans MS" panose="030F0702030302020204" pitchFamily="66" charset="0"/>
                <a:sym typeface="Wingdings" charset="0"/>
              </a:rPr>
              <a:t>the larger</a:t>
            </a:r>
            <a:r>
              <a:rPr lang="en-US" sz="2000" baseline="0" dirty="0">
                <a:latin typeface="Comic Sans MS" charset="0"/>
                <a:ea typeface="MS PGothic" charset="0"/>
              </a:rPr>
              <a:t> </a:t>
            </a:r>
            <a:r>
              <a:rPr lang="en-US" sz="2000" baseline="0" dirty="0" smtClean="0">
                <a:latin typeface="Comic Sans MS" charset="0"/>
                <a:ea typeface="MS PGothic" charset="0"/>
              </a:rPr>
              <a:t> </a:t>
            </a:r>
            <a:r>
              <a:rPr lang="en-US" sz="2000" baseline="0" dirty="0" smtClean="0">
                <a:latin typeface="Comic Sans MS" charset="0"/>
                <a:ea typeface="MS PGothic" charset="0"/>
              </a:rPr>
              <a:t>            L</a:t>
            </a:r>
            <a:r>
              <a:rPr lang="en-US" sz="2000" baseline="0" dirty="0" smtClean="0">
                <a:latin typeface="Comic Sans MS" charset="0"/>
                <a:ea typeface="MS PGothic" charset="0"/>
              </a:rPr>
              <a:t>/E</a:t>
            </a:r>
            <a:r>
              <a:rPr lang="en-US" sz="2000" baseline="0" dirty="0" smtClean="0">
                <a:latin typeface="Symbol" charset="0"/>
                <a:sym typeface="Wingdings" charset="0"/>
              </a:rPr>
              <a:t>n</a:t>
            </a:r>
            <a:r>
              <a:rPr lang="en-US" sz="2000" baseline="0" dirty="0" smtClean="0">
                <a:latin typeface="Symbol" charset="0"/>
                <a:ea typeface="MS PGothic" charset="0"/>
              </a:rPr>
              <a:t> </a:t>
            </a:r>
            <a:r>
              <a:rPr lang="en-US" sz="2000" baseline="0" dirty="0">
                <a:latin typeface="Comic Sans MS" charset="0"/>
                <a:ea typeface="MS PGothic" charset="0"/>
              </a:rPr>
              <a:t>~36.5 m/MeV </a:t>
            </a:r>
            <a:r>
              <a:rPr lang="en-US" sz="2000" baseline="0" dirty="0" smtClean="0">
                <a:latin typeface="Comic Sans MS" charset="0"/>
                <a:ea typeface="MS PGothic" charset="0"/>
              </a:rPr>
              <a:t>when compared to L/E</a:t>
            </a:r>
            <a:r>
              <a:rPr lang="en-US" sz="2000" baseline="0" dirty="0" smtClean="0">
                <a:latin typeface="Symbol" charset="0"/>
                <a:sym typeface="Wingdings" charset="0"/>
              </a:rPr>
              <a:t>n</a:t>
            </a:r>
            <a:r>
              <a:rPr lang="en-US" sz="2000" baseline="0" dirty="0" smtClean="0">
                <a:latin typeface="Symbol" charset="0"/>
                <a:ea typeface="MS PGothic" charset="0"/>
              </a:rPr>
              <a:t> </a:t>
            </a:r>
            <a:r>
              <a:rPr lang="en-US" sz="2000" baseline="0" dirty="0">
                <a:latin typeface="Comic Sans MS" charset="0"/>
                <a:ea typeface="MS PGothic" charset="0"/>
              </a:rPr>
              <a:t>~ 1 m/MeV for </a:t>
            </a:r>
            <a:r>
              <a:rPr lang="en-US" sz="2000" baseline="0" dirty="0" smtClean="0">
                <a:latin typeface="Comic Sans MS" charset="0"/>
                <a:ea typeface="MS PGothic" charset="0"/>
              </a:rPr>
              <a:t>LSND/ </a:t>
            </a:r>
            <a:r>
              <a:rPr lang="en-US" sz="2000" baseline="0" dirty="0" err="1" smtClean="0">
                <a:latin typeface="Comic Sans MS" charset="0"/>
                <a:ea typeface="MS PGothic" charset="0"/>
              </a:rPr>
              <a:t>MiniBooNE</a:t>
            </a:r>
            <a:r>
              <a:rPr lang="en-US" sz="2000" baseline="0" dirty="0">
                <a:latin typeface="Comic Sans MS" charset="0"/>
                <a:ea typeface="MS PGothic" charset="0"/>
              </a:rPr>
              <a:t>:</a:t>
            </a:r>
            <a:endParaRPr lang="en-US" sz="2000" baseline="0" dirty="0" smtClean="0">
              <a:latin typeface="Comic Sans MS" charset="0"/>
              <a:ea typeface="MS PGothic" charset="0"/>
            </a:endParaRPr>
          </a:p>
          <a:p>
            <a:pPr marL="630238" lvl="3" indent="-236538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LSND-</a:t>
            </a:r>
            <a:r>
              <a:rPr lang="it-IT" altLang="en-US" sz="2000" baseline="0" dirty="0" err="1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like</a:t>
            </a: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err="1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oscillation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err="1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signal</a:t>
            </a: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err="1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would</a:t>
            </a: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err="1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average</a:t>
            </a: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to </a:t>
            </a:r>
            <a:r>
              <a:rPr lang="it-IT" altLang="en-US" sz="2000" baseline="0" dirty="0">
                <a:solidFill>
                  <a:srgbClr val="FF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sin</a:t>
            </a:r>
            <a:r>
              <a:rPr lang="it-IT" altLang="en-US" sz="2000" baseline="30000" dirty="0">
                <a:solidFill>
                  <a:srgbClr val="FF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2</a:t>
            </a:r>
            <a:r>
              <a:rPr lang="it-IT" altLang="en-US" sz="2000" baseline="0" dirty="0">
                <a:solidFill>
                  <a:srgbClr val="FF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(1.27</a:t>
            </a:r>
            <a:r>
              <a:rPr lang="it-IT" altLang="en-US" sz="2000" baseline="0" dirty="0">
                <a:solidFill>
                  <a:srgbClr val="FF0000"/>
                </a:solidFill>
                <a:latin typeface="Symbol" pitchFamily="18" charset="2"/>
                <a:ea typeface="Symbol" pitchFamily="18" charset="2"/>
                <a:cs typeface="Symbol" pitchFamily="18" charset="2"/>
              </a:rPr>
              <a:t></a:t>
            </a:r>
            <a:r>
              <a:rPr lang="it-IT" altLang="en-US" sz="2000" baseline="0" dirty="0" smtClean="0">
                <a:solidFill>
                  <a:srgbClr val="FF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m</a:t>
            </a:r>
            <a:r>
              <a:rPr lang="it-IT" altLang="en-US" sz="2000" baseline="30000" dirty="0" smtClean="0">
                <a:solidFill>
                  <a:srgbClr val="FF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2</a:t>
            </a:r>
            <a:r>
              <a:rPr lang="it-IT" altLang="en-US" sz="2000" baseline="0" dirty="0" smtClean="0">
                <a:solidFill>
                  <a:srgbClr val="FF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>
                <a:solidFill>
                  <a:srgbClr val="FF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L /E) ~</a:t>
            </a:r>
            <a:r>
              <a:rPr lang="it-IT" altLang="en-US" sz="2000" baseline="0" dirty="0" smtClean="0">
                <a:solidFill>
                  <a:srgbClr val="FF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1/2; </a:t>
            </a:r>
            <a:r>
              <a:rPr lang="it-IT" altLang="en-US" sz="2000" baseline="0" dirty="0" err="1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compared</a:t>
            </a: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to MINOS and T2K, ICARUS </a:t>
            </a:r>
            <a:r>
              <a:rPr lang="it-IT" altLang="en-US" sz="2000" baseline="0" dirty="0" err="1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operated</a:t>
            </a: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in 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a L/E</a:t>
            </a:r>
            <a:r>
              <a:rPr lang="it-IT" altLang="en-US" sz="2000" baseline="0" dirty="0">
                <a:solidFill>
                  <a:srgbClr val="000000"/>
                </a:solidFill>
                <a:latin typeface="Symbol" pitchFamily="18" charset="2"/>
                <a:ea typeface="Symbol" pitchFamily="18" charset="2"/>
                <a:cs typeface="Symbol" pitchFamily="18" charset="2"/>
              </a:rPr>
              <a:t></a:t>
            </a:r>
            <a:r>
              <a:rPr lang="it-IT" altLang="en-US" sz="2000" baseline="0" dirty="0" err="1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range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err="1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where</a:t>
            </a: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err="1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contributions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from standard </a:t>
            </a:r>
            <a:r>
              <a:rPr lang="it-IT" altLang="en-US" sz="2000" baseline="0" dirty="0" err="1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oscillations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are </a:t>
            </a:r>
            <a:r>
              <a:rPr lang="it-IT" altLang="en-US" sz="2000" baseline="0" dirty="0" err="1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not</a:t>
            </a:r>
            <a:r>
              <a:rPr lang="it-IT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err="1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yet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err="1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too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 </a:t>
            </a:r>
            <a:r>
              <a:rPr lang="it-IT" altLang="en-US" sz="2000" baseline="0" dirty="0" err="1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relevant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Symbol" pitchFamily="18" charset="2"/>
                <a:cs typeface="Symbol" pitchFamily="18" charset="2"/>
              </a:rPr>
              <a:t>.  </a:t>
            </a:r>
            <a:endParaRPr lang="en-US" sz="2000" dirty="0">
              <a:latin typeface="Comic Sans MS" charset="0"/>
              <a:ea typeface="MS PGothic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-17818" y="2852936"/>
            <a:ext cx="597893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3" tIns="44997" rIns="89993" bIns="44997"/>
          <a:lstStyle/>
          <a:p>
            <a:pPr marL="280800" lvl="2" indent="-280966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charset="0"/>
              <a:buChar char="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it-IT" altLang="pl-PL" sz="2000" i="1" baseline="0" dirty="0">
                <a:solidFill>
                  <a:srgbClr val="000000"/>
                </a:solidFill>
                <a:latin typeface="Comic Sans MS" pitchFamily="66" charset="0"/>
              </a:rPr>
              <a:t>No </a:t>
            </a:r>
            <a:r>
              <a:rPr lang="it-IT" altLang="pl-PL" sz="2000" i="1" baseline="0" dirty="0" err="1">
                <a:solidFill>
                  <a:srgbClr val="000000"/>
                </a:solidFill>
                <a:latin typeface="Comic Sans MS" pitchFamily="66" charset="0"/>
              </a:rPr>
              <a:t>excess</a:t>
            </a:r>
            <a:r>
              <a:rPr lang="it-IT" altLang="pl-PL" sz="2000" i="1" baseline="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altLang="pl-PL" sz="2000" i="1" baseline="0" dirty="0" err="1">
                <a:solidFill>
                  <a:srgbClr val="000000"/>
                </a:solidFill>
                <a:latin typeface="Comic Sans MS" pitchFamily="66" charset="0"/>
              </a:rPr>
              <a:t>observed</a:t>
            </a:r>
            <a:r>
              <a:rPr lang="it-IT" altLang="pl-PL" sz="2000" i="1" baseline="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n-US" sz="2000" i="1" baseline="0" dirty="0">
                <a:latin typeface="Comic Sans MS" pitchFamily="66" charset="0"/>
                <a:ea typeface="MS PGothic" pitchFamily="34" charset="-128"/>
              </a:rPr>
              <a:t>in </a:t>
            </a:r>
            <a:r>
              <a:rPr lang="en-US" altLang="en-US" sz="2000" i="1" baseline="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7.93 x 10</a:t>
            </a:r>
            <a:r>
              <a:rPr lang="en-US" altLang="en-US" sz="2000" i="1" baseline="3000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19 </a:t>
            </a:r>
            <a:r>
              <a:rPr lang="en-US" altLang="en-US" sz="2000" i="1" baseline="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pot sample</a:t>
            </a:r>
            <a:r>
              <a:rPr lang="it-IT" altLang="pl-PL" sz="2000" i="1" baseline="0" dirty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it-IT" altLang="en-US" sz="2000" i="1" baseline="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it-IT" altLang="en-US" sz="2000" baseline="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7 </a:t>
            </a:r>
            <a:r>
              <a:rPr lang="it-IT" altLang="pl-PL" sz="2000" baseline="0" dirty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it-IT" altLang="pl-PL" sz="2000" baseline="0" dirty="0">
                <a:solidFill>
                  <a:srgbClr val="000000"/>
                </a:solidFill>
                <a:latin typeface="Comic Sans MS" pitchFamily="66" charset="0"/>
              </a:rPr>
              <a:t>e CC </a:t>
            </a:r>
            <a:r>
              <a:rPr lang="it-IT" altLang="pl-PL" sz="2000" baseline="0" dirty="0" err="1">
                <a:solidFill>
                  <a:srgbClr val="000000"/>
                </a:solidFill>
                <a:latin typeface="Comic Sans MS" pitchFamily="66" charset="0"/>
              </a:rPr>
              <a:t>events</a:t>
            </a:r>
            <a:r>
              <a:rPr lang="it-IT" altLang="pl-PL" sz="2000" baseline="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altLang="pl-PL" sz="2000" baseline="0" dirty="0" err="1">
                <a:solidFill>
                  <a:srgbClr val="000000"/>
                </a:solidFill>
                <a:latin typeface="Comic Sans MS" pitchFamily="66" charset="0"/>
              </a:rPr>
              <a:t>compared</a:t>
            </a:r>
            <a:r>
              <a:rPr lang="it-IT" altLang="pl-PL" sz="2000" baseline="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altLang="pl-PL" sz="2000" baseline="0" dirty="0" smtClean="0">
                <a:solidFill>
                  <a:srgbClr val="000000"/>
                </a:solidFill>
                <a:latin typeface="Comic Sans MS" pitchFamily="66" charset="0"/>
              </a:rPr>
              <a:t>to </a:t>
            </a:r>
            <a:r>
              <a:rPr lang="en-US" altLang="en-US" sz="2000" baseline="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Wingdings" pitchFamily="2" charset="2"/>
              </a:rPr>
              <a:t>8.5±1.1 </a:t>
            </a:r>
            <a:r>
              <a:rPr lang="en-US" altLang="en-US" sz="2000" baseline="0" dirty="0">
                <a:latin typeface="Comic Sans MS" pitchFamily="66" charset="0"/>
                <a:ea typeface="MS PGothic" pitchFamily="34" charset="-128"/>
                <a:sym typeface="Wingdings" pitchFamily="2" charset="2"/>
              </a:rPr>
              <a:t>expected in absence of </a:t>
            </a:r>
            <a:r>
              <a:rPr lang="en-US" altLang="en-US" sz="2000" baseline="0" dirty="0" smtClean="0">
                <a:latin typeface="Comic Sans MS" pitchFamily="66" charset="0"/>
                <a:ea typeface="MS PGothic" pitchFamily="34" charset="-128"/>
                <a:sym typeface="Wingdings" pitchFamily="2" charset="2"/>
              </a:rPr>
              <a:t>effect,</a:t>
            </a:r>
            <a:r>
              <a:rPr lang="en-US" altLang="en-US" sz="2000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it-IT" altLang="pl-PL" sz="2000" baseline="0" dirty="0" err="1">
                <a:solidFill>
                  <a:srgbClr val="000000"/>
                </a:solidFill>
                <a:latin typeface="Comic Sans MS" pitchFamily="66" charset="0"/>
              </a:rPr>
              <a:t>providing</a:t>
            </a:r>
            <a:r>
              <a:rPr lang="it-IT" altLang="pl-PL" sz="2000" baseline="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altLang="pl-PL" sz="2000" baseline="0" dirty="0" smtClean="0">
                <a:solidFill>
                  <a:srgbClr val="000000"/>
                </a:solidFill>
                <a:latin typeface="Comic Sans MS" pitchFamily="66" charset="0"/>
              </a:rPr>
              <a:t>the </a:t>
            </a:r>
            <a:r>
              <a:rPr lang="it-IT" altLang="pl-PL" sz="2000" baseline="0" dirty="0" err="1" smtClean="0">
                <a:solidFill>
                  <a:srgbClr val="000000"/>
                </a:solidFill>
                <a:latin typeface="Comic Sans MS" pitchFamily="66" charset="0"/>
              </a:rPr>
              <a:t>limits</a:t>
            </a:r>
            <a:r>
              <a:rPr lang="it-IT" altLang="pl-PL" sz="2000" baseline="0" dirty="0" smtClean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>
              <a:spcBef>
                <a:spcPts val="500"/>
              </a:spcBef>
            </a:pPr>
            <a:r>
              <a:rPr lang="en-US" altLang="it-IT" sz="2000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P(</a:t>
            </a:r>
            <a:r>
              <a:rPr lang="it-IT" altLang="it-IT" sz="2000" baseline="0" dirty="0">
                <a:solidFill>
                  <a:srgbClr val="FF0000"/>
                </a:solidFill>
                <a:latin typeface="Symbol" panose="05050102010706020507" pitchFamily="18" charset="2"/>
              </a:rPr>
              <a:t>nm</a:t>
            </a:r>
            <a:r>
              <a:rPr lang="el-GR" altLang="it-IT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→</a:t>
            </a:r>
            <a:r>
              <a:rPr lang="it-IT" altLang="it-IT" sz="2000" baseline="0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e) ≤ 3.85 x 10</a:t>
            </a:r>
            <a:r>
              <a:rPr lang="it-IT" altLang="it-IT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r>
              <a:rPr lang="it-IT" altLang="it-IT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 (90% C.L.)</a:t>
            </a:r>
          </a:p>
          <a:p>
            <a:pPr>
              <a:spcBef>
                <a:spcPts val="500"/>
              </a:spcBef>
            </a:pPr>
            <a:r>
              <a:rPr lang="en-US" altLang="it-IT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	 </a:t>
            </a:r>
            <a:r>
              <a:rPr lang="en-US" altLang="it-IT" sz="2000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P(</a:t>
            </a:r>
            <a:r>
              <a:rPr lang="it-IT" altLang="it-IT" sz="2000" baseline="0" dirty="0">
                <a:solidFill>
                  <a:srgbClr val="FF0000"/>
                </a:solidFill>
                <a:latin typeface="Symbol" panose="05050102010706020507" pitchFamily="18" charset="2"/>
              </a:rPr>
              <a:t>nm</a:t>
            </a:r>
            <a:r>
              <a:rPr lang="el-GR" altLang="it-IT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→</a:t>
            </a:r>
            <a:r>
              <a:rPr lang="it-IT" altLang="it-IT" sz="2000" baseline="0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e) ≤ 7.60 x 10</a:t>
            </a:r>
            <a:r>
              <a:rPr lang="it-IT" altLang="it-IT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r>
              <a:rPr lang="it-IT" altLang="it-IT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 (99% C.L</a:t>
            </a:r>
            <a:r>
              <a:rPr lang="it-IT" altLang="it-IT" sz="2000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.)</a:t>
            </a:r>
            <a:endParaRPr lang="en-US" altLang="it-IT" sz="2000" baseline="0" dirty="0" smtClean="0">
              <a:latin typeface="Comic Sans MS" panose="030F0702030302020204" pitchFamily="66" charset="0"/>
            </a:endParaRPr>
          </a:p>
          <a:p>
            <a:pPr marL="280800" lvl="2" indent="-280966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SzPct val="90000"/>
              <a:buFont typeface="Wingdings" charset="0"/>
              <a:buChar char="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it-IT" altLang="pl-PL" sz="2000" i="1" baseline="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ICARUS </a:t>
            </a:r>
            <a:r>
              <a:rPr lang="it-IT" altLang="pl-PL" sz="2000" i="1" baseline="0" dirty="0" err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has</a:t>
            </a:r>
            <a:r>
              <a:rPr lang="it-IT" altLang="pl-PL" sz="2000" i="1" baseline="0" dirty="0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altLang="pl-PL" sz="2000" i="1" baseline="0" dirty="0" smtClean="0">
                <a:solidFill>
                  <a:srgbClr val="000000"/>
                </a:solidFill>
                <a:latin typeface="Comic Sans MS" pitchFamily="66" charset="0"/>
              </a:rPr>
              <a:t>restricted the allowed  LSND parameters to </a:t>
            </a:r>
            <a:r>
              <a:rPr lang="en-US" altLang="pl-PL" sz="2000" i="1" baseline="0" dirty="0">
                <a:solidFill>
                  <a:srgbClr val="000000"/>
                </a:solidFill>
                <a:latin typeface="Comic Sans MS" pitchFamily="66" charset="0"/>
              </a:rPr>
              <a:t>a narrow region </a:t>
            </a:r>
            <a:r>
              <a:rPr lang="en-US" altLang="pl-PL" sz="2000" i="1" baseline="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pl-PL" sz="2000" i="1" baseline="0" dirty="0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altLang="pl-PL" sz="2000" i="1" baseline="30000" dirty="0" smtClean="0">
                <a:solidFill>
                  <a:srgbClr val="000000"/>
                </a:solidFill>
                <a:latin typeface="Comic Sans MS" pitchFamily="66" charset="0"/>
              </a:rPr>
              <a:t>2 </a:t>
            </a:r>
            <a:r>
              <a:rPr lang="en-US" altLang="pl-PL" sz="2000" i="1" baseline="0" dirty="0" smtClean="0">
                <a:solidFill>
                  <a:srgbClr val="000000"/>
                </a:solidFill>
                <a:latin typeface="Comic Sans MS" pitchFamily="66" charset="0"/>
              </a:rPr>
              <a:t>&lt; 1 </a:t>
            </a:r>
            <a:r>
              <a:rPr lang="en-US" altLang="pl-PL" sz="2000" i="1" baseline="0" dirty="0">
                <a:solidFill>
                  <a:srgbClr val="000000"/>
                </a:solidFill>
                <a:latin typeface="Comic Sans MS" pitchFamily="66" charset="0"/>
              </a:rPr>
              <a:t>eV</a:t>
            </a:r>
            <a:r>
              <a:rPr lang="en-US" altLang="pl-PL" sz="2000" i="1" baseline="30000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pl-PL" sz="2000" i="1" baseline="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altLang="pl-PL" sz="2000" i="1" baseline="0" dirty="0" smtClean="0">
                <a:solidFill>
                  <a:srgbClr val="000000"/>
                </a:solidFill>
                <a:latin typeface="Comic Sans MS" pitchFamily="66" charset="0"/>
              </a:rPr>
              <a:t>sin</a:t>
            </a:r>
            <a:r>
              <a:rPr lang="en-US" altLang="pl-PL" sz="2000" i="1" baseline="30000" dirty="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pl-PL" sz="2000" i="1" baseline="0" dirty="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pl-PL" sz="2000" i="1" baseline="0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pl-PL" sz="2000" i="1" baseline="0" dirty="0" smtClean="0">
                <a:solidFill>
                  <a:srgbClr val="000000"/>
                </a:solidFill>
                <a:latin typeface="Comic Sans MS" pitchFamily="66" charset="0"/>
              </a:rPr>
              <a:t>~ 0.005  where </a:t>
            </a:r>
            <a:r>
              <a:rPr lang="en-US" altLang="pl-PL" sz="2000" i="1" baseline="0" dirty="0">
                <a:solidFill>
                  <a:srgbClr val="000000"/>
                </a:solidFill>
                <a:latin typeface="Comic Sans MS" pitchFamily="66" charset="0"/>
              </a:rPr>
              <a:t>all </a:t>
            </a:r>
            <a:r>
              <a:rPr lang="en-US" altLang="pl-PL" sz="2000" i="1" baseline="0" dirty="0" smtClean="0">
                <a:solidFill>
                  <a:srgbClr val="000000"/>
                </a:solidFill>
                <a:latin typeface="Comic Sans MS" pitchFamily="66" charset="0"/>
              </a:rPr>
              <a:t>positive/negative experimental results </a:t>
            </a:r>
            <a:r>
              <a:rPr lang="en-US" altLang="pl-PL" sz="2000" i="1" baseline="0" dirty="0">
                <a:solidFill>
                  <a:srgbClr val="000000"/>
                </a:solidFill>
                <a:latin typeface="Comic Sans MS" pitchFamily="66" charset="0"/>
              </a:rPr>
              <a:t>can be coherently accommodated at 90% C.L. </a:t>
            </a:r>
            <a:endParaRPr lang="en-US" sz="2000" dirty="0" smtClean="0">
              <a:solidFill>
                <a:srgbClr val="000000"/>
              </a:solidFill>
              <a:latin typeface="Comic Sans MS" charset="0"/>
              <a:cs typeface="Droid Sans Fallback" charset="0"/>
            </a:endParaRPr>
          </a:p>
        </p:txBody>
      </p:sp>
      <p:pic>
        <p:nvPicPr>
          <p:cNvPr id="11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611" y="2636912"/>
            <a:ext cx="3934942" cy="403244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629400"/>
            <a:ext cx="2063750" cy="228600"/>
          </a:xfrm>
        </p:spPr>
        <p:txBody>
          <a:bodyPr/>
          <a:lstStyle/>
          <a:p>
            <a:r>
              <a:rPr lang="en-GB" dirty="0" smtClean="0"/>
              <a:t>Slide# :  </a:t>
            </a:r>
            <a:fld id="{D05931B6-DFFB-0A40-833F-329CB0688972}" type="slidenum">
              <a:rPr lang="en-GB" smtClean="0"/>
              <a:pPr/>
              <a:t>8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2960" y="630932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baseline="0" dirty="0" smtClean="0">
                <a:solidFill>
                  <a:srgbClr val="0000FF"/>
                </a:solidFill>
                <a:latin typeface="+mn-lt"/>
              </a:rPr>
              <a:t>Confirmed by OPERA </a:t>
            </a:r>
            <a:endParaRPr lang="en-US" sz="2000" i="1" baseline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2196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201" y="-892174"/>
            <a:ext cx="98996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defTabSz="914400">
              <a:defRPr/>
            </a:pPr>
            <a:endParaRPr lang="it-IT">
              <a:solidFill>
                <a:prstClr val="black"/>
              </a:solidFill>
              <a:latin typeface="Calibri"/>
              <a:cs typeface="Droid Sans Fallback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9225101" y="2673446"/>
            <a:ext cx="25078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defTabSz="914400">
              <a:defRPr/>
            </a:pPr>
            <a:endParaRPr lang="it-IT">
              <a:solidFill>
                <a:prstClr val="black"/>
              </a:solidFill>
              <a:latin typeface="Calibri"/>
              <a:cs typeface="Droid Sans Fallback" charset="0"/>
            </a:endParaRPr>
          </a:p>
        </p:txBody>
      </p:sp>
      <p:sp>
        <p:nvSpPr>
          <p:cNvPr id="88067" name="AutoShape 13"/>
          <p:cNvSpPr>
            <a:spLocks noChangeArrowheads="1"/>
          </p:cNvSpPr>
          <p:nvPr/>
        </p:nvSpPr>
        <p:spPr bwMode="auto">
          <a:xfrm>
            <a:off x="20" y="-538163"/>
            <a:ext cx="9899651" cy="528638"/>
          </a:xfrm>
          <a:custGeom>
            <a:avLst/>
            <a:gdLst>
              <a:gd name="T0" fmla="*/ 9901238 w 9901238"/>
              <a:gd name="T1" fmla="*/ 264319 h 528638"/>
              <a:gd name="T2" fmla="*/ 4950619 w 9901238"/>
              <a:gd name="T3" fmla="*/ 528638 h 528638"/>
              <a:gd name="T4" fmla="*/ 0 w 9901238"/>
              <a:gd name="T5" fmla="*/ 264319 h 528638"/>
              <a:gd name="T6" fmla="*/ 4950619 w 9901238"/>
              <a:gd name="T7" fmla="*/ 0 h 5286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901238"/>
              <a:gd name="T13" fmla="*/ 0 h 528638"/>
              <a:gd name="T14" fmla="*/ 9901238 w 9901238"/>
              <a:gd name="T15" fmla="*/ 528638 h 528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1238" h="528638"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360" cap="flat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068" name="AutoShape 14"/>
          <p:cNvSpPr>
            <a:spLocks noChangeArrowheads="1"/>
          </p:cNvSpPr>
          <p:nvPr/>
        </p:nvSpPr>
        <p:spPr bwMode="auto">
          <a:xfrm>
            <a:off x="20670" y="22225"/>
            <a:ext cx="9859969" cy="490538"/>
          </a:xfrm>
          <a:custGeom>
            <a:avLst/>
            <a:gdLst>
              <a:gd name="T0" fmla="*/ 9861550 w 9861550"/>
              <a:gd name="T1" fmla="*/ 245269 h 490538"/>
              <a:gd name="T2" fmla="*/ 4930775 w 9861550"/>
              <a:gd name="T3" fmla="*/ 490538 h 490538"/>
              <a:gd name="T4" fmla="*/ 0 w 9861550"/>
              <a:gd name="T5" fmla="*/ 245269 h 490538"/>
              <a:gd name="T6" fmla="*/ 4930775 w 9861550"/>
              <a:gd name="T7" fmla="*/ 0 h 490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861550"/>
              <a:gd name="T13" fmla="*/ 0 h 490538"/>
              <a:gd name="T14" fmla="*/ 9861550 w 9861550"/>
              <a:gd name="T15" fmla="*/ 490538 h 490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1550" h="49053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360" cap="flat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3" tIns="44997" rIns="89993" bIns="44997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0"/>
            <a:ext cx="9906000" cy="509588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10800000" scaled="1"/>
          </a:gradFill>
          <a:ln w="9360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9993" tIns="44997" rIns="89993" bIns="44997" anchor="ctr"/>
          <a:lstStyle/>
          <a:p>
            <a:pPr algn="ctr" defTabSz="914400"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  <a:tab pos="5390742" algn="l"/>
                <a:tab pos="5839972" algn="l"/>
                <a:tab pos="6289200" algn="l"/>
                <a:tab pos="6738429" algn="l"/>
                <a:tab pos="7187657" algn="l"/>
                <a:tab pos="7636886" algn="l"/>
                <a:tab pos="8086114" algn="l"/>
                <a:tab pos="8535343" algn="l"/>
                <a:tab pos="8984571" algn="l"/>
                <a:tab pos="9433800" algn="l"/>
              </a:tabLst>
              <a:defRPr/>
            </a:pPr>
            <a:r>
              <a:rPr lang="en-US" sz="2800" baseline="0" dirty="0">
                <a:solidFill>
                  <a:srgbClr val="FFFFFF"/>
                </a:solidFill>
                <a:latin typeface="Helvetica"/>
                <a:cs typeface="Helvetica"/>
              </a:rPr>
              <a:t>S</a:t>
            </a:r>
            <a:r>
              <a:rPr lang="en-US" sz="28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terile neutrinos?</a:t>
            </a:r>
            <a:endParaRPr lang="it-IT" sz="2800" baseline="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76811" name="Rectangle 10"/>
          <p:cNvSpPr>
            <a:spLocks noChangeArrowheads="1"/>
          </p:cNvSpPr>
          <p:nvPr/>
        </p:nvSpPr>
        <p:spPr bwMode="auto">
          <a:xfrm>
            <a:off x="25" y="517619"/>
            <a:ext cx="9905999" cy="262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3" tIns="44997" rIns="89993" bIns="44997"/>
          <a:lstStyle/>
          <a:p>
            <a:pPr marL="231775" lvl="2" indent="-231775" defTabSz="91440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l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>
                <a:latin typeface="Comic Sans MS" panose="030F0702030302020204" pitchFamily="66" charset="0"/>
              </a:rPr>
              <a:t>A</a:t>
            </a:r>
            <a:r>
              <a:rPr lang="en-US" sz="2000" baseline="0" dirty="0" smtClean="0">
                <a:latin typeface="Comic Sans MS" panose="030F0702030302020204" pitchFamily="66" charset="0"/>
              </a:rPr>
              <a:t>nomalies </a:t>
            </a:r>
            <a:r>
              <a:rPr lang="en-US" sz="2000" baseline="0" dirty="0">
                <a:latin typeface="Comic Sans MS" panose="030F0702030302020204" pitchFamily="66" charset="0"/>
              </a:rPr>
              <a:t>have been collected in </a:t>
            </a:r>
            <a:r>
              <a:rPr lang="en-US" sz="2000" baseline="0" dirty="0" smtClean="0">
                <a:latin typeface="Comic Sans MS" panose="030F0702030302020204" pitchFamily="66" charset="0"/>
              </a:rPr>
              <a:t>last </a:t>
            </a:r>
            <a:r>
              <a:rPr lang="en-US" sz="2000" baseline="0" dirty="0">
                <a:latin typeface="Comic Sans MS" panose="030F0702030302020204" pitchFamily="66" charset="0"/>
              </a:rPr>
              <a:t>years </a:t>
            </a:r>
            <a:r>
              <a:rPr lang="en-US" sz="2000" baseline="0" dirty="0" smtClean="0">
                <a:latin typeface="Comic Sans MS" panose="030F0702030302020204" pitchFamily="66" charset="0"/>
              </a:rPr>
              <a:t>in neutrino sector despite </a:t>
            </a:r>
            <a:r>
              <a:rPr lang="en-US" sz="2000" baseline="0" dirty="0">
                <a:latin typeface="Comic Sans MS" panose="030F0702030302020204" pitchFamily="66" charset="0"/>
              </a:rPr>
              <a:t>the well-established 3-flavour mixing picture within </a:t>
            </a:r>
            <a:r>
              <a:rPr lang="en-US" sz="2000" baseline="0" dirty="0" smtClean="0">
                <a:latin typeface="Comic Sans MS" panose="030F0702030302020204" pitchFamily="66" charset="0"/>
              </a:rPr>
              <a:t>Standard </a:t>
            </a:r>
            <a:r>
              <a:rPr lang="en-US" sz="2000" baseline="0" dirty="0">
                <a:latin typeface="Comic Sans MS" panose="030F0702030302020204" pitchFamily="66" charset="0"/>
              </a:rPr>
              <a:t>Model</a:t>
            </a:r>
            <a:r>
              <a:rPr lang="en-US" sz="2000" baseline="0" dirty="0" smtClean="0">
                <a:latin typeface="Comic Sans MS" panose="030F0702030302020204" pitchFamily="66" charset="0"/>
              </a:rPr>
              <a:t>:</a:t>
            </a:r>
            <a:endParaRPr lang="en-US" sz="2000" baseline="0" dirty="0" smtClean="0">
              <a:solidFill>
                <a:srgbClr val="000000"/>
              </a:solidFill>
              <a:latin typeface="Comic Sans MS" charset="0"/>
              <a:cs typeface="Droid Sans Fallback" charset="0"/>
            </a:endParaRPr>
          </a:p>
          <a:p>
            <a:pPr marL="365760" lvl="3" indent="-231775" defTabSz="914400">
              <a:lnSpc>
                <a:spcPts val="2300"/>
              </a:lnSpc>
              <a:spcBef>
                <a:spcPts val="4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appearance </a:t>
            </a:r>
            <a:r>
              <a:rPr lang="en-US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of </a:t>
            </a:r>
            <a:r>
              <a:rPr lang="en-US" sz="2000" baseline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 </a:t>
            </a:r>
            <a:r>
              <a:rPr lang="en-US" sz="2000" baseline="0" dirty="0">
                <a:latin typeface="Comic Sans MS" panose="030F0702030302020204" pitchFamily="66" charset="0"/>
              </a:rPr>
              <a:t>from </a:t>
            </a:r>
            <a:r>
              <a:rPr lang="en-US" sz="2000" baseline="0" dirty="0" smtClean="0">
                <a:latin typeface="Symbol" panose="05050102010706020507" pitchFamily="18" charset="2"/>
              </a:rPr>
              <a:t>nm</a:t>
            </a:r>
            <a:r>
              <a:rPr lang="en-US" sz="2000" baseline="0" dirty="0" smtClean="0">
                <a:latin typeface="Comic Sans MS" panose="030F0702030302020204" pitchFamily="66" charset="0"/>
              </a:rPr>
              <a:t> </a:t>
            </a:r>
            <a:r>
              <a:rPr lang="en-US" sz="2000" baseline="0" dirty="0">
                <a:latin typeface="Comic Sans MS" panose="030F0702030302020204" pitchFamily="66" charset="0"/>
              </a:rPr>
              <a:t>beams in accelerator experiments </a:t>
            </a:r>
            <a:r>
              <a:rPr lang="en-US" sz="2000" baseline="0" dirty="0" smtClean="0">
                <a:latin typeface="Comic Sans MS" panose="030F0702030302020204" pitchFamily="66" charset="0"/>
              </a:rPr>
              <a:t>                          (</a:t>
            </a:r>
            <a:r>
              <a:rPr lang="en-US" sz="2000" baseline="0" dirty="0">
                <a:latin typeface="Comic Sans MS" panose="030F0702030302020204" pitchFamily="66" charset="0"/>
              </a:rPr>
              <a:t>LSND + </a:t>
            </a:r>
            <a:r>
              <a:rPr lang="en-US" sz="2000" baseline="0" dirty="0" err="1">
                <a:latin typeface="Comic Sans MS" panose="030F0702030302020204" pitchFamily="66" charset="0"/>
              </a:rPr>
              <a:t>MiniBooNE</a:t>
            </a:r>
            <a:r>
              <a:rPr lang="en-US" sz="2000" baseline="0" dirty="0">
                <a:latin typeface="Comic Sans MS" panose="030F0702030302020204" pitchFamily="66" charset="0"/>
              </a:rPr>
              <a:t>, combined evidence &gt; 3</a:t>
            </a:r>
            <a:r>
              <a:rPr lang="en-US" sz="2000" baseline="0" dirty="0">
                <a:latin typeface="Symbol" panose="05050102010706020507" pitchFamily="18" charset="2"/>
              </a:rPr>
              <a:t>s</a:t>
            </a:r>
            <a:r>
              <a:rPr lang="en-US" sz="2000" baseline="0" dirty="0">
                <a:latin typeface="Comic Sans MS" panose="030F0702030302020204" pitchFamily="66" charset="0"/>
              </a:rPr>
              <a:t>)</a:t>
            </a:r>
            <a:r>
              <a:rPr lang="en-US" sz="2000" baseline="0" dirty="0" smtClean="0">
                <a:latin typeface="Comic Sans MS" panose="030F0702030302020204" pitchFamily="66" charset="0"/>
              </a:rPr>
              <a:t>;</a:t>
            </a:r>
          </a:p>
          <a:p>
            <a:pPr marL="365760" lvl="3" indent="-231775" defTabSz="914400">
              <a:lnSpc>
                <a:spcPts val="2300"/>
              </a:lnSpc>
              <a:spcBef>
                <a:spcPts val="4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disappearance </a:t>
            </a:r>
            <a:r>
              <a:rPr lang="en-US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of 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anti-</a:t>
            </a:r>
            <a:r>
              <a:rPr lang="en-US" sz="2000" baseline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2000" baseline="0" dirty="0">
                <a:latin typeface="Comic Sans MS" panose="030F0702030302020204" pitchFamily="66" charset="0"/>
              </a:rPr>
              <a:t>, hinted by near-by nuclear reactor experiments (ratio observed/predicted event rates R = </a:t>
            </a:r>
            <a:r>
              <a:rPr lang="en-US" sz="2000" baseline="0" dirty="0" smtClean="0">
                <a:latin typeface="Comic Sans MS" panose="030F0702030302020204" pitchFamily="66" charset="0"/>
              </a:rPr>
              <a:t>0.9384± 0.024);</a:t>
            </a:r>
          </a:p>
          <a:p>
            <a:pPr marL="365760" lvl="3" indent="-231775" defTabSz="914400">
              <a:lnSpc>
                <a:spcPts val="2300"/>
              </a:lnSpc>
              <a:spcBef>
                <a:spcPts val="4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disappearance </a:t>
            </a:r>
            <a:r>
              <a:rPr lang="en-US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of </a:t>
            </a:r>
            <a:r>
              <a:rPr lang="en-US" sz="2000" baseline="0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2000" baseline="0" dirty="0">
                <a:latin typeface="Comic Sans MS" panose="030F0702030302020204" pitchFamily="66" charset="0"/>
              </a:rPr>
              <a:t>, hinted by solar </a:t>
            </a:r>
            <a:r>
              <a:rPr lang="en-US" sz="2000" baseline="0" dirty="0">
                <a:latin typeface="Symbol" panose="05050102010706020507" pitchFamily="18" charset="2"/>
              </a:rPr>
              <a:t>n</a:t>
            </a:r>
            <a:r>
              <a:rPr lang="en-US" sz="2000" baseline="0" dirty="0">
                <a:latin typeface="Comic Sans MS" panose="030F0702030302020204" pitchFamily="66" charset="0"/>
              </a:rPr>
              <a:t> experiments during </a:t>
            </a:r>
            <a:r>
              <a:rPr lang="en-US" sz="2000" baseline="0" dirty="0" smtClean="0">
                <a:latin typeface="Comic Sans MS" panose="030F0702030302020204" pitchFamily="66" charset="0"/>
              </a:rPr>
              <a:t>their calibration </a:t>
            </a:r>
            <a:r>
              <a:rPr lang="en-US" sz="2000" baseline="0" dirty="0">
                <a:latin typeface="Comic Sans MS" panose="030F0702030302020204" pitchFamily="66" charset="0"/>
              </a:rPr>
              <a:t>with Mega-Curie k-capture </a:t>
            </a:r>
            <a:r>
              <a:rPr lang="en-US" sz="2000" baseline="0" dirty="0" smtClean="0">
                <a:latin typeface="Symbol" panose="05050102010706020507" pitchFamily="18" charset="2"/>
              </a:rPr>
              <a:t>n</a:t>
            </a:r>
            <a:r>
              <a:rPr lang="en-US" sz="2000" baseline="0" dirty="0" smtClean="0">
                <a:latin typeface="Comic Sans MS" panose="030F0702030302020204" pitchFamily="66" charset="0"/>
              </a:rPr>
              <a:t> </a:t>
            </a:r>
            <a:r>
              <a:rPr lang="en-US" sz="2000" baseline="0" dirty="0">
                <a:latin typeface="Comic Sans MS" panose="030F0702030302020204" pitchFamily="66" charset="0"/>
              </a:rPr>
              <a:t>sources (</a:t>
            </a:r>
            <a:r>
              <a:rPr lang="en-US" sz="2000" baseline="0" dirty="0" smtClean="0">
                <a:latin typeface="Comic Sans MS" panose="030F0702030302020204" pitchFamily="66" charset="0"/>
              </a:rPr>
              <a:t>SAGE, GALLEX</a:t>
            </a:r>
            <a:r>
              <a:rPr lang="en-US" sz="2000" baseline="0" dirty="0">
                <a:latin typeface="Comic Sans MS" panose="030F0702030302020204" pitchFamily="66" charset="0"/>
              </a:rPr>
              <a:t>,  </a:t>
            </a:r>
            <a:r>
              <a:rPr lang="en-US" sz="2000" baseline="0" dirty="0" smtClean="0">
                <a:latin typeface="Comic Sans MS" panose="030F0702030302020204" pitchFamily="66" charset="0"/>
              </a:rPr>
              <a:t>R = 0.84 ± 0.05</a:t>
            </a:r>
            <a:r>
              <a:rPr lang="en-US" sz="2000" baseline="0" dirty="0">
                <a:latin typeface="Comic Sans MS" panose="030F0702030302020204" pitchFamily="66" charset="0"/>
              </a:rPr>
              <a:t>)</a:t>
            </a:r>
            <a:r>
              <a:rPr lang="en-US" sz="2000" baseline="0" dirty="0" smtClean="0">
                <a:latin typeface="Comic Sans MS" panose="030F0702030302020204" pitchFamily="66" charset="0"/>
              </a:rPr>
              <a:t>.</a:t>
            </a:r>
            <a:endParaRPr lang="en-US" sz="2000" baseline="0" dirty="0">
              <a:latin typeface="Comic Sans MS" panose="030F0702030302020204" pitchFamily="66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3258747"/>
            <a:ext cx="7833320" cy="290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3" tIns="44997" rIns="89993" bIns="44997"/>
          <a:lstStyle/>
          <a:p>
            <a:pPr marL="231775" indent="-231775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baseline="0" dirty="0">
                <a:latin typeface="Comic Sans MS" panose="030F0702030302020204" pitchFamily="66" charset="0"/>
              </a:rPr>
              <a:t>Results </a:t>
            </a:r>
            <a:r>
              <a:rPr lang="en-US" sz="20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hint to a new “sterile</a:t>
            </a:r>
            <a:r>
              <a:rPr lang="en-US" sz="2000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” flavor</a:t>
            </a:r>
            <a:r>
              <a:rPr lang="en-US" sz="2000" baseline="0" dirty="0">
                <a:latin typeface="Comic Sans MS" panose="030F0702030302020204" pitchFamily="66" charset="0"/>
              </a:rPr>
              <a:t>,</a:t>
            </a:r>
            <a:r>
              <a:rPr lang="en-US" sz="2000" baseline="0" dirty="0" smtClean="0">
                <a:latin typeface="Comic Sans MS" panose="030F0702030302020204" pitchFamily="66" charset="0"/>
              </a:rPr>
              <a:t> described by </a:t>
            </a:r>
            <a:r>
              <a:rPr lang="en-US" sz="2000" baseline="0" dirty="0" smtClean="0">
                <a:latin typeface="Symbol" panose="05050102010706020507" pitchFamily="18" charset="2"/>
              </a:rPr>
              <a:t>D</a:t>
            </a:r>
            <a:r>
              <a:rPr lang="en-US" sz="2000" baseline="0" dirty="0" smtClean="0">
                <a:latin typeface="Comic Sans MS" panose="030F0702030302020204" pitchFamily="66" charset="0"/>
              </a:rPr>
              <a:t>m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2000" baseline="0" dirty="0" smtClean="0">
                <a:latin typeface="Comic Sans MS" panose="030F0702030302020204" pitchFamily="66" charset="0"/>
              </a:rPr>
              <a:t>~ eV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2000" baseline="0" dirty="0" smtClean="0">
                <a:latin typeface="Comic Sans MS" panose="030F0702030302020204" pitchFamily="66" charset="0"/>
              </a:rPr>
              <a:t> </a:t>
            </a:r>
            <a:r>
              <a:rPr lang="en-US" sz="2000" baseline="0" dirty="0">
                <a:latin typeface="Comic Sans MS" panose="030F0702030302020204" pitchFamily="66" charset="0"/>
              </a:rPr>
              <a:t>and small mixing </a:t>
            </a:r>
            <a:r>
              <a:rPr lang="en-US" sz="2000" baseline="0" dirty="0" smtClean="0">
                <a:latin typeface="Comic Sans MS" panose="030F0702030302020204" pitchFamily="66" charset="0"/>
              </a:rPr>
              <a:t>angle, driving </a:t>
            </a:r>
            <a:r>
              <a:rPr lang="en-US" sz="2000" baseline="0" dirty="0">
                <a:latin typeface="Comic Sans MS" panose="030F0702030302020204" pitchFamily="66" charset="0"/>
              </a:rPr>
              <a:t>oscillations at short </a:t>
            </a:r>
            <a:r>
              <a:rPr lang="en-US" sz="2000" baseline="0" dirty="0" smtClean="0">
                <a:latin typeface="Comic Sans MS" panose="030F0702030302020204" pitchFamily="66" charset="0"/>
              </a:rPr>
              <a:t>distance</a:t>
            </a:r>
            <a:r>
              <a:rPr lang="en-US" sz="2000" baseline="0" dirty="0">
                <a:latin typeface="Comic Sans MS" panose="030F0702030302020204" pitchFamily="66" charset="0"/>
              </a:rPr>
              <a:t>:</a:t>
            </a:r>
          </a:p>
          <a:p>
            <a:pPr marL="404813" lvl="3" indent="-234950" defTabSz="914400">
              <a:lnSpc>
                <a:spcPts val="23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 smtClean="0">
                <a:latin typeface="Comic Sans MS" panose="030F0702030302020204" pitchFamily="66" charset="0"/>
              </a:rPr>
              <a:t>ICARUS constrained </a:t>
            </a:r>
            <a:r>
              <a:rPr lang="en-US" sz="2000" baseline="0" dirty="0" smtClean="0">
                <a:latin typeface="Symbol" panose="05050102010706020507" pitchFamily="18" charset="2"/>
              </a:rPr>
              <a:t>D</a:t>
            </a:r>
            <a:r>
              <a:rPr lang="en-US" sz="2000" baseline="0" dirty="0" smtClean="0">
                <a:latin typeface="Comic Sans MS" panose="030F0702030302020204" pitchFamily="66" charset="0"/>
              </a:rPr>
              <a:t>m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2000" dirty="0" smtClean="0">
                <a:latin typeface="Comic Sans MS" panose="030F0702030302020204" pitchFamily="66" charset="0"/>
              </a:rPr>
              <a:t>new</a:t>
            </a:r>
            <a:r>
              <a:rPr lang="en-US" sz="2000" baseline="0" dirty="0">
                <a:latin typeface="Comic Sans MS" panose="030F0702030302020204" pitchFamily="66" charset="0"/>
              </a:rPr>
              <a:t> </a:t>
            </a:r>
            <a:r>
              <a:rPr lang="en-US" sz="2000" baseline="0" dirty="0" smtClean="0">
                <a:latin typeface="Comic Sans MS" panose="030F0702030302020204" pitchFamily="66" charset="0"/>
              </a:rPr>
              <a:t>&lt; 1 eV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2000" baseline="0" dirty="0" smtClean="0">
                <a:latin typeface="Comic Sans MS" panose="030F0702030302020204" pitchFamily="66" charset="0"/>
              </a:rPr>
              <a:t> with a small mixing;</a:t>
            </a:r>
          </a:p>
          <a:p>
            <a:pPr marL="404813" lvl="3" indent="-234950" defTabSz="914400">
              <a:lnSpc>
                <a:spcPts val="2300"/>
              </a:lnSpc>
              <a:spcBef>
                <a:spcPts val="4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 smtClean="0">
                <a:latin typeface="Comic Sans MS" panose="030F0702030302020204" pitchFamily="66" charset="0"/>
              </a:rPr>
              <a:t>Planck data and Big Bang cosmology point </a:t>
            </a:r>
            <a:r>
              <a:rPr lang="en-US" sz="2000" baseline="0" dirty="0">
                <a:latin typeface="Comic Sans MS" panose="030F0702030302020204" pitchFamily="66" charset="0"/>
              </a:rPr>
              <a:t>to at most one further </a:t>
            </a:r>
            <a:r>
              <a:rPr lang="en-US" sz="2000" baseline="0" dirty="0" smtClean="0">
                <a:latin typeface="Comic Sans MS" panose="030F0702030302020204" pitchFamily="66" charset="0"/>
              </a:rPr>
              <a:t>flavor with </a:t>
            </a:r>
            <a:r>
              <a:rPr lang="en-US" sz="2000" baseline="0" dirty="0" err="1" smtClean="0">
                <a:latin typeface="Comic Sans MS" panose="030F0702030302020204" pitchFamily="66" charset="0"/>
              </a:rPr>
              <a:t>m</a:t>
            </a:r>
            <a:r>
              <a:rPr lang="en-US" sz="2000" dirty="0" err="1" smtClean="0">
                <a:latin typeface="Comic Sans MS" panose="030F0702030302020204" pitchFamily="66" charset="0"/>
              </a:rPr>
              <a:t>new</a:t>
            </a:r>
            <a:r>
              <a:rPr lang="en-US" sz="2000" baseline="0" dirty="0" smtClean="0">
                <a:latin typeface="Comic Sans MS" panose="030F0702030302020204" pitchFamily="66" charset="0"/>
              </a:rPr>
              <a:t> </a:t>
            </a:r>
            <a:r>
              <a:rPr lang="en-US" sz="2000" baseline="0" dirty="0">
                <a:latin typeface="Comic Sans MS" panose="030F0702030302020204" pitchFamily="66" charset="0"/>
              </a:rPr>
              <a:t>&lt; </a:t>
            </a:r>
            <a:r>
              <a:rPr lang="en-US" sz="2000" baseline="0" dirty="0" smtClean="0">
                <a:latin typeface="Comic Sans MS" panose="030F0702030302020204" pitchFamily="66" charset="0"/>
              </a:rPr>
              <a:t>0.27 eV;</a:t>
            </a:r>
          </a:p>
          <a:p>
            <a:pPr marL="404813" lvl="3" indent="-234950" defTabSz="914400">
              <a:lnSpc>
                <a:spcPts val="2300"/>
              </a:lnSpc>
              <a:spcBef>
                <a:spcPts val="4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 smtClean="0">
                <a:latin typeface="Comic Sans MS" panose="030F0702030302020204" pitchFamily="66" charset="0"/>
              </a:rPr>
              <a:t>No evidence of </a:t>
            </a:r>
            <a:r>
              <a:rPr lang="en-US" sz="2000" baseline="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latin typeface="Symbol" panose="05050102010706020507" pitchFamily="18" charset="2"/>
              </a:rPr>
              <a:t>m </a:t>
            </a:r>
            <a:r>
              <a:rPr lang="en-US" sz="2000" baseline="0" dirty="0" smtClean="0">
                <a:latin typeface="Comic Sans MS" panose="030F0702030302020204" pitchFamily="66" charset="0"/>
              </a:rPr>
              <a:t>disappearance in </a:t>
            </a:r>
            <a:r>
              <a:rPr lang="en-US" sz="2000" baseline="0" dirty="0" err="1">
                <a:latin typeface="Comic Sans MS" panose="030F0702030302020204" pitchFamily="66" charset="0"/>
              </a:rPr>
              <a:t>IceCube</a:t>
            </a:r>
            <a:r>
              <a:rPr lang="en-US" sz="2000" baseline="0" dirty="0">
                <a:latin typeface="Comic Sans MS" panose="030F0702030302020204" pitchFamily="66" charset="0"/>
              </a:rPr>
              <a:t> </a:t>
            </a:r>
            <a:r>
              <a:rPr lang="en-US" sz="2000" baseline="0" dirty="0" smtClean="0">
                <a:latin typeface="Comic Sans MS" panose="030F0702030302020204" pitchFamily="66" charset="0"/>
              </a:rPr>
              <a:t>in 0.32-20 </a:t>
            </a:r>
            <a:r>
              <a:rPr lang="en-US" sz="2000" baseline="0" dirty="0" err="1" smtClean="0">
                <a:latin typeface="Comic Sans MS" panose="030F0702030302020204" pitchFamily="66" charset="0"/>
              </a:rPr>
              <a:t>TeV</a:t>
            </a:r>
            <a:r>
              <a:rPr lang="en-US" sz="2000" baseline="0" dirty="0" smtClean="0">
                <a:latin typeface="Comic Sans MS" panose="030F0702030302020204" pitchFamily="66" charset="0"/>
              </a:rPr>
              <a:t> </a:t>
            </a:r>
          </a:p>
          <a:p>
            <a:pPr marL="404813" lvl="3" indent="-234950" defTabSz="914400">
              <a:lnSpc>
                <a:spcPts val="2300"/>
              </a:lnSpc>
              <a:spcBef>
                <a:spcPts val="4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r>
              <a:rPr lang="en-US" sz="2000" baseline="0" dirty="0" smtClean="0">
                <a:latin typeface="Comic Sans MS" panose="030F0702030302020204" pitchFamily="66" charset="0"/>
              </a:rPr>
              <a:t>Recent reactor data </a:t>
            </a:r>
            <a:r>
              <a:rPr lang="en-US" sz="2000" baseline="0" dirty="0">
                <a:latin typeface="Comic Sans MS" panose="030F0702030302020204" pitchFamily="66" charset="0"/>
              </a:rPr>
              <a:t>(especially NEOS</a:t>
            </a:r>
            <a:r>
              <a:rPr lang="en-US" sz="2000" baseline="0" dirty="0" smtClean="0">
                <a:latin typeface="Comic Sans MS" panose="030F0702030302020204" pitchFamily="66" charset="0"/>
              </a:rPr>
              <a:t>) are intriguing </a:t>
            </a:r>
            <a:r>
              <a:rPr lang="en-US" sz="2000" baseline="0" dirty="0">
                <a:latin typeface="Comic Sans MS" panose="030F0702030302020204" pitchFamily="66" charset="0"/>
              </a:rPr>
              <a:t>but </a:t>
            </a:r>
            <a:r>
              <a:rPr lang="en-US" sz="2000" baseline="0" dirty="0" smtClean="0">
                <a:latin typeface="Comic Sans MS" panose="030F0702030302020204" pitchFamily="66" charset="0"/>
              </a:rPr>
              <a:t>inconclusive… </a:t>
            </a:r>
            <a:r>
              <a:rPr lang="en-US" sz="2000" baseline="0" dirty="0">
                <a:latin typeface="Comic Sans MS" panose="030F0702030302020204" pitchFamily="66" charset="0"/>
              </a:rPr>
              <a:t> </a:t>
            </a:r>
            <a:r>
              <a:rPr lang="en-US" sz="2000" baseline="0" dirty="0" smtClean="0">
                <a:latin typeface="Comic Sans MS" panose="030F0702030302020204" pitchFamily="66" charset="0"/>
              </a:rPr>
              <a:t>New results are expected from ongoing/new experiments at reactor/radioactive</a:t>
            </a:r>
            <a:r>
              <a:rPr lang="en-US" sz="2000" baseline="0" dirty="0" smtClean="0">
                <a:latin typeface="Symbol" panose="05050102010706020507" pitchFamily="18" charset="2"/>
              </a:rPr>
              <a:t> </a:t>
            </a:r>
            <a:r>
              <a:rPr lang="en-US" sz="2000" baseline="0" dirty="0" smtClean="0">
                <a:latin typeface="Comic Sans MS" panose="030F0702030302020204" pitchFamily="66" charset="0"/>
              </a:rPr>
              <a:t>source,…SOX at LNGS</a:t>
            </a:r>
            <a:endParaRPr lang="en-US" sz="2000" baseline="0" dirty="0">
              <a:latin typeface="Comic Sans MS" panose="030F0702030302020204" pitchFamily="66" charset="0"/>
            </a:endParaRPr>
          </a:p>
          <a:p>
            <a:pPr marL="738000" lvl="3" indent="-280966" defTabSz="91440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charset="0"/>
              <a:buChar char="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738000" lvl="3" indent="-280966" defTabSz="91440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charset="0"/>
              <a:buChar char="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738000" lvl="3" indent="-280966" defTabSz="91440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charset="0"/>
              <a:buChar char=""/>
              <a:tabLst>
                <a:tab pos="449229" algn="l"/>
                <a:tab pos="898457" algn="l"/>
                <a:tab pos="1347686" algn="l"/>
                <a:tab pos="1796914" algn="l"/>
                <a:tab pos="2246143" algn="l"/>
                <a:tab pos="2695371" algn="l"/>
                <a:tab pos="3144601" algn="l"/>
                <a:tab pos="3593828" algn="l"/>
                <a:tab pos="4043057" algn="l"/>
                <a:tab pos="4492286" algn="l"/>
                <a:tab pos="4941515" algn="l"/>
              </a:tabLst>
              <a:defRPr/>
            </a:pPr>
            <a:endParaRPr lang="en-US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289" y="3258747"/>
            <a:ext cx="2354382" cy="2690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72480" y="6237312"/>
            <a:ext cx="9580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baseline="0" dirty="0" smtClean="0">
                <a:solidFill>
                  <a:srgbClr val="FF0000"/>
                </a:solidFill>
                <a:latin typeface="Helvetica"/>
                <a:cs typeface="Helvetica"/>
              </a:rPr>
              <a:t>THE EXPERIMENTAL SCENARIO CALLS FOR A DEFINITIVE CLARIFICATION!</a:t>
            </a:r>
            <a:endParaRPr lang="en-US" sz="2000" b="1" i="1" baseline="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629400"/>
            <a:ext cx="2063750" cy="228600"/>
          </a:xfrm>
        </p:spPr>
        <p:txBody>
          <a:bodyPr/>
          <a:lstStyle/>
          <a:p>
            <a:r>
              <a:rPr lang="en-GB" dirty="0" smtClean="0"/>
              <a:t>Slide# :  </a:t>
            </a:r>
            <a:fld id="{D05931B6-DFFB-0A40-833F-329CB0688972}" type="slidenum">
              <a:rPr lang="en-GB" smtClean="0"/>
              <a:pPr/>
              <a:t>9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ICPPA-2017, 2-5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4343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ECD_TALK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x-non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x-non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94853</TotalTime>
  <Words>2573</Words>
  <Application>Microsoft Macintosh PowerPoint</Application>
  <PresentationFormat>A4 Paper (210x297 mm)</PresentationFormat>
  <Paragraphs>236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OECD_TALK</vt:lpstr>
      <vt:lpstr>Office Theme</vt:lpstr>
      <vt:lpstr>PowerPoint Presentation</vt:lpstr>
      <vt:lpstr>ICARUS-T600 @ LNGS Hall B:  0.77 kton LAr-TPC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ICARUS T600 Overhauling at CERN (WA104/NP01)</vt:lpstr>
      <vt:lpstr>The ICARUS/WA104 Collaboration*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 G</dc:creator>
  <cp:keywords/>
  <dc:description/>
  <cp:lastModifiedBy>Daniele Gibin</cp:lastModifiedBy>
  <cp:revision>1660</cp:revision>
  <cp:lastPrinted>2017-08-07T06:51:51Z</cp:lastPrinted>
  <dcterms:created xsi:type="dcterms:W3CDTF">2014-10-22T15:00:21Z</dcterms:created>
  <dcterms:modified xsi:type="dcterms:W3CDTF">2017-10-04T06:10:26Z</dcterms:modified>
  <cp:category/>
</cp:coreProperties>
</file>