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73" r:id="rId5"/>
    <p:sldId id="259" r:id="rId6"/>
    <p:sldId id="260" r:id="rId7"/>
    <p:sldId id="274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9" autoAdjust="0"/>
    <p:restoredTop sz="94627" autoAdjust="0"/>
  </p:normalViewPr>
  <p:slideViewPr>
    <p:cSldViewPr>
      <p:cViewPr>
        <p:scale>
          <a:sx n="150" d="100"/>
          <a:sy n="150" d="100"/>
        </p:scale>
        <p:origin x="-2652" y="-1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2E48B-AACA-47D3-BC33-BB604392A39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9CD8-3502-488E-BE2F-CFD23949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FA8931-69ED-46D6-9C28-5F3FAACFDD9C}" type="slidenum">
              <a:rPr lang="en-US" altLang="ru-RU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ru-RU" sz="12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2772F1-F4F3-430D-8F30-8BC35470C548}" type="slidenum">
              <a:rPr lang="en-US" altLang="ru-RU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ru-RU" sz="12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1213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BBCB9A-7A83-4C7D-9155-CE23DF3FA14D}" type="slidenum">
              <a:rPr lang="en-US" altLang="ru-RU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ru-RU" sz="12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0522D4-C163-4F4C-A871-4FBBD28A3133}" type="slidenum">
              <a:rPr lang="en-US" altLang="ru-RU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ru-RU" sz="12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95325"/>
            <a:ext cx="6080125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79776" cy="41083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BD1765-4EFA-4619-8575-27393094A4FB}" type="slidenum">
              <a:rPr lang="en-US" altLang="ru-RU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ru-RU" sz="120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D3860F-5086-4365-981B-EDB74A2A918F}" type="slidenum">
              <a:rPr lang="en-US" altLang="ru-RU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ru-RU" sz="120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B9CD8-3502-488E-BE2F-CFD23949C2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8304-240C-4853-8C8B-B1A448ADD0BA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5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1638-76DE-4DB5-88B4-5146179C1D49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1C1-0C63-48B3-A562-44222C26E2B0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5DF0-CBB7-4162-BCD2-B0FA28469202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CA6-A623-4B55-BD3D-4676860CEB61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B3D9-4EA5-406E-96ED-AAE727AB6D10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5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3E1C-5BC6-48B7-A25B-33FFD9D35621}" type="datetime1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F505-7B66-4891-BDB0-3E4D71766276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4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C9F-0FA1-4157-8C00-9C1FF072459D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588-436E-4A1E-AE90-0915B5673B21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FC77-90B3-4BFD-9D23-B0E1F3D356AD}" type="datetime1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7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2B50F-294D-483A-9E7C-21AF9A2C4CD6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47A3-725D-43C2-80D0-6E4CAB38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ndico.particle.mephi.ru/event/22/images/37-Kremlin_in_Izmaylov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376" y="51470"/>
            <a:ext cx="3793729" cy="28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7310" y="195486"/>
            <a:ext cx="260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ICPPA 2018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287" y="2211710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Oct  22-26 ,2018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subTitle" idx="1"/>
          </p:nvPr>
        </p:nvSpPr>
        <p:spPr>
          <a:xfrm>
            <a:off x="395536" y="2984925"/>
            <a:ext cx="8424936" cy="66694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Photo-sensors and Front-End Electronics for the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Interaction Trigger detector of the ALICE experiment at CERN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7683" y="35798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D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  <a:r>
              <a:rPr lang="en-US" b="1" dirty="0" err="1" smtClean="0">
                <a:solidFill>
                  <a:schemeClr val="tx2"/>
                </a:solidFill>
              </a:rPr>
              <a:t>Serebryakov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f</a:t>
            </a:r>
            <a:r>
              <a:rPr lang="en-US" b="1" dirty="0" smtClean="0">
                <a:solidFill>
                  <a:schemeClr val="tx2"/>
                </a:solidFill>
              </a:rPr>
              <a:t>or the ALICE  </a:t>
            </a:r>
            <a:r>
              <a:rPr lang="en-US" b="1" dirty="0">
                <a:solidFill>
                  <a:schemeClr val="tx2"/>
                </a:solidFill>
              </a:rPr>
              <a:t>Collaboration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4170757"/>
            <a:ext cx="582512" cy="56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5917" y="46824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Institute for Nuclear Research of the Russian Academy of Sciences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841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41007" y="-92546"/>
            <a:ext cx="57458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 detailed structure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3987" y="-65134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841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3"/>
            <a:ext cx="6108631" cy="41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2746" y="34817"/>
            <a:ext cx="8478720" cy="643748"/>
          </a:xfrm>
        </p:spPr>
        <p:txBody>
          <a:bodyPr lIns="74057" tIns="37029" rIns="74057" bIns="37029">
            <a:normAutofit/>
          </a:bodyPr>
          <a:lstStyle/>
          <a:p>
            <a:pPr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FIT module and FEE prototype installed in ALICE 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3123361" y="4767621"/>
            <a:ext cx="2894400" cy="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5" y="2499170"/>
            <a:ext cx="2054445" cy="137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7679521" y="672911"/>
            <a:ext cx="1091520" cy="43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6327" name="AutoShape 6"/>
          <p:cNvSpPr>
            <a:spLocks noChangeArrowheads="1"/>
          </p:cNvSpPr>
          <p:nvPr/>
        </p:nvSpPr>
        <p:spPr bwMode="auto">
          <a:xfrm>
            <a:off x="7274881" y="1729262"/>
            <a:ext cx="914400" cy="459048"/>
          </a:xfrm>
          <a:custGeom>
            <a:avLst/>
            <a:gdLst>
              <a:gd name="T0" fmla="*/ 1008063 w 1008063"/>
              <a:gd name="T1" fmla="*/ 337344 h 674687"/>
              <a:gd name="T2" fmla="*/ 504032 w 1008063"/>
              <a:gd name="T3" fmla="*/ 674687 h 674687"/>
              <a:gd name="T4" fmla="*/ 0 w 1008063"/>
              <a:gd name="T5" fmla="*/ 337344 h 674687"/>
              <a:gd name="T6" fmla="*/ 504032 w 1008063"/>
              <a:gd name="T7" fmla="*/ 0 h 674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08063"/>
              <a:gd name="T13" fmla="*/ 0 h 674687"/>
              <a:gd name="T14" fmla="*/ 1008063 w 1008063"/>
              <a:gd name="T15" fmla="*/ 674687 h 674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063" h="674687" stroke="0">
                <a:moveTo>
                  <a:pt x="0" y="0"/>
                </a:moveTo>
                <a:lnTo>
                  <a:pt x="2800" y="0"/>
                </a:lnTo>
                <a:lnTo>
                  <a:pt x="2800" y="1876"/>
                </a:lnTo>
                <a:lnTo>
                  <a:pt x="0" y="1876"/>
                </a:lnTo>
                <a:lnTo>
                  <a:pt x="0" y="0"/>
                </a:lnTo>
                <a:close/>
              </a:path>
              <a:path w="1008063" h="674687">
                <a:moveTo>
                  <a:pt x="-677" y="0"/>
                </a:moveTo>
                <a:lnTo>
                  <a:pt x="-677" y="1876"/>
                </a:lnTo>
              </a:path>
              <a:path w="1008063" h="674687">
                <a:moveTo>
                  <a:pt x="-677" y="1021"/>
                </a:moveTo>
                <a:lnTo>
                  <a:pt x="-14889" y="6246"/>
                </a:lnTo>
              </a:path>
            </a:pathLst>
          </a:custGeom>
          <a:gradFill rotWithShape="0">
            <a:gsLst>
              <a:gs pos="0">
                <a:srgbClr val="FFF1EC"/>
              </a:gs>
              <a:gs pos="100000">
                <a:srgbClr val="FFDED0"/>
              </a:gs>
            </a:gsLst>
            <a:lin ang="5400000" scaled="1"/>
          </a:gradFill>
          <a:ln w="38160" cap="flat">
            <a:solidFill>
              <a:srgbClr val="F5924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74057" tIns="37029" rIns="74057" bIns="37029" anchor="ctr"/>
          <a:lstStyle/>
          <a:p>
            <a:endParaRPr lang="en-US"/>
          </a:p>
        </p:txBody>
      </p:sp>
      <p:sp>
        <p:nvSpPr>
          <p:cNvPr id="56328" name="AutoShape 7"/>
          <p:cNvSpPr>
            <a:spLocks noChangeArrowheads="1"/>
          </p:cNvSpPr>
          <p:nvPr/>
        </p:nvSpPr>
        <p:spPr bwMode="auto">
          <a:xfrm>
            <a:off x="3732480" y="3252222"/>
            <a:ext cx="1078560" cy="459048"/>
          </a:xfrm>
          <a:custGeom>
            <a:avLst/>
            <a:gdLst>
              <a:gd name="T0" fmla="*/ 1189038 w 1189038"/>
              <a:gd name="T1" fmla="*/ 337344 h 674687"/>
              <a:gd name="T2" fmla="*/ 594519 w 1189038"/>
              <a:gd name="T3" fmla="*/ 674687 h 674687"/>
              <a:gd name="T4" fmla="*/ 0 w 1189038"/>
              <a:gd name="T5" fmla="*/ 337344 h 674687"/>
              <a:gd name="T6" fmla="*/ 594519 w 1189038"/>
              <a:gd name="T7" fmla="*/ 0 h 674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89038"/>
              <a:gd name="T13" fmla="*/ 0 h 674687"/>
              <a:gd name="T14" fmla="*/ 1189038 w 1189038"/>
              <a:gd name="T15" fmla="*/ 674687 h 674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9038" h="674687" stroke="0">
                <a:moveTo>
                  <a:pt x="0" y="0"/>
                </a:moveTo>
                <a:lnTo>
                  <a:pt x="2800" y="0"/>
                </a:lnTo>
                <a:lnTo>
                  <a:pt x="2800" y="1876"/>
                </a:lnTo>
                <a:lnTo>
                  <a:pt x="0" y="1876"/>
                </a:lnTo>
                <a:lnTo>
                  <a:pt x="0" y="0"/>
                </a:lnTo>
                <a:close/>
              </a:path>
              <a:path w="1189038" h="674687">
                <a:moveTo>
                  <a:pt x="-677" y="0"/>
                </a:moveTo>
                <a:lnTo>
                  <a:pt x="-677" y="1876"/>
                </a:lnTo>
              </a:path>
              <a:path w="1189038" h="674687">
                <a:moveTo>
                  <a:pt x="-677" y="1021"/>
                </a:moveTo>
                <a:lnTo>
                  <a:pt x="-21513" y="9436"/>
                </a:lnTo>
              </a:path>
            </a:pathLst>
          </a:custGeom>
          <a:gradFill rotWithShape="0">
            <a:gsLst>
              <a:gs pos="0">
                <a:srgbClr val="FFF1EC"/>
              </a:gs>
              <a:gs pos="100000">
                <a:srgbClr val="FFDED0"/>
              </a:gs>
            </a:gsLst>
            <a:lin ang="5400000" scaled="1"/>
          </a:gradFill>
          <a:ln w="38160" cap="flat">
            <a:solidFill>
              <a:srgbClr val="F59240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lIns="74057" tIns="37029" rIns="74057" bIns="37029" anchor="ctr"/>
          <a:lstStyle/>
          <a:p>
            <a:endParaRPr lang="en-US"/>
          </a:p>
        </p:txBody>
      </p:sp>
      <p:pic>
        <p:nvPicPr>
          <p:cNvPr id="5633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83" y="964015"/>
            <a:ext cx="3196800" cy="165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5258122" y="804775"/>
            <a:ext cx="3315403" cy="34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891" tIns="36446" rIns="72891" bIns="36446"/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3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T0_FIT </a:t>
            </a:r>
            <a:r>
              <a:rPr lang="en-US" altLang="ru-RU" sz="1300" b="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resolution, </a:t>
            </a:r>
            <a:r>
              <a:rPr lang="en-US" altLang="ru-RU" sz="1300" b="0" dirty="0" err="1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ps</a:t>
            </a:r>
            <a:r>
              <a:rPr lang="en-US" altLang="ru-RU" sz="1300" b="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  </a:t>
            </a:r>
            <a:r>
              <a:rPr lang="en-US" altLang="ru-RU" sz="13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(</a:t>
            </a:r>
            <a:r>
              <a:rPr lang="en-US" altLang="ru-RU" sz="1300" b="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FIT_CFD1–T0C</a:t>
            </a:r>
            <a:r>
              <a:rPr lang="en-US" altLang="ru-RU" sz="13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)/2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36A2D4B-C777-423F-980E-B0591B65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5pPr>
            <a:lvl6pPr marL="2036575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6pPr>
            <a:lvl7pPr marL="2406861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7pPr>
            <a:lvl8pPr marL="2777147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8pPr>
            <a:lvl9pPr marL="3147433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9pPr>
          </a:lstStyle>
          <a:p>
            <a:fld id="{F5BFF9BE-84AC-4A97-A109-31B343EF4F9D}" type="slidenum">
              <a:rPr lang="en-US" altLang="ru-RU">
                <a:solidFill>
                  <a:schemeClr val="tx1"/>
                </a:solidFill>
                <a:latin typeface="Source Sans Pro Black"/>
                <a:ea typeface="源ノ角ゴシック Heavy"/>
                <a:cs typeface="源ノ角ゴシック Heavy"/>
              </a:rPr>
              <a:pPr/>
              <a:t>11</a:t>
            </a:fld>
            <a:endParaRPr lang="en-US" altLang="ru-RU" dirty="0">
              <a:solidFill>
                <a:schemeClr val="tx1"/>
              </a:solidFill>
              <a:latin typeface="Source Sans Pro Black"/>
              <a:ea typeface="源ノ角ゴシック Heavy"/>
              <a:cs typeface="源ノ角ゴシック Heavy"/>
            </a:endParaRPr>
          </a:p>
        </p:txBody>
      </p:sp>
      <p:pic>
        <p:nvPicPr>
          <p:cNvPr id="5633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841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3987" y="-65134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8569" y="672911"/>
            <a:ext cx="1901992" cy="1441789"/>
          </a:xfrm>
          <a:prstGeom prst="rect">
            <a:avLst/>
          </a:prstGeom>
          <a:noFill/>
        </p:spPr>
      </p:pic>
      <p:pic>
        <p:nvPicPr>
          <p:cNvPr id="35" name="Picture 34" descr="cfd 0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86" y="2499170"/>
            <a:ext cx="278341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83818" y="2160798"/>
            <a:ext cx="2500017" cy="33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9" tIns="45630" rIns="91259" bIns="4563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defTabSz="455930">
              <a:spcBef>
                <a:spcPct val="0"/>
              </a:spcBef>
              <a:buNone/>
            </a:pPr>
            <a:r>
              <a:rPr lang="en-US" altLang="ru-RU" sz="1600" dirty="0">
                <a:solidFill>
                  <a:prstClr val="black"/>
                </a:solidFill>
                <a:latin typeface="Arial" pitchFamily="34" charset="0"/>
              </a:rPr>
              <a:t>Cavern	(rack C33)</a:t>
            </a:r>
          </a:p>
        </p:txBody>
      </p:sp>
      <p:sp>
        <p:nvSpPr>
          <p:cNvPr id="37" name="Двойная стрелка влево/вправо 10"/>
          <p:cNvSpPr/>
          <p:nvPr/>
        </p:nvSpPr>
        <p:spPr>
          <a:xfrm>
            <a:off x="2089940" y="3120297"/>
            <a:ext cx="692540" cy="269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9" tIns="45630" rIns="91259" bIns="45630" anchor="ctr"/>
          <a:lstStyle/>
          <a:p>
            <a:pPr algn="ctr" defTabSz="45593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Двойная стрелка влево/вправо 12"/>
          <p:cNvSpPr/>
          <p:nvPr/>
        </p:nvSpPr>
        <p:spPr>
          <a:xfrm>
            <a:off x="5633585" y="3050463"/>
            <a:ext cx="768351" cy="2682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9" tIns="45630" rIns="91259" bIns="45630" anchor="ctr"/>
          <a:lstStyle/>
          <a:p>
            <a:pPr algn="ctr" defTabSz="45593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13"/>
          <p:cNvSpPr/>
          <p:nvPr/>
        </p:nvSpPr>
        <p:spPr>
          <a:xfrm>
            <a:off x="6516216" y="2660300"/>
            <a:ext cx="2091267" cy="1023939"/>
          </a:xfrm>
          <a:prstGeom prst="roundRect">
            <a:avLst>
              <a:gd name="adj" fmla="val 10000"/>
            </a:avLst>
          </a:prstGeom>
          <a:blipFill rotWithShape="1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Двойная стрелка влево/вправо 16"/>
          <p:cNvSpPr/>
          <p:nvPr/>
        </p:nvSpPr>
        <p:spPr>
          <a:xfrm rot="16200000">
            <a:off x="3417767" y="3990204"/>
            <a:ext cx="576263" cy="3577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9" tIns="45630" rIns="91259" bIns="45630" anchor="ctr"/>
          <a:lstStyle/>
          <a:p>
            <a:pPr algn="ctr" defTabSz="45593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Двойная стрелка влево/вправо 17"/>
          <p:cNvSpPr/>
          <p:nvPr/>
        </p:nvSpPr>
        <p:spPr>
          <a:xfrm rot="16200000">
            <a:off x="953444" y="4043529"/>
            <a:ext cx="576263" cy="357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9" tIns="45630" rIns="91259" bIns="45630" anchor="ctr"/>
          <a:lstStyle/>
          <a:p>
            <a:pPr algn="ctr" defTabSz="45593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19166" y="4554110"/>
            <a:ext cx="2236144" cy="3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59" tIns="45630" rIns="91259" bIns="4563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defTabSz="455930">
              <a:spcBef>
                <a:spcPct val="0"/>
              </a:spcBef>
              <a:buNone/>
            </a:pPr>
            <a:r>
              <a:rPr lang="en-US" altLang="ru-RU" sz="1800" dirty="0">
                <a:solidFill>
                  <a:prstClr val="black"/>
                </a:solidFill>
                <a:latin typeface="Arial" pitchFamily="34" charset="0"/>
              </a:rPr>
              <a:t>HV cable from CR4 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3334409" y="4482735"/>
            <a:ext cx="1453879" cy="3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59" tIns="45630" rIns="91259" bIns="4563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defTabSz="455930">
              <a:spcBef>
                <a:spcPct val="0"/>
              </a:spcBef>
              <a:buNone/>
            </a:pPr>
            <a:r>
              <a:rPr lang="en-US" altLang="ru-RU" sz="1800" dirty="0">
                <a:solidFill>
                  <a:prstClr val="black"/>
                </a:solidFill>
                <a:latin typeface="Arial" pitchFamily="34" charset="0"/>
              </a:rPr>
              <a:t>T0 </a:t>
            </a:r>
            <a:r>
              <a:rPr lang="en-US" altLang="ru-RU" sz="1800" dirty="0" smtClean="0">
                <a:solidFill>
                  <a:prstClr val="black"/>
                </a:solidFill>
                <a:latin typeface="Arial" pitchFamily="34" charset="0"/>
              </a:rPr>
              <a:t>Readout 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" name="Двойная стрелка влево/вправо 24"/>
          <p:cNvSpPr/>
          <p:nvPr/>
        </p:nvSpPr>
        <p:spPr>
          <a:xfrm rot="16200000">
            <a:off x="7055015" y="3813010"/>
            <a:ext cx="576263" cy="3577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9" tIns="45630" rIns="91259" bIns="45630" anchor="ctr"/>
          <a:lstStyle/>
          <a:p>
            <a:pPr algn="ctr" defTabSz="45593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25"/>
          <p:cNvSpPr txBox="1">
            <a:spLocks noChangeArrowheads="1"/>
          </p:cNvSpPr>
          <p:nvPr/>
        </p:nvSpPr>
        <p:spPr bwMode="auto">
          <a:xfrm>
            <a:off x="6026269" y="4398471"/>
            <a:ext cx="2633754" cy="3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59" tIns="45630" rIns="91259" bIns="4563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defTabSz="455930">
              <a:spcBef>
                <a:spcPct val="0"/>
              </a:spcBef>
              <a:buNone/>
            </a:pPr>
            <a:r>
              <a:rPr lang="en-US" altLang="ru-RU" sz="1800" dirty="0">
                <a:solidFill>
                  <a:prstClr val="black"/>
                </a:solidFill>
                <a:latin typeface="Arial" pitchFamily="34" charset="0"/>
              </a:rPr>
              <a:t>OTVX signal as Trigger 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" name="Двойная стрелка влево/вправо 16"/>
          <p:cNvSpPr/>
          <p:nvPr/>
        </p:nvSpPr>
        <p:spPr>
          <a:xfrm rot="16200000">
            <a:off x="4442251" y="4050528"/>
            <a:ext cx="576263" cy="3577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9" tIns="45630" rIns="91259" bIns="45630" anchor="ctr"/>
          <a:lstStyle/>
          <a:p>
            <a:pPr algn="ctr" defTabSz="45593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9903" y="2777881"/>
            <a:ext cx="655583" cy="369150"/>
          </a:xfrm>
          <a:prstGeom prst="rect">
            <a:avLst/>
          </a:prstGeom>
          <a:noFill/>
        </p:spPr>
        <p:txBody>
          <a:bodyPr wrap="none" lIns="91259" tIns="45630" rIns="91259" bIns="45630" rtlCol="0">
            <a:spAutoFit/>
          </a:bodyPr>
          <a:lstStyle/>
          <a:p>
            <a:pPr defTabSz="455930"/>
            <a:r>
              <a:rPr lang="en-US" dirty="0">
                <a:solidFill>
                  <a:prstClr val="black"/>
                </a:solidFill>
              </a:rPr>
              <a:t>40 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83768" y="2114700"/>
            <a:ext cx="510630" cy="745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2" r="13535"/>
          <a:stretch/>
        </p:blipFill>
        <p:spPr>
          <a:xfrm>
            <a:off x="187694" y="964015"/>
            <a:ext cx="1872209" cy="1411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137238" y="2067694"/>
            <a:ext cx="482434" cy="13224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34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48290" y="4845496"/>
            <a:ext cx="370384" cy="273844"/>
          </a:xfrm>
        </p:spPr>
        <p:txBody>
          <a:bodyPr/>
          <a:lstStyle/>
          <a:p>
            <a:fld id="{5DEB47A3-725D-43C2-80D0-6E4CAB38BCA7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D:\work\FIT\IMG_0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33" y="3174984"/>
            <a:ext cx="5652121" cy="19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115178"/>
            <a:ext cx="7200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4-channel PM prototype FEE performance</a:t>
            </a:r>
          </a:p>
          <a:p>
            <a:r>
              <a:rPr lang="en-US" sz="3200" dirty="0" smtClean="0"/>
              <a:t>(laser optical source, detector prototype, cables)</a:t>
            </a:r>
            <a:endParaRPr lang="en-US" sz="3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3987" y="-65134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841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Shift_P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9782"/>
            <a:ext cx="2905675" cy="21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Jitter_P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748"/>
            <a:ext cx="2880320" cy="210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38016" y="891068"/>
            <a:ext cx="55504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00B050"/>
                </a:solidFill>
              </a:rPr>
              <a:t>For lower </a:t>
            </a:r>
            <a:r>
              <a:rPr lang="en-US" altLang="en-US" sz="1600" dirty="0" smtClean="0">
                <a:solidFill>
                  <a:srgbClr val="00B050"/>
                </a:solidFill>
              </a:rPr>
              <a:t>thresholds, </a:t>
            </a:r>
            <a:r>
              <a:rPr lang="en-US" altLang="en-US" sz="1600" dirty="0">
                <a:solidFill>
                  <a:srgbClr val="00B050"/>
                </a:solidFill>
              </a:rPr>
              <a:t>jitter is defined by the thermal noise of the input amplifier.</a:t>
            </a:r>
          </a:p>
          <a:p>
            <a:pPr eaLnBrk="1" hangingPunct="1"/>
            <a:r>
              <a:rPr lang="en-US" altLang="en-US" sz="1600" dirty="0" smtClean="0">
                <a:solidFill>
                  <a:srgbClr val="FF0000"/>
                </a:solidFill>
              </a:rPr>
              <a:t>7.5 </a:t>
            </a:r>
            <a:r>
              <a:rPr lang="en-US" altLang="en-US" sz="1600" dirty="0">
                <a:solidFill>
                  <a:srgbClr val="FF0000"/>
                </a:solidFill>
              </a:rPr>
              <a:t>mV – 1 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mip</a:t>
            </a:r>
            <a:r>
              <a:rPr lang="en-US" altLang="en-US" sz="1600" dirty="0" smtClean="0">
                <a:solidFill>
                  <a:srgbClr val="FF0000"/>
                </a:solidFill>
              </a:rPr>
              <a:t> signal amplitude.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 dirty="0" smtClean="0"/>
              <a:t>0.9 - </a:t>
            </a:r>
            <a:r>
              <a:rPr lang="en-US" altLang="en-US" sz="1600" dirty="0"/>
              <a:t>1 V –  </a:t>
            </a:r>
            <a:r>
              <a:rPr lang="en-US" altLang="en-US" sz="1600" dirty="0" smtClean="0"/>
              <a:t>CFD amplifier </a:t>
            </a:r>
            <a:r>
              <a:rPr lang="en-US" altLang="en-US" sz="1600" dirty="0"/>
              <a:t>saturation point, </a:t>
            </a:r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1.9 </a:t>
            </a:r>
            <a:r>
              <a:rPr lang="en-US" altLang="en-US" sz="1600" dirty="0"/>
              <a:t>V (250 </a:t>
            </a:r>
            <a:r>
              <a:rPr lang="en-US" altLang="en-US" sz="1600" dirty="0" err="1"/>
              <a:t>mip</a:t>
            </a:r>
            <a:r>
              <a:rPr lang="en-US" altLang="en-US" sz="1600" dirty="0"/>
              <a:t>)– end of </a:t>
            </a:r>
            <a:r>
              <a:rPr lang="en-US" altLang="en-US" sz="1600" dirty="0" smtClean="0"/>
              <a:t>the ADC linear dynamic range (for T0+)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ADC noise is 3 LSB (one sigma), 1 </a:t>
            </a:r>
            <a:r>
              <a:rPr lang="en-US" altLang="en-US" sz="1600" dirty="0" err="1" smtClean="0"/>
              <a:t>mip</a:t>
            </a:r>
            <a:r>
              <a:rPr lang="en-US" altLang="en-US" sz="1600" dirty="0" smtClean="0"/>
              <a:t> ~16 ADC LSB</a:t>
            </a:r>
          </a:p>
          <a:p>
            <a:pPr eaLnBrk="1" hangingPunct="1"/>
            <a:r>
              <a:rPr lang="en-US" altLang="en-US" sz="1600" dirty="0" smtClean="0"/>
              <a:t>(1 bin = 1 LSB)</a:t>
            </a:r>
            <a:endParaRPr lang="ru-RU" alt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881159"/>
            <a:ext cx="720080" cy="231823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7812360" y="271576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1893" y="1188796"/>
            <a:ext cx="2304256" cy="8681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27585" y="1563638"/>
            <a:ext cx="2052735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6" descr="ths788_Page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0" y="2499742"/>
            <a:ext cx="39801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7704" y="-9996"/>
            <a:ext cx="57458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TDC for FIT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7290" y="17416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8953" y="215456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TDC_data_de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08" y="2931790"/>
            <a:ext cx="249280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71550"/>
            <a:ext cx="969194" cy="20615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53007"/>
            <a:ext cx="4375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 Instruments TDC THS788 was selected</a:t>
            </a:r>
          </a:p>
          <a:p>
            <a:r>
              <a:rPr lang="en-US" dirty="0" smtClean="0"/>
              <a:t>for FIT as it has 4 independent channels,</a:t>
            </a:r>
          </a:p>
          <a:p>
            <a:r>
              <a:rPr lang="en-US" dirty="0" smtClean="0"/>
              <a:t>13 </a:t>
            </a:r>
            <a:r>
              <a:rPr lang="en-US" dirty="0" err="1" smtClean="0"/>
              <a:t>ps</a:t>
            </a:r>
            <a:r>
              <a:rPr lang="en-US" dirty="0" smtClean="0"/>
              <a:t> resolution and fast (300 MHz) readout.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1509" y="1235289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very accurate – this is the time distribution for the 4 </a:t>
            </a:r>
            <a:r>
              <a:rPr lang="en-US" dirty="0" err="1" smtClean="0"/>
              <a:t>mip</a:t>
            </a:r>
            <a:r>
              <a:rPr lang="en-US" dirty="0" smtClean="0"/>
              <a:t> amplitude signal (1 bin = 13.02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272" y="2942704"/>
            <a:ext cx="2011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the </a:t>
            </a:r>
            <a:r>
              <a:rPr lang="en-US" dirty="0"/>
              <a:t>output </a:t>
            </a:r>
            <a:r>
              <a:rPr lang="en-US" dirty="0" smtClean="0"/>
              <a:t>data delay </a:t>
            </a:r>
            <a:r>
              <a:rPr lang="en-US" dirty="0"/>
              <a:t>is ~100 ns higher, than </a:t>
            </a:r>
            <a:r>
              <a:rPr lang="en-US" dirty="0" smtClean="0"/>
              <a:t>declared in chip documentation. This exceeds the limit for 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6" descr="TDC_FP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" y="1235289"/>
            <a:ext cx="5647634" cy="36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7704" y="-9996"/>
            <a:ext cx="57458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to reduce THS788 Latency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7290" y="-9996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8953" y="215456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848420"/>
            <a:ext cx="3275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THS788 data delay is proportional to the result data word length, one can decrease this delay by reducing the word length from 16 to 8 </a:t>
            </a:r>
            <a:r>
              <a:rPr lang="en-US" dirty="0" smtClean="0"/>
              <a:t>bits. </a:t>
            </a:r>
            <a:r>
              <a:rPr lang="en-US" dirty="0" smtClean="0"/>
              <a:t>This </a:t>
            </a:r>
            <a:r>
              <a:rPr lang="en-US" dirty="0" smtClean="0"/>
              <a:t>decreases </a:t>
            </a:r>
            <a:r>
              <a:rPr lang="en-US" dirty="0" smtClean="0"/>
              <a:t>delay by 100 ns, but the result will contain only 7 least significant bits out of 11 needed to measure 25 ns interval. To solve the problem, the 400 </a:t>
            </a:r>
            <a:r>
              <a:rPr lang="en-US" dirty="0" err="1" smtClean="0"/>
              <a:t>ps</a:t>
            </a:r>
            <a:r>
              <a:rPr lang="en-US" dirty="0" smtClean="0"/>
              <a:t> resolution TDC was </a:t>
            </a:r>
            <a:r>
              <a:rPr lang="en-US" dirty="0" smtClean="0"/>
              <a:t>built </a:t>
            </a:r>
            <a:r>
              <a:rPr lang="en-US" dirty="0" smtClean="0"/>
              <a:t>in the readout FPGA, and the results of both measurement are </a:t>
            </a:r>
            <a:r>
              <a:rPr lang="en-US" dirty="0" smtClean="0"/>
              <a:t>combined </a:t>
            </a:r>
            <a:r>
              <a:rPr lang="en-US" dirty="0" smtClean="0"/>
              <a:t>to build </a:t>
            </a:r>
            <a:r>
              <a:rPr lang="en-US" smtClean="0"/>
              <a:t>up the correct </a:t>
            </a:r>
            <a:r>
              <a:rPr lang="en-US" dirty="0" smtClean="0"/>
              <a:t>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5" y="993854"/>
            <a:ext cx="7416824" cy="41336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7704" y="-9996"/>
            <a:ext cx="57458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processing latency in FIT electronics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7290" y="-9996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8953" y="215456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7" y="0"/>
            <a:ext cx="8229600" cy="29523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attention !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2493963"/>
            <a:ext cx="8493125" cy="22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ru-RU" sz="2800" u="sng" dirty="0">
                <a:solidFill>
                  <a:srgbClr val="FF0000"/>
                </a:solidFill>
                <a:latin typeface="Calibri" pitchFamily="34" charset="0"/>
                <a:ea typeface="Noto Sans CJK SC Regular"/>
                <a:cs typeface="Noto Sans CJK SC Regular"/>
              </a:rPr>
              <a:t>Acknowledgements</a:t>
            </a:r>
            <a:r>
              <a:rPr lang="en-US" altLang="ru-RU" sz="2800" b="0" dirty="0">
                <a:solidFill>
                  <a:srgbClr val="0070C0"/>
                </a:solidFill>
                <a:latin typeface="Calibri" pitchFamily="34" charset="0"/>
                <a:ea typeface="Noto Sans CJK SC Regular"/>
                <a:cs typeface="Noto Sans CJK SC Regular"/>
              </a:rPr>
              <a:t>. This work was supported for the INR RAS and </a:t>
            </a:r>
            <a:r>
              <a:rPr lang="en-US" altLang="ru-RU" sz="2800" b="0" dirty="0" err="1">
                <a:solidFill>
                  <a:srgbClr val="0070C0"/>
                </a:solidFill>
                <a:latin typeface="Calibri" pitchFamily="34" charset="0"/>
                <a:ea typeface="Noto Sans CJK SC Regular"/>
                <a:cs typeface="Noto Sans CJK SC Regular"/>
              </a:rPr>
              <a:t>MEPhI</a:t>
            </a:r>
            <a:r>
              <a:rPr lang="en-US" altLang="ru-RU" sz="2800" b="0" dirty="0">
                <a:solidFill>
                  <a:srgbClr val="0070C0"/>
                </a:solidFill>
                <a:latin typeface="Calibri" pitchFamily="34" charset="0"/>
                <a:ea typeface="Noto Sans CJK SC Regular"/>
                <a:cs typeface="Noto Sans CJK SC Regular"/>
              </a:rPr>
              <a:t> participants within the Program of activities </a:t>
            </a:r>
            <a:r>
              <a:rPr lang="en-US" altLang="ru-RU" sz="2800" b="0" dirty="0" smtClean="0">
                <a:solidFill>
                  <a:srgbClr val="0070C0"/>
                </a:solidFill>
                <a:latin typeface="Calibri" pitchFamily="34" charset="0"/>
                <a:ea typeface="Noto Sans CJK SC Regular"/>
                <a:cs typeface="Noto Sans CJK SC Regular"/>
              </a:rPr>
              <a:t>of the Russian </a:t>
            </a:r>
            <a:r>
              <a:rPr lang="en-US" altLang="ru-RU" sz="2800" b="0" dirty="0">
                <a:solidFill>
                  <a:srgbClr val="0070C0"/>
                </a:solidFill>
                <a:latin typeface="Calibri" pitchFamily="34" charset="0"/>
                <a:ea typeface="Noto Sans CJK SC Regular"/>
                <a:cs typeface="Noto Sans CJK SC Regular"/>
              </a:rPr>
              <a:t>groups </a:t>
            </a:r>
            <a:r>
              <a:rPr lang="en-US" altLang="ru-RU" sz="2800" b="0" dirty="0" smtClean="0">
                <a:solidFill>
                  <a:srgbClr val="0070C0"/>
                </a:solidFill>
                <a:latin typeface="Calibri" pitchFamily="34" charset="0"/>
                <a:ea typeface="Noto Sans CJK SC Regular"/>
                <a:cs typeface="Noto Sans CJK SC Regular"/>
              </a:rPr>
              <a:t>in </a:t>
            </a:r>
            <a:r>
              <a:rPr lang="en-US" altLang="ru-RU" sz="2800" b="0" dirty="0">
                <a:solidFill>
                  <a:srgbClr val="0070C0"/>
                </a:solidFill>
                <a:latin typeface="Calibri" pitchFamily="34" charset="0"/>
                <a:ea typeface="Noto Sans CJK SC Regular"/>
                <a:cs typeface="Noto Sans CJK SC Regular"/>
              </a:rPr>
              <a:t>the ALICE upgrade by the Ministry of Education and Science of Russian Federation, contract No14.610.21.0003</a:t>
            </a:r>
          </a:p>
        </p:txBody>
      </p:sp>
    </p:spTree>
    <p:extLst>
      <p:ext uri="{BB962C8B-B14F-4D97-AF65-F5344CB8AC3E}">
        <p14:creationId xmlns:p14="http://schemas.microsoft.com/office/powerpoint/2010/main" val="40901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B84D7E8-4ECB-42D7-ADBF-01689B0F2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9084" y="1"/>
            <a:ext cx="4274916" cy="3044433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850294" y="339401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6F5808-883F-C547-9107-33186DA4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69" y="-1"/>
            <a:ext cx="3958062" cy="353796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95486"/>
            <a:ext cx="316835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  <a:ea typeface="MS PGothic" charset="0"/>
              </a:rPr>
              <a:t/>
            </a:r>
            <a:b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  <a:ea typeface="MS PGothic" charset="0"/>
              </a:rPr>
            </a:br>
            <a:r>
              <a:rPr lang="fr-FR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  <a:ea typeface="MS PGothic" charset="0"/>
              </a:rPr>
              <a:t>Outline</a:t>
            </a:r>
            <a:br>
              <a:rPr lang="fr-FR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  <a:ea typeface="MS PGothic" charset="0"/>
              </a:rPr>
            </a:b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  <a:ea typeface="MS PGothic" charset="0"/>
              </a:rPr>
              <a:t> </a:t>
            </a:r>
            <a:endParaRPr lang="ru-RU" dirty="0"/>
          </a:p>
        </p:txBody>
      </p:sp>
      <p:sp>
        <p:nvSpPr>
          <p:cNvPr id="7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75414" y="1522217"/>
            <a:ext cx="547488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891" tIns="49274" rIns="72891" bIns="3644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231429" indent="-231429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ru-RU" sz="1900" b="1" dirty="0" smtClean="0"/>
              <a:t>ALICE  </a:t>
            </a:r>
            <a:r>
              <a:rPr lang="en-US" altLang="ru-RU" sz="1900" b="1" dirty="0"/>
              <a:t>during Run1 and Run2</a:t>
            </a:r>
          </a:p>
          <a:p>
            <a:pPr marL="231429" indent="-231429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altLang="ru-RU" sz="1900" b="1" dirty="0"/>
          </a:p>
          <a:p>
            <a:pPr marL="231429" indent="-231429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ru-RU" sz="1900" b="1" dirty="0" smtClean="0"/>
              <a:t>ALICE </a:t>
            </a:r>
            <a:r>
              <a:rPr lang="en-US" altLang="ru-RU" sz="1900" b="1" dirty="0"/>
              <a:t>Fast Interaction Trigger (FIT) </a:t>
            </a:r>
            <a:r>
              <a:rPr lang="en-US" altLang="ru-RU" sz="1900" b="1" dirty="0" smtClean="0"/>
              <a:t> detector for Run3 and Run4</a:t>
            </a:r>
            <a:endParaRPr lang="en-US" altLang="ru-RU" sz="1900" b="1" dirty="0"/>
          </a:p>
          <a:p>
            <a:pPr marL="231429" indent="-231429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altLang="ru-RU" sz="1900" b="1" dirty="0"/>
          </a:p>
          <a:p>
            <a:pPr marL="231429" indent="-231429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ru-RU" sz="1900" b="1" dirty="0" smtClean="0"/>
              <a:t>FIT photo-sensors and electronics</a:t>
            </a:r>
            <a:endParaRPr lang="en-US" altLang="ru-RU" sz="1900" b="1" dirty="0"/>
          </a:p>
          <a:p>
            <a:pPr marL="231429" indent="-231429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altLang="ru-RU" sz="1600" dirty="0"/>
          </a:p>
          <a:p>
            <a:pPr eaLnBrk="1">
              <a:lnSpc>
                <a:spcPct val="93000"/>
              </a:lnSpc>
              <a:buSzPct val="100000"/>
              <a:defRPr/>
            </a:pPr>
            <a:endParaRPr lang="en-US" altLang="ru-RU" dirty="0">
              <a:ea typeface="+mn-ea"/>
            </a:endParaRPr>
          </a:p>
          <a:p>
            <a:pPr eaLnBrk="1">
              <a:lnSpc>
                <a:spcPct val="93000"/>
              </a:lnSpc>
              <a:buSzPct val="100000"/>
              <a:defRPr/>
            </a:pPr>
            <a:endParaRPr lang="en-US" altLang="ru-RU" dirty="0">
              <a:ea typeface="+mn-ea"/>
            </a:endParaRPr>
          </a:p>
          <a:p>
            <a:pPr eaLnBrk="1">
              <a:lnSpc>
                <a:spcPct val="93000"/>
              </a:lnSpc>
              <a:buSzPct val="100000"/>
              <a:defRPr/>
            </a:pPr>
            <a:endParaRPr lang="en-US" altLang="ru-RU" dirty="0">
              <a:ea typeface="+mn-ea"/>
            </a:endParaRPr>
          </a:p>
          <a:p>
            <a:pPr eaLnBrk="1">
              <a:lnSpc>
                <a:spcPct val="93000"/>
              </a:lnSpc>
              <a:buSzPct val="100000"/>
              <a:defRPr/>
            </a:pPr>
            <a:endParaRPr lang="en-US" altLang="ru-RU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3850" y="0"/>
            <a:ext cx="8228160" cy="707484"/>
          </a:xfrm>
        </p:spPr>
        <p:txBody>
          <a:bodyPr lIns="74057" tIns="37029" rIns="74057" bIns="37029">
            <a:normAutofit/>
          </a:bodyPr>
          <a:lstStyle/>
          <a:p>
            <a:pPr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ALICE </a:t>
            </a: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detector</a:t>
            </a:r>
            <a:endParaRPr lang="en-US" alt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80" y="612800"/>
            <a:ext cx="4427983" cy="27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56481" y="4767621"/>
            <a:ext cx="2132640" cy="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3361" y="4767621"/>
            <a:ext cx="2894400" cy="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6457184" y="707484"/>
            <a:ext cx="382848" cy="30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T0 </a:t>
            </a:r>
            <a:endParaRPr lang="en-US" altLang="ru-RU" sz="1500" dirty="0">
              <a:solidFill>
                <a:schemeClr val="tx1"/>
              </a:solidFill>
              <a:latin typeface="Calibri" pitchFamily="34" charset="0"/>
              <a:ea typeface="Noto Sans CJK SC Regular"/>
              <a:cs typeface="Noto Sans CJK SC Regular"/>
            </a:endParaRP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117970" y="2116544"/>
            <a:ext cx="3600000" cy="14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ru-RU" sz="1100" b="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T0 </a:t>
            </a:r>
            <a:r>
              <a:rPr lang="en-US" altLang="ru-RU" sz="1100" b="0" dirty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consists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of two arrays, placed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 </a:t>
            </a: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      on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the opposite sides of the IP</a:t>
            </a:r>
          </a:p>
          <a:p>
            <a:pPr marL="171450" indent="-171450" eaLnBrk="1" hangingPunct="1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Cherenkov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radiators, each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 </a:t>
            </a: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     coupled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to PMTs (12 per module)</a:t>
            </a:r>
          </a:p>
          <a:p>
            <a:pPr marL="171450" indent="-171450" eaLnBrk="1" hangingPunct="1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-5 &lt; η &lt; -4.5, 2.9 &lt; η &lt; 3.3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100" dirty="0">
                <a:solidFill>
                  <a:schemeClr val="tx1"/>
                </a:solidFill>
                <a:latin typeface="Calibri" pitchFamily="34" charset="0"/>
                <a:ea typeface="DejaVu Sans"/>
                <a:cs typeface="DejaVu Sans"/>
              </a:rPr>
              <a:t>Time resolution of ~ 40ps for protons and ~25ps for </a:t>
            </a:r>
            <a:r>
              <a:rPr lang="en-US" altLang="ru-RU" sz="1100" dirty="0" err="1" smtClean="0">
                <a:solidFill>
                  <a:schemeClr val="tx1"/>
                </a:solidFill>
                <a:latin typeface="Calibri" pitchFamily="34" charset="0"/>
                <a:ea typeface="DejaVu Sans"/>
                <a:cs typeface="DejaVu Sans"/>
              </a:rPr>
              <a:t>Pb-Pb</a:t>
            </a:r>
            <a:r>
              <a:rPr lang="en-US" altLang="ru-RU" sz="1100" dirty="0" smtClean="0">
                <a:solidFill>
                  <a:schemeClr val="tx1"/>
                </a:solidFill>
                <a:latin typeface="Calibri" pitchFamily="34" charset="0"/>
                <a:ea typeface="DejaVu Sans"/>
                <a:cs typeface="DejaVu Sans"/>
              </a:rPr>
              <a:t> </a:t>
            </a:r>
            <a:r>
              <a:rPr lang="en-US" altLang="ru-RU" sz="1100" dirty="0">
                <a:solidFill>
                  <a:schemeClr val="tx1"/>
                </a:solidFill>
                <a:latin typeface="Calibri" pitchFamily="34" charset="0"/>
                <a:ea typeface="DejaVu Sans"/>
                <a:cs typeface="DejaVu Sans"/>
              </a:rPr>
              <a:t>collisions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ru-RU" sz="1100" dirty="0">
              <a:solidFill>
                <a:srgbClr val="FF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75" y="3662153"/>
            <a:ext cx="1251126" cy="12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1522801" y="3562189"/>
            <a:ext cx="3697199" cy="14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891" tIns="36446" rIns="72891" bIns="36446">
            <a:spAutoFit/>
          </a:bodyPr>
          <a:lstStyle>
            <a:lvl1pPr marL="276225" indent="-276225"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6225" algn="l"/>
                <a:tab pos="733425" algn="l"/>
                <a:tab pos="1190625" algn="l"/>
                <a:tab pos="1647825" algn="l"/>
                <a:tab pos="2105025" algn="l"/>
                <a:tab pos="2562225" algn="l"/>
                <a:tab pos="3019425" algn="l"/>
                <a:tab pos="3476625" algn="l"/>
                <a:tab pos="3933825" algn="l"/>
                <a:tab pos="4391025" algn="l"/>
                <a:tab pos="4848225" algn="l"/>
                <a:tab pos="5305425" algn="l"/>
                <a:tab pos="5762625" algn="l"/>
                <a:tab pos="6219825" algn="l"/>
                <a:tab pos="6677025" algn="l"/>
                <a:tab pos="7134225" algn="l"/>
                <a:tab pos="7591425" algn="l"/>
                <a:tab pos="8048625" algn="l"/>
                <a:tab pos="8505825" algn="l"/>
                <a:tab pos="8963025" algn="l"/>
                <a:tab pos="9420225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marL="171450" indent="-171450" eaLnBrk="1" hangingPunct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1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V0 </a:t>
            </a:r>
            <a:r>
              <a:rPr lang="en-US" altLang="ru-RU" sz="1100" dirty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consists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of two arrays of </a:t>
            </a: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32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scintillating counters</a:t>
            </a:r>
          </a:p>
          <a:p>
            <a:pPr marL="171450" indent="-171450" eaLnBrk="1" hangingPunct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Installed on opposite sides of IP</a:t>
            </a:r>
          </a:p>
          <a:p>
            <a:pPr marL="171450" indent="-171450" eaLnBrk="1" hangingPunct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Scintillators 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coupled to PMTs by </a:t>
            </a: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clear fibers on C side and by  wavelength-shifted fibers on A side.</a:t>
            </a:r>
            <a:endParaRPr lang="en-US" altLang="ru-RU" sz="1100" b="0" dirty="0">
              <a:solidFill>
                <a:srgbClr val="000000"/>
              </a:solidFill>
              <a:latin typeface="Calibri" pitchFamily="34" charset="0"/>
              <a:ea typeface="Noto Sans CJK SC Regular"/>
              <a:cs typeface="Noto Sans CJK SC Regular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ru-RU" sz="11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−</a:t>
            </a:r>
            <a:r>
              <a:rPr lang="en-US" altLang="ru-RU" sz="11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3.7&lt; η &lt; −1.7 , 2.8&lt; η &lt; 5.1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100" dirty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Time resolutions 450 </a:t>
            </a:r>
            <a:r>
              <a:rPr lang="en-US" altLang="ru-RU" sz="1100" dirty="0" err="1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ps</a:t>
            </a:r>
            <a:r>
              <a:rPr lang="en-US" altLang="ru-RU" sz="1100" dirty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 and 350 </a:t>
            </a:r>
            <a:r>
              <a:rPr lang="en-US" altLang="ru-RU" sz="1100" dirty="0" err="1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ps</a:t>
            </a:r>
            <a:endParaRPr lang="en-US" altLang="ru-RU" sz="1100" dirty="0">
              <a:solidFill>
                <a:schemeClr val="tx1"/>
              </a:solidFill>
              <a:latin typeface="Calibri" pitchFamily="34" charset="0"/>
              <a:ea typeface="Noto Sans CJK SC Regular"/>
              <a:cs typeface="Noto Sans CJK SC Regular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100" dirty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for V0-A and </a:t>
            </a:r>
            <a:r>
              <a:rPr lang="en-US" altLang="ru-RU" sz="11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V0-C, respectively</a:t>
            </a:r>
            <a:endParaRPr lang="en-US" altLang="ru-RU" sz="1100" dirty="0">
              <a:solidFill>
                <a:schemeClr val="tx1"/>
              </a:solidFill>
              <a:latin typeface="Calibri" pitchFamily="34" charset="0"/>
              <a:ea typeface="Noto Sans CJK SC Regular"/>
              <a:cs typeface="Noto Sans CJK SC Regular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ru-RU" sz="1100" dirty="0">
              <a:solidFill>
                <a:schemeClr val="tx1"/>
              </a:solidFill>
              <a:latin typeface="Calibri" pitchFamily="34" charset="0"/>
              <a:ea typeface="Noto Sans CJK SC Regular"/>
              <a:cs typeface="Noto Sans CJK SC Regular"/>
            </a:endParaRPr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655604" y="3317068"/>
            <a:ext cx="445364" cy="30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 V0 </a:t>
            </a:r>
            <a:endParaRPr lang="en-US" altLang="ru-RU" sz="1500" dirty="0">
              <a:solidFill>
                <a:schemeClr val="tx1"/>
              </a:solidFill>
              <a:latin typeface="Calibri" pitchFamily="34" charset="0"/>
              <a:ea typeface="Noto Sans CJK SC Regular"/>
              <a:cs typeface="Noto Sans CJK SC Regular"/>
            </a:endParaRPr>
          </a:p>
        </p:txBody>
      </p:sp>
      <p:pic>
        <p:nvPicPr>
          <p:cNvPr id="3175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017420"/>
            <a:ext cx="1353854" cy="101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5117970" y="4093853"/>
            <a:ext cx="3888000" cy="673768"/>
          </a:xfrm>
          <a:prstGeom prst="rect">
            <a:avLst/>
          </a:prstGeom>
          <a:noFill/>
          <a:ln w="3816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300" b="0" dirty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V0 &amp; T0 </a:t>
            </a:r>
            <a:r>
              <a:rPr lang="en-US" altLang="ru-RU" sz="13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Provide LM triggers (425 ns delay), </a:t>
            </a:r>
            <a:r>
              <a:rPr lang="en-US" altLang="ru-RU" sz="13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luminosity monitoring, background reduction,  collision time  (for PID), centrality</a:t>
            </a:r>
            <a:r>
              <a:rPr lang="en-US" altLang="ru-RU" sz="1300" b="0" dirty="0" smtClean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, and event-plane </a:t>
            </a:r>
            <a:r>
              <a:rPr lang="en-US" altLang="ru-RU" sz="1300" b="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rPr>
              <a:t>determinations</a:t>
            </a:r>
          </a:p>
        </p:txBody>
      </p:sp>
      <p:sp>
        <p:nvSpPr>
          <p:cNvPr id="31757" name="AutoShape 12"/>
          <p:cNvSpPr>
            <a:spLocks noChangeArrowheads="1"/>
          </p:cNvSpPr>
          <p:nvPr/>
        </p:nvSpPr>
        <p:spPr bwMode="auto">
          <a:xfrm>
            <a:off x="4932000" y="909455"/>
            <a:ext cx="576000" cy="959141"/>
          </a:xfrm>
          <a:custGeom>
            <a:avLst/>
            <a:gdLst>
              <a:gd name="T0" fmla="*/ 635000 w 635000"/>
              <a:gd name="T1" fmla="*/ 704850 h 1409700"/>
              <a:gd name="T2" fmla="*/ 317500 w 635000"/>
              <a:gd name="T3" fmla="*/ 1409700 h 1409700"/>
              <a:gd name="T4" fmla="*/ 0 w 635000"/>
              <a:gd name="T5" fmla="*/ 704850 h 1409700"/>
              <a:gd name="T6" fmla="*/ 317500 w 635000"/>
              <a:gd name="T7" fmla="*/ 0 h 14097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35000"/>
              <a:gd name="T13" fmla="*/ 0 h 1409700"/>
              <a:gd name="T14" fmla="*/ 635000 w 635000"/>
              <a:gd name="T15" fmla="*/ 1409700 h 1409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000" h="1409700">
                <a:moveTo>
                  <a:pt x="0" y="1959"/>
                </a:moveTo>
                <a:lnTo>
                  <a:pt x="882" y="1959"/>
                </a:lnTo>
                <a:lnTo>
                  <a:pt x="180" y="90"/>
                </a:lnTo>
                <a:lnTo>
                  <a:pt x="882" y="1959"/>
                </a:lnTo>
                <a:lnTo>
                  <a:pt x="270" y="90"/>
                </a:lnTo>
                <a:lnTo>
                  <a:pt x="0" y="1959"/>
                </a:lnTo>
                <a:close/>
              </a:path>
            </a:pathLst>
          </a:custGeom>
          <a:noFill/>
          <a:ln w="25560" cap="flat">
            <a:solidFill>
              <a:srgbClr val="3A5F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endParaRPr lang="en-US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B12B192-B306-469B-B0FA-C1429CBF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608" y="4694171"/>
            <a:ext cx="365384" cy="420168"/>
          </a:xfrm>
        </p:spPr>
        <p:txBody>
          <a:bodyPr/>
          <a:lstStyle>
            <a:lvl1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5pPr>
            <a:lvl6pPr marL="2036575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6pPr>
            <a:lvl7pPr marL="2406861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7pPr>
            <a:lvl8pPr marL="2777147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8pPr>
            <a:lvl9pPr marL="3147433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9pPr>
          </a:lstStyle>
          <a:p>
            <a:fld id="{8F7775BE-2506-44B8-A1F0-786A3730F7C2}" type="slidenum">
              <a:rPr lang="en-US" altLang="ru-RU">
                <a:solidFill>
                  <a:schemeClr val="tx1"/>
                </a:solidFill>
                <a:latin typeface="Source Sans Pro Black"/>
                <a:ea typeface="源ノ角ゴシック Heavy"/>
                <a:cs typeface="源ノ角ゴシック Heavy"/>
              </a:rPr>
              <a:pPr/>
              <a:t>3</a:t>
            </a:fld>
            <a:endParaRPr lang="en-US" altLang="ru-RU" dirty="0">
              <a:solidFill>
                <a:schemeClr val="tx1"/>
              </a:solidFill>
              <a:latin typeface="Source Sans Pro Black"/>
              <a:ea typeface="源ノ角ゴシック Heavy"/>
              <a:cs typeface="源ノ角ゴシック Heavy"/>
            </a:endParaRPr>
          </a:p>
        </p:txBody>
      </p:sp>
      <p:pic>
        <p:nvPicPr>
          <p:cNvPr id="3176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841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11560" y="1995686"/>
            <a:ext cx="720080" cy="1208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707484"/>
            <a:ext cx="526975" cy="12882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48680" y="2116544"/>
            <a:ext cx="578414" cy="53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V0-A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T0-A </a:t>
            </a:r>
            <a:endParaRPr lang="en-US" altLang="ru-RU" sz="1500" dirty="0">
              <a:solidFill>
                <a:schemeClr val="tx1"/>
              </a:solidFill>
              <a:latin typeface="Calibri" pitchFamily="34" charset="0"/>
              <a:ea typeface="Noto Sans CJK SC Regular"/>
              <a:cs typeface="Noto Sans CJK SC Regular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073464" y="172215"/>
            <a:ext cx="544750" cy="53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V0-C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dirty="0" smtClean="0">
                <a:solidFill>
                  <a:schemeClr val="tx1"/>
                </a:solidFill>
                <a:latin typeface="Calibri" pitchFamily="34" charset="0"/>
                <a:ea typeface="Noto Sans CJK SC Regular"/>
                <a:cs typeface="Noto Sans CJK SC Regular"/>
              </a:rPr>
              <a:t>T0-C </a:t>
            </a:r>
            <a:endParaRPr lang="en-US" altLang="ru-RU" sz="1500" dirty="0">
              <a:solidFill>
                <a:schemeClr val="tx1"/>
              </a:solidFill>
              <a:latin typeface="Calibri" pitchFamily="34" charset="0"/>
              <a:ea typeface="Noto Sans CJK SC Regular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91243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06302"/>
            <a:ext cx="8228160" cy="856530"/>
          </a:xfrm>
        </p:spPr>
        <p:txBody>
          <a:bodyPr lIns="74057" tIns="37029" rIns="74057" bIns="37029">
            <a:normAutofit/>
          </a:bodyPr>
          <a:lstStyle/>
          <a:p>
            <a:pPr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ru-RU" sz="32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ast Interaction Trigger: requirements 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6481" y="1200006"/>
            <a:ext cx="8228160" cy="339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057" tIns="37029" rIns="74057" bIns="37029"/>
          <a:lstStyle>
            <a:lvl1pPr marL="333375" indent="-333375"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 marL="733425" indent="-276225"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 marL="1209675" indent="-342900"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</a:pPr>
            <a:r>
              <a:rPr lang="en-US" altLang="ru-RU" sz="1600" dirty="0">
                <a:solidFill>
                  <a:srgbClr val="990099"/>
                </a:solidFill>
                <a:latin typeface="DejaVu Serif"/>
                <a:ea typeface="Noto Sans CJK SC Regular"/>
                <a:cs typeface="Noto Sans CJK SC Regular"/>
              </a:rPr>
              <a:t>Online</a:t>
            </a:r>
          </a:p>
          <a:p>
            <a:pPr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SzPct val="117000"/>
              <a:buFont typeface="Arial" pitchFamily="34" charset="0"/>
              <a:buChar char="•"/>
            </a:pPr>
            <a:r>
              <a:rPr lang="en-US" altLang="ru-RU" sz="16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Luminosity monitoring </a:t>
            </a:r>
            <a:r>
              <a:rPr lang="en-US" altLang="ru-RU" sz="1600" b="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and </a:t>
            </a:r>
            <a:r>
              <a:rPr lang="en-US" altLang="ru-RU" sz="16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feedback to LHC </a:t>
            </a:r>
          </a:p>
          <a:p>
            <a:pPr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SzPct val="117000"/>
              <a:buFont typeface="Arial" pitchFamily="34" charset="0"/>
              <a:buChar char="•"/>
            </a:pPr>
            <a:r>
              <a:rPr lang="en-US" altLang="ru-RU" sz="16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Trigger signals</a:t>
            </a:r>
          </a:p>
          <a:p>
            <a:pPr lvl="2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ru-RU" sz="160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Online Vertex determination </a:t>
            </a:r>
          </a:p>
          <a:p>
            <a:pPr lvl="2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ru-RU" sz="160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Minimum Bias and centrality selection</a:t>
            </a:r>
          </a:p>
          <a:p>
            <a:pPr lvl="2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ru-RU" sz="160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Rejection of beam/gas events</a:t>
            </a:r>
          </a:p>
          <a:p>
            <a:pPr lvl="2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ru-RU" sz="160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Veto for Ultra Peripheral Collisions</a:t>
            </a:r>
          </a:p>
          <a:p>
            <a:pPr lvl="2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ru-RU" sz="160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LM trigger latency &lt;= 425 </a:t>
            </a:r>
            <a:r>
              <a:rPr lang="en-US" altLang="ru-RU" sz="160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ns (Time of flight + detectors + cables ~200 ns)</a:t>
            </a:r>
            <a:endParaRPr lang="en-US" altLang="ru-RU" sz="1600" dirty="0">
              <a:solidFill>
                <a:srgbClr val="000000"/>
              </a:solidFill>
              <a:latin typeface="DejaVu Serif"/>
              <a:ea typeface="Noto Sans CJK SC Regular"/>
              <a:cs typeface="Noto Sans CJK SC Regular"/>
            </a:endParaRPr>
          </a:p>
          <a:p>
            <a:pPr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Tx/>
            </a:pPr>
            <a:r>
              <a:rPr lang="en-US" altLang="ru-RU" sz="1600" dirty="0">
                <a:solidFill>
                  <a:srgbClr val="000090"/>
                </a:solidFill>
                <a:latin typeface="DejaVu Serif"/>
                <a:ea typeface="Noto Sans CJK SC Regular"/>
                <a:cs typeface="Noto Sans CJK SC Regular"/>
              </a:rPr>
              <a:t>Offline :</a:t>
            </a:r>
          </a:p>
          <a:p>
            <a:pPr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ru-RU" sz="16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Collision time for Time-Of-Flight </a:t>
            </a:r>
            <a:r>
              <a:rPr lang="en-US" altLang="ru-RU" sz="1600" b="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for particle </a:t>
            </a:r>
            <a:r>
              <a:rPr lang="en-US" altLang="ru-RU" sz="16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ID</a:t>
            </a:r>
          </a:p>
          <a:p>
            <a:pPr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ru-RU" sz="16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Multiplicity</a:t>
            </a:r>
            <a:r>
              <a:rPr lang="en-US" altLang="ru-RU" sz="160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, </a:t>
            </a:r>
            <a:r>
              <a:rPr lang="en-US" altLang="ru-RU" sz="1600" b="0" dirty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 Centrality  and Event Plane</a:t>
            </a:r>
          </a:p>
          <a:p>
            <a:pPr>
              <a:lnSpc>
                <a:spcPct val="100000"/>
              </a:lnSpc>
              <a:spcBef>
                <a:spcPts val="526"/>
              </a:spcBef>
              <a:spcAft>
                <a:spcPct val="0"/>
              </a:spcAft>
              <a:buClrTx/>
            </a:pPr>
            <a:endParaRPr lang="en-US" altLang="ru-RU" sz="1600" b="0" u="sng" dirty="0">
              <a:solidFill>
                <a:srgbClr val="000000"/>
              </a:solidFill>
              <a:latin typeface="DejaVu Serif"/>
              <a:ea typeface="Noto Sans CJK SC Regular"/>
              <a:cs typeface="Noto Sans CJK SC Regular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56481" y="4767621"/>
            <a:ext cx="2132640" cy="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3361" y="4767621"/>
            <a:ext cx="2894400" cy="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801" y="206302"/>
            <a:ext cx="666432" cy="106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57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7884368" y="4767621"/>
            <a:ext cx="800272" cy="2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057" tIns="37029" rIns="74057" bIns="37029" anchor="ctr"/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0AD7AC7-6A92-4D77-BFB0-A7CDA119FF66}" type="slidenum">
              <a:rPr lang="en-US" altLang="ru-RU" sz="1200" b="0">
                <a:solidFill>
                  <a:schemeClr val="tx1"/>
                </a:solidFill>
                <a:latin typeface="Calibri" pitchFamily="34" charset="0"/>
                <a:ea typeface="DejaVu Sans"/>
                <a:cs typeface="DejaVu Sans"/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ru-RU" sz="1200" b="0">
              <a:solidFill>
                <a:schemeClr val="tx1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2396160" y="2778052"/>
            <a:ext cx="5951520" cy="70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891" tIns="36446" rIns="72891" bIns="36446"/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en-US" altLang="ru-RU" b="0">
              <a:solidFill>
                <a:srgbClr val="000090"/>
              </a:solidFill>
              <a:latin typeface="Calibri" pitchFamily="34" charset="0"/>
              <a:ea typeface="Noto Sans CJK SC Regular"/>
              <a:cs typeface="Noto Sans CJK SC Regular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en-US" altLang="ru-RU" b="0">
              <a:solidFill>
                <a:srgbClr val="000090"/>
              </a:solidFill>
              <a:latin typeface="Calibri" pitchFamily="34" charset="0"/>
              <a:ea typeface="Noto Sans CJK SC Regular"/>
              <a:cs typeface="Noto Sans CJK SC Regular"/>
            </a:endParaRPr>
          </a:p>
        </p:txBody>
      </p:sp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6552" y="-164554"/>
            <a:ext cx="2160240" cy="1516809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6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7783" y="205222"/>
            <a:ext cx="8490240" cy="652388"/>
          </a:xfrm>
        </p:spPr>
        <p:txBody>
          <a:bodyPr tIns="7289">
            <a:normAutofit/>
          </a:bodyPr>
          <a:lstStyle/>
          <a:p>
            <a:pPr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detector 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44207"/>
            <a:ext cx="3096344" cy="234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979712" y="3291830"/>
            <a:ext cx="3152160" cy="14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891" tIns="36446" rIns="72891" bIns="36446"/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algn="just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400" dirty="0" smtClean="0">
                <a:solidFill>
                  <a:srgbClr val="000000"/>
                </a:solidFill>
                <a:latin typeface="+mj-lt"/>
                <a:ea typeface="Noto Sans CJK SC Regular"/>
                <a:cs typeface="Noto Sans CJK SC Regular"/>
              </a:rPr>
              <a:t>T0+ uses </a:t>
            </a:r>
            <a:r>
              <a:rPr lang="en-US" altLang="ru-RU" sz="1400" b="0" dirty="0" smtClean="0">
                <a:solidFill>
                  <a:srgbClr val="000000"/>
                </a:solidFill>
                <a:latin typeface="+mj-lt"/>
                <a:ea typeface="Noto Sans CJK SC Regular"/>
                <a:cs typeface="Noto Sans CJK SC Regular"/>
              </a:rPr>
              <a:t>26.5x26.5x20 mm Cherenkov quartz radiators with mirrors and modified MCP-PMTs </a:t>
            </a:r>
            <a:r>
              <a:rPr lang="en-US" altLang="ru-RU" sz="1400" b="0" dirty="0" err="1" smtClean="0">
                <a:solidFill>
                  <a:srgbClr val="000000"/>
                </a:solidFill>
                <a:latin typeface="+mj-lt"/>
                <a:ea typeface="Noto Sans CJK SC Regular"/>
                <a:cs typeface="Noto Sans CJK SC Regular"/>
              </a:rPr>
              <a:t>Photonis</a:t>
            </a:r>
            <a:r>
              <a:rPr lang="en-US" altLang="ru-RU" sz="1400" b="0" dirty="0" smtClean="0">
                <a:solidFill>
                  <a:srgbClr val="000000"/>
                </a:solidFill>
                <a:latin typeface="+mj-lt"/>
                <a:ea typeface="Noto Sans CJK SC Regular"/>
                <a:cs typeface="Noto Sans CJK SC Regular"/>
              </a:rPr>
              <a:t> XP85012-A1/Q-FIT as photo-sensors. Each photo-sensor has 4 radiators and 4 output signals</a:t>
            </a:r>
            <a:endParaRPr lang="en-US" altLang="ru-RU" sz="1400" b="0" dirty="0">
              <a:solidFill>
                <a:srgbClr val="000000"/>
              </a:solidFill>
              <a:latin typeface="+mj-lt"/>
              <a:ea typeface="Noto Sans CJK SC Regular"/>
              <a:cs typeface="Noto Sans CJK SC Regular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2141" r="6041" b="6371"/>
          <a:stretch>
            <a:fillRect/>
          </a:stretch>
        </p:blipFill>
        <p:spPr bwMode="auto">
          <a:xfrm>
            <a:off x="341280" y="3484446"/>
            <a:ext cx="1566720" cy="119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10" t="2141" r="6041" b="63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4580" y="1344638"/>
            <a:ext cx="2413663" cy="166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08B12884-4CAE-4CE1-A573-A932CDD1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3201078"/>
            <a:ext cx="3601920" cy="17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891" tIns="36446" rIns="72891" bIns="36446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>
              <a:spcAft>
                <a:spcPts val="486"/>
              </a:spcAft>
              <a:buSzPct val="100000"/>
              <a:defRPr/>
            </a:pPr>
            <a:r>
              <a:rPr lang="en-US" altLang="ru-RU" sz="1400" b="1" dirty="0" smtClean="0">
                <a:latin typeface="+mj-lt"/>
              </a:rPr>
              <a:t>40 </a:t>
            </a:r>
            <a:r>
              <a:rPr lang="en-US" altLang="ru-RU" sz="1400" b="1" dirty="0">
                <a:latin typeface="+mj-lt"/>
              </a:rPr>
              <a:t>V0+ </a:t>
            </a:r>
            <a:r>
              <a:rPr lang="en-US" altLang="ru-RU" sz="1400" b="1" dirty="0" smtClean="0">
                <a:latin typeface="+mj-lt"/>
              </a:rPr>
              <a:t>elements </a:t>
            </a:r>
            <a:r>
              <a:rPr lang="en-US" altLang="ru-RU" sz="1400" dirty="0" smtClean="0">
                <a:latin typeface="+mj-lt"/>
              </a:rPr>
              <a:t>are built from</a:t>
            </a:r>
            <a:endParaRPr lang="en-US" altLang="ru-RU" sz="1400" dirty="0">
              <a:latin typeface="+mj-lt"/>
            </a:endParaRPr>
          </a:p>
          <a:p>
            <a:pPr marL="231429" indent="-231429">
              <a:spcAft>
                <a:spcPts val="486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ru-RU" sz="1400" dirty="0">
                <a:latin typeface="+mj-lt"/>
              </a:rPr>
              <a:t>EJ-204 plastic scintillator </a:t>
            </a:r>
          </a:p>
          <a:p>
            <a:pPr marL="231429" indent="-231429">
              <a:spcAft>
                <a:spcPts val="486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ru-RU" sz="1400" dirty="0">
                <a:latin typeface="+mj-lt"/>
              </a:rPr>
              <a:t> clear Asahi fibers with recessed ends </a:t>
            </a:r>
            <a:r>
              <a:rPr lang="en-US" altLang="ru-RU" sz="1400" dirty="0" smtClean="0">
                <a:latin typeface="+mj-lt"/>
              </a:rPr>
              <a:t>(less effective light collection, but better timing resolution)</a:t>
            </a:r>
          </a:p>
          <a:p>
            <a:pPr marL="231429" indent="-231429">
              <a:spcAft>
                <a:spcPts val="486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ru-RU" sz="1400" dirty="0" smtClean="0">
                <a:latin typeface="+mj-lt"/>
              </a:rPr>
              <a:t> 48 2</a:t>
            </a:r>
            <a:r>
              <a:rPr lang="en-US" altLang="ru-RU" sz="1400" dirty="0">
                <a:latin typeface="+mj-lt"/>
              </a:rPr>
              <a:t>” Hamamatsu R5924-70 fine-mesh </a:t>
            </a:r>
            <a:r>
              <a:rPr lang="en-US" altLang="ru-RU" sz="1400" dirty="0" err="1">
                <a:latin typeface="+mj-lt"/>
              </a:rPr>
              <a:t>PMTs</a:t>
            </a:r>
            <a:r>
              <a:rPr lang="en-US" altLang="ru-RU" sz="1400" dirty="0" err="1" smtClean="0">
                <a:latin typeface="+mj-lt"/>
              </a:rPr>
              <a:t>.</a:t>
            </a:r>
            <a:r>
              <a:rPr lang="en-US" altLang="ru-RU" sz="1400" dirty="0" smtClean="0">
                <a:latin typeface="+mj-lt"/>
              </a:rPr>
              <a:t> (Two per sector for outer ring)</a:t>
            </a:r>
            <a:endParaRPr lang="en-US" altLang="ru-RU" sz="1400" dirty="0">
              <a:latin typeface="+mj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2FA0FC7-9A45-45AE-96B2-F95C8FA3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49" y="4759704"/>
            <a:ext cx="405408" cy="273844"/>
          </a:xfrm>
        </p:spPr>
        <p:txBody>
          <a:bodyPr/>
          <a:lstStyle>
            <a:lvl1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5pPr>
            <a:lvl6pPr marL="2036575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6pPr>
            <a:lvl7pPr marL="2406861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7pPr>
            <a:lvl8pPr marL="2777147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8pPr>
            <a:lvl9pPr marL="3147433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9pPr>
          </a:lstStyle>
          <a:p>
            <a:fld id="{BE9EE113-E438-45E7-A2C3-8661C8E10FCF}" type="slidenum">
              <a:rPr lang="en-US" altLang="ru-RU">
                <a:solidFill>
                  <a:schemeClr val="tx1"/>
                </a:solidFill>
                <a:latin typeface="Source Sans Pro Black"/>
                <a:ea typeface="源ノ角ゴシック Heavy"/>
                <a:cs typeface="源ノ角ゴシック Heavy"/>
              </a:rPr>
              <a:pPr/>
              <a:t>5</a:t>
            </a:fld>
            <a:endParaRPr lang="en-US" altLang="ru-RU" dirty="0">
              <a:solidFill>
                <a:schemeClr val="tx1"/>
              </a:solidFill>
              <a:latin typeface="Source Sans Pro Black"/>
              <a:ea typeface="源ノ角ゴシック Heavy"/>
              <a:cs typeface="源ノ角ゴシック Heavy"/>
            </a:endParaRP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8424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3" y="0"/>
            <a:ext cx="1102221" cy="77392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EEAC229-1E51-3C4B-9370-A85A8F2AA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84" y="1149673"/>
            <a:ext cx="2818757" cy="18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6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6313" y="37404"/>
            <a:ext cx="8490240" cy="652388"/>
          </a:xfrm>
        </p:spPr>
        <p:txBody>
          <a:bodyPr tIns="7289">
            <a:normAutofit/>
          </a:bodyPr>
          <a:lstStyle/>
          <a:p>
            <a:pPr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Photo-sensors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130" y="142125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3" y="0"/>
            <a:ext cx="1102221" cy="77392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03" y="773923"/>
            <a:ext cx="40011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T0+ (Cherenkov) part: 4- channel modified </a:t>
            </a:r>
            <a:r>
              <a:rPr lang="en-US" altLang="ru-RU" sz="1600" b="1" dirty="0" err="1">
                <a:solidFill>
                  <a:srgbClr val="000000"/>
                </a:solidFill>
                <a:ea typeface="Noto Sans CJK SC Regular"/>
                <a:cs typeface="Noto Sans CJK SC Regular"/>
              </a:rPr>
              <a:t>Photonis</a:t>
            </a:r>
            <a:r>
              <a:rPr lang="en-US" altLang="ru-RU" sz="1600" b="1" dirty="0">
                <a:solidFill>
                  <a:srgbClr val="000000"/>
                </a:solidFill>
                <a:ea typeface="Noto Sans CJK SC Regular"/>
                <a:cs typeface="Noto Sans CJK SC Regular"/>
              </a:rPr>
              <a:t> XP85012-A1/Q-FIT </a:t>
            </a:r>
            <a:r>
              <a:rPr lang="en-US" altLang="ru-RU" sz="1600" b="1" dirty="0" smtClean="0">
                <a:solidFill>
                  <a:srgbClr val="000000"/>
                </a:solidFill>
                <a:ea typeface="Noto Sans CJK SC Regular"/>
                <a:cs typeface="Noto Sans CJK SC Regular"/>
              </a:rPr>
              <a:t>MCP - PMT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290 </a:t>
            </a:r>
            <a:r>
              <a:rPr lang="en-US" sz="1400" dirty="0" err="1" smtClean="0"/>
              <a:t>p.e.</a:t>
            </a:r>
            <a:r>
              <a:rPr lang="en-US" sz="1400" dirty="0" smtClean="0"/>
              <a:t>/</a:t>
            </a:r>
            <a:r>
              <a:rPr lang="en-US" sz="1400" dirty="0" err="1" smtClean="0"/>
              <a:t>mip</a:t>
            </a:r>
            <a:r>
              <a:rPr lang="en-US" sz="1400" dirty="0" smtClean="0"/>
              <a:t> (minimum interacting particle)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Gain 1.5x10</a:t>
            </a:r>
            <a:r>
              <a:rPr lang="en-US" sz="1400" baseline="30000" dirty="0" smtClean="0"/>
              <a:t>4</a:t>
            </a:r>
            <a:r>
              <a:rPr lang="en-US" sz="1400" baseline="30000" dirty="0"/>
              <a:t> </a:t>
            </a:r>
            <a:endParaRPr lang="en-US" sz="1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 mV/</a:t>
            </a:r>
            <a:r>
              <a:rPr lang="en-US" sz="1400" dirty="0" err="1" smtClean="0"/>
              <a:t>mip</a:t>
            </a:r>
            <a:r>
              <a:rPr lang="en-US" sz="1400" dirty="0" smtClean="0"/>
              <a:t> pulse amplitude at PMT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Dynamic range up to 280 </a:t>
            </a:r>
            <a:r>
              <a:rPr lang="en-US" sz="1400" dirty="0" err="1" smtClean="0"/>
              <a:t>mip</a:t>
            </a:r>
            <a:r>
              <a:rPr lang="en-US" sz="1400" dirty="0" smtClean="0"/>
              <a:t>/quadrant (limited by MCP conductivity)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 operate in 0.5 T magnetic field, if correctly oriented (normal to photocathode plane)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Estimated lifetime ~2-3 C/cm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(0.6 C/cm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total charge load is expected for basic LHC working scenario for 2020 – 2029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Signal rise</a:t>
            </a:r>
            <a:r>
              <a:rPr lang="ru-RU" sz="1400" dirty="0" smtClean="0"/>
              <a:t> </a:t>
            </a:r>
            <a:r>
              <a:rPr lang="en-US" sz="1400" dirty="0" smtClean="0"/>
              <a:t>time after cabling system 1.4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Detector time resolution &lt;50 </a:t>
            </a:r>
            <a:r>
              <a:rPr lang="en-US" sz="1400" dirty="0" err="1" smtClean="0"/>
              <a:t>ps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62017" y="773923"/>
            <a:ext cx="482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V0+ (Scintillator) part:  </a:t>
            </a:r>
            <a:r>
              <a:rPr lang="en-US" altLang="ru-RU" sz="1600" b="1" dirty="0">
                <a:latin typeface="+mj-lt"/>
              </a:rPr>
              <a:t>2” Hamamatsu R5924-70 </a:t>
            </a:r>
            <a:r>
              <a:rPr lang="en-US" altLang="ru-RU" sz="1600" b="1" dirty="0" smtClean="0">
                <a:latin typeface="+mj-lt"/>
              </a:rPr>
              <a:t>fine-mesh PMT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~100 </a:t>
            </a:r>
            <a:r>
              <a:rPr lang="en-US" sz="1400" dirty="0" err="1" smtClean="0">
                <a:latin typeface="+mj-lt"/>
              </a:rPr>
              <a:t>p.e.</a:t>
            </a:r>
            <a:r>
              <a:rPr lang="en-US" sz="1400" dirty="0" smtClean="0">
                <a:latin typeface="+mj-lt"/>
              </a:rPr>
              <a:t>/</a:t>
            </a:r>
            <a:r>
              <a:rPr lang="en-US" sz="1400" dirty="0" err="1" smtClean="0">
                <a:latin typeface="+mj-lt"/>
              </a:rPr>
              <a:t>mip</a:t>
            </a:r>
            <a:r>
              <a:rPr lang="en-US" sz="1400" dirty="0" smtClean="0">
                <a:latin typeface="+mj-lt"/>
              </a:rPr>
              <a:t>(varies for different rings)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Gain 4-8x10</a:t>
            </a:r>
            <a:r>
              <a:rPr lang="en-US" sz="1400" baseline="30000" dirty="0" smtClean="0">
                <a:latin typeface="+mj-lt"/>
              </a:rPr>
              <a:t>4 </a:t>
            </a:r>
            <a:r>
              <a:rPr lang="en-US" sz="1400" dirty="0" smtClean="0">
                <a:latin typeface="+mj-lt"/>
              </a:rPr>
              <a:t>(varies for different rings)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15 mV/</a:t>
            </a:r>
            <a:r>
              <a:rPr lang="en-US" sz="1400" dirty="0" err="1" smtClean="0">
                <a:latin typeface="+mj-lt"/>
              </a:rPr>
              <a:t>mip</a:t>
            </a:r>
            <a:r>
              <a:rPr lang="en-US" sz="1400" dirty="0" smtClean="0">
                <a:latin typeface="+mj-lt"/>
              </a:rPr>
              <a:t> pulse amplitude at PMT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Dynamic range up to 600 </a:t>
            </a:r>
            <a:r>
              <a:rPr lang="en-US" sz="1400" dirty="0" err="1" smtClean="0">
                <a:latin typeface="+mj-lt"/>
              </a:rPr>
              <a:t>mip</a:t>
            </a:r>
            <a:r>
              <a:rPr lang="en-US" sz="1400" dirty="0" smtClean="0">
                <a:latin typeface="+mj-lt"/>
              </a:rPr>
              <a:t>/sector (limited by photocathode linearity)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Can operate in 0.5 T magnetic field, if correctly oriented</a:t>
            </a:r>
            <a:r>
              <a:rPr lang="en-US" sz="1400" dirty="0"/>
              <a:t> (normal to photocathode plane)</a:t>
            </a:r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No problems with lifetime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Signal rise time after cabling system 5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Detector time resolution &lt;250 </a:t>
            </a:r>
            <a:r>
              <a:rPr lang="en-US" sz="1400" dirty="0" err="1" smtClean="0">
                <a:latin typeface="+mj-lt"/>
              </a:rPr>
              <a:t>ps</a:t>
            </a:r>
            <a:endParaRPr lang="en-US" sz="1400" dirty="0" smtClean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B8A7FC-6428-2B4F-B1E9-89C79082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516" y="3420476"/>
            <a:ext cx="2588890" cy="172592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3878"/>
            <a:ext cx="1521634" cy="1345062"/>
          </a:xfrm>
          <a:prstGeom prst="rect">
            <a:avLst/>
          </a:prstGeom>
          <a:noFill/>
          <a:ln>
            <a:noFill/>
          </a:ln>
          <a:effectLst>
            <a:outerShdw blurRad="266700" dist="152400" dir="252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GP46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22311" r="20686"/>
          <a:stretch>
            <a:fillRect/>
          </a:stretch>
        </p:blipFill>
        <p:spPr bwMode="auto">
          <a:xfrm>
            <a:off x="3275855" y="3507854"/>
            <a:ext cx="2187063" cy="149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51203"/>
            <a:ext cx="1800200" cy="1712648"/>
          </a:xfrm>
          <a:prstGeom prst="rect">
            <a:avLst/>
          </a:prstGeom>
        </p:spPr>
      </p:pic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4720" y="128534"/>
            <a:ext cx="8220960" cy="85329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solution for </a:t>
            </a:r>
            <a:r>
              <a:rPr lang="en-US" alt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PLANACON® XP85012 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xmlns="" id="{C19505F5-9D8C-4B8F-9261-75D0E9C7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60" y="987575"/>
            <a:ext cx="90446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034" rIns="0" bIns="0"/>
          <a:lstStyle>
            <a:lvl1pPr marL="341313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393602" lvl="1">
              <a:spcBef>
                <a:spcPts val="526"/>
              </a:spcBef>
              <a:defRPr/>
            </a:pPr>
            <a:r>
              <a:rPr lang="en-US" altLang="ru-RU" b="1" dirty="0" smtClean="0">
                <a:solidFill>
                  <a:schemeClr val="tx1"/>
                </a:solidFill>
                <a:latin typeface="DejaVu Serif" pitchFamily="16" charset="0"/>
                <a:ea typeface="+mn-ea"/>
              </a:rPr>
              <a:t>New PCBs </a:t>
            </a:r>
            <a:r>
              <a:rPr lang="en-US" altLang="ru-RU" b="1" dirty="0">
                <a:solidFill>
                  <a:schemeClr val="tx1"/>
                </a:solidFill>
                <a:latin typeface="DejaVu Serif" pitchFamily="16" charset="0"/>
                <a:ea typeface="+mn-ea"/>
              </a:rPr>
              <a:t>for XP85012 with FIT modifications was designed and manufactured </a:t>
            </a:r>
            <a:r>
              <a:rPr lang="en-US" altLang="ru-RU" b="1" dirty="0" smtClean="0">
                <a:solidFill>
                  <a:schemeClr val="tx1"/>
                </a:solidFill>
                <a:latin typeface="DejaVu Serif" pitchFamily="16" charset="0"/>
                <a:ea typeface="+mn-ea"/>
              </a:rPr>
              <a:t>in the </a:t>
            </a:r>
            <a:r>
              <a:rPr lang="en-US" altLang="ru-RU" b="1" u="sng" dirty="0" smtClean="0">
                <a:solidFill>
                  <a:schemeClr val="tx1"/>
                </a:solidFill>
                <a:latin typeface="DejaVu Serif" pitchFamily="16" charset="0"/>
                <a:ea typeface="+mn-ea"/>
              </a:rPr>
              <a:t>Institute </a:t>
            </a:r>
            <a:r>
              <a:rPr lang="en-US" altLang="ru-RU" b="1" u="sng" dirty="0">
                <a:solidFill>
                  <a:schemeClr val="tx1"/>
                </a:solidFill>
                <a:latin typeface="DejaVu Serif" pitchFamily="16" charset="0"/>
                <a:ea typeface="+mn-ea"/>
              </a:rPr>
              <a:t>of Nuclear Research </a:t>
            </a:r>
            <a:r>
              <a:rPr lang="en-US" altLang="ru-RU" b="1" dirty="0">
                <a:solidFill>
                  <a:schemeClr val="tx1"/>
                </a:solidFill>
                <a:latin typeface="DejaVu Serif" pitchFamily="16" charset="0"/>
                <a:ea typeface="+mn-ea"/>
              </a:rPr>
              <a:t> RAS (Moscow) and </a:t>
            </a:r>
            <a:r>
              <a:rPr lang="en-US" altLang="ru-RU" b="1" dirty="0" smtClean="0">
                <a:solidFill>
                  <a:schemeClr val="tx1"/>
                </a:solidFill>
                <a:latin typeface="DejaVu Serif" pitchFamily="16" charset="0"/>
                <a:ea typeface="+mn-ea"/>
              </a:rPr>
              <a:t>assembled with new PLANACONs </a:t>
            </a:r>
            <a:r>
              <a:rPr lang="en-US" altLang="ru-RU" b="1" dirty="0">
                <a:solidFill>
                  <a:schemeClr val="tx1"/>
                </a:solidFill>
                <a:latin typeface="DejaVu Serif" pitchFamily="16" charset="0"/>
                <a:ea typeface="+mn-ea"/>
              </a:rPr>
              <a:t>by </a:t>
            </a:r>
            <a:r>
              <a:rPr lang="en-US" altLang="ru-RU" b="1" dirty="0" err="1">
                <a:solidFill>
                  <a:schemeClr val="tx1"/>
                </a:solidFill>
                <a:latin typeface="DejaVu Serif" pitchFamily="16" charset="0"/>
                <a:ea typeface="+mn-ea"/>
              </a:rPr>
              <a:t>Photonis</a:t>
            </a:r>
            <a:r>
              <a:rPr lang="en-US" altLang="ru-RU" b="1" dirty="0">
                <a:solidFill>
                  <a:schemeClr val="tx1"/>
                </a:solidFill>
                <a:latin typeface="DejaVu Serif" pitchFamily="16" charset="0"/>
                <a:ea typeface="+mn-ea"/>
              </a:rPr>
              <a:t>.</a:t>
            </a:r>
          </a:p>
          <a:p>
            <a:pPr>
              <a:spcBef>
                <a:spcPts val="526"/>
              </a:spcBef>
              <a:buClr>
                <a:srgbClr val="000000"/>
              </a:buClr>
              <a:buSzPct val="72000"/>
              <a:buBlip>
                <a:blip r:embed="rId5"/>
              </a:buBlip>
              <a:defRPr/>
            </a:pPr>
            <a:r>
              <a:rPr lang="en-US" altLang="ru-RU" dirty="0">
                <a:latin typeface="DejaVu Serif" pitchFamily="16" charset="0"/>
                <a:ea typeface="+mn-ea"/>
              </a:rPr>
              <a:t>“Positive </a:t>
            </a:r>
            <a:r>
              <a:rPr lang="en-US" altLang="ru-RU" dirty="0" smtClean="0">
                <a:latin typeface="DejaVu Serif" pitchFamily="16" charset="0"/>
                <a:ea typeface="+mn-ea"/>
              </a:rPr>
              <a:t>cross-talk” was </a:t>
            </a:r>
            <a:r>
              <a:rPr lang="en-US" altLang="ru-RU" dirty="0">
                <a:latin typeface="DejaVu Serif" pitchFamily="16" charset="0"/>
                <a:ea typeface="+mn-ea"/>
              </a:rPr>
              <a:t>eliminated, rising edge is never distorted;</a:t>
            </a:r>
          </a:p>
          <a:p>
            <a:pPr>
              <a:spcBef>
                <a:spcPts val="526"/>
              </a:spcBef>
              <a:buClr>
                <a:srgbClr val="000000"/>
              </a:buClr>
              <a:buSzPct val="72000"/>
              <a:buBlip>
                <a:blip r:embed="rId5"/>
              </a:buBlip>
              <a:defRPr/>
            </a:pPr>
            <a:r>
              <a:rPr lang="en-US" altLang="ru-RU" dirty="0">
                <a:latin typeface="DejaVu Serif" pitchFamily="16" charset="0"/>
                <a:ea typeface="+mn-ea"/>
              </a:rPr>
              <a:t>Improved time resolution and </a:t>
            </a:r>
            <a:r>
              <a:rPr lang="en-US" altLang="ru-RU" dirty="0" smtClean="0">
                <a:latin typeface="DejaVu Serif" pitchFamily="16" charset="0"/>
                <a:ea typeface="+mn-ea"/>
              </a:rPr>
              <a:t>signal-shape </a:t>
            </a:r>
            <a:r>
              <a:rPr lang="en-US" altLang="ru-RU" dirty="0">
                <a:latin typeface="DejaVu Serif" pitchFamily="16" charset="0"/>
                <a:ea typeface="+mn-ea"/>
              </a:rPr>
              <a:t>stability with wide  </a:t>
            </a:r>
            <a:r>
              <a:rPr lang="en-US" altLang="ru-RU" dirty="0" smtClean="0">
                <a:latin typeface="DejaVu Serif" pitchFamily="16" charset="0"/>
                <a:ea typeface="+mn-ea"/>
              </a:rPr>
              <a:t>spot (13 – 22 </a:t>
            </a:r>
            <a:r>
              <a:rPr lang="en-US" altLang="ru-RU" dirty="0" err="1" smtClean="0">
                <a:latin typeface="DejaVu Serif" pitchFamily="16" charset="0"/>
                <a:ea typeface="+mn-ea"/>
              </a:rPr>
              <a:t>ps</a:t>
            </a:r>
            <a:r>
              <a:rPr lang="en-US" altLang="ru-RU" dirty="0" smtClean="0">
                <a:latin typeface="DejaVu Serif" pitchFamily="16" charset="0"/>
                <a:ea typeface="+mn-ea"/>
              </a:rPr>
              <a:t>);</a:t>
            </a:r>
            <a:endParaRPr lang="en-US" altLang="ru-RU" dirty="0">
              <a:latin typeface="DejaVu Serif" pitchFamily="16" charset="0"/>
              <a:ea typeface="+mn-ea"/>
            </a:endParaRPr>
          </a:p>
          <a:p>
            <a:pPr>
              <a:spcBef>
                <a:spcPts val="526"/>
              </a:spcBef>
              <a:buClr>
                <a:srgbClr val="000000"/>
              </a:buClr>
              <a:buSzPct val="72000"/>
              <a:buBlip>
                <a:blip r:embed="rId5"/>
              </a:buBlip>
              <a:defRPr/>
            </a:pPr>
            <a:r>
              <a:rPr lang="en-US" altLang="ru-RU" dirty="0">
                <a:latin typeface="DejaVu Serif" pitchFamily="16" charset="0"/>
                <a:ea typeface="+mn-ea"/>
              </a:rPr>
              <a:t>Reduced unit thickness;</a:t>
            </a:r>
          </a:p>
          <a:p>
            <a:pPr>
              <a:spcBef>
                <a:spcPts val="526"/>
              </a:spcBef>
              <a:buClr>
                <a:srgbClr val="000000"/>
              </a:buClr>
              <a:buSzPct val="72000"/>
              <a:buBlip>
                <a:blip r:embed="rId5"/>
              </a:buBlip>
              <a:defRPr/>
            </a:pPr>
            <a:r>
              <a:rPr lang="en-US" altLang="ru-RU" dirty="0">
                <a:latin typeface="DejaVu Serif" pitchFamily="16" charset="0"/>
                <a:ea typeface="+mn-ea"/>
              </a:rPr>
              <a:t>smaller cross-talks between anodes, higher amplitude-to-charge </a:t>
            </a:r>
            <a:r>
              <a:rPr lang="en-US" altLang="ru-RU" dirty="0" smtClean="0">
                <a:latin typeface="DejaVu Serif" pitchFamily="16" charset="0"/>
                <a:ea typeface="+mn-ea"/>
              </a:rPr>
              <a:t>ratio (up to 2x compared to standard </a:t>
            </a:r>
            <a:r>
              <a:rPr lang="en-US" altLang="ru-RU" dirty="0" err="1" smtClean="0">
                <a:latin typeface="DejaVu Serif" pitchFamily="16" charset="0"/>
                <a:ea typeface="+mn-ea"/>
              </a:rPr>
              <a:t>Planacon</a:t>
            </a:r>
            <a:r>
              <a:rPr lang="en-US" altLang="ru-RU" dirty="0" smtClean="0">
                <a:latin typeface="DejaVu Serif" pitchFamily="16" charset="0"/>
                <a:ea typeface="+mn-ea"/>
              </a:rPr>
              <a:t>); </a:t>
            </a:r>
            <a:endParaRPr lang="en-US" altLang="ru-RU" dirty="0">
              <a:latin typeface="DejaVu Serif" pitchFamily="16" charset="0"/>
              <a:ea typeface="+mn-ea"/>
            </a:endParaRPr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434880" y="3624732"/>
            <a:ext cx="2408928" cy="1251274"/>
            <a:chOff x="346" y="2860"/>
            <a:chExt cx="1971" cy="1720"/>
          </a:xfrm>
        </p:grpSpPr>
        <p:pic>
          <p:nvPicPr>
            <p:cNvPr id="4404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" y="2860"/>
              <a:ext cx="1971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45" name="Rectangle 5"/>
            <p:cNvSpPr>
              <a:spLocks noChangeArrowheads="1"/>
            </p:cNvSpPr>
            <p:nvPr/>
          </p:nvSpPr>
          <p:spPr bwMode="auto">
            <a:xfrm>
              <a:off x="1439" y="3112"/>
              <a:ext cx="490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lnSpc>
                  <a:spcPct val="98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 b="1">
                  <a:solidFill>
                    <a:srgbClr val="2C3E50"/>
                  </a:solidFill>
                  <a:latin typeface="Source Sans Pro Semibold"/>
                  <a:ea typeface="源ノ角ゴシック Bold"/>
                  <a:cs typeface="源ノ角ゴシック Bold"/>
                </a:defRPr>
              </a:lvl1pPr>
              <a:lvl2pPr>
                <a:lnSpc>
                  <a:spcPct val="98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2pPr>
              <a:lvl3pPr>
                <a:lnSpc>
                  <a:spcPct val="98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3pPr>
              <a:lvl4pPr>
                <a:lnSpc>
                  <a:spcPct val="98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4pPr>
              <a:lvl5pPr>
                <a:lnSpc>
                  <a:spcPct val="98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5pPr>
              <a:lvl6pPr marL="25146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6pPr>
              <a:lvl7pPr marL="29718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7pPr>
              <a:lvl8pPr marL="34290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8pPr>
              <a:lvl9pPr marL="38862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u-RU" sz="800" dirty="0" smtClean="0">
                  <a:solidFill>
                    <a:srgbClr val="000000"/>
                  </a:solidFill>
                  <a:latin typeface="Calibri" pitchFamily="34" charset="0"/>
                  <a:ea typeface="Noto Sans CJK SC Regular"/>
                  <a:cs typeface="Noto Sans CJK SC Regular"/>
                </a:rPr>
                <a:t>Standard</a:t>
              </a:r>
              <a:endParaRPr lang="en-US" altLang="ru-RU" sz="800" dirty="0">
                <a:solidFill>
                  <a:srgbClr val="000000"/>
                </a:solidFill>
                <a:latin typeface="Calibri" pitchFamily="34" charset="0"/>
                <a:ea typeface="Noto Sans CJK SC Regular"/>
                <a:cs typeface="Noto Sans CJK SC Regular"/>
              </a:endParaRPr>
            </a:p>
          </p:txBody>
        </p:sp>
        <p:sp>
          <p:nvSpPr>
            <p:cNvPr id="44046" name="Rectangle 6"/>
            <p:cNvSpPr>
              <a:spLocks noChangeArrowheads="1"/>
            </p:cNvSpPr>
            <p:nvPr/>
          </p:nvSpPr>
          <p:spPr bwMode="auto">
            <a:xfrm>
              <a:off x="1457" y="3930"/>
              <a:ext cx="420" cy="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lnSpc>
                  <a:spcPct val="98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 b="1">
                  <a:solidFill>
                    <a:srgbClr val="2C3E50"/>
                  </a:solidFill>
                  <a:latin typeface="Source Sans Pro Semibold"/>
                  <a:ea typeface="源ノ角ゴシック Bold"/>
                  <a:cs typeface="源ノ角ゴシック Bold"/>
                </a:defRPr>
              </a:lvl1pPr>
              <a:lvl2pPr>
                <a:lnSpc>
                  <a:spcPct val="98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2pPr>
              <a:lvl3pPr>
                <a:lnSpc>
                  <a:spcPct val="98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3pPr>
              <a:lvl4pPr>
                <a:lnSpc>
                  <a:spcPct val="98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4pPr>
              <a:lvl5pPr>
                <a:lnSpc>
                  <a:spcPct val="98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5pPr>
              <a:lvl6pPr marL="25146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6pPr>
              <a:lvl7pPr marL="29718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7pPr>
              <a:lvl8pPr marL="34290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8pPr>
              <a:lvl9pPr marL="3886200" indent="-228600" defTabSz="4572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C3E50"/>
                  </a:solidFill>
                  <a:latin typeface="Source Sans Pro"/>
                  <a:ea typeface="源ノ角ゴシック Normal"/>
                  <a:cs typeface="源ノ角ゴシック Normal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ru-RU" sz="800" dirty="0">
                  <a:solidFill>
                    <a:srgbClr val="000000"/>
                  </a:solidFill>
                  <a:latin typeface="Calibri" pitchFamily="34" charset="0"/>
                  <a:ea typeface="Noto Sans CJK SC Regular"/>
                  <a:cs typeface="Noto Sans CJK SC Regular"/>
                </a:rPr>
                <a:t>FIT design</a:t>
              </a:r>
            </a:p>
          </p:txBody>
        </p:sp>
      </p:grp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7956376" y="3351203"/>
            <a:ext cx="1085621" cy="53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b="0" dirty="0">
                <a:solidFill>
                  <a:srgbClr val="000099"/>
                </a:solidFill>
                <a:latin typeface="DejaVu Serif"/>
                <a:ea typeface="Noto Sans CJK SC Regular"/>
                <a:cs typeface="Noto Sans CJK SC Regular"/>
              </a:rPr>
              <a:t>FIT design with base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45F3C-D1F4-458A-9AFF-891EEE42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991" y="4667269"/>
            <a:ext cx="331339" cy="273844"/>
          </a:xfrm>
        </p:spPr>
        <p:txBody>
          <a:bodyPr/>
          <a:lstStyle>
            <a:lvl1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5pPr>
            <a:lvl6pPr marL="2036575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6pPr>
            <a:lvl7pPr marL="2406861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7pPr>
            <a:lvl8pPr marL="2777147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8pPr>
            <a:lvl9pPr marL="3147433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9pPr>
          </a:lstStyle>
          <a:p>
            <a:fld id="{8CD2D220-8BD7-44D1-9394-81A129899552}" type="slidenum">
              <a:rPr lang="en-US" altLang="ru-RU">
                <a:solidFill>
                  <a:schemeClr val="tx1"/>
                </a:solidFill>
                <a:latin typeface="Source Sans Pro Black"/>
                <a:ea typeface="源ノ角ゴシック Heavy"/>
                <a:cs typeface="源ノ角ゴシック Heavy"/>
              </a:rPr>
              <a:pPr/>
              <a:t>7</a:t>
            </a:fld>
            <a:endParaRPr lang="en-US" altLang="ru-RU" dirty="0">
              <a:solidFill>
                <a:schemeClr val="tx1"/>
              </a:solidFill>
              <a:latin typeface="Source Sans Pro Black"/>
              <a:ea typeface="源ノ角ゴシック Heavy"/>
              <a:cs typeface="源ノ角ゴシック Heavy"/>
            </a:endParaRPr>
          </a:p>
        </p:txBody>
      </p:sp>
      <p:pic>
        <p:nvPicPr>
          <p:cNvPr id="4404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126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6265" y="-63600"/>
            <a:ext cx="2194826" cy="1154345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269334" y="3486670"/>
            <a:ext cx="1053298" cy="53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ru-RU" sz="1500" b="0" dirty="0" smtClean="0">
                <a:solidFill>
                  <a:srgbClr val="000099"/>
                </a:solidFill>
                <a:latin typeface="DejaVu Serif"/>
                <a:ea typeface="Noto Sans CJK SC Regular"/>
                <a:cs typeface="Noto Sans CJK SC Regular"/>
              </a:rPr>
              <a:t>Standard design</a:t>
            </a:r>
            <a:endParaRPr lang="en-US" altLang="ru-RU" sz="1500" b="0" dirty="0">
              <a:solidFill>
                <a:srgbClr val="000099"/>
              </a:solidFill>
              <a:latin typeface="DejaVu Serif"/>
              <a:ea typeface="Noto Sans CJK SC Regular"/>
              <a:cs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098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7087680" y="4803998"/>
            <a:ext cx="2056320" cy="27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4057" tIns="37029" rIns="74057" bIns="37029" anchor="ctr"/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12CA3A5-F1C4-4C96-AA91-7C64DC4FBBFE}" type="slidenum">
              <a:rPr lang="en-US" altLang="ru-RU" sz="1200" b="0">
                <a:solidFill>
                  <a:schemeClr val="tx1"/>
                </a:solidFill>
                <a:latin typeface="Calibri" pitchFamily="34" charset="0"/>
                <a:ea typeface="DejaVu Sans"/>
                <a:cs typeface="DejaVu Sans"/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ru-RU" sz="1200" b="0" dirty="0">
              <a:solidFill>
                <a:schemeClr val="tx1"/>
              </a:solidFill>
              <a:latin typeface="Calibri" pitchFamily="34" charset="0"/>
              <a:ea typeface="DejaVu Sans"/>
              <a:cs typeface="DejaVu Sans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518279"/>
            <a:ext cx="6246264" cy="337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37273" y="3827435"/>
            <a:ext cx="8738416" cy="1181599"/>
          </a:xfrm>
          <a:prstGeom prst="rect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891" tIns="36446" rIns="72891" bIns="36446">
            <a:spAutoFit/>
          </a:bodyPr>
          <a:lstStyle>
            <a:lvl1pPr>
              <a:lnSpc>
                <a:spcPct val="98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 b="1">
                <a:solidFill>
                  <a:srgbClr val="2C3E50"/>
                </a:solidFill>
                <a:latin typeface="Source Sans Pro Semibold"/>
                <a:ea typeface="源ノ角ゴシック Bold"/>
                <a:cs typeface="源ノ角ゴシック Bold"/>
              </a:defRPr>
            </a:lvl1pPr>
            <a:lvl2pPr marL="1085850" indent="-342900">
              <a:lnSpc>
                <a:spcPct val="98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2pPr>
            <a:lvl3pPr>
              <a:lnSpc>
                <a:spcPct val="98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3pPr>
            <a:lvl4pPr>
              <a:lnSpc>
                <a:spcPct val="98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4pPr>
            <a:lvl5pPr>
              <a:lnSpc>
                <a:spcPct val="98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C3E50"/>
                </a:solidFill>
                <a:latin typeface="Source Sans Pro"/>
                <a:ea typeface="源ノ角ゴシック Normal"/>
                <a:cs typeface="源ノ角ゴシック Normal"/>
              </a:defRPr>
            </a:lvl9pPr>
          </a:lstStyle>
          <a:p>
            <a:pPr algn="just">
              <a:lnSpc>
                <a:spcPct val="100000"/>
              </a:lnSpc>
              <a:spcAft>
                <a:spcPts val="486"/>
              </a:spcAft>
              <a:buClrTx/>
            </a:pPr>
            <a:r>
              <a:rPr lang="en-US" altLang="ru-RU" sz="1800" b="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Time and charge are evaluated by Constant Fraction Discriminator and Integrator, then digitized by ADC and TDC. Digital data from each channel are used for calculating trigger decisions in FPGA-based processors. Data readout is based on CERN optical 4.8 </a:t>
            </a:r>
            <a:r>
              <a:rPr lang="en-US" altLang="ru-RU" sz="1800" b="0" dirty="0" err="1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GBt</a:t>
            </a:r>
            <a:r>
              <a:rPr lang="en-US" altLang="ru-RU" sz="1800" b="0" dirty="0" smtClean="0">
                <a:solidFill>
                  <a:srgbClr val="000000"/>
                </a:solidFill>
                <a:latin typeface="DejaVu Serif"/>
                <a:ea typeface="Noto Sans CJK SC Regular"/>
                <a:cs typeface="Noto Sans CJK SC Regular"/>
              </a:rPr>
              <a:t>/s GBT data transmission protocol.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298080" y="306752"/>
            <a:ext cx="7682400" cy="26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298081" y="3296506"/>
            <a:ext cx="8416800" cy="3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4057" tIns="37029" rIns="74057" bIns="3702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60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31617" y="15152"/>
            <a:ext cx="8480160" cy="64482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370286" algn="l"/>
                <a:tab pos="740573" algn="l"/>
                <a:tab pos="1110859" algn="l"/>
                <a:tab pos="1481145" algn="l"/>
                <a:tab pos="1851431" algn="l"/>
                <a:tab pos="2221718" algn="l"/>
                <a:tab pos="2592004" algn="l"/>
                <a:tab pos="2962290" algn="l"/>
                <a:tab pos="3332577" algn="l"/>
                <a:tab pos="3702863" algn="l"/>
                <a:tab pos="4073149" algn="l"/>
                <a:tab pos="4443435" algn="l"/>
                <a:tab pos="4813722" algn="l"/>
                <a:tab pos="5184008" algn="l"/>
                <a:tab pos="5554294" algn="l"/>
                <a:tab pos="5924580" algn="l"/>
                <a:tab pos="6294867" algn="l"/>
                <a:tab pos="6665153" algn="l"/>
                <a:tab pos="7035439" algn="l"/>
                <a:tab pos="7405726" algn="l"/>
              </a:tabLst>
            </a:pP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FIT electronics concept</a:t>
            </a:r>
          </a:p>
        </p:txBody>
      </p:sp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1213" y="7359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92E25A2-192C-476B-9D42-B0F91B61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5pPr>
            <a:lvl6pPr marL="2036575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6pPr>
            <a:lvl7pPr marL="2406861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7pPr>
            <a:lvl8pPr marL="2777147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8pPr>
            <a:lvl9pPr marL="3147433" indent="-185143" defTabSz="370286" eaLnBrk="0" fontAlgn="base" hangingPunct="0">
              <a:spcBef>
                <a:spcPct val="0"/>
              </a:spcBef>
              <a:spcAft>
                <a:spcPct val="0"/>
              </a:spcAft>
              <a:tabLst>
                <a:tab pos="370286" algn="l"/>
              </a:tabLst>
              <a:defRPr>
                <a:solidFill>
                  <a:schemeClr val="bg1"/>
                </a:solidFill>
                <a:latin typeface="Arial" pitchFamily="34" charset="0"/>
                <a:ea typeface="Noto Sans CJK SC Regular"/>
                <a:cs typeface="Noto Sans CJK SC Regular"/>
              </a:defRPr>
            </a:lvl9pPr>
          </a:lstStyle>
          <a:p>
            <a:fld id="{0AB496BC-0A7C-487E-8382-67F2E7BC330B}" type="slidenum">
              <a:rPr lang="en-US" altLang="ru-RU">
                <a:solidFill>
                  <a:srgbClr val="FFFFFF"/>
                </a:solidFill>
                <a:latin typeface="Source Sans Pro Black"/>
                <a:ea typeface="源ノ角ゴシック Heavy"/>
                <a:cs typeface="源ノ角ゴシック Heavy"/>
              </a:rPr>
              <a:pPr/>
              <a:t>8</a:t>
            </a:fld>
            <a:endParaRPr lang="en-US" altLang="ru-RU">
              <a:solidFill>
                <a:srgbClr val="FFFFFF"/>
              </a:solidFill>
              <a:latin typeface="Source Sans Pro Black"/>
              <a:ea typeface="源ノ角ゴシック Heavy"/>
              <a:cs typeface="源ノ角ゴシック Heavy"/>
            </a:endParaRPr>
          </a:p>
        </p:txBody>
      </p:sp>
      <p:pic>
        <p:nvPicPr>
          <p:cNvPr id="4609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841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488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007" y="-92546"/>
            <a:ext cx="5745832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electronics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47A3-725D-43C2-80D0-6E4CAB38BCA7}" type="slidenum">
              <a:rPr lang="en-US" smtClean="0"/>
              <a:t>9</a:t>
            </a:fld>
            <a:endParaRPr lang="en-US"/>
          </a:p>
        </p:txBody>
      </p:sp>
      <p:pic>
        <p:nvPicPr>
          <p:cNvPr id="4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915566"/>
            <a:ext cx="5256584" cy="280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3" y="91556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electronics will be built from</a:t>
            </a:r>
          </a:p>
          <a:p>
            <a:r>
              <a:rPr lang="en-US" dirty="0" smtClean="0"/>
              <a:t>only two types of modules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Processing Module (PM) – one per 12 analog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Trigger and Clock Module (TCM) – one for T0+ and one for V0+ parts of the detector.</a:t>
            </a:r>
          </a:p>
          <a:p>
            <a:r>
              <a:rPr lang="en-US" dirty="0" smtClean="0"/>
              <a:t>PM and TCM is connected by 1 meter standard HDMI cable.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73987" y="-65134"/>
            <a:ext cx="2311050" cy="1217873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334" t="18109" r="32413" b="203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841" y="227904"/>
            <a:ext cx="465535" cy="63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53" y="3579862"/>
            <a:ext cx="8928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 processes the input signals, converts them to digits, packs the data for readout (in continuous or triggered mode), and makes the first stage calculations for trigger decision.</a:t>
            </a:r>
          </a:p>
          <a:p>
            <a:r>
              <a:rPr lang="en-US" dirty="0" smtClean="0"/>
              <a:t>TCM collects trigger data from PMs (4 LVDS links at 320 </a:t>
            </a:r>
            <a:r>
              <a:rPr lang="en-US" dirty="0" err="1" smtClean="0"/>
              <a:t>Mbits</a:t>
            </a:r>
            <a:r>
              <a:rPr lang="en-US" dirty="0" smtClean="0"/>
              <a:t>/s for each PM) and makes a final decision. Also the TCM provides accurate clocks and slow control for all PMs.</a:t>
            </a:r>
          </a:p>
          <a:p>
            <a:r>
              <a:rPr lang="en-US" dirty="0" smtClean="0"/>
              <a:t>All FIT electronics will be placed in 3 9U crates in one standard ALICE rack.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1177</Words>
  <Application>Microsoft Office PowerPoint</Application>
  <PresentationFormat>On-screen Show (16:9)</PresentationFormat>
  <Paragraphs>145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The ALICE detector</vt:lpstr>
      <vt:lpstr>  Fast Interaction Trigger: requirements </vt:lpstr>
      <vt:lpstr>FIT detector </vt:lpstr>
      <vt:lpstr>FIT Photo-sensors </vt:lpstr>
      <vt:lpstr>FIT solution for PLANACON® XP85012 </vt:lpstr>
      <vt:lpstr>FIT electronics concept</vt:lpstr>
      <vt:lpstr>FIT electronics </vt:lpstr>
      <vt:lpstr>PowerPoint Presentation</vt:lpstr>
      <vt:lpstr>FIT module and FEE prototype installed in ALICE </vt:lpstr>
      <vt:lpstr>PowerPoint Presentation</vt:lpstr>
      <vt:lpstr>PowerPoint Presentation</vt:lpstr>
      <vt:lpstr>PowerPoint Presentation</vt:lpstr>
      <vt:lpstr>PowerPoint Presentation</vt:lpstr>
      <vt:lpstr>Thank you for the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Photo-sensors and Front-end Electronics for the  Fast Interaction Trigger detector of the ALICE experiment at CERN</dc:title>
  <dc:creator>serebr</dc:creator>
  <cp:lastModifiedBy>serebr</cp:lastModifiedBy>
  <cp:revision>92</cp:revision>
  <dcterms:created xsi:type="dcterms:W3CDTF">2018-10-10T10:14:40Z</dcterms:created>
  <dcterms:modified xsi:type="dcterms:W3CDTF">2018-10-18T15:57:14Z</dcterms:modified>
</cp:coreProperties>
</file>