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1"/>
  </p:notesMasterIdLst>
  <p:sldIdLst>
    <p:sldId id="510" r:id="rId3"/>
    <p:sldId id="509" r:id="rId4"/>
    <p:sldId id="512" r:id="rId5"/>
    <p:sldId id="535" r:id="rId6"/>
    <p:sldId id="514" r:id="rId7"/>
    <p:sldId id="536" r:id="rId8"/>
    <p:sldId id="543" r:id="rId9"/>
    <p:sldId id="376" r:id="rId10"/>
    <p:sldId id="508" r:id="rId11"/>
    <p:sldId id="537" r:id="rId12"/>
    <p:sldId id="515" r:id="rId13"/>
    <p:sldId id="538" r:id="rId14"/>
    <p:sldId id="522" r:id="rId15"/>
    <p:sldId id="523" r:id="rId16"/>
    <p:sldId id="532" r:id="rId17"/>
    <p:sldId id="495" r:id="rId18"/>
    <p:sldId id="539" r:id="rId19"/>
    <p:sldId id="540" r:id="rId20"/>
    <p:sldId id="541" r:id="rId21"/>
    <p:sldId id="383" r:id="rId22"/>
    <p:sldId id="525" r:id="rId23"/>
    <p:sldId id="533" r:id="rId24"/>
    <p:sldId id="526" r:id="rId25"/>
    <p:sldId id="480" r:id="rId26"/>
    <p:sldId id="531" r:id="rId27"/>
    <p:sldId id="504" r:id="rId28"/>
    <p:sldId id="524" r:id="rId29"/>
    <p:sldId id="54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0" autoAdjust="0"/>
    <p:restoredTop sz="94660"/>
  </p:normalViewPr>
  <p:slideViewPr>
    <p:cSldViewPr>
      <p:cViewPr varScale="1">
        <p:scale>
          <a:sx n="67" d="100"/>
          <a:sy n="67" d="100"/>
        </p:scale>
        <p:origin x="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EF545-BE04-40E4-B258-EDBE02BC75B3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F9E8B-0ADB-4B25-9A48-C13B2AE9A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3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D76CC-0134-4BEB-8309-AE2FC338AF0B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ga-IE"/>
              <a:t>BNO-SAO 2017 July, 2-8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C6F-BECD-4B95-9D39-749C4204A0F5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ga-IE"/>
              <a:t>BNO-SAO 2017 July, 2-8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A2C7-0AC5-44F4-8764-B66C1C2D8AF5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ga-IE"/>
              <a:t>BNO-SAO 2017 July, 2-8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3AF53C-4E63-4D6D-B878-DA8DF839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40649-CA82-4B8A-BD5D-DD602DC541E9}" type="datetime1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475768-955F-4C5C-8241-CE9F9E58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64FBE-00C1-4F79-9F3A-BBD8344D0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EDDBD-6715-4C2F-B784-94A25C6A7F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69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9729EB-4055-486B-9178-31EF154F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A7487-CC7F-46F4-B055-5AF9F9941DB1}" type="datetime1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B363C1-24A2-4110-AC23-D90C628D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C105CF-230D-4979-AFEC-5AC805F85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4CF13-2503-4E59-9975-D60913180F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51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50EDDD-B128-4E0C-9F18-6E1DED1E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597D-1050-4955-8636-EED620D706E8}" type="datetime1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047294-AEB8-4BBC-A729-471EB997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E37BBE-42BB-4045-A842-4338AEBA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C79B6-E36B-4991-9906-5482588F02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868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862926E-771B-4D74-8748-DA7F5110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DA874-7762-44F9-A082-15E17F335B6E}" type="datetime1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EBF670F-330B-4EED-9A09-DDC9D09C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9F0ACDF-74CB-463F-8566-611B6197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01178-4C02-4938-A6E2-45673214C7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833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C891389-251A-4D72-A21D-F8298043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66FC-94E7-46E5-9D54-DDE23477A751}" type="datetime1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FB063C9-638E-4366-BF5D-79723B15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54B8090F-B1BE-4CC3-BF13-854D8F9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7F1E2-0CA0-46C8-809E-5056841230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114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C4F90B97-5CD2-4354-AFB3-28589CB9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1CB42-8933-4F59-863A-530659AAD53D}" type="datetime1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4C39570-B9E6-4AD3-B881-67D5627D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56C9F69-A26D-4759-AF62-D0D0BD30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2FA8E-CA0D-4C6E-9F25-76C3967F41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7129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84AF527-5707-41DD-B672-8C71E97D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396E-76C7-43D6-AD44-96AA74643ACC}" type="datetime1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7F1C6A75-172F-4B27-80A9-7B4BBB85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DED02F5-1555-4C04-9079-8AF28367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344A5-D132-46F6-8EBC-A557A6563A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9437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A2E798D-7C06-44F1-B2AC-71EB477D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7B4C-2ED6-47D3-ABEA-99553A2DA088}" type="datetime1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80E1F3D-6CBE-403F-B38A-9E370879A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3BB8885-C060-47F1-83FD-658A7497B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EC9A-3E30-40C1-97BB-42CDA21E9C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29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9E5F-8ED7-465D-874D-27E347311B32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ga-IE"/>
              <a:t>BNO-SAO 2017 July, 2-8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314B347-0F45-43CB-A476-24A547DD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3B50-61D8-4005-9E72-812991FEACEC}" type="datetime1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A480D22B-214C-4352-9EEB-CBF37A3B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4A21E56-3854-446C-A5F7-F8535A7D2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D1064-FF19-4BF8-B9BC-C5EDA00737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3906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B8A7FE-AAC7-4C7B-B38C-47EDF154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5D96-AA8E-427C-B212-6850B44EA60C}" type="datetime1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FEEAA8-A098-4A63-BD0B-008D1305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451D4C-05EF-4599-8E35-EBB7BAEC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07C0D-4788-40A8-AD4A-B3A3685E06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930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CF822-6D1F-4835-ACC4-23C60E7D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12555-1606-4716-806A-3391436B4D8A}" type="datetime1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7DEFF4-586B-4686-AA2D-679D06630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98E5DB-8829-4478-B862-C7A7B177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7E7E1-D02F-4ED7-8400-DCECC874F5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1694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0A9A583A-A16D-40A4-B5CA-A976E2EF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C8437-BE69-4954-AB9B-C04C7DFC01E4}" type="datetime1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246E3F27-440E-465B-BBBB-A07B1C86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E2BE23B-87A1-45EC-ABF3-5B4279BF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81153-8C90-4C81-ACF9-435F7D328C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725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932203F-A4E6-40A2-89DA-699569E4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085C6-B4E8-4B35-A8E9-0562F7AFE9FD}" type="datetime1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A5A39DC-5135-49F8-A25F-F00AF132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98F97C4-A875-43F0-9498-C8106A50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FF225-2EC3-462A-B306-858758522F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733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D2FA-2253-415C-8452-E584015B114C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ga-IE"/>
              <a:t>BNO-SAO 2017 July, 2-8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94B7B0-B9B1-4E53-A5E9-4BBF78EF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36D1-5ABA-4BE5-B647-8E1659871A22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ga-IE"/>
              <a:t>BNO-SAO 2017 July, 2-8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3251-D780-4CA6-AF2B-1E0EC6B925D8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ga-IE"/>
              <a:t>BNO-SAO 2017 July, 2-8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5C47-9A94-4C55-8A21-AE086BF2519F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ga-IE"/>
              <a:t>BNO-SAO 2017 July, 2-8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A75F-1B5E-416D-A3B0-845660338FA8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ga-IE"/>
              <a:t>BNO-SAO 2017 July, 2-8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14AAF-2E16-4278-AC57-1F23A3881706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ga-IE"/>
              <a:t>BNO-SAO 2017 July, 2-8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CEC99-C485-4A86-96ED-B5D8195C7446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ga-IE"/>
              <a:t>BNO-SAO 2017 July, 2-8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5D3EC3-61BF-47BC-B6EB-C5520082D010}" type="datetime1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ga-IE"/>
              <a:t>BNO-SAO 2017 July, 2-8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94B7B0-B9B1-4E53-A5E9-4BBF78EF2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01EE2978-40BA-4C8B-A287-50ED0FE909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BA631BE8-9690-4367-A4ED-AF8A4A78E9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014B4-4E3E-4AA3-A6DE-4EF6BF80C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2E76B3-0E48-4CB3-82F3-34BD9EC0D7E3}" type="datetime1">
              <a:rPr lang="ru-RU"/>
              <a:pPr>
                <a:defRPr/>
              </a:pPr>
              <a:t>18.10.2018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8FB02-6BEA-4E7D-A172-710E73F46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63823B-179D-45D4-AC9C-846670377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</a:defRPr>
            </a:lvl1pPr>
          </a:lstStyle>
          <a:p>
            <a:fld id="{D9806B5D-EBCE-4D81-A038-5D9CF9B60F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19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janus.astro.umd.edu/front/pages/links/images/Earth4.1.gif">
            <a:extLst>
              <a:ext uri="{FF2B5EF4-FFF2-40B4-BE49-F238E27FC236}">
                <a16:creationId xmlns:a16="http://schemas.microsoft.com/office/drawing/2014/main" id="{2DF01155-08C4-4D1F-A5BF-DD8BBDA4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26511"/>
            <a:ext cx="2771800" cy="200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229600" cy="1828800"/>
          </a:xfrm>
        </p:spPr>
        <p:txBody>
          <a:bodyPr>
            <a:normAutofit/>
          </a:bodyPr>
          <a:lstStyle/>
          <a:p>
            <a:r>
              <a:rPr lang="en-US" cap="none" dirty="0"/>
              <a:t>Earth thermal flux in the light of geoneutrinos</a:t>
            </a:r>
            <a:endParaRPr lang="ru-RU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331698"/>
            <a:ext cx="6984776" cy="24735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V. V. </a:t>
            </a:r>
            <a:r>
              <a:rPr lang="en-US" dirty="0" err="1"/>
              <a:t>Sinev</a:t>
            </a:r>
            <a:r>
              <a:rPr lang="ru-RU" dirty="0"/>
              <a:t> (</a:t>
            </a:r>
            <a:r>
              <a:rPr lang="en-US" dirty="0"/>
              <a:t>INR, Moscow</a:t>
            </a:r>
            <a:r>
              <a:rPr lang="ru-RU" dirty="0"/>
              <a:t>)</a:t>
            </a:r>
            <a:endParaRPr lang="ru-RU" sz="2000" dirty="0"/>
          </a:p>
          <a:p>
            <a:endParaRPr lang="ru-RU" sz="2000" dirty="0"/>
          </a:p>
          <a:p>
            <a:r>
              <a:rPr lang="en-US" sz="2000" dirty="0"/>
              <a:t>in collaboration with </a:t>
            </a:r>
          </a:p>
          <a:p>
            <a:r>
              <a:rPr lang="en-US" dirty="0" err="1"/>
              <a:t>L.B.Bezrukov</a:t>
            </a:r>
            <a:r>
              <a:rPr lang="en-US" dirty="0"/>
              <a:t>, I. S. </a:t>
            </a:r>
            <a:r>
              <a:rPr lang="en-US" dirty="0" err="1"/>
              <a:t>Karpikov</a:t>
            </a:r>
            <a:r>
              <a:rPr lang="en-US" dirty="0"/>
              <a:t>, A.S. </a:t>
            </a:r>
            <a:r>
              <a:rPr lang="en-US" dirty="0" err="1"/>
              <a:t>Kurlovich</a:t>
            </a:r>
            <a:r>
              <a:rPr lang="en-US" dirty="0"/>
              <a:t>, </a:t>
            </a:r>
          </a:p>
          <a:p>
            <a:r>
              <a:rPr lang="en-US" dirty="0"/>
              <a:t>B. K. </a:t>
            </a:r>
            <a:r>
              <a:rPr lang="en-US" dirty="0" err="1"/>
              <a:t>Lubsandorzhiev</a:t>
            </a:r>
            <a:r>
              <a:rPr lang="en-US" dirty="0"/>
              <a:t>, A. K. </a:t>
            </a:r>
            <a:r>
              <a:rPr lang="en-US" dirty="0" err="1"/>
              <a:t>Mezokh</a:t>
            </a:r>
            <a:r>
              <a:rPr lang="en-US" dirty="0"/>
              <a:t>, V. P. </a:t>
            </a:r>
            <a:r>
              <a:rPr lang="en-US" dirty="0" err="1"/>
              <a:t>Zavarzina</a:t>
            </a:r>
            <a:r>
              <a:rPr lang="en-US" dirty="0"/>
              <a:t> </a:t>
            </a:r>
            <a:r>
              <a:rPr lang="en-US" sz="2000" dirty="0"/>
              <a:t>(INR, Moscow) </a:t>
            </a:r>
          </a:p>
          <a:p>
            <a:r>
              <a:rPr lang="en-US" sz="2000" dirty="0"/>
              <a:t>and </a:t>
            </a:r>
            <a:r>
              <a:rPr lang="en-US" dirty="0"/>
              <a:t>V. P. </a:t>
            </a:r>
            <a:r>
              <a:rPr lang="en-US" dirty="0" err="1"/>
              <a:t>Morgaluk</a:t>
            </a:r>
            <a:r>
              <a:rPr lang="en-US" dirty="0"/>
              <a:t> </a:t>
            </a:r>
            <a:r>
              <a:rPr lang="en-US" sz="2000" dirty="0"/>
              <a:t>(A. N. </a:t>
            </a:r>
            <a:r>
              <a:rPr lang="en-US" sz="2000" dirty="0" err="1"/>
              <a:t>Nesmeyanov</a:t>
            </a:r>
            <a:r>
              <a:rPr lang="en-US" sz="2000" dirty="0"/>
              <a:t> Institute of </a:t>
            </a:r>
            <a:r>
              <a:rPr lang="en-US" sz="2000" dirty="0" err="1"/>
              <a:t>Organoelement</a:t>
            </a:r>
            <a:r>
              <a:rPr lang="en-US" sz="2000" dirty="0"/>
              <a:t> Compounds of Russian Academy of Sciences, Moscow)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5212" y="6165304"/>
            <a:ext cx="2932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ICPPA 2018 October, 22-26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9C79C-B6F9-4E4D-9967-EE52FF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88840"/>
            <a:ext cx="8435280" cy="2952328"/>
          </a:xfrm>
        </p:spPr>
        <p:txBody>
          <a:bodyPr>
            <a:normAutofit/>
          </a:bodyPr>
          <a:lstStyle/>
          <a:p>
            <a:r>
              <a:rPr lang="en-US" dirty="0"/>
              <a:t>Main heat transfer way is 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hot gases</a:t>
            </a:r>
            <a:r>
              <a:rPr lang="en-US" dirty="0"/>
              <a:t>,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not thermo conduction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F91797-BEF8-4432-AA43-0A0CBE85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90A286-46A3-4A19-A007-572F22D5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5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EA7CA-E569-4825-B630-4D3F4019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363272" cy="3528392"/>
          </a:xfrm>
        </p:spPr>
        <p:txBody>
          <a:bodyPr>
            <a:noAutofit/>
          </a:bodyPr>
          <a:lstStyle/>
          <a:p>
            <a:r>
              <a:rPr lang="en-US" sz="2800" dirty="0"/>
              <a:t>To understand real value of Earth heat flux is possible to detect accurately all neutrino fluxes from terrestrial radioactive isotopes: </a:t>
            </a:r>
            <a:r>
              <a:rPr lang="en-US" sz="2800" baseline="30000" dirty="0"/>
              <a:t>238</a:t>
            </a:r>
            <a:r>
              <a:rPr lang="en-US" sz="2800" dirty="0"/>
              <a:t>U, </a:t>
            </a:r>
            <a:r>
              <a:rPr lang="en-US" sz="2800" baseline="30000" dirty="0"/>
              <a:t>232</a:t>
            </a:r>
            <a:r>
              <a:rPr lang="en-US" sz="2800" dirty="0"/>
              <a:t>Th and </a:t>
            </a:r>
            <a:r>
              <a:rPr lang="en-US" sz="2800" baseline="30000" dirty="0">
                <a:solidFill>
                  <a:srgbClr val="FF0000"/>
                </a:solidFill>
              </a:rPr>
              <a:t>40</a:t>
            </a:r>
            <a:r>
              <a:rPr lang="en-US" sz="2800" dirty="0">
                <a:solidFill>
                  <a:srgbClr val="FF0000"/>
                </a:solidFill>
              </a:rPr>
              <a:t>K</a:t>
            </a:r>
            <a:r>
              <a:rPr lang="en-US" sz="2800" dirty="0"/>
              <a:t>. First two surely can be detected through IBD reaction, but third one only through antineutrino-electron scattering.</a:t>
            </a:r>
            <a:endParaRPr lang="ru-RU" sz="28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30EDB9-C32A-49EA-8985-1E59B053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734DC8-B171-4DCA-AD57-50E177A7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74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9C79C-B6F9-4E4D-9967-EE52FF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Geoneutrino measurements by modern detectors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F91797-BEF8-4432-AA43-0A0CBE85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90A286-46A3-4A19-A007-572F22D5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435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Borexino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13</a:t>
            </a:fld>
            <a:r>
              <a:rPr lang="en-US" dirty="0"/>
              <a:t> /33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6464"/>
            <a:ext cx="5040560" cy="359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46855" y="1988840"/>
            <a:ext cx="36896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M. </a:t>
            </a:r>
            <a:r>
              <a:rPr lang="en-US" dirty="0" err="1"/>
              <a:t>Agostini</a:t>
            </a:r>
            <a:r>
              <a:rPr lang="en-US" dirty="0"/>
              <a:t> et al. Phys. Rev. D 92, 031101 (2015).</a:t>
            </a:r>
          </a:p>
          <a:p>
            <a:endParaRPr lang="en-US" dirty="0"/>
          </a:p>
          <a:p>
            <a:r>
              <a:rPr lang="en-US" dirty="0" err="1"/>
              <a:t>Tmeas</a:t>
            </a:r>
            <a:r>
              <a:rPr lang="en-US" dirty="0"/>
              <a:t> = 2056 days (</a:t>
            </a:r>
            <a:r>
              <a:rPr lang="en-US" dirty="0">
                <a:solidFill>
                  <a:srgbClr val="FF0000"/>
                </a:solidFill>
              </a:rPr>
              <a:t>5.6 years</a:t>
            </a:r>
            <a:r>
              <a:rPr lang="en-US" dirty="0"/>
              <a:t>)</a:t>
            </a:r>
          </a:p>
          <a:p>
            <a:r>
              <a:rPr lang="en-US" dirty="0" err="1"/>
              <a:t>Np</a:t>
            </a:r>
            <a:r>
              <a:rPr lang="en-US" dirty="0"/>
              <a:t> = (0.977±0.05)×10</a:t>
            </a:r>
            <a:r>
              <a:rPr lang="en-US" baseline="30000" dirty="0"/>
              <a:t>31</a:t>
            </a:r>
            <a:r>
              <a:rPr lang="en-US" dirty="0"/>
              <a:t> protons on target</a:t>
            </a:r>
          </a:p>
          <a:p>
            <a:r>
              <a:rPr lang="en-US" dirty="0"/>
              <a:t>Exposure (5.5±0.3) ×10</a:t>
            </a:r>
            <a:r>
              <a:rPr lang="en-US" baseline="30000" dirty="0"/>
              <a:t>31</a:t>
            </a:r>
            <a:r>
              <a:rPr lang="en-US" dirty="0"/>
              <a:t> proton years</a:t>
            </a:r>
          </a:p>
          <a:p>
            <a:r>
              <a:rPr lang="en-US" dirty="0"/>
              <a:t>23.7</a:t>
            </a:r>
            <a:r>
              <a:rPr lang="en-US" baseline="30000" dirty="0"/>
              <a:t> +6.5(</a:t>
            </a:r>
            <a:r>
              <a:rPr lang="en-US" baseline="30000" dirty="0" err="1"/>
              <a:t>st</a:t>
            </a:r>
            <a:r>
              <a:rPr lang="en-US" baseline="30000" dirty="0"/>
              <a:t>)+0.8</a:t>
            </a:r>
            <a:r>
              <a:rPr lang="en-US" dirty="0"/>
              <a:t> </a:t>
            </a:r>
            <a:r>
              <a:rPr lang="en-US" baseline="-25000" dirty="0"/>
              <a:t>-5.7(</a:t>
            </a:r>
            <a:r>
              <a:rPr lang="en-US" baseline="-25000" dirty="0" err="1"/>
              <a:t>st</a:t>
            </a:r>
            <a:r>
              <a:rPr lang="en-US" baseline="-25000" dirty="0"/>
              <a:t>)-0.6</a:t>
            </a:r>
            <a:r>
              <a:rPr lang="en-US" dirty="0"/>
              <a:t> geo-nu events</a:t>
            </a:r>
          </a:p>
          <a:p>
            <a:endParaRPr lang="en-US" dirty="0"/>
          </a:p>
          <a:p>
            <a:r>
              <a:rPr lang="en-US" dirty="0"/>
              <a:t>43.5 TNU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KamLAND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14</a:t>
            </a:fld>
            <a:r>
              <a:rPr lang="en-US" dirty="0"/>
              <a:t> /33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2348880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A. </a:t>
            </a:r>
            <a:r>
              <a:rPr lang="en-US" dirty="0" err="1"/>
              <a:t>Gando</a:t>
            </a:r>
            <a:r>
              <a:rPr lang="en-US" dirty="0"/>
              <a:t> et al. Phys. Rev. D 88, 033001 (2013).</a:t>
            </a:r>
          </a:p>
          <a:p>
            <a:pPr marL="342900" indent="-342900">
              <a:buAutoNum type="alphaUcPeriod"/>
            </a:pPr>
            <a:endParaRPr lang="en-US" dirty="0"/>
          </a:p>
          <a:p>
            <a:r>
              <a:rPr lang="en-US" dirty="0" err="1"/>
              <a:t>Tmeas</a:t>
            </a:r>
            <a:r>
              <a:rPr lang="en-US" dirty="0"/>
              <a:t> = 2991 days (</a:t>
            </a:r>
            <a:r>
              <a:rPr lang="en-US" dirty="0">
                <a:solidFill>
                  <a:srgbClr val="FF0000"/>
                </a:solidFill>
              </a:rPr>
              <a:t>8.2 years</a:t>
            </a:r>
            <a:r>
              <a:rPr lang="en-US" dirty="0"/>
              <a:t>)</a:t>
            </a:r>
          </a:p>
          <a:p>
            <a:r>
              <a:rPr lang="en-US" dirty="0" err="1"/>
              <a:t>Np</a:t>
            </a:r>
            <a:r>
              <a:rPr lang="en-US" dirty="0"/>
              <a:t> = (5.98±0.13)×10</a:t>
            </a:r>
            <a:r>
              <a:rPr lang="en-US" baseline="30000" dirty="0"/>
              <a:t>31</a:t>
            </a:r>
            <a:r>
              <a:rPr lang="en-US" dirty="0"/>
              <a:t> protons on target</a:t>
            </a:r>
          </a:p>
          <a:p>
            <a:r>
              <a:rPr lang="en-US" dirty="0"/>
              <a:t>Exposure (4.9±0.1) ×10</a:t>
            </a:r>
            <a:r>
              <a:rPr lang="en-US" baseline="30000" dirty="0"/>
              <a:t>32</a:t>
            </a:r>
            <a:r>
              <a:rPr lang="en-US" dirty="0"/>
              <a:t> proton years</a:t>
            </a:r>
          </a:p>
          <a:p>
            <a:endParaRPr lang="en-US" dirty="0"/>
          </a:p>
          <a:p>
            <a:r>
              <a:rPr lang="en-US" dirty="0"/>
              <a:t>116</a:t>
            </a:r>
            <a:r>
              <a:rPr lang="en-US" baseline="30000" dirty="0"/>
              <a:t> +28</a:t>
            </a:r>
            <a:r>
              <a:rPr lang="en-US" dirty="0"/>
              <a:t> </a:t>
            </a:r>
            <a:r>
              <a:rPr lang="en-US" baseline="-25000" dirty="0"/>
              <a:t>-27</a:t>
            </a:r>
            <a:r>
              <a:rPr lang="en-US" dirty="0"/>
              <a:t>  geo-nu events</a:t>
            </a:r>
          </a:p>
          <a:p>
            <a:endParaRPr lang="en-US" dirty="0"/>
          </a:p>
          <a:p>
            <a:r>
              <a:rPr lang="en-US" dirty="0"/>
              <a:t>23.67 TNU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24847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C60F3-2D46-4DB4-B713-F3062208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340768"/>
            <a:ext cx="8229600" cy="3816424"/>
          </a:xfrm>
        </p:spPr>
        <p:txBody>
          <a:bodyPr>
            <a:normAutofit fontScale="90000"/>
          </a:bodyPr>
          <a:lstStyle/>
          <a:p>
            <a:r>
              <a:rPr lang="en-US" dirty="0"/>
              <a:t>It is easily possible to increase amount of </a:t>
            </a:r>
            <a:r>
              <a:rPr lang="en-US" baseline="30000" dirty="0"/>
              <a:t>238</a:t>
            </a:r>
            <a:r>
              <a:rPr lang="en-US" dirty="0"/>
              <a:t>U and </a:t>
            </a:r>
            <a:r>
              <a:rPr lang="en-US" baseline="30000" dirty="0"/>
              <a:t>232</a:t>
            </a:r>
            <a:r>
              <a:rPr lang="en-US" dirty="0"/>
              <a:t>Th inside the Earth in factor “2” and counting rate of </a:t>
            </a:r>
            <a:r>
              <a:rPr lang="en-US" dirty="0" err="1"/>
              <a:t>Borexino</a:t>
            </a:r>
            <a:r>
              <a:rPr lang="en-US" dirty="0"/>
              <a:t> and </a:t>
            </a:r>
            <a:r>
              <a:rPr lang="en-US" dirty="0" err="1"/>
              <a:t>KamLAND</a:t>
            </a:r>
            <a:r>
              <a:rPr lang="en-US" dirty="0"/>
              <a:t> do not change dramatically. 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98A0DE-83DC-4998-A867-C247EB13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DEED68-3673-4E86-AFAD-CA0CE95C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1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Bezrukov-Sinev</a:t>
            </a:r>
            <a:r>
              <a:rPr lang="en-US" dirty="0"/>
              <a:t> Model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M(U)   = 1.7×10</a:t>
            </a:r>
            <a:r>
              <a:rPr lang="en-US" sz="2800" baseline="30000" dirty="0"/>
              <a:t>17</a:t>
            </a:r>
            <a:r>
              <a:rPr lang="en-US" sz="2800" dirty="0"/>
              <a:t> kg, M(</a:t>
            </a:r>
            <a:r>
              <a:rPr lang="en-US" sz="2800" dirty="0" err="1"/>
              <a:t>Th</a:t>
            </a:r>
            <a:r>
              <a:rPr lang="en-US" sz="2800" dirty="0"/>
              <a:t>) = 6.7×10</a:t>
            </a:r>
            <a:r>
              <a:rPr lang="en-US" sz="2800" baseline="30000" dirty="0"/>
              <a:t>17</a:t>
            </a:r>
            <a:r>
              <a:rPr lang="en-US" sz="2800" dirty="0"/>
              <a:t> kg</a:t>
            </a:r>
          </a:p>
          <a:p>
            <a:r>
              <a:rPr lang="en-US" sz="2400" dirty="0"/>
              <a:t>In the Crust they distributed according BSE (Reference Model)</a:t>
            </a:r>
          </a:p>
          <a:p>
            <a:r>
              <a:rPr lang="en-US" sz="2400" dirty="0"/>
              <a:t>In the Mantle and Core they were chosen in abundances not to break observed counting rates (</a:t>
            </a:r>
            <a:r>
              <a:rPr lang="en-US" sz="2400" dirty="0" err="1"/>
              <a:t>Borexino</a:t>
            </a:r>
            <a:r>
              <a:rPr lang="en-US" sz="2400" dirty="0"/>
              <a:t> and </a:t>
            </a:r>
            <a:r>
              <a:rPr lang="en-US" sz="2400" dirty="0" err="1"/>
              <a:t>KamLAND</a:t>
            </a:r>
            <a:r>
              <a:rPr lang="en-US" sz="2400" dirty="0"/>
              <a:t>)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38200" y="3276599"/>
          <a:ext cx="7239000" cy="266700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481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7787">
                <a:tc>
                  <a:txBody>
                    <a:bodyPr/>
                    <a:lstStyle/>
                    <a:p>
                      <a:pPr algn="ctr" fontAlgn="b"/>
                      <a:endParaRPr lang="en-US" sz="2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ln>
                            <a:noFill/>
                          </a:ln>
                          <a:effectLst/>
                        </a:rPr>
                        <a:t>Experimental </a:t>
                      </a:r>
                    </a:p>
                    <a:p>
                      <a:pPr algn="ctr" fontAlgn="b"/>
                      <a:r>
                        <a:rPr lang="en-US" sz="2800" u="none" strike="noStrike" dirty="0">
                          <a:ln>
                            <a:noFill/>
                          </a:ln>
                          <a:effectLst/>
                        </a:rPr>
                        <a:t>counting rate,</a:t>
                      </a:r>
                    </a:p>
                    <a:p>
                      <a:pPr algn="ctr" fontAlgn="b"/>
                      <a:r>
                        <a:rPr lang="en-US" sz="28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TNU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ln>
                            <a:noFill/>
                          </a:ln>
                          <a:effectLst/>
                        </a:rPr>
                        <a:t>Calculated </a:t>
                      </a:r>
                    </a:p>
                    <a:p>
                      <a:pPr algn="ctr" fontAlgn="b"/>
                      <a:r>
                        <a:rPr lang="en-US" sz="2800" u="none" strike="noStrike" dirty="0">
                          <a:ln>
                            <a:noFill/>
                          </a:ln>
                          <a:effectLst/>
                        </a:rPr>
                        <a:t>counting rate,</a:t>
                      </a:r>
                    </a:p>
                    <a:p>
                      <a:pPr algn="ctr" fontAlgn="b"/>
                      <a:r>
                        <a:rPr lang="en-US" sz="2800" b="0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TNU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dirty="0" err="1"/>
                        <a:t>Borexino</a:t>
                      </a:r>
                      <a:r>
                        <a:rPr lang="en-US" sz="2800" b="0" dirty="0"/>
                        <a:t> </a:t>
                      </a:r>
                      <a:endParaRPr lang="en-US" sz="2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strike="noStrike" dirty="0">
                          <a:ln>
                            <a:noFill/>
                          </a:ln>
                          <a:effectLst/>
                        </a:rPr>
                        <a:t>43.5 </a:t>
                      </a:r>
                      <a:r>
                        <a:rPr lang="en-US" sz="2800" b="1" dirty="0"/>
                        <a:t>± 12.5</a:t>
                      </a:r>
                      <a:endParaRPr lang="en-US" sz="2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38.1</a:t>
                      </a:r>
                      <a:endParaRPr lang="en-US" sz="2800" b="1" i="0" u="none" strike="noStrike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dirty="0" err="1"/>
                        <a:t>KamLAND</a:t>
                      </a:r>
                      <a:r>
                        <a:rPr lang="en-US" sz="2800" b="0" dirty="0"/>
                        <a:t> </a:t>
                      </a:r>
                      <a:endParaRPr lang="en-US" sz="280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dirty="0"/>
                        <a:t>23.67 ± 5.61</a:t>
                      </a:r>
                      <a:endParaRPr lang="en-US" sz="2800" b="1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31.8</a:t>
                      </a:r>
                      <a:endParaRPr lang="en-US" sz="2800" b="1" i="0" u="none" strike="noStrike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16</a:t>
            </a:fld>
            <a:r>
              <a:rPr lang="en-US" dirty="0"/>
              <a:t> /33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920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9C79C-B6F9-4E4D-9967-EE52FF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Potassium (</a:t>
            </a:r>
            <a:r>
              <a:rPr lang="en-US" baseline="30000" dirty="0"/>
              <a:t>40</a:t>
            </a:r>
            <a:r>
              <a:rPr lang="en-US" dirty="0"/>
              <a:t>K) Geoneutrino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F91797-BEF8-4432-AA43-0A0CBE85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90A286-46A3-4A19-A007-572F22D5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04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B0441-15CD-4415-B5D0-CF0203A1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US" dirty="0" err="1"/>
              <a:t>Borexino</a:t>
            </a:r>
            <a:r>
              <a:rPr lang="en-US" dirty="0"/>
              <a:t> measure?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02A26E-9C13-4FB7-BEC8-24B5395DB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78E667-15B6-4EF4-8103-78AEF511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B8C52A-0E18-40C6-AC39-8FC5633A1B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81" y="1556792"/>
            <a:ext cx="6068637" cy="4087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D253D9-F639-48CF-A129-624D49F2429A}"/>
              </a:ext>
            </a:extLst>
          </p:cNvPr>
          <p:cNvSpPr txBox="1"/>
          <p:nvPr/>
        </p:nvSpPr>
        <p:spPr>
          <a:xfrm>
            <a:off x="1259632" y="594928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1605.06795 [hep-ex]</a:t>
            </a:r>
          </a:p>
        </p:txBody>
      </p:sp>
    </p:spTree>
    <p:extLst>
      <p:ext uri="{BB962C8B-B14F-4D97-AF65-F5344CB8AC3E}">
        <p14:creationId xmlns:p14="http://schemas.microsoft.com/office/powerpoint/2010/main" val="3719339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D6B87-5440-471D-8094-8C6D214C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FF4D69-F8EA-4DF1-AA6E-A442BC46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B68627-CDB3-4E21-908B-F0E1F5B21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21193C-546E-4126-BB0E-0DFA861E6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50319"/>
            <a:ext cx="5579109" cy="5334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9A581E-AAAF-485A-8E1B-23B8A1FE8348}"/>
              </a:ext>
            </a:extLst>
          </p:cNvPr>
          <p:cNvSpPr txBox="1"/>
          <p:nvPr/>
        </p:nvSpPr>
        <p:spPr>
          <a:xfrm>
            <a:off x="1825080" y="243147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1707.09279 [hep-ex]</a:t>
            </a:r>
          </a:p>
        </p:txBody>
      </p:sp>
    </p:spTree>
    <p:extLst>
      <p:ext uri="{BB962C8B-B14F-4D97-AF65-F5344CB8AC3E}">
        <p14:creationId xmlns:p14="http://schemas.microsoft.com/office/powerpoint/2010/main" val="170774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of the talk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Introduction. Earth heat flux (origin and transfer to the surface)</a:t>
            </a:r>
          </a:p>
          <a:p>
            <a:r>
              <a:rPr lang="en-US" dirty="0"/>
              <a:t>Geoneutrinos (how do they link to heat flux)</a:t>
            </a:r>
          </a:p>
          <a:p>
            <a:r>
              <a:rPr lang="en-US" dirty="0"/>
              <a:t>Solar neutrinos (</a:t>
            </a:r>
            <a:r>
              <a:rPr lang="en-US" dirty="0" err="1"/>
              <a:t>Borexino</a:t>
            </a:r>
            <a:r>
              <a:rPr lang="en-US" dirty="0"/>
              <a:t> data). CNO cycle could be depressed according to new knowledge.</a:t>
            </a:r>
          </a:p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2</a:t>
            </a:fld>
            <a:r>
              <a:rPr lang="en-US" dirty="0"/>
              <a:t> /26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Recoil electrons spectrum from </a:t>
            </a:r>
            <a:r>
              <a:rPr lang="ru-RU" baseline="30000" dirty="0"/>
              <a:t>40</a:t>
            </a:r>
            <a:r>
              <a:rPr lang="ru-RU" dirty="0"/>
              <a:t>К </a:t>
            </a:r>
            <a:r>
              <a:rPr lang="en-US" dirty="0"/>
              <a:t>in BOREXINO    </a:t>
            </a:r>
            <a:r>
              <a:rPr lang="en-US" i="1" dirty="0">
                <a:sym typeface="Symbol"/>
              </a:rPr>
              <a:t></a:t>
            </a:r>
            <a:r>
              <a:rPr lang="en-US" i="1" baseline="-25000" dirty="0">
                <a:sym typeface="Symbol"/>
              </a:rPr>
              <a:t>e </a:t>
            </a:r>
            <a:r>
              <a:rPr lang="en-US" i="1" dirty="0">
                <a:sym typeface="Symbol"/>
              </a:rPr>
              <a:t> + e  </a:t>
            </a:r>
            <a:r>
              <a:rPr lang="en-US" i="1" baseline="-25000" dirty="0">
                <a:sym typeface="Symbol"/>
              </a:rPr>
              <a:t>e</a:t>
            </a:r>
            <a:r>
              <a:rPr lang="en-US" i="1" dirty="0">
                <a:sym typeface="Symbol"/>
              </a:rPr>
              <a:t> + e </a:t>
            </a:r>
            <a:br>
              <a:rPr lang="en-US" i="1" dirty="0"/>
            </a:b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40768"/>
            <a:ext cx="6631586" cy="47879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20</a:t>
            </a:fld>
            <a:r>
              <a:rPr lang="en-US" dirty="0"/>
              <a:t> /26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425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Neutrino CNO and antineutrino  </a:t>
            </a:r>
            <a:r>
              <a:rPr lang="en-US" baseline="30000" dirty="0"/>
              <a:t>40</a:t>
            </a:r>
            <a:r>
              <a:rPr lang="en-US" dirty="0"/>
              <a:t>K spectra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21</a:t>
            </a:fld>
            <a:r>
              <a:rPr lang="en-US" dirty="0"/>
              <a:t> /26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D679CB-73BE-4AC7-9598-CD5D5BEB8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445072"/>
            <a:ext cx="6648450" cy="4505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26705E-5A59-4B6F-A551-3B55463AFEF4}"/>
              </a:ext>
            </a:extLst>
          </p:cNvPr>
          <p:cNvSpPr txBox="1"/>
          <p:nvPr/>
        </p:nvSpPr>
        <p:spPr>
          <a:xfrm>
            <a:off x="3727871" y="234888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rgbClr val="0070C0"/>
                </a:solidFill>
              </a:rPr>
              <a:t>40</a:t>
            </a:r>
            <a:r>
              <a:rPr lang="en-US" sz="2800" dirty="0">
                <a:solidFill>
                  <a:srgbClr val="0070C0"/>
                </a:solidFill>
              </a:rPr>
              <a:t>K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6F701-7998-4CA5-8930-B10BCEA2832F}"/>
              </a:ext>
            </a:extLst>
          </p:cNvPr>
          <p:cNvSpPr txBox="1"/>
          <p:nvPr/>
        </p:nvSpPr>
        <p:spPr>
          <a:xfrm>
            <a:off x="2055775" y="198884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rgbClr val="FF0000"/>
                </a:solidFill>
              </a:rPr>
              <a:t>13</a:t>
            </a:r>
            <a:r>
              <a:rPr lang="en-US" sz="2800" dirty="0">
                <a:solidFill>
                  <a:srgbClr val="FF0000"/>
                </a:solidFill>
              </a:rPr>
              <a:t>N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D88A82-3925-4750-A75C-5CA1C24CB05D}"/>
              </a:ext>
            </a:extLst>
          </p:cNvPr>
          <p:cNvSpPr txBox="1"/>
          <p:nvPr/>
        </p:nvSpPr>
        <p:spPr>
          <a:xfrm>
            <a:off x="6057900" y="201044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rgbClr val="FF0000"/>
                </a:solidFill>
              </a:rPr>
              <a:t>15</a:t>
            </a:r>
            <a:r>
              <a:rPr lang="en-US" sz="2800" dirty="0">
                <a:solidFill>
                  <a:srgbClr val="FF0000"/>
                </a:solidFill>
              </a:rPr>
              <a:t>O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214396-FBBD-4831-AFB9-D02CE42F9C8B}"/>
              </a:ext>
            </a:extLst>
          </p:cNvPr>
          <p:cNvSpPr txBox="1"/>
          <p:nvPr/>
        </p:nvSpPr>
        <p:spPr>
          <a:xfrm>
            <a:off x="5625852" y="290578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rgbClr val="FF0000"/>
                </a:solidFill>
              </a:rPr>
              <a:t>17</a:t>
            </a:r>
            <a:r>
              <a:rPr lang="en-US" sz="2800" dirty="0">
                <a:solidFill>
                  <a:srgbClr val="FF0000"/>
                </a:solidFill>
              </a:rPr>
              <a:t>F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4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EAC78-0C99-4E3B-AF85-39CAC302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Spectra from CNO cycle neutrinos and </a:t>
            </a:r>
            <a:r>
              <a:rPr lang="en-US" sz="3600" baseline="30000" dirty="0"/>
              <a:t>40</a:t>
            </a:r>
            <a:r>
              <a:rPr lang="en-US" sz="3600" dirty="0"/>
              <a:t>K antineutrinos in a detector as recoil electrons</a:t>
            </a:r>
            <a:endParaRPr lang="ru-RU" sz="36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037554-E6E3-4E94-A256-C550B7BA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34DC4B-18EB-448B-9DCC-5BE28EBE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85A71E-67D0-4833-95E1-A3FCBE37E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877640"/>
            <a:ext cx="6648450" cy="4505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402DC6-872D-4664-8FDE-317195968E80}"/>
              </a:ext>
            </a:extLst>
          </p:cNvPr>
          <p:cNvSpPr txBox="1"/>
          <p:nvPr/>
        </p:nvSpPr>
        <p:spPr>
          <a:xfrm>
            <a:off x="2692152" y="290578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solidFill>
                  <a:srgbClr val="0070C0"/>
                </a:solidFill>
              </a:rPr>
              <a:t>40</a:t>
            </a:r>
            <a:r>
              <a:rPr lang="en-US" sz="2800" dirty="0">
                <a:solidFill>
                  <a:srgbClr val="0070C0"/>
                </a:solidFill>
              </a:rPr>
              <a:t>K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5C117-78D0-425F-BEA7-21A1C6C685E4}"/>
              </a:ext>
            </a:extLst>
          </p:cNvPr>
          <p:cNvSpPr txBox="1"/>
          <p:nvPr/>
        </p:nvSpPr>
        <p:spPr>
          <a:xfrm>
            <a:off x="5379912" y="2665328"/>
            <a:ext cx="1136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CNO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388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en-US" dirty="0"/>
              <a:t>Recently there appeared doubts about existence of CNO cycle in the Sun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23</a:t>
            </a:fld>
            <a:r>
              <a:rPr lang="en-US" dirty="0"/>
              <a:t> /26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253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E56760-76E5-4087-A2DE-5AD496C6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87C72C-F7B3-428E-90D6-9B4716F567A4}" type="slidenum">
              <a:rPr lang="ru-RU" altLang="ru-RU" sz="1200" b="0">
                <a:solidFill>
                  <a:srgbClr val="898989"/>
                </a:solidFill>
              </a:rPr>
              <a:pPr eaLnBrk="1" hangingPunct="1"/>
              <a:t>24</a:t>
            </a:fld>
            <a:endParaRPr lang="ru-RU" altLang="ru-RU" sz="1200" b="0">
              <a:solidFill>
                <a:srgbClr val="898989"/>
              </a:solidFill>
            </a:endParaRP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615A9E84-9603-47E8-82E8-864B86BBD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9613" y="1905000"/>
            <a:ext cx="5334000" cy="160020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3" name="Picture 5">
            <a:extLst>
              <a:ext uri="{FF2B5EF4-FFF2-40B4-BE49-F238E27FC236}">
                <a16:creationId xmlns:a16="http://schemas.microsoft.com/office/drawing/2014/main" id="{8DC7C6D6-FCBA-4CFF-8D6F-52AD21D6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8202613" cy="160020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4" name="Picture 6">
            <a:extLst>
              <a:ext uri="{FF2B5EF4-FFF2-40B4-BE49-F238E27FC236}">
                <a16:creationId xmlns:a16="http://schemas.microsoft.com/office/drawing/2014/main" id="{99747F25-FFF7-42EB-8A5F-C02CE7A6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1988" y="3733800"/>
            <a:ext cx="6651625" cy="136842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775" name="Picture 7">
            <a:extLst>
              <a:ext uri="{FF2B5EF4-FFF2-40B4-BE49-F238E27FC236}">
                <a16:creationId xmlns:a16="http://schemas.microsoft.com/office/drawing/2014/main" id="{AE010F73-2929-43DA-B7B2-5988478C2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38" y="5262563"/>
            <a:ext cx="6324600" cy="144303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218B4D8-9019-4164-ACA9-B51C2B6B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24A33E-5ABA-4F32-961E-4A0D3D9E1AE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3251" name="Picture 19">
            <a:extLst>
              <a:ext uri="{FF2B5EF4-FFF2-40B4-BE49-F238E27FC236}">
                <a16:creationId xmlns:a16="http://schemas.microsoft.com/office/drawing/2014/main" id="{0FFE62BF-4120-4C3F-A6EA-0976E1603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570038"/>
            <a:ext cx="6019800" cy="4003675"/>
          </a:xfrm>
          <a:prstGeom prst="rect">
            <a:avLst/>
          </a:prstGeom>
          <a:solidFill>
            <a:schemeClr val="bg1"/>
          </a:solidFill>
          <a:ln w="25400">
            <a:solidFill>
              <a:srgbClr val="359D8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2" name="Rectangle 21">
            <a:extLst>
              <a:ext uri="{FF2B5EF4-FFF2-40B4-BE49-F238E27FC236}">
                <a16:creationId xmlns:a16="http://schemas.microsoft.com/office/drawing/2014/main" id="{70FE09B4-D155-4E62-A9CA-75CD80750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3059113"/>
            <a:ext cx="558800" cy="596900"/>
          </a:xfrm>
          <a:prstGeom prst="rect">
            <a:avLst/>
          </a:prstGeom>
          <a:noFill/>
          <a:ln w="19050">
            <a:solidFill>
              <a:srgbClr val="44AE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3" name="Rectangle 21">
            <a:extLst>
              <a:ext uri="{FF2B5EF4-FFF2-40B4-BE49-F238E27FC236}">
                <a16:creationId xmlns:a16="http://schemas.microsoft.com/office/drawing/2014/main" id="{8EF1B2D2-D3E4-4CEA-AF5C-930C44033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3049588"/>
            <a:ext cx="558800" cy="593725"/>
          </a:xfrm>
          <a:prstGeom prst="rect">
            <a:avLst/>
          </a:prstGeom>
          <a:noFill/>
          <a:ln w="19050">
            <a:solidFill>
              <a:srgbClr val="44AE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4" name="Rectangle 21">
            <a:extLst>
              <a:ext uri="{FF2B5EF4-FFF2-40B4-BE49-F238E27FC236}">
                <a16:creationId xmlns:a16="http://schemas.microsoft.com/office/drawing/2014/main" id="{A4BBCA88-B2A3-400F-ACC8-A5043EAB6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071813"/>
            <a:ext cx="558800" cy="596900"/>
          </a:xfrm>
          <a:prstGeom prst="rect">
            <a:avLst/>
          </a:prstGeom>
          <a:noFill/>
          <a:ln w="19050">
            <a:solidFill>
              <a:srgbClr val="44AE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42D003FB-99FA-46F8-AD35-F4B3B5D6D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5899150"/>
            <a:ext cx="63105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  <a:sym typeface="Symbol"/>
              </a:rPr>
              <a:t>Decreasing of </a:t>
            </a:r>
            <a:r>
              <a:rPr kumimoji="0" lang="en-US" alt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13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N- and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ru-RU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15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O- neutrino fluxes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?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01285555-6742-4326-8803-BBACF4BF5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83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609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90600" indent="-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371600" indent="-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52600" indent="-381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209800" indent="-381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“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Резервы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”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для усиления надтепловых эффектов в </a:t>
            </a: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CNO</a:t>
            </a:r>
          </a:p>
          <a:p>
            <a:pPr marL="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3B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4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3B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)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3B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Дополнительные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3B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3B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реакции 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3B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Y(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3B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  <a:sym typeface="Symbol"/>
              </a:rPr>
              <a:t>,p)X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43B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  <a:sym typeface="Symbol"/>
              </a:rPr>
              <a:t> и нейтрино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143BF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606C37-2A92-4A96-82BF-7E76D2FA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B40547-5267-40F1-B96C-AC98F6C9B306}" type="slidenum">
              <a:rPr lang="ru-RU" altLang="ru-RU" sz="1200" b="0">
                <a:solidFill>
                  <a:srgbClr val="898989"/>
                </a:solidFill>
              </a:rPr>
              <a:pPr eaLnBrk="1" hangingPunct="1"/>
              <a:t>26</a:t>
            </a:fld>
            <a:endParaRPr lang="ru-RU" altLang="ru-RU" sz="1200" b="0">
              <a:solidFill>
                <a:srgbClr val="898989"/>
              </a:solidFill>
            </a:endParaRPr>
          </a:p>
        </p:txBody>
      </p:sp>
      <p:pic>
        <p:nvPicPr>
          <p:cNvPr id="44035" name="Picture 5">
            <a:extLst>
              <a:ext uri="{FF2B5EF4-FFF2-40B4-BE49-F238E27FC236}">
                <a16:creationId xmlns:a16="http://schemas.microsoft.com/office/drawing/2014/main" id="{B454F616-9448-40D7-9CF1-F8F036CE1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724400" cy="4419600"/>
          </a:xfrm>
          <a:prstGeom prst="rect">
            <a:avLst/>
          </a:prstGeom>
          <a:solidFill>
            <a:schemeClr val="bg1"/>
          </a:solidFill>
          <a:ln w="25400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5BC6E52A-9EF8-4227-A19D-C0DD2067D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1475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90600" indent="-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371600" indent="-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752600" indent="-381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209800" indent="-381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ru-RU" sz="2400" dirty="0">
                <a:solidFill>
                  <a:srgbClr val="007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Comparison of direct</a:t>
            </a:r>
            <a:r>
              <a:rPr lang="ru-RU" altLang="ru-RU" sz="2400" dirty="0">
                <a:solidFill>
                  <a:srgbClr val="007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ru-RU" sz="2400" dirty="0">
                <a:solidFill>
                  <a:srgbClr val="007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(p,</a:t>
            </a:r>
            <a:r>
              <a:rPr lang="en-US" altLang="ru-RU" sz="2400" dirty="0">
                <a:solidFill>
                  <a:srgbClr val="007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/>
              </a:rPr>
              <a:t>)-</a:t>
            </a:r>
            <a:r>
              <a:rPr lang="ru-RU" altLang="ru-RU" sz="2400" dirty="0">
                <a:solidFill>
                  <a:srgbClr val="007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ru-RU" sz="2400" dirty="0">
                <a:solidFill>
                  <a:srgbClr val="007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and inverse (</a:t>
            </a:r>
            <a:r>
              <a:rPr lang="en-US" altLang="ru-RU" sz="2400" dirty="0">
                <a:solidFill>
                  <a:srgbClr val="007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/>
              </a:rPr>
              <a:t>,p)-</a:t>
            </a:r>
            <a:r>
              <a:rPr lang="en-US" altLang="ru-RU" sz="2400" dirty="0">
                <a:solidFill>
                  <a:srgbClr val="007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reactions: </a:t>
            </a:r>
            <a:endParaRPr lang="ru-RU" altLang="ru-RU" sz="2400" dirty="0">
              <a:solidFill>
                <a:srgbClr val="007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2) </a:t>
            </a:r>
            <a:r>
              <a:rPr lang="en-US" altLang="ru-RU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including</a:t>
            </a:r>
            <a:r>
              <a:rPr lang="ru-RU" altLang="ru-RU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/>
              </a:rPr>
              <a:t>-</a:t>
            </a:r>
            <a:r>
              <a:rPr lang="en-US" altLang="ru-RU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Symbol"/>
              </a:rPr>
              <a:t>particles</a:t>
            </a:r>
            <a:r>
              <a:rPr lang="ru-RU" altLang="ru-RU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1FA9B-0076-4BFF-942F-8D15B588D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outlook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D221F9-94E4-4A79-AADD-6B56FC8D8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146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CNO cycle in the Sun could be sufficiently depressed due to </a:t>
            </a:r>
            <a:r>
              <a:rPr lang="en-US" dirty="0" err="1"/>
              <a:t>suprathermal</a:t>
            </a:r>
            <a:r>
              <a:rPr lang="en-US" dirty="0"/>
              <a:t> processes.</a:t>
            </a:r>
          </a:p>
          <a:p>
            <a:r>
              <a:rPr lang="en-US" dirty="0"/>
              <a:t>In this case instead of neutrinos from CNO cycle </a:t>
            </a:r>
            <a:r>
              <a:rPr lang="en-US" dirty="0" err="1"/>
              <a:t>Borexino</a:t>
            </a:r>
            <a:r>
              <a:rPr lang="en-US" dirty="0"/>
              <a:t> could detect </a:t>
            </a:r>
            <a:r>
              <a:rPr lang="en-US" baseline="30000" dirty="0"/>
              <a:t>40</a:t>
            </a:r>
            <a:r>
              <a:rPr lang="en-US" dirty="0"/>
              <a:t>K antineutrinos.</a:t>
            </a:r>
          </a:p>
          <a:p>
            <a:r>
              <a:rPr lang="en-US" dirty="0"/>
              <a:t>Several events per day counting rate for </a:t>
            </a:r>
            <a:r>
              <a:rPr lang="en-US" baseline="30000" dirty="0"/>
              <a:t>40</a:t>
            </a:r>
            <a:r>
              <a:rPr lang="en-US" dirty="0"/>
              <a:t>K antineutrinos in 100 t of </a:t>
            </a:r>
            <a:r>
              <a:rPr lang="en-US" dirty="0" err="1"/>
              <a:t>Borexino</a:t>
            </a:r>
            <a:r>
              <a:rPr lang="en-US" dirty="0"/>
              <a:t> target means potassium abundance in the Earth at the level more than 1% by mass.</a:t>
            </a:r>
          </a:p>
          <a:p>
            <a:r>
              <a:rPr lang="en-US" dirty="0"/>
              <a:t>We know that 1% of potassium in the Earth produces about 200 TW of heat. </a:t>
            </a:r>
          </a:p>
          <a:p>
            <a:r>
              <a:rPr lang="en-US" dirty="0"/>
              <a:t>To solve the problem of </a:t>
            </a:r>
            <a:r>
              <a:rPr lang="en-US" baseline="30000" dirty="0"/>
              <a:t>40</a:t>
            </a:r>
            <a:r>
              <a:rPr lang="en-US" dirty="0"/>
              <a:t>K we need to have independent measurement of CNO cycle neutrinos from the Sun.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DD3588-B23E-44F3-86CC-213473E5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9CD050-6DA7-4F7F-89A7-800C529D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80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89736-1962-4C71-8FCC-88C8E3A2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0" y="2420888"/>
            <a:ext cx="8229600" cy="1143000"/>
          </a:xfrm>
        </p:spPr>
        <p:txBody>
          <a:bodyPr/>
          <a:lstStyle/>
          <a:p>
            <a:r>
              <a:rPr lang="en-US" dirty="0"/>
              <a:t>Thank you for attention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168D66-324C-4F8A-B96B-747109779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B3C7BE-EF00-4E9D-AC90-4512AE43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0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origin of the Earth thermal flux is not understood completely up today. </a:t>
            </a:r>
          </a:p>
          <a:p>
            <a:r>
              <a:rPr lang="en-US" dirty="0"/>
              <a:t>The value of the heat flux from Earth interior also could be revised. Modern Earth model regards radiogenic heat as about a half of total measured one. Detection of </a:t>
            </a:r>
            <a:r>
              <a:rPr lang="en-US" baseline="30000" dirty="0"/>
              <a:t>238</a:t>
            </a:r>
            <a:r>
              <a:rPr lang="en-US" dirty="0"/>
              <a:t>U and </a:t>
            </a:r>
            <a:r>
              <a:rPr lang="en-US" baseline="30000" dirty="0"/>
              <a:t>232</a:t>
            </a:r>
            <a:r>
              <a:rPr lang="en-US" dirty="0"/>
              <a:t>Th neutrinos by detectors do not contradict to larger amounts of these isotopes in factor two.</a:t>
            </a:r>
          </a:p>
          <a:p>
            <a:r>
              <a:rPr lang="en-US" dirty="0"/>
              <a:t>Registering of antineutrinos on the Earth surface can help to understand if the most part of the heat flux is due to radioactivity or not. </a:t>
            </a:r>
          </a:p>
          <a:p>
            <a:r>
              <a:rPr lang="en-US" dirty="0"/>
              <a:t>Also there is possibility to analyze reservoirs of heat sources from radioactivity inside the Earth.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3</a:t>
            </a:fld>
            <a:r>
              <a:rPr lang="en-US" dirty="0"/>
              <a:t> /26</a:t>
            </a:r>
          </a:p>
        </p:txBody>
      </p:sp>
      <p:sp>
        <p:nvSpPr>
          <p:cNvPr id="6" name="Нижний колонтитул 3">
            <a:extLst>
              <a:ext uri="{FF2B5EF4-FFF2-40B4-BE49-F238E27FC236}">
                <a16:creationId xmlns:a16="http://schemas.microsoft.com/office/drawing/2014/main" id="{1E210748-401B-4322-8268-0382ADF550D2}"/>
              </a:ext>
            </a:extLst>
          </p:cNvPr>
          <p:cNvSpPr txBox="1">
            <a:spLocks/>
          </p:cNvSpPr>
          <p:nvPr/>
        </p:nvSpPr>
        <p:spPr>
          <a:xfrm>
            <a:off x="3275856" y="6400799"/>
            <a:ext cx="2895600" cy="365125"/>
          </a:xfrm>
          <a:prstGeom prst="rect">
            <a:avLst/>
          </a:prstGeom>
        </p:spPr>
        <p:txBody>
          <a:bodyPr vert="horz" anchor="b"/>
          <a:lstStyle>
            <a:defPPr>
              <a:defRPr lang="ru-RU"/>
            </a:defPPr>
            <a:lvl1pPr marL="0" algn="ctr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ICPPA 2018 October, 22-26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9C79C-B6F9-4E4D-9967-EE52FF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Modern value of Earth heat flux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F91797-BEF8-4432-AA43-0A0CBE85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90A286-46A3-4A19-A007-572F22D5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4</a:t>
            </a:fld>
            <a:r>
              <a:rPr lang="en-US" dirty="0"/>
              <a:t> /26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42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5</a:t>
            </a:fld>
            <a:r>
              <a:rPr lang="en-US" dirty="0"/>
              <a:t> /26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44" y="247642"/>
            <a:ext cx="7886848" cy="590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9C79C-B6F9-4E4D-9967-EE52FF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Evidence for larger value of Earth heat flux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F91797-BEF8-4432-AA43-0A0CBE85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90A286-46A3-4A19-A007-572F22D5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284163"/>
          </a:xfrm>
        </p:spPr>
        <p:txBody>
          <a:bodyPr/>
          <a:lstStyle/>
          <a:p>
            <a:fld id="{1094B7B0-B9B1-4E53-A5E9-4BBF78EF2601}" type="slidenum">
              <a:rPr lang="ru-RU" smtClean="0"/>
              <a:pPr/>
              <a:t>6</a:t>
            </a:fld>
            <a:r>
              <a:rPr lang="en-US" dirty="0"/>
              <a:t> /26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72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B2A5F-44A8-498A-B34F-689E16801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Abundances ratios in solar system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875055-53F4-48A2-A168-43CDB5ED0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CE0958-B463-47ED-A017-A8FE6C1E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243BB83-6B5C-4E1F-9E01-3AC2963E0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43272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188502D-3EB7-4247-823B-9DCCEED9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6599" y="932459"/>
            <a:ext cx="2476824" cy="370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42C084-DC9A-4C4B-BB1B-4AB65768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23043" y="3084972"/>
            <a:ext cx="2157281" cy="429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4295DB-678E-48A9-A09C-68CD6DD286ED}"/>
              </a:ext>
            </a:extLst>
          </p:cNvPr>
          <p:cNvSpPr txBox="1"/>
          <p:nvPr/>
        </p:nvSpPr>
        <p:spPr>
          <a:xfrm>
            <a:off x="2274636" y="1988840"/>
            <a:ext cx="169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Earth/Sun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E4879-50B8-453D-BC0A-0511B268417F}"/>
              </a:ext>
            </a:extLst>
          </p:cNvPr>
          <p:cNvSpPr txBox="1"/>
          <p:nvPr/>
        </p:nvSpPr>
        <p:spPr>
          <a:xfrm>
            <a:off x="5292080" y="161950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Meteorites/Earth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E1B10-93DC-4BF3-B87E-B259D64B8205}"/>
              </a:ext>
            </a:extLst>
          </p:cNvPr>
          <p:cNvSpPr txBox="1"/>
          <p:nvPr/>
        </p:nvSpPr>
        <p:spPr>
          <a:xfrm>
            <a:off x="5444480" y="42117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Moon/Earth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9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thermal Earth flux values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Earth</a:t>
            </a:r>
          </a:p>
          <a:p>
            <a:r>
              <a:rPr lang="en-US" dirty="0"/>
              <a:t>Bore-hole temperature gradient       47±2 TW </a:t>
            </a:r>
          </a:p>
          <a:p>
            <a:r>
              <a:rPr lang="en-US" dirty="0"/>
              <a:t>ARGO Earth’s energy imbalance      280±70 TW                   </a:t>
            </a:r>
            <a:r>
              <a:rPr lang="en-US" dirty="0">
                <a:solidFill>
                  <a:srgbClr val="FF0000"/>
                </a:solidFill>
              </a:rPr>
              <a:t>Moon              recalculated to Earth heat flux </a:t>
            </a:r>
          </a:p>
          <a:p>
            <a:r>
              <a:rPr lang="en-US" dirty="0"/>
              <a:t>Apollo 15, 17 drilling                            49-65 TW</a:t>
            </a:r>
          </a:p>
          <a:p>
            <a:r>
              <a:rPr lang="en-US" dirty="0"/>
              <a:t>Russian radio emission exp.                168 TW</a:t>
            </a:r>
          </a:p>
          <a:p>
            <a:r>
              <a:rPr lang="en-US" dirty="0"/>
              <a:t>LRO temperature map                          254 TW </a:t>
            </a:r>
          </a:p>
          <a:p>
            <a:pPr marL="0" indent="0">
              <a:buNone/>
            </a:pPr>
            <a:r>
              <a:rPr lang="en-US" dirty="0"/>
              <a:t>We consider the value of </a:t>
            </a:r>
            <a:r>
              <a:rPr lang="en-US" dirty="0">
                <a:solidFill>
                  <a:srgbClr val="FF0000"/>
                </a:solidFill>
              </a:rPr>
              <a:t>200-250 TW </a:t>
            </a:r>
            <a:r>
              <a:rPr lang="en-US" dirty="0"/>
              <a:t>as the most favorable to explain the all experimental data.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8</a:t>
            </a:fld>
            <a:r>
              <a:rPr lang="en-US" dirty="0"/>
              <a:t> /26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75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transfer ways</a:t>
            </a:r>
            <a:endParaRPr lang="ru-RU" dirty="0"/>
          </a:p>
        </p:txBody>
      </p:sp>
      <p:sp>
        <p:nvSpPr>
          <p:cNvPr id="4" name="Трапеция 3"/>
          <p:cNvSpPr/>
          <p:nvPr/>
        </p:nvSpPr>
        <p:spPr>
          <a:xfrm rot="9843646">
            <a:off x="1981747" y="2246956"/>
            <a:ext cx="1224136" cy="2808312"/>
          </a:xfrm>
          <a:prstGeom prst="trapezoid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рапеция 4"/>
          <p:cNvSpPr/>
          <p:nvPr/>
        </p:nvSpPr>
        <p:spPr>
          <a:xfrm rot="10800000">
            <a:off x="3779912" y="2060848"/>
            <a:ext cx="1224136" cy="2808312"/>
          </a:xfrm>
          <a:prstGeom prst="trapezoi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 rot="11898063">
            <a:off x="5702041" y="2299715"/>
            <a:ext cx="1224136" cy="2808312"/>
          </a:xfrm>
          <a:prstGeom prst="trapezoi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5085184"/>
            <a:ext cx="25922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Thermo-conductivity, H(</a:t>
            </a:r>
            <a:r>
              <a:rPr lang="en-US" sz="3200" dirty="0">
                <a:latin typeface="Symbol" pitchFamily="18" charset="2"/>
              </a:rPr>
              <a:t>D</a:t>
            </a:r>
            <a:r>
              <a:rPr lang="en-US" sz="3200" dirty="0"/>
              <a:t>T)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5085184"/>
            <a:ext cx="2448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Hot gases flows,</a:t>
            </a:r>
          </a:p>
          <a:p>
            <a:r>
              <a:rPr lang="en-US" sz="3200" dirty="0">
                <a:latin typeface="Symbol" pitchFamily="18" charset="2"/>
              </a:rPr>
              <a:t>H(D</a:t>
            </a:r>
            <a:r>
              <a:rPr lang="en-US" sz="3200" dirty="0"/>
              <a:t>F)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5085184"/>
            <a:ext cx="2448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Chemical potential,</a:t>
            </a:r>
          </a:p>
          <a:p>
            <a:r>
              <a:rPr lang="en-US" sz="3200" dirty="0"/>
              <a:t>H(Ch)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1006277"/>
            <a:ext cx="2448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Modern value</a:t>
            </a:r>
          </a:p>
          <a:p>
            <a:r>
              <a:rPr lang="en-US" sz="3200" dirty="0"/>
              <a:t>47 TW</a:t>
            </a:r>
          </a:p>
          <a:p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403648" y="1844824"/>
            <a:ext cx="2160240" cy="35283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2368" y="1271082"/>
            <a:ext cx="56521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 = H(</a:t>
            </a:r>
            <a:r>
              <a:rPr lang="en-US" sz="3200" b="1" dirty="0">
                <a:latin typeface="Symbol" pitchFamily="18" charset="2"/>
              </a:rPr>
              <a:t>D</a:t>
            </a:r>
            <a:r>
              <a:rPr lang="en-US" sz="3200" b="1" dirty="0"/>
              <a:t>T) + H(</a:t>
            </a:r>
            <a:r>
              <a:rPr lang="en-US" sz="3200" b="1" dirty="0">
                <a:latin typeface="Symbol" pitchFamily="18" charset="2"/>
              </a:rPr>
              <a:t>D</a:t>
            </a:r>
            <a:r>
              <a:rPr lang="en-US" sz="3200" b="1" dirty="0"/>
              <a:t>F) + H(Ch)</a:t>
            </a:r>
          </a:p>
          <a:p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ICPPA 2018 October, 22-26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B7B0-B9B1-4E53-A5E9-4BBF78EF2601}" type="slidenum">
              <a:rPr lang="ru-RU" smtClean="0"/>
              <a:pPr/>
              <a:t>9</a:t>
            </a:fld>
            <a:r>
              <a:rPr lang="en-US" dirty="0"/>
              <a:t> /26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13110</TotalTime>
  <Words>1044</Words>
  <Application>Microsoft Office PowerPoint</Application>
  <PresentationFormat>Экран (4:3)</PresentationFormat>
  <Paragraphs>159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</vt:lpstr>
      <vt:lpstr>Book Antiqua</vt:lpstr>
      <vt:lpstr>Calibri</vt:lpstr>
      <vt:lpstr>Lucida Sans</vt:lpstr>
      <vt:lpstr>Symbol</vt:lpstr>
      <vt:lpstr>Times New Roman</vt:lpstr>
      <vt:lpstr>Wingdings</vt:lpstr>
      <vt:lpstr>Wingdings 2</vt:lpstr>
      <vt:lpstr>Wingdings 3</vt:lpstr>
      <vt:lpstr>Апекс</vt:lpstr>
      <vt:lpstr>Тема Office</vt:lpstr>
      <vt:lpstr>Earth thermal flux in the light of geoneutrinos</vt:lpstr>
      <vt:lpstr>Plan of the talk</vt:lpstr>
      <vt:lpstr>Introduction </vt:lpstr>
      <vt:lpstr>Modern value of Earth heat flux</vt:lpstr>
      <vt:lpstr>Презентация PowerPoint</vt:lpstr>
      <vt:lpstr>Evidence for larger value of Earth heat flux</vt:lpstr>
      <vt:lpstr>Abundances ratios in solar system</vt:lpstr>
      <vt:lpstr>Summary of thermal Earth flux values</vt:lpstr>
      <vt:lpstr>Heat transfer ways</vt:lpstr>
      <vt:lpstr>Main heat transfer way is  hot gases,  not thermo conduction</vt:lpstr>
      <vt:lpstr>To understand real value of Earth heat flux is possible to detect accurately all neutrino fluxes from terrestrial radioactive isotopes: 238U, 232Th and 40K. First two surely can be detected through IBD reaction, but third one only through antineutrino-electron scattering.</vt:lpstr>
      <vt:lpstr>Geoneutrino measurements by modern detectors</vt:lpstr>
      <vt:lpstr>Borexino</vt:lpstr>
      <vt:lpstr>KamLAND</vt:lpstr>
      <vt:lpstr>It is easily possible to increase amount of 238U and 232Th inside the Earth in factor “2” and counting rate of Borexino and KamLAND do not change dramatically. </vt:lpstr>
      <vt:lpstr>Bezrukov-Sinev Model</vt:lpstr>
      <vt:lpstr>Potassium (40K) Geoneutrino</vt:lpstr>
      <vt:lpstr>What does Borexino measure?</vt:lpstr>
      <vt:lpstr>Презентация PowerPoint</vt:lpstr>
      <vt:lpstr>Recoil electrons spectrum from 40К in BOREXINO    e  + e  e + e  </vt:lpstr>
      <vt:lpstr>Neutrino CNO and antineutrino  40K spectra</vt:lpstr>
      <vt:lpstr>Spectra from CNO cycle neutrinos and 40K antineutrinos in a detector as recoil electrons</vt:lpstr>
      <vt:lpstr>Recently there appeared doubts about existence of CNO cycle in the Sun</vt:lpstr>
      <vt:lpstr>Презентация PowerPoint</vt:lpstr>
      <vt:lpstr>Презентация PowerPoint</vt:lpstr>
      <vt:lpstr>Презентация PowerPoint</vt:lpstr>
      <vt:lpstr>Conclusion and outlook</vt:lpstr>
      <vt:lpstr>Thank you for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Geoneutrinos Next step of geoneutrino research</dc:title>
  <dc:creator>Пользователь Windows</dc:creator>
  <cp:lastModifiedBy>Валерий Синев</cp:lastModifiedBy>
  <cp:revision>427</cp:revision>
  <dcterms:created xsi:type="dcterms:W3CDTF">2014-05-22T19:43:15Z</dcterms:created>
  <dcterms:modified xsi:type="dcterms:W3CDTF">2018-10-18T07:53:08Z</dcterms:modified>
</cp:coreProperties>
</file>