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6" r:id="rId2"/>
    <p:sldId id="260" r:id="rId3"/>
    <p:sldId id="261" r:id="rId4"/>
    <p:sldId id="264" r:id="rId5"/>
    <p:sldId id="259" r:id="rId6"/>
    <p:sldId id="258" r:id="rId7"/>
    <p:sldId id="262" r:id="rId8"/>
    <p:sldId id="257" r:id="rId9"/>
    <p:sldId id="265"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535" autoAdjust="0"/>
  </p:normalViewPr>
  <p:slideViewPr>
    <p:cSldViewPr snapToGrid="0">
      <p:cViewPr>
        <p:scale>
          <a:sx n="60" d="100"/>
          <a:sy n="60" d="100"/>
        </p:scale>
        <p:origin x="162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287D28-76FD-461D-88FB-1210D6D7BA85}" type="datetimeFigureOut">
              <a:rPr lang="ru-RU" smtClean="0"/>
              <a:t>22.10.2018</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24C210-9FC9-4690-8D61-954E7995633B}" type="slidenum">
              <a:rPr lang="ru-RU" smtClean="0"/>
              <a:t>‹#›</a:t>
            </a:fld>
            <a:endParaRPr lang="ru-RU"/>
          </a:p>
        </p:txBody>
      </p:sp>
    </p:spTree>
    <p:extLst>
      <p:ext uri="{BB962C8B-B14F-4D97-AF65-F5344CB8AC3E}">
        <p14:creationId xmlns:p14="http://schemas.microsoft.com/office/powerpoint/2010/main" val="2403306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a:t>
            </a:r>
            <a:r>
              <a:rPr lang="en-US" baseline="0" dirty="0" smtClean="0"/>
              <a:t> Large Volume detected </a:t>
            </a:r>
            <a:r>
              <a:rPr lang="en-US" baseline="0" dirty="0" smtClean="0"/>
              <a:t>is </a:t>
            </a:r>
            <a:r>
              <a:rPr lang="en-US" baseline="0" dirty="0" smtClean="0"/>
              <a:t>located in </a:t>
            </a:r>
            <a:r>
              <a:rPr lang="en-US" baseline="0" dirty="0" smtClean="0"/>
              <a:t>central </a:t>
            </a:r>
            <a:r>
              <a:rPr lang="en-US" baseline="0" dirty="0" smtClean="0"/>
              <a:t>Italy at Gran Sasso Laboratory </a:t>
            </a:r>
            <a:r>
              <a:rPr lang="en-US" baseline="0" dirty="0" smtClean="0"/>
              <a:t>at </a:t>
            </a:r>
            <a:r>
              <a:rPr lang="en-US" baseline="0" dirty="0" smtClean="0"/>
              <a:t>the depth 3650 m </a:t>
            </a:r>
            <a:r>
              <a:rPr lang="en-US" baseline="0" dirty="0" err="1" smtClean="0"/>
              <a:t>w.e</a:t>
            </a:r>
            <a:r>
              <a:rPr lang="en-US" baseline="0" dirty="0" smtClean="0"/>
              <a:t>. (three thousand six hundred and fifty meters</a:t>
            </a:r>
            <a:r>
              <a:rPr lang="ru-RU" baseline="0" dirty="0" smtClean="0"/>
              <a:t> </a:t>
            </a:r>
            <a:r>
              <a:rPr lang="en-US" baseline="0" dirty="0" smtClean="0"/>
              <a:t>of water </a:t>
            </a:r>
            <a:r>
              <a:rPr lang="en-US" baseline="0" dirty="0" smtClean="0"/>
              <a:t>equivalent). The main goal is ….     The mass of iron and scintillator is by about one thousand tons.   Mean muon energy is 280 GeV.</a:t>
            </a:r>
            <a:endParaRPr lang="ru-RU" dirty="0"/>
          </a:p>
        </p:txBody>
      </p:sp>
      <p:sp>
        <p:nvSpPr>
          <p:cNvPr id="4" name="Номер слайда 3"/>
          <p:cNvSpPr>
            <a:spLocks noGrp="1"/>
          </p:cNvSpPr>
          <p:nvPr>
            <p:ph type="sldNum" sz="quarter" idx="10"/>
          </p:nvPr>
        </p:nvSpPr>
        <p:spPr/>
        <p:txBody>
          <a:bodyPr/>
          <a:lstStyle/>
          <a:p>
            <a:fld id="{BD24C210-9FC9-4690-8D61-954E7995633B}" type="slidenum">
              <a:rPr lang="ru-RU" smtClean="0"/>
              <a:t>2</a:t>
            </a:fld>
            <a:endParaRPr lang="ru-RU"/>
          </a:p>
        </p:txBody>
      </p:sp>
    </p:spTree>
    <p:extLst>
      <p:ext uri="{BB962C8B-B14F-4D97-AF65-F5344CB8AC3E}">
        <p14:creationId xmlns:p14="http://schemas.microsoft.com/office/powerpoint/2010/main" val="275726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Muons cross our detector at different angles. The maximum intensity angle is 28 degrees.</a:t>
            </a:r>
            <a:endParaRPr lang="ru-RU" dirty="0" smtClean="0"/>
          </a:p>
          <a:p>
            <a:r>
              <a:rPr lang="en-US" dirty="0" smtClean="0"/>
              <a:t>The maximum depth from which </a:t>
            </a:r>
            <a:r>
              <a:rPr lang="en-US" dirty="0" smtClean="0"/>
              <a:t>atmospheric muons </a:t>
            </a:r>
            <a:r>
              <a:rPr lang="en-US" dirty="0" smtClean="0"/>
              <a:t>can</a:t>
            </a:r>
            <a:r>
              <a:rPr lang="en-US" baseline="0" dirty="0" smtClean="0"/>
              <a:t> be detected</a:t>
            </a:r>
            <a:r>
              <a:rPr lang="en-US" dirty="0" smtClean="0"/>
              <a:t> is twelve kilometers of water equivalent. This is depth-intensity curve measured </a:t>
            </a:r>
            <a:r>
              <a:rPr lang="en-US" dirty="0" smtClean="0"/>
              <a:t>with </a:t>
            </a:r>
            <a:r>
              <a:rPr lang="en-US" dirty="0" smtClean="0"/>
              <a:t>LVD</a:t>
            </a:r>
            <a:endParaRPr lang="ru-RU" dirty="0"/>
          </a:p>
        </p:txBody>
      </p:sp>
      <p:sp>
        <p:nvSpPr>
          <p:cNvPr id="4" name="Номер слайда 3"/>
          <p:cNvSpPr>
            <a:spLocks noGrp="1"/>
          </p:cNvSpPr>
          <p:nvPr>
            <p:ph type="sldNum" sz="quarter" idx="10"/>
          </p:nvPr>
        </p:nvSpPr>
        <p:spPr/>
        <p:txBody>
          <a:bodyPr/>
          <a:lstStyle/>
          <a:p>
            <a:fld id="{BD24C210-9FC9-4690-8D61-954E7995633B}" type="slidenum">
              <a:rPr lang="ru-RU" smtClean="0"/>
              <a:t>3</a:t>
            </a:fld>
            <a:endParaRPr lang="ru-RU"/>
          </a:p>
        </p:txBody>
      </p:sp>
    </p:spTree>
    <p:extLst>
      <p:ext uri="{BB962C8B-B14F-4D97-AF65-F5344CB8AC3E}">
        <p14:creationId xmlns:p14="http://schemas.microsoft.com/office/powerpoint/2010/main" val="4007934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 top graph shows the counting rate of muons in the detector during 25 years.</a:t>
            </a:r>
            <a:r>
              <a:rPr lang="ru-RU" dirty="0" smtClean="0"/>
              <a:t> </a:t>
            </a:r>
            <a:r>
              <a:rPr lang="en-US" dirty="0" smtClean="0"/>
              <a:t>In the beginning, it is clear that only one detector tower was operated. Then two towers worked and since 2001 all three towers </a:t>
            </a:r>
            <a:r>
              <a:rPr lang="en-US" dirty="0" smtClean="0"/>
              <a:t>are working.</a:t>
            </a:r>
            <a:endParaRPr lang="ru-RU" dirty="0" smtClean="0"/>
          </a:p>
          <a:p>
            <a:r>
              <a:rPr lang="en-US" dirty="0" smtClean="0"/>
              <a:t>The picture in the middle shows the exposure of the detector.</a:t>
            </a:r>
            <a:r>
              <a:rPr lang="ru-RU" dirty="0" smtClean="0"/>
              <a:t> </a:t>
            </a:r>
            <a:r>
              <a:rPr lang="en-US" dirty="0" smtClean="0"/>
              <a:t>When we divide the counting rate by the exposure, we get the muon intensity</a:t>
            </a:r>
            <a:r>
              <a:rPr lang="ru-RU" dirty="0" smtClean="0"/>
              <a:t>. </a:t>
            </a:r>
            <a:r>
              <a:rPr lang="en-US" dirty="0" smtClean="0"/>
              <a:t>The</a:t>
            </a:r>
            <a:r>
              <a:rPr lang="en-US" baseline="0" dirty="0" smtClean="0"/>
              <a:t> average muon intensity is here. </a:t>
            </a:r>
            <a:endParaRPr lang="ru-RU" dirty="0"/>
          </a:p>
        </p:txBody>
      </p:sp>
      <p:sp>
        <p:nvSpPr>
          <p:cNvPr id="4" name="Номер слайда 3"/>
          <p:cNvSpPr>
            <a:spLocks noGrp="1"/>
          </p:cNvSpPr>
          <p:nvPr>
            <p:ph type="sldNum" sz="quarter" idx="10"/>
          </p:nvPr>
        </p:nvSpPr>
        <p:spPr/>
        <p:txBody>
          <a:bodyPr/>
          <a:lstStyle/>
          <a:p>
            <a:fld id="{BD24C210-9FC9-4690-8D61-954E7995633B}" type="slidenum">
              <a:rPr lang="ru-RU" smtClean="0"/>
              <a:t>4</a:t>
            </a:fld>
            <a:endParaRPr lang="ru-RU"/>
          </a:p>
        </p:txBody>
      </p:sp>
    </p:spTree>
    <p:extLst>
      <p:ext uri="{BB962C8B-B14F-4D97-AF65-F5344CB8AC3E}">
        <p14:creationId xmlns:p14="http://schemas.microsoft.com/office/powerpoint/2010/main" val="18709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use</a:t>
            </a:r>
            <a:r>
              <a:rPr lang="en-US" baseline="0" dirty="0" smtClean="0"/>
              <a:t> in this work t</a:t>
            </a:r>
            <a:r>
              <a:rPr lang="ru-RU" dirty="0" err="1" smtClean="0"/>
              <a:t>he</a:t>
            </a:r>
            <a:r>
              <a:rPr lang="ru-RU" dirty="0" smtClean="0"/>
              <a:t> </a:t>
            </a:r>
            <a:r>
              <a:rPr lang="ru-RU" dirty="0" err="1" smtClean="0"/>
              <a:t>upper-air</a:t>
            </a:r>
            <a:r>
              <a:rPr lang="ru-RU" dirty="0" smtClean="0"/>
              <a:t> </a:t>
            </a:r>
            <a:r>
              <a:rPr lang="ru-RU" dirty="0" err="1" smtClean="0"/>
              <a:t>temperature</a:t>
            </a:r>
            <a:r>
              <a:rPr lang="ru-RU" dirty="0" smtClean="0"/>
              <a:t> </a:t>
            </a:r>
            <a:r>
              <a:rPr lang="ru-RU" dirty="0" err="1" smtClean="0"/>
              <a:t>data</a:t>
            </a:r>
            <a:r>
              <a:rPr lang="ru-RU" dirty="0" smtClean="0"/>
              <a:t> </a:t>
            </a:r>
            <a:r>
              <a:rPr lang="ru-RU" dirty="0" err="1" smtClean="0"/>
              <a:t>set</a:t>
            </a:r>
            <a:r>
              <a:rPr lang="ru-RU" dirty="0" smtClean="0"/>
              <a:t> </a:t>
            </a:r>
            <a:r>
              <a:rPr lang="ru-RU" dirty="0" err="1" smtClean="0"/>
              <a:t>obtained</a:t>
            </a:r>
            <a:r>
              <a:rPr lang="ru-RU" dirty="0" smtClean="0"/>
              <a:t> </a:t>
            </a:r>
            <a:r>
              <a:rPr lang="ru-RU" dirty="0" err="1" smtClean="0"/>
              <a:t>from</a:t>
            </a:r>
            <a:r>
              <a:rPr lang="ru-RU" dirty="0" smtClean="0"/>
              <a:t> </a:t>
            </a:r>
            <a:r>
              <a:rPr lang="ru-RU" dirty="0" err="1" smtClean="0"/>
              <a:t>the</a:t>
            </a:r>
            <a:r>
              <a:rPr lang="ru-RU" dirty="0" smtClean="0"/>
              <a:t> </a:t>
            </a:r>
            <a:r>
              <a:rPr lang="ru-RU" dirty="0" err="1" smtClean="0"/>
              <a:t>European</a:t>
            </a:r>
            <a:r>
              <a:rPr lang="ru-RU" dirty="0" smtClean="0"/>
              <a:t> </a:t>
            </a:r>
            <a:r>
              <a:rPr lang="ru-RU" dirty="0" err="1" smtClean="0"/>
              <a:t>Center</a:t>
            </a:r>
            <a:r>
              <a:rPr lang="ru-RU" dirty="0" smtClean="0"/>
              <a:t> </a:t>
            </a:r>
            <a:r>
              <a:rPr lang="ru-RU" dirty="0" err="1" smtClean="0"/>
              <a:t>for</a:t>
            </a:r>
            <a:r>
              <a:rPr lang="ru-RU" dirty="0" smtClean="0"/>
              <a:t> </a:t>
            </a:r>
            <a:r>
              <a:rPr lang="ru-RU" dirty="0" err="1" smtClean="0"/>
              <a:t>Medium-range</a:t>
            </a:r>
            <a:r>
              <a:rPr lang="ru-RU" dirty="0" smtClean="0"/>
              <a:t> </a:t>
            </a:r>
            <a:r>
              <a:rPr lang="ru-RU" dirty="0" err="1" smtClean="0"/>
              <a:t>Weather</a:t>
            </a:r>
            <a:r>
              <a:rPr lang="ru-RU" dirty="0" smtClean="0"/>
              <a:t> </a:t>
            </a:r>
            <a:r>
              <a:rPr lang="ru-RU" dirty="0" err="1" smtClean="0"/>
              <a:t>Forecasts</a:t>
            </a: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a:t>
            </a:r>
            <a:r>
              <a:rPr lang="ru-RU" dirty="0" err="1" smtClean="0"/>
              <a:t>he</a:t>
            </a:r>
            <a:r>
              <a:rPr lang="ru-RU" dirty="0" smtClean="0"/>
              <a:t> </a:t>
            </a:r>
            <a:r>
              <a:rPr lang="ru-RU" dirty="0" err="1" smtClean="0"/>
              <a:t>effective</a:t>
            </a:r>
            <a:r>
              <a:rPr lang="ru-RU" dirty="0" smtClean="0"/>
              <a:t> </a:t>
            </a:r>
            <a:r>
              <a:rPr lang="ru-RU" dirty="0" err="1" smtClean="0"/>
              <a:t>temperature</a:t>
            </a:r>
            <a:r>
              <a:rPr lang="ru-RU" dirty="0" smtClean="0"/>
              <a:t> </a:t>
            </a:r>
            <a:r>
              <a:rPr lang="ru-RU" dirty="0" err="1" smtClean="0"/>
              <a:t>is</a:t>
            </a:r>
            <a:r>
              <a:rPr lang="ru-RU" dirty="0" smtClean="0"/>
              <a:t> a </a:t>
            </a:r>
            <a:r>
              <a:rPr lang="ru-RU" dirty="0" err="1" smtClean="0"/>
              <a:t>weighted</a:t>
            </a:r>
            <a:r>
              <a:rPr lang="ru-RU" dirty="0" smtClean="0"/>
              <a:t> </a:t>
            </a:r>
            <a:r>
              <a:rPr lang="ru-RU" dirty="0" err="1" smtClean="0"/>
              <a:t>average</a:t>
            </a:r>
            <a:r>
              <a:rPr lang="ru-RU" dirty="0" smtClean="0"/>
              <a:t> </a:t>
            </a:r>
            <a:r>
              <a:rPr lang="ru-RU" dirty="0" err="1" smtClean="0"/>
              <a:t>over</a:t>
            </a:r>
            <a:r>
              <a:rPr lang="ru-RU" dirty="0" smtClean="0"/>
              <a:t> </a:t>
            </a:r>
            <a:r>
              <a:rPr lang="ru-RU" dirty="0" err="1" smtClean="0"/>
              <a:t>several</a:t>
            </a:r>
            <a:r>
              <a:rPr lang="ru-RU" dirty="0" smtClean="0"/>
              <a:t> </a:t>
            </a:r>
            <a:r>
              <a:rPr lang="ru-RU" dirty="0" err="1" smtClean="0"/>
              <a:t>altitudes</a:t>
            </a:r>
            <a:r>
              <a:rPr lang="ru-RU"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is plot of effective temperature during twenty five years.</a:t>
            </a:r>
            <a:endParaRPr lang="ru-RU" dirty="0" smtClean="0"/>
          </a:p>
        </p:txBody>
      </p:sp>
      <p:sp>
        <p:nvSpPr>
          <p:cNvPr id="4" name="Номер слайда 3"/>
          <p:cNvSpPr>
            <a:spLocks noGrp="1"/>
          </p:cNvSpPr>
          <p:nvPr>
            <p:ph type="sldNum" sz="quarter" idx="10"/>
          </p:nvPr>
        </p:nvSpPr>
        <p:spPr/>
        <p:txBody>
          <a:bodyPr/>
          <a:lstStyle/>
          <a:p>
            <a:fld id="{BD24C210-9FC9-4690-8D61-954E7995633B}" type="slidenum">
              <a:rPr lang="ru-RU" smtClean="0"/>
              <a:t>5</a:t>
            </a:fld>
            <a:endParaRPr lang="ru-RU"/>
          </a:p>
        </p:txBody>
      </p:sp>
    </p:spTree>
    <p:extLst>
      <p:ext uri="{BB962C8B-B14F-4D97-AF65-F5344CB8AC3E}">
        <p14:creationId xmlns:p14="http://schemas.microsoft.com/office/powerpoint/2010/main" val="285308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Finally, we can calculate the effective tempera</a:t>
            </a:r>
            <a:r>
              <a:rPr lang="it-IT" sz="1200" b="0" i="0" u="none" strike="noStrike" kern="1200" baseline="0" dirty="0" smtClean="0">
                <a:solidFill>
                  <a:schemeClr val="tx1"/>
                </a:solidFill>
                <a:latin typeface="+mn-lt"/>
                <a:ea typeface="+mn-ea"/>
                <a:cs typeface="+mn-cs"/>
              </a:rPr>
              <a:t>ture coeficient, using this formula:</a:t>
            </a:r>
          </a:p>
          <a:p>
            <a:r>
              <a:rPr lang="it-IT" sz="1200" b="0" i="0" u="none" strike="noStrike" kern="1200" baseline="0" dirty="0" smtClean="0">
                <a:solidFill>
                  <a:schemeClr val="tx1"/>
                </a:solidFill>
                <a:latin typeface="+mn-lt"/>
                <a:ea typeface="+mn-ea"/>
                <a:cs typeface="+mn-cs"/>
              </a:rPr>
              <a:t>The correlation </a:t>
            </a:r>
            <a:r>
              <a:rPr lang="en-US" sz="1200" b="0" i="0" u="none" strike="noStrike" kern="1200" baseline="0" dirty="0" smtClean="0">
                <a:solidFill>
                  <a:schemeClr val="tx1"/>
                </a:solidFill>
                <a:latin typeface="+mn-lt"/>
                <a:ea typeface="+mn-ea"/>
                <a:cs typeface="+mn-cs"/>
              </a:rPr>
              <a:t>between muon flux and temperature variations is shown in this figure, points, together with the resulting linear fit (red dashed line).</a:t>
            </a:r>
          </a:p>
          <a:p>
            <a:r>
              <a:rPr lang="en-US" sz="1200" b="0" i="0" u="none" strike="noStrike" kern="1200" baseline="0" dirty="0" smtClean="0">
                <a:solidFill>
                  <a:schemeClr val="tx1"/>
                </a:solidFill>
                <a:latin typeface="+mn-lt"/>
                <a:ea typeface="+mn-ea"/>
                <a:cs typeface="+mn-cs"/>
              </a:rPr>
              <a:t>The obtained value of the coefficient can be compared with other underground </a:t>
            </a:r>
            <a:r>
              <a:rPr lang="it-IT" sz="1200" b="0" i="0" u="none" strike="noStrike" kern="1200" baseline="0" dirty="0" smtClean="0">
                <a:solidFill>
                  <a:schemeClr val="tx1"/>
                </a:solidFill>
                <a:latin typeface="+mn-lt"/>
                <a:ea typeface="+mn-ea"/>
                <a:cs typeface="+mn-cs"/>
              </a:rPr>
              <a:t>experiments.</a:t>
            </a:r>
            <a:endParaRPr lang="ru-RU" dirty="0"/>
          </a:p>
        </p:txBody>
      </p:sp>
      <p:sp>
        <p:nvSpPr>
          <p:cNvPr id="4" name="Номер слайда 3"/>
          <p:cNvSpPr>
            <a:spLocks noGrp="1"/>
          </p:cNvSpPr>
          <p:nvPr>
            <p:ph type="sldNum" sz="quarter" idx="10"/>
          </p:nvPr>
        </p:nvSpPr>
        <p:spPr/>
        <p:txBody>
          <a:bodyPr/>
          <a:lstStyle/>
          <a:p>
            <a:fld id="{BD24C210-9FC9-4690-8D61-954E7995633B}" type="slidenum">
              <a:rPr lang="ru-RU" smtClean="0"/>
              <a:t>6</a:t>
            </a:fld>
            <a:endParaRPr lang="ru-RU"/>
          </a:p>
        </p:txBody>
      </p:sp>
    </p:spTree>
    <p:extLst>
      <p:ext uri="{BB962C8B-B14F-4D97-AF65-F5344CB8AC3E}">
        <p14:creationId xmlns:p14="http://schemas.microsoft.com/office/powerpoint/2010/main" val="3838561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Now, I would like to mention measurements of variations in the neutron flux from muons. </a:t>
            </a:r>
            <a:endParaRPr lang="ru-RU" dirty="0" smtClean="0"/>
          </a:p>
          <a:p>
            <a:r>
              <a:rPr lang="en-US" dirty="0" smtClean="0"/>
              <a:t>Using the epochs </a:t>
            </a:r>
            <a:r>
              <a:rPr lang="ru-RU" dirty="0" smtClean="0"/>
              <a:t> </a:t>
            </a:r>
            <a:r>
              <a:rPr lang="en-US" dirty="0" smtClean="0"/>
              <a:t>folding</a:t>
            </a:r>
            <a:r>
              <a:rPr lang="en-US" baseline="0" dirty="0" smtClean="0"/>
              <a:t> </a:t>
            </a:r>
            <a:r>
              <a:rPr lang="en-US" dirty="0" smtClean="0"/>
              <a:t>method for 15 years of detector operation, we obtained that the amplitude modulation of the number of neutrons per muon is about 8 percent.</a:t>
            </a:r>
            <a:endParaRPr lang="ru-RU" dirty="0" smtClean="0"/>
          </a:p>
          <a:p>
            <a:r>
              <a:rPr lang="en-US" dirty="0" smtClean="0"/>
              <a:t>If we assume that the neutron yield depends on the muons energy to a degree of 0.78, then we find that the muon energy changes by 10 percent depending on the season.</a:t>
            </a:r>
            <a:r>
              <a:rPr lang="ru-RU" dirty="0" smtClean="0"/>
              <a:t> </a:t>
            </a:r>
            <a:r>
              <a:rPr lang="en-US" dirty="0" smtClean="0"/>
              <a:t>The muon intensity changes by one and a half percent.</a:t>
            </a:r>
            <a:endParaRPr lang="ru-RU" dirty="0"/>
          </a:p>
        </p:txBody>
      </p:sp>
      <p:sp>
        <p:nvSpPr>
          <p:cNvPr id="4" name="Номер слайда 3"/>
          <p:cNvSpPr>
            <a:spLocks noGrp="1"/>
          </p:cNvSpPr>
          <p:nvPr>
            <p:ph type="sldNum" sz="quarter" idx="10"/>
          </p:nvPr>
        </p:nvSpPr>
        <p:spPr/>
        <p:txBody>
          <a:bodyPr/>
          <a:lstStyle/>
          <a:p>
            <a:fld id="{BD24C210-9FC9-4690-8D61-954E7995633B}" type="slidenum">
              <a:rPr lang="ru-RU" smtClean="0"/>
              <a:t>7</a:t>
            </a:fld>
            <a:endParaRPr lang="ru-RU"/>
          </a:p>
        </p:txBody>
      </p:sp>
    </p:spTree>
    <p:extLst>
      <p:ext uri="{BB962C8B-B14F-4D97-AF65-F5344CB8AC3E}">
        <p14:creationId xmlns:p14="http://schemas.microsoft.com/office/powerpoint/2010/main" val="3021218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DAE3751-3602-4883-87FA-3EA70CDD7721}" type="datetimeFigureOut">
              <a:rPr lang="ru-RU" smtClean="0"/>
              <a:pPr/>
              <a:t>22.10.2018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BC7EB9-54FD-4746-A5D7-EB9F66B86CFC}" type="slidenum">
              <a:rPr lang="ru-RU" smtClean="0"/>
              <a:pPr/>
              <a:t>‹#›</a:t>
            </a:fld>
            <a:endParaRPr lang="ru-RU"/>
          </a:p>
        </p:txBody>
      </p:sp>
    </p:spTree>
    <p:extLst>
      <p:ext uri="{BB962C8B-B14F-4D97-AF65-F5344CB8AC3E}">
        <p14:creationId xmlns:p14="http://schemas.microsoft.com/office/powerpoint/2010/main" val="273879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DAE3751-3602-4883-87FA-3EA70CDD7721}" type="datetimeFigureOut">
              <a:rPr lang="ru-RU" smtClean="0"/>
              <a:pPr/>
              <a:t>22.10.2018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BC7EB9-54FD-4746-A5D7-EB9F66B86CFC}" type="slidenum">
              <a:rPr lang="ru-RU" smtClean="0"/>
              <a:pPr/>
              <a:t>‹#›</a:t>
            </a:fld>
            <a:endParaRPr lang="ru-RU"/>
          </a:p>
        </p:txBody>
      </p:sp>
    </p:spTree>
    <p:extLst>
      <p:ext uri="{BB962C8B-B14F-4D97-AF65-F5344CB8AC3E}">
        <p14:creationId xmlns:p14="http://schemas.microsoft.com/office/powerpoint/2010/main" val="3219067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DAE3751-3602-4883-87FA-3EA70CDD7721}" type="datetimeFigureOut">
              <a:rPr lang="ru-RU" smtClean="0"/>
              <a:pPr/>
              <a:t>22.10.2018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BC7EB9-54FD-4746-A5D7-EB9F66B86CFC}" type="slidenum">
              <a:rPr lang="ru-RU" smtClean="0"/>
              <a:pPr/>
              <a:t>‹#›</a:t>
            </a:fld>
            <a:endParaRPr lang="ru-RU"/>
          </a:p>
        </p:txBody>
      </p:sp>
    </p:spTree>
    <p:extLst>
      <p:ext uri="{BB962C8B-B14F-4D97-AF65-F5344CB8AC3E}">
        <p14:creationId xmlns:p14="http://schemas.microsoft.com/office/powerpoint/2010/main" val="348285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DAE3751-3602-4883-87FA-3EA70CDD7721}" type="datetimeFigureOut">
              <a:rPr lang="ru-RU" smtClean="0"/>
              <a:pPr/>
              <a:t>22.10.2018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BC7EB9-54FD-4746-A5D7-EB9F66B86CFC}" type="slidenum">
              <a:rPr lang="ru-RU" smtClean="0"/>
              <a:pPr/>
              <a:t>‹#›</a:t>
            </a:fld>
            <a:endParaRPr lang="ru-RU"/>
          </a:p>
        </p:txBody>
      </p:sp>
    </p:spTree>
    <p:extLst>
      <p:ext uri="{BB962C8B-B14F-4D97-AF65-F5344CB8AC3E}">
        <p14:creationId xmlns:p14="http://schemas.microsoft.com/office/powerpoint/2010/main" val="1102523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DAE3751-3602-4883-87FA-3EA70CDD7721}" type="datetimeFigureOut">
              <a:rPr lang="ru-RU" smtClean="0"/>
              <a:pPr/>
              <a:t>22.10.2018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BC7EB9-54FD-4746-A5D7-EB9F66B86CFC}" type="slidenum">
              <a:rPr lang="ru-RU" smtClean="0"/>
              <a:pPr/>
              <a:t>‹#›</a:t>
            </a:fld>
            <a:endParaRPr lang="ru-RU"/>
          </a:p>
        </p:txBody>
      </p:sp>
    </p:spTree>
    <p:extLst>
      <p:ext uri="{BB962C8B-B14F-4D97-AF65-F5344CB8AC3E}">
        <p14:creationId xmlns:p14="http://schemas.microsoft.com/office/powerpoint/2010/main" val="87087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DAE3751-3602-4883-87FA-3EA70CDD7721}" type="datetimeFigureOut">
              <a:rPr lang="ru-RU" smtClean="0"/>
              <a:pPr/>
              <a:t>22.10.2018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5BC7EB9-54FD-4746-A5D7-EB9F66B86CFC}" type="slidenum">
              <a:rPr lang="ru-RU" smtClean="0"/>
              <a:pPr/>
              <a:t>‹#›</a:t>
            </a:fld>
            <a:endParaRPr lang="ru-RU"/>
          </a:p>
        </p:txBody>
      </p:sp>
    </p:spTree>
    <p:extLst>
      <p:ext uri="{BB962C8B-B14F-4D97-AF65-F5344CB8AC3E}">
        <p14:creationId xmlns:p14="http://schemas.microsoft.com/office/powerpoint/2010/main" val="2395701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DAE3751-3602-4883-87FA-3EA70CDD7721}" type="datetimeFigureOut">
              <a:rPr lang="ru-RU" smtClean="0"/>
              <a:pPr/>
              <a:t>22.10.2018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5BC7EB9-54FD-4746-A5D7-EB9F66B86CFC}" type="slidenum">
              <a:rPr lang="ru-RU" smtClean="0"/>
              <a:pPr/>
              <a:t>‹#›</a:t>
            </a:fld>
            <a:endParaRPr lang="ru-RU"/>
          </a:p>
        </p:txBody>
      </p:sp>
    </p:spTree>
    <p:extLst>
      <p:ext uri="{BB962C8B-B14F-4D97-AF65-F5344CB8AC3E}">
        <p14:creationId xmlns:p14="http://schemas.microsoft.com/office/powerpoint/2010/main" val="60808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DAE3751-3602-4883-87FA-3EA70CDD7721}" type="datetimeFigureOut">
              <a:rPr lang="ru-RU" smtClean="0"/>
              <a:pPr/>
              <a:t>22.10.2018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5BC7EB9-54FD-4746-A5D7-EB9F66B86CFC}" type="slidenum">
              <a:rPr lang="ru-RU" smtClean="0"/>
              <a:pPr/>
              <a:t>‹#›</a:t>
            </a:fld>
            <a:endParaRPr lang="ru-RU"/>
          </a:p>
        </p:txBody>
      </p:sp>
    </p:spTree>
    <p:extLst>
      <p:ext uri="{BB962C8B-B14F-4D97-AF65-F5344CB8AC3E}">
        <p14:creationId xmlns:p14="http://schemas.microsoft.com/office/powerpoint/2010/main" val="2299133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DAE3751-3602-4883-87FA-3EA70CDD7721}" type="datetimeFigureOut">
              <a:rPr lang="ru-RU" smtClean="0"/>
              <a:pPr/>
              <a:t>22.10.2018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5BC7EB9-54FD-4746-A5D7-EB9F66B86CFC}" type="slidenum">
              <a:rPr lang="ru-RU" smtClean="0"/>
              <a:pPr/>
              <a:t>‹#›</a:t>
            </a:fld>
            <a:endParaRPr lang="ru-RU"/>
          </a:p>
        </p:txBody>
      </p:sp>
    </p:spTree>
    <p:extLst>
      <p:ext uri="{BB962C8B-B14F-4D97-AF65-F5344CB8AC3E}">
        <p14:creationId xmlns:p14="http://schemas.microsoft.com/office/powerpoint/2010/main" val="46956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2DAE3751-3602-4883-87FA-3EA70CDD7721}" type="datetimeFigureOut">
              <a:rPr lang="ru-RU" smtClean="0"/>
              <a:pPr/>
              <a:t>22.10.2018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5BC7EB9-54FD-4746-A5D7-EB9F66B86CFC}" type="slidenum">
              <a:rPr lang="ru-RU" smtClean="0"/>
              <a:pPr/>
              <a:t>‹#›</a:t>
            </a:fld>
            <a:endParaRPr lang="ru-RU"/>
          </a:p>
        </p:txBody>
      </p:sp>
    </p:spTree>
    <p:extLst>
      <p:ext uri="{BB962C8B-B14F-4D97-AF65-F5344CB8AC3E}">
        <p14:creationId xmlns:p14="http://schemas.microsoft.com/office/powerpoint/2010/main" val="3854890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2DAE3751-3602-4883-87FA-3EA70CDD7721}" type="datetimeFigureOut">
              <a:rPr lang="ru-RU" smtClean="0"/>
              <a:pPr/>
              <a:t>22.10.2018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5BC7EB9-54FD-4746-A5D7-EB9F66B86CFC}" type="slidenum">
              <a:rPr lang="ru-RU" smtClean="0"/>
              <a:pPr/>
              <a:t>‹#›</a:t>
            </a:fld>
            <a:endParaRPr lang="ru-RU"/>
          </a:p>
        </p:txBody>
      </p:sp>
    </p:spTree>
    <p:extLst>
      <p:ext uri="{BB962C8B-B14F-4D97-AF65-F5344CB8AC3E}">
        <p14:creationId xmlns:p14="http://schemas.microsoft.com/office/powerpoint/2010/main" val="412016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DAE3751-3602-4883-87FA-3EA70CDD7721}" type="datetimeFigureOut">
              <a:rPr lang="ru-RU" smtClean="0"/>
              <a:pPr/>
              <a:t>22.10.2018</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5BC7EB9-54FD-4746-A5D7-EB9F66B86CFC}" type="slidenum">
              <a:rPr lang="ru-RU" smtClean="0"/>
              <a:pPr/>
              <a:t>‹#›</a:t>
            </a:fld>
            <a:endParaRPr lang="ru-RU"/>
          </a:p>
        </p:txBody>
      </p:sp>
    </p:spTree>
    <p:extLst>
      <p:ext uri="{BB962C8B-B14F-4D97-AF65-F5344CB8AC3E}">
        <p14:creationId xmlns:p14="http://schemas.microsoft.com/office/powerpoint/2010/main" val="17330638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notesSlide" Target="../notesSlides/notesSlide6.xml"/><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4.png"/><Relationship Id="rId11" Type="http://schemas.openxmlformats.org/officeDocument/2006/relationships/image" Target="../media/image21.wmf"/><Relationship Id="rId5" Type="http://schemas.openxmlformats.org/officeDocument/2006/relationships/image" Target="../media/image23.png"/><Relationship Id="rId10" Type="http://schemas.openxmlformats.org/officeDocument/2006/relationships/oleObject" Target="../embeddings/oleObject2.bin"/><Relationship Id="rId4" Type="http://schemas.openxmlformats.org/officeDocument/2006/relationships/image" Target="../media/image22.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4129" y="358605"/>
            <a:ext cx="8963130" cy="2400657"/>
          </a:xfrm>
          <a:prstGeom prst="rect">
            <a:avLst/>
          </a:prstGeom>
          <a:noFill/>
        </p:spPr>
        <p:txBody>
          <a:bodyPr wrap="square" lIns="91440" tIns="45720" rIns="91440" bIns="45720">
            <a:spAutoFit/>
          </a:bodyPr>
          <a:lstStyle/>
          <a:p>
            <a:pPr algn="ctr"/>
            <a:r>
              <a:rPr lang="en-US" sz="5000" b="1" dirty="0">
                <a:ln w="22225">
                  <a:solidFill>
                    <a:schemeClr val="accent1"/>
                  </a:solidFill>
                  <a:prstDash val="solid"/>
                </a:ln>
                <a:solidFill>
                  <a:schemeClr val="accent2">
                    <a:lumMod val="60000"/>
                    <a:lumOff val="40000"/>
                  </a:schemeClr>
                </a:solidFill>
              </a:rPr>
              <a:t>Measurement of variations </a:t>
            </a:r>
            <a:endParaRPr lang="en-US" sz="5000" b="1" dirty="0" smtClean="0">
              <a:ln w="22225">
                <a:solidFill>
                  <a:schemeClr val="accent1"/>
                </a:solidFill>
                <a:prstDash val="solid"/>
              </a:ln>
              <a:solidFill>
                <a:schemeClr val="accent2">
                  <a:lumMod val="60000"/>
                  <a:lumOff val="40000"/>
                </a:schemeClr>
              </a:solidFill>
            </a:endParaRPr>
          </a:p>
          <a:p>
            <a:pPr algn="ctr"/>
            <a:r>
              <a:rPr lang="en-US" sz="5000" b="1" dirty="0" smtClean="0">
                <a:ln w="22225">
                  <a:solidFill>
                    <a:schemeClr val="accent1"/>
                  </a:solidFill>
                  <a:prstDash val="solid"/>
                </a:ln>
                <a:solidFill>
                  <a:schemeClr val="accent2">
                    <a:lumMod val="60000"/>
                    <a:lumOff val="40000"/>
                  </a:schemeClr>
                </a:solidFill>
              </a:rPr>
              <a:t>in </a:t>
            </a:r>
            <a:r>
              <a:rPr lang="en-US" sz="5000" b="1" dirty="0">
                <a:ln w="22225">
                  <a:solidFill>
                    <a:schemeClr val="accent1"/>
                  </a:solidFill>
                  <a:prstDash val="solid"/>
                </a:ln>
                <a:solidFill>
                  <a:schemeClr val="accent2">
                    <a:lumMod val="60000"/>
                    <a:lumOff val="40000"/>
                  </a:schemeClr>
                </a:solidFill>
              </a:rPr>
              <a:t>the flux of atmospheric muons </a:t>
            </a:r>
            <a:endParaRPr lang="en-US" sz="5000" b="1" dirty="0" smtClean="0">
              <a:ln w="22225">
                <a:solidFill>
                  <a:schemeClr val="accent1"/>
                </a:solidFill>
                <a:prstDash val="solid"/>
              </a:ln>
              <a:solidFill>
                <a:schemeClr val="accent2">
                  <a:lumMod val="60000"/>
                  <a:lumOff val="40000"/>
                </a:schemeClr>
              </a:solidFill>
            </a:endParaRPr>
          </a:p>
          <a:p>
            <a:pPr algn="ctr"/>
            <a:r>
              <a:rPr lang="en-US" sz="5000" b="1" dirty="0">
                <a:ln w="22225">
                  <a:solidFill>
                    <a:schemeClr val="accent1"/>
                  </a:solidFill>
                  <a:prstDash val="solid"/>
                </a:ln>
                <a:solidFill>
                  <a:schemeClr val="accent2">
                    <a:lumMod val="60000"/>
                    <a:lumOff val="40000"/>
                  </a:schemeClr>
                </a:solidFill>
              </a:rPr>
              <a:t> using underground LVD detector</a:t>
            </a:r>
            <a:endParaRPr lang="ru-RU" sz="5000" b="1" dirty="0">
              <a:ln w="22225">
                <a:solidFill>
                  <a:schemeClr val="accent1"/>
                </a:solidFill>
                <a:prstDash val="solid"/>
              </a:ln>
              <a:solidFill>
                <a:schemeClr val="accent2">
                  <a:lumMod val="60000"/>
                  <a:lumOff val="40000"/>
                </a:schemeClr>
              </a:solidFill>
            </a:endParaRPr>
          </a:p>
        </p:txBody>
      </p:sp>
      <p:sp>
        <p:nvSpPr>
          <p:cNvPr id="5" name="Прямоугольник 4"/>
          <p:cNvSpPr/>
          <p:nvPr/>
        </p:nvSpPr>
        <p:spPr>
          <a:xfrm>
            <a:off x="985329" y="3447401"/>
            <a:ext cx="7180729" cy="1077218"/>
          </a:xfrm>
          <a:prstGeom prst="rect">
            <a:avLst/>
          </a:prstGeom>
        </p:spPr>
        <p:txBody>
          <a:bodyPr wrap="square">
            <a:spAutoFit/>
          </a:bodyPr>
          <a:lstStyle/>
          <a:p>
            <a:pPr algn="ctr"/>
            <a:r>
              <a:rPr lang="en-US" sz="3200" i="1" dirty="0" smtClean="0">
                <a:latin typeface="Calibri" panose="020F0502020204030204" pitchFamily="34" charset="0"/>
                <a:cs typeface="Times New Roman" panose="02020603050405020304" pitchFamily="18" charset="0"/>
              </a:rPr>
              <a:t>Natalia Agafonova (INR RAS)</a:t>
            </a:r>
          </a:p>
          <a:p>
            <a:pPr algn="ctr"/>
            <a:r>
              <a:rPr lang="en-US" sz="3200" i="1" dirty="0" smtClean="0">
                <a:latin typeface="Calibri" panose="020F0502020204030204" pitchFamily="34" charset="0"/>
                <a:cs typeface="Times New Roman" panose="02020603050405020304" pitchFamily="18" charset="0"/>
              </a:rPr>
              <a:t>on behalf of the LVD Collaboration</a:t>
            </a:r>
            <a:endParaRPr lang="ru-RU" sz="3200" i="1" dirty="0"/>
          </a:p>
        </p:txBody>
      </p:sp>
      <p:sp>
        <p:nvSpPr>
          <p:cNvPr id="6" name="Прямоугольник 5"/>
          <p:cNvSpPr/>
          <p:nvPr/>
        </p:nvSpPr>
        <p:spPr>
          <a:xfrm>
            <a:off x="188259" y="6064188"/>
            <a:ext cx="8673353" cy="923330"/>
          </a:xfrm>
          <a:prstGeom prst="rect">
            <a:avLst/>
          </a:prstGeom>
        </p:spPr>
        <p:txBody>
          <a:bodyPr wrap="square">
            <a:spAutoFit/>
          </a:bodyPr>
          <a:lstStyle/>
          <a:p>
            <a:pPr algn="ctr"/>
            <a:r>
              <a:rPr lang="it-IT" b="1" i="0" dirty="0" smtClean="0">
                <a:solidFill>
                  <a:schemeClr val="accent1"/>
                </a:solidFill>
                <a:effectLst/>
                <a:latin typeface="Arial Unicode MS" panose="020B0604020202020204" pitchFamily="34" charset="-128"/>
                <a:ea typeface="Arial Unicode MS" panose="020B0604020202020204" pitchFamily="34" charset="-128"/>
                <a:cs typeface="Arial Unicode MS" panose="020B0604020202020204" pitchFamily="34" charset="-128"/>
              </a:rPr>
              <a:t>IV International Conference on Particle Physics and Astrophysics</a:t>
            </a:r>
          </a:p>
          <a:p>
            <a:pPr algn="ctr"/>
            <a:r>
              <a:rPr lang="it-IT" b="1" dirty="0" smtClean="0">
                <a:solidFill>
                  <a:schemeClr val="accent1"/>
                </a:solidFill>
                <a:latin typeface="Arial Unicode MS" panose="020B0604020202020204" pitchFamily="34" charset="-128"/>
                <a:ea typeface="Arial Unicode MS" panose="020B0604020202020204" pitchFamily="34" charset="-128"/>
                <a:cs typeface="Arial Unicode MS" panose="020B0604020202020204" pitchFamily="34" charset="-128"/>
              </a:rPr>
              <a:t>ICPPA – 2018, </a:t>
            </a:r>
            <a:r>
              <a:rPr lang="it-IT" b="1" dirty="0">
                <a:solidFill>
                  <a:schemeClr val="accent1"/>
                </a:solidFill>
                <a:latin typeface="Arial Unicode MS" panose="020B0604020202020204" pitchFamily="34" charset="-128"/>
                <a:ea typeface="Arial Unicode MS" panose="020B0604020202020204" pitchFamily="34" charset="-128"/>
                <a:cs typeface="Arial Unicode MS" panose="020B0604020202020204" pitchFamily="34" charset="-128"/>
              </a:rPr>
              <a:t>22-26 October</a:t>
            </a:r>
            <a:r>
              <a:rPr lang="it-IT" b="1" dirty="0" smtClean="0">
                <a:solidFill>
                  <a:schemeClr val="accent1"/>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it-IT" b="1" i="0" dirty="0" smtClean="0">
              <a:solidFill>
                <a:schemeClr val="accent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gn="ctr"/>
            <a:endParaRPr lang="ru-RU" dirty="0">
              <a:solidFill>
                <a:schemeClr val="accent1"/>
              </a:solidFill>
            </a:endParaRPr>
          </a:p>
        </p:txBody>
      </p:sp>
    </p:spTree>
    <p:extLst>
      <p:ext uri="{BB962C8B-B14F-4D97-AF65-F5344CB8AC3E}">
        <p14:creationId xmlns:p14="http://schemas.microsoft.com/office/powerpoint/2010/main" val="3334882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74812"/>
            <a:ext cx="7637930" cy="1446550"/>
          </a:xfrm>
          <a:prstGeom prst="rect">
            <a:avLst/>
          </a:prstGeom>
        </p:spPr>
        <p:txBody>
          <a:bodyPr wrap="square">
            <a:spAutoFit/>
          </a:bodyPr>
          <a:lstStyle/>
          <a:p>
            <a:pPr algn="ctr"/>
            <a:r>
              <a:rPr lang="en-US" sz="4400" b="1" dirty="0" smtClean="0">
                <a:ln w="22225">
                  <a:solidFill>
                    <a:schemeClr val="accent1"/>
                  </a:solidFill>
                  <a:prstDash val="solid"/>
                </a:ln>
                <a:solidFill>
                  <a:schemeClr val="accent2">
                    <a:lumMod val="60000"/>
                    <a:lumOff val="40000"/>
                  </a:schemeClr>
                </a:solidFill>
              </a:rPr>
              <a:t>LVD</a:t>
            </a:r>
            <a:r>
              <a:rPr lang="ru-RU" sz="4400" b="1" dirty="0" smtClean="0">
                <a:ln w="22225">
                  <a:solidFill>
                    <a:schemeClr val="accent1"/>
                  </a:solidFill>
                  <a:prstDash val="solid"/>
                </a:ln>
                <a:solidFill>
                  <a:schemeClr val="accent2">
                    <a:lumMod val="60000"/>
                    <a:lumOff val="40000"/>
                  </a:schemeClr>
                </a:solidFill>
              </a:rPr>
              <a:t> – </a:t>
            </a:r>
            <a:r>
              <a:rPr lang="en-US" sz="4400" b="1" dirty="0" smtClean="0">
                <a:ln w="22225">
                  <a:solidFill>
                    <a:schemeClr val="accent1"/>
                  </a:solidFill>
                  <a:prstDash val="solid"/>
                </a:ln>
                <a:solidFill>
                  <a:schemeClr val="accent2">
                    <a:lumMod val="60000"/>
                    <a:lumOff val="40000"/>
                  </a:schemeClr>
                </a:solidFill>
              </a:rPr>
              <a:t>Large Volume Detector</a:t>
            </a:r>
            <a:endParaRPr lang="ru-RU" sz="4400" b="1" dirty="0" smtClean="0">
              <a:ln w="22225">
                <a:solidFill>
                  <a:schemeClr val="accent1"/>
                </a:solidFill>
                <a:prstDash val="solid"/>
              </a:ln>
              <a:solidFill>
                <a:schemeClr val="accent2">
                  <a:lumMod val="60000"/>
                  <a:lumOff val="40000"/>
                </a:schemeClr>
              </a:solidFill>
            </a:endParaRPr>
          </a:p>
          <a:p>
            <a:pPr algn="ctr"/>
            <a:r>
              <a:rPr lang="en-US" sz="4400" b="1" dirty="0" smtClean="0">
                <a:ln w="22225">
                  <a:solidFill>
                    <a:schemeClr val="accent1"/>
                  </a:solidFill>
                  <a:prstDash val="solid"/>
                </a:ln>
                <a:solidFill>
                  <a:schemeClr val="accent2">
                    <a:lumMod val="60000"/>
                    <a:lumOff val="40000"/>
                  </a:schemeClr>
                </a:solidFill>
              </a:rPr>
              <a:t>at LNGS, Italy, Gran Sasso</a:t>
            </a:r>
            <a:endParaRPr lang="ru-RU" sz="4400" b="1" dirty="0">
              <a:ln w="22225">
                <a:solidFill>
                  <a:schemeClr val="accent1"/>
                </a:solidFill>
                <a:prstDash val="solid"/>
              </a:ln>
              <a:solidFill>
                <a:schemeClr val="accent2">
                  <a:lumMod val="60000"/>
                  <a:lumOff val="40000"/>
                </a:schemeClr>
              </a:solidFill>
            </a:endParaRPr>
          </a:p>
        </p:txBody>
      </p:sp>
      <p:pic>
        <p:nvPicPr>
          <p:cNvPr id="3" name="Picture 4" descr="TUNNEL2_zoo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81" t="5617" r="7407" b="1517"/>
          <a:stretch/>
        </p:blipFill>
        <p:spPr bwMode="auto">
          <a:xfrm>
            <a:off x="255494" y="1826546"/>
            <a:ext cx="4345421" cy="4309449"/>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5" descr="cittaeregioni_italia"/>
          <p:cNvPicPr>
            <a:picLocks noChangeAspect="1" noChangeArrowheads="1"/>
          </p:cNvPicPr>
          <p:nvPr/>
        </p:nvPicPr>
        <p:blipFill>
          <a:blip r:embed="rId4" cstate="print">
            <a:lum bright="4000" contrast="6000"/>
          </a:blip>
          <a:srcRect/>
          <a:stretch>
            <a:fillRect/>
          </a:stretch>
        </p:blipFill>
        <p:spPr bwMode="auto">
          <a:xfrm>
            <a:off x="7467135" y="382371"/>
            <a:ext cx="1433757" cy="1701922"/>
          </a:xfrm>
          <a:prstGeom prst="rect">
            <a:avLst/>
          </a:prstGeom>
          <a:noFill/>
          <a:ln w="9525">
            <a:noFill/>
            <a:miter lim="800000"/>
            <a:headEnd/>
            <a:tailEnd/>
          </a:ln>
        </p:spPr>
      </p:pic>
      <p:graphicFrame>
        <p:nvGraphicFramePr>
          <p:cNvPr id="5" name="Таблица 4"/>
          <p:cNvGraphicFramePr>
            <a:graphicFrameLocks noGrp="1"/>
          </p:cNvGraphicFramePr>
          <p:nvPr>
            <p:extLst>
              <p:ext uri="{D42A27DB-BD31-4B8C-83A1-F6EECF244321}">
                <p14:modId xmlns:p14="http://schemas.microsoft.com/office/powerpoint/2010/main" val="972441904"/>
              </p:ext>
            </p:extLst>
          </p:nvPr>
        </p:nvGraphicFramePr>
        <p:xfrm>
          <a:off x="4706471" y="2624760"/>
          <a:ext cx="4327290" cy="4233240"/>
        </p:xfrm>
        <a:graphic>
          <a:graphicData uri="http://schemas.openxmlformats.org/drawingml/2006/table">
            <a:tbl>
              <a:tblPr/>
              <a:tblGrid>
                <a:gridCol w="2650097"/>
                <a:gridCol w="1677193"/>
              </a:tblGrid>
              <a:tr h="4512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Narrow" pitchFamily="34" charset="0"/>
                          <a:cs typeface="Arial" charset="0"/>
                        </a:rPr>
                        <a:t>Length </a:t>
                      </a:r>
                      <a:r>
                        <a:rPr kumimoji="0" lang="ru-RU" sz="2000" b="0" i="0" u="none" strike="noStrike" cap="none" normalizeH="0" baseline="0" dirty="0" smtClean="0">
                          <a:ln>
                            <a:noFill/>
                          </a:ln>
                          <a:solidFill>
                            <a:schemeClr val="tx1"/>
                          </a:solidFill>
                          <a:effectLst/>
                          <a:latin typeface="Arial Narrow" pitchFamily="34" charset="0"/>
                          <a:cs typeface="Times New Roman" pitchFamily="18" charset="0"/>
                          <a:sym typeface="Symbol"/>
                        </a:rPr>
                        <a:t></a:t>
                      </a:r>
                      <a:r>
                        <a:rPr kumimoji="0" lang="en-US" sz="2000" b="0" i="0" u="none" strike="noStrike" cap="none" normalizeH="0" baseline="0" dirty="0" smtClean="0">
                          <a:ln>
                            <a:noFill/>
                          </a:ln>
                          <a:solidFill>
                            <a:schemeClr val="tx1"/>
                          </a:solidFill>
                          <a:effectLst/>
                          <a:latin typeface="Arial Narrow" pitchFamily="34" charset="0"/>
                          <a:cs typeface="Arial" charset="0"/>
                        </a:rPr>
                        <a:t>Width </a:t>
                      </a:r>
                      <a:r>
                        <a:rPr kumimoji="0" lang="ru-RU" sz="2000" b="0" i="0" u="none" strike="noStrike" cap="none" normalizeH="0" baseline="0" dirty="0" smtClean="0">
                          <a:ln>
                            <a:noFill/>
                          </a:ln>
                          <a:solidFill>
                            <a:schemeClr val="tx1"/>
                          </a:solidFill>
                          <a:effectLst/>
                          <a:latin typeface="Arial Narrow" pitchFamily="34" charset="0"/>
                          <a:cs typeface="Times New Roman" pitchFamily="18" charset="0"/>
                          <a:sym typeface="Symbol"/>
                        </a:rPr>
                        <a:t></a:t>
                      </a:r>
                      <a:r>
                        <a:rPr kumimoji="0" lang="en-US" sz="2000" b="0" i="0" u="none" strike="noStrike" cap="none" normalizeH="0" baseline="0" dirty="0" smtClean="0">
                          <a:ln>
                            <a:noFill/>
                          </a:ln>
                          <a:solidFill>
                            <a:schemeClr val="tx1"/>
                          </a:solidFill>
                          <a:effectLst/>
                          <a:latin typeface="Arial Narrow" pitchFamily="34" charset="0"/>
                          <a:cs typeface="Arial" charset="0"/>
                        </a:rPr>
                        <a:t>Height  </a:t>
                      </a:r>
                      <a:endParaRPr kumimoji="0" lang="ru-RU" sz="2000" b="0" i="0" u="none" strike="noStrike" cap="none" normalizeH="0" baseline="0" dirty="0" smtClean="0">
                        <a:ln>
                          <a:noFill/>
                        </a:ln>
                        <a:solidFill>
                          <a:schemeClr val="tx1"/>
                        </a:solidFill>
                        <a:effectLst/>
                        <a:latin typeface="Arial Narrow" pitchFamily="34" charset="0"/>
                        <a:cs typeface="Arial" charset="0"/>
                      </a:endParaRPr>
                    </a:p>
                  </a:txBody>
                  <a:tcPr marL="13500" marR="13500" marT="13500" marB="135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Narrow" pitchFamily="34" charset="0"/>
                          <a:cs typeface="Times New Roman" pitchFamily="18" charset="0"/>
                        </a:rPr>
                        <a:t>22.7</a:t>
                      </a:r>
                      <a:r>
                        <a:rPr kumimoji="0" lang="ru-RU" sz="2000" b="0" i="0" u="none" strike="noStrike" cap="none" normalizeH="0" baseline="0" dirty="0" smtClean="0">
                          <a:ln>
                            <a:noFill/>
                          </a:ln>
                          <a:solidFill>
                            <a:schemeClr val="tx1"/>
                          </a:solidFill>
                          <a:effectLst/>
                          <a:latin typeface="Arial Narrow" pitchFamily="34" charset="0"/>
                          <a:cs typeface="Times New Roman" pitchFamily="18" charset="0"/>
                          <a:sym typeface="Symbol"/>
                        </a:rPr>
                        <a:t></a:t>
                      </a:r>
                      <a:r>
                        <a:rPr kumimoji="0" lang="ru-RU" sz="2000" b="0" i="0" u="none" strike="noStrike" cap="none" normalizeH="0" baseline="0" dirty="0" smtClean="0">
                          <a:ln>
                            <a:noFill/>
                          </a:ln>
                          <a:solidFill>
                            <a:schemeClr val="tx1"/>
                          </a:solidFill>
                          <a:effectLst/>
                          <a:latin typeface="Arial Narrow" pitchFamily="34" charset="0"/>
                          <a:cs typeface="Times New Roman" pitchFamily="18" charset="0"/>
                        </a:rPr>
                        <a:t>13.2</a:t>
                      </a:r>
                      <a:r>
                        <a:rPr kumimoji="0" lang="ru-RU" sz="2000" b="0" i="0" u="none" strike="noStrike" cap="none" normalizeH="0" baseline="0" dirty="0" smtClean="0">
                          <a:ln>
                            <a:noFill/>
                          </a:ln>
                          <a:solidFill>
                            <a:schemeClr val="tx1"/>
                          </a:solidFill>
                          <a:effectLst/>
                          <a:latin typeface="Arial Narrow" pitchFamily="34" charset="0"/>
                          <a:cs typeface="Times New Roman" pitchFamily="18" charset="0"/>
                          <a:sym typeface="Symbol"/>
                        </a:rPr>
                        <a:t></a:t>
                      </a:r>
                      <a:r>
                        <a:rPr kumimoji="0" lang="ru-RU" sz="2000" b="0" i="0" u="none" strike="noStrike" cap="none" normalizeH="0" baseline="0" dirty="0" smtClean="0">
                          <a:ln>
                            <a:noFill/>
                          </a:ln>
                          <a:solidFill>
                            <a:schemeClr val="tx1"/>
                          </a:solidFill>
                          <a:effectLst/>
                          <a:latin typeface="Arial Narrow" pitchFamily="34" charset="0"/>
                          <a:cs typeface="Times New Roman" pitchFamily="18" charset="0"/>
                        </a:rPr>
                        <a:t>10</a:t>
                      </a:r>
                      <a:r>
                        <a:rPr kumimoji="0" lang="en-US" sz="2000" b="0" i="0" u="none" strike="noStrike" cap="none" normalizeH="0" baseline="0" dirty="0" smtClean="0">
                          <a:ln>
                            <a:noFill/>
                          </a:ln>
                          <a:solidFill>
                            <a:schemeClr val="tx1"/>
                          </a:solidFill>
                          <a:effectLst/>
                          <a:latin typeface="Arial Narrow" pitchFamily="34" charset="0"/>
                          <a:cs typeface="Times New Roman" pitchFamily="18" charset="0"/>
                        </a:rPr>
                        <a:t> m</a:t>
                      </a:r>
                      <a:endParaRPr kumimoji="0" lang="ru-RU" sz="2000" b="0" i="0" u="none" strike="noStrike" cap="none" normalizeH="0" baseline="0" dirty="0" smtClean="0">
                        <a:ln>
                          <a:noFill/>
                        </a:ln>
                        <a:solidFill>
                          <a:schemeClr val="tx1"/>
                        </a:solidFill>
                        <a:effectLst/>
                        <a:latin typeface="Arial Narrow" pitchFamily="34" charset="0"/>
                        <a:cs typeface="Arial"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2016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Narrow" pitchFamily="34" charset="0"/>
                          <a:cs typeface="Times New Roman" pitchFamily="18" charset="0"/>
                        </a:rPr>
                        <a:t>Iron mass</a:t>
                      </a:r>
                      <a:endParaRPr kumimoji="0" lang="ru-RU" sz="2000" b="0" i="0" u="none" strike="noStrike" cap="none" normalizeH="0" baseline="0" dirty="0" smtClean="0">
                        <a:ln>
                          <a:noFill/>
                        </a:ln>
                        <a:solidFill>
                          <a:schemeClr val="tx1"/>
                        </a:solidFill>
                        <a:effectLst/>
                        <a:latin typeface="Arial Narrow" pitchFamily="34" charset="0"/>
                        <a:cs typeface="Arial" charset="0"/>
                      </a:endParaRPr>
                    </a:p>
                  </a:txBody>
                  <a:tcPr marL="13500" marR="13500" marT="13500" marB="135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ru-RU" sz="2000" b="0" i="0" u="none" strike="noStrike" cap="none" normalizeH="0" baseline="0" dirty="0" smtClean="0">
                          <a:ln>
                            <a:noFill/>
                          </a:ln>
                          <a:solidFill>
                            <a:schemeClr val="tx1"/>
                          </a:solidFill>
                          <a:effectLst/>
                          <a:latin typeface="Arial Narrow" pitchFamily="34" charset="0"/>
                          <a:cs typeface="Times New Roman" pitchFamily="18" charset="0"/>
                        </a:rPr>
                        <a:t>1020 </a:t>
                      </a:r>
                      <a:r>
                        <a:rPr kumimoji="0" lang="en-US" sz="2000" b="0" i="0" u="none" strike="noStrike" cap="none" normalizeH="0" baseline="0" dirty="0" smtClean="0">
                          <a:ln>
                            <a:noFill/>
                          </a:ln>
                          <a:solidFill>
                            <a:schemeClr val="tx1"/>
                          </a:solidFill>
                          <a:effectLst/>
                          <a:latin typeface="Arial Narrow" pitchFamily="34" charset="0"/>
                          <a:cs typeface="Times New Roman" pitchFamily="18" charset="0"/>
                        </a:rPr>
                        <a:t>t</a:t>
                      </a:r>
                      <a:endParaRPr kumimoji="0" lang="ru-RU" sz="2000" b="0" i="0" u="none" strike="noStrike" cap="none" normalizeH="0" baseline="0" dirty="0" smtClean="0">
                        <a:ln>
                          <a:noFill/>
                        </a:ln>
                        <a:solidFill>
                          <a:schemeClr val="tx1"/>
                        </a:solidFill>
                        <a:effectLst/>
                        <a:latin typeface="Arial Narrow" pitchFamily="34" charset="0"/>
                        <a:cs typeface="Arial"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2016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Narrow" pitchFamily="34" charset="0"/>
                          <a:cs typeface="Times New Roman" pitchFamily="18" charset="0"/>
                        </a:rPr>
                        <a:t>Scintillator mass</a:t>
                      </a:r>
                      <a:endParaRPr kumimoji="0" lang="ru-RU" sz="2000" b="0" i="0" u="none" strike="noStrike" cap="none" normalizeH="0" baseline="0" dirty="0" smtClean="0">
                        <a:ln>
                          <a:noFill/>
                        </a:ln>
                        <a:solidFill>
                          <a:schemeClr val="tx1"/>
                        </a:solidFill>
                        <a:effectLst/>
                        <a:latin typeface="Arial Narrow" pitchFamily="34" charset="0"/>
                        <a:cs typeface="Arial" charset="0"/>
                      </a:endParaRPr>
                    </a:p>
                  </a:txBody>
                  <a:tcPr marL="13500" marR="13500" marT="13500" marB="135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ru-RU" sz="2000" b="0" i="0" u="none" strike="noStrike" cap="none" normalizeH="0" baseline="0" dirty="0" smtClean="0">
                          <a:ln>
                            <a:noFill/>
                          </a:ln>
                          <a:solidFill>
                            <a:schemeClr val="tx1"/>
                          </a:solidFill>
                          <a:effectLst/>
                          <a:latin typeface="Arial Narrow" pitchFamily="34" charset="0"/>
                          <a:cs typeface="Times New Roman" pitchFamily="18" charset="0"/>
                        </a:rPr>
                        <a:t>1008 </a:t>
                      </a:r>
                      <a:r>
                        <a:rPr kumimoji="0" lang="en-US" sz="2000" b="0" i="0" u="none" strike="noStrike" cap="none" normalizeH="0" baseline="0" dirty="0" smtClean="0">
                          <a:ln>
                            <a:noFill/>
                          </a:ln>
                          <a:solidFill>
                            <a:schemeClr val="tx1"/>
                          </a:solidFill>
                          <a:effectLst/>
                          <a:latin typeface="Arial Narrow" pitchFamily="34" charset="0"/>
                          <a:cs typeface="Times New Roman" pitchFamily="18" charset="0"/>
                        </a:rPr>
                        <a:t>t</a:t>
                      </a:r>
                      <a:endParaRPr kumimoji="0" lang="ru-RU" sz="2000" b="0" i="0" u="none" strike="noStrike" cap="none" normalizeH="0" baseline="0" dirty="0" smtClean="0">
                        <a:ln>
                          <a:noFill/>
                        </a:ln>
                        <a:solidFill>
                          <a:schemeClr val="tx1"/>
                        </a:solidFill>
                        <a:effectLst/>
                        <a:latin typeface="Arial Narrow" pitchFamily="34" charset="0"/>
                        <a:cs typeface="Arial"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3517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Narrow" pitchFamily="34" charset="0"/>
                          <a:cs typeface="Times New Roman" pitchFamily="18" charset="0"/>
                        </a:rPr>
                        <a:t>Amount of scintillation counters</a:t>
                      </a:r>
                      <a:endParaRPr kumimoji="0" lang="ru-RU" sz="2000" b="0" i="0" u="none" strike="noStrike" cap="none" normalizeH="0" baseline="0" dirty="0" smtClean="0">
                        <a:ln>
                          <a:noFill/>
                        </a:ln>
                        <a:solidFill>
                          <a:schemeClr val="tx1"/>
                        </a:solidFill>
                        <a:effectLst/>
                        <a:latin typeface="Arial Narrow" pitchFamily="34" charset="0"/>
                        <a:cs typeface="Arial" charset="0"/>
                      </a:endParaRPr>
                    </a:p>
                  </a:txBody>
                  <a:tcPr marL="13500" marR="13500" marT="13500" marB="135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Narrow" pitchFamily="34" charset="0"/>
                          <a:cs typeface="Times New Roman" pitchFamily="18" charset="0"/>
                        </a:rPr>
                        <a:t>840</a:t>
                      </a:r>
                      <a:endParaRPr kumimoji="0" lang="ru-RU" sz="2000" b="0" i="0" u="none" strike="noStrike" cap="none" normalizeH="0" baseline="0" dirty="0" smtClean="0">
                        <a:ln>
                          <a:noFill/>
                        </a:ln>
                        <a:solidFill>
                          <a:schemeClr val="tx1"/>
                        </a:solidFill>
                        <a:effectLst/>
                        <a:latin typeface="Arial Narrow" pitchFamily="34" charset="0"/>
                        <a:cs typeface="Arial"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9283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Narrow" pitchFamily="34" charset="0"/>
                          <a:cs typeface="Arial" charset="0"/>
                        </a:rPr>
                        <a:t>Average depth</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Narrow" pitchFamily="34" charset="0"/>
                          <a:cs typeface="Arial" charset="0"/>
                        </a:rPr>
                        <a:t>minimal</a:t>
                      </a:r>
                      <a:endParaRPr kumimoji="0" lang="ru-RU" sz="2000" b="0" i="0" u="none" strike="noStrike" cap="none" normalizeH="0" baseline="0" dirty="0" smtClean="0">
                        <a:ln>
                          <a:noFill/>
                        </a:ln>
                        <a:solidFill>
                          <a:schemeClr val="tx1"/>
                        </a:solidFill>
                        <a:effectLst/>
                        <a:latin typeface="Arial Narrow" pitchFamily="34" charset="0"/>
                        <a:cs typeface="Arial" charset="0"/>
                      </a:endParaRPr>
                    </a:p>
                  </a:txBody>
                  <a:tcPr marL="13500" marR="13500" marT="13500" marB="135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Narrow" pitchFamily="34" charset="0"/>
                          <a:cs typeface="Arial" charset="0"/>
                        </a:rPr>
                        <a:t>36</a:t>
                      </a:r>
                      <a:r>
                        <a:rPr kumimoji="0" lang="en-US" sz="2000" b="0" i="0" u="none" strike="noStrike" cap="none" normalizeH="0" baseline="0" dirty="0" smtClean="0">
                          <a:ln>
                            <a:noFill/>
                          </a:ln>
                          <a:solidFill>
                            <a:schemeClr val="tx1"/>
                          </a:solidFill>
                          <a:effectLst/>
                          <a:latin typeface="Arial Narrow" pitchFamily="34" charset="0"/>
                          <a:cs typeface="Arial" charset="0"/>
                        </a:rPr>
                        <a:t>5</a:t>
                      </a:r>
                      <a:r>
                        <a:rPr kumimoji="0" lang="ru-RU" sz="2000" b="0" i="0" u="none" strike="noStrike" cap="none" normalizeH="0" baseline="0" dirty="0" smtClean="0">
                          <a:ln>
                            <a:noFill/>
                          </a:ln>
                          <a:solidFill>
                            <a:schemeClr val="tx1"/>
                          </a:solidFill>
                          <a:effectLst/>
                          <a:latin typeface="Arial Narrow" pitchFamily="34" charset="0"/>
                          <a:cs typeface="Arial" charset="0"/>
                        </a:rPr>
                        <a:t>0 </a:t>
                      </a:r>
                      <a:r>
                        <a:rPr kumimoji="0" lang="en-US" sz="2000" b="0" i="0" u="none" strike="noStrike" cap="none" normalizeH="0" baseline="0" dirty="0" smtClean="0">
                          <a:ln>
                            <a:noFill/>
                          </a:ln>
                          <a:solidFill>
                            <a:schemeClr val="tx1"/>
                          </a:solidFill>
                          <a:effectLst/>
                          <a:latin typeface="Arial Narrow" pitchFamily="34" charset="0"/>
                          <a:cs typeface="Arial" charset="0"/>
                        </a:rPr>
                        <a:t>m </a:t>
                      </a:r>
                      <a:r>
                        <a:rPr kumimoji="0" lang="en-US" sz="2000" b="0" i="0" u="none" strike="noStrike" cap="none" normalizeH="0" baseline="0" dirty="0" err="1" smtClean="0">
                          <a:ln>
                            <a:noFill/>
                          </a:ln>
                          <a:solidFill>
                            <a:schemeClr val="tx1"/>
                          </a:solidFill>
                          <a:effectLst/>
                          <a:latin typeface="Arial Narrow" pitchFamily="34" charset="0"/>
                          <a:cs typeface="Arial" charset="0"/>
                        </a:rPr>
                        <a:t>w.e</a:t>
                      </a:r>
                      <a:r>
                        <a:rPr kumimoji="0" lang="en-US" sz="2000" b="0" i="0" u="none" strike="noStrike" cap="none" normalizeH="0" baseline="0" dirty="0" smtClean="0">
                          <a:ln>
                            <a:noFill/>
                          </a:ln>
                          <a:solidFill>
                            <a:schemeClr val="tx1"/>
                          </a:solidFill>
                          <a:effectLst/>
                          <a:latin typeface="Arial Narrow" pitchFamily="34" charset="0"/>
                          <a:cs typeface="Arial" charset="0"/>
                        </a:rPr>
                        <a:t>.</a:t>
                      </a:r>
                      <a:endParaRPr kumimoji="0" lang="ru-RU" sz="2000" b="0" i="0" u="none" strike="noStrike" cap="none" normalizeH="0" baseline="0" dirty="0" smtClean="0">
                        <a:ln>
                          <a:noFill/>
                        </a:ln>
                        <a:solidFill>
                          <a:schemeClr val="tx1"/>
                        </a:solidFill>
                        <a:effectLst/>
                        <a:latin typeface="Arial Narrow" pitchFamily="34"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Narrow" pitchFamily="34" charset="0"/>
                          <a:cs typeface="Arial" charset="0"/>
                        </a:rPr>
                        <a:t>3000 </a:t>
                      </a:r>
                      <a:r>
                        <a:rPr kumimoji="0" lang="en-US" sz="2000" b="0" i="0" u="none" strike="noStrike" cap="none" normalizeH="0" baseline="0" dirty="0" smtClean="0">
                          <a:ln>
                            <a:noFill/>
                          </a:ln>
                          <a:solidFill>
                            <a:schemeClr val="tx1"/>
                          </a:solidFill>
                          <a:effectLst/>
                          <a:latin typeface="Arial Narrow" pitchFamily="34" charset="0"/>
                          <a:cs typeface="Arial" charset="0"/>
                        </a:rPr>
                        <a:t>m </a:t>
                      </a:r>
                      <a:r>
                        <a:rPr kumimoji="0" lang="en-US" sz="2000" b="0" i="0" u="none" strike="noStrike" cap="none" normalizeH="0" baseline="0" dirty="0" err="1" smtClean="0">
                          <a:ln>
                            <a:noFill/>
                          </a:ln>
                          <a:solidFill>
                            <a:schemeClr val="tx1"/>
                          </a:solidFill>
                          <a:effectLst/>
                          <a:latin typeface="Arial Narrow" pitchFamily="34" charset="0"/>
                          <a:cs typeface="Arial" charset="0"/>
                        </a:rPr>
                        <a:t>w.e</a:t>
                      </a:r>
                      <a:r>
                        <a:rPr kumimoji="0" lang="en-US" sz="2000" b="0" i="0" u="none" strike="noStrike" cap="none" normalizeH="0" baseline="0" dirty="0" smtClean="0">
                          <a:ln>
                            <a:noFill/>
                          </a:ln>
                          <a:solidFill>
                            <a:schemeClr val="tx1"/>
                          </a:solidFill>
                          <a:effectLst/>
                          <a:latin typeface="Arial Narrow" pitchFamily="34" charset="0"/>
                          <a:cs typeface="Arial" charset="0"/>
                        </a:rPr>
                        <a:t>.</a:t>
                      </a:r>
                      <a:endParaRPr kumimoji="0" lang="ru-RU" sz="2000" b="0" i="0" u="none" strike="noStrike" cap="none" normalizeH="0" baseline="0" dirty="0" smtClean="0">
                        <a:ln>
                          <a:noFill/>
                        </a:ln>
                        <a:solidFill>
                          <a:schemeClr val="tx1"/>
                        </a:solidFill>
                        <a:effectLst/>
                        <a:latin typeface="Arial Narrow" pitchFamily="34" charset="0"/>
                        <a:cs typeface="Arial"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2016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Narrow" pitchFamily="34" charset="0"/>
                          <a:cs typeface="Arial" charset="0"/>
                        </a:rPr>
                        <a:t>Mean muon energy</a:t>
                      </a:r>
                      <a:endParaRPr kumimoji="0" lang="ru-RU" sz="2000" b="0" i="0" u="none" strike="noStrike" cap="none" normalizeH="0" baseline="0" dirty="0" smtClean="0">
                        <a:ln>
                          <a:noFill/>
                        </a:ln>
                        <a:solidFill>
                          <a:schemeClr val="tx1"/>
                        </a:solidFill>
                        <a:effectLst/>
                        <a:latin typeface="Arial Narrow" pitchFamily="34" charset="0"/>
                        <a:cs typeface="Arial" charset="0"/>
                      </a:endParaRPr>
                    </a:p>
                  </a:txBody>
                  <a:tcPr marL="13500" marR="13500" marT="13500" marB="135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Narrow" pitchFamily="34" charset="0"/>
                          <a:cs typeface="Arial" charset="0"/>
                        </a:rPr>
                        <a:t>280 </a:t>
                      </a:r>
                      <a:r>
                        <a:rPr kumimoji="0" lang="en-US" sz="2000" b="0" i="0" u="none" strike="noStrike" cap="none" normalizeH="0" baseline="0" dirty="0" smtClean="0">
                          <a:ln>
                            <a:noFill/>
                          </a:ln>
                          <a:solidFill>
                            <a:schemeClr val="tx1"/>
                          </a:solidFill>
                          <a:effectLst/>
                          <a:latin typeface="Arial Narrow" pitchFamily="34" charset="0"/>
                          <a:cs typeface="Arial" charset="0"/>
                        </a:rPr>
                        <a:t>GeV</a:t>
                      </a:r>
                      <a:endParaRPr kumimoji="0" lang="ru-RU" sz="2000" b="0" i="0" u="none" strike="noStrike" cap="none" normalizeH="0" baseline="0" dirty="0" smtClean="0">
                        <a:ln>
                          <a:noFill/>
                        </a:ln>
                        <a:solidFill>
                          <a:schemeClr val="tx1"/>
                        </a:solidFill>
                        <a:effectLst/>
                        <a:latin typeface="Arial Narrow" pitchFamily="34" charset="0"/>
                        <a:cs typeface="Arial"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20168">
                <a:tc>
                  <a:txBody>
                    <a:bodyPr/>
                    <a:lstStyle/>
                    <a:p>
                      <a:pPr algn="ctr"/>
                      <a:r>
                        <a:rPr lang="ru-RU" sz="2000" b="0" baseline="0" dirty="0" smtClean="0">
                          <a:latin typeface="Arial Narrow" pitchFamily="34" charset="0"/>
                        </a:rPr>
                        <a:t>   Е</a:t>
                      </a:r>
                      <a:r>
                        <a:rPr lang="ru-RU" sz="2000" b="0" baseline="-25000" dirty="0" smtClean="0">
                          <a:latin typeface="Arial Narrow" pitchFamily="34" charset="0"/>
                        </a:rPr>
                        <a:t>µ</a:t>
                      </a:r>
                      <a:r>
                        <a:rPr lang="ru-RU" sz="2000" b="0" baseline="0" dirty="0" smtClean="0">
                          <a:latin typeface="Arial Narrow" pitchFamily="34" charset="0"/>
                        </a:rPr>
                        <a:t> </a:t>
                      </a:r>
                      <a:r>
                        <a:rPr lang="en-US" sz="2000" b="0" baseline="0" dirty="0" smtClean="0">
                          <a:latin typeface="Arial Narrow" pitchFamily="34" charset="0"/>
                        </a:rPr>
                        <a:t>on see level </a:t>
                      </a:r>
                      <a:r>
                        <a:rPr lang="ru-RU" sz="2000" b="0" baseline="0" dirty="0" smtClean="0">
                          <a:latin typeface="Arial Narrow" pitchFamily="34" charset="0"/>
                        </a:rPr>
                        <a:t>(</a:t>
                      </a:r>
                      <a:r>
                        <a:rPr lang="en-US" sz="2000" b="0" baseline="0" dirty="0" smtClean="0">
                          <a:latin typeface="Arial Narrow" pitchFamily="34" charset="0"/>
                        </a:rPr>
                        <a:t>min</a:t>
                      </a:r>
                      <a:r>
                        <a:rPr lang="ru-RU" sz="2000" b="0" baseline="0" dirty="0" smtClean="0">
                          <a:latin typeface="Arial Narrow" pitchFamily="34" charset="0"/>
                        </a:rPr>
                        <a:t>.)</a:t>
                      </a:r>
                      <a:endParaRPr lang="ru-RU" sz="2000" b="0" dirty="0">
                        <a:latin typeface="Arial Narrow" pitchFamily="34" charset="0"/>
                      </a:endParaRPr>
                    </a:p>
                  </a:txBody>
                  <a:tcPr marL="13500" marR="13500" marT="13500" marB="135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r>
                        <a:rPr lang="ru-RU" sz="2000" b="0" baseline="0" dirty="0" smtClean="0">
                          <a:latin typeface="Arial Narrow" pitchFamily="34" charset="0"/>
                        </a:rPr>
                        <a:t>1.3 </a:t>
                      </a:r>
                      <a:r>
                        <a:rPr lang="en-US" sz="2000" b="0" baseline="0" dirty="0" err="1" smtClean="0">
                          <a:latin typeface="Arial Narrow" pitchFamily="34" charset="0"/>
                        </a:rPr>
                        <a:t>TeV</a:t>
                      </a:r>
                      <a:endParaRPr lang="ru-RU" sz="2000" b="0" dirty="0">
                        <a:latin typeface="Arial Narrow"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201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rial Narrow" pitchFamily="34" charset="0"/>
                          <a:sym typeface="Symbol" pitchFamily="18" charset="2"/>
                        </a:rPr>
                        <a:t>Muon rate (on</a:t>
                      </a:r>
                      <a:r>
                        <a:rPr lang="ru-RU" sz="2000" dirty="0" smtClean="0">
                          <a:latin typeface="Arial Narrow" pitchFamily="34" charset="0"/>
                          <a:sym typeface="Symbol" pitchFamily="18" charset="2"/>
                        </a:rPr>
                        <a:t> </a:t>
                      </a:r>
                      <a:r>
                        <a:rPr lang="en-US" sz="2000" dirty="0" smtClean="0">
                          <a:latin typeface="Arial Narrow" pitchFamily="34" charset="0"/>
                          <a:sym typeface="Symbol" pitchFamily="18" charset="2"/>
                        </a:rPr>
                        <a:t>1 tower</a:t>
                      </a:r>
                      <a:r>
                        <a:rPr lang="ru-RU" sz="2000" dirty="0" smtClean="0">
                          <a:latin typeface="Arial Narrow" pitchFamily="34" charset="0"/>
                          <a:sym typeface="Symbol" pitchFamily="18" charset="2"/>
                        </a:rPr>
                        <a:t>)</a:t>
                      </a:r>
                      <a:endParaRPr lang="en-US" sz="2000" baseline="30000" dirty="0" smtClean="0">
                        <a:latin typeface="Arial Narrow" pitchFamily="34" charset="0"/>
                        <a:sym typeface="Symbol" pitchFamily="18" charset="2"/>
                      </a:endParaRPr>
                    </a:p>
                  </a:txBody>
                  <a:tcPr marL="13500" marR="13500" marT="13500" marB="135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r>
                        <a:rPr lang="en-US" sz="2000" dirty="0" smtClean="0">
                          <a:latin typeface="Arial Narrow" pitchFamily="34" charset="0"/>
                          <a:sym typeface="Symbol" pitchFamily="18" charset="2"/>
                        </a:rPr>
                        <a:t>~ 120 h</a:t>
                      </a:r>
                      <a:r>
                        <a:rPr lang="en-US" sz="2000" baseline="30000" dirty="0" smtClean="0">
                          <a:latin typeface="Arial Narrow" pitchFamily="34" charset="0"/>
                          <a:sym typeface="Symbol" pitchFamily="18" charset="2"/>
                        </a:rPr>
                        <a:t>-1</a:t>
                      </a:r>
                      <a:endParaRPr lang="ru-RU" sz="2000" b="0" dirty="0">
                        <a:latin typeface="Arial Narrow"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20168">
                <a:tc>
                  <a:txBody>
                    <a:bodyPr/>
                    <a:lstStyle/>
                    <a:p>
                      <a:pPr algn="ctr"/>
                      <a:r>
                        <a:rPr lang="en-US" sz="2000" dirty="0" smtClean="0">
                          <a:solidFill>
                            <a:srgbClr val="000000"/>
                          </a:solidFill>
                          <a:latin typeface="Arial Narrow" pitchFamily="34" charset="0"/>
                          <a:cs typeface="Arial" charset="0"/>
                          <a:sym typeface="Symbol" pitchFamily="18" charset="2"/>
                        </a:rPr>
                        <a:t>Threshold </a:t>
                      </a:r>
                      <a:r>
                        <a:rPr lang="el-GR" sz="2000" dirty="0" smtClean="0">
                          <a:solidFill>
                            <a:srgbClr val="000000"/>
                          </a:solidFill>
                          <a:latin typeface="Arial Narrow" pitchFamily="34" charset="0"/>
                          <a:cs typeface="Arial" charset="0"/>
                          <a:sym typeface="Symbol" pitchFamily="18" charset="2"/>
                        </a:rPr>
                        <a:t></a:t>
                      </a:r>
                      <a:r>
                        <a:rPr lang="en-US" sz="2000" baseline="-25000" dirty="0" err="1" smtClean="0">
                          <a:solidFill>
                            <a:srgbClr val="000000"/>
                          </a:solidFill>
                          <a:latin typeface="Arial Narrow" pitchFamily="34" charset="0"/>
                          <a:cs typeface="Arial" charset="0"/>
                        </a:rPr>
                        <a:t>th</a:t>
                      </a:r>
                      <a:endParaRPr lang="ru-RU" sz="2000" dirty="0">
                        <a:latin typeface="Arial Narrow" pitchFamily="34" charset="0"/>
                      </a:endParaRPr>
                    </a:p>
                  </a:txBody>
                  <a:tcPr marL="13500" marR="13500" marT="13500" marB="135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r>
                        <a:rPr lang="en-US" sz="2000" dirty="0" smtClean="0">
                          <a:solidFill>
                            <a:srgbClr val="000000"/>
                          </a:solidFill>
                          <a:latin typeface="Arial Narrow" pitchFamily="34" charset="0"/>
                          <a:cs typeface="Arial" charset="0"/>
                        </a:rPr>
                        <a:t>5 MeV</a:t>
                      </a:r>
                      <a:endParaRPr lang="ru-RU" sz="2000" dirty="0" smtClean="0">
                        <a:solidFill>
                          <a:srgbClr val="000000"/>
                        </a:solidFill>
                        <a:latin typeface="Arial Narrow" pitchFamily="34" charset="0"/>
                        <a:cs typeface="Arial"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6" name="Прямоугольник 5"/>
          <p:cNvSpPr/>
          <p:nvPr/>
        </p:nvSpPr>
        <p:spPr>
          <a:xfrm>
            <a:off x="0" y="6135995"/>
            <a:ext cx="4706471" cy="646331"/>
          </a:xfrm>
          <a:prstGeom prst="rect">
            <a:avLst/>
          </a:prstGeom>
        </p:spPr>
        <p:txBody>
          <a:bodyPr wrap="square">
            <a:spAutoFit/>
          </a:bodyPr>
          <a:lstStyle/>
          <a:p>
            <a:r>
              <a:rPr lang="en-US" dirty="0" smtClean="0">
                <a:latin typeface="PTSans-Regular"/>
              </a:rPr>
              <a:t>The main goal of LVD is searching for neutrino radiation from stellar core collapse. </a:t>
            </a:r>
            <a:endParaRPr lang="ru-RU" dirty="0"/>
          </a:p>
        </p:txBody>
      </p:sp>
      <p:sp>
        <p:nvSpPr>
          <p:cNvPr id="7" name="Прямоугольник 6"/>
          <p:cNvSpPr/>
          <p:nvPr/>
        </p:nvSpPr>
        <p:spPr>
          <a:xfrm>
            <a:off x="4706471" y="1902755"/>
            <a:ext cx="4572000" cy="646331"/>
          </a:xfrm>
          <a:prstGeom prst="rect">
            <a:avLst/>
          </a:prstGeom>
        </p:spPr>
        <p:txBody>
          <a:bodyPr>
            <a:spAutoFit/>
          </a:bodyPr>
          <a:lstStyle/>
          <a:p>
            <a:r>
              <a:rPr lang="it-IT" b="1" i="0" u="none" strike="noStrike" baseline="0" dirty="0" smtClean="0">
                <a:solidFill>
                  <a:schemeClr val="accent1"/>
                </a:solidFill>
                <a:latin typeface="CMR10"/>
              </a:rPr>
              <a:t>The coordinates of the LNGS:</a:t>
            </a:r>
          </a:p>
          <a:p>
            <a:r>
              <a:rPr lang="it-IT" b="1" i="0" u="none" strike="noStrike" baseline="0" dirty="0" smtClean="0">
                <a:solidFill>
                  <a:schemeClr val="accent1"/>
                </a:solidFill>
                <a:latin typeface="CMR10"/>
              </a:rPr>
              <a:t>13.5333</a:t>
            </a:r>
            <a:r>
              <a:rPr lang="it-IT" sz="800" b="1" i="0" u="none" strike="noStrike" baseline="0" dirty="0" smtClean="0">
                <a:solidFill>
                  <a:schemeClr val="accent1"/>
                </a:solidFill>
                <a:latin typeface="CMSY7"/>
              </a:rPr>
              <a:t> </a:t>
            </a:r>
            <a:r>
              <a:rPr lang="it-IT" b="1" i="0" u="none" strike="noStrike" baseline="0" dirty="0" smtClean="0">
                <a:solidFill>
                  <a:schemeClr val="accent1"/>
                </a:solidFill>
                <a:latin typeface="CMR10"/>
              </a:rPr>
              <a:t>E, 42.4275</a:t>
            </a:r>
            <a:r>
              <a:rPr lang="it-IT" sz="800" b="1" i="0" u="none" strike="noStrike" baseline="0" dirty="0" smtClean="0">
                <a:solidFill>
                  <a:schemeClr val="accent1"/>
                </a:solidFill>
                <a:latin typeface="CMSY7"/>
              </a:rPr>
              <a:t> </a:t>
            </a:r>
            <a:r>
              <a:rPr lang="it-IT" b="1" i="0" u="none" strike="noStrike" baseline="0" dirty="0" smtClean="0">
                <a:solidFill>
                  <a:schemeClr val="accent1"/>
                </a:solidFill>
                <a:latin typeface="CMR10"/>
              </a:rPr>
              <a:t>N.</a:t>
            </a:r>
            <a:endParaRPr lang="ru-RU" b="1" dirty="0">
              <a:solidFill>
                <a:schemeClr val="accent1"/>
              </a:solidFill>
            </a:endParaRPr>
          </a:p>
        </p:txBody>
      </p:sp>
    </p:spTree>
    <p:extLst>
      <p:ext uri="{BB962C8B-B14F-4D97-AF65-F5344CB8AC3E}">
        <p14:creationId xmlns:p14="http://schemas.microsoft.com/office/powerpoint/2010/main" val="3490183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p:cNvGrpSpPr/>
          <p:nvPr/>
        </p:nvGrpSpPr>
        <p:grpSpPr>
          <a:xfrm>
            <a:off x="113011" y="144270"/>
            <a:ext cx="4134129" cy="3638167"/>
            <a:chOff x="255846" y="1988840"/>
            <a:chExt cx="5586767" cy="4798419"/>
          </a:xfrm>
        </p:grpSpPr>
        <p:grpSp>
          <p:nvGrpSpPr>
            <p:cNvPr id="7" name="Группа 136"/>
            <p:cNvGrpSpPr/>
            <p:nvPr/>
          </p:nvGrpSpPr>
          <p:grpSpPr>
            <a:xfrm>
              <a:off x="1768252" y="4354907"/>
              <a:ext cx="571500" cy="676948"/>
              <a:chOff x="6024711" y="2805113"/>
              <a:chExt cx="571500" cy="1259222"/>
            </a:xfrm>
          </p:grpSpPr>
          <p:sp>
            <p:nvSpPr>
              <p:cNvPr id="15" name="TextBox 14"/>
              <p:cNvSpPr txBox="1"/>
              <p:nvPr/>
            </p:nvSpPr>
            <p:spPr>
              <a:xfrm>
                <a:off x="6024711" y="3233738"/>
                <a:ext cx="394694" cy="830597"/>
              </a:xfrm>
              <a:prstGeom prst="rect">
                <a:avLst/>
              </a:prstGeom>
              <a:noFill/>
            </p:spPr>
            <p:txBody>
              <a:bodyPr wrap="none">
                <a:spAutoFit/>
              </a:bodyPr>
              <a:lstStyle/>
              <a:p>
                <a:pPr fontAlgn="auto">
                  <a:spcBef>
                    <a:spcPts val="0"/>
                  </a:spcBef>
                  <a:spcAft>
                    <a:spcPts val="0"/>
                  </a:spcAft>
                  <a:defRPr/>
                </a:pPr>
                <a:r>
                  <a:rPr lang="en-US" sz="1600" dirty="0">
                    <a:solidFill>
                      <a:schemeClr val="accent6">
                        <a:lumMod val="75000"/>
                      </a:schemeClr>
                    </a:solidFill>
                    <a:latin typeface="Calibri" pitchFamily="34" charset="0"/>
                  </a:rPr>
                  <a:t>n</a:t>
                </a:r>
                <a:endParaRPr lang="ru-RU" sz="1600" dirty="0">
                  <a:solidFill>
                    <a:schemeClr val="accent6">
                      <a:lumMod val="75000"/>
                    </a:schemeClr>
                  </a:solidFill>
                  <a:latin typeface="Calibri" pitchFamily="34" charset="0"/>
                </a:endParaRPr>
              </a:p>
            </p:txBody>
          </p:sp>
          <p:cxnSp>
            <p:nvCxnSpPr>
              <p:cNvPr id="16" name="Прямая со стрелкой 15"/>
              <p:cNvCxnSpPr/>
              <p:nvPr/>
            </p:nvCxnSpPr>
            <p:spPr>
              <a:xfrm rot="5400000">
                <a:off x="5846118" y="3126581"/>
                <a:ext cx="1071562" cy="428625"/>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8" name="Прямая со стрелкой 7"/>
            <p:cNvCxnSpPr/>
            <p:nvPr/>
          </p:nvCxnSpPr>
          <p:spPr>
            <a:xfrm>
              <a:off x="2195736" y="5019749"/>
              <a:ext cx="216024" cy="127248"/>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321396" y="5002982"/>
              <a:ext cx="394694" cy="446523"/>
            </a:xfrm>
            <a:prstGeom prst="rect">
              <a:avLst/>
            </a:prstGeom>
            <a:noFill/>
          </p:spPr>
          <p:txBody>
            <a:bodyPr wrap="none">
              <a:spAutoFit/>
            </a:bodyPr>
            <a:lstStyle/>
            <a:p>
              <a:pPr fontAlgn="auto">
                <a:spcBef>
                  <a:spcPts val="0"/>
                </a:spcBef>
                <a:spcAft>
                  <a:spcPts val="0"/>
                </a:spcAft>
                <a:defRPr/>
              </a:pPr>
              <a:r>
                <a:rPr lang="en-US" sz="1600" dirty="0">
                  <a:solidFill>
                    <a:schemeClr val="accent6">
                      <a:lumMod val="75000"/>
                    </a:schemeClr>
                  </a:solidFill>
                  <a:latin typeface="Calibri" pitchFamily="34" charset="0"/>
                </a:rPr>
                <a:t>n</a:t>
              </a:r>
              <a:endParaRPr lang="ru-RU" sz="1600" dirty="0">
                <a:solidFill>
                  <a:schemeClr val="accent6">
                    <a:lumMod val="75000"/>
                  </a:schemeClr>
                </a:solidFill>
                <a:latin typeface="Calibri" pitchFamily="34" charset="0"/>
              </a:endParaRPr>
            </a:p>
          </p:txBody>
        </p:sp>
        <p:pic>
          <p:nvPicPr>
            <p:cNvPr id="10" name="Рисунок 9"/>
            <p:cNvPicPr>
              <a:picLocks noChangeAspect="1"/>
            </p:cNvPicPr>
            <p:nvPr/>
          </p:nvPicPr>
          <p:blipFill>
            <a:blip r:embed="rId3" cstate="print"/>
            <a:stretch>
              <a:fillRect/>
            </a:stretch>
          </p:blipFill>
          <p:spPr>
            <a:xfrm>
              <a:off x="255846" y="1988840"/>
              <a:ext cx="4989757" cy="4495722"/>
            </a:xfrm>
            <a:prstGeom prst="rect">
              <a:avLst/>
            </a:prstGeom>
          </p:spPr>
        </p:pic>
        <p:sp>
          <p:nvSpPr>
            <p:cNvPr id="11" name="Прямоугольник 10"/>
            <p:cNvSpPr>
              <a:spLocks noChangeArrowheads="1"/>
            </p:cNvSpPr>
            <p:nvPr/>
          </p:nvSpPr>
          <p:spPr bwMode="auto">
            <a:xfrm>
              <a:off x="3059832" y="1988840"/>
              <a:ext cx="472679" cy="446523"/>
            </a:xfrm>
            <a:prstGeom prst="rect">
              <a:avLst/>
            </a:prstGeom>
            <a:noFill/>
            <a:ln w="9525">
              <a:noFill/>
              <a:miter lim="800000"/>
              <a:headEnd/>
              <a:tailEnd/>
            </a:ln>
          </p:spPr>
          <p:txBody>
            <a:bodyPr wrap="none">
              <a:spAutoFit/>
            </a:bodyPr>
            <a:lstStyle/>
            <a:p>
              <a:r>
                <a:rPr lang="ru-RU" sz="1600" dirty="0">
                  <a:solidFill>
                    <a:srgbClr val="FF0000"/>
                  </a:solidFill>
                  <a:latin typeface="Constantia" pitchFamily="18" charset="0"/>
                </a:rPr>
                <a:t> µ</a:t>
              </a:r>
            </a:p>
          </p:txBody>
        </p:sp>
        <p:sp>
          <p:nvSpPr>
            <p:cNvPr id="12" name="TextBox 11"/>
            <p:cNvSpPr txBox="1"/>
            <p:nvPr/>
          </p:nvSpPr>
          <p:spPr>
            <a:xfrm>
              <a:off x="539551" y="6381328"/>
              <a:ext cx="4994137" cy="405931"/>
            </a:xfrm>
            <a:prstGeom prst="rect">
              <a:avLst/>
            </a:prstGeom>
            <a:noFill/>
          </p:spPr>
          <p:txBody>
            <a:bodyPr wrap="square" rtlCol="0">
              <a:spAutoFit/>
            </a:bodyPr>
            <a:lstStyle/>
            <a:p>
              <a:r>
                <a:rPr lang="ru-RU" sz="1400" dirty="0" smtClean="0"/>
                <a:t>С=1           С=2           С=3          С=4     </a:t>
              </a:r>
              <a:r>
                <a:rPr lang="en-US" sz="1400" dirty="0" smtClean="0"/>
                <a:t>  </a:t>
              </a:r>
              <a:r>
                <a:rPr lang="ru-RU" sz="1400" dirty="0" smtClean="0"/>
                <a:t>    С=5</a:t>
              </a:r>
              <a:endParaRPr lang="ru-RU" sz="1400" dirty="0"/>
            </a:p>
          </p:txBody>
        </p:sp>
        <p:sp>
          <p:nvSpPr>
            <p:cNvPr id="13" name="TextBox 12"/>
            <p:cNvSpPr txBox="1"/>
            <p:nvPr/>
          </p:nvSpPr>
          <p:spPr>
            <a:xfrm>
              <a:off x="5076057" y="2513850"/>
              <a:ext cx="766556" cy="3846524"/>
            </a:xfrm>
            <a:prstGeom prst="rect">
              <a:avLst/>
            </a:prstGeom>
            <a:noFill/>
          </p:spPr>
          <p:txBody>
            <a:bodyPr wrap="square" rtlCol="0">
              <a:spAutoFit/>
            </a:bodyPr>
            <a:lstStyle/>
            <a:p>
              <a:pPr>
                <a:lnSpc>
                  <a:spcPct val="150000"/>
                </a:lnSpc>
                <a:spcAft>
                  <a:spcPts val="200"/>
                </a:spcAft>
              </a:pPr>
              <a:r>
                <a:rPr lang="en-US" sz="1600" dirty="0"/>
                <a:t>L</a:t>
              </a:r>
              <a:r>
                <a:rPr lang="ru-RU" sz="1600" dirty="0" smtClean="0"/>
                <a:t>=7</a:t>
              </a:r>
              <a:endParaRPr lang="en-US" sz="1600" dirty="0" smtClean="0"/>
            </a:p>
            <a:p>
              <a:pPr>
                <a:lnSpc>
                  <a:spcPct val="150000"/>
                </a:lnSpc>
                <a:spcAft>
                  <a:spcPts val="200"/>
                </a:spcAft>
              </a:pPr>
              <a:r>
                <a:rPr lang="en-US" sz="1600" dirty="0" smtClean="0"/>
                <a:t>L=6</a:t>
              </a:r>
            </a:p>
            <a:p>
              <a:pPr>
                <a:lnSpc>
                  <a:spcPct val="150000"/>
                </a:lnSpc>
                <a:spcAft>
                  <a:spcPts val="200"/>
                </a:spcAft>
              </a:pPr>
              <a:r>
                <a:rPr lang="en-US" sz="1600" dirty="0" smtClean="0"/>
                <a:t>L=5</a:t>
              </a:r>
            </a:p>
            <a:p>
              <a:pPr>
                <a:lnSpc>
                  <a:spcPct val="150000"/>
                </a:lnSpc>
                <a:spcAft>
                  <a:spcPts val="200"/>
                </a:spcAft>
              </a:pPr>
              <a:r>
                <a:rPr lang="en-US" dirty="0" smtClean="0"/>
                <a:t>L=4</a:t>
              </a:r>
            </a:p>
            <a:p>
              <a:pPr>
                <a:lnSpc>
                  <a:spcPct val="150000"/>
                </a:lnSpc>
                <a:spcAft>
                  <a:spcPts val="200"/>
                </a:spcAft>
              </a:pPr>
              <a:r>
                <a:rPr lang="en-US" sz="1600" dirty="0" smtClean="0"/>
                <a:t>L=3</a:t>
              </a:r>
            </a:p>
            <a:p>
              <a:pPr>
                <a:lnSpc>
                  <a:spcPct val="150000"/>
                </a:lnSpc>
                <a:spcAft>
                  <a:spcPts val="200"/>
                </a:spcAft>
              </a:pPr>
              <a:r>
                <a:rPr lang="en-US" sz="1600" dirty="0" smtClean="0"/>
                <a:t>L=2</a:t>
              </a:r>
            </a:p>
            <a:p>
              <a:pPr>
                <a:lnSpc>
                  <a:spcPct val="150000"/>
                </a:lnSpc>
                <a:spcAft>
                  <a:spcPts val="200"/>
                </a:spcAft>
              </a:pPr>
              <a:r>
                <a:rPr lang="en-US" sz="1600" dirty="0" smtClean="0"/>
                <a:t>L=1</a:t>
              </a:r>
              <a:endParaRPr lang="ru-RU" sz="1600" dirty="0"/>
            </a:p>
          </p:txBody>
        </p:sp>
        <p:sp>
          <p:nvSpPr>
            <p:cNvPr id="14" name="Прямоугольник 13"/>
            <p:cNvSpPr/>
            <p:nvPr/>
          </p:nvSpPr>
          <p:spPr>
            <a:xfrm>
              <a:off x="899592" y="3140968"/>
              <a:ext cx="3744416" cy="2592288"/>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grpSp>
      <p:sp>
        <p:nvSpPr>
          <p:cNvPr id="17" name="TextBox 16"/>
          <p:cNvSpPr txBox="1"/>
          <p:nvPr/>
        </p:nvSpPr>
        <p:spPr>
          <a:xfrm>
            <a:off x="4222213" y="30673"/>
            <a:ext cx="4640239" cy="707886"/>
          </a:xfrm>
          <a:prstGeom prst="rect">
            <a:avLst/>
          </a:prstGeom>
          <a:noFill/>
        </p:spPr>
        <p:txBody>
          <a:bodyPr wrap="square" rtlCol="0">
            <a:spAutoFit/>
          </a:bodyPr>
          <a:lstStyle/>
          <a:p>
            <a:r>
              <a:rPr lang="en-US" sz="4000" b="1" dirty="0" smtClean="0">
                <a:ln w="22225">
                  <a:solidFill>
                    <a:schemeClr val="accent1"/>
                  </a:solidFill>
                  <a:prstDash val="solid"/>
                </a:ln>
                <a:solidFill>
                  <a:schemeClr val="accent2">
                    <a:lumMod val="40000"/>
                    <a:lumOff val="60000"/>
                  </a:schemeClr>
                </a:solidFill>
              </a:rPr>
              <a:t>Muon events in LVD</a:t>
            </a:r>
            <a:endParaRPr lang="ru-RU" sz="4000" b="1" dirty="0">
              <a:ln w="22225">
                <a:solidFill>
                  <a:schemeClr val="accent1"/>
                </a:solidFill>
                <a:prstDash val="solid"/>
              </a:ln>
              <a:solidFill>
                <a:schemeClr val="accent2">
                  <a:lumMod val="40000"/>
                  <a:lumOff val="60000"/>
                </a:schemeClr>
              </a:solidFill>
            </a:endParaRPr>
          </a:p>
        </p:txBody>
      </p:sp>
      <p:pic>
        <p:nvPicPr>
          <p:cNvPr id="18" name="Рисунок 17"/>
          <p:cNvPicPr>
            <a:picLocks noChangeAspect="1"/>
          </p:cNvPicPr>
          <p:nvPr/>
        </p:nvPicPr>
        <p:blipFill>
          <a:blip r:embed="rId4" cstate="print"/>
          <a:stretch>
            <a:fillRect/>
          </a:stretch>
        </p:blipFill>
        <p:spPr>
          <a:xfrm>
            <a:off x="5748121" y="1220169"/>
            <a:ext cx="3246102" cy="3258907"/>
          </a:xfrm>
          <a:prstGeom prst="rect">
            <a:avLst/>
          </a:prstGeom>
          <a:ln>
            <a:solidFill>
              <a:schemeClr val="tx2">
                <a:lumMod val="40000"/>
                <a:lumOff val="60000"/>
              </a:schemeClr>
            </a:solidFill>
          </a:ln>
        </p:spPr>
      </p:pic>
      <p:pic>
        <p:nvPicPr>
          <p:cNvPr id="19" name="Рисунок 18" descr="muon_rate_1992-2016.jpg"/>
          <p:cNvPicPr>
            <a:picLocks noChangeAspect="1"/>
          </p:cNvPicPr>
          <p:nvPr/>
        </p:nvPicPr>
        <p:blipFill>
          <a:blip r:embed="rId5" cstate="print"/>
          <a:stretch>
            <a:fillRect/>
          </a:stretch>
        </p:blipFill>
        <p:spPr>
          <a:xfrm>
            <a:off x="2057400" y="4454291"/>
            <a:ext cx="7086600" cy="2188501"/>
          </a:xfrm>
          <a:prstGeom prst="rect">
            <a:avLst/>
          </a:prstGeom>
        </p:spPr>
      </p:pic>
      <p:sp>
        <p:nvSpPr>
          <p:cNvPr id="2" name="Прямоугольник 1"/>
          <p:cNvSpPr/>
          <p:nvPr/>
        </p:nvSpPr>
        <p:spPr>
          <a:xfrm>
            <a:off x="874190" y="3776568"/>
            <a:ext cx="4572000" cy="523220"/>
          </a:xfrm>
          <a:prstGeom prst="rect">
            <a:avLst/>
          </a:prstGeom>
        </p:spPr>
        <p:txBody>
          <a:bodyPr>
            <a:spAutoFit/>
          </a:bodyPr>
          <a:lstStyle/>
          <a:p>
            <a:r>
              <a:rPr lang="it-IT" sz="2800" b="0" i="0" u="none" strike="noStrike" baseline="0" dirty="0" smtClean="0"/>
              <a:t>R</a:t>
            </a:r>
            <a:r>
              <a:rPr lang="it-IT" sz="2800" b="0" i="0" u="none" strike="noStrike" baseline="-25000" dirty="0" smtClean="0">
                <a:sym typeface="Symbol" panose="05050102010706020507" pitchFamily="18" charset="2"/>
              </a:rPr>
              <a:t></a:t>
            </a:r>
            <a:r>
              <a:rPr lang="it-IT" sz="2800" b="0" i="0" u="none" strike="noStrike" baseline="0" dirty="0" smtClean="0"/>
              <a:t>(LVD)</a:t>
            </a:r>
            <a:r>
              <a:rPr lang="ru-RU" sz="2800" b="0" i="0" u="none" strike="noStrike" dirty="0" smtClean="0"/>
              <a:t> =</a:t>
            </a:r>
            <a:r>
              <a:rPr lang="it-IT" sz="2800" b="0" i="0" u="none" strike="noStrike" baseline="0" dirty="0" smtClean="0"/>
              <a:t> 0</a:t>
            </a:r>
            <a:r>
              <a:rPr lang="ru-RU" sz="2800" dirty="0"/>
              <a:t>.</a:t>
            </a:r>
            <a:r>
              <a:rPr lang="it-IT" sz="2800" b="0" i="0" u="none" strike="noStrike" baseline="0" dirty="0" smtClean="0"/>
              <a:t>097</a:t>
            </a:r>
            <a:r>
              <a:rPr lang="ru-RU" sz="2800" b="0" i="0" u="none" strike="noStrike" dirty="0" smtClean="0"/>
              <a:t> </a:t>
            </a:r>
            <a:r>
              <a:rPr lang="ru-RU" sz="2800" b="0" i="0" u="none" strike="noStrike" dirty="0" smtClean="0">
                <a:sym typeface="Symbol" panose="05050102010706020507" pitchFamily="18" charset="2"/>
              </a:rPr>
              <a:t></a:t>
            </a:r>
            <a:r>
              <a:rPr lang="ru-RU" sz="2800" b="0" i="0" u="none" strike="noStrike" dirty="0" smtClean="0"/>
              <a:t> </a:t>
            </a:r>
            <a:r>
              <a:rPr lang="it-IT" sz="2800" b="0" i="0" u="none" strike="noStrike" baseline="0" dirty="0" smtClean="0"/>
              <a:t>0</a:t>
            </a:r>
            <a:r>
              <a:rPr lang="ru-RU" sz="2800" dirty="0"/>
              <a:t>.</a:t>
            </a:r>
            <a:r>
              <a:rPr lang="it-IT" sz="2800" b="0" i="0" u="none" strike="noStrike" baseline="0" dirty="0" smtClean="0"/>
              <a:t>010 s</a:t>
            </a:r>
            <a:r>
              <a:rPr lang="ru-RU" sz="2800" b="0" i="0" u="none" strike="noStrike" baseline="30000" dirty="0" smtClean="0"/>
              <a:t>-1</a:t>
            </a:r>
            <a:endParaRPr lang="ru-RU" sz="2800" dirty="0"/>
          </a:p>
        </p:txBody>
      </p:sp>
      <p:pic>
        <p:nvPicPr>
          <p:cNvPr id="5121" name="Picture 1"/>
          <p:cNvPicPr>
            <a:picLocks noChangeAspect="1" noChangeArrowheads="1"/>
          </p:cNvPicPr>
          <p:nvPr/>
        </p:nvPicPr>
        <p:blipFill>
          <a:blip r:embed="rId6" cstate="print"/>
          <a:srcRect/>
          <a:stretch>
            <a:fillRect/>
          </a:stretch>
        </p:blipFill>
        <p:spPr bwMode="auto">
          <a:xfrm>
            <a:off x="240632" y="4475923"/>
            <a:ext cx="1871162" cy="1994309"/>
          </a:xfrm>
          <a:prstGeom prst="rect">
            <a:avLst/>
          </a:prstGeom>
          <a:noFill/>
          <a:ln w="9525">
            <a:noFill/>
            <a:miter lim="800000"/>
            <a:headEnd/>
            <a:tailEnd/>
          </a:ln>
        </p:spPr>
      </p:pic>
      <p:pic>
        <p:nvPicPr>
          <p:cNvPr id="20" name="Picture 4"/>
          <p:cNvPicPr>
            <a:picLocks noChangeAspect="1" noChangeArrowheads="1"/>
          </p:cNvPicPr>
          <p:nvPr/>
        </p:nvPicPr>
        <p:blipFill>
          <a:blip r:embed="rId7" cstate="print"/>
          <a:srcRect/>
          <a:stretch>
            <a:fillRect/>
          </a:stretch>
        </p:blipFill>
        <p:spPr bwMode="auto">
          <a:xfrm>
            <a:off x="4260825" y="1022685"/>
            <a:ext cx="1345891" cy="1362075"/>
          </a:xfrm>
          <a:prstGeom prst="rect">
            <a:avLst/>
          </a:prstGeom>
          <a:noFill/>
          <a:ln w="9525">
            <a:noFill/>
            <a:miter lim="800000"/>
            <a:headEnd/>
            <a:tailEnd/>
          </a:ln>
          <a:effectLst/>
        </p:spPr>
      </p:pic>
      <p:pic>
        <p:nvPicPr>
          <p:cNvPr id="21" name="Picture 5"/>
          <p:cNvPicPr>
            <a:picLocks noChangeAspect="1" noChangeArrowheads="1"/>
          </p:cNvPicPr>
          <p:nvPr/>
        </p:nvPicPr>
        <p:blipFill>
          <a:blip r:embed="rId8" cstate="print"/>
          <a:srcRect/>
          <a:stretch>
            <a:fillRect/>
          </a:stretch>
        </p:blipFill>
        <p:spPr bwMode="auto">
          <a:xfrm>
            <a:off x="4223083" y="2368717"/>
            <a:ext cx="1395663" cy="1349041"/>
          </a:xfrm>
          <a:prstGeom prst="rect">
            <a:avLst/>
          </a:prstGeom>
          <a:noFill/>
          <a:ln w="9525">
            <a:noFill/>
            <a:miter lim="800000"/>
            <a:headEnd/>
            <a:tailEnd/>
          </a:ln>
          <a:effectLst/>
        </p:spPr>
      </p:pic>
      <p:sp>
        <p:nvSpPr>
          <p:cNvPr id="3" name="TextBox 2"/>
          <p:cNvSpPr txBox="1"/>
          <p:nvPr/>
        </p:nvSpPr>
        <p:spPr>
          <a:xfrm>
            <a:off x="144543" y="6485132"/>
            <a:ext cx="2582892" cy="369332"/>
          </a:xfrm>
          <a:prstGeom prst="rect">
            <a:avLst/>
          </a:prstGeom>
          <a:noFill/>
        </p:spPr>
        <p:txBody>
          <a:bodyPr wrap="square" rtlCol="0">
            <a:spAutoFit/>
          </a:bodyPr>
          <a:lstStyle/>
          <a:p>
            <a:r>
              <a:rPr lang="en-US" dirty="0" smtClean="0">
                <a:solidFill>
                  <a:schemeClr val="accent1"/>
                </a:solidFill>
              </a:rPr>
              <a:t>Depth-intensity curve</a:t>
            </a:r>
            <a:endParaRPr lang="ru-RU" dirty="0">
              <a:solidFill>
                <a:schemeClr val="accent1"/>
              </a:solidFill>
            </a:endParaRPr>
          </a:p>
        </p:txBody>
      </p:sp>
      <p:sp>
        <p:nvSpPr>
          <p:cNvPr id="4" name="Прямоугольник 3"/>
          <p:cNvSpPr/>
          <p:nvPr/>
        </p:nvSpPr>
        <p:spPr>
          <a:xfrm>
            <a:off x="5748121" y="997661"/>
            <a:ext cx="3114331" cy="461665"/>
          </a:xfrm>
          <a:prstGeom prst="rect">
            <a:avLst/>
          </a:prstGeom>
          <a:solidFill>
            <a:schemeClr val="bg1"/>
          </a:solidFill>
        </p:spPr>
        <p:txBody>
          <a:bodyPr wrap="square">
            <a:spAutoFit/>
          </a:bodyPr>
          <a:lstStyle/>
          <a:p>
            <a:r>
              <a:rPr lang="ru-RU" sz="1200" dirty="0" err="1"/>
              <a:t>The</a:t>
            </a:r>
            <a:r>
              <a:rPr lang="ru-RU" sz="1200" dirty="0"/>
              <a:t> </a:t>
            </a:r>
            <a:r>
              <a:rPr lang="en-US" sz="1200" dirty="0" smtClean="0"/>
              <a:t>LVD</a:t>
            </a:r>
            <a:r>
              <a:rPr lang="ru-RU" sz="1200" dirty="0" smtClean="0"/>
              <a:t> </a:t>
            </a:r>
            <a:r>
              <a:rPr lang="ru-RU" sz="1200" dirty="0" err="1"/>
              <a:t>consists</a:t>
            </a:r>
            <a:r>
              <a:rPr lang="ru-RU" sz="1200" dirty="0"/>
              <a:t> </a:t>
            </a:r>
            <a:r>
              <a:rPr lang="ru-RU" sz="1200" dirty="0" err="1"/>
              <a:t>of</a:t>
            </a:r>
            <a:r>
              <a:rPr lang="ru-RU" sz="1200" dirty="0"/>
              <a:t> </a:t>
            </a:r>
            <a:r>
              <a:rPr lang="ru-RU" sz="1200" dirty="0" err="1"/>
              <a:t>three</a:t>
            </a:r>
            <a:r>
              <a:rPr lang="ru-RU" sz="1200" dirty="0"/>
              <a:t> </a:t>
            </a:r>
            <a:r>
              <a:rPr lang="ru-RU" sz="1200" dirty="0" err="1"/>
              <a:t>towers</a:t>
            </a:r>
            <a:r>
              <a:rPr lang="ru-RU" sz="1200" dirty="0"/>
              <a:t>. </a:t>
            </a:r>
            <a:r>
              <a:rPr lang="ru-RU" sz="1200" dirty="0" err="1"/>
              <a:t>It</a:t>
            </a:r>
            <a:r>
              <a:rPr lang="ru-RU" sz="1200" dirty="0"/>
              <a:t> </a:t>
            </a:r>
            <a:r>
              <a:rPr lang="ru-RU" sz="1200" dirty="0" err="1"/>
              <a:t>has</a:t>
            </a:r>
            <a:r>
              <a:rPr lang="ru-RU" sz="1200" dirty="0"/>
              <a:t> 7 </a:t>
            </a:r>
            <a:r>
              <a:rPr lang="ru-RU" sz="1200" dirty="0" err="1"/>
              <a:t>levels</a:t>
            </a:r>
            <a:r>
              <a:rPr lang="ru-RU" sz="1200" dirty="0"/>
              <a:t> </a:t>
            </a:r>
            <a:r>
              <a:rPr lang="ru-RU" sz="1200" dirty="0" err="1"/>
              <a:t>and</a:t>
            </a:r>
            <a:r>
              <a:rPr lang="ru-RU" sz="1200" dirty="0"/>
              <a:t> 5 </a:t>
            </a:r>
            <a:r>
              <a:rPr lang="ru-RU" sz="1200" dirty="0" err="1"/>
              <a:t>columns</a:t>
            </a:r>
            <a:r>
              <a:rPr lang="ru-RU" sz="1200" dirty="0"/>
              <a:t> </a:t>
            </a:r>
            <a:r>
              <a:rPr lang="ru-RU" sz="1200" dirty="0" err="1"/>
              <a:t>in</a:t>
            </a:r>
            <a:r>
              <a:rPr lang="ru-RU" sz="1200" dirty="0"/>
              <a:t> </a:t>
            </a:r>
            <a:r>
              <a:rPr lang="ru-RU" sz="1200" dirty="0" err="1"/>
              <a:t>each</a:t>
            </a:r>
            <a:r>
              <a:rPr lang="ru-RU" sz="1200" dirty="0"/>
              <a:t> </a:t>
            </a:r>
            <a:r>
              <a:rPr lang="ru-RU" sz="1200" dirty="0" err="1"/>
              <a:t>tower</a:t>
            </a:r>
            <a:r>
              <a:rPr lang="ru-RU" sz="1200" dirty="0"/>
              <a:t>.</a:t>
            </a:r>
          </a:p>
        </p:txBody>
      </p:sp>
      <p:sp>
        <p:nvSpPr>
          <p:cNvPr id="5" name="Прямоугольник 4"/>
          <p:cNvSpPr/>
          <p:nvPr/>
        </p:nvSpPr>
        <p:spPr>
          <a:xfrm>
            <a:off x="139217" y="40190"/>
            <a:ext cx="1958678" cy="369332"/>
          </a:xfrm>
          <a:prstGeom prst="rect">
            <a:avLst/>
          </a:prstGeom>
        </p:spPr>
        <p:txBody>
          <a:bodyPr wrap="none">
            <a:spAutoFit/>
          </a:bodyPr>
          <a:lstStyle/>
          <a:p>
            <a:r>
              <a:rPr lang="ru-RU" dirty="0" err="1">
                <a:solidFill>
                  <a:srgbClr val="FF0000"/>
                </a:solidFill>
              </a:rPr>
              <a:t>atmospheric</a:t>
            </a:r>
            <a:r>
              <a:rPr lang="ru-RU" dirty="0">
                <a:solidFill>
                  <a:srgbClr val="FF0000"/>
                </a:solidFill>
              </a:rPr>
              <a:t> </a:t>
            </a:r>
            <a:r>
              <a:rPr lang="ru-RU" dirty="0" err="1">
                <a:solidFill>
                  <a:srgbClr val="FF0000"/>
                </a:solidFill>
              </a:rPr>
              <a:t>muon</a:t>
            </a:r>
            <a:endParaRPr lang="ru-RU" dirty="0">
              <a:solidFill>
                <a:srgbClr val="FF0000"/>
              </a:solidFill>
            </a:endParaRPr>
          </a:p>
        </p:txBody>
      </p:sp>
      <p:sp>
        <p:nvSpPr>
          <p:cNvPr id="22" name="TextBox 21"/>
          <p:cNvSpPr txBox="1"/>
          <p:nvPr/>
        </p:nvSpPr>
        <p:spPr>
          <a:xfrm>
            <a:off x="1099999" y="4490912"/>
            <a:ext cx="1216716" cy="523220"/>
          </a:xfrm>
          <a:prstGeom prst="rect">
            <a:avLst/>
          </a:prstGeom>
          <a:noFill/>
        </p:spPr>
        <p:txBody>
          <a:bodyPr wrap="square" rtlCol="0">
            <a:spAutoFit/>
          </a:bodyPr>
          <a:lstStyle/>
          <a:p>
            <a:r>
              <a:rPr lang="en-US" sz="1400" dirty="0" smtClean="0"/>
              <a:t>Maximum depth for </a:t>
            </a:r>
            <a:r>
              <a:rPr lang="en-US" sz="1400" dirty="0" smtClean="0">
                <a:sym typeface="Symbol" panose="05050102010706020507" pitchFamily="18" charset="2"/>
              </a:rPr>
              <a:t></a:t>
            </a:r>
            <a:endParaRPr lang="ru-RU" sz="1400" dirty="0"/>
          </a:p>
        </p:txBody>
      </p:sp>
      <p:cxnSp>
        <p:nvCxnSpPr>
          <p:cNvPr id="24" name="Прямая со стрелкой 23"/>
          <p:cNvCxnSpPr/>
          <p:nvPr/>
        </p:nvCxnSpPr>
        <p:spPr>
          <a:xfrm>
            <a:off x="1548502" y="5012925"/>
            <a:ext cx="508898" cy="1032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525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stretch>
            <a:fillRect/>
          </a:stretch>
        </p:blipFill>
        <p:spPr>
          <a:xfrm>
            <a:off x="40944" y="218364"/>
            <a:ext cx="5759355" cy="1990747"/>
          </a:xfrm>
          <a:prstGeom prst="rect">
            <a:avLst/>
          </a:prstGeom>
        </p:spPr>
      </p:pic>
      <p:pic>
        <p:nvPicPr>
          <p:cNvPr id="3" name="Рисунок 2"/>
          <p:cNvPicPr>
            <a:picLocks noChangeAspect="1"/>
          </p:cNvPicPr>
          <p:nvPr/>
        </p:nvPicPr>
        <p:blipFill>
          <a:blip r:embed="rId4" cstate="print"/>
          <a:stretch>
            <a:fillRect/>
          </a:stretch>
        </p:blipFill>
        <p:spPr>
          <a:xfrm>
            <a:off x="40943" y="2146762"/>
            <a:ext cx="5759355" cy="2159751"/>
          </a:xfrm>
          <a:prstGeom prst="rect">
            <a:avLst/>
          </a:prstGeom>
        </p:spPr>
      </p:pic>
      <p:pic>
        <p:nvPicPr>
          <p:cNvPr id="4" name="Рисунок 3"/>
          <p:cNvPicPr>
            <a:picLocks noChangeAspect="1"/>
          </p:cNvPicPr>
          <p:nvPr/>
        </p:nvPicPr>
        <p:blipFill>
          <a:blip r:embed="rId5" cstate="print"/>
          <a:stretch>
            <a:fillRect/>
          </a:stretch>
        </p:blipFill>
        <p:spPr>
          <a:xfrm>
            <a:off x="40944" y="4546285"/>
            <a:ext cx="5759355" cy="1990747"/>
          </a:xfrm>
          <a:prstGeom prst="rect">
            <a:avLst/>
          </a:prstGeom>
        </p:spPr>
      </p:pic>
      <p:sp>
        <p:nvSpPr>
          <p:cNvPr id="5" name="TextBox 4"/>
          <p:cNvSpPr txBox="1"/>
          <p:nvPr/>
        </p:nvSpPr>
        <p:spPr>
          <a:xfrm>
            <a:off x="268869" y="218364"/>
            <a:ext cx="2651752" cy="369332"/>
          </a:xfrm>
          <a:prstGeom prst="rect">
            <a:avLst/>
          </a:prstGeom>
          <a:noFill/>
        </p:spPr>
        <p:txBody>
          <a:bodyPr wrap="none" rtlCol="0">
            <a:spAutoFit/>
          </a:bodyPr>
          <a:lstStyle/>
          <a:p>
            <a:r>
              <a:rPr lang="en-US" dirty="0" smtClean="0"/>
              <a:t>Muon rate (event per day)</a:t>
            </a:r>
            <a:endParaRPr lang="ru-RU" dirty="0"/>
          </a:p>
        </p:txBody>
      </p:sp>
      <p:sp>
        <p:nvSpPr>
          <p:cNvPr id="6" name="TextBox 5"/>
          <p:cNvSpPr txBox="1"/>
          <p:nvPr/>
        </p:nvSpPr>
        <p:spPr>
          <a:xfrm>
            <a:off x="453038" y="2315051"/>
            <a:ext cx="2251881" cy="369332"/>
          </a:xfrm>
          <a:prstGeom prst="rect">
            <a:avLst/>
          </a:prstGeom>
          <a:noFill/>
        </p:spPr>
        <p:txBody>
          <a:bodyPr wrap="square" rtlCol="0">
            <a:spAutoFit/>
          </a:bodyPr>
          <a:lstStyle/>
          <a:p>
            <a:r>
              <a:rPr lang="en-US" dirty="0" smtClean="0"/>
              <a:t>LVD exposure (m</a:t>
            </a:r>
            <a:r>
              <a:rPr lang="en-US" baseline="30000" dirty="0" smtClean="0"/>
              <a:t>2</a:t>
            </a:r>
            <a:r>
              <a:rPr lang="en-US" dirty="0" smtClean="0"/>
              <a:t> s)</a:t>
            </a:r>
            <a:endParaRPr lang="ru-RU" dirty="0"/>
          </a:p>
        </p:txBody>
      </p:sp>
      <p:sp>
        <p:nvSpPr>
          <p:cNvPr id="7" name="Прямоугольник 6"/>
          <p:cNvSpPr/>
          <p:nvPr/>
        </p:nvSpPr>
        <p:spPr>
          <a:xfrm>
            <a:off x="373268" y="4607286"/>
            <a:ext cx="2403415" cy="369332"/>
          </a:xfrm>
          <a:prstGeom prst="rect">
            <a:avLst/>
          </a:prstGeom>
        </p:spPr>
        <p:txBody>
          <a:bodyPr wrap="none">
            <a:spAutoFit/>
          </a:bodyPr>
          <a:lstStyle/>
          <a:p>
            <a:r>
              <a:rPr lang="it-IT" dirty="0" smtClean="0">
                <a:solidFill>
                  <a:srgbClr val="FF0000"/>
                </a:solidFill>
              </a:rPr>
              <a:t>Muon intensity  </a:t>
            </a:r>
            <a:r>
              <a:rPr lang="en-US" dirty="0" smtClean="0">
                <a:solidFill>
                  <a:srgbClr val="FF0000"/>
                </a:solidFill>
              </a:rPr>
              <a:t> </a:t>
            </a:r>
            <a:r>
              <a:rPr lang="en-US" dirty="0">
                <a:solidFill>
                  <a:srgbClr val="FF0000"/>
                </a:solidFill>
              </a:rPr>
              <a:t>m</a:t>
            </a:r>
            <a:r>
              <a:rPr lang="en-US" baseline="30000" dirty="0">
                <a:solidFill>
                  <a:srgbClr val="FF0000"/>
                </a:solidFill>
                <a:sym typeface="Symbol" panose="05050102010706020507" pitchFamily="18" charset="2"/>
              </a:rPr>
              <a:t>2</a:t>
            </a:r>
            <a:r>
              <a:rPr lang="en-US" baseline="30000" dirty="0">
                <a:solidFill>
                  <a:srgbClr val="FF0000"/>
                </a:solidFill>
              </a:rPr>
              <a:t> </a:t>
            </a:r>
            <a:r>
              <a:rPr lang="en-US" dirty="0">
                <a:solidFill>
                  <a:srgbClr val="FF0000"/>
                </a:solidFill>
              </a:rPr>
              <a:t>s</a:t>
            </a:r>
            <a:r>
              <a:rPr lang="en-US" baseline="30000" dirty="0">
                <a:solidFill>
                  <a:srgbClr val="FF0000"/>
                </a:solidFill>
                <a:sym typeface="Symbol" panose="05050102010706020507" pitchFamily="18" charset="2"/>
              </a:rPr>
              <a:t>1</a:t>
            </a:r>
            <a:endParaRPr lang="ru-RU" dirty="0"/>
          </a:p>
        </p:txBody>
      </p:sp>
      <p:cxnSp>
        <p:nvCxnSpPr>
          <p:cNvPr id="9" name="Прямая соединительная линия 8"/>
          <p:cNvCxnSpPr/>
          <p:nvPr/>
        </p:nvCxnSpPr>
        <p:spPr>
          <a:xfrm>
            <a:off x="296908" y="5296441"/>
            <a:ext cx="5458324" cy="19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6414052" y="316594"/>
                <a:ext cx="2689030" cy="1084015"/>
              </a:xfrm>
              <a:prstGeom prst="rect">
                <a:avLst/>
              </a:prstGeom>
              <a:noFill/>
            </p:spPr>
            <p:txBody>
              <a:bodyPr wrap="square" lIns="0" tIns="0" rIns="0" bIns="0" rtlCol="0">
                <a:spAutoFit/>
              </a:bodyPr>
              <a:lstStyle/>
              <a:p>
                <a14:m>
                  <m:oMath xmlns:m="http://schemas.openxmlformats.org/officeDocument/2006/math">
                    <m:f>
                      <m:fPr>
                        <m:ctrlPr>
                          <a:rPr lang="ru-RU" sz="4000" i="1" smtClean="0">
                            <a:latin typeface="Cambria Math" panose="02040503050406030204" pitchFamily="18" charset="0"/>
                          </a:rPr>
                        </m:ctrlPr>
                      </m:fPr>
                      <m:num>
                        <m:sSub>
                          <m:sSubPr>
                            <m:ctrlPr>
                              <a:rPr lang="el-GR" sz="4000" i="1" smtClean="0">
                                <a:latin typeface="Cambria Math" panose="02040503050406030204" pitchFamily="18" charset="0"/>
                                <a:ea typeface="Cambria Math" panose="02040503050406030204" pitchFamily="18" charset="0"/>
                              </a:rPr>
                            </m:ctrlPr>
                          </m:sSubPr>
                          <m:e>
                            <m:r>
                              <a:rPr lang="el-GR" sz="4000" i="1">
                                <a:latin typeface="Cambria Math" panose="02040503050406030204" pitchFamily="18" charset="0"/>
                                <a:ea typeface="Cambria Math" panose="02040503050406030204" pitchFamily="18" charset="0"/>
                                <a:cs typeface="Times New Roman" panose="02020603050405020304" pitchFamily="18" charset="0"/>
                              </a:rPr>
                              <m:t>𝛿</m:t>
                            </m:r>
                            <m:r>
                              <a:rPr lang="en-US" sz="4000" b="0" i="1" smtClean="0">
                                <a:latin typeface="Cambria Math" panose="02040503050406030204" pitchFamily="18" charset="0"/>
                                <a:ea typeface="Cambria Math" panose="02040503050406030204" pitchFamily="18" charset="0"/>
                                <a:cs typeface="Times New Roman" panose="02020603050405020304" pitchFamily="18" charset="0"/>
                              </a:rPr>
                              <m:t>𝐼</m:t>
                            </m:r>
                          </m:e>
                          <m:sub>
                            <m:r>
                              <m:rPr>
                                <m:sty m:val="p"/>
                              </m:rPr>
                              <a:rPr lang="el-GR" sz="4000" i="0" smtClean="0">
                                <a:latin typeface="Cambria Math" panose="02040503050406030204" pitchFamily="18" charset="0"/>
                                <a:ea typeface="Cambria Math" panose="02040503050406030204" pitchFamily="18" charset="0"/>
                                <a:cs typeface="Times New Roman" panose="02020603050405020304" pitchFamily="18" charset="0"/>
                              </a:rPr>
                              <m:t>μ</m:t>
                            </m:r>
                          </m:sub>
                        </m:sSub>
                      </m:num>
                      <m:den>
                        <m:sSubSup>
                          <m:sSubSupPr>
                            <m:ctrlPr>
                              <a:rPr lang="ru-RU" sz="4000" i="1" smtClean="0">
                                <a:latin typeface="Cambria Math" panose="02040503050406030204" pitchFamily="18" charset="0"/>
                              </a:rPr>
                            </m:ctrlPr>
                          </m:sSubSupPr>
                          <m:e>
                            <m:r>
                              <a:rPr lang="en-US" sz="4000" b="0" i="1" smtClean="0">
                                <a:latin typeface="Cambria Math" panose="02040503050406030204" pitchFamily="18" charset="0"/>
                                <a:cs typeface="Times New Roman" panose="02020603050405020304" pitchFamily="18" charset="0"/>
                              </a:rPr>
                              <m:t>𝐼</m:t>
                            </m:r>
                          </m:e>
                          <m:sub>
                            <m:r>
                              <m:rPr>
                                <m:sty m:val="p"/>
                              </m:rPr>
                              <a:rPr lang="ru-RU" sz="4000" i="0" smtClean="0">
                                <a:latin typeface="Cambria Math" panose="02040503050406030204" pitchFamily="18" charset="0"/>
                                <a:ea typeface="Cambria Math" panose="02040503050406030204" pitchFamily="18" charset="0"/>
                                <a:cs typeface="Times New Roman" panose="02020603050405020304" pitchFamily="18" charset="0"/>
                              </a:rPr>
                              <m:t>μ</m:t>
                            </m:r>
                          </m:sub>
                          <m:sup>
                            <m:r>
                              <a:rPr lang="en-US" sz="4000" b="0" i="1" smtClean="0">
                                <a:latin typeface="Cambria Math" panose="02040503050406030204" pitchFamily="18" charset="0"/>
                                <a:cs typeface="Times New Roman" panose="02020603050405020304" pitchFamily="18" charset="0"/>
                              </a:rPr>
                              <m:t>0</m:t>
                            </m:r>
                          </m:sup>
                        </m:sSubSup>
                      </m:den>
                    </m:f>
                  </m:oMath>
                </a14:m>
                <a:r>
                  <a:rPr lang="en-US" sz="4000" dirty="0" smtClean="0">
                    <a:latin typeface="Times New Roman" panose="02020603050405020304" pitchFamily="18" charset="0"/>
                    <a:cs typeface="Times New Roman" panose="02020603050405020304" pitchFamily="18" charset="0"/>
                  </a:rPr>
                  <a:t> = 1.5%</a:t>
                </a:r>
                <a:endParaRPr lang="ru-RU" sz="4000" dirty="0">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6414052" y="316594"/>
                <a:ext cx="2689030" cy="1084015"/>
              </a:xfrm>
              <a:prstGeom prst="rect">
                <a:avLst/>
              </a:prstGeom>
              <a:blipFill rotWithShape="0">
                <a:blip r:embed="rId6" cstate="print"/>
                <a:stretch>
                  <a:fillRect b="-1124"/>
                </a:stretch>
              </a:blipFill>
            </p:spPr>
            <p:txBody>
              <a:bodyPr/>
              <a:lstStyle/>
              <a:p>
                <a:r>
                  <a:rPr lang="ru-RU">
                    <a:noFill/>
                  </a:rPr>
                  <a:t> </a:t>
                </a:r>
              </a:p>
            </p:txBody>
          </p:sp>
        </mc:Fallback>
      </mc:AlternateContent>
      <p:sp>
        <p:nvSpPr>
          <p:cNvPr id="13" name="Прямоугольник 12"/>
          <p:cNvSpPr/>
          <p:nvPr/>
        </p:nvSpPr>
        <p:spPr>
          <a:xfrm>
            <a:off x="6054576" y="1627030"/>
            <a:ext cx="3048506" cy="2031325"/>
          </a:xfrm>
          <a:prstGeom prst="rect">
            <a:avLst/>
          </a:prstGeom>
        </p:spPr>
        <p:txBody>
          <a:bodyPr wrap="square">
            <a:spAutoFit/>
          </a:bodyPr>
          <a:lstStyle/>
          <a:p>
            <a:r>
              <a:rPr lang="en-US" dirty="0">
                <a:solidFill>
                  <a:schemeClr val="tx2">
                    <a:lumMod val="60000"/>
                    <a:lumOff val="40000"/>
                  </a:schemeClr>
                </a:solidFill>
                <a:latin typeface="CMR10"/>
              </a:rPr>
              <a:t>Daily muon </a:t>
            </a:r>
            <a:r>
              <a:rPr lang="en-US" dirty="0" smtClean="0">
                <a:solidFill>
                  <a:schemeClr val="tx2">
                    <a:lumMod val="60000"/>
                    <a:lumOff val="40000"/>
                  </a:schemeClr>
                </a:solidFill>
                <a:latin typeface="CMR10"/>
              </a:rPr>
              <a:t>flux </a:t>
            </a:r>
            <a:r>
              <a:rPr lang="en-US" dirty="0">
                <a:solidFill>
                  <a:schemeClr val="tx2">
                    <a:lumMod val="60000"/>
                    <a:lumOff val="40000"/>
                  </a:schemeClr>
                </a:solidFill>
                <a:latin typeface="CMR10"/>
              </a:rPr>
              <a:t>distribution with, superimposed, the Gaussian </a:t>
            </a:r>
            <a:r>
              <a:rPr lang="en-US" dirty="0" smtClean="0">
                <a:solidFill>
                  <a:schemeClr val="tx2">
                    <a:lumMod val="60000"/>
                    <a:lumOff val="40000"/>
                  </a:schemeClr>
                </a:solidFill>
                <a:latin typeface="CMR10"/>
              </a:rPr>
              <a:t>fit</a:t>
            </a:r>
            <a:r>
              <a:rPr lang="en-US" dirty="0">
                <a:solidFill>
                  <a:schemeClr val="tx2">
                    <a:lumMod val="60000"/>
                    <a:lumOff val="40000"/>
                  </a:schemeClr>
                </a:solidFill>
                <a:latin typeface="CMR10"/>
              </a:rPr>
              <a:t>. The average muon rate </a:t>
            </a:r>
            <a:r>
              <a:rPr lang="en-US" dirty="0" smtClean="0">
                <a:solidFill>
                  <a:schemeClr val="tx2">
                    <a:lumMod val="60000"/>
                    <a:lumOff val="40000"/>
                  </a:schemeClr>
                </a:solidFill>
                <a:latin typeface="CMR10"/>
              </a:rPr>
              <a:t>is </a:t>
            </a:r>
            <a:r>
              <a:rPr lang="it-IT" b="1" dirty="0" smtClean="0">
                <a:solidFill>
                  <a:srgbClr val="FF0000"/>
                </a:solidFill>
              </a:rPr>
              <a:t>I</a:t>
            </a:r>
            <a:r>
              <a:rPr lang="it-IT" b="1" baseline="-25000" dirty="0" smtClean="0">
                <a:solidFill>
                  <a:srgbClr val="FF0000"/>
                </a:solidFill>
              </a:rPr>
              <a:t>0</a:t>
            </a:r>
            <a:r>
              <a:rPr lang="it-IT" b="1" dirty="0" smtClean="0">
                <a:solidFill>
                  <a:srgbClr val="FF0000"/>
                </a:solidFill>
              </a:rPr>
              <a:t> </a:t>
            </a:r>
            <a:r>
              <a:rPr lang="en-US" b="1" dirty="0" smtClean="0">
                <a:solidFill>
                  <a:srgbClr val="FF0000"/>
                </a:solidFill>
              </a:rPr>
              <a:t>= 3.3475 </a:t>
            </a:r>
            <a:r>
              <a:rPr lang="en-US" b="1" dirty="0" smtClean="0">
                <a:solidFill>
                  <a:srgbClr val="FF0000"/>
                </a:solidFill>
                <a:sym typeface="Symbol" panose="05050102010706020507" pitchFamily="18" charset="2"/>
              </a:rPr>
              <a:t></a:t>
            </a:r>
            <a:r>
              <a:rPr lang="en-US" b="1" dirty="0" smtClean="0">
                <a:solidFill>
                  <a:srgbClr val="FF0000"/>
                </a:solidFill>
              </a:rPr>
              <a:t> 0</a:t>
            </a:r>
            <a:r>
              <a:rPr lang="en-US" b="1" dirty="0">
                <a:solidFill>
                  <a:srgbClr val="FF0000"/>
                </a:solidFill>
              </a:rPr>
              <a:t>.</a:t>
            </a:r>
            <a:r>
              <a:rPr lang="en-US" b="1" dirty="0" smtClean="0">
                <a:solidFill>
                  <a:srgbClr val="FF0000"/>
                </a:solidFill>
              </a:rPr>
              <a:t>0005stat  </a:t>
            </a:r>
            <a:r>
              <a:rPr lang="en-US" b="1" dirty="0" smtClean="0">
                <a:solidFill>
                  <a:srgbClr val="FF0000"/>
                </a:solidFill>
                <a:sym typeface="Symbol" panose="05050102010706020507" pitchFamily="18" charset="2"/>
              </a:rPr>
              <a:t> </a:t>
            </a:r>
            <a:r>
              <a:rPr lang="en-US" b="1" dirty="0" smtClean="0">
                <a:solidFill>
                  <a:srgbClr val="FF0000"/>
                </a:solidFill>
              </a:rPr>
              <a:t>0.03sys </a:t>
            </a:r>
            <a:r>
              <a:rPr lang="en-US" b="1" dirty="0">
                <a:solidFill>
                  <a:srgbClr val="FF0000"/>
                </a:solidFill>
                <a:sym typeface="Symbol" panose="05050102010706020507" pitchFamily="18" charset="2"/>
              </a:rPr>
              <a:t> </a:t>
            </a:r>
            <a:r>
              <a:rPr lang="en-US" b="1" dirty="0" smtClean="0">
                <a:solidFill>
                  <a:srgbClr val="FF0000"/>
                </a:solidFill>
              </a:rPr>
              <a:t>10</a:t>
            </a:r>
            <a:r>
              <a:rPr lang="en-US" b="1" baseline="30000" dirty="0" smtClean="0">
                <a:solidFill>
                  <a:srgbClr val="FF0000"/>
                </a:solidFill>
                <a:sym typeface="Symbol" panose="05050102010706020507" pitchFamily="18" charset="2"/>
              </a:rPr>
              <a:t></a:t>
            </a:r>
            <a:r>
              <a:rPr lang="en-US" b="1" baseline="30000" dirty="0" smtClean="0">
                <a:solidFill>
                  <a:srgbClr val="FF0000"/>
                </a:solidFill>
              </a:rPr>
              <a:t>4</a:t>
            </a:r>
            <a:r>
              <a:rPr lang="en-US" b="1" dirty="0" smtClean="0">
                <a:solidFill>
                  <a:srgbClr val="FF0000"/>
                </a:solidFill>
              </a:rPr>
              <a:t> m</a:t>
            </a:r>
            <a:r>
              <a:rPr lang="en-US" b="1" baseline="30000" dirty="0" smtClean="0">
                <a:solidFill>
                  <a:srgbClr val="FF0000"/>
                </a:solidFill>
                <a:sym typeface="Symbol" panose="05050102010706020507" pitchFamily="18" charset="2"/>
              </a:rPr>
              <a:t>2</a:t>
            </a:r>
            <a:r>
              <a:rPr lang="en-US" b="1" baseline="30000" dirty="0" smtClean="0">
                <a:solidFill>
                  <a:srgbClr val="FF0000"/>
                </a:solidFill>
              </a:rPr>
              <a:t> </a:t>
            </a:r>
            <a:r>
              <a:rPr lang="en-US" b="1" dirty="0" smtClean="0">
                <a:solidFill>
                  <a:srgbClr val="FF0000"/>
                </a:solidFill>
              </a:rPr>
              <a:t>s</a:t>
            </a:r>
            <a:r>
              <a:rPr lang="en-US" b="1" baseline="30000" dirty="0" smtClean="0">
                <a:solidFill>
                  <a:srgbClr val="FF0000"/>
                </a:solidFill>
                <a:sym typeface="Symbol" panose="05050102010706020507" pitchFamily="18" charset="2"/>
              </a:rPr>
              <a:t>1</a:t>
            </a:r>
            <a:r>
              <a:rPr lang="en-US" dirty="0" smtClean="0">
                <a:solidFill>
                  <a:schemeClr val="tx2">
                    <a:lumMod val="60000"/>
                    <a:lumOff val="40000"/>
                  </a:schemeClr>
                </a:solidFill>
              </a:rPr>
              <a:t>. </a:t>
            </a:r>
            <a:r>
              <a:rPr lang="en-US" dirty="0" smtClean="0">
                <a:solidFill>
                  <a:schemeClr val="tx2">
                    <a:lumMod val="60000"/>
                    <a:lumOff val="40000"/>
                  </a:schemeClr>
                </a:solidFill>
                <a:latin typeface="CMR10"/>
              </a:rPr>
              <a:t>The </a:t>
            </a:r>
            <a:r>
              <a:rPr lang="en-US" dirty="0">
                <a:solidFill>
                  <a:schemeClr val="tx2">
                    <a:lumMod val="60000"/>
                    <a:lumOff val="40000"/>
                  </a:schemeClr>
                </a:solidFill>
                <a:latin typeface="CMR10"/>
              </a:rPr>
              <a:t>dashed region represents the </a:t>
            </a:r>
            <a:r>
              <a:rPr lang="en-US" dirty="0" smtClean="0">
                <a:solidFill>
                  <a:schemeClr val="tx2">
                    <a:lumMod val="60000"/>
                    <a:lumOff val="40000"/>
                  </a:schemeClr>
                </a:solidFill>
                <a:latin typeface="CMR10"/>
              </a:rPr>
              <a:t>3 </a:t>
            </a:r>
            <a:r>
              <a:rPr lang="en-US" dirty="0" smtClean="0">
                <a:solidFill>
                  <a:schemeClr val="tx2">
                    <a:lumMod val="60000"/>
                    <a:lumOff val="40000"/>
                  </a:schemeClr>
                </a:solidFill>
                <a:latin typeface="CMR10"/>
                <a:sym typeface="Symbol" panose="05050102010706020507" pitchFamily="18" charset="2"/>
              </a:rPr>
              <a:t></a:t>
            </a:r>
            <a:r>
              <a:rPr lang="en-US" dirty="0" smtClean="0">
                <a:solidFill>
                  <a:schemeClr val="tx2">
                    <a:lumMod val="60000"/>
                    <a:lumOff val="40000"/>
                  </a:schemeClr>
                </a:solidFill>
                <a:latin typeface="CMMI10"/>
              </a:rPr>
              <a:t> </a:t>
            </a:r>
            <a:r>
              <a:rPr lang="en-US" dirty="0">
                <a:solidFill>
                  <a:schemeClr val="tx2">
                    <a:lumMod val="60000"/>
                    <a:lumOff val="40000"/>
                  </a:schemeClr>
                </a:solidFill>
                <a:latin typeface="CMR10"/>
              </a:rPr>
              <a:t>band.</a:t>
            </a:r>
            <a:endParaRPr lang="ru-RU" dirty="0">
              <a:solidFill>
                <a:schemeClr val="tx2">
                  <a:lumMod val="60000"/>
                  <a:lumOff val="40000"/>
                </a:schemeClr>
              </a:solidFill>
            </a:endParaRPr>
          </a:p>
        </p:txBody>
      </p:sp>
      <p:pic>
        <p:nvPicPr>
          <p:cNvPr id="14" name="Рисунок 13"/>
          <p:cNvPicPr>
            <a:picLocks noChangeAspect="1"/>
          </p:cNvPicPr>
          <p:nvPr/>
        </p:nvPicPr>
        <p:blipFill>
          <a:blip r:embed="rId7" cstate="print"/>
          <a:stretch>
            <a:fillRect/>
          </a:stretch>
        </p:blipFill>
        <p:spPr>
          <a:xfrm>
            <a:off x="5904451" y="3725871"/>
            <a:ext cx="3198631" cy="3103040"/>
          </a:xfrm>
          <a:prstGeom prst="rect">
            <a:avLst/>
          </a:prstGeom>
        </p:spPr>
      </p:pic>
      <p:sp>
        <p:nvSpPr>
          <p:cNvPr id="15" name="Прямоугольник 14"/>
          <p:cNvSpPr/>
          <p:nvPr/>
        </p:nvSpPr>
        <p:spPr>
          <a:xfrm>
            <a:off x="1855607" y="6459021"/>
            <a:ext cx="2664512" cy="369332"/>
          </a:xfrm>
          <a:prstGeom prst="rect">
            <a:avLst/>
          </a:prstGeom>
        </p:spPr>
        <p:txBody>
          <a:bodyPr wrap="none">
            <a:spAutoFit/>
          </a:bodyPr>
          <a:lstStyle/>
          <a:p>
            <a:r>
              <a:rPr lang="it-IT" dirty="0"/>
              <a:t>Time since 1.1.1992 [days]</a:t>
            </a:r>
            <a:endParaRPr lang="ru-RU" dirty="0"/>
          </a:p>
        </p:txBody>
      </p:sp>
      <p:sp>
        <p:nvSpPr>
          <p:cNvPr id="16" name="Прямоугольник 15"/>
          <p:cNvSpPr/>
          <p:nvPr/>
        </p:nvSpPr>
        <p:spPr>
          <a:xfrm>
            <a:off x="4087627" y="-52738"/>
            <a:ext cx="1966949" cy="369332"/>
          </a:xfrm>
          <a:prstGeom prst="rect">
            <a:avLst/>
          </a:prstGeom>
        </p:spPr>
        <p:txBody>
          <a:bodyPr wrap="none">
            <a:spAutoFit/>
          </a:bodyPr>
          <a:lstStyle/>
          <a:p>
            <a:r>
              <a:rPr lang="it-IT" b="1" dirty="0">
                <a:solidFill>
                  <a:schemeClr val="bg2">
                    <a:lumMod val="50000"/>
                  </a:schemeClr>
                </a:solidFill>
              </a:rPr>
              <a:t>PoS(ICRC2017)291 </a:t>
            </a:r>
            <a:endParaRPr lang="ru-RU" b="1" dirty="0">
              <a:solidFill>
                <a:schemeClr val="bg2">
                  <a:lumMod val="50000"/>
                </a:schemeClr>
              </a:solidFill>
            </a:endParaRPr>
          </a:p>
        </p:txBody>
      </p:sp>
    </p:spTree>
    <p:extLst>
      <p:ext uri="{BB962C8B-B14F-4D97-AF65-F5344CB8AC3E}">
        <p14:creationId xmlns:p14="http://schemas.microsoft.com/office/powerpoint/2010/main" val="3900717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stretch>
            <a:fillRect/>
          </a:stretch>
        </p:blipFill>
        <p:spPr>
          <a:xfrm>
            <a:off x="5128733" y="1086506"/>
            <a:ext cx="3993140" cy="3438012"/>
          </a:xfrm>
          <a:prstGeom prst="rect">
            <a:avLst/>
          </a:prstGeom>
        </p:spPr>
      </p:pic>
      <p:pic>
        <p:nvPicPr>
          <p:cNvPr id="3" name="Рисунок 2"/>
          <p:cNvPicPr>
            <a:picLocks noChangeAspect="1"/>
          </p:cNvPicPr>
          <p:nvPr/>
        </p:nvPicPr>
        <p:blipFill>
          <a:blip r:embed="rId4" cstate="print"/>
          <a:stretch>
            <a:fillRect/>
          </a:stretch>
        </p:blipFill>
        <p:spPr>
          <a:xfrm>
            <a:off x="560439" y="1843178"/>
            <a:ext cx="4418760" cy="1074834"/>
          </a:xfrm>
          <a:prstGeom prst="rect">
            <a:avLst/>
          </a:prstGeom>
        </p:spPr>
      </p:pic>
      <p:sp>
        <p:nvSpPr>
          <p:cNvPr id="4" name="Прямоугольник 3"/>
          <p:cNvSpPr/>
          <p:nvPr/>
        </p:nvSpPr>
        <p:spPr>
          <a:xfrm>
            <a:off x="225579" y="3747326"/>
            <a:ext cx="4979199" cy="646331"/>
          </a:xfrm>
          <a:prstGeom prst="rect">
            <a:avLst/>
          </a:prstGeom>
        </p:spPr>
        <p:txBody>
          <a:bodyPr wrap="square">
            <a:spAutoFit/>
          </a:bodyPr>
          <a:lstStyle/>
          <a:p>
            <a:pPr algn="just"/>
            <a:r>
              <a:rPr lang="it-IT" sz="1200" dirty="0">
                <a:solidFill>
                  <a:schemeClr val="accent1"/>
                </a:solidFill>
                <a:latin typeface="CMR10"/>
              </a:rPr>
              <a:t>	</a:t>
            </a:r>
            <a:r>
              <a:rPr lang="it-IT" sz="1200" b="0" i="0" u="none" strike="noStrike" baseline="0" dirty="0" smtClean="0">
                <a:solidFill>
                  <a:schemeClr val="accent1"/>
                </a:solidFill>
                <a:latin typeface="CMR10"/>
              </a:rPr>
              <a:t>The model provides atmo</a:t>
            </a:r>
            <a:r>
              <a:rPr lang="en-US" sz="1200" b="0" i="0" u="none" strike="noStrike" baseline="0" dirty="0" err="1" smtClean="0">
                <a:solidFill>
                  <a:schemeClr val="accent1"/>
                </a:solidFill>
                <a:latin typeface="CMR10"/>
              </a:rPr>
              <a:t>spheric</a:t>
            </a:r>
            <a:r>
              <a:rPr lang="en-US" sz="1200" b="0" i="0" u="none" strike="noStrike" baseline="0" dirty="0" smtClean="0">
                <a:solidFill>
                  <a:schemeClr val="accent1"/>
                </a:solidFill>
                <a:latin typeface="CMR10"/>
              </a:rPr>
              <a:t> temperatures at N=37 discrete pressure levels</a:t>
            </a:r>
            <a:r>
              <a:rPr lang="en-US" sz="1200" b="0" i="0" u="none" strike="noStrike" dirty="0" smtClean="0">
                <a:solidFill>
                  <a:schemeClr val="accent1"/>
                </a:solidFill>
                <a:latin typeface="CMR10"/>
              </a:rPr>
              <a:t> </a:t>
            </a:r>
            <a:r>
              <a:rPr lang="en-US" sz="1200" b="0" i="0" u="none" strike="noStrike" baseline="0" dirty="0" smtClean="0">
                <a:solidFill>
                  <a:schemeClr val="accent1"/>
                </a:solidFill>
                <a:latin typeface="CMR10"/>
              </a:rPr>
              <a:t>in the 1-1000 </a:t>
            </a:r>
            <a:r>
              <a:rPr lang="en-US" sz="1200" b="0" i="0" u="none" strike="noStrike" baseline="0" dirty="0" err="1" smtClean="0">
                <a:solidFill>
                  <a:schemeClr val="accent1"/>
                </a:solidFill>
                <a:latin typeface="CMR10"/>
              </a:rPr>
              <a:t>hPa</a:t>
            </a:r>
            <a:r>
              <a:rPr lang="en-US" sz="1200" b="0" i="0" u="none" strike="noStrike" baseline="0" dirty="0" smtClean="0">
                <a:solidFill>
                  <a:schemeClr val="accent1"/>
                </a:solidFill>
                <a:latin typeface="CMR10"/>
              </a:rPr>
              <a:t> range, four times a day at 0,</a:t>
            </a:r>
            <a:r>
              <a:rPr lang="en-US" sz="1200" b="0" i="0" u="none" strike="noStrike" dirty="0" smtClean="0">
                <a:solidFill>
                  <a:schemeClr val="accent1"/>
                </a:solidFill>
                <a:latin typeface="CMR10"/>
              </a:rPr>
              <a:t> 6, 12,18 </a:t>
            </a:r>
            <a:r>
              <a:rPr lang="pt-BR" sz="1200" b="0" i="0" u="none" strike="noStrike" baseline="0" dirty="0" smtClean="0">
                <a:solidFill>
                  <a:schemeClr val="accent1"/>
                </a:solidFill>
                <a:latin typeface="CMR10"/>
              </a:rPr>
              <a:t>hour UTC.</a:t>
            </a:r>
            <a:endParaRPr lang="ru-RU" sz="1200" dirty="0">
              <a:solidFill>
                <a:schemeClr val="accent1"/>
              </a:solidFill>
            </a:endParaRPr>
          </a:p>
        </p:txBody>
      </p:sp>
      <p:sp>
        <p:nvSpPr>
          <p:cNvPr id="5" name="Прямоугольник 4"/>
          <p:cNvSpPr/>
          <p:nvPr/>
        </p:nvSpPr>
        <p:spPr>
          <a:xfrm>
            <a:off x="727595" y="5839"/>
            <a:ext cx="7407875" cy="830997"/>
          </a:xfrm>
          <a:prstGeom prst="rect">
            <a:avLst/>
          </a:prstGeom>
        </p:spPr>
        <p:txBody>
          <a:bodyPr wrap="square">
            <a:spAutoFit/>
          </a:bodyPr>
          <a:lstStyle/>
          <a:p>
            <a:r>
              <a:rPr lang="it-IT" sz="4800" b="1" dirty="0" smtClean="0">
                <a:ln w="22225">
                  <a:solidFill>
                    <a:schemeClr val="accent1"/>
                  </a:solidFill>
                  <a:prstDash val="solid"/>
                </a:ln>
                <a:solidFill>
                  <a:schemeClr val="accent2">
                    <a:lumMod val="60000"/>
                    <a:lumOff val="40000"/>
                  </a:schemeClr>
                </a:solidFill>
              </a:rPr>
              <a:t>«Eff</a:t>
            </a:r>
            <a:r>
              <a:rPr lang="it-IT" sz="4800" b="1" i="0" u="none" strike="noStrike" baseline="0" dirty="0" smtClean="0">
                <a:ln w="22225">
                  <a:solidFill>
                    <a:schemeClr val="accent1"/>
                  </a:solidFill>
                  <a:prstDash val="solid"/>
                </a:ln>
                <a:solidFill>
                  <a:schemeClr val="accent2">
                    <a:lumMod val="60000"/>
                    <a:lumOff val="40000"/>
                  </a:schemeClr>
                </a:solidFill>
              </a:rPr>
              <a:t>ective</a:t>
            </a:r>
            <a:r>
              <a:rPr lang="ru-RU" sz="4800" b="1" i="0" u="none" strike="noStrike" baseline="0" dirty="0" smtClean="0">
                <a:ln w="22225">
                  <a:solidFill>
                    <a:schemeClr val="accent1"/>
                  </a:solidFill>
                  <a:prstDash val="solid"/>
                </a:ln>
                <a:solidFill>
                  <a:schemeClr val="accent2">
                    <a:lumMod val="60000"/>
                    <a:lumOff val="40000"/>
                  </a:schemeClr>
                </a:solidFill>
              </a:rPr>
              <a:t>»</a:t>
            </a:r>
            <a:r>
              <a:rPr lang="it-IT" sz="4800" b="1" i="0" u="none" strike="noStrike" baseline="0" dirty="0" smtClean="0">
                <a:ln w="22225">
                  <a:solidFill>
                    <a:schemeClr val="accent1"/>
                  </a:solidFill>
                  <a:prstDash val="solid"/>
                </a:ln>
                <a:solidFill>
                  <a:schemeClr val="accent2">
                    <a:lumMod val="60000"/>
                    <a:lumOff val="40000"/>
                  </a:schemeClr>
                </a:solidFill>
              </a:rPr>
              <a:t> temperature</a:t>
            </a:r>
            <a:endParaRPr lang="ru-RU" sz="4800" b="1" dirty="0">
              <a:ln w="22225">
                <a:solidFill>
                  <a:schemeClr val="accent1"/>
                </a:solidFill>
                <a:prstDash val="solid"/>
              </a:ln>
              <a:solidFill>
                <a:schemeClr val="accent2">
                  <a:lumMod val="60000"/>
                  <a:lumOff val="40000"/>
                </a:schemeClr>
              </a:solidFill>
            </a:endParaRPr>
          </a:p>
        </p:txBody>
      </p:sp>
      <p:pic>
        <p:nvPicPr>
          <p:cNvPr id="6" name="Рисунок 5"/>
          <p:cNvPicPr>
            <a:picLocks noChangeAspect="1"/>
          </p:cNvPicPr>
          <p:nvPr/>
        </p:nvPicPr>
        <p:blipFill>
          <a:blip r:embed="rId5" cstate="print"/>
          <a:stretch>
            <a:fillRect/>
          </a:stretch>
        </p:blipFill>
        <p:spPr>
          <a:xfrm>
            <a:off x="225581" y="4419502"/>
            <a:ext cx="8913913" cy="2409976"/>
          </a:xfrm>
          <a:prstGeom prst="rect">
            <a:avLst/>
          </a:prstGeom>
        </p:spPr>
      </p:pic>
      <p:sp>
        <p:nvSpPr>
          <p:cNvPr id="7" name="Прямоугольник 6"/>
          <p:cNvSpPr/>
          <p:nvPr/>
        </p:nvSpPr>
        <p:spPr>
          <a:xfrm>
            <a:off x="225579" y="955407"/>
            <a:ext cx="4979199" cy="923330"/>
          </a:xfrm>
          <a:prstGeom prst="rect">
            <a:avLst/>
          </a:prstGeom>
        </p:spPr>
        <p:txBody>
          <a:bodyPr wrap="square">
            <a:spAutoFit/>
          </a:bodyPr>
          <a:lstStyle/>
          <a:p>
            <a:r>
              <a:rPr lang="en-US" dirty="0" err="1" smtClean="0"/>
              <a:t>T</a:t>
            </a:r>
            <a:r>
              <a:rPr lang="ru-RU" dirty="0" err="1" smtClean="0"/>
              <a:t>he</a:t>
            </a:r>
            <a:r>
              <a:rPr lang="ru-RU" dirty="0" smtClean="0"/>
              <a:t> </a:t>
            </a:r>
            <a:r>
              <a:rPr lang="ru-RU" dirty="0" err="1"/>
              <a:t>upper-air</a:t>
            </a:r>
            <a:r>
              <a:rPr lang="ru-RU" dirty="0"/>
              <a:t> </a:t>
            </a:r>
            <a:r>
              <a:rPr lang="ru-RU" dirty="0" err="1"/>
              <a:t>temperature</a:t>
            </a:r>
            <a:r>
              <a:rPr lang="ru-RU" dirty="0"/>
              <a:t> </a:t>
            </a:r>
            <a:r>
              <a:rPr lang="ru-RU" dirty="0" err="1"/>
              <a:t>data</a:t>
            </a:r>
            <a:r>
              <a:rPr lang="ru-RU" dirty="0"/>
              <a:t> </a:t>
            </a:r>
            <a:r>
              <a:rPr lang="ru-RU" dirty="0" err="1"/>
              <a:t>set</a:t>
            </a:r>
            <a:r>
              <a:rPr lang="ru-RU" dirty="0"/>
              <a:t> </a:t>
            </a:r>
            <a:r>
              <a:rPr lang="ru-RU" dirty="0" err="1"/>
              <a:t>obtained</a:t>
            </a:r>
            <a:r>
              <a:rPr lang="ru-RU" dirty="0"/>
              <a:t> </a:t>
            </a:r>
            <a:r>
              <a:rPr lang="ru-RU" dirty="0" err="1"/>
              <a:t>from</a:t>
            </a:r>
            <a:r>
              <a:rPr lang="ru-RU" dirty="0"/>
              <a:t> </a:t>
            </a:r>
            <a:r>
              <a:rPr lang="ru-RU" dirty="0" err="1"/>
              <a:t>the</a:t>
            </a:r>
            <a:r>
              <a:rPr lang="ru-RU" dirty="0"/>
              <a:t> </a:t>
            </a:r>
            <a:r>
              <a:rPr lang="ru-RU" dirty="0" err="1"/>
              <a:t>European</a:t>
            </a:r>
            <a:r>
              <a:rPr lang="ru-RU" dirty="0"/>
              <a:t> </a:t>
            </a:r>
            <a:r>
              <a:rPr lang="ru-RU" dirty="0" err="1"/>
              <a:t>Center</a:t>
            </a:r>
            <a:r>
              <a:rPr lang="ru-RU" dirty="0"/>
              <a:t> </a:t>
            </a:r>
            <a:r>
              <a:rPr lang="ru-RU" dirty="0" err="1"/>
              <a:t>for</a:t>
            </a:r>
            <a:r>
              <a:rPr lang="ru-RU" dirty="0"/>
              <a:t> </a:t>
            </a:r>
            <a:r>
              <a:rPr lang="ru-RU" dirty="0" err="1"/>
              <a:t>Medium-range</a:t>
            </a:r>
            <a:r>
              <a:rPr lang="ru-RU" dirty="0"/>
              <a:t> </a:t>
            </a:r>
            <a:r>
              <a:rPr lang="ru-RU" dirty="0" err="1"/>
              <a:t>Weather</a:t>
            </a:r>
            <a:r>
              <a:rPr lang="ru-RU" dirty="0"/>
              <a:t> </a:t>
            </a:r>
            <a:r>
              <a:rPr lang="ru-RU" dirty="0" err="1"/>
              <a:t>Forecasts</a:t>
            </a:r>
            <a:endParaRPr lang="ru-RU" dirty="0"/>
          </a:p>
        </p:txBody>
      </p:sp>
      <p:sp>
        <p:nvSpPr>
          <p:cNvPr id="8" name="Прямоугольник 7"/>
          <p:cNvSpPr/>
          <p:nvPr/>
        </p:nvSpPr>
        <p:spPr>
          <a:xfrm>
            <a:off x="294505" y="2820527"/>
            <a:ext cx="4903153" cy="646331"/>
          </a:xfrm>
          <a:prstGeom prst="rect">
            <a:avLst/>
          </a:prstGeom>
        </p:spPr>
        <p:txBody>
          <a:bodyPr wrap="square">
            <a:spAutoFit/>
          </a:bodyPr>
          <a:lstStyle/>
          <a:p>
            <a:r>
              <a:rPr lang="ru-RU" dirty="0" err="1"/>
              <a:t>the</a:t>
            </a:r>
            <a:r>
              <a:rPr lang="ru-RU" dirty="0"/>
              <a:t> </a:t>
            </a:r>
            <a:r>
              <a:rPr lang="ru-RU" dirty="0" err="1"/>
              <a:t>effective</a:t>
            </a:r>
            <a:r>
              <a:rPr lang="ru-RU" dirty="0"/>
              <a:t> </a:t>
            </a:r>
            <a:r>
              <a:rPr lang="ru-RU" dirty="0" err="1"/>
              <a:t>temperature</a:t>
            </a:r>
            <a:r>
              <a:rPr lang="ru-RU" dirty="0"/>
              <a:t> </a:t>
            </a:r>
            <a:r>
              <a:rPr lang="ru-RU" dirty="0" err="1"/>
              <a:t>is</a:t>
            </a:r>
            <a:r>
              <a:rPr lang="ru-RU" dirty="0"/>
              <a:t> a </a:t>
            </a:r>
            <a:r>
              <a:rPr lang="ru-RU" dirty="0" err="1"/>
              <a:t>weighted</a:t>
            </a:r>
            <a:r>
              <a:rPr lang="ru-RU" dirty="0"/>
              <a:t> </a:t>
            </a:r>
            <a:r>
              <a:rPr lang="ru-RU" dirty="0" err="1"/>
              <a:t>average</a:t>
            </a:r>
            <a:r>
              <a:rPr lang="ru-RU" dirty="0"/>
              <a:t> </a:t>
            </a:r>
            <a:r>
              <a:rPr lang="ru-RU" dirty="0" err="1"/>
              <a:t>over</a:t>
            </a:r>
            <a:r>
              <a:rPr lang="ru-RU" dirty="0"/>
              <a:t> </a:t>
            </a:r>
            <a:r>
              <a:rPr lang="ru-RU" dirty="0" err="1"/>
              <a:t>several</a:t>
            </a:r>
            <a:r>
              <a:rPr lang="ru-RU" dirty="0"/>
              <a:t> </a:t>
            </a:r>
            <a:r>
              <a:rPr lang="ru-RU" dirty="0" err="1"/>
              <a:t>altitudes</a:t>
            </a:r>
            <a:endParaRPr lang="ru-RU" dirty="0"/>
          </a:p>
        </p:txBody>
      </p:sp>
    </p:spTree>
    <p:extLst>
      <p:ext uri="{BB962C8B-B14F-4D97-AF65-F5344CB8AC3E}">
        <p14:creationId xmlns:p14="http://schemas.microsoft.com/office/powerpoint/2010/main" val="984906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stretch>
            <a:fillRect/>
          </a:stretch>
        </p:blipFill>
        <p:spPr>
          <a:xfrm>
            <a:off x="3812034" y="1768649"/>
            <a:ext cx="5307902" cy="5045783"/>
          </a:xfrm>
          <a:prstGeom prst="rect">
            <a:avLst/>
          </a:prstGeom>
        </p:spPr>
      </p:pic>
      <p:sp>
        <p:nvSpPr>
          <p:cNvPr id="3" name="Прямоугольник 2"/>
          <p:cNvSpPr/>
          <p:nvPr/>
        </p:nvSpPr>
        <p:spPr>
          <a:xfrm>
            <a:off x="268941" y="-24728"/>
            <a:ext cx="8633012" cy="646331"/>
          </a:xfrm>
          <a:prstGeom prst="rect">
            <a:avLst/>
          </a:prstGeom>
        </p:spPr>
        <p:txBody>
          <a:bodyPr wrap="square">
            <a:spAutoFit/>
          </a:bodyPr>
          <a:lstStyle/>
          <a:p>
            <a:pPr algn="just"/>
            <a:r>
              <a:rPr lang="en-US" sz="3600" b="1" dirty="0" smtClean="0">
                <a:ln w="22225">
                  <a:solidFill>
                    <a:schemeClr val="accent1"/>
                  </a:solidFill>
                  <a:prstDash val="solid"/>
                </a:ln>
                <a:solidFill>
                  <a:schemeClr val="accent2">
                    <a:lumMod val="40000"/>
                    <a:lumOff val="60000"/>
                  </a:schemeClr>
                </a:solidFill>
              </a:rPr>
              <a:t>Dependence of temperature </a:t>
            </a:r>
            <a:r>
              <a:rPr lang="en-US" sz="3600" b="1" dirty="0" smtClean="0">
                <a:ln w="22225">
                  <a:solidFill>
                    <a:schemeClr val="accent1"/>
                  </a:solidFill>
                  <a:prstDash val="solid"/>
                </a:ln>
                <a:solidFill>
                  <a:schemeClr val="accent2">
                    <a:lumMod val="40000"/>
                    <a:lumOff val="60000"/>
                  </a:schemeClr>
                </a:solidFill>
              </a:rPr>
              <a:t>coefficient </a:t>
            </a:r>
            <a:r>
              <a:rPr lang="en-US" sz="3600" b="1" dirty="0" smtClean="0">
                <a:ln w="22225">
                  <a:solidFill>
                    <a:schemeClr val="accent1"/>
                  </a:solidFill>
                  <a:prstDash val="solid"/>
                </a:ln>
                <a:solidFill>
                  <a:schemeClr val="accent2">
                    <a:lumMod val="40000"/>
                    <a:lumOff val="60000"/>
                  </a:schemeClr>
                </a:solidFill>
                <a:sym typeface="Symbol" panose="05050102010706020507" pitchFamily="18" charset="2"/>
              </a:rPr>
              <a:t></a:t>
            </a:r>
            <a:r>
              <a:rPr lang="en-US" sz="3600" b="1" baseline="-25000" dirty="0" smtClean="0">
                <a:ln w="22225">
                  <a:solidFill>
                    <a:schemeClr val="accent1"/>
                  </a:solidFill>
                  <a:prstDash val="solid"/>
                </a:ln>
                <a:solidFill>
                  <a:schemeClr val="accent2">
                    <a:lumMod val="40000"/>
                    <a:lumOff val="60000"/>
                  </a:schemeClr>
                </a:solidFill>
                <a:sym typeface="Symbol" panose="05050102010706020507" pitchFamily="18" charset="2"/>
              </a:rPr>
              <a:t>T</a:t>
            </a:r>
            <a:r>
              <a:rPr lang="en-US" sz="3600" b="1" dirty="0" smtClean="0">
                <a:ln w="22225">
                  <a:solidFill>
                    <a:schemeClr val="accent1"/>
                  </a:solidFill>
                  <a:prstDash val="solid"/>
                </a:ln>
                <a:solidFill>
                  <a:schemeClr val="accent2">
                    <a:lumMod val="40000"/>
                    <a:lumOff val="60000"/>
                  </a:schemeClr>
                </a:solidFill>
              </a:rPr>
              <a:t> </a:t>
            </a:r>
            <a:endParaRPr lang="ru-RU" sz="3600" b="1" dirty="0">
              <a:ln w="22225">
                <a:solidFill>
                  <a:schemeClr val="accent1"/>
                </a:solidFill>
                <a:prstDash val="solid"/>
              </a:ln>
              <a:solidFill>
                <a:schemeClr val="accent2">
                  <a:lumMod val="40000"/>
                  <a:lumOff val="60000"/>
                </a:schemeClr>
              </a:solidFill>
            </a:endParaRPr>
          </a:p>
        </p:txBody>
      </p:sp>
      <p:pic>
        <p:nvPicPr>
          <p:cNvPr id="4" name="Рисунок 3"/>
          <p:cNvPicPr>
            <a:picLocks noChangeAspect="1"/>
          </p:cNvPicPr>
          <p:nvPr/>
        </p:nvPicPr>
        <p:blipFill>
          <a:blip r:embed="rId4" cstate="print"/>
          <a:stretch>
            <a:fillRect/>
          </a:stretch>
        </p:blipFill>
        <p:spPr>
          <a:xfrm>
            <a:off x="266660" y="742796"/>
            <a:ext cx="2081463" cy="1938063"/>
          </a:xfrm>
          <a:prstGeom prst="rect">
            <a:avLst/>
          </a:prstGeom>
        </p:spPr>
      </p:pic>
      <p:graphicFrame>
        <p:nvGraphicFramePr>
          <p:cNvPr id="5" name="Таблица 4"/>
          <p:cNvGraphicFramePr>
            <a:graphicFrameLocks noGrp="1"/>
          </p:cNvGraphicFramePr>
          <p:nvPr>
            <p:extLst>
              <p:ext uri="{D42A27DB-BD31-4B8C-83A1-F6EECF244321}">
                <p14:modId xmlns:p14="http://schemas.microsoft.com/office/powerpoint/2010/main" val="2676183777"/>
              </p:ext>
            </p:extLst>
          </p:nvPr>
        </p:nvGraphicFramePr>
        <p:xfrm>
          <a:off x="168443" y="2881686"/>
          <a:ext cx="3284621" cy="3844417"/>
        </p:xfrm>
        <a:graphic>
          <a:graphicData uri="http://schemas.openxmlformats.org/drawingml/2006/table">
            <a:tbl>
              <a:tblPr/>
              <a:tblGrid>
                <a:gridCol w="1013217"/>
                <a:gridCol w="451543"/>
                <a:gridCol w="715860"/>
                <a:gridCol w="1104001"/>
              </a:tblGrid>
              <a:tr h="0">
                <a:tc>
                  <a:txBody>
                    <a:bodyPr/>
                    <a:lstStyle/>
                    <a:p>
                      <a:pPr algn="ctr">
                        <a:lnSpc>
                          <a:spcPct val="115000"/>
                        </a:lnSpc>
                        <a:spcAft>
                          <a:spcPts val="0"/>
                        </a:spcAft>
                      </a:pPr>
                      <a:r>
                        <a:rPr lang="en-US" sz="1100" dirty="0">
                          <a:latin typeface="Calibri"/>
                          <a:ea typeface="Calibri"/>
                          <a:cs typeface="Times New Roman"/>
                        </a:rPr>
                        <a:t>Experiment</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err="1" smtClean="0">
                          <a:latin typeface="Calibri"/>
                          <a:ea typeface="Calibri"/>
                          <a:cs typeface="Times New Roman"/>
                        </a:rPr>
                        <a:t>E</a:t>
                      </a:r>
                      <a:r>
                        <a:rPr lang="en-US" sz="1100" baseline="-25000" dirty="0" err="1" smtClean="0">
                          <a:latin typeface="Calibri"/>
                          <a:ea typeface="Calibri"/>
                          <a:cs typeface="Times New Roman"/>
                        </a:rPr>
                        <a:t>thr</a:t>
                      </a:r>
                      <a:r>
                        <a:rPr lang="en-US" sz="1100" dirty="0" smtClean="0">
                          <a:latin typeface="Calibri"/>
                          <a:ea typeface="Calibri"/>
                          <a:cs typeface="Times New Roman"/>
                        </a:rPr>
                        <a:t> </a:t>
                      </a:r>
                      <a:r>
                        <a:rPr lang="en-US" sz="1100" dirty="0" err="1" smtClean="0">
                          <a:latin typeface="Calibri"/>
                          <a:ea typeface="Calibri"/>
                          <a:cs typeface="Times New Roman"/>
                        </a:rPr>
                        <a:t>cos</a:t>
                      </a:r>
                      <a:r>
                        <a:rPr lang="en-US" sz="1100" dirty="0" smtClean="0">
                          <a:latin typeface="Calibri"/>
                          <a:ea typeface="Calibri"/>
                          <a:cs typeface="Times New Roman"/>
                          <a:sym typeface="Symbol"/>
                        </a:rPr>
                        <a:t></a:t>
                      </a:r>
                      <a:r>
                        <a:rPr lang="en-US" sz="1100" dirty="0" smtClean="0">
                          <a:latin typeface="Calibri"/>
                          <a:ea typeface="Calibri"/>
                          <a:cs typeface="Times New Roman"/>
                        </a:rPr>
                        <a:t>, </a:t>
                      </a:r>
                    </a:p>
                    <a:p>
                      <a:pPr algn="ctr">
                        <a:lnSpc>
                          <a:spcPct val="115000"/>
                        </a:lnSpc>
                        <a:spcAft>
                          <a:spcPts val="0"/>
                        </a:spcAft>
                      </a:pPr>
                      <a:r>
                        <a:rPr lang="en-US" sz="1100" dirty="0" err="1" smtClean="0">
                          <a:latin typeface="Calibri"/>
                          <a:ea typeface="Calibri"/>
                          <a:cs typeface="Times New Roman"/>
                        </a:rPr>
                        <a:t>GeV</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latin typeface="Calibri"/>
                          <a:ea typeface="Calibri"/>
                          <a:cs typeface="Times New Roman"/>
                          <a:sym typeface="Symbol"/>
                        </a:rPr>
                        <a:t></a:t>
                      </a:r>
                      <a:r>
                        <a:rPr lang="en-US" sz="1100" baseline="-25000" dirty="0" smtClean="0">
                          <a:latin typeface="Calibri"/>
                          <a:ea typeface="Calibri"/>
                          <a:cs typeface="Times New Roman"/>
                          <a:sym typeface="Symbol"/>
                        </a:rPr>
                        <a:t>T</a:t>
                      </a:r>
                      <a:endParaRPr lang="ru-RU" sz="1100" baseline="-25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100" dirty="0" err="1">
                          <a:latin typeface="Calibri"/>
                          <a:ea typeface="Calibri"/>
                          <a:cs typeface="Times New Roman"/>
                        </a:rPr>
                        <a:t>DoubleCHOOZ</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CF</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22.3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0.212 </a:t>
                      </a:r>
                      <a:r>
                        <a:rPr lang="en-US" sz="1100">
                          <a:latin typeface="Calibri"/>
                          <a:ea typeface="Calibri"/>
                          <a:cs typeface="Times New Roman"/>
                          <a:sym typeface="Symbol"/>
                        </a:rPr>
                        <a:t></a:t>
                      </a:r>
                      <a:r>
                        <a:rPr lang="en-US" sz="1100">
                          <a:latin typeface="Calibri"/>
                          <a:ea typeface="Calibri"/>
                          <a:cs typeface="Times New Roman"/>
                        </a:rPr>
                        <a:t> 0.021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100">
                          <a:latin typeface="Calibri"/>
                          <a:ea typeface="Calibri"/>
                          <a:cs typeface="Times New Roman"/>
                        </a:rPr>
                        <a:t>Daya Bay</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D1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37</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0.362 </a:t>
                      </a:r>
                      <a:r>
                        <a:rPr lang="en-US" sz="1100">
                          <a:latin typeface="Calibri"/>
                          <a:ea typeface="Calibri"/>
                          <a:cs typeface="Times New Roman"/>
                          <a:sym typeface="Symbol"/>
                        </a:rPr>
                        <a:t></a:t>
                      </a:r>
                      <a:r>
                        <a:rPr lang="en-US" sz="1100">
                          <a:latin typeface="Calibri"/>
                          <a:ea typeface="Calibri"/>
                          <a:cs typeface="Times New Roman"/>
                        </a:rPr>
                        <a:t> 0.031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100">
                          <a:latin typeface="Calibri"/>
                          <a:ea typeface="Calibri"/>
                          <a:cs typeface="Times New Roman"/>
                        </a:rPr>
                        <a:t>Daya Bay</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D2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41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0.433 </a:t>
                      </a:r>
                      <a:r>
                        <a:rPr lang="en-US" sz="1100">
                          <a:latin typeface="Calibri"/>
                          <a:ea typeface="Calibri"/>
                          <a:cs typeface="Times New Roman"/>
                          <a:sym typeface="Symbol"/>
                        </a:rPr>
                        <a:t></a:t>
                      </a:r>
                      <a:r>
                        <a:rPr lang="en-US" sz="1100">
                          <a:latin typeface="Calibri"/>
                          <a:ea typeface="Calibri"/>
                          <a:cs typeface="Times New Roman"/>
                        </a:rPr>
                        <a:t> 0.038</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100">
                          <a:latin typeface="Calibri"/>
                          <a:ea typeface="Calibri"/>
                          <a:cs typeface="Times New Roman"/>
                        </a:rPr>
                        <a:t>DoubleCHOOZ</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CN</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46</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0.355 </a:t>
                      </a:r>
                      <a:r>
                        <a:rPr lang="en-US" sz="1100">
                          <a:latin typeface="Calibri"/>
                          <a:ea typeface="Calibri"/>
                          <a:cs typeface="Times New Roman"/>
                          <a:sym typeface="Symbol"/>
                        </a:rPr>
                        <a:t></a:t>
                      </a:r>
                      <a:r>
                        <a:rPr lang="en-US" sz="1100">
                          <a:latin typeface="Calibri"/>
                          <a:ea typeface="Calibri"/>
                          <a:cs typeface="Times New Roman"/>
                        </a:rPr>
                        <a:t> 0.019</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100">
                          <a:latin typeface="Calibri"/>
                          <a:ea typeface="Calibri"/>
                          <a:cs typeface="Times New Roman"/>
                        </a:rPr>
                        <a:t>UTAH</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UT</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128</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0.26 </a:t>
                      </a:r>
                      <a:r>
                        <a:rPr lang="en-US" sz="1100">
                          <a:latin typeface="Calibri"/>
                          <a:ea typeface="Calibri"/>
                          <a:cs typeface="Times New Roman"/>
                          <a:sym typeface="Symbol"/>
                        </a:rPr>
                        <a:t></a:t>
                      </a:r>
                      <a:r>
                        <a:rPr lang="en-US" sz="1100">
                          <a:latin typeface="Calibri"/>
                          <a:ea typeface="Calibri"/>
                          <a:cs typeface="Times New Roman"/>
                        </a:rPr>
                        <a:t> 0.01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100">
                          <a:latin typeface="Calibri"/>
                          <a:ea typeface="Calibri"/>
                          <a:cs typeface="Times New Roman"/>
                        </a:rPr>
                        <a:t>Daya Bay</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D3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143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0.641 </a:t>
                      </a:r>
                      <a:r>
                        <a:rPr lang="en-US" sz="1100">
                          <a:latin typeface="Calibri"/>
                          <a:ea typeface="Calibri"/>
                          <a:cs typeface="Times New Roman"/>
                          <a:sym typeface="Symbol"/>
                        </a:rPr>
                        <a:t></a:t>
                      </a:r>
                      <a:r>
                        <a:rPr lang="en-US" sz="1100">
                          <a:latin typeface="Calibri"/>
                          <a:ea typeface="Calibri"/>
                          <a:cs typeface="Times New Roman"/>
                        </a:rPr>
                        <a:t> 0.057</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100">
                          <a:latin typeface="Calibri"/>
                          <a:ea typeface="Calibri"/>
                          <a:cs typeface="Times New Roman"/>
                        </a:rPr>
                        <a:t>SHERMAN</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SH</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200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0.48 </a:t>
                      </a:r>
                      <a:r>
                        <a:rPr lang="en-US" sz="1100">
                          <a:latin typeface="Calibri"/>
                          <a:ea typeface="Calibri"/>
                          <a:cs typeface="Times New Roman"/>
                          <a:sym typeface="Symbol"/>
                        </a:rPr>
                        <a:t></a:t>
                      </a:r>
                      <a:r>
                        <a:rPr lang="en-US" sz="1100">
                          <a:latin typeface="Calibri"/>
                          <a:ea typeface="Calibri"/>
                          <a:cs typeface="Times New Roman"/>
                        </a:rPr>
                        <a:t> 0.13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100">
                          <a:latin typeface="Calibri"/>
                          <a:ea typeface="Calibri"/>
                          <a:cs typeface="Times New Roman"/>
                        </a:rPr>
                        <a:t>BAKSAN</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BK</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220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0.8  </a:t>
                      </a:r>
                      <a:r>
                        <a:rPr lang="en-US" sz="1100">
                          <a:latin typeface="Calibri"/>
                          <a:ea typeface="Calibri"/>
                          <a:cs typeface="Times New Roman"/>
                          <a:sym typeface="Symbol"/>
                        </a:rPr>
                        <a:t></a:t>
                      </a:r>
                      <a:r>
                        <a:rPr lang="en-US" sz="1100">
                          <a:latin typeface="Calibri"/>
                          <a:ea typeface="Calibri"/>
                          <a:cs typeface="Times New Roman"/>
                        </a:rPr>
                        <a:t> 0.09</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100">
                          <a:latin typeface="Calibri"/>
                          <a:ea typeface="Calibri"/>
                          <a:cs typeface="Times New Roman"/>
                        </a:rPr>
                        <a:t>BARRETT</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BR</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300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1.01 </a:t>
                      </a:r>
                      <a:r>
                        <a:rPr lang="en-US" sz="1100">
                          <a:latin typeface="Calibri"/>
                          <a:ea typeface="Calibri"/>
                          <a:cs typeface="Times New Roman"/>
                          <a:sym typeface="Symbol"/>
                        </a:rPr>
                        <a:t></a:t>
                      </a:r>
                      <a:r>
                        <a:rPr lang="en-US" sz="1100">
                          <a:latin typeface="Calibri"/>
                          <a:ea typeface="Calibri"/>
                          <a:cs typeface="Times New Roman"/>
                        </a:rPr>
                        <a:t> 0.24</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100">
                          <a:latin typeface="Calibri"/>
                          <a:ea typeface="Calibri"/>
                          <a:cs typeface="Times New Roman"/>
                        </a:rPr>
                        <a:t>Ice Cube</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IC</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400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0.86 </a:t>
                      </a:r>
                      <a:r>
                        <a:rPr lang="en-US" sz="1100">
                          <a:latin typeface="Calibri"/>
                          <a:ea typeface="Calibri"/>
                          <a:cs typeface="Times New Roman"/>
                          <a:sym typeface="Symbol"/>
                        </a:rPr>
                        <a:t></a:t>
                      </a:r>
                      <a:r>
                        <a:rPr lang="en-US" sz="1100">
                          <a:latin typeface="Calibri"/>
                          <a:ea typeface="Calibri"/>
                          <a:cs typeface="Times New Roman"/>
                        </a:rPr>
                        <a:t> 0.01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100">
                          <a:latin typeface="Calibri"/>
                          <a:ea typeface="Calibri"/>
                          <a:cs typeface="Times New Roman"/>
                        </a:rPr>
                        <a:t>AMANDA</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AM</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500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dirty="0" smtClean="0">
                          <a:latin typeface="Calibri"/>
                          <a:ea typeface="Calibri"/>
                          <a:cs typeface="Times New Roman"/>
                        </a:rPr>
                        <a:t>0.86 </a:t>
                      </a:r>
                      <a:r>
                        <a:rPr lang="en-US" sz="1100" dirty="0">
                          <a:latin typeface="Calibri"/>
                          <a:ea typeface="Calibri"/>
                          <a:cs typeface="Times New Roman"/>
                          <a:sym typeface="Symbol"/>
                        </a:rPr>
                        <a:t></a:t>
                      </a:r>
                      <a:r>
                        <a:rPr lang="en-US" sz="1100" dirty="0">
                          <a:latin typeface="Calibri"/>
                          <a:ea typeface="Calibri"/>
                          <a:cs typeface="Times New Roman"/>
                        </a:rPr>
                        <a:t> 0.05</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100">
                          <a:latin typeface="Calibri"/>
                          <a:ea typeface="Calibri"/>
                          <a:cs typeface="Times New Roman"/>
                        </a:rPr>
                        <a:t>MINOS</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MF</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785</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0.873 </a:t>
                      </a:r>
                      <a:r>
                        <a:rPr lang="en-US" sz="1100">
                          <a:latin typeface="Calibri"/>
                          <a:ea typeface="Calibri"/>
                          <a:cs typeface="Times New Roman"/>
                          <a:sym typeface="Symbol"/>
                        </a:rPr>
                        <a:t></a:t>
                      </a:r>
                      <a:r>
                        <a:rPr lang="en-US" sz="1100">
                          <a:latin typeface="Calibri"/>
                          <a:ea typeface="Calibri"/>
                          <a:cs typeface="Times New Roman"/>
                        </a:rPr>
                        <a:t> 0.013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100">
                          <a:latin typeface="Calibri"/>
                          <a:ea typeface="Calibri"/>
                          <a:cs typeface="Times New Roman"/>
                        </a:rPr>
                        <a:t>MACRO</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MC</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1600-150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0.91 </a:t>
                      </a:r>
                      <a:r>
                        <a:rPr lang="en-US" sz="1100">
                          <a:latin typeface="Calibri"/>
                          <a:ea typeface="Calibri"/>
                          <a:cs typeface="Times New Roman"/>
                          <a:sym typeface="Symbol"/>
                        </a:rPr>
                        <a:t></a:t>
                      </a:r>
                      <a:r>
                        <a:rPr lang="en-US" sz="1100">
                          <a:latin typeface="Calibri"/>
                          <a:ea typeface="Calibri"/>
                          <a:cs typeface="Times New Roman"/>
                        </a:rPr>
                        <a:t> 0.07</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100">
                          <a:latin typeface="Calibri"/>
                          <a:ea typeface="Calibri"/>
                          <a:cs typeface="Times New Roman"/>
                        </a:rPr>
                        <a:t>BOREXINO</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BX</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1600-75</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0.93 </a:t>
                      </a:r>
                      <a:r>
                        <a:rPr lang="en-US" sz="1100">
                          <a:latin typeface="Calibri"/>
                          <a:ea typeface="Calibri"/>
                          <a:cs typeface="Times New Roman"/>
                          <a:sym typeface="Symbol"/>
                        </a:rPr>
                        <a:t></a:t>
                      </a:r>
                      <a:r>
                        <a:rPr lang="en-US" sz="1100">
                          <a:latin typeface="Calibri"/>
                          <a:ea typeface="Calibri"/>
                          <a:cs typeface="Times New Roman"/>
                        </a:rPr>
                        <a:t> 0.04</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100">
                          <a:latin typeface="Calibri"/>
                          <a:ea typeface="Calibri"/>
                          <a:cs typeface="Times New Roman"/>
                        </a:rPr>
                        <a:t>GERDA</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G1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1600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0.96 </a:t>
                      </a:r>
                      <a:r>
                        <a:rPr lang="en-US" sz="1100">
                          <a:latin typeface="Calibri"/>
                          <a:ea typeface="Calibri"/>
                          <a:cs typeface="Times New Roman"/>
                          <a:sym typeface="Symbol"/>
                        </a:rPr>
                        <a:t></a:t>
                      </a:r>
                      <a:r>
                        <a:rPr lang="en-US" sz="1100">
                          <a:latin typeface="Calibri"/>
                          <a:ea typeface="Calibri"/>
                          <a:cs typeface="Times New Roman"/>
                        </a:rPr>
                        <a:t> 0.05</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100">
                          <a:latin typeface="Calibri"/>
                          <a:ea typeface="Calibri"/>
                          <a:cs typeface="Times New Roman"/>
                        </a:rPr>
                        <a:t>GERDA</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G2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1600+75</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0.91 </a:t>
                      </a:r>
                      <a:r>
                        <a:rPr lang="en-US" sz="1100">
                          <a:latin typeface="Calibri"/>
                          <a:ea typeface="Calibri"/>
                          <a:cs typeface="Times New Roman"/>
                          <a:sym typeface="Symbol"/>
                        </a:rPr>
                        <a:t></a:t>
                      </a:r>
                      <a:r>
                        <a:rPr lang="en-US" sz="1100">
                          <a:latin typeface="Calibri"/>
                          <a:ea typeface="Calibri"/>
                          <a:cs typeface="Times New Roman"/>
                        </a:rPr>
                        <a:t> 0.05</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100">
                          <a:latin typeface="Calibri"/>
                          <a:ea typeface="Calibri"/>
                          <a:cs typeface="Times New Roman"/>
                        </a:rPr>
                        <a:t>OPERA</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OP</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1600+150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Calibri"/>
                          <a:cs typeface="Times New Roman"/>
                        </a:rPr>
                        <a:t>0.94 </a:t>
                      </a:r>
                      <a:r>
                        <a:rPr lang="en-US" sz="1100">
                          <a:latin typeface="Calibri"/>
                          <a:ea typeface="Calibri"/>
                          <a:cs typeface="Times New Roman"/>
                          <a:sym typeface="Symbol"/>
                        </a:rPr>
                        <a:t></a:t>
                      </a:r>
                      <a:r>
                        <a:rPr lang="en-US" sz="1100">
                          <a:latin typeface="Calibri"/>
                          <a:ea typeface="Calibri"/>
                          <a:cs typeface="Times New Roman"/>
                        </a:rPr>
                        <a:t> 0.05</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100" dirty="0">
                          <a:solidFill>
                            <a:srgbClr val="FF0000"/>
                          </a:solidFill>
                          <a:latin typeface="Calibri"/>
                          <a:ea typeface="Calibri"/>
                          <a:cs typeface="Times New Roman"/>
                        </a:rPr>
                        <a:t>LVD</a:t>
                      </a:r>
                      <a:endParaRPr lang="ru-RU" sz="11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dirty="0">
                          <a:solidFill>
                            <a:srgbClr val="FF0000"/>
                          </a:solidFill>
                          <a:latin typeface="Calibri"/>
                          <a:ea typeface="Calibri"/>
                          <a:cs typeface="Times New Roman"/>
                        </a:rPr>
                        <a:t>LVD</a:t>
                      </a:r>
                      <a:endParaRPr lang="ru-RU" sz="11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dirty="0">
                          <a:solidFill>
                            <a:srgbClr val="FF0000"/>
                          </a:solidFill>
                          <a:latin typeface="Calibri"/>
                          <a:ea typeface="Calibri"/>
                          <a:cs typeface="Times New Roman"/>
                        </a:rPr>
                        <a:t>1600+225</a:t>
                      </a:r>
                      <a:endParaRPr lang="ru-RU" sz="11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dirty="0">
                          <a:solidFill>
                            <a:srgbClr val="FF0000"/>
                          </a:solidFill>
                          <a:latin typeface="Calibri"/>
                          <a:ea typeface="Calibri"/>
                          <a:cs typeface="Times New Roman"/>
                        </a:rPr>
                        <a:t>0.94 </a:t>
                      </a:r>
                      <a:r>
                        <a:rPr lang="en-US" sz="1100" dirty="0">
                          <a:solidFill>
                            <a:srgbClr val="FF0000"/>
                          </a:solidFill>
                          <a:latin typeface="Calibri"/>
                          <a:ea typeface="Calibri"/>
                          <a:cs typeface="Times New Roman"/>
                          <a:sym typeface="Symbol"/>
                        </a:rPr>
                        <a:t></a:t>
                      </a:r>
                      <a:r>
                        <a:rPr lang="en-US" sz="1100" dirty="0">
                          <a:solidFill>
                            <a:srgbClr val="FF0000"/>
                          </a:solidFill>
                          <a:latin typeface="Calibri"/>
                          <a:ea typeface="Calibri"/>
                          <a:cs typeface="Times New Roman"/>
                        </a:rPr>
                        <a:t> 0.02</a:t>
                      </a:r>
                      <a:endParaRPr lang="ru-RU" sz="11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Рисунок 5"/>
          <p:cNvPicPr>
            <a:picLocks noChangeAspect="1"/>
          </p:cNvPicPr>
          <p:nvPr/>
        </p:nvPicPr>
        <p:blipFill>
          <a:blip r:embed="rId5"/>
          <a:stretch>
            <a:fillRect/>
          </a:stretch>
        </p:blipFill>
        <p:spPr>
          <a:xfrm>
            <a:off x="2348123" y="788422"/>
            <a:ext cx="2636391" cy="923406"/>
          </a:xfrm>
          <a:prstGeom prst="rect">
            <a:avLst/>
          </a:prstGeom>
        </p:spPr>
      </p:pic>
      <p:sp>
        <p:nvSpPr>
          <p:cNvPr id="7" name="Прямоугольник 6"/>
          <p:cNvSpPr/>
          <p:nvPr/>
        </p:nvSpPr>
        <p:spPr>
          <a:xfrm>
            <a:off x="13447" y="2519451"/>
            <a:ext cx="4572000" cy="307777"/>
          </a:xfrm>
          <a:prstGeom prst="rect">
            <a:avLst/>
          </a:prstGeom>
        </p:spPr>
        <p:txBody>
          <a:bodyPr>
            <a:spAutoFit/>
          </a:bodyPr>
          <a:lstStyle/>
          <a:p>
            <a:r>
              <a:rPr lang="it-IT" sz="1400" dirty="0">
                <a:solidFill>
                  <a:schemeClr val="accent1"/>
                </a:solidFill>
              </a:rPr>
              <a:t>correlation </a:t>
            </a:r>
            <a:r>
              <a:rPr lang="en-US" sz="1400" dirty="0">
                <a:solidFill>
                  <a:schemeClr val="accent1"/>
                </a:solidFill>
              </a:rPr>
              <a:t>between muon flux and temperature variations </a:t>
            </a:r>
            <a:endParaRPr lang="ru-RU" sz="1400" dirty="0">
              <a:solidFill>
                <a:schemeClr val="accent1"/>
              </a:solidFill>
            </a:endParaRPr>
          </a:p>
        </p:txBody>
      </p:sp>
      <p:sp>
        <p:nvSpPr>
          <p:cNvPr id="8" name="Прямоугольник 7"/>
          <p:cNvSpPr/>
          <p:nvPr/>
        </p:nvSpPr>
        <p:spPr>
          <a:xfrm>
            <a:off x="2835747" y="1864847"/>
            <a:ext cx="1234633" cy="369332"/>
          </a:xfrm>
          <a:prstGeom prst="rect">
            <a:avLst/>
          </a:prstGeom>
          <a:ln>
            <a:solidFill>
              <a:srgbClr val="FF0000"/>
            </a:solidFill>
          </a:ln>
        </p:spPr>
        <p:txBody>
          <a:bodyPr wrap="none">
            <a:spAutoFit/>
          </a:bodyPr>
          <a:lstStyle/>
          <a:p>
            <a:r>
              <a:rPr lang="it-IT" dirty="0">
                <a:solidFill>
                  <a:srgbClr val="FF0000"/>
                </a:solidFill>
              </a:rPr>
              <a:t>0</a:t>
            </a:r>
            <a:r>
              <a:rPr lang="ru-RU" dirty="0">
                <a:solidFill>
                  <a:srgbClr val="FF0000"/>
                </a:solidFill>
              </a:rPr>
              <a:t>.</a:t>
            </a:r>
            <a:r>
              <a:rPr lang="it-IT" dirty="0">
                <a:solidFill>
                  <a:srgbClr val="FF0000"/>
                </a:solidFill>
              </a:rPr>
              <a:t>93</a:t>
            </a:r>
            <a:r>
              <a:rPr lang="ru-RU" dirty="0">
                <a:solidFill>
                  <a:srgbClr val="FF0000"/>
                </a:solidFill>
              </a:rPr>
              <a:t> </a:t>
            </a:r>
            <a:r>
              <a:rPr lang="ru-RU" dirty="0">
                <a:solidFill>
                  <a:srgbClr val="FF0000"/>
                </a:solidFill>
                <a:sym typeface="Symbol" panose="05050102010706020507" pitchFamily="18" charset="2"/>
              </a:rPr>
              <a:t> </a:t>
            </a:r>
            <a:r>
              <a:rPr lang="it-IT" dirty="0">
                <a:solidFill>
                  <a:srgbClr val="FF0000"/>
                </a:solidFill>
              </a:rPr>
              <a:t>0</a:t>
            </a:r>
            <a:r>
              <a:rPr lang="ru-RU" dirty="0">
                <a:solidFill>
                  <a:srgbClr val="FF0000"/>
                </a:solidFill>
              </a:rPr>
              <a:t>.</a:t>
            </a:r>
            <a:r>
              <a:rPr lang="it-IT" dirty="0">
                <a:solidFill>
                  <a:srgbClr val="FF0000"/>
                </a:solidFill>
              </a:rPr>
              <a:t>02</a:t>
            </a:r>
            <a:endParaRPr lang="ru-RU" dirty="0">
              <a:solidFill>
                <a:srgbClr val="FF0000"/>
              </a:solidFill>
            </a:endParaRPr>
          </a:p>
        </p:txBody>
      </p:sp>
      <p:cxnSp>
        <p:nvCxnSpPr>
          <p:cNvPr id="10" name="Прямая со стрелкой 9"/>
          <p:cNvCxnSpPr/>
          <p:nvPr/>
        </p:nvCxnSpPr>
        <p:spPr>
          <a:xfrm>
            <a:off x="4080681" y="2049513"/>
            <a:ext cx="2066029" cy="8321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272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4" y="1174003"/>
            <a:ext cx="5617419" cy="2695001"/>
          </a:xfrm>
          <a:prstGeom prst="rect">
            <a:avLst/>
          </a:prstGeom>
          <a:noFill/>
          <a:ln>
            <a:noFill/>
          </a:ln>
        </p:spPr>
      </p:pic>
      <p:pic>
        <p:nvPicPr>
          <p:cNvPr id="3" name="Рисунок 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2052" y="2719173"/>
            <a:ext cx="3118866" cy="2350368"/>
          </a:xfrm>
          <a:prstGeom prst="rect">
            <a:avLst/>
          </a:prstGeom>
          <a:noFill/>
          <a:ln>
            <a:noFill/>
          </a:ln>
        </p:spPr>
      </p:pic>
      <p:pic>
        <p:nvPicPr>
          <p:cNvPr id="4"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296597" y="1557182"/>
            <a:ext cx="2595282" cy="1083389"/>
          </a:xfrm>
          <a:prstGeom prst="rect">
            <a:avLst/>
          </a:prstGeom>
          <a:noFill/>
        </p:spPr>
      </p:pic>
      <p:sp>
        <p:nvSpPr>
          <p:cNvPr id="5" name="Прямоугольник 4"/>
          <p:cNvSpPr/>
          <p:nvPr/>
        </p:nvSpPr>
        <p:spPr>
          <a:xfrm>
            <a:off x="249509" y="10631"/>
            <a:ext cx="8784976" cy="1200329"/>
          </a:xfrm>
          <a:prstGeom prst="rect">
            <a:avLst/>
          </a:prstGeom>
        </p:spPr>
        <p:txBody>
          <a:bodyPr wrap="square">
            <a:spAutoFit/>
          </a:bodyPr>
          <a:lstStyle/>
          <a:p>
            <a:pPr algn="ctr"/>
            <a:r>
              <a:rPr lang="en-US" sz="3600" b="1" dirty="0" smtClean="0">
                <a:ln w="22225">
                  <a:solidFill>
                    <a:schemeClr val="accent1"/>
                  </a:solidFill>
                  <a:prstDash val="solid"/>
                </a:ln>
                <a:solidFill>
                  <a:schemeClr val="accent2">
                    <a:lumMod val="40000"/>
                    <a:lumOff val="60000"/>
                  </a:schemeClr>
                </a:solidFill>
              </a:rPr>
              <a:t> Cosmogenic neutron</a:t>
            </a:r>
            <a:r>
              <a:rPr lang="ru-RU" sz="3600" b="1" dirty="0" smtClean="0">
                <a:ln w="22225">
                  <a:solidFill>
                    <a:schemeClr val="accent1"/>
                  </a:solidFill>
                  <a:prstDash val="solid"/>
                </a:ln>
                <a:solidFill>
                  <a:schemeClr val="accent2">
                    <a:lumMod val="40000"/>
                    <a:lumOff val="60000"/>
                  </a:schemeClr>
                </a:solidFill>
              </a:rPr>
              <a:t> </a:t>
            </a:r>
            <a:r>
              <a:rPr lang="en-US" sz="3600" b="1" dirty="0" smtClean="0">
                <a:ln w="22225">
                  <a:solidFill>
                    <a:schemeClr val="accent1"/>
                  </a:solidFill>
                  <a:prstDash val="solid"/>
                </a:ln>
                <a:solidFill>
                  <a:schemeClr val="accent2">
                    <a:lumMod val="40000"/>
                    <a:lumOff val="60000"/>
                  </a:schemeClr>
                </a:solidFill>
              </a:rPr>
              <a:t>variations and muon energy variations</a:t>
            </a:r>
            <a:endParaRPr lang="ru-RU" sz="3600" b="1" dirty="0">
              <a:ln w="22225">
                <a:solidFill>
                  <a:schemeClr val="accent1"/>
                </a:solidFill>
                <a:prstDash val="solid"/>
              </a:ln>
              <a:solidFill>
                <a:schemeClr val="accent2">
                  <a:lumMod val="40000"/>
                  <a:lumOff val="60000"/>
                </a:schemeClr>
              </a:solidFill>
            </a:endParaRPr>
          </a:p>
        </p:txBody>
      </p:sp>
      <p:sp>
        <p:nvSpPr>
          <p:cNvPr id="6" name="TextBox 5"/>
          <p:cNvSpPr txBox="1"/>
          <p:nvPr/>
        </p:nvSpPr>
        <p:spPr>
          <a:xfrm>
            <a:off x="1221586" y="3987225"/>
            <a:ext cx="2799159" cy="584775"/>
          </a:xfrm>
          <a:prstGeom prst="rect">
            <a:avLst/>
          </a:prstGeom>
          <a:noFill/>
          <a:ln>
            <a:solidFill>
              <a:schemeClr val="accent1"/>
            </a:solidFill>
          </a:ln>
        </p:spPr>
        <p:txBody>
          <a:bodyPr wrap="square" rtlCol="0">
            <a:spAutoFit/>
          </a:bodyPr>
          <a:lstStyle/>
          <a:p>
            <a:r>
              <a:rPr lang="en-US" sz="3200" i="1" dirty="0" smtClean="0">
                <a:latin typeface="Times New Roman" panose="02020603050405020304" pitchFamily="18" charset="0"/>
                <a:cs typeface="Times New Roman" panose="02020603050405020304" pitchFamily="18" charset="0"/>
              </a:rPr>
              <a:t>Y</a:t>
            </a:r>
            <a:r>
              <a:rPr lang="en-US" sz="3200" i="1" baseline="-25000" dirty="0" smtClean="0">
                <a:latin typeface="Times New Roman" panose="02020603050405020304" pitchFamily="18" charset="0"/>
                <a:cs typeface="Times New Roman" panose="02020603050405020304" pitchFamily="18" charset="0"/>
              </a:rPr>
              <a:t>n</a:t>
            </a:r>
            <a:r>
              <a:rPr lang="en-US" sz="3200" dirty="0" smtClean="0">
                <a:latin typeface="Times New Roman" panose="02020603050405020304" pitchFamily="18" charset="0"/>
                <a:cs typeface="Times New Roman" panose="02020603050405020304" pitchFamily="18" charset="0"/>
              </a:rPr>
              <a:t>(</a:t>
            </a:r>
            <a:r>
              <a:rPr lang="en-US" sz="3200" i="1" dirty="0" smtClean="0">
                <a:latin typeface="Times New Roman" panose="02020603050405020304" pitchFamily="18" charset="0"/>
                <a:cs typeface="Times New Roman" panose="02020603050405020304" pitchFamily="18" charset="0"/>
              </a:rPr>
              <a:t>E</a:t>
            </a:r>
            <a:r>
              <a:rPr lang="en-US" sz="3200" baseline="-250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3200" i="1" dirty="0" smtClean="0">
                <a:latin typeface="Times New Roman" panose="02020603050405020304" pitchFamily="18" charset="0"/>
                <a:cs typeface="Times New Roman" panose="02020603050405020304" pitchFamily="18" charset="0"/>
                <a:sym typeface="Symbol" panose="05050102010706020507" pitchFamily="18" charset="2"/>
              </a:rPr>
              <a:t>E</a:t>
            </a:r>
            <a:r>
              <a:rPr lang="en-US" sz="3200" baseline="-250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3200" baseline="30000" dirty="0" smtClean="0">
                <a:latin typeface="Times New Roman" panose="02020603050405020304" pitchFamily="18" charset="0"/>
                <a:cs typeface="Times New Roman" panose="02020603050405020304" pitchFamily="18" charset="0"/>
                <a:sym typeface="Symbol" panose="05050102010706020507" pitchFamily="18" charset="2"/>
              </a:rPr>
              <a:t>0.78</a:t>
            </a:r>
            <a:endParaRPr lang="ru-RU" sz="3200" baseline="30000" dirty="0">
              <a:latin typeface="Times New Roman" panose="02020603050405020304" pitchFamily="18" charset="0"/>
              <a:cs typeface="Times New Roman" panose="02020603050405020304" pitchFamily="18" charset="0"/>
            </a:endParaRPr>
          </a:p>
        </p:txBody>
      </p:sp>
      <p:graphicFrame>
        <p:nvGraphicFramePr>
          <p:cNvPr id="8" name="Object 6"/>
          <p:cNvGraphicFramePr>
            <a:graphicFrameLocks noChangeAspect="1"/>
          </p:cNvGraphicFramePr>
          <p:nvPr>
            <p:extLst>
              <p:ext uri="{D42A27DB-BD31-4B8C-83A1-F6EECF244321}">
                <p14:modId xmlns:p14="http://schemas.microsoft.com/office/powerpoint/2010/main" val="1944737930"/>
              </p:ext>
            </p:extLst>
          </p:nvPr>
        </p:nvGraphicFramePr>
        <p:xfrm>
          <a:off x="3495526" y="4663608"/>
          <a:ext cx="2225507" cy="830034"/>
        </p:xfrm>
        <a:graphic>
          <a:graphicData uri="http://schemas.openxmlformats.org/presentationml/2006/ole">
            <mc:AlternateContent xmlns:mc="http://schemas.openxmlformats.org/markup-compatibility/2006">
              <mc:Choice xmlns:v="urn:schemas-microsoft-com:vml" Requires="v">
                <p:oleObj spid="_x0000_s1080" name="Уравнение" r:id="rId7" imgW="1371600" imgH="508000" progId="">
                  <p:embed/>
                </p:oleObj>
              </mc:Choice>
              <mc:Fallback>
                <p:oleObj name="Уравнение" r:id="rId7" imgW="1371600" imgH="508000" progId="">
                  <p:embed/>
                  <p:pic>
                    <p:nvPicPr>
                      <p:cNvPr id="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5526" y="4663608"/>
                        <a:ext cx="2225507" cy="8300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3845934" y="4904035"/>
            <a:ext cx="203593" cy="369332"/>
          </a:xfrm>
          <a:prstGeom prst="rect">
            <a:avLst/>
          </a:prstGeom>
          <a:solidFill>
            <a:schemeClr val="bg1"/>
          </a:solidFill>
        </p:spPr>
        <p:txBody>
          <a:bodyPr wrap="square" rtlCol="0">
            <a:spAutoFit/>
          </a:bodyPr>
          <a:lstStyle/>
          <a:p>
            <a:r>
              <a:rPr lang="ru-RU" dirty="0" smtClean="0"/>
              <a:t>=</a:t>
            </a:r>
            <a:endParaRPr lang="ru-RU" dirty="0"/>
          </a:p>
        </p:txBody>
      </p:sp>
      <p:pic>
        <p:nvPicPr>
          <p:cNvPr id="10" name="Рисунок 9"/>
          <p:cNvPicPr>
            <a:picLocks noChangeAspect="1"/>
          </p:cNvPicPr>
          <p:nvPr/>
        </p:nvPicPr>
        <p:blipFill>
          <a:blip r:embed="rId9" cstate="print"/>
          <a:stretch>
            <a:fillRect/>
          </a:stretch>
        </p:blipFill>
        <p:spPr>
          <a:xfrm>
            <a:off x="103614" y="4644799"/>
            <a:ext cx="3391912" cy="967064"/>
          </a:xfrm>
          <a:prstGeom prst="rect">
            <a:avLst/>
          </a:prstGeom>
        </p:spPr>
      </p:pic>
      <p:sp>
        <p:nvSpPr>
          <p:cNvPr id="7" name="Стрелка вправо 6"/>
          <p:cNvSpPr/>
          <p:nvPr/>
        </p:nvSpPr>
        <p:spPr>
          <a:xfrm>
            <a:off x="3194285" y="4932191"/>
            <a:ext cx="301241" cy="4118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p:cNvSpPr/>
          <p:nvPr/>
        </p:nvSpPr>
        <p:spPr>
          <a:xfrm rot="16200000" flipH="1">
            <a:off x="4243326" y="5494806"/>
            <a:ext cx="341681" cy="3796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2" name="Object 7"/>
          <p:cNvGraphicFramePr>
            <a:graphicFrameLocks noChangeAspect="1"/>
          </p:cNvGraphicFramePr>
          <p:nvPr>
            <p:extLst>
              <p:ext uri="{D42A27DB-BD31-4B8C-83A1-F6EECF244321}">
                <p14:modId xmlns:p14="http://schemas.microsoft.com/office/powerpoint/2010/main" val="1000243171"/>
              </p:ext>
            </p:extLst>
          </p:nvPr>
        </p:nvGraphicFramePr>
        <p:xfrm>
          <a:off x="2577882" y="5853833"/>
          <a:ext cx="3011209" cy="745695"/>
        </p:xfrm>
        <a:graphic>
          <a:graphicData uri="http://schemas.openxmlformats.org/presentationml/2006/ole">
            <mc:AlternateContent xmlns:mc="http://schemas.openxmlformats.org/markup-compatibility/2006">
              <mc:Choice xmlns:v="urn:schemas-microsoft-com:vml" Requires="v">
                <p:oleObj spid="_x0000_s1081" name="Уравнение" r:id="rId10" imgW="1828800" imgH="444500" progId="">
                  <p:embed/>
                </p:oleObj>
              </mc:Choice>
              <mc:Fallback>
                <p:oleObj name="Уравнение" r:id="rId10" imgW="1828800" imgH="444500" progId="">
                  <p:embed/>
                  <p:pic>
                    <p:nvPicPr>
                      <p:cNvPr id="0" name="Picture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77882" y="5853833"/>
                        <a:ext cx="3011209" cy="7456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Овал 13"/>
          <p:cNvSpPr/>
          <p:nvPr/>
        </p:nvSpPr>
        <p:spPr>
          <a:xfrm>
            <a:off x="5061503" y="5827899"/>
            <a:ext cx="527588" cy="6774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2959802" y="5988226"/>
            <a:ext cx="234483" cy="369332"/>
          </a:xfrm>
          <a:prstGeom prst="rect">
            <a:avLst/>
          </a:prstGeom>
          <a:solidFill>
            <a:schemeClr val="bg1"/>
          </a:solidFill>
        </p:spPr>
        <p:txBody>
          <a:bodyPr wrap="square" rtlCol="0">
            <a:spAutoFit/>
          </a:bodyPr>
          <a:lstStyle/>
          <a:p>
            <a:r>
              <a:rPr lang="ru-RU" dirty="0" smtClean="0"/>
              <a:t>=</a:t>
            </a:r>
            <a:endParaRPr lang="ru-RU" dirty="0"/>
          </a:p>
        </p:txBody>
      </p:sp>
      <p:sp>
        <p:nvSpPr>
          <p:cNvPr id="16" name="TextBox 15"/>
          <p:cNvSpPr txBox="1"/>
          <p:nvPr/>
        </p:nvSpPr>
        <p:spPr>
          <a:xfrm>
            <a:off x="6030914" y="6200307"/>
            <a:ext cx="3028855" cy="461665"/>
          </a:xfrm>
          <a:prstGeom prst="rect">
            <a:avLst/>
          </a:prstGeom>
          <a:noFill/>
          <a:ln>
            <a:solidFill>
              <a:schemeClr val="accent1"/>
            </a:solidFill>
          </a:ln>
        </p:spPr>
        <p:txBody>
          <a:bodyPr wrap="square" rtlCol="0">
            <a:spAutoFit/>
          </a:bodyPr>
          <a:lstStyle/>
          <a:p>
            <a:r>
              <a:rPr lang="en-US" sz="2400" i="1" dirty="0" smtClean="0">
                <a:solidFill>
                  <a:srgbClr val="FF0000"/>
                </a:solidFill>
                <a:latin typeface="Times New Roman" panose="02020603050405020304" pitchFamily="18" charset="0"/>
                <a:cs typeface="Times New Roman" panose="02020603050405020304" pitchFamily="18" charset="0"/>
              </a:rPr>
              <a:t>E</a:t>
            </a:r>
            <a:r>
              <a:rPr lang="en-US" sz="2400" baseline="-25000"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sz="2400" baseline="30000"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LVD</a:t>
            </a:r>
            <a:r>
              <a:rPr lang="en-US" sz="2400"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280  28 </a:t>
            </a:r>
            <a:r>
              <a:rPr lang="en-US" sz="2400"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GeV</a:t>
            </a:r>
            <a:endParaRPr lang="ru-RU" sz="2400" baseline="30000"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6090818" y="5151669"/>
            <a:ext cx="2909048" cy="738664"/>
          </a:xfrm>
          <a:prstGeom prst="rect">
            <a:avLst/>
          </a:prstGeom>
          <a:noFill/>
          <a:ln>
            <a:solidFill>
              <a:srgbClr val="FF0000"/>
            </a:solidFill>
          </a:ln>
        </p:spPr>
        <p:txBody>
          <a:bodyPr wrap="square" rtlCol="0">
            <a:spAutoFit/>
          </a:bodyPr>
          <a:lstStyle/>
          <a:p>
            <a:pPr algn="ctr"/>
            <a:r>
              <a:rPr lang="en-US" sz="1400" dirty="0" smtClean="0"/>
              <a:t>The 10% muon </a:t>
            </a:r>
            <a:r>
              <a:rPr lang="en-US" sz="1400" dirty="0"/>
              <a:t>energy </a:t>
            </a:r>
            <a:r>
              <a:rPr lang="en-US" sz="1400" dirty="0" smtClean="0"/>
              <a:t>variations result in about  8 % variations in the muon-induced  neutron yield.</a:t>
            </a:r>
            <a:endParaRPr lang="ru-RU" sz="1400" dirty="0"/>
          </a:p>
        </p:txBody>
      </p:sp>
      <p:sp>
        <p:nvSpPr>
          <p:cNvPr id="13" name="Прямоугольник 12"/>
          <p:cNvSpPr/>
          <p:nvPr/>
        </p:nvSpPr>
        <p:spPr>
          <a:xfrm>
            <a:off x="6296596" y="1080445"/>
            <a:ext cx="2666585" cy="523220"/>
          </a:xfrm>
          <a:prstGeom prst="rect">
            <a:avLst/>
          </a:prstGeom>
        </p:spPr>
        <p:txBody>
          <a:bodyPr wrap="square">
            <a:spAutoFit/>
          </a:bodyPr>
          <a:lstStyle/>
          <a:p>
            <a:r>
              <a:rPr lang="en-US" sz="1400" dirty="0"/>
              <a:t>the amplitude modulation of </a:t>
            </a:r>
            <a:r>
              <a:rPr lang="en-US" sz="1400" dirty="0" smtClean="0"/>
              <a:t>the neutrons number  </a:t>
            </a:r>
            <a:r>
              <a:rPr lang="en-US" sz="1400" dirty="0"/>
              <a:t>per muon </a:t>
            </a:r>
            <a:endParaRPr lang="ru-RU" sz="1400" dirty="0"/>
          </a:p>
        </p:txBody>
      </p:sp>
      <p:sp>
        <p:nvSpPr>
          <p:cNvPr id="18" name="Прямоугольник 17"/>
          <p:cNvSpPr/>
          <p:nvPr/>
        </p:nvSpPr>
        <p:spPr>
          <a:xfrm>
            <a:off x="103614" y="5938658"/>
            <a:ext cx="2104933" cy="738664"/>
          </a:xfrm>
          <a:prstGeom prst="rect">
            <a:avLst/>
          </a:prstGeom>
        </p:spPr>
        <p:txBody>
          <a:bodyPr wrap="square">
            <a:spAutoFit/>
          </a:bodyPr>
          <a:lstStyle/>
          <a:p>
            <a:r>
              <a:rPr lang="en-US" sz="1400" dirty="0">
                <a:solidFill>
                  <a:schemeClr val="accent1"/>
                </a:solidFill>
              </a:rPr>
              <a:t>the muon energy changes by 10 </a:t>
            </a:r>
            <a:r>
              <a:rPr lang="ru-RU" sz="1400" dirty="0">
                <a:solidFill>
                  <a:schemeClr val="accent1"/>
                </a:solidFill>
              </a:rPr>
              <a:t>%</a:t>
            </a:r>
            <a:r>
              <a:rPr lang="en-US" sz="1400" dirty="0" smtClean="0">
                <a:solidFill>
                  <a:schemeClr val="accent1"/>
                </a:solidFill>
              </a:rPr>
              <a:t> </a:t>
            </a:r>
            <a:r>
              <a:rPr lang="en-US" sz="1400" dirty="0">
                <a:solidFill>
                  <a:schemeClr val="accent1"/>
                </a:solidFill>
              </a:rPr>
              <a:t>depending on the season</a:t>
            </a:r>
            <a:endParaRPr lang="ru-RU" sz="1400" dirty="0">
              <a:solidFill>
                <a:schemeClr val="accent1"/>
              </a:solidFill>
            </a:endParaRPr>
          </a:p>
        </p:txBody>
      </p:sp>
    </p:spTree>
    <p:extLst>
      <p:ext uri="{BB962C8B-B14F-4D97-AF65-F5344CB8AC3E}">
        <p14:creationId xmlns:p14="http://schemas.microsoft.com/office/powerpoint/2010/main" val="2907300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2012" y="1441440"/>
            <a:ext cx="8108576" cy="3200876"/>
          </a:xfrm>
          <a:prstGeom prst="rect">
            <a:avLst/>
          </a:prstGeom>
        </p:spPr>
        <p:txBody>
          <a:bodyPr wrap="square">
            <a:spAutoFit/>
          </a:bodyPr>
          <a:lstStyle/>
          <a:p>
            <a:pPr marL="342900" indent="-342900" algn="just">
              <a:spcAft>
                <a:spcPts val="600"/>
              </a:spcAft>
              <a:buFont typeface="Arial" panose="020B0604020202020204" pitchFamily="34" charset="0"/>
              <a:buChar char="•"/>
            </a:pPr>
            <a:r>
              <a:rPr lang="en-US" sz="2400" b="0" i="0" dirty="0" smtClean="0">
                <a:solidFill>
                  <a:schemeClr val="tx2"/>
                </a:solidFill>
                <a:effectLst/>
              </a:rPr>
              <a:t>Data on the measurement of the flux of atmospheric muons </a:t>
            </a:r>
            <a:r>
              <a:rPr lang="en-US" sz="2400" dirty="0" smtClean="0">
                <a:solidFill>
                  <a:schemeClr val="tx2"/>
                </a:solidFill>
              </a:rPr>
              <a:t>with </a:t>
            </a:r>
            <a:r>
              <a:rPr lang="en-US" sz="2400" b="0" i="0" dirty="0" smtClean="0">
                <a:solidFill>
                  <a:schemeClr val="tx2"/>
                </a:solidFill>
                <a:effectLst/>
              </a:rPr>
              <a:t>LVD at 3650 m </a:t>
            </a:r>
            <a:r>
              <a:rPr lang="en-US" sz="2400" b="0" i="0" dirty="0" err="1" smtClean="0">
                <a:solidFill>
                  <a:schemeClr val="tx2"/>
                </a:solidFill>
                <a:effectLst/>
              </a:rPr>
              <a:t>w.e</a:t>
            </a:r>
            <a:r>
              <a:rPr lang="en-US" sz="2400" b="0" i="0" dirty="0" smtClean="0">
                <a:solidFill>
                  <a:schemeClr val="tx2"/>
                </a:solidFill>
                <a:effectLst/>
              </a:rPr>
              <a:t>. depth with an average energy of 280 GeV are presented. </a:t>
            </a:r>
          </a:p>
          <a:p>
            <a:pPr marL="342900" indent="-342900" algn="just">
              <a:spcAft>
                <a:spcPts val="600"/>
              </a:spcAft>
              <a:buFont typeface="Arial" panose="020B0604020202020204" pitchFamily="34" charset="0"/>
              <a:buChar char="•"/>
            </a:pPr>
            <a:r>
              <a:rPr lang="en-US" sz="2400" b="0" i="0" dirty="0" smtClean="0">
                <a:solidFill>
                  <a:schemeClr val="tx2"/>
                </a:solidFill>
                <a:effectLst/>
              </a:rPr>
              <a:t>The</a:t>
            </a:r>
            <a:r>
              <a:rPr lang="ru-RU" sz="2400" b="0" i="0" dirty="0" smtClean="0">
                <a:solidFill>
                  <a:schemeClr val="tx2"/>
                </a:solidFill>
                <a:effectLst/>
              </a:rPr>
              <a:t> </a:t>
            </a:r>
            <a:r>
              <a:rPr lang="en-US" sz="2400" b="0" i="0" dirty="0" smtClean="0">
                <a:solidFill>
                  <a:schemeClr val="tx2"/>
                </a:solidFill>
                <a:effectLst/>
              </a:rPr>
              <a:t>effective temperature coefficient </a:t>
            </a:r>
            <a:r>
              <a:rPr lang="en-US" sz="2400" b="0" i="0" dirty="0" smtClean="0">
                <a:solidFill>
                  <a:schemeClr val="tx2"/>
                </a:solidFill>
                <a:effectLst/>
                <a:sym typeface="Symbol" panose="05050102010706020507" pitchFamily="18" charset="2"/>
              </a:rPr>
              <a:t></a:t>
            </a:r>
            <a:r>
              <a:rPr lang="en-US" sz="2400" b="0" i="0" baseline="-25000" dirty="0" smtClean="0">
                <a:solidFill>
                  <a:schemeClr val="tx2"/>
                </a:solidFill>
                <a:effectLst/>
                <a:sym typeface="Symbol" panose="05050102010706020507" pitchFamily="18" charset="2"/>
              </a:rPr>
              <a:t>T</a:t>
            </a:r>
            <a:r>
              <a:rPr lang="en-US" sz="2400" b="0" i="0" dirty="0" smtClean="0">
                <a:solidFill>
                  <a:schemeClr val="tx2"/>
                </a:solidFill>
                <a:effectLst/>
              </a:rPr>
              <a:t> </a:t>
            </a:r>
            <a:r>
              <a:rPr lang="it-IT" sz="2400" dirty="0" smtClean="0">
                <a:solidFill>
                  <a:schemeClr val="tx2"/>
                </a:solidFill>
              </a:rPr>
              <a:t>is 0</a:t>
            </a:r>
            <a:r>
              <a:rPr lang="ru-RU" sz="2400" dirty="0" smtClean="0">
                <a:solidFill>
                  <a:schemeClr val="tx2"/>
                </a:solidFill>
              </a:rPr>
              <a:t>.</a:t>
            </a:r>
            <a:r>
              <a:rPr lang="it-IT" sz="2400" dirty="0" smtClean="0">
                <a:solidFill>
                  <a:schemeClr val="tx2"/>
                </a:solidFill>
              </a:rPr>
              <a:t>93</a:t>
            </a:r>
            <a:r>
              <a:rPr lang="ru-RU" sz="2400" dirty="0" smtClean="0">
                <a:solidFill>
                  <a:schemeClr val="tx2"/>
                </a:solidFill>
              </a:rPr>
              <a:t> </a:t>
            </a:r>
            <a:r>
              <a:rPr lang="ru-RU" sz="2400" dirty="0" smtClean="0">
                <a:solidFill>
                  <a:schemeClr val="tx2"/>
                </a:solidFill>
                <a:sym typeface="Symbol" panose="05050102010706020507" pitchFamily="18" charset="2"/>
              </a:rPr>
              <a:t> </a:t>
            </a:r>
            <a:r>
              <a:rPr lang="it-IT" sz="2400" dirty="0" smtClean="0">
                <a:solidFill>
                  <a:schemeClr val="tx2"/>
                </a:solidFill>
              </a:rPr>
              <a:t>0</a:t>
            </a:r>
            <a:r>
              <a:rPr lang="ru-RU" sz="2400" dirty="0" smtClean="0">
                <a:solidFill>
                  <a:schemeClr val="tx2"/>
                </a:solidFill>
              </a:rPr>
              <a:t>.</a:t>
            </a:r>
            <a:r>
              <a:rPr lang="it-IT" sz="2400" dirty="0" smtClean="0">
                <a:solidFill>
                  <a:schemeClr val="tx2"/>
                </a:solidFill>
              </a:rPr>
              <a:t>02</a:t>
            </a:r>
            <a:r>
              <a:rPr lang="en-US" sz="2400" b="0" i="0" dirty="0" smtClean="0">
                <a:solidFill>
                  <a:schemeClr val="tx2"/>
                </a:solidFill>
                <a:effectLst/>
              </a:rPr>
              <a:t>.</a:t>
            </a:r>
            <a:r>
              <a:rPr lang="ru-RU" sz="2400" b="0" i="0" dirty="0" smtClean="0">
                <a:solidFill>
                  <a:schemeClr val="tx2"/>
                </a:solidFill>
                <a:effectLst/>
              </a:rPr>
              <a:t> </a:t>
            </a:r>
            <a:endParaRPr lang="en-US" sz="2400" b="0" i="0" dirty="0" smtClean="0">
              <a:solidFill>
                <a:schemeClr val="tx2"/>
              </a:solidFill>
              <a:effectLst/>
            </a:endParaRPr>
          </a:p>
          <a:p>
            <a:pPr marL="342900" indent="-342900" algn="just">
              <a:spcAft>
                <a:spcPts val="600"/>
              </a:spcAft>
              <a:buFont typeface="Arial" panose="020B0604020202020204" pitchFamily="34" charset="0"/>
              <a:buChar char="•"/>
            </a:pPr>
            <a:r>
              <a:rPr lang="en-US" sz="2400" dirty="0">
                <a:solidFill>
                  <a:schemeClr val="tx2"/>
                </a:solidFill>
              </a:rPr>
              <a:t>Now we are analyzing muon and temperature data for 25 years of observations in order to establish the degree of deviation of muon data from harmonic function and identify the source of the fine structure of variations.</a:t>
            </a:r>
            <a:endParaRPr lang="ru-RU" sz="2400" dirty="0">
              <a:solidFill>
                <a:schemeClr val="tx2"/>
              </a:solidFill>
            </a:endParaRPr>
          </a:p>
        </p:txBody>
      </p:sp>
      <p:sp>
        <p:nvSpPr>
          <p:cNvPr id="3" name="Прямоугольник 2"/>
          <p:cNvSpPr/>
          <p:nvPr/>
        </p:nvSpPr>
        <p:spPr>
          <a:xfrm>
            <a:off x="3374883" y="470067"/>
            <a:ext cx="2622834" cy="707886"/>
          </a:xfrm>
          <a:prstGeom prst="rect">
            <a:avLst/>
          </a:prstGeom>
        </p:spPr>
        <p:txBody>
          <a:bodyPr wrap="none">
            <a:spAutoFit/>
          </a:bodyPr>
          <a:lstStyle/>
          <a:p>
            <a:r>
              <a:rPr lang="en-US" sz="4000" b="1" dirty="0" smtClean="0">
                <a:ln w="22225">
                  <a:solidFill>
                    <a:schemeClr val="accent1"/>
                  </a:solidFill>
                  <a:prstDash val="solid"/>
                </a:ln>
                <a:solidFill>
                  <a:schemeClr val="accent2">
                    <a:lumMod val="60000"/>
                    <a:lumOff val="40000"/>
                  </a:schemeClr>
                </a:solidFill>
              </a:rPr>
              <a:t>Conclusion </a:t>
            </a:r>
            <a:endParaRPr lang="ru-RU" sz="4000" dirty="0"/>
          </a:p>
        </p:txBody>
      </p:sp>
    </p:spTree>
    <p:extLst>
      <p:ext uri="{BB962C8B-B14F-4D97-AF65-F5344CB8AC3E}">
        <p14:creationId xmlns:p14="http://schemas.microsoft.com/office/powerpoint/2010/main" val="84337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3004" y="2273304"/>
            <a:ext cx="8633012" cy="707886"/>
          </a:xfrm>
          <a:prstGeom prst="rect">
            <a:avLst/>
          </a:prstGeom>
        </p:spPr>
        <p:txBody>
          <a:bodyPr wrap="square">
            <a:spAutoFit/>
          </a:bodyPr>
          <a:lstStyle/>
          <a:p>
            <a:pPr algn="ctr"/>
            <a:r>
              <a:rPr lang="en-US" sz="4000" b="1" dirty="0" smtClean="0">
                <a:ln w="22225">
                  <a:solidFill>
                    <a:schemeClr val="accent1"/>
                  </a:solidFill>
                  <a:prstDash val="solid"/>
                </a:ln>
                <a:solidFill>
                  <a:schemeClr val="accent2">
                    <a:lumMod val="40000"/>
                    <a:lumOff val="60000"/>
                  </a:schemeClr>
                </a:solidFill>
              </a:rPr>
              <a:t>Thank you!</a:t>
            </a:r>
            <a:endParaRPr lang="ru-RU" sz="4000" b="1" dirty="0">
              <a:ln w="22225">
                <a:solidFill>
                  <a:schemeClr val="accent1"/>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120454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плый синий">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600</TotalTime>
  <Words>966</Words>
  <Application>Microsoft Office PowerPoint</Application>
  <PresentationFormat>Экран (4:3)</PresentationFormat>
  <Paragraphs>172</Paragraphs>
  <Slides>9</Slides>
  <Notes>6</Notes>
  <HiddenSlides>0</HiddenSlides>
  <MMClips>0</MMClips>
  <ScaleCrop>false</ScaleCrop>
  <HeadingPairs>
    <vt:vector size="8" baseType="variant">
      <vt:variant>
        <vt:lpstr>Использованные шрифты</vt:lpstr>
      </vt:variant>
      <vt:variant>
        <vt:i4>13</vt:i4>
      </vt:variant>
      <vt:variant>
        <vt:lpstr>Тема</vt:lpstr>
      </vt:variant>
      <vt:variant>
        <vt:i4>1</vt:i4>
      </vt:variant>
      <vt:variant>
        <vt:lpstr>Внедренные серверы OLE</vt:lpstr>
      </vt:variant>
      <vt:variant>
        <vt:i4>1</vt:i4>
      </vt:variant>
      <vt:variant>
        <vt:lpstr>Заголовки слайдов</vt:lpstr>
      </vt:variant>
      <vt:variant>
        <vt:i4>9</vt:i4>
      </vt:variant>
    </vt:vector>
  </HeadingPairs>
  <TitlesOfParts>
    <vt:vector size="24" baseType="lpstr">
      <vt:lpstr>Arial Unicode MS</vt:lpstr>
      <vt:lpstr>Arial</vt:lpstr>
      <vt:lpstr>Arial Narrow</vt:lpstr>
      <vt:lpstr>Calibri</vt:lpstr>
      <vt:lpstr>Calibri Light</vt:lpstr>
      <vt:lpstr>Cambria Math</vt:lpstr>
      <vt:lpstr>CMMI10</vt:lpstr>
      <vt:lpstr>CMR10</vt:lpstr>
      <vt:lpstr>CMSY7</vt:lpstr>
      <vt:lpstr>Constantia</vt:lpstr>
      <vt:lpstr>PTSans-Regular</vt:lpstr>
      <vt:lpstr>Symbol</vt:lpstr>
      <vt:lpstr>Times New Roman</vt:lpstr>
      <vt:lpstr>Тема Office</vt:lpstr>
      <vt:lpstr>Уравнение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alexey malgin</dc:creator>
  <cp:lastModifiedBy>alexey malgin</cp:lastModifiedBy>
  <cp:revision>42</cp:revision>
  <dcterms:created xsi:type="dcterms:W3CDTF">2018-10-15T20:06:43Z</dcterms:created>
  <dcterms:modified xsi:type="dcterms:W3CDTF">2018-10-22T19:47:03Z</dcterms:modified>
</cp:coreProperties>
</file>