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5" r:id="rId1"/>
  </p:sldMasterIdLst>
  <p:notesMasterIdLst>
    <p:notesMasterId r:id="rId28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8" r:id="rId11"/>
    <p:sldId id="284" r:id="rId12"/>
    <p:sldId id="269" r:id="rId13"/>
    <p:sldId id="279" r:id="rId14"/>
    <p:sldId id="271" r:id="rId15"/>
    <p:sldId id="280" r:id="rId16"/>
    <p:sldId id="275" r:id="rId17"/>
    <p:sldId id="285" r:id="rId18"/>
    <p:sldId id="276" r:id="rId19"/>
    <p:sldId id="277" r:id="rId20"/>
    <p:sldId id="282" r:id="rId21"/>
    <p:sldId id="266" r:id="rId22"/>
    <p:sldId id="267" r:id="rId23"/>
    <p:sldId id="273" r:id="rId24"/>
    <p:sldId id="274" r:id="rId25"/>
    <p:sldId id="283" r:id="rId26"/>
    <p:sldId id="28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6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836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8A02B9-88E7-437C-BA3A-56C0EB9FE311}" type="datetimeFigureOut">
              <a:rPr lang="ru-RU" smtClean="0"/>
              <a:t>24.10.2018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D3D8FB-0F81-401B-A637-0EDB1BB5EE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7174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4A4C4-CF3C-4173-A232-8C55C9A0F075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195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9C4C-D001-49A2-BEF2-9B3ABCFB78F5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40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68EA9-A172-40B1-BA37-25625B0EAC82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59928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012D6-0D66-42E8-AC7D-129C83537274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650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EDC25-FDB4-44E7-B06F-22C683EBD7AF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0767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39A85-D56E-4521-888B-C2909460E7A7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696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A34A9-5ECC-433C-BCB0-0CF0CD329BC8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066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AC65A-D0D4-407D-8CFC-1C4B09DB6D4F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82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2F92F-54EC-4D5A-B4BF-12A00A934B11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626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CBE7B5-6427-42C4-B25B-28CC7F513B04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06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3098B-DAA3-4C55-8AE1-6E52B4261C00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455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84976-2C20-4B13-B811-C5ACC991E62F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648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9287-4AC7-42FE-8FD0-E177F060167D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961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FF71-C3E3-44F2-B94B-BE63F7CA033B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44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F8DF8-942E-4C86-8D8C-01A3DBEF544E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367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599B-732F-4B2E-A8AD-C140438AAA5B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99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6EE2F-CC36-450B-A746-FA029384AE90}" type="datetime1">
              <a:rPr lang="en-US" smtClean="0"/>
              <a:t>10/24/2018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6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www.cao-rhms.ru/images/head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0"/>
            <a:ext cx="227647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3104" y="278309"/>
            <a:ext cx="8577668" cy="2262781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Thunderstorm investigations based on the data</a:t>
            </a:r>
            <a:br>
              <a:rPr lang="en-US" sz="2400" dirty="0"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</a:rPr>
              <a:t>obtained by the URAGAN muon </a:t>
            </a:r>
            <a:r>
              <a:rPr lang="en-US" sz="2400" dirty="0" err="1">
                <a:latin typeface="Arial Black" panose="020B0A04020102020204" pitchFamily="34" charset="0"/>
              </a:rPr>
              <a:t>hodoscope</a:t>
            </a:r>
            <a:r>
              <a:rPr lang="en-US" sz="2400" dirty="0">
                <a:latin typeface="Arial Black" panose="020B0A04020102020204" pitchFamily="34" charset="0"/>
              </a:rPr>
              <a:t> and</a:t>
            </a:r>
            <a:br>
              <a:rPr lang="en-US" sz="2400" dirty="0">
                <a:latin typeface="Arial Black" panose="020B0A04020102020204" pitchFamily="34" charset="0"/>
              </a:rPr>
            </a:br>
            <a:r>
              <a:rPr lang="en-US" sz="2400" dirty="0">
                <a:latin typeface="Arial Black" panose="020B0A04020102020204" pitchFamily="34" charset="0"/>
              </a:rPr>
              <a:t>Doppler weather radar DMRL-C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03614" y="2775943"/>
            <a:ext cx="7240386" cy="2489104"/>
          </a:xfrm>
        </p:spPr>
        <p:txBody>
          <a:bodyPr>
            <a:normAutofit/>
          </a:bodyPr>
          <a:lstStyle/>
          <a:p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Alexandra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KACHUR</a:t>
            </a:r>
            <a:r>
              <a:rPr lang="en-US" sz="1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Yuri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PAVLYUKOV</a:t>
            </a:r>
            <a:r>
              <a:rPr lang="en-US" sz="1600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b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Anatoly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PETRUKHIN</a:t>
            </a:r>
            <a:r>
              <a:rPr lang="en-US" sz="1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Natalia</a:t>
            </a:r>
            <a:r>
              <a:rPr lang="ru-RU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SEREBRYANNIK</a:t>
            </a:r>
            <a:r>
              <a:rPr lang="en-US" sz="1600" baseline="30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b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Victor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SHUTENKO</a:t>
            </a:r>
            <a:r>
              <a:rPr lang="en-US" sz="1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1600" baseline="30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</a:t>
            </a:r>
            <a:r>
              <a:rPr lang="en-US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National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Research Nuclear University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MEPhI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(Moscow Engineering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Physics Institute</a:t>
            </a:r>
            <a:r>
              <a: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),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Scientific &amp; Educational Centre NEVOD</a:t>
            </a:r>
          </a:p>
          <a:p>
            <a:r>
              <a:rPr lang="en-US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b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Central </a:t>
            </a:r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Aerological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Observatory</a:t>
            </a:r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endParaRPr lang="ru-RU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030" name="Picture 6" descr="http://www.nevod.mephi.ru/templates/trip_en/images/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000" y="0"/>
            <a:ext cx="31813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mephi.ru/bitrix/templates/mephi_new/img/logo-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75" y="85725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95938" y="54999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IV international conference on particle physics and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astrophysics</a:t>
            </a:r>
          </a:p>
          <a:p>
            <a:pPr algn="ctr"/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Moscow, 22-26 October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2018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25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959"/>
            <a:ext cx="9144000" cy="46553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65" y="640736"/>
            <a:ext cx="6589199" cy="128089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Wavelet </a:t>
            </a:r>
            <a:r>
              <a:rPr lang="en-US" dirty="0" smtClean="0">
                <a:latin typeface="Arial Black" panose="020B0A04020102020204" pitchFamily="34" charset="0"/>
              </a:rPr>
              <a:t>analysis</a:t>
            </a:r>
            <a:r>
              <a:rPr lang="ru-RU" dirty="0" smtClean="0">
                <a:latin typeface="Arial Black" panose="020B0A04020102020204" pitchFamily="34" charset="0"/>
              </a:rPr>
              <a:t>: </a:t>
            </a:r>
            <a:r>
              <a:rPr lang="en-US" dirty="0" err="1" smtClean="0">
                <a:latin typeface="Arial Black" panose="020B0A04020102020204" pitchFamily="34" charset="0"/>
              </a:rPr>
              <a:t>R</a:t>
            </a:r>
            <a:r>
              <a:rPr lang="en-US" sz="2000" dirty="0" err="1" smtClean="0">
                <a:latin typeface="Arial Black" panose="020B0A04020102020204" pitchFamily="34" charset="0"/>
              </a:rPr>
              <a:t>hor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5884" y="1905000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T60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5884" y="3342575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T90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5884" y="4822669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T180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23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959"/>
            <a:ext cx="9144000" cy="46553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6765" y="640736"/>
            <a:ext cx="6589199" cy="128089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Wavelet </a:t>
            </a:r>
            <a:r>
              <a:rPr lang="en-US" dirty="0" smtClean="0">
                <a:latin typeface="Arial Black" panose="020B0A04020102020204" pitchFamily="34" charset="0"/>
              </a:rPr>
              <a:t>analysis</a:t>
            </a:r>
            <a:r>
              <a:rPr lang="ru-RU" dirty="0" smtClean="0">
                <a:latin typeface="Arial Black" panose="020B0A04020102020204" pitchFamily="34" charset="0"/>
              </a:rPr>
              <a:t>: </a:t>
            </a:r>
            <a:r>
              <a:rPr lang="en-US" dirty="0" err="1" smtClean="0">
                <a:latin typeface="Arial Black" panose="020B0A04020102020204" pitchFamily="34" charset="0"/>
              </a:rPr>
              <a:t>R</a:t>
            </a:r>
            <a:r>
              <a:rPr lang="en-US" sz="2000" dirty="0" err="1" smtClean="0">
                <a:latin typeface="Arial Black" panose="020B0A04020102020204" pitchFamily="34" charset="0"/>
              </a:rPr>
              <a:t>hor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5884" y="1905000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T60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5884" y="3342575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T90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5884" y="4822669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T180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101" y="-56039"/>
            <a:ext cx="6589199" cy="1280890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30.08.2018 – 31.08.2018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" t="7227" r="4996" b="6723"/>
          <a:stretch/>
        </p:blipFill>
        <p:spPr>
          <a:xfrm>
            <a:off x="0" y="1719006"/>
            <a:ext cx="7467600" cy="5138994"/>
          </a:xfrm>
        </p:spPr>
      </p:pic>
      <p:sp>
        <p:nvSpPr>
          <p:cNvPr id="5" name="TextBox 4"/>
          <p:cNvSpPr txBox="1"/>
          <p:nvPr/>
        </p:nvSpPr>
        <p:spPr>
          <a:xfrm>
            <a:off x="1338349" y="499996"/>
            <a:ext cx="7805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The thunderstorm was observed at 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Domodedovo airport meteorological station from 21:00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30.08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to 05:00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31.08,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at the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Balchug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meteorological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station from 21:00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30.08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to 05:00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31.08 and at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the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VDNKh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meteorological station at 23:00 30.08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41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01" y="0"/>
            <a:ext cx="6589199" cy="128089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Meteorological maps</a:t>
            </a:r>
            <a:endParaRPr lang="ru-RU" dirty="0">
              <a:latin typeface="Arial Black" panose="020B0A040201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950441" y="628609"/>
            <a:ext cx="7215468" cy="6229391"/>
            <a:chOff x="1928532" y="628609"/>
            <a:chExt cx="7215468" cy="6229391"/>
          </a:xfrm>
        </p:grpSpPr>
        <p:pic>
          <p:nvPicPr>
            <p:cNvPr id="4" name="Рисунок 3" descr="D:\KachurAP\DMRLAugust2018\30\Screenshot_030.pn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0" t="10776" r="24319" b="5389"/>
            <a:stretch/>
          </p:blipFill>
          <p:spPr bwMode="auto">
            <a:xfrm>
              <a:off x="1928532" y="628609"/>
              <a:ext cx="7215468" cy="622939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Скругленный прямоугольник 4"/>
            <p:cNvSpPr/>
            <p:nvPr/>
          </p:nvSpPr>
          <p:spPr>
            <a:xfrm>
              <a:off x="7046400" y="823690"/>
              <a:ext cx="914400" cy="9144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Start 30.08 05:00</a:t>
              </a:r>
              <a:endParaRPr lang="ru-RU"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950441" y="628608"/>
            <a:ext cx="7054964" cy="6229391"/>
            <a:chOff x="-5689818" y="717160"/>
            <a:chExt cx="6941819" cy="6140840"/>
          </a:xfrm>
        </p:grpSpPr>
        <p:pic>
          <p:nvPicPr>
            <p:cNvPr id="7" name="Рисунок 6" descr="D:\KachurAP\DMRLAugust2018\30\Screenshot_143.png"/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2" t="10606" r="26431" b="5218"/>
            <a:stretch/>
          </p:blipFill>
          <p:spPr bwMode="auto">
            <a:xfrm>
              <a:off x="-5689818" y="717160"/>
              <a:ext cx="6941819" cy="61408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Скругленный прямоугольник 7"/>
            <p:cNvSpPr/>
            <p:nvPr/>
          </p:nvSpPr>
          <p:spPr>
            <a:xfrm>
              <a:off x="226452" y="823690"/>
              <a:ext cx="914400" cy="9144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Peak 30.08 23:50</a:t>
              </a:r>
              <a:endParaRPr lang="ru-RU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942506" y="628606"/>
            <a:ext cx="7062899" cy="6240649"/>
            <a:chOff x="7870962" y="717160"/>
            <a:chExt cx="6949939" cy="6140840"/>
          </a:xfrm>
        </p:grpSpPr>
        <p:pic>
          <p:nvPicPr>
            <p:cNvPr id="11" name="Рисунок 10" descr="D:\KachurAP\DMRLAugust2018\31\Screenshot_042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68" t="10606" r="25032" b="5561"/>
            <a:stretch/>
          </p:blipFill>
          <p:spPr bwMode="auto">
            <a:xfrm>
              <a:off x="7870962" y="717160"/>
              <a:ext cx="6949939" cy="61408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Скругленный прямоугольник 11"/>
            <p:cNvSpPr/>
            <p:nvPr/>
          </p:nvSpPr>
          <p:spPr>
            <a:xfrm>
              <a:off x="13700373" y="823690"/>
              <a:ext cx="914400" cy="91440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End </a:t>
              </a:r>
            </a:p>
            <a:p>
              <a:pPr algn="ctr"/>
              <a:r>
                <a:rPr lang="en-US" dirty="0" smtClean="0"/>
                <a:t>31.08 07:00</a:t>
              </a:r>
              <a:endParaRPr lang="ru-RU" dirty="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19019" r="11989"/>
          <a:stretch/>
        </p:blipFill>
        <p:spPr>
          <a:xfrm>
            <a:off x="0" y="2060362"/>
            <a:ext cx="432262" cy="191382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57042" y="2035191"/>
            <a:ext cx="22199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Precipitation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is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weak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Moderate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precipitation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Precipitation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is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strong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Cumuliform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clouds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Rain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is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weak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Moderate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rain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Heavy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rain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Thunderstorm</a:t>
            </a:r>
            <a:r>
              <a:rPr lang="ru-RU" sz="1200" dirty="0">
                <a:latin typeface="Arial Black" panose="020B0A04020102020204" pitchFamily="34" charset="0"/>
              </a:rPr>
              <a:t> 30-70%</a:t>
            </a: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Thunderstorm</a:t>
            </a:r>
            <a:r>
              <a:rPr lang="ru-RU" sz="1200" dirty="0">
                <a:latin typeface="Arial Black" panose="020B0A04020102020204" pitchFamily="34" charset="0"/>
              </a:rPr>
              <a:t> 70-90%</a:t>
            </a: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Thunderstorm</a:t>
            </a:r>
            <a:r>
              <a:rPr lang="ru-RU" sz="1200" dirty="0">
                <a:latin typeface="Arial Black" panose="020B0A04020102020204" pitchFamily="34" charset="0"/>
              </a:rPr>
              <a:t>&gt; 30%</a:t>
            </a:r>
          </a:p>
        </p:txBody>
      </p:sp>
    </p:spTree>
    <p:extLst>
      <p:ext uri="{BB962C8B-B14F-4D97-AF65-F5344CB8AC3E}">
        <p14:creationId xmlns:p14="http://schemas.microsoft.com/office/powerpoint/2010/main" val="104014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7099046" cy="128089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Comparison </a:t>
            </a:r>
            <a:r>
              <a:rPr lang="en-US" dirty="0" smtClean="0">
                <a:latin typeface="Arial Black" panose="020B0A04020102020204" pitchFamily="34" charset="0"/>
              </a:rPr>
              <a:t>(20:30 </a:t>
            </a:r>
            <a:r>
              <a:rPr lang="en-US" dirty="0">
                <a:latin typeface="Arial Black" panose="020B0A04020102020204" pitchFamily="34" charset="0"/>
              </a:rPr>
              <a:t>– </a:t>
            </a:r>
            <a:r>
              <a:rPr lang="en-US" dirty="0" smtClean="0">
                <a:latin typeface="Arial Black" panose="020B0A04020102020204" pitchFamily="34" charset="0"/>
              </a:rPr>
              <a:t>05:20</a:t>
            </a:r>
            <a:r>
              <a:rPr lang="en-US" dirty="0">
                <a:latin typeface="Arial Black" panose="020B0A04020102020204" pitchFamily="34" charset="0"/>
              </a:rPr>
              <a:t>)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4161"/>
            <a:ext cx="9144000" cy="413547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25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NI05_NP_Isum_20180830_2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1304315"/>
            <a:ext cx="7607300" cy="187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ANI05_NP_A_20180830_2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3181758"/>
            <a:ext cx="7607300" cy="187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ANI05_NP_Rhor_20180830_2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5012187"/>
            <a:ext cx="7607300" cy="187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8"/>
          <p:cNvSpPr/>
          <p:nvPr/>
        </p:nvSpPr>
        <p:spPr>
          <a:xfrm>
            <a:off x="4699000" y="3721101"/>
            <a:ext cx="2971800" cy="4432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152900" y="5685382"/>
            <a:ext cx="2971800" cy="4432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940050" y="1779371"/>
            <a:ext cx="2971800" cy="44327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569527" y="1055716"/>
            <a:ext cx="0" cy="5644342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45468" y="1920083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</a:t>
            </a:r>
            <a:r>
              <a:rPr lang="en-US" sz="1100" dirty="0" err="1" smtClean="0"/>
              <a:t>sum</a:t>
            </a:r>
            <a:endParaRPr lang="ru-RU" sz="1100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45468" y="3709999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45468" y="5636714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</a:t>
            </a:r>
            <a:r>
              <a:rPr lang="en-US" sz="1100" dirty="0" err="1" smtClean="0"/>
              <a:t>hor</a:t>
            </a:r>
            <a:endParaRPr lang="ru-RU" sz="1100" dirty="0"/>
          </a:p>
        </p:txBody>
      </p: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1284311" y="0"/>
            <a:ext cx="7859689" cy="128089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Wavelet analyses of URAGAN data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69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110"/>
            <a:ext cx="9144000" cy="46553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Wavelet analysis</a:t>
            </a:r>
            <a:r>
              <a:rPr lang="ru-RU" dirty="0" smtClean="0">
                <a:latin typeface="Arial Black" panose="020B0A04020102020204" pitchFamily="34" charset="0"/>
              </a:rPr>
              <a:t>: </a:t>
            </a:r>
            <a:r>
              <a:rPr lang="en-US" dirty="0" err="1" smtClean="0">
                <a:latin typeface="Arial Black" panose="020B0A04020102020204" pitchFamily="34" charset="0"/>
              </a:rPr>
              <a:t>R</a:t>
            </a:r>
            <a:r>
              <a:rPr lang="en-US" sz="2800" dirty="0" err="1" smtClean="0">
                <a:latin typeface="Arial Black" panose="020B0A04020102020204" pitchFamily="34" charset="0"/>
              </a:rPr>
              <a:t>hor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5884" y="1905000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T60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5884" y="3404062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T90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5884" y="4687686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T120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01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109"/>
            <a:ext cx="9144000" cy="46553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Wavelet analysis</a:t>
            </a:r>
            <a:r>
              <a:rPr lang="ru-RU" dirty="0" smtClean="0">
                <a:latin typeface="Arial Black" panose="020B0A04020102020204" pitchFamily="34" charset="0"/>
              </a:rPr>
              <a:t>: </a:t>
            </a:r>
            <a:r>
              <a:rPr lang="en-US" dirty="0" err="1" smtClean="0">
                <a:latin typeface="Arial Black" panose="020B0A04020102020204" pitchFamily="34" charset="0"/>
              </a:rPr>
              <a:t>R</a:t>
            </a:r>
            <a:r>
              <a:rPr lang="en-US" sz="2800" dirty="0" err="1" smtClean="0">
                <a:latin typeface="Arial Black" panose="020B0A04020102020204" pitchFamily="34" charset="0"/>
              </a:rPr>
              <a:t>hor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5884" y="1905000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T60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5884" y="3404062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T90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5884" y="4687686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T120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3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Conclusions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600" y="1397000"/>
            <a:ext cx="7543799" cy="487045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Results obtained from the analysis of data provided by MH URAGAN are consistent with DMRL-C </a:t>
            </a:r>
            <a:r>
              <a:rPr lang="en-US" sz="2400" dirty="0" smtClean="0">
                <a:latin typeface="Arial Black" panose="020B0A04020102020204" pitchFamily="34" charset="0"/>
              </a:rPr>
              <a:t>data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C</a:t>
            </a:r>
            <a:r>
              <a:rPr lang="en-US" sz="2400" dirty="0" smtClean="0">
                <a:latin typeface="Arial Black" panose="020B0A04020102020204" pitchFamily="34" charset="0"/>
              </a:rPr>
              <a:t>haracteristics </a:t>
            </a:r>
            <a:r>
              <a:rPr lang="en-US" sz="2400" dirty="0">
                <a:latin typeface="Arial Black" panose="020B0A04020102020204" pitchFamily="34" charset="0"/>
              </a:rPr>
              <a:t>of the muon flux provide a good reaction to </a:t>
            </a:r>
            <a:r>
              <a:rPr lang="en-US" sz="2400" dirty="0" smtClean="0">
                <a:latin typeface="Arial Black" panose="020B0A04020102020204" pitchFamily="34" charset="0"/>
              </a:rPr>
              <a:t>the passage </a:t>
            </a:r>
            <a:r>
              <a:rPr lang="en-US" sz="2400" dirty="0">
                <a:latin typeface="Arial Black" panose="020B0A04020102020204" pitchFamily="34" charset="0"/>
              </a:rPr>
              <a:t>of a</a:t>
            </a:r>
            <a:r>
              <a:rPr lang="en-US" sz="2400" dirty="0" smtClean="0">
                <a:latin typeface="Arial Black" panose="020B0A04020102020204" pitchFamily="34" charset="0"/>
              </a:rPr>
              <a:t> thunderstorm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Wavelet analysis of </a:t>
            </a:r>
            <a:r>
              <a:rPr lang="en-US" sz="2400" dirty="0" smtClean="0">
                <a:latin typeface="Arial Black" panose="020B0A04020102020204" pitchFamily="34" charset="0"/>
              </a:rPr>
              <a:t>different time </a:t>
            </a:r>
            <a:r>
              <a:rPr lang="en-US" sz="2400" dirty="0">
                <a:latin typeface="Arial Black" panose="020B0A04020102020204" pitchFamily="34" charset="0"/>
              </a:rPr>
              <a:t>series shows that </a:t>
            </a:r>
            <a:r>
              <a:rPr lang="en-US" sz="2400" dirty="0" smtClean="0">
                <a:latin typeface="Arial Black" panose="020B0A04020102020204" pitchFamily="34" charset="0"/>
              </a:rPr>
              <a:t>before and during </a:t>
            </a:r>
            <a:r>
              <a:rPr lang="en-US" sz="2400" dirty="0">
                <a:latin typeface="Arial Black" panose="020B0A04020102020204" pitchFamily="34" charset="0"/>
              </a:rPr>
              <a:t>the passage of a thunderstorm </a:t>
            </a:r>
            <a:r>
              <a:rPr lang="en-US" sz="2400" dirty="0" smtClean="0">
                <a:latin typeface="Arial Black" panose="020B0A04020102020204" pitchFamily="34" charset="0"/>
              </a:rPr>
              <a:t>there </a:t>
            </a:r>
            <a:r>
              <a:rPr lang="en-US" sz="2400" dirty="0">
                <a:latin typeface="Arial Black" panose="020B0A04020102020204" pitchFamily="34" charset="0"/>
              </a:rPr>
              <a:t>are periodic disturbances in the characteristics of the </a:t>
            </a:r>
            <a:r>
              <a:rPr lang="en-US" sz="2400" dirty="0" smtClean="0">
                <a:latin typeface="Arial Black" panose="020B0A04020102020204" pitchFamily="34" charset="0"/>
              </a:rPr>
              <a:t>muon flux. </a:t>
            </a:r>
            <a:r>
              <a:rPr lang="en-US" sz="2400" dirty="0">
                <a:latin typeface="Arial Black" panose="020B0A04020102020204" pitchFamily="34" charset="0"/>
              </a:rPr>
              <a:t>Periods of those disturbances are ranging from 60 to 180 </a:t>
            </a:r>
            <a:r>
              <a:rPr lang="en-US" sz="2400" dirty="0" smtClean="0">
                <a:latin typeface="Arial Black" panose="020B0A04020102020204" pitchFamily="34" charset="0"/>
              </a:rPr>
              <a:t>minutes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1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6850" y="2514601"/>
            <a:ext cx="7486650" cy="2262781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Arial Black" panose="020B0A04020102020204" pitchFamily="34" charset="0"/>
              </a:rPr>
              <a:t>Thank you for your attention! </a:t>
            </a:r>
            <a:endParaRPr lang="ru-RU" sz="6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99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210" y="0"/>
            <a:ext cx="7577259" cy="128089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Muon </a:t>
            </a:r>
            <a:r>
              <a:rPr lang="en-US" dirty="0" err="1">
                <a:latin typeface="Arial Black" panose="020B0A04020102020204" pitchFamily="34" charset="0"/>
              </a:rPr>
              <a:t>hodoscope</a:t>
            </a:r>
            <a:r>
              <a:rPr lang="en-US" dirty="0">
                <a:latin typeface="Arial Black" panose="020B0A04020102020204" pitchFamily="34" charset="0"/>
              </a:rPr>
              <a:t> URAGAN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1724" y="147702"/>
            <a:ext cx="7822275" cy="2238051"/>
          </a:xfrm>
        </p:spPr>
        <p:txBody>
          <a:bodyPr>
            <a:noAutofit/>
          </a:bodyPr>
          <a:lstStyle/>
          <a:p>
            <a:endParaRPr lang="en-US" dirty="0" smtClean="0">
              <a:latin typeface="Arial Black" panose="020B0A04020102020204" pitchFamily="34" charset="0"/>
            </a:endParaRPr>
          </a:p>
          <a:p>
            <a:pPr algn="just"/>
            <a:r>
              <a:rPr lang="en-US" sz="1600" dirty="0" smtClean="0">
                <a:latin typeface="Arial Black" panose="020B0A04020102020204" pitchFamily="34" charset="0"/>
              </a:rPr>
              <a:t>provides </a:t>
            </a:r>
            <a:r>
              <a:rPr lang="en-US" sz="1600" dirty="0">
                <a:latin typeface="Arial Black" panose="020B0A04020102020204" pitchFamily="34" charset="0"/>
              </a:rPr>
              <a:t>registration of muons with a high spatial and angular resolution (about 1 cm and 0.8°, respectively) in a wide range of zenith angles (from 0° to 84</a:t>
            </a:r>
            <a:r>
              <a:rPr lang="en-US" sz="1600" dirty="0" smtClean="0">
                <a:latin typeface="Arial Black" panose="020B0A04020102020204" pitchFamily="34" charset="0"/>
              </a:rPr>
              <a:t>°)</a:t>
            </a:r>
          </a:p>
          <a:p>
            <a:pPr algn="just"/>
            <a:r>
              <a:rPr lang="en-US" sz="1600" dirty="0">
                <a:latin typeface="Arial Black" panose="020B0A04020102020204" pitchFamily="34" charset="0"/>
              </a:rPr>
              <a:t>t</a:t>
            </a:r>
            <a:r>
              <a:rPr lang="en-US" sz="1600" dirty="0" smtClean="0">
                <a:latin typeface="Arial Black" panose="020B0A04020102020204" pitchFamily="34" charset="0"/>
              </a:rPr>
              <a:t>rack </a:t>
            </a:r>
            <a:r>
              <a:rPr lang="en-US" sz="1600" dirty="0">
                <a:latin typeface="Arial Black" panose="020B0A04020102020204" pitchFamily="34" charset="0"/>
              </a:rPr>
              <a:t>parameters </a:t>
            </a:r>
            <a:r>
              <a:rPr lang="en-US" sz="1600" dirty="0" smtClean="0">
                <a:latin typeface="Arial Black" panose="020B0A04020102020204" pitchFamily="34" charset="0"/>
              </a:rPr>
              <a:t>are </a:t>
            </a:r>
            <a:r>
              <a:rPr lang="en-US" sz="1600" dirty="0">
                <a:latin typeface="Arial Black" panose="020B0A04020102020204" pitchFamily="34" charset="0"/>
              </a:rPr>
              <a:t>reconstructed in real time </a:t>
            </a:r>
            <a:r>
              <a:rPr lang="en-US" sz="1600" dirty="0" smtClean="0">
                <a:latin typeface="Arial Black" panose="020B0A04020102020204" pitchFamily="34" charset="0"/>
              </a:rPr>
              <a:t>and accumulated </a:t>
            </a:r>
            <a:r>
              <a:rPr lang="en-US" sz="1600" dirty="0">
                <a:latin typeface="Arial Black" panose="020B0A04020102020204" pitchFamily="34" charset="0"/>
              </a:rPr>
              <a:t>in a two-dimensional </a:t>
            </a:r>
            <a:r>
              <a:rPr lang="en-US" sz="1600" dirty="0" smtClean="0">
                <a:latin typeface="Arial Black" panose="020B0A04020102020204" pitchFamily="34" charset="0"/>
              </a:rPr>
              <a:t>matrix </a:t>
            </a:r>
            <a:r>
              <a:rPr lang="en-US" sz="1600" dirty="0">
                <a:latin typeface="Arial Black" panose="020B0A04020102020204" pitchFamily="34" charset="0"/>
              </a:rPr>
              <a:t>for one minute </a:t>
            </a:r>
            <a:r>
              <a:rPr lang="en-US" sz="1600" dirty="0" smtClean="0">
                <a:latin typeface="Arial Black" panose="020B0A04020102020204" pitchFamily="34" charset="0"/>
              </a:rPr>
              <a:t>interval. </a:t>
            </a:r>
            <a:r>
              <a:rPr lang="en-US" sz="1600" dirty="0">
                <a:latin typeface="Arial Black" panose="020B0A04020102020204" pitchFamily="34" charset="0"/>
              </a:rPr>
              <a:t>S</a:t>
            </a:r>
            <a:r>
              <a:rPr lang="en-US" sz="1600" dirty="0" smtClean="0">
                <a:latin typeface="Arial Black" panose="020B0A04020102020204" pitchFamily="34" charset="0"/>
              </a:rPr>
              <a:t>uch a matrix </a:t>
            </a:r>
            <a:r>
              <a:rPr lang="en-US" sz="1600" dirty="0">
                <a:latin typeface="Arial Black" panose="020B0A04020102020204" pitchFamily="34" charset="0"/>
              </a:rPr>
              <a:t>is a "muon picture" of the upper </a:t>
            </a:r>
            <a:r>
              <a:rPr lang="en-US" sz="1600" dirty="0" smtClean="0">
                <a:latin typeface="Arial Black" panose="020B0A04020102020204" pitchFamily="34" charset="0"/>
              </a:rPr>
              <a:t>hemisphere</a:t>
            </a:r>
          </a:p>
        </p:txBody>
      </p:sp>
      <p:pic>
        <p:nvPicPr>
          <p:cNvPr id="4" name="Picture 5" descr="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3" b="10832"/>
          <a:stretch/>
        </p:blipFill>
        <p:spPr bwMode="auto">
          <a:xfrm>
            <a:off x="-5675" y="4411254"/>
            <a:ext cx="4766163" cy="244674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ununevod.mephi.ru/images/URAGAN_EN/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88" y="4411255"/>
            <a:ext cx="4383511" cy="2446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436210" y="2315623"/>
                <a:ext cx="8707791" cy="20723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spcBef>
                    <a:spcPts val="1000"/>
                  </a:spcBef>
                  <a:buClr>
                    <a:srgbClr val="353535"/>
                  </a:buClr>
                </a:pPr>
                <a:r>
                  <a:rPr lang="en-US" sz="1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</a:rPr>
                  <a:t>characteristics reflecting the distortion of the distribution of the muon flux used in this analysis are:</a:t>
                </a:r>
                <a:endPara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</a:endParaRPr>
              </a:p>
              <a:p>
                <a:pPr marL="342900" lvl="0" indent="-342900">
                  <a:spcBef>
                    <a:spcPts val="1000"/>
                  </a:spcBef>
                  <a:buClr>
                    <a:srgbClr val="353535"/>
                  </a:buClr>
                  <a:buFont typeface="Wingdings 3" charset="2"/>
                  <a:buChar char=""/>
                </a:pPr>
                <a:r>
                  <a:rPr lang="en-US" sz="1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</a:rPr>
                  <a:t>vector of local anisotropy (A) which indicates the average direction of muon arrival recorded by the </a:t>
                </a:r>
                <a:r>
                  <a:rPr lang="en-US" sz="1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</a:rPr>
                  <a:t>detector</a:t>
                </a:r>
              </a:p>
              <a:p>
                <a:pPr marL="342900" lvl="0" indent="-342900">
                  <a:spcBef>
                    <a:spcPts val="1000"/>
                  </a:spcBef>
                  <a:buClr>
                    <a:srgbClr val="353535"/>
                  </a:buClr>
                  <a:buFont typeface="Wingdings 3" charset="2"/>
                  <a:buChar char=""/>
                </a:pPr>
                <a:r>
                  <a:rPr lang="en-US" sz="1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</a:rPr>
                  <a:t>vector </a:t>
                </a:r>
                <a:r>
                  <a:rPr lang="en-US" sz="1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</a:rPr>
                  <a:t>of relative anisotropy </a:t>
                </a:r>
                <a:r>
                  <a:rPr lang="en-US" sz="1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</a:rPr>
                  <a:t>(R) </a:t>
                </a:r>
                <a:r>
                  <a:rPr lang="en-US" sz="1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</a:rPr>
                  <a:t>which </a:t>
                </a:r>
                <a:r>
                  <a:rPr lang="en-US" sz="1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</a:rPr>
                  <a:t>is </a:t>
                </a:r>
                <a:r>
                  <a:rPr lang="en-US" sz="1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</a:rPr>
                  <a:t>the difference between the local anisotropy vector in the current time and averaged over a long period anisotropy </a:t>
                </a:r>
                <a:r>
                  <a:rPr lang="en-US" sz="1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Black" panose="020B0A04020102020204" pitchFamily="34" charset="0"/>
                  </a:rPr>
                  <a:t>vector </a:t>
                </a:r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</a:rPr>
                  <a:t>and its projection </a:t>
                </a:r>
                <a:r>
                  <a:rPr 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</a:rPr>
                  <a:t>on the horizontal plane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h𝑜𝑟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Black" panose="020B0A04020102020204" pitchFamily="34" charset="0"/>
                  </a:rPr>
                  <a:t>)</a:t>
                </a:r>
                <a:endParaRPr lang="en-US" sz="16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210" y="2315623"/>
                <a:ext cx="8707791" cy="2072362"/>
              </a:xfrm>
              <a:prstGeom prst="rect">
                <a:avLst/>
              </a:prstGeom>
              <a:blipFill>
                <a:blip r:embed="rId4"/>
                <a:stretch>
                  <a:fillRect l="-420" t="-882" b="-294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788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100" y="10430"/>
            <a:ext cx="709930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Characteristics </a:t>
            </a:r>
            <a:r>
              <a:rPr lang="en-US" dirty="0"/>
              <a:t>reflecting the distortion of </a:t>
            </a:r>
            <a:r>
              <a:rPr lang="en-US" dirty="0" smtClean="0"/>
              <a:t>the distribution </a:t>
            </a:r>
            <a:r>
              <a:rPr lang="en-US" dirty="0"/>
              <a:t>of the muon flux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673100" y="1562100"/>
                <a:ext cx="8470900" cy="51943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1900" dirty="0" smtClean="0"/>
                  <a:t>Vector of local anisotropy (</a:t>
                </a:r>
                <a:r>
                  <a:rPr lang="en-US" sz="1900" b="1" dirty="0"/>
                  <a:t>A</a:t>
                </a:r>
                <a:r>
                  <a:rPr lang="en-US" sz="1900" dirty="0"/>
                  <a:t>) indicates the average direction of muon arrival recorded by the </a:t>
                </a:r>
                <a:r>
                  <a:rPr lang="en-US" sz="1900" dirty="0" smtClean="0"/>
                  <a:t>detector. This </a:t>
                </a:r>
                <a:r>
                  <a:rPr lang="en-US" sz="1900" dirty="0"/>
                  <a:t>value is calculated as the sum of unit vectors, each of which has a reconstructed direction of a single </a:t>
                </a:r>
                <a:r>
                  <a:rPr lang="en-US" sz="1900" dirty="0" smtClean="0"/>
                  <a:t>muon track</a:t>
                </a:r>
                <a:r>
                  <a:rPr lang="en-US" sz="1900" dirty="0"/>
                  <a:t>, normalized by the total number of muons. </a:t>
                </a:r>
                <a:endParaRPr lang="en-US" sz="1900" dirty="0" smtClean="0"/>
              </a:p>
              <a:p>
                <a:r>
                  <a:rPr lang="en-US" sz="1900" dirty="0" smtClean="0"/>
                  <a:t>The </a:t>
                </a:r>
                <a:r>
                  <a:rPr lang="en-US" sz="1900" dirty="0"/>
                  <a:t>vector of relative anisotropy (</a:t>
                </a:r>
                <a:r>
                  <a:rPr lang="en-US" sz="1900" b="1" dirty="0"/>
                  <a:t>r</a:t>
                </a:r>
                <a:r>
                  <a:rPr lang="en-US" sz="1900" dirty="0"/>
                  <a:t>) is the difference between the local anisotropy vector in the current </a:t>
                </a:r>
                <a:r>
                  <a:rPr lang="en-US" sz="1900" dirty="0" smtClean="0"/>
                  <a:t>time and </a:t>
                </a:r>
                <a:r>
                  <a:rPr lang="en-US" sz="1900" dirty="0"/>
                  <a:t>averaged over a long period anisotropy </a:t>
                </a:r>
                <a:r>
                  <a:rPr lang="en-US" sz="1900" dirty="0" smtClean="0"/>
                  <a:t>vector</a:t>
                </a:r>
              </a:p>
              <a:p>
                <a:endParaRPr lang="en-US" sz="1900" dirty="0" smtClean="0"/>
              </a:p>
              <a:p>
                <a:r>
                  <a:rPr lang="en-US" sz="1900" dirty="0" smtClean="0"/>
                  <a:t>In </a:t>
                </a:r>
                <a:r>
                  <a:rPr lang="en-US" sz="1900" dirty="0"/>
                  <a:t>this analysis, the value of the vector </a:t>
                </a:r>
                <a:r>
                  <a:rPr lang="en-US" sz="1900" b="1" dirty="0"/>
                  <a:t>r </a:t>
                </a:r>
                <a:r>
                  <a:rPr lang="en-US" sz="1900" dirty="0"/>
                  <a:t>module and </a:t>
                </a:r>
                <a:r>
                  <a:rPr lang="en-US" sz="1900" dirty="0" smtClean="0"/>
                  <a:t>its projection </a:t>
                </a:r>
                <a:r>
                  <a:rPr lang="en-US" sz="1900" dirty="0"/>
                  <a:t>on the horizontal plane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900" b="0" i="1" dirty="0" smtClean="0">
                            <a:latin typeface="Cambria Math" panose="02040503050406030204" pitchFamily="18" charset="0"/>
                          </a:rPr>
                          <m:t>h𝑜𝑟</m:t>
                        </m:r>
                      </m:sub>
                    </m:sSub>
                  </m:oMath>
                </a14:m>
                <a:r>
                  <a:rPr lang="en-US" sz="1900" dirty="0" smtClean="0"/>
                  <a:t>)</a:t>
                </a:r>
                <a:r>
                  <a:rPr lang="ru-RU" sz="1900" dirty="0" smtClean="0"/>
                  <a:t>, </a:t>
                </a:r>
                <a:r>
                  <a:rPr lang="en-US" sz="1900" dirty="0"/>
                  <a:t>the </a:t>
                </a:r>
                <a:r>
                  <a:rPr lang="en-US" sz="1900" dirty="0" smtClean="0"/>
                  <a:t>projections</a:t>
                </a:r>
                <a:r>
                  <a:rPr lang="ru-RU" sz="1900" dirty="0" smtClean="0"/>
                  <a:t> </a:t>
                </a:r>
                <a:r>
                  <a:rPr lang="en-US" sz="1900" dirty="0" smtClean="0"/>
                  <a:t>onto </a:t>
                </a:r>
                <a:r>
                  <a:rPr lang="en-US" sz="1900" dirty="0"/>
                  <a:t>the horizontal axis South </a:t>
                </a:r>
                <a:r>
                  <a:rPr lang="en-US" sz="19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900" b="0" i="1" dirty="0" smtClean="0">
                            <a:latin typeface="Cambria Math" panose="02040503050406030204" pitchFamily="18" charset="0"/>
                          </a:rPr>
                          <m:t>𝑠𝑜𝑢𝑡h</m:t>
                        </m:r>
                      </m:sub>
                    </m:sSub>
                  </m:oMath>
                </a14:m>
                <a:r>
                  <a:rPr lang="en-US" sz="1900" dirty="0" smtClean="0"/>
                  <a:t>) </a:t>
                </a:r>
                <a:r>
                  <a:rPr lang="en-US" sz="1900" dirty="0"/>
                  <a:t>and East </a:t>
                </a:r>
                <a:r>
                  <a:rPr lang="en-US" sz="19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900" b="0" i="1" dirty="0" smtClean="0">
                            <a:latin typeface="Cambria Math" panose="02040503050406030204" pitchFamily="18" charset="0"/>
                          </a:rPr>
                          <m:t>𝑒𝑎𝑠𝑡</m:t>
                        </m:r>
                      </m:sub>
                    </m:sSub>
                  </m:oMath>
                </a14:m>
                <a:r>
                  <a:rPr lang="en-US" sz="1900" dirty="0" smtClean="0"/>
                  <a:t>), </a:t>
                </a:r>
                <a:r>
                  <a:rPr lang="en-US" sz="1900" dirty="0"/>
                  <a:t>as well as the projection on the vertical axis </a:t>
                </a:r>
                <a:r>
                  <a:rPr lang="en-US" sz="1900" dirty="0" smtClean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i="1" dirty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900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900" dirty="0" smtClean="0"/>
                  <a:t>) </a:t>
                </a:r>
                <a:r>
                  <a:rPr lang="en-US" sz="1900" dirty="0"/>
                  <a:t>are </a:t>
                </a:r>
                <a:r>
                  <a:rPr lang="en-US" sz="1900" dirty="0" smtClean="0"/>
                  <a:t>used </a:t>
                </a:r>
              </a:p>
              <a:p>
                <a:r>
                  <a:rPr lang="en-US" sz="1900" dirty="0"/>
                  <a:t>Registration </a:t>
                </a:r>
                <a:r>
                  <a:rPr lang="en-US" sz="1900" dirty="0" smtClean="0"/>
                  <a:t>of muon </a:t>
                </a:r>
                <a:r>
                  <a:rPr lang="en-US" sz="1900" dirty="0"/>
                  <a:t>flux variations at the Earth’s surface from different directions allows to obtain a picture of the conditions </a:t>
                </a:r>
                <a:r>
                  <a:rPr lang="en-US" sz="1900" dirty="0" smtClean="0"/>
                  <a:t>in the </a:t>
                </a:r>
                <a:r>
                  <a:rPr lang="en-US" sz="1900" dirty="0"/>
                  <a:t>upper atmosphere, to trace the dynamics of their changes and to identify disturbed regions</a:t>
                </a:r>
                <a:endParaRPr lang="en-US" sz="1900" dirty="0" smtClean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3100" y="1562100"/>
                <a:ext cx="8470900" cy="5194300"/>
              </a:xfrm>
              <a:blipFill>
                <a:blip r:embed="rId2"/>
                <a:stretch>
                  <a:fillRect l="-576" t="-1174" r="-86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450" y="3813175"/>
            <a:ext cx="3467100" cy="514350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20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14.07 Wavelet analysis</a:t>
            </a:r>
            <a:r>
              <a:rPr lang="ru-RU" dirty="0" smtClean="0">
                <a:latin typeface="Arial Black" panose="020B0A04020102020204" pitchFamily="34" charset="0"/>
              </a:rPr>
              <a:t>: </a:t>
            </a:r>
            <a:r>
              <a:rPr lang="en-US" dirty="0" err="1" smtClean="0">
                <a:latin typeface="Arial Black" panose="020B0A04020102020204" pitchFamily="34" charset="0"/>
              </a:rPr>
              <a:t>I</a:t>
            </a:r>
            <a:r>
              <a:rPr lang="en-US" sz="2400" dirty="0" err="1" smtClean="0">
                <a:latin typeface="Arial Black" panose="020B0A04020102020204" pitchFamily="34" charset="0"/>
              </a:rPr>
              <a:t>sum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0135"/>
            <a:ext cx="9144000" cy="465532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15884" y="1905000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T60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5884" y="3279371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T80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5884" y="4797417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T180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120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14.07 Wavelet analysis</a:t>
            </a:r>
            <a:r>
              <a:rPr lang="ru-RU" dirty="0" smtClean="0">
                <a:latin typeface="Arial Black" panose="020B0A04020102020204" pitchFamily="34" charset="0"/>
              </a:rPr>
              <a:t>: </a:t>
            </a:r>
            <a:r>
              <a:rPr lang="en-US" dirty="0" smtClean="0">
                <a:latin typeface="Arial Black" panose="020B0A04020102020204" pitchFamily="34" charset="0"/>
              </a:rPr>
              <a:t>A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2035"/>
            <a:ext cx="9144000" cy="465532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15884" y="1905000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T60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5884" y="3333801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T90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5884" y="4762602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T120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048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8026" y="318920"/>
            <a:ext cx="6589199" cy="1280890"/>
          </a:xfrm>
        </p:spPr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30.08 </a:t>
            </a:r>
            <a:r>
              <a:rPr lang="en-US" dirty="0" smtClean="0">
                <a:latin typeface="Arial Black" panose="020B0A04020102020204" pitchFamily="34" charset="0"/>
              </a:rPr>
              <a:t>Wavelet analysis</a:t>
            </a:r>
            <a:r>
              <a:rPr lang="ru-RU" dirty="0" smtClean="0">
                <a:latin typeface="Arial Black" panose="020B0A04020102020204" pitchFamily="34" charset="0"/>
              </a:rPr>
              <a:t>: </a:t>
            </a:r>
            <a:r>
              <a:rPr lang="en-US" dirty="0" err="1" smtClean="0">
                <a:latin typeface="Arial Black" panose="020B0A04020102020204" pitchFamily="34" charset="0"/>
              </a:rPr>
              <a:t>I</a:t>
            </a:r>
            <a:r>
              <a:rPr lang="en-US" sz="2800" dirty="0" err="1" smtClean="0">
                <a:latin typeface="Arial Black" panose="020B0A04020102020204" pitchFamily="34" charset="0"/>
              </a:rPr>
              <a:t>sum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9335"/>
            <a:ext cx="9144000" cy="465532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15884" y="1905000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T60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5884" y="3321101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T90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5884" y="4737202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T120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8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30.08 </a:t>
            </a:r>
            <a:r>
              <a:rPr lang="en-US" dirty="0" smtClean="0">
                <a:latin typeface="Arial Black" panose="020B0A04020102020204" pitchFamily="34" charset="0"/>
              </a:rPr>
              <a:t>Wavelet analysis</a:t>
            </a:r>
            <a:r>
              <a:rPr lang="ru-RU" dirty="0" smtClean="0">
                <a:latin typeface="Arial Black" panose="020B0A04020102020204" pitchFamily="34" charset="0"/>
              </a:rPr>
              <a:t>: </a:t>
            </a:r>
            <a:r>
              <a:rPr lang="en-US" dirty="0" smtClean="0">
                <a:latin typeface="Arial Black" panose="020B0A04020102020204" pitchFamily="34" charset="0"/>
              </a:rPr>
              <a:t>A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235"/>
            <a:ext cx="9144000" cy="4655329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15884" y="1905000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T80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7448" y="3283001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T120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7448" y="4754782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T160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96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>
                <a:latin typeface="Arial Black" panose="020B0A04020102020204" pitchFamily="34" charset="0"/>
              </a:rPr>
              <a:pPr/>
              <a:t>25</a:t>
            </a:fld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62309" y="37240"/>
            <a:ext cx="4376633" cy="750543"/>
          </a:xfrm>
        </p:spPr>
        <p:txBody>
          <a:bodyPr>
            <a:normAutofit/>
          </a:bodyPr>
          <a:lstStyle/>
          <a:p>
            <a:r>
              <a:rPr lang="en-US" b="1" dirty="0"/>
              <a:t>Muon diagnostics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Объект 2"/>
              <p:cNvSpPr>
                <a:spLocks noGrp="1"/>
              </p:cNvSpPr>
              <p:nvPr>
                <p:ph sz="quarter" idx="4294967295"/>
              </p:nvPr>
            </p:nvSpPr>
            <p:spPr>
              <a:xfrm>
                <a:off x="2163029" y="3026524"/>
                <a:ext cx="3364648" cy="960515"/>
              </a:xfrm>
              <a:prstGeom prst="rect">
                <a:avLst/>
              </a:prstGeom>
            </p:spPr>
            <p:txBody>
              <a:bodyPr>
                <a:normAutofit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ru-RU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ru-RU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ru-RU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den>
                      </m:f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400" dirty="0" smtClean="0">
                  <a:latin typeface="Arial Black" panose="020B0A04020102020204" pitchFamily="34" charset="0"/>
                </a:endParaRPr>
              </a:p>
              <a:p>
                <a:pPr marL="0" indent="0" algn="ctr">
                  <a:buNone/>
                </a:pPr>
                <a:endParaRPr lang="en-US" sz="2400" dirty="0">
                  <a:latin typeface="Arial Black" panose="020B0A04020102020204" pitchFamily="34" charset="0"/>
                </a:endParaRPr>
              </a:p>
              <a:p>
                <a:pPr marL="0" indent="0" algn="ctr">
                  <a:buNone/>
                </a:pPr>
                <a:endParaRPr lang="en-US" sz="2400" dirty="0" smtClean="0">
                  <a:latin typeface="Arial Black" panose="020B0A04020102020204" pitchFamily="34" charset="0"/>
                </a:endParaRPr>
              </a:p>
              <a:p>
                <a:pPr marL="0" indent="0" algn="ctr">
                  <a:buNone/>
                </a:pPr>
                <a:endParaRPr lang="en-US" sz="2400" dirty="0" smtClean="0">
                  <a:latin typeface="Arial Black" panose="020B0A04020102020204" pitchFamily="34" charset="0"/>
                </a:endParaRPr>
              </a:p>
            </p:txBody>
          </p:sp>
        </mc:Choice>
        <mc:Fallback xmlns="">
          <p:sp>
            <p:nvSpPr>
              <p:cNvPr id="6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294967295"/>
              </p:nvPr>
            </p:nvSpPr>
            <p:spPr>
              <a:xfrm>
                <a:off x="2163029" y="3026524"/>
                <a:ext cx="3364648" cy="9605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92919" y="3805186"/>
            <a:ext cx="33211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The greater the pressure, </a:t>
            </a:r>
            <a:r>
              <a:rPr lang="en-US" sz="2000" dirty="0" smtClean="0">
                <a:latin typeface="Arial Black" panose="020B0A04020102020204" pitchFamily="34" charset="0"/>
              </a:rPr>
              <a:t>the</a:t>
            </a:r>
            <a:endParaRPr lang="en-US" sz="2000" dirty="0">
              <a:latin typeface="Arial Black" panose="020B0A04020102020204" pitchFamily="34" charset="0"/>
            </a:endParaRPr>
          </a:p>
          <a:p>
            <a:r>
              <a:rPr lang="en-US" sz="2000" dirty="0">
                <a:latin typeface="Arial Black" panose="020B0A04020102020204" pitchFamily="34" charset="0"/>
              </a:rPr>
              <a:t>g</a:t>
            </a:r>
            <a:r>
              <a:rPr lang="en-US" sz="2000" dirty="0" smtClean="0">
                <a:latin typeface="Arial Black" panose="020B0A04020102020204" pitchFamily="34" charset="0"/>
              </a:rPr>
              <a:t>reater muons absorption </a:t>
            </a:r>
            <a:r>
              <a:rPr lang="en-US" sz="2000" dirty="0">
                <a:latin typeface="Arial Black" panose="020B0A04020102020204" pitchFamily="34" charset="0"/>
              </a:rPr>
              <a:t>(due to an increase the amount of substance)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8870" y="1601078"/>
            <a:ext cx="34251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 Black" panose="020B0A04020102020204" pitchFamily="34" charset="0"/>
              </a:rPr>
              <a:t>The higher the temperature, the: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Black" panose="020B0A04020102020204" pitchFamily="34" charset="0"/>
              </a:rPr>
              <a:t>higher pion generation 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Arial Black" panose="020B0A04020102020204" pitchFamily="34" charset="0"/>
              </a:rPr>
              <a:t>longer </a:t>
            </a:r>
            <a:r>
              <a:rPr lang="en-US" sz="1600" dirty="0">
                <a:latin typeface="Arial Black" panose="020B0A04020102020204" pitchFamily="34" charset="0"/>
              </a:rPr>
              <a:t>geometric path of the muon to the surface of the Earth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 Black" panose="020B0A04020102020204" pitchFamily="34" charset="0"/>
              </a:rPr>
              <a:t>higher probability </a:t>
            </a:r>
            <a:r>
              <a:rPr lang="en-US" sz="1600" dirty="0" smtClean="0">
                <a:latin typeface="Arial Black" panose="020B0A04020102020204" pitchFamily="34" charset="0"/>
              </a:rPr>
              <a:t>of decay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45126" y="635087"/>
            <a:ext cx="74164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Black" panose="020B0A04020102020204" pitchFamily="34" charset="0"/>
              </a:rPr>
              <a:t>Formation of </a:t>
            </a:r>
            <a:r>
              <a:rPr lang="en-US" sz="2000" b="1" dirty="0" smtClean="0">
                <a:latin typeface="Arial Black" panose="020B0A04020102020204" pitchFamily="34" charset="0"/>
              </a:rPr>
              <a:t>the muon flux: </a:t>
            </a:r>
            <a:r>
              <a:rPr lang="en-US" sz="2000" b="1" dirty="0">
                <a:latin typeface="Arial Black" panose="020B0A04020102020204" pitchFamily="34" charset="0"/>
              </a:rPr>
              <a:t>in the atmosphere at an altitude of 10 - 20 km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Black" panose="020B0A04020102020204" pitchFamily="34" charset="0"/>
              </a:rPr>
              <a:t>The top of a typical thunderstorm cell: at a height of 8 - 12 km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2919" y="1970914"/>
            <a:ext cx="51347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Arial Black" panose="020B0A04020102020204" pitchFamily="34" charset="0"/>
              </a:rPr>
              <a:t>The muon flux is modulated by changes in the basic thermodynamic parameters of the atmosphere.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ÐÐ°ÑÑÐ¸Ð½ÐºÐ¸ Ð¿Ð¾ Ð·Ð°Ð¿ÑÐ¾ÑÑ Muon atmosphere diagnos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805186"/>
            <a:ext cx="523875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43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4311" y="0"/>
            <a:ext cx="7859689" cy="128089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Wavelet analyses of URAGAN data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6146" name="Picture 2" descr="ANI10_NP_Isum_20180830_2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1149114"/>
            <a:ext cx="7289800" cy="190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ANI10_NP_A_20180830_21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3049546"/>
            <a:ext cx="7289800" cy="190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ANI10_NP_Rhor_20180830_2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50" y="4861783"/>
            <a:ext cx="7289800" cy="190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957753" y="1121668"/>
            <a:ext cx="0" cy="5644342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90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0402" y="0"/>
            <a:ext cx="7304013" cy="128089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Black" panose="020B0A04020102020204" pitchFamily="34" charset="0"/>
              </a:rPr>
              <a:t>Doppler weather </a:t>
            </a:r>
            <a:r>
              <a:rPr lang="en-US" dirty="0" smtClean="0">
                <a:latin typeface="Arial Black" panose="020B0A04020102020204" pitchFamily="34" charset="0"/>
              </a:rPr>
              <a:t>(meteorological) radar </a:t>
            </a:r>
            <a:r>
              <a:rPr lang="en-US" dirty="0">
                <a:latin typeface="Arial Black" panose="020B0A04020102020204" pitchFamily="34" charset="0"/>
              </a:rPr>
              <a:t>DMRL-C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83000" y="947652"/>
            <a:ext cx="5461000" cy="235250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300" dirty="0" smtClean="0">
              <a:latin typeface="Arial Black" panose="020B0A04020102020204" pitchFamily="34" charset="0"/>
            </a:endParaRPr>
          </a:p>
          <a:p>
            <a:r>
              <a:rPr lang="en-US" sz="2300" dirty="0" smtClean="0">
                <a:latin typeface="Arial Black" panose="020B0A04020102020204" pitchFamily="34" charset="0"/>
              </a:rPr>
              <a:t>Displaying distribution of various meteorological data such </a:t>
            </a:r>
            <a:r>
              <a:rPr lang="en-US" sz="2300" dirty="0">
                <a:latin typeface="Arial Black" panose="020B0A04020102020204" pitchFamily="34" charset="0"/>
              </a:rPr>
              <a:t>as precipitation </a:t>
            </a:r>
            <a:r>
              <a:rPr lang="en-US" sz="2300" dirty="0" smtClean="0">
                <a:latin typeface="Arial Black" panose="020B0A04020102020204" pitchFamily="34" charset="0"/>
              </a:rPr>
              <a:t>intensity and </a:t>
            </a:r>
            <a:r>
              <a:rPr lang="en-US" sz="2300" dirty="0">
                <a:latin typeface="Arial Black" panose="020B0A04020102020204" pitchFamily="34" charset="0"/>
              </a:rPr>
              <a:t>velocity and direction of movement of cloud systems</a:t>
            </a:r>
          </a:p>
          <a:p>
            <a:pPr marL="0" indent="0">
              <a:buNone/>
            </a:pPr>
            <a:endParaRPr lang="en-US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960" y="1816489"/>
            <a:ext cx="3743960" cy="5041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1673" y="3432197"/>
            <a:ext cx="51123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 view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range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of 250 – 300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 maximum detection height of about 20 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a high spatial resolution (0.5 – 1 km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82290" y="5294899"/>
            <a:ext cx="4572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spcBef>
                <a:spcPts val="1000"/>
              </a:spcBef>
              <a:buClr>
                <a:srgbClr val="353535"/>
              </a:buClr>
              <a:buFont typeface="Wingdings 3" charset="2"/>
              <a:buChar char=""/>
            </a:pPr>
            <a:r>
              <a:rPr lang="en-US" sz="23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 Black" panose="020B0A04020102020204" pitchFamily="34" charset="0"/>
              </a:rPr>
              <a:t>Detection of dangerous weather phenomena such as thunderstorms</a:t>
            </a:r>
          </a:p>
        </p:txBody>
      </p:sp>
    </p:spTree>
    <p:extLst>
      <p:ext uri="{BB962C8B-B14F-4D97-AF65-F5344CB8AC3E}">
        <p14:creationId xmlns:p14="http://schemas.microsoft.com/office/powerpoint/2010/main" val="32598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3266" y="329900"/>
            <a:ext cx="6589199" cy="1280890"/>
          </a:xfrm>
        </p:spPr>
        <p:txBody>
          <a:bodyPr>
            <a:normAutofit/>
          </a:bodyPr>
          <a:lstStyle/>
          <a:p>
            <a:r>
              <a:rPr lang="en-US" sz="4400" dirty="0" smtClean="0">
                <a:latin typeface="Arial Black" panose="020B0A04020102020204" pitchFamily="34" charset="0"/>
              </a:rPr>
              <a:t>The research</a:t>
            </a:r>
            <a:endParaRPr lang="ru-RU" sz="4400" dirty="0"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1460500"/>
            <a:ext cx="8102599" cy="4889500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Arial Black" panose="020B0A04020102020204" pitchFamily="34" charset="0"/>
              </a:rPr>
              <a:t>Muon pictures </a:t>
            </a:r>
            <a:r>
              <a:rPr lang="en-US" sz="2400" dirty="0">
                <a:latin typeface="Arial Black" panose="020B0A04020102020204" pitchFamily="34" charset="0"/>
              </a:rPr>
              <a:t>(</a:t>
            </a:r>
            <a:r>
              <a:rPr lang="en-US" sz="2400" dirty="0" err="1">
                <a:latin typeface="Arial Black" panose="020B0A04020102020204" pitchFamily="34" charset="0"/>
              </a:rPr>
              <a:t>muonographs</a:t>
            </a:r>
            <a:r>
              <a:rPr lang="en-US" sz="2400" dirty="0">
                <a:latin typeface="Arial Black" panose="020B0A04020102020204" pitchFamily="34" charset="0"/>
              </a:rPr>
              <a:t>) and meteorological maps obtained every ten minutes </a:t>
            </a:r>
            <a:r>
              <a:rPr lang="en-US" sz="2400" dirty="0" smtClean="0">
                <a:latin typeface="Arial Black" panose="020B0A04020102020204" pitchFamily="34" charset="0"/>
              </a:rPr>
              <a:t>by </a:t>
            </a:r>
            <a:r>
              <a:rPr lang="en-US" sz="2400" dirty="0">
                <a:latin typeface="Arial Black" panose="020B0A04020102020204" pitchFamily="34" charset="0"/>
              </a:rPr>
              <a:t>means of two facilities during thunderstorm periods of spring and summer of 2018 (~27 events) </a:t>
            </a:r>
            <a:r>
              <a:rPr lang="en-US" sz="2400" dirty="0" smtClean="0">
                <a:latin typeface="Arial Black" panose="020B0A04020102020204" pitchFamily="34" charset="0"/>
              </a:rPr>
              <a:t>are </a:t>
            </a:r>
            <a:r>
              <a:rPr lang="en-US" sz="2400" dirty="0">
                <a:latin typeface="Arial Black" panose="020B0A04020102020204" pitchFamily="34" charset="0"/>
              </a:rPr>
              <a:t>compared with each </a:t>
            </a:r>
            <a:r>
              <a:rPr lang="en-US" sz="2400" dirty="0" smtClean="0">
                <a:latin typeface="Arial Black" panose="020B0A04020102020204" pitchFamily="34" charset="0"/>
              </a:rPr>
              <a:t>other</a:t>
            </a:r>
          </a:p>
          <a:p>
            <a:r>
              <a:rPr lang="en-US" sz="2400" dirty="0" smtClean="0">
                <a:latin typeface="Arial Black" panose="020B0A04020102020204" pitchFamily="34" charset="0"/>
              </a:rPr>
              <a:t>Wavelet </a:t>
            </a:r>
            <a:r>
              <a:rPr lang="en-US" sz="2400" dirty="0">
                <a:latin typeface="Arial Black" panose="020B0A04020102020204" pitchFamily="34" charset="0"/>
              </a:rPr>
              <a:t>analyses of obtained data are </a:t>
            </a:r>
            <a:r>
              <a:rPr lang="en-US" sz="2400" dirty="0" smtClean="0">
                <a:latin typeface="Arial Black" panose="020B0A04020102020204" pitchFamily="34" charset="0"/>
              </a:rPr>
              <a:t>performed</a:t>
            </a:r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smtClean="0">
                <a:latin typeface="Arial Black" panose="020B0A04020102020204" pitchFamily="34" charset="0"/>
              </a:rPr>
              <a:t>Results </a:t>
            </a:r>
            <a:r>
              <a:rPr lang="en-US" sz="2400" dirty="0">
                <a:latin typeface="Arial Black" panose="020B0A04020102020204" pitchFamily="34" charset="0"/>
              </a:rPr>
              <a:t>are illustrated by </a:t>
            </a:r>
            <a:r>
              <a:rPr lang="en-US" sz="2400" dirty="0" smtClean="0">
                <a:latin typeface="Arial Black" panose="020B0A04020102020204" pitchFamily="34" charset="0"/>
              </a:rPr>
              <a:t>thunderstorm events </a:t>
            </a:r>
            <a:r>
              <a:rPr lang="en-US" sz="2400" dirty="0">
                <a:latin typeface="Arial Black" panose="020B0A04020102020204" pitchFamily="34" charset="0"/>
              </a:rPr>
              <a:t>occurred in Moscow on </a:t>
            </a:r>
            <a:r>
              <a:rPr lang="en-US" sz="2400" dirty="0" smtClean="0">
                <a:latin typeface="Arial Black" panose="020B0A04020102020204" pitchFamily="34" charset="0"/>
              </a:rPr>
              <a:t>July 14, 2018 and August </a:t>
            </a:r>
            <a:r>
              <a:rPr lang="en-US" sz="2400" dirty="0">
                <a:latin typeface="Arial Black" panose="020B0A04020102020204" pitchFamily="34" charset="0"/>
              </a:rPr>
              <a:t>30, </a:t>
            </a:r>
            <a:r>
              <a:rPr lang="en-US" sz="2400" dirty="0" smtClean="0">
                <a:latin typeface="Arial Black" panose="020B0A04020102020204" pitchFamily="34" charset="0"/>
              </a:rPr>
              <a:t>2018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25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200" y="0"/>
            <a:ext cx="6589199" cy="1280890"/>
          </a:xfrm>
        </p:spPr>
        <p:txBody>
          <a:bodyPr/>
          <a:lstStyle/>
          <a:p>
            <a:r>
              <a:rPr lang="en-US" dirty="0" smtClean="0">
                <a:latin typeface="Arial Black" panose="020B0A04020102020204" pitchFamily="34" charset="0"/>
              </a:rPr>
              <a:t>14.07.2018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58901" y="640445"/>
            <a:ext cx="7645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The thunderstorm was observed at the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Domodedovo airport meteorological station at 14:00 (UTC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time) and at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the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VDNKh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meteorological station from 14:00 to 17:00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" t="7745" r="5182" b="7621"/>
          <a:stretch/>
        </p:blipFill>
        <p:spPr>
          <a:xfrm>
            <a:off x="1213658" y="1713079"/>
            <a:ext cx="7373389" cy="5144921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 flipH="1">
            <a:off x="3632663" y="2053244"/>
            <a:ext cx="8312" cy="4804756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6536576" y="2053244"/>
            <a:ext cx="8312" cy="4804756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421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421" y="-35512"/>
            <a:ext cx="6589199" cy="128089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M</a:t>
            </a:r>
            <a:r>
              <a:rPr lang="en-US" dirty="0" smtClean="0">
                <a:latin typeface="Arial Black" panose="020B0A04020102020204" pitchFamily="34" charset="0"/>
              </a:rPr>
              <a:t>eteorological </a:t>
            </a:r>
            <a:r>
              <a:rPr lang="en-US" dirty="0">
                <a:latin typeface="Arial Black" panose="020B0A04020102020204" pitchFamily="34" charset="0"/>
              </a:rPr>
              <a:t>maps</a:t>
            </a:r>
            <a:endParaRPr lang="ru-RU" dirty="0">
              <a:latin typeface="Arial Black" panose="020B0A040201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061029" y="580565"/>
            <a:ext cx="7082971" cy="6254121"/>
            <a:chOff x="1201951" y="701599"/>
            <a:chExt cx="6972300" cy="6156401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45" t="10889" r="24611" b="5555"/>
            <a:stretch/>
          </p:blipFill>
          <p:spPr>
            <a:xfrm>
              <a:off x="1201951" y="701599"/>
              <a:ext cx="6972300" cy="6156401"/>
            </a:xfrm>
            <a:prstGeom prst="rect">
              <a:avLst/>
            </a:prstGeom>
          </p:spPr>
        </p:pic>
        <p:sp>
          <p:nvSpPr>
            <p:cNvPr id="7" name="Скругленный прямоугольник 6"/>
            <p:cNvSpPr/>
            <p:nvPr/>
          </p:nvSpPr>
          <p:spPr>
            <a:xfrm>
              <a:off x="6855575" y="797809"/>
              <a:ext cx="1181400" cy="483081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Start 07:20</a:t>
              </a:r>
              <a:endParaRPr lang="ru-RU" dirty="0"/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2061029" y="580565"/>
            <a:ext cx="7075572" cy="6254121"/>
            <a:chOff x="-6343075" y="797809"/>
            <a:chExt cx="7008601" cy="6146754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72" t="10666" r="24167" b="5333"/>
            <a:stretch/>
          </p:blipFill>
          <p:spPr>
            <a:xfrm>
              <a:off x="-6343075" y="797809"/>
              <a:ext cx="7008601" cy="6146754"/>
            </a:xfrm>
            <a:prstGeom prst="rect">
              <a:avLst/>
            </a:prstGeom>
          </p:spPr>
        </p:pic>
        <p:sp>
          <p:nvSpPr>
            <p:cNvPr id="11" name="Скругленный прямоугольник 10"/>
            <p:cNvSpPr/>
            <p:nvPr/>
          </p:nvSpPr>
          <p:spPr>
            <a:xfrm>
              <a:off x="-1189575" y="1039349"/>
              <a:ext cx="1181400" cy="61141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Peak 12:00</a:t>
              </a:r>
              <a:endParaRPr lang="ru-RU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2061029" y="580565"/>
            <a:ext cx="7075572" cy="6203779"/>
            <a:chOff x="-7922231" y="787783"/>
            <a:chExt cx="7653951" cy="6710895"/>
          </a:xfrm>
        </p:grpSpPr>
        <p:pic>
          <p:nvPicPr>
            <p:cNvPr id="17" name="Рисунок 16" descr="D:\KachurAP\DMRLJuly2018\14\Screenshot_116.pn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49" t="10553" r="25027" b="5583"/>
            <a:stretch/>
          </p:blipFill>
          <p:spPr bwMode="auto">
            <a:xfrm>
              <a:off x="-7922231" y="787783"/>
              <a:ext cx="7653951" cy="67108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Скругленный прямоугольник 17"/>
            <p:cNvSpPr/>
            <p:nvPr/>
          </p:nvSpPr>
          <p:spPr>
            <a:xfrm>
              <a:off x="-1584925" y="917274"/>
              <a:ext cx="998651" cy="590310"/>
            </a:xfrm>
            <a:prstGeom prst="round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End 19:20</a:t>
              </a:r>
              <a:endParaRPr lang="ru-RU" dirty="0"/>
            </a:p>
          </p:txBody>
        </p:sp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19019" r="11989"/>
          <a:stretch/>
        </p:blipFill>
        <p:spPr>
          <a:xfrm>
            <a:off x="0" y="2060362"/>
            <a:ext cx="432262" cy="191382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57042" y="2035191"/>
            <a:ext cx="22199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Precipitation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is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weak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Moderate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precipitation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Precipitation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is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strong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Cumuliform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clouds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Rain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is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weak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Moderate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rain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Heavy</a:t>
            </a:r>
            <a:r>
              <a:rPr lang="ru-RU" sz="1200" dirty="0">
                <a:latin typeface="Arial Black" panose="020B0A04020102020204" pitchFamily="34" charset="0"/>
              </a:rPr>
              <a:t> </a:t>
            </a:r>
            <a:r>
              <a:rPr lang="ru-RU" sz="1200" dirty="0" err="1">
                <a:latin typeface="Arial Black" panose="020B0A04020102020204" pitchFamily="34" charset="0"/>
              </a:rPr>
              <a:t>rain</a:t>
            </a:r>
            <a:endParaRPr lang="ru-RU" sz="1200" dirty="0">
              <a:latin typeface="Arial Black" panose="020B0A04020102020204" pitchFamily="34" charset="0"/>
            </a:endParaRP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Thunderstorm</a:t>
            </a:r>
            <a:r>
              <a:rPr lang="ru-RU" sz="1200" dirty="0">
                <a:latin typeface="Arial Black" panose="020B0A04020102020204" pitchFamily="34" charset="0"/>
              </a:rPr>
              <a:t> 30-70%</a:t>
            </a: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Thunderstorm</a:t>
            </a:r>
            <a:r>
              <a:rPr lang="ru-RU" sz="1200" dirty="0">
                <a:latin typeface="Arial Black" panose="020B0A04020102020204" pitchFamily="34" charset="0"/>
              </a:rPr>
              <a:t> 70-90%</a:t>
            </a:r>
          </a:p>
          <a:p>
            <a:pPr algn="just"/>
            <a:r>
              <a:rPr lang="ru-RU" sz="1200" dirty="0" err="1">
                <a:latin typeface="Arial Black" panose="020B0A04020102020204" pitchFamily="34" charset="0"/>
              </a:rPr>
              <a:t>Thunderstorm</a:t>
            </a:r>
            <a:r>
              <a:rPr lang="ru-RU" sz="1200" dirty="0">
                <a:latin typeface="Arial Black" panose="020B0A04020102020204" pitchFamily="34" charset="0"/>
              </a:rPr>
              <a:t>&gt; 30%</a:t>
            </a:r>
          </a:p>
        </p:txBody>
      </p:sp>
    </p:spTree>
    <p:extLst>
      <p:ext uri="{BB962C8B-B14F-4D97-AF65-F5344CB8AC3E}">
        <p14:creationId xmlns:p14="http://schemas.microsoft.com/office/powerpoint/2010/main" val="12406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776" y="601895"/>
            <a:ext cx="7065449" cy="73690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Comparison (11:30 – 13:10)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561"/>
            <a:ext cx="9144000" cy="413547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561"/>
            <a:ext cx="9144000" cy="41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1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ANI05_NP_Isum_20180715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1264555"/>
            <a:ext cx="728272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ANI05_NP_A_20180715_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3064779"/>
            <a:ext cx="728272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ANI05_NP_Rhor_20180715_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4865003"/>
            <a:ext cx="728272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вал 3"/>
          <p:cNvSpPr/>
          <p:nvPr/>
        </p:nvSpPr>
        <p:spPr>
          <a:xfrm>
            <a:off x="6108700" y="1384300"/>
            <a:ext cx="685800" cy="51435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777096" y="1752600"/>
            <a:ext cx="2699904" cy="2540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777096" y="3482523"/>
            <a:ext cx="2699904" cy="2540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3673187" y="5056633"/>
            <a:ext cx="2699904" cy="2540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636030" y="1160614"/>
            <a:ext cx="0" cy="5644342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4686" y="1752600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</a:t>
            </a:r>
            <a:r>
              <a:rPr lang="en-US" sz="1100" dirty="0" err="1" smtClean="0"/>
              <a:t>sum</a:t>
            </a:r>
            <a:endParaRPr lang="ru-RU" sz="1100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686" y="3609523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4686" y="5549677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</a:t>
            </a:r>
            <a:r>
              <a:rPr lang="en-US" sz="1100" dirty="0" err="1" smtClean="0"/>
              <a:t>hor</a:t>
            </a:r>
            <a:endParaRPr lang="ru-RU" sz="1100" dirty="0"/>
          </a:p>
        </p:txBody>
      </p:sp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1284311" y="0"/>
            <a:ext cx="7859689" cy="128089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Wavelet analyses of URAGAN data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4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NI10_NP_Isum_20180716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020763"/>
            <a:ext cx="7259637" cy="1919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ANI10_NP_A_20180716_0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2940378"/>
            <a:ext cx="7259637" cy="19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ANI10_NP_Rhor_20180716_00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1" y="4859993"/>
            <a:ext cx="7259638" cy="1919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Овал 12"/>
          <p:cNvSpPr/>
          <p:nvPr/>
        </p:nvSpPr>
        <p:spPr>
          <a:xfrm>
            <a:off x="6324600" y="1498600"/>
            <a:ext cx="266700" cy="5143500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126480" y="1135267"/>
            <a:ext cx="0" cy="5644342"/>
          </a:xfrm>
          <a:prstGeom prst="line">
            <a:avLst/>
          </a:prstGeom>
          <a:ln>
            <a:solidFill>
              <a:srgbClr val="FF0000"/>
            </a:solidFill>
            <a:headEnd type="arrow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84541" y="1613085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</a:t>
            </a:r>
            <a:r>
              <a:rPr lang="en-US" sz="1100" dirty="0" err="1" smtClean="0"/>
              <a:t>sum</a:t>
            </a:r>
            <a:endParaRPr lang="ru-RU" sz="11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84541" y="3526562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4541" y="5325534"/>
            <a:ext cx="731520" cy="43087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</a:t>
            </a:r>
            <a:r>
              <a:rPr lang="en-US" sz="1100" dirty="0" err="1" smtClean="0"/>
              <a:t>hor</a:t>
            </a:r>
            <a:endParaRPr lang="ru-RU" sz="1100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284311" y="0"/>
            <a:ext cx="7859689" cy="1280890"/>
          </a:xfrm>
        </p:spPr>
        <p:txBody>
          <a:bodyPr/>
          <a:lstStyle/>
          <a:p>
            <a:r>
              <a:rPr lang="en-US" dirty="0">
                <a:latin typeface="Arial Black" panose="020B0A04020102020204" pitchFamily="34" charset="0"/>
              </a:rPr>
              <a:t>Wavelet analyses of URAGAN data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22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724</TotalTime>
  <Words>867</Words>
  <Application>Microsoft Office PowerPoint</Application>
  <PresentationFormat>Экран (4:3)</PresentationFormat>
  <Paragraphs>153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Cambria Math</vt:lpstr>
      <vt:lpstr>Century Gothic</vt:lpstr>
      <vt:lpstr>Wingdings 3</vt:lpstr>
      <vt:lpstr>Легкий дым</vt:lpstr>
      <vt:lpstr>Thunderstorm investigations based on the data obtained by the URAGAN muon hodoscope and Doppler weather radar DMRL-C</vt:lpstr>
      <vt:lpstr>Muon hodoscope URAGAN</vt:lpstr>
      <vt:lpstr>Doppler weather (meteorological) radar DMRL-C</vt:lpstr>
      <vt:lpstr>The research</vt:lpstr>
      <vt:lpstr>14.07.2018</vt:lpstr>
      <vt:lpstr>Meteorological maps</vt:lpstr>
      <vt:lpstr>Comparison (11:30 – 13:10)</vt:lpstr>
      <vt:lpstr>Wavelet analyses of URAGAN data</vt:lpstr>
      <vt:lpstr>Wavelet analyses of URAGAN data</vt:lpstr>
      <vt:lpstr>Wavelet analysis: Rhor</vt:lpstr>
      <vt:lpstr>Wavelet analysis: Rhor</vt:lpstr>
      <vt:lpstr>30.08.2018 – 31.08.2018</vt:lpstr>
      <vt:lpstr>Meteorological maps</vt:lpstr>
      <vt:lpstr>Comparison (20:30 – 05:20)</vt:lpstr>
      <vt:lpstr>Wavelet analyses of URAGAN data</vt:lpstr>
      <vt:lpstr>Wavelet analysis: Rhor</vt:lpstr>
      <vt:lpstr>Wavelet analysis: Rhor</vt:lpstr>
      <vt:lpstr>Conclusions</vt:lpstr>
      <vt:lpstr>Thank you for your attention! </vt:lpstr>
      <vt:lpstr>Characteristics reflecting the distortion of the distribution of the muon flux</vt:lpstr>
      <vt:lpstr>14.07 Wavelet analysis: Isum</vt:lpstr>
      <vt:lpstr>14.07 Wavelet analysis: A</vt:lpstr>
      <vt:lpstr>30.08 Wavelet analysis: Isum</vt:lpstr>
      <vt:lpstr>30.08 Wavelet analysis: A</vt:lpstr>
      <vt:lpstr>Muon diagnostics</vt:lpstr>
      <vt:lpstr>Wavelet analyses of URAGAN data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72</cp:revision>
  <dcterms:created xsi:type="dcterms:W3CDTF">2018-10-16T07:38:23Z</dcterms:created>
  <dcterms:modified xsi:type="dcterms:W3CDTF">2018-10-24T07:53:35Z</dcterms:modified>
</cp:coreProperties>
</file>