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handoutMasterIdLst>
    <p:handoutMasterId r:id="rId53"/>
  </p:handoutMasterIdLst>
  <p:sldIdLst>
    <p:sldId id="279" r:id="rId2"/>
    <p:sldId id="433" r:id="rId3"/>
    <p:sldId id="432" r:id="rId4"/>
    <p:sldId id="440" r:id="rId5"/>
    <p:sldId id="441" r:id="rId6"/>
    <p:sldId id="537" r:id="rId7"/>
    <p:sldId id="538" r:id="rId8"/>
    <p:sldId id="584" r:id="rId9"/>
    <p:sldId id="539" r:id="rId10"/>
    <p:sldId id="540" r:id="rId11"/>
    <p:sldId id="541" r:id="rId12"/>
    <p:sldId id="542" r:id="rId13"/>
    <p:sldId id="543" r:id="rId14"/>
    <p:sldId id="544" r:id="rId15"/>
    <p:sldId id="545" r:id="rId16"/>
    <p:sldId id="546" r:id="rId17"/>
    <p:sldId id="547" r:id="rId18"/>
    <p:sldId id="548" r:id="rId19"/>
    <p:sldId id="549" r:id="rId20"/>
    <p:sldId id="550" r:id="rId21"/>
    <p:sldId id="551" r:id="rId22"/>
    <p:sldId id="552" r:id="rId23"/>
    <p:sldId id="553" r:id="rId24"/>
    <p:sldId id="554" r:id="rId25"/>
    <p:sldId id="555" r:id="rId26"/>
    <p:sldId id="556" r:id="rId27"/>
    <p:sldId id="557" r:id="rId28"/>
    <p:sldId id="594" r:id="rId29"/>
    <p:sldId id="633" r:id="rId30"/>
    <p:sldId id="561" r:id="rId31"/>
    <p:sldId id="634" r:id="rId32"/>
    <p:sldId id="635" r:id="rId33"/>
    <p:sldId id="562" r:id="rId34"/>
    <p:sldId id="563" r:id="rId35"/>
    <p:sldId id="631" r:id="rId36"/>
    <p:sldId id="564" r:id="rId37"/>
    <p:sldId id="636" r:id="rId38"/>
    <p:sldId id="637" r:id="rId39"/>
    <p:sldId id="638" r:id="rId40"/>
    <p:sldId id="639" r:id="rId41"/>
    <p:sldId id="640" r:id="rId42"/>
    <p:sldId id="641" r:id="rId43"/>
    <p:sldId id="642" r:id="rId44"/>
    <p:sldId id="644" r:id="rId45"/>
    <p:sldId id="645" r:id="rId46"/>
    <p:sldId id="646" r:id="rId47"/>
    <p:sldId id="647" r:id="rId48"/>
    <p:sldId id="648" r:id="rId49"/>
    <p:sldId id="649" r:id="rId50"/>
    <p:sldId id="650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75" userDrawn="1">
          <p15:clr>
            <a:srgbClr val="A4A3A4"/>
          </p15:clr>
        </p15:guide>
        <p15:guide id="2" pos="3727" userDrawn="1">
          <p15:clr>
            <a:srgbClr val="A4A3A4"/>
          </p15:clr>
        </p15:guide>
        <p15:guide id="3" pos="3953" userDrawn="1">
          <p15:clr>
            <a:srgbClr val="A4A3A4"/>
          </p15:clr>
        </p15:guide>
        <p15:guide id="4" pos="7287" userDrawn="1">
          <p15:clr>
            <a:srgbClr val="A4A3A4"/>
          </p15:clr>
        </p15:guide>
        <p15:guide id="5" pos="393" userDrawn="1">
          <p15:clr>
            <a:srgbClr val="A4A3A4"/>
          </p15:clr>
        </p15:guide>
        <p15:guide id="6" orient="horz" pos="3725" userDrawn="1">
          <p15:clr>
            <a:srgbClr val="A4A3A4"/>
          </p15:clr>
        </p15:guide>
        <p15:guide id="7" pos="3961">
          <p15:clr>
            <a:srgbClr val="A4A3A4"/>
          </p15:clr>
        </p15:guide>
        <p15:guide id="8" pos="37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nder, Marieke" initials="SM" lastIdx="5" clrIdx="0"/>
  <p:cmAuthor id="1" name="Poppe, Frank" initials="FP" lastIdx="1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1651"/>
    <a:srgbClr val="7A8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88" autoAdjust="0"/>
    <p:restoredTop sz="94660"/>
  </p:normalViewPr>
  <p:slideViewPr>
    <p:cSldViewPr snapToGrid="0" showGuides="1">
      <p:cViewPr>
        <p:scale>
          <a:sx n="114" d="100"/>
          <a:sy n="114" d="100"/>
        </p:scale>
        <p:origin x="192" y="24"/>
      </p:cViewPr>
      <p:guideLst>
        <p:guide orient="horz" pos="1275"/>
        <p:guide pos="3727"/>
        <p:guide pos="3953"/>
        <p:guide pos="7287"/>
        <p:guide pos="393"/>
        <p:guide orient="horz" pos="3725"/>
        <p:guide pos="3961"/>
        <p:guide pos="372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257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commentAuthors" Target="commentAuthors.xml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0AC80-9589-41A1-8ED2-EC2076B0E8E8}" type="datetimeFigureOut">
              <a:rPr lang="de-DE" smtClean="0"/>
              <a:t>22.10.18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3A726-01A3-41A5-8C71-74C8A626EA4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6161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92030-5346-4222-B1C0-77ABA51E04BA}" type="datetimeFigureOut">
              <a:rPr lang="de-DE" smtClean="0"/>
              <a:t>22.10.18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B39C8-6D5D-40E8-8D83-C1E41A39F5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387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2239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Relationship Id="rId3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000" y="1120776"/>
            <a:ext cx="8039624" cy="105092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9" y="2583180"/>
            <a:ext cx="8039624" cy="333025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pic>
        <p:nvPicPr>
          <p:cNvPr id="7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5" y="771527"/>
            <a:ext cx="1423988" cy="142234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6413956"/>
            <a:ext cx="2275200" cy="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76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4"/>
            <a:ext cx="8101013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7" y="5913438"/>
            <a:ext cx="8101013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8934451" y="2033590"/>
            <a:ext cx="2633662" cy="3879847"/>
          </a:xfrm>
        </p:spPr>
        <p:txBody>
          <a:bodyPr/>
          <a:lstStyle>
            <a:lvl1pPr marL="266700" indent="-266700">
              <a:defRPr sz="1400"/>
            </a:lvl1pPr>
            <a:lvl2pPr marL="542925" indent="-276225">
              <a:defRPr sz="1400"/>
            </a:lvl2pPr>
            <a:lvl3pPr marL="809625" indent="-266700">
              <a:defRPr sz="1400"/>
            </a:lvl3pPr>
            <a:lvl4pPr marL="990600" indent="-180975">
              <a:defRPr sz="1400"/>
            </a:lvl4pPr>
            <a:lvl5pPr marL="1162050" indent="-171450"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0024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89" y="712232"/>
            <a:ext cx="10956924" cy="7805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>
          <a:xfrm>
            <a:off x="6981825" y="428625"/>
            <a:ext cx="914400" cy="9144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8467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9263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377085" y="6584950"/>
            <a:ext cx="814916" cy="2730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EA6C5-D3C3-4A15-9A9E-48D5FB5428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239184" y="6584950"/>
            <a:ext cx="10293349" cy="2730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rR</a:t>
            </a:r>
          </a:p>
        </p:txBody>
      </p:sp>
    </p:spTree>
    <p:extLst>
      <p:ext uri="{BB962C8B-B14F-4D97-AF65-F5344CB8AC3E}">
        <p14:creationId xmlns:p14="http://schemas.microsoft.com/office/powerpoint/2010/main" val="136495620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>
          <a:xfrm>
            <a:off x="6362700" y="428625"/>
            <a:ext cx="914400" cy="914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612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>
          <a:xfrm>
            <a:off x="6362700" y="428625"/>
            <a:ext cx="914400" cy="914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3036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635" y="1552576"/>
            <a:ext cx="10961477" cy="3814764"/>
          </a:xfrm>
        </p:spPr>
        <p:txBody>
          <a:bodyPr anchor="ctr"/>
          <a:lstStyle>
            <a:lvl1pPr>
              <a:defRPr sz="63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5448300"/>
            <a:ext cx="10944225" cy="57467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229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1166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8614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3"/>
            <a:ext cx="10944224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35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828675"/>
            <a:ext cx="10944224" cy="50847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7" y="5913438"/>
            <a:ext cx="10944225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124035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9" y="1196976"/>
            <a:ext cx="5292723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8" y="1196976"/>
            <a:ext cx="5292725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913438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913438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70003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7" y="2024063"/>
            <a:ext cx="5292725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9" y="2024063"/>
            <a:ext cx="5292724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086351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086351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00823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2.emf"/><Relationship Id="rId17" Type="http://schemas.openxmlformats.org/officeDocument/2006/relationships/image" Target="../media/image1.emf"/><Relationship Id="rId18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7805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2024064"/>
            <a:ext cx="10944224" cy="3889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1377083" y="293577"/>
            <a:ext cx="514351" cy="2937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A5DEC3FA-4FB7-4309-A077-6BB31CA8E81A}" type="slidenum">
              <a:rPr lang="en-US" sz="1600" noProof="0" smtClean="0"/>
              <a:pPr algn="r"/>
              <a:t>‹#›</a:t>
            </a:fld>
            <a:endParaRPr lang="en-US" sz="1600" noProof="0"/>
          </a:p>
        </p:txBody>
      </p:sp>
      <p:cxnSp>
        <p:nvCxnSpPr>
          <p:cNvPr id="11" name="Gerader Verbinder 10"/>
          <p:cNvCxnSpPr/>
          <p:nvPr/>
        </p:nvCxnSpPr>
        <p:spPr>
          <a:xfrm>
            <a:off x="623889" y="339297"/>
            <a:ext cx="52927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6275389" y="339297"/>
            <a:ext cx="529272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6413956"/>
            <a:ext cx="2275200" cy="120448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623888" y="381001"/>
            <a:ext cx="5292725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sz="1100" baseline="0" dirty="0" smtClean="0"/>
              <a:t>ICPPA 2018</a:t>
            </a:r>
            <a:r>
              <a:rPr lang="en-GB" sz="1100" dirty="0" smtClean="0"/>
              <a:t>, </a:t>
            </a:r>
            <a:r>
              <a:rPr lang="en-US" sz="1100" dirty="0" smtClean="0"/>
              <a:t>22-26.10.18</a:t>
            </a:r>
            <a:r>
              <a:rPr lang="en-US" sz="1100" smtClean="0"/>
              <a:t>, Moscow</a:t>
            </a:r>
            <a:endParaRPr lang="en-GB" sz="1100" dirty="0" smtClean="0"/>
          </a:p>
        </p:txBody>
      </p:sp>
      <p:sp>
        <p:nvSpPr>
          <p:cNvPr id="8" name="Rechteck 7"/>
          <p:cNvSpPr/>
          <p:nvPr userDrawn="1"/>
        </p:nvSpPr>
        <p:spPr>
          <a:xfrm>
            <a:off x="6275389" y="381001"/>
            <a:ext cx="529272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1100" baseline="0" smtClean="0"/>
              <a:t>Prof. Dr. </a:t>
            </a:r>
            <a:r>
              <a:rPr lang="en-US" sz="1100" baseline="0" err="1" smtClean="0"/>
              <a:t>Serguei</a:t>
            </a:r>
            <a:r>
              <a:rPr lang="en-US" sz="1100" baseline="0" smtClean="0"/>
              <a:t> </a:t>
            </a:r>
            <a:r>
              <a:rPr lang="en-US" sz="1100" baseline="0" err="1" smtClean="0"/>
              <a:t>Molodtsov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92600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73" r:id="rId6"/>
    <p:sldLayoutId id="2147483668" r:id="rId7"/>
    <p:sldLayoutId id="2147483669" r:id="rId8"/>
    <p:sldLayoutId id="2147483670" r:id="rId9"/>
    <p:sldLayoutId id="2147483671" r:id="rId10"/>
    <p:sldLayoutId id="2147483674" r:id="rId11"/>
    <p:sldLayoutId id="2147483675" r:id="rId12"/>
    <p:sldLayoutId id="2147483676" r:id="rId13"/>
    <p:sldLayoutId id="2147483677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114000"/>
        </a:lnSpc>
        <a:spcBef>
          <a:spcPts val="1800"/>
        </a:spcBef>
        <a:buClr>
          <a:schemeClr val="bg2"/>
        </a:buClr>
        <a:buFontTx/>
        <a:buBlip>
          <a:blip r:embed="rId17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357188" algn="l" defTabSz="914400" rtl="0" eaLnBrk="1" latinLnBrk="0" hangingPunct="1">
        <a:lnSpc>
          <a:spcPct val="114000"/>
        </a:lnSpc>
        <a:spcBef>
          <a:spcPts val="0"/>
        </a:spcBef>
        <a:buClr>
          <a:schemeClr val="accent2"/>
        </a:buClr>
        <a:buFontTx/>
        <a:buBlip>
          <a:blip r:embed="rId18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82663" indent="-26828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17303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788" indent="-180975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275" userDrawn="1">
          <p15:clr>
            <a:srgbClr val="F26B43"/>
          </p15:clr>
        </p15:guide>
        <p15:guide id="2" pos="3727" userDrawn="1">
          <p15:clr>
            <a:srgbClr val="F26B43"/>
          </p15:clr>
        </p15:guide>
        <p15:guide id="3" pos="3953" userDrawn="1">
          <p15:clr>
            <a:srgbClr val="F26B43"/>
          </p15:clr>
        </p15:guide>
        <p15:guide id="4" pos="393" userDrawn="1">
          <p15:clr>
            <a:srgbClr val="F26B43"/>
          </p15:clr>
        </p15:guide>
        <p15:guide id="5" pos="7287" userDrawn="1">
          <p15:clr>
            <a:srgbClr val="F26B43"/>
          </p15:clr>
        </p15:guide>
        <p15:guide id="6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30.pn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png"/><Relationship Id="rId1" Type="http://schemas.microsoft.com/office/2007/relationships/media" Target="file://localhost//Users/molodtso/Documents/TU_computer%204/TU_computer/users/molodtsov/xfel/talks/serguei/Laudatia/laudatio_final/old_micro_svenreiche.avi" TargetMode="External"/><Relationship Id="rId2" Type="http://schemas.openxmlformats.org/officeDocument/2006/relationships/video" Target="file://localhost//Users/molodtso/Documents/TU_computer%204/TU_computer/users/molodtsov/xfel/talks/serguei/Laudatia/laudatio_final/old_micro_svenreiche.avi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jpeg"/><Relationship Id="rId3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jpeg"/><Relationship Id="rId3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jpeg"/><Relationship Id="rId20" Type="http://schemas.openxmlformats.org/officeDocument/2006/relationships/image" Target="../media/image56.jpeg"/><Relationship Id="rId21" Type="http://schemas.openxmlformats.org/officeDocument/2006/relationships/image" Target="../media/image57.gif"/><Relationship Id="rId10" Type="http://schemas.openxmlformats.org/officeDocument/2006/relationships/image" Target="../media/image46.png"/><Relationship Id="rId11" Type="http://schemas.openxmlformats.org/officeDocument/2006/relationships/image" Target="../media/image47.gif"/><Relationship Id="rId12" Type="http://schemas.openxmlformats.org/officeDocument/2006/relationships/image" Target="../media/image48.png"/><Relationship Id="rId13" Type="http://schemas.openxmlformats.org/officeDocument/2006/relationships/image" Target="../media/image49.png"/><Relationship Id="rId14" Type="http://schemas.openxmlformats.org/officeDocument/2006/relationships/image" Target="../media/image50.png"/><Relationship Id="rId15" Type="http://schemas.openxmlformats.org/officeDocument/2006/relationships/image" Target="../media/image51.jpeg"/><Relationship Id="rId16" Type="http://schemas.openxmlformats.org/officeDocument/2006/relationships/image" Target="../media/image52.png"/><Relationship Id="rId17" Type="http://schemas.openxmlformats.org/officeDocument/2006/relationships/image" Target="../media/image53.png"/><Relationship Id="rId18" Type="http://schemas.openxmlformats.org/officeDocument/2006/relationships/image" Target="../media/image54.png"/><Relationship Id="rId19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8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1.emf"/><Relationship Id="rId6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jpe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4" Type="http://schemas.openxmlformats.org/officeDocument/2006/relationships/image" Target="../media/image91.w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9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3.emf"/><Relationship Id="rId3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5" Type="http://schemas.openxmlformats.org/officeDocument/2006/relationships/image" Target="../media/image98.jpeg"/><Relationship Id="rId6" Type="http://schemas.openxmlformats.org/officeDocument/2006/relationships/image" Target="../media/image9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6.jpeg"/><Relationship Id="rId3" Type="http://schemas.openxmlformats.org/officeDocument/2006/relationships/image" Target="../media/image10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.emf"/><Relationship Id="rId7" Type="http://schemas.openxmlformats.org/officeDocument/2006/relationships/image" Target="../media/image600.png"/><Relationship Id="rId8" Type="http://schemas.openxmlformats.org/officeDocument/2006/relationships/image" Target="../media/image112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6" Type="http://schemas.openxmlformats.org/officeDocument/2006/relationships/image" Target="../media/image12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image" Target="../media/image129.jpeg"/><Relationship Id="rId7" Type="http://schemas.openxmlformats.org/officeDocument/2006/relationships/image" Target="../media/image13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emf"/><Relationship Id="rId5" Type="http://schemas.openxmlformats.org/officeDocument/2006/relationships/image" Target="../media/image134.emf"/><Relationship Id="rId6" Type="http://schemas.openxmlformats.org/officeDocument/2006/relationships/image" Target="../media/image135.emf"/><Relationship Id="rId7" Type="http://schemas.openxmlformats.org/officeDocument/2006/relationships/image" Target="../media/image13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18.g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g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eg"/><Relationship Id="rId3" Type="http://schemas.openxmlformats.org/officeDocument/2006/relationships/image" Target="../media/image2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799" y="862748"/>
            <a:ext cx="8546249" cy="1050925"/>
          </a:xfrm>
        </p:spPr>
        <p:txBody>
          <a:bodyPr/>
          <a:lstStyle/>
          <a:p>
            <a:r>
              <a:rPr lang="en-GB" sz="3400" dirty="0" smtClean="0"/>
              <a:t>European XFEL: </a:t>
            </a:r>
            <a:br>
              <a:rPr lang="en-GB" sz="3400" dirty="0" smtClean="0"/>
            </a:br>
            <a:r>
              <a:rPr lang="en-GB" sz="3400" dirty="0" smtClean="0"/>
              <a:t>Novel Technologies for Superior Science </a:t>
            </a:r>
            <a:endParaRPr lang="en-GB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1100" y="2659380"/>
            <a:ext cx="10716400" cy="3330258"/>
          </a:xfrm>
        </p:spPr>
        <p:txBody>
          <a:bodyPr/>
          <a:lstStyle/>
          <a:p>
            <a:r>
              <a:rPr lang="en-GB" dirty="0" smtClean="0"/>
              <a:t>IV International Conference on Particle Physics and Astrophysics, </a:t>
            </a:r>
            <a:r>
              <a:rPr lang="en-US" dirty="0" smtClean="0"/>
              <a:t>22 </a:t>
            </a:r>
            <a:r>
              <a:rPr lang="en-US" dirty="0"/>
              <a:t>- </a:t>
            </a:r>
            <a:r>
              <a:rPr lang="en-US" dirty="0" smtClean="0"/>
              <a:t>26.10.18</a:t>
            </a:r>
            <a:r>
              <a:rPr lang="en-US" dirty="0"/>
              <a:t>, </a:t>
            </a:r>
            <a:r>
              <a:rPr lang="en-US" dirty="0" smtClean="0"/>
              <a:t>Moscow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sz="2400" dirty="0" err="1" smtClean="0"/>
              <a:t>Serguei</a:t>
            </a:r>
            <a:r>
              <a:rPr lang="en-GB" sz="2400" dirty="0" smtClean="0"/>
              <a:t> </a:t>
            </a:r>
            <a:r>
              <a:rPr lang="en-GB" sz="2400" dirty="0" err="1" smtClean="0"/>
              <a:t>Molodtsov</a:t>
            </a:r>
            <a:endParaRPr lang="en-GB" sz="2400" dirty="0" smtClean="0"/>
          </a:p>
          <a:p>
            <a:r>
              <a:rPr lang="en-GB" dirty="0" smtClean="0"/>
              <a:t>European XFEL, Scientific Director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5" name="Picture 45" descr="stars_vorne_film_klei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1" y="4103163"/>
            <a:ext cx="3695699" cy="19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92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7169640" y="1792288"/>
            <a:ext cx="3421063" cy="3808412"/>
          </a:xfrm>
          <a:prstGeom prst="rect">
            <a:avLst/>
          </a:prstGeom>
          <a:solidFill>
            <a:srgbClr val="E0E0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08000"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de-DE" altLang="en-US" sz="2000">
                <a:solidFill>
                  <a:srgbClr val="261748"/>
                </a:solidFill>
              </a:rPr>
              <a:t>100 </a:t>
            </a:r>
            <a:r>
              <a:rPr lang="de-DE" altLang="en-US" sz="2000" err="1">
                <a:solidFill>
                  <a:srgbClr val="261748"/>
                </a:solidFill>
              </a:rPr>
              <a:t>accelerator</a:t>
            </a:r>
            <a:r>
              <a:rPr lang="de-DE" altLang="en-US" sz="2000">
                <a:solidFill>
                  <a:srgbClr val="261748"/>
                </a:solidFill>
              </a:rPr>
              <a:t> </a:t>
            </a:r>
            <a:r>
              <a:rPr lang="de-DE" altLang="en-US" sz="2000" err="1">
                <a:solidFill>
                  <a:srgbClr val="261748"/>
                </a:solidFill>
              </a:rPr>
              <a:t>modules</a:t>
            </a:r>
            <a:r>
              <a:rPr lang="de-DE" altLang="en-US" sz="2000">
                <a:solidFill>
                  <a:srgbClr val="261748"/>
                </a:solidFill>
              </a:rPr>
              <a:t> </a:t>
            </a:r>
            <a:r>
              <a:rPr lang="de-DE" altLang="en-US" sz="2000" err="1">
                <a:solidFill>
                  <a:srgbClr val="261748"/>
                </a:solidFill>
              </a:rPr>
              <a:t>over</a:t>
            </a:r>
            <a:r>
              <a:rPr lang="de-DE" altLang="en-US" sz="2000">
                <a:solidFill>
                  <a:srgbClr val="261748"/>
                </a:solidFill>
              </a:rPr>
              <a:t> 2 km bring </a:t>
            </a:r>
            <a:r>
              <a:rPr lang="de-DE" altLang="en-US" sz="2000" err="1">
                <a:solidFill>
                  <a:srgbClr val="261748"/>
                </a:solidFill>
              </a:rPr>
              <a:t>the</a:t>
            </a:r>
            <a:r>
              <a:rPr lang="de-DE" altLang="en-US" sz="2000">
                <a:solidFill>
                  <a:srgbClr val="261748"/>
                </a:solidFill>
              </a:rPr>
              <a:t> </a:t>
            </a:r>
            <a:r>
              <a:rPr lang="de-DE" altLang="en-US" sz="2000" err="1">
                <a:solidFill>
                  <a:srgbClr val="261748"/>
                </a:solidFill>
              </a:rPr>
              <a:t>electron</a:t>
            </a:r>
            <a:r>
              <a:rPr lang="de-DE" altLang="en-US" sz="2000">
                <a:solidFill>
                  <a:srgbClr val="261748"/>
                </a:solidFill>
              </a:rPr>
              <a:t> </a:t>
            </a:r>
            <a:r>
              <a:rPr lang="de-DE" altLang="en-US" sz="2000" err="1">
                <a:solidFill>
                  <a:srgbClr val="261748"/>
                </a:solidFill>
              </a:rPr>
              <a:t>bunch</a:t>
            </a:r>
            <a:r>
              <a:rPr lang="de-DE" altLang="en-US" sz="2000">
                <a:solidFill>
                  <a:srgbClr val="261748"/>
                </a:solidFill>
              </a:rPr>
              <a:t> </a:t>
            </a:r>
            <a:r>
              <a:rPr lang="de-DE" altLang="en-US" sz="2000" err="1">
                <a:solidFill>
                  <a:srgbClr val="261748"/>
                </a:solidFill>
              </a:rPr>
              <a:t>to</a:t>
            </a:r>
            <a:r>
              <a:rPr lang="de-DE" altLang="en-US" sz="2000">
                <a:solidFill>
                  <a:srgbClr val="261748"/>
                </a:solidFill>
              </a:rPr>
              <a:t> </a:t>
            </a:r>
            <a:r>
              <a:rPr lang="de-DE" altLang="en-US" sz="2000" err="1">
                <a:solidFill>
                  <a:srgbClr val="261748"/>
                </a:solidFill>
              </a:rPr>
              <a:t>near</a:t>
            </a:r>
            <a:r>
              <a:rPr lang="de-DE" altLang="en-US" sz="2000">
                <a:solidFill>
                  <a:srgbClr val="261748"/>
                </a:solidFill>
              </a:rPr>
              <a:t> light </a:t>
            </a:r>
            <a:r>
              <a:rPr lang="de-DE" altLang="en-US" sz="2000" err="1">
                <a:solidFill>
                  <a:srgbClr val="261748"/>
                </a:solidFill>
              </a:rPr>
              <a:t>speed</a:t>
            </a:r>
            <a:r>
              <a:rPr lang="de-DE" altLang="en-US" sz="2000">
                <a:solidFill>
                  <a:srgbClr val="261748"/>
                </a:solidFill>
              </a:rPr>
              <a:t> </a:t>
            </a:r>
            <a:r>
              <a:rPr lang="de-DE" altLang="en-US" sz="2000" err="1">
                <a:solidFill>
                  <a:srgbClr val="261748"/>
                </a:solidFill>
              </a:rPr>
              <a:t>and</a:t>
            </a:r>
            <a:r>
              <a:rPr lang="de-DE" altLang="en-US" sz="2000">
                <a:solidFill>
                  <a:srgbClr val="261748"/>
                </a:solidFill>
              </a:rPr>
              <a:t> high </a:t>
            </a:r>
            <a:r>
              <a:rPr lang="de-DE" altLang="en-US" sz="2000" err="1">
                <a:solidFill>
                  <a:srgbClr val="261748"/>
                </a:solidFill>
              </a:rPr>
              <a:t>energies</a:t>
            </a:r>
            <a:endParaRPr lang="de-DE" altLang="en-US" sz="2000">
              <a:solidFill>
                <a:srgbClr val="261748"/>
              </a:solidFill>
            </a:endParaRPr>
          </a:p>
          <a:p>
            <a:pPr eaLnBrk="1" hangingPunct="1">
              <a:spcBef>
                <a:spcPts val="600"/>
              </a:spcBef>
            </a:pPr>
            <a:r>
              <a:rPr lang="de-DE" altLang="en-US" sz="2000" err="1">
                <a:solidFill>
                  <a:srgbClr val="261748"/>
                </a:solidFill>
              </a:rPr>
              <a:t>Superconducting</a:t>
            </a:r>
            <a:r>
              <a:rPr lang="de-DE" altLang="en-US" sz="2000">
                <a:solidFill>
                  <a:srgbClr val="261748"/>
                </a:solidFill>
              </a:rPr>
              <a:t> </a:t>
            </a:r>
            <a:r>
              <a:rPr lang="de-DE" altLang="en-US" sz="2000" err="1">
                <a:solidFill>
                  <a:srgbClr val="261748"/>
                </a:solidFill>
              </a:rPr>
              <a:t>niobium</a:t>
            </a:r>
            <a:r>
              <a:rPr lang="de-DE" altLang="en-US" sz="2000">
                <a:solidFill>
                  <a:srgbClr val="261748"/>
                </a:solidFill>
              </a:rPr>
              <a:t> </a:t>
            </a:r>
            <a:r>
              <a:rPr lang="de-DE" altLang="en-US" sz="2000" err="1">
                <a:solidFill>
                  <a:srgbClr val="261748"/>
                </a:solidFill>
              </a:rPr>
              <a:t>cavities</a:t>
            </a:r>
            <a:r>
              <a:rPr lang="de-DE" altLang="en-US" sz="2000">
                <a:solidFill>
                  <a:srgbClr val="261748"/>
                </a:solidFill>
              </a:rPr>
              <a:t> </a:t>
            </a:r>
            <a:r>
              <a:rPr lang="de-DE" altLang="en-US" sz="2000" err="1">
                <a:solidFill>
                  <a:srgbClr val="261748"/>
                </a:solidFill>
              </a:rPr>
              <a:t>powered</a:t>
            </a:r>
            <a:r>
              <a:rPr lang="de-DE" altLang="en-US" sz="2000">
                <a:solidFill>
                  <a:srgbClr val="261748"/>
                </a:solidFill>
              </a:rPr>
              <a:t> </a:t>
            </a:r>
            <a:r>
              <a:rPr lang="de-DE" altLang="en-US" sz="2000" err="1">
                <a:solidFill>
                  <a:srgbClr val="261748"/>
                </a:solidFill>
              </a:rPr>
              <a:t>by</a:t>
            </a:r>
            <a:r>
              <a:rPr lang="de-DE" altLang="en-US" sz="2000">
                <a:solidFill>
                  <a:srgbClr val="261748"/>
                </a:solidFill>
              </a:rPr>
              <a:t> </a:t>
            </a:r>
            <a:r>
              <a:rPr lang="de-DE" altLang="en-US" sz="2000" err="1">
                <a:solidFill>
                  <a:srgbClr val="261748"/>
                </a:solidFill>
              </a:rPr>
              <a:t>intense</a:t>
            </a:r>
            <a:r>
              <a:rPr lang="de-DE" altLang="en-US" sz="2000">
                <a:solidFill>
                  <a:srgbClr val="261748"/>
                </a:solidFill>
              </a:rPr>
              <a:t> </a:t>
            </a:r>
            <a:r>
              <a:rPr lang="de-DE" altLang="en-US" sz="2000" err="1">
                <a:solidFill>
                  <a:srgbClr val="261748"/>
                </a:solidFill>
              </a:rPr>
              <a:t>radio</a:t>
            </a:r>
            <a:r>
              <a:rPr lang="de-DE" altLang="en-US" sz="2000">
                <a:solidFill>
                  <a:srgbClr val="261748"/>
                </a:solidFill>
              </a:rPr>
              <a:t> </a:t>
            </a:r>
            <a:r>
              <a:rPr lang="de-DE" altLang="en-US" sz="2000" err="1">
                <a:solidFill>
                  <a:srgbClr val="261748"/>
                </a:solidFill>
              </a:rPr>
              <a:t>frequency</a:t>
            </a:r>
            <a:r>
              <a:rPr lang="de-DE" altLang="en-US" sz="2000">
                <a:solidFill>
                  <a:srgbClr val="261748"/>
                </a:solidFill>
              </a:rPr>
              <a:t> </a:t>
            </a:r>
            <a:r>
              <a:rPr lang="de-DE" altLang="en-US" sz="2000" err="1">
                <a:solidFill>
                  <a:srgbClr val="261748"/>
                </a:solidFill>
              </a:rPr>
              <a:t>accelerate</a:t>
            </a:r>
            <a:r>
              <a:rPr lang="de-DE" altLang="en-US" sz="2000">
                <a:solidFill>
                  <a:srgbClr val="261748"/>
                </a:solidFill>
              </a:rPr>
              <a:t> </a:t>
            </a:r>
            <a:r>
              <a:rPr lang="de-DE" altLang="en-US" sz="2000" err="1">
                <a:solidFill>
                  <a:srgbClr val="261748"/>
                </a:solidFill>
              </a:rPr>
              <a:t>electrons</a:t>
            </a:r>
            <a:endParaRPr lang="de-DE" altLang="en-US" sz="2000">
              <a:solidFill>
                <a:srgbClr val="261748"/>
              </a:solidFill>
            </a:endParaRPr>
          </a:p>
        </p:txBody>
      </p:sp>
      <p:pic>
        <p:nvPicPr>
          <p:cNvPr id="4" name="Picture 3" descr="C:\Users\fpoppe\Desktop\Beschleunigungsanim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488" y="1792288"/>
            <a:ext cx="5491162" cy="380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/>
          <p:cNvSpPr>
            <a:spLocks noGrp="1"/>
          </p:cNvSpPr>
          <p:nvPr>
            <p:ph type="title" idx="4294967295"/>
          </p:nvPr>
        </p:nvSpPr>
        <p:spPr>
          <a:xfrm>
            <a:off x="669863" y="698419"/>
            <a:ext cx="6613525" cy="481013"/>
          </a:xfrm>
        </p:spPr>
        <p:txBody>
          <a:bodyPr/>
          <a:lstStyle/>
          <a:p>
            <a:r>
              <a:rPr lang="de-DE" altLang="en-US" err="1">
                <a:solidFill>
                  <a:srgbClr val="941651"/>
                </a:solidFill>
              </a:rPr>
              <a:t>Accelerator</a:t>
            </a:r>
            <a:r>
              <a:rPr lang="de-DE" altLang="en-US">
                <a:solidFill>
                  <a:srgbClr val="941651"/>
                </a:solidFill>
              </a:rPr>
              <a:t>: </a:t>
            </a:r>
            <a:r>
              <a:rPr lang="de-DE" altLang="en-US" err="1">
                <a:solidFill>
                  <a:srgbClr val="941651"/>
                </a:solidFill>
              </a:rPr>
              <a:t>electrons</a:t>
            </a:r>
            <a:r>
              <a:rPr lang="de-DE" altLang="en-US">
                <a:solidFill>
                  <a:srgbClr val="941651"/>
                </a:solidFill>
              </a:rPr>
              <a:t> at </a:t>
            </a:r>
            <a:r>
              <a:rPr lang="de-DE" altLang="en-US" err="1">
                <a:solidFill>
                  <a:srgbClr val="941651"/>
                </a:solidFill>
              </a:rPr>
              <a:t>close</a:t>
            </a:r>
            <a:r>
              <a:rPr lang="de-DE" altLang="en-US">
                <a:solidFill>
                  <a:srgbClr val="941651"/>
                </a:solidFill>
              </a:rPr>
              <a:t> </a:t>
            </a:r>
            <a:r>
              <a:rPr lang="de-DE" altLang="en-US" err="1">
                <a:solidFill>
                  <a:srgbClr val="941651"/>
                </a:solidFill>
              </a:rPr>
              <a:t>to</a:t>
            </a:r>
            <a:r>
              <a:rPr lang="de-DE" altLang="en-US">
                <a:solidFill>
                  <a:srgbClr val="941651"/>
                </a:solidFill>
              </a:rPr>
              <a:t> light </a:t>
            </a:r>
            <a:r>
              <a:rPr lang="de-DE" altLang="en-US" err="1">
                <a:solidFill>
                  <a:srgbClr val="941651"/>
                </a:solidFill>
              </a:rPr>
              <a:t>speed</a:t>
            </a:r>
            <a:endParaRPr lang="de-DE" altLang="en-US">
              <a:solidFill>
                <a:srgbClr val="9416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3"/>
          <p:cNvSpPr txBox="1">
            <a:spLocks/>
          </p:cNvSpPr>
          <p:nvPr/>
        </p:nvSpPr>
        <p:spPr>
          <a:xfrm>
            <a:off x="117475" y="6454775"/>
            <a:ext cx="57023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 kern="1200">
                <a:solidFill>
                  <a:schemeClr val="tx2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2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 kern="1200">
                <a:solidFill>
                  <a:schemeClr val="tx2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 kern="1200">
                <a:solidFill>
                  <a:srgbClr val="100F2E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folHlink"/>
              </a:buClr>
              <a:buChar char="»"/>
              <a:defRPr sz="2400" kern="1200">
                <a:solidFill>
                  <a:srgbClr val="100F2E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 kern="1200">
                <a:solidFill>
                  <a:srgbClr val="100F2E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 kern="1200">
                <a:solidFill>
                  <a:srgbClr val="100F2E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 kern="1200">
                <a:solidFill>
                  <a:srgbClr val="100F2E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 kern="1200">
                <a:solidFill>
                  <a:srgbClr val="100F2E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en-US" sz="1200" smtClean="0">
                <a:solidFill>
                  <a:srgbClr val="000000"/>
                </a:solidFill>
              </a:rPr>
              <a:t>                 </a:t>
            </a:r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36588" y="592138"/>
            <a:ext cx="6613525" cy="481012"/>
          </a:xfrm>
        </p:spPr>
        <p:txBody>
          <a:bodyPr/>
          <a:lstStyle/>
          <a:p>
            <a:pPr eaLnBrk="1" hangingPunct="1"/>
            <a:r>
              <a:rPr lang="de-DE" altLang="en-US">
                <a:solidFill>
                  <a:srgbClr val="941651"/>
                </a:solidFill>
              </a:rPr>
              <a:t>Basics </a:t>
            </a:r>
            <a:r>
              <a:rPr lang="de-DE" altLang="en-US" err="1">
                <a:solidFill>
                  <a:srgbClr val="941651"/>
                </a:solidFill>
              </a:rPr>
              <a:t>of</a:t>
            </a:r>
            <a:r>
              <a:rPr lang="de-DE" altLang="en-US">
                <a:solidFill>
                  <a:srgbClr val="941651"/>
                </a:solidFill>
              </a:rPr>
              <a:t> SASE FEL </a:t>
            </a:r>
            <a:r>
              <a:rPr lang="en-US" altLang="en-US">
                <a:solidFill>
                  <a:srgbClr val="941651"/>
                </a:solidFill>
              </a:rPr>
              <a:t>process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1574800"/>
            <a:ext cx="232251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4170363"/>
            <a:ext cx="6092825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european-xfel-fel-principle-1_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1035050"/>
            <a:ext cx="4373562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4186238" y="2770188"/>
            <a:ext cx="2389187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1700" b="1">
                <a:solidFill>
                  <a:srgbClr val="CC0000"/>
                </a:solidFill>
              </a:rPr>
              <a:t>E.L. Saldin </a:t>
            </a:r>
          </a:p>
          <a:p>
            <a:pPr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1700" b="1">
                <a:solidFill>
                  <a:srgbClr val="CC0000"/>
                </a:solidFill>
              </a:rPr>
              <a:t>E.A. Schneidmiller </a:t>
            </a:r>
          </a:p>
          <a:p>
            <a:pPr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1700" b="1">
                <a:solidFill>
                  <a:srgbClr val="CC0000"/>
                </a:solidFill>
              </a:rPr>
              <a:t>M.V. Yurkov </a:t>
            </a:r>
            <a:endParaRPr lang="en-US" altLang="en-US" sz="1700" b="1">
              <a:solidFill>
                <a:srgbClr val="CC0000"/>
              </a:solidFill>
              <a:latin typeface="Symbol" charset="2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173913" y="1284288"/>
            <a:ext cx="3659187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2200" b="1">
                <a:solidFill>
                  <a:srgbClr val="26004D"/>
                </a:solidFill>
              </a:rPr>
              <a:t>Undulator</a:t>
            </a:r>
            <a:endParaRPr lang="en-US" altLang="en-US" sz="2200" b="1">
              <a:solidFill>
                <a:srgbClr val="26004D"/>
              </a:solidFill>
              <a:latin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7136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636588" y="592138"/>
            <a:ext cx="6613525" cy="481012"/>
          </a:xfrm>
        </p:spPr>
        <p:txBody>
          <a:bodyPr/>
          <a:lstStyle/>
          <a:p>
            <a:pPr eaLnBrk="1" hangingPunct="1"/>
            <a:r>
              <a:rPr lang="de-DE" altLang="en-US">
                <a:solidFill>
                  <a:srgbClr val="941651"/>
                </a:solidFill>
              </a:rPr>
              <a:t>Basics </a:t>
            </a:r>
            <a:r>
              <a:rPr lang="de-DE" altLang="en-US" err="1">
                <a:solidFill>
                  <a:srgbClr val="941651"/>
                </a:solidFill>
              </a:rPr>
              <a:t>of</a:t>
            </a:r>
            <a:r>
              <a:rPr lang="de-DE" altLang="en-US">
                <a:solidFill>
                  <a:srgbClr val="941651"/>
                </a:solidFill>
              </a:rPr>
              <a:t> SASE FEL </a:t>
            </a:r>
            <a:r>
              <a:rPr lang="en-US" altLang="en-US">
                <a:solidFill>
                  <a:srgbClr val="941651"/>
                </a:solidFill>
              </a:rPr>
              <a:t>process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1574800"/>
            <a:ext cx="232251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4170363"/>
            <a:ext cx="6092825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european-xfel-fel-principle-1_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1035050"/>
            <a:ext cx="4373562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186238" y="2770188"/>
            <a:ext cx="2389187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1700" b="1">
                <a:solidFill>
                  <a:srgbClr val="CC0000"/>
                </a:solidFill>
              </a:rPr>
              <a:t>E.L. Saldin </a:t>
            </a:r>
          </a:p>
          <a:p>
            <a:pPr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1700" b="1">
                <a:solidFill>
                  <a:srgbClr val="CC0000"/>
                </a:solidFill>
              </a:rPr>
              <a:t>E.A. Schneidmiller </a:t>
            </a:r>
          </a:p>
          <a:p>
            <a:pPr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1700" b="1">
                <a:solidFill>
                  <a:srgbClr val="CC0000"/>
                </a:solidFill>
              </a:rPr>
              <a:t>M.V. Yurkov </a:t>
            </a:r>
            <a:endParaRPr lang="en-US" altLang="en-US" sz="1700" b="1">
              <a:solidFill>
                <a:srgbClr val="CC0000"/>
              </a:solidFill>
              <a:latin typeface="Symbol" charset="2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7173913" y="1284288"/>
            <a:ext cx="3659187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2200" b="1">
                <a:solidFill>
                  <a:srgbClr val="26004D"/>
                </a:solidFill>
              </a:rPr>
              <a:t>Undulator</a:t>
            </a:r>
            <a:endParaRPr lang="en-US" altLang="en-US" sz="2200" b="1">
              <a:solidFill>
                <a:srgbClr val="26004D"/>
              </a:solidFill>
              <a:latin typeface="Symbol" charset="2"/>
            </a:endParaRPr>
          </a:p>
        </p:txBody>
      </p:sp>
      <p:pic>
        <p:nvPicPr>
          <p:cNvPr id="8" name="old_micro_svenreiche.avi" descr="/Users/molodtso/Documents/TU_computer 4/TU_computer/users/molodtsov/xfel/talks/serguei/Laudatia/laudatio_final/old_micro_svenreiche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4260850"/>
            <a:ext cx="150177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77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igur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798513"/>
            <a:ext cx="5038725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571500" y="730250"/>
            <a:ext cx="711041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en-US" altLang="en-US" sz="2200" b="1">
                <a:solidFill>
                  <a:srgbClr val="941651"/>
                </a:solidFill>
              </a:rPr>
              <a:t>Origin of </a:t>
            </a:r>
            <a:r>
              <a:rPr lang="en-US" altLang="en-US" sz="2200" b="1" err="1">
                <a:solidFill>
                  <a:srgbClr val="941651"/>
                </a:solidFill>
              </a:rPr>
              <a:t>microbunching</a:t>
            </a:r>
            <a:endParaRPr lang="en-US" altLang="en-US" sz="2200" b="1">
              <a:solidFill>
                <a:srgbClr val="941651"/>
              </a:solidFill>
            </a:endParaRPr>
          </a:p>
        </p:txBody>
      </p:sp>
      <p:cxnSp>
        <p:nvCxnSpPr>
          <p:cNvPr id="4" name="Straight Connector 6"/>
          <p:cNvCxnSpPr>
            <a:cxnSpLocks noChangeShapeType="1"/>
          </p:cNvCxnSpPr>
          <p:nvPr/>
        </p:nvCxnSpPr>
        <p:spPr bwMode="auto">
          <a:xfrm rot="16200000" flipH="1">
            <a:off x="4274344" y="2204244"/>
            <a:ext cx="190500" cy="8413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Elbow Connector 8"/>
          <p:cNvCxnSpPr>
            <a:cxnSpLocks noChangeShapeType="1"/>
          </p:cNvCxnSpPr>
          <p:nvPr/>
        </p:nvCxnSpPr>
        <p:spPr bwMode="auto">
          <a:xfrm rot="16200000" flipV="1">
            <a:off x="4157663" y="2562225"/>
            <a:ext cx="1271588" cy="769937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fol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5118100" y="3248025"/>
            <a:ext cx="44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en-US" altLang="en-US" sz="2000">
                <a:solidFill>
                  <a:schemeClr val="tx1"/>
                </a:solidFill>
                <a:latin typeface="Symbol" charset="2"/>
              </a:rPr>
              <a:t>a</a:t>
            </a: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5757863" y="2368550"/>
            <a:ext cx="46037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en-US" altLang="en-US" sz="2000" b="1">
                <a:solidFill>
                  <a:srgbClr val="000090"/>
                </a:solidFill>
              </a:rPr>
              <a:t>Radiation electric field has a small component parallel to electron velocity, which can accelerate or decelerate electrons</a:t>
            </a: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5202238" y="1884363"/>
            <a:ext cx="2354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en-US" altLang="en-US" sz="2000">
                <a:solidFill>
                  <a:srgbClr val="000090"/>
                </a:solidFill>
              </a:rPr>
              <a:t>Undulator axis</a:t>
            </a: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5040313" y="1325563"/>
            <a:ext cx="266065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en-US" altLang="en-US" sz="2000">
                <a:solidFill>
                  <a:srgbClr val="000090"/>
                </a:solidFill>
              </a:rPr>
              <a:t>Electron trajectory</a:t>
            </a:r>
          </a:p>
        </p:txBody>
      </p:sp>
      <p:sp>
        <p:nvSpPr>
          <p:cNvPr id="10" name="Slide Number Placeholder 11"/>
          <p:cNvSpPr txBox="1">
            <a:spLocks/>
          </p:cNvSpPr>
          <p:nvPr/>
        </p:nvSpPr>
        <p:spPr>
          <a:xfrm>
            <a:off x="1438275" y="6226175"/>
            <a:ext cx="57023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 kern="1200">
                <a:solidFill>
                  <a:schemeClr val="tx2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2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 kern="1200">
                <a:solidFill>
                  <a:schemeClr val="tx2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 kern="1200">
                <a:solidFill>
                  <a:srgbClr val="100F2E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folHlink"/>
              </a:buClr>
              <a:buChar char="»"/>
              <a:defRPr sz="2400" kern="1200">
                <a:solidFill>
                  <a:srgbClr val="100F2E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 kern="1200">
                <a:solidFill>
                  <a:srgbClr val="100F2E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 kern="1200">
                <a:solidFill>
                  <a:srgbClr val="100F2E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 kern="1200">
                <a:solidFill>
                  <a:srgbClr val="100F2E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 kern="1200">
                <a:solidFill>
                  <a:srgbClr val="100F2E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ClrTx/>
              <a:buSzTx/>
              <a:buFontTx/>
              <a:buNone/>
            </a:pPr>
            <a:fld id="{5BDBCF42-03D5-C341-86CB-7943A9380742}" type="slidenum">
              <a:rPr lang="en-GB" altLang="en-US" sz="1000" smtClean="0">
                <a:solidFill>
                  <a:schemeClr val="bg1"/>
                </a:solidFill>
              </a:rPr>
              <a:pPr>
                <a:lnSpc>
                  <a:spcPct val="11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t>13</a:t>
            </a:fld>
            <a:endParaRPr lang="en-GB" altLang="en-US" sz="1000">
              <a:solidFill>
                <a:schemeClr val="bg1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3921125"/>
            <a:ext cx="6869113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40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il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5" y="3178175"/>
            <a:ext cx="83248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75" y="1236663"/>
            <a:ext cx="6092825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>
          <a:xfrm>
            <a:off x="649288" y="541338"/>
            <a:ext cx="7491412" cy="481012"/>
          </a:xfrm>
          <a:noFill/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941651"/>
                </a:solidFill>
              </a:rPr>
              <a:t>Spontaneous vs. coherent radiation in </a:t>
            </a:r>
            <a:r>
              <a:rPr lang="en-US" altLang="en-US" err="1">
                <a:solidFill>
                  <a:srgbClr val="941651"/>
                </a:solidFill>
              </a:rPr>
              <a:t>undulators</a:t>
            </a:r>
            <a:endParaRPr lang="en-US" altLang="en-US">
              <a:solidFill>
                <a:srgbClr val="9416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6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 txBox="1">
            <a:spLocks/>
          </p:cNvSpPr>
          <p:nvPr/>
        </p:nvSpPr>
        <p:spPr>
          <a:xfrm>
            <a:off x="117475" y="6454775"/>
            <a:ext cx="57023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 kern="1200">
                <a:solidFill>
                  <a:schemeClr val="tx2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2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 kern="1200">
                <a:solidFill>
                  <a:schemeClr val="tx2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 kern="1200">
                <a:solidFill>
                  <a:srgbClr val="100F2E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folHlink"/>
              </a:buClr>
              <a:buChar char="»"/>
              <a:defRPr sz="2400" kern="1200">
                <a:solidFill>
                  <a:srgbClr val="100F2E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 kern="1200">
                <a:solidFill>
                  <a:srgbClr val="100F2E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 kern="1200">
                <a:solidFill>
                  <a:srgbClr val="100F2E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 kern="1200">
                <a:solidFill>
                  <a:srgbClr val="100F2E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 kern="1200">
                <a:solidFill>
                  <a:srgbClr val="100F2E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en-US" sz="1200" smtClean="0">
                <a:solidFill>
                  <a:srgbClr val="000000"/>
                </a:solidFill>
              </a:rPr>
              <a:t>                 </a:t>
            </a:r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61988" y="490538"/>
            <a:ext cx="6613525" cy="481012"/>
          </a:xfrm>
        </p:spPr>
        <p:txBody>
          <a:bodyPr/>
          <a:lstStyle/>
          <a:p>
            <a:pPr eaLnBrk="1" hangingPunct="1"/>
            <a:r>
              <a:rPr lang="en-AU" altLang="en-US">
                <a:solidFill>
                  <a:srgbClr val="941651"/>
                </a:solidFill>
              </a:rPr>
              <a:t>Peak brilliance of X-Ray sources</a:t>
            </a:r>
            <a:r>
              <a:rPr lang="de-DE" altLang="en-US">
                <a:solidFill>
                  <a:srgbClr val="941651"/>
                </a:solidFill>
              </a:rPr>
              <a:t> vs. time</a:t>
            </a:r>
          </a:p>
        </p:txBody>
      </p:sp>
      <p:pic>
        <p:nvPicPr>
          <p:cNvPr id="6" name="Picture 5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1254125"/>
            <a:ext cx="8529638" cy="496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0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oto"/>
          <p:cNvSpPr>
            <a:spLocks noEditPoints="1" noChangeArrowheads="1"/>
          </p:cNvSpPr>
          <p:nvPr/>
        </p:nvSpPr>
        <p:spPr bwMode="auto">
          <a:xfrm>
            <a:off x="4330700" y="1371600"/>
            <a:ext cx="1147763" cy="8382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w 21600"/>
              <a:gd name="T13" fmla="*/ 2147483646 h 21600"/>
              <a:gd name="T14" fmla="*/ 0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61 w 21600"/>
              <a:gd name="T25" fmla="*/ 22454 h 21600"/>
              <a:gd name="T26" fmla="*/ 21069 w 21600"/>
              <a:gd name="T27" fmla="*/ 3028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2438400"/>
            <a:ext cx="1143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5" y="2438400"/>
            <a:ext cx="1143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5" y="2438400"/>
            <a:ext cx="1143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2438400"/>
            <a:ext cx="1143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63" y="2443163"/>
            <a:ext cx="115252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8" y="2432050"/>
            <a:ext cx="115252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2443163"/>
            <a:ext cx="1135062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738" y="2444750"/>
            <a:ext cx="1122362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738" y="2444750"/>
            <a:ext cx="1122362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4"/>
          <p:cNvSpPr>
            <a:spLocks/>
          </p:cNvSpPr>
          <p:nvPr/>
        </p:nvSpPr>
        <p:spPr bwMode="auto">
          <a:xfrm>
            <a:off x="1462088" y="1928813"/>
            <a:ext cx="9085262" cy="506412"/>
          </a:xfrm>
          <a:custGeom>
            <a:avLst/>
            <a:gdLst>
              <a:gd name="T0" fmla="*/ 3246506 w 9085089"/>
              <a:gd name="T1" fmla="*/ 0 h 506506"/>
              <a:gd name="T2" fmla="*/ 3672185 w 9085089"/>
              <a:gd name="T3" fmla="*/ 7622 h 506506"/>
              <a:gd name="T4" fmla="*/ 9095815 w 9085089"/>
              <a:gd name="T5" fmla="*/ 500711 h 506506"/>
              <a:gd name="T6" fmla="*/ 0 w 9085089"/>
              <a:gd name="T7" fmla="*/ 493113 h 506506"/>
              <a:gd name="T8" fmla="*/ 3246506 w 9085089"/>
              <a:gd name="T9" fmla="*/ 0 h 5065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085089" h="506506">
                <a:moveTo>
                  <a:pt x="3242662" y="0"/>
                </a:moveTo>
                <a:lnTo>
                  <a:pt x="3667845" y="7684"/>
                </a:lnTo>
                <a:lnTo>
                  <a:pt x="9085089" y="506506"/>
                </a:lnTo>
                <a:lnTo>
                  <a:pt x="0" y="498822"/>
                </a:lnTo>
                <a:lnTo>
                  <a:pt x="3242662" y="0"/>
                </a:lnTo>
                <a:close/>
              </a:path>
            </a:pathLst>
          </a:custGeom>
          <a:solidFill>
            <a:schemeClr val="accent1">
              <a:alpha val="5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Down Arrow 14"/>
          <p:cNvSpPr>
            <a:spLocks noChangeArrowheads="1"/>
          </p:cNvSpPr>
          <p:nvPr/>
        </p:nvSpPr>
        <p:spPr bwMode="auto">
          <a:xfrm>
            <a:off x="4711700" y="3352800"/>
            <a:ext cx="2362200" cy="685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alpha val="5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Clr>
                <a:srgbClr val="F8B323"/>
              </a:buClr>
              <a:buSzTx/>
              <a:buFont typeface="Wingdings" charset="2"/>
              <a:buNone/>
            </a:pPr>
            <a:endParaRPr lang="en-US" altLang="en-US" sz="900" b="1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4267200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044700" y="1401763"/>
            <a:ext cx="19050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de-DE" altLang="en-US" sz="1400">
                <a:solidFill>
                  <a:schemeClr val="tx1"/>
                </a:solidFill>
              </a:rPr>
              <a:t>Eadward Muybridge</a:t>
            </a:r>
          </a:p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de-DE" altLang="en-US" sz="1400">
                <a:solidFill>
                  <a:schemeClr val="tx1"/>
                </a:solidFill>
              </a:rPr>
              <a:t>1892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226300" y="1401763"/>
            <a:ext cx="19812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de-DE" altLang="en-US" sz="1400">
                <a:solidFill>
                  <a:schemeClr val="tx1"/>
                </a:solidFill>
              </a:rPr>
              <a:t>European XFEL</a:t>
            </a:r>
          </a:p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de-DE" altLang="en-US" sz="1400">
                <a:solidFill>
                  <a:schemeClr val="tx1"/>
                </a:solidFill>
              </a:rPr>
              <a:t>2017</a:t>
            </a:r>
          </a:p>
        </p:txBody>
      </p:sp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88" y="1377950"/>
            <a:ext cx="9144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2435225"/>
            <a:ext cx="1223963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2432050"/>
            <a:ext cx="1227138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2432050"/>
            <a:ext cx="1227138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2432050"/>
            <a:ext cx="122713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5" y="2432050"/>
            <a:ext cx="1222375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432050"/>
            <a:ext cx="1227138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25" y="2432050"/>
            <a:ext cx="1222375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25" y="2432050"/>
            <a:ext cx="1227138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40767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573088" y="528638"/>
            <a:ext cx="72612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72000" bIns="0" anchor="b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8B323"/>
              </a:buClr>
              <a:buSzTx/>
              <a:buFont typeface="Wingdings" charset="2"/>
              <a:buNone/>
            </a:pPr>
            <a:r>
              <a:rPr lang="de-DE" altLang="en-US" sz="2200" b="1">
                <a:solidFill>
                  <a:srgbClr val="941651"/>
                </a:solidFill>
              </a:rPr>
              <a:t>Making </a:t>
            </a:r>
            <a:r>
              <a:rPr lang="de-DE" altLang="en-US" sz="2200" b="1" err="1">
                <a:solidFill>
                  <a:srgbClr val="941651"/>
                </a:solidFill>
              </a:rPr>
              <a:t>molecular</a:t>
            </a:r>
            <a:r>
              <a:rPr lang="de-DE" altLang="en-US" sz="2200" b="1">
                <a:solidFill>
                  <a:srgbClr val="941651"/>
                </a:solidFill>
              </a:rPr>
              <a:t> </a:t>
            </a:r>
            <a:r>
              <a:rPr lang="de-DE" altLang="en-US" sz="2200" b="1" err="1">
                <a:solidFill>
                  <a:srgbClr val="941651"/>
                </a:solidFill>
              </a:rPr>
              <a:t>movies</a:t>
            </a:r>
            <a:endParaRPr lang="de-DE" altLang="en-US" sz="2200" b="1">
              <a:solidFill>
                <a:srgbClr val="9416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82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3"/>
          <p:cNvSpPr txBox="1">
            <a:spLocks/>
          </p:cNvSpPr>
          <p:nvPr/>
        </p:nvSpPr>
        <p:spPr>
          <a:xfrm>
            <a:off x="1622181" y="6431630"/>
            <a:ext cx="57023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 kern="1200">
                <a:solidFill>
                  <a:schemeClr val="tx2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2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 kern="1200">
                <a:solidFill>
                  <a:schemeClr val="tx2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 kern="1200">
                <a:solidFill>
                  <a:srgbClr val="100F2E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folHlink"/>
              </a:buClr>
              <a:buChar char="»"/>
              <a:defRPr sz="2400" kern="1200">
                <a:solidFill>
                  <a:srgbClr val="100F2E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 kern="1200">
                <a:solidFill>
                  <a:srgbClr val="100F2E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 kern="1200">
                <a:solidFill>
                  <a:srgbClr val="100F2E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 kern="1200">
                <a:solidFill>
                  <a:srgbClr val="100F2E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 kern="1200">
                <a:solidFill>
                  <a:srgbClr val="100F2E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en-US" sz="1200" smtClean="0">
                <a:solidFill>
                  <a:srgbClr val="000000"/>
                </a:solidFill>
              </a:rPr>
              <a:t>                 </a:t>
            </a:r>
            <a:endParaRPr lang="en-GB" altLang="en-US" sz="1200">
              <a:solidFill>
                <a:srgbClr val="000000"/>
              </a:solidFill>
            </a:endParaRPr>
          </a:p>
        </p:txBody>
      </p:sp>
      <p:pic>
        <p:nvPicPr>
          <p:cNvPr id="3" name="Picture 2" descr="Mimi_Rhino_HIV_cove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"/>
          <a:stretch>
            <a:fillRect/>
          </a:stretch>
        </p:blipFill>
        <p:spPr bwMode="auto">
          <a:xfrm>
            <a:off x="2635006" y="1046830"/>
            <a:ext cx="71501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263906" y="5377530"/>
            <a:ext cx="1328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en-US" altLang="en-US" sz="1400">
                <a:solidFill>
                  <a:srgbClr val="FF0000"/>
                </a:solidFill>
                <a:latin typeface="Helvetica" charset="0"/>
              </a:rPr>
              <a:t>Single protein </a:t>
            </a:r>
          </a:p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en-US" altLang="en-US" sz="1400">
                <a:solidFill>
                  <a:srgbClr val="FF0000"/>
                </a:solidFill>
                <a:latin typeface="Helvetica" charset="0"/>
              </a:rPr>
              <a:t>molecule</a:t>
            </a:r>
            <a:endParaRPr lang="en-US" altLang="en-US" sz="140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6270381" y="5742655"/>
            <a:ext cx="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592644" y="6432763"/>
            <a:ext cx="49466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en-US" altLang="en-US" sz="1200">
                <a:solidFill>
                  <a:srgbClr val="804000"/>
                </a:solidFill>
              </a:rPr>
              <a:t>http://</a:t>
            </a:r>
            <a:r>
              <a:rPr lang="en-US" altLang="en-US" sz="1200" err="1">
                <a:solidFill>
                  <a:srgbClr val="804000"/>
                </a:solidFill>
              </a:rPr>
              <a:t>www.americanscientist.org</a:t>
            </a:r>
            <a:r>
              <a:rPr lang="en-US" altLang="en-US" sz="1200">
                <a:solidFill>
                  <a:srgbClr val="804000"/>
                </a:solidFill>
              </a:rPr>
              <a:t>/issues/feature/2011/4/giant-viruses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495306" y="5749005"/>
            <a:ext cx="2432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en-US" altLang="en-US" sz="1600" i="1">
                <a:solidFill>
                  <a:srgbClr val="000000"/>
                </a:solidFill>
                <a:latin typeface="Helvetica" charset="0"/>
              </a:rPr>
              <a:t>Rhinovirus capsid</a:t>
            </a:r>
            <a:r>
              <a:rPr lang="en-US" altLang="en-US" sz="1600">
                <a:solidFill>
                  <a:srgbClr val="000000"/>
                </a:solidFill>
                <a:latin typeface="Helvetica" charset="0"/>
              </a:rPr>
              <a:t> (done)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65525" y="483465"/>
            <a:ext cx="7283450" cy="481012"/>
          </a:xfrm>
          <a:noFill/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941651"/>
                </a:solidFill>
              </a:rPr>
              <a:t>Tremendous variety of bio-objects to be studied</a:t>
            </a:r>
          </a:p>
        </p:txBody>
      </p:sp>
    </p:spTree>
    <p:extLst>
      <p:ext uri="{BB962C8B-B14F-4D97-AF65-F5344CB8AC3E}">
        <p14:creationId xmlns:p14="http://schemas.microsoft.com/office/powerpoint/2010/main" val="211715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1887" y="1397000"/>
            <a:ext cx="9768453" cy="451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4" name="Title 1"/>
          <p:cNvSpPr>
            <a:spLocks noGrp="1"/>
          </p:cNvSpPr>
          <p:nvPr>
            <p:ph type="title"/>
          </p:nvPr>
        </p:nvSpPr>
        <p:spPr>
          <a:xfrm>
            <a:off x="636588" y="333375"/>
            <a:ext cx="7283450" cy="714375"/>
          </a:xfrm>
        </p:spPr>
        <p:txBody>
          <a:bodyPr/>
          <a:lstStyle/>
          <a:p>
            <a:r>
              <a:rPr lang="de-DE" smtClean="0">
                <a:solidFill>
                  <a:srgbClr val="941651"/>
                </a:solidFill>
              </a:rPr>
              <a:t>X-</a:t>
            </a:r>
            <a:r>
              <a:rPr lang="de-DE" err="1" smtClean="0">
                <a:solidFill>
                  <a:srgbClr val="941651"/>
                </a:solidFill>
              </a:rPr>
              <a:t>ray</a:t>
            </a:r>
            <a:r>
              <a:rPr lang="de-DE" smtClean="0">
                <a:solidFill>
                  <a:srgbClr val="941651"/>
                </a:solidFill>
              </a:rPr>
              <a:t> </a:t>
            </a:r>
            <a:r>
              <a:rPr lang="de-DE" err="1" smtClean="0">
                <a:solidFill>
                  <a:srgbClr val="941651"/>
                </a:solidFill>
              </a:rPr>
              <a:t>free-electron</a:t>
            </a:r>
            <a:r>
              <a:rPr lang="de-DE" smtClean="0">
                <a:solidFill>
                  <a:srgbClr val="941651"/>
                </a:solidFill>
              </a:rPr>
              <a:t> </a:t>
            </a:r>
            <a:r>
              <a:rPr lang="de-DE" err="1" smtClean="0">
                <a:solidFill>
                  <a:srgbClr val="941651"/>
                </a:solidFill>
              </a:rPr>
              <a:t>lasers</a:t>
            </a:r>
            <a:r>
              <a:rPr lang="de-DE" smtClean="0">
                <a:solidFill>
                  <a:srgbClr val="941651"/>
                </a:solidFill>
              </a:rPr>
              <a:t> </a:t>
            </a:r>
            <a:r>
              <a:rPr lang="de-DE" err="1" smtClean="0">
                <a:solidFill>
                  <a:srgbClr val="941651"/>
                </a:solidFill>
              </a:rPr>
              <a:t>worldwide</a:t>
            </a:r>
            <a:endParaRPr lang="de-DE">
              <a:solidFill>
                <a:srgbClr val="9416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35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36588" y="541338"/>
            <a:ext cx="7834312" cy="481012"/>
          </a:xfrm>
        </p:spPr>
        <p:txBody>
          <a:bodyPr/>
          <a:lstStyle/>
          <a:p>
            <a:pPr eaLnBrk="1" hangingPunct="1"/>
            <a:r>
              <a:rPr lang="de-DE" altLang="en-US">
                <a:solidFill>
                  <a:srgbClr val="941651"/>
                </a:solidFill>
              </a:rPr>
              <a:t>Experiments at FLASH (H. Chapman, CFEL, Hamburg)</a:t>
            </a:r>
          </a:p>
        </p:txBody>
      </p:sp>
      <p:pic>
        <p:nvPicPr>
          <p:cNvPr id="4" name="Picture 3" descr="test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2079625"/>
            <a:ext cx="3011488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754438"/>
            <a:ext cx="24384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1277938"/>
            <a:ext cx="3092450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919288" y="5283200"/>
            <a:ext cx="34972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rgbClr val="26004D"/>
                </a:solidFill>
              </a:rPr>
              <a:t>A nanoscale object can be imaged by a single femtosecond FEL pulse before the sample explodes</a:t>
            </a:r>
          </a:p>
        </p:txBody>
      </p:sp>
      <p:sp>
        <p:nvSpPr>
          <p:cNvPr id="8" name="Rectangle 7"/>
          <p:cNvSpPr txBox="1">
            <a:spLocks noChangeArrowheads="1"/>
          </p:cNvSpPr>
          <p:nvPr/>
        </p:nvSpPr>
        <p:spPr>
          <a:xfrm>
            <a:off x="1816100" y="1404938"/>
            <a:ext cx="5187950" cy="460375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0" rIns="0" bIns="0" rtlCol="0" anchor="t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charset="2"/>
              <a:buNone/>
            </a:pPr>
            <a:r>
              <a:rPr lang="de-DE" altLang="en-US" smtClean="0"/>
              <a:t>A </a:t>
            </a:r>
            <a:r>
              <a:rPr lang="en-US" altLang="en-US" smtClean="0"/>
              <a:t>single shot image</a:t>
            </a:r>
            <a:endParaRPr lang="en-US" alt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316538" y="2200275"/>
            <a:ext cx="177006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rgbClr val="26004D"/>
                </a:solidFill>
              </a:rPr>
              <a:t>A coherent diffraction pattern recorded from a single 25 fs pulse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8210550" y="4551363"/>
            <a:ext cx="2214563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rgbClr val="26004D"/>
                </a:solidFill>
              </a:rPr>
              <a:t>Diffraction pattern from a subsequent pulse showing that the sample was destroyed after recording the image</a:t>
            </a:r>
          </a:p>
        </p:txBody>
      </p:sp>
    </p:spTree>
    <p:extLst>
      <p:ext uri="{BB962C8B-B14F-4D97-AF65-F5344CB8AC3E}">
        <p14:creationId xmlns:p14="http://schemas.microsoft.com/office/powerpoint/2010/main" val="192905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760538" y="1082675"/>
            <a:ext cx="8437562" cy="5140325"/>
            <a:chOff x="1760538" y="942975"/>
            <a:chExt cx="8901112" cy="5292725"/>
          </a:xfrm>
        </p:grpSpPr>
        <p:pic>
          <p:nvPicPr>
            <p:cNvPr id="5" name="Grafik 1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60538" y="942975"/>
              <a:ext cx="8391525" cy="3305175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</p:pic>
        <p:pic>
          <p:nvPicPr>
            <p:cNvPr id="6" name="Grafik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2125" y="3943350"/>
              <a:ext cx="3052763" cy="2290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Grafik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4888" y="3621088"/>
              <a:ext cx="3486150" cy="261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Grafik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00" y="942975"/>
              <a:ext cx="3232150" cy="215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Grafik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1038" y="2743200"/>
              <a:ext cx="2360612" cy="349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Grafik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538" y="949325"/>
              <a:ext cx="1993900" cy="2747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3888" y="439738"/>
            <a:ext cx="7394575" cy="481012"/>
          </a:xfrm>
        </p:spPr>
        <p:txBody>
          <a:bodyPr/>
          <a:lstStyle/>
          <a:p>
            <a:r>
              <a:rPr lang="en-US" altLang="en-US">
                <a:solidFill>
                  <a:srgbClr val="941651"/>
                </a:solidFill>
              </a:rPr>
              <a:t>Max von Laue celebration </a:t>
            </a:r>
            <a:r>
              <a:rPr lang="en-US" altLang="en-US" smtClean="0">
                <a:solidFill>
                  <a:srgbClr val="941651"/>
                </a:solidFill>
              </a:rPr>
              <a:t>at DESY</a:t>
            </a:r>
            <a:endParaRPr lang="en-US" altLang="en-US">
              <a:solidFill>
                <a:srgbClr val="9416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12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5"/>
          <p:cNvGrpSpPr>
            <a:grpSpLocks noChangeAspect="1"/>
          </p:cNvGrpSpPr>
          <p:nvPr/>
        </p:nvGrpSpPr>
        <p:grpSpPr bwMode="auto">
          <a:xfrm>
            <a:off x="1562100" y="1263650"/>
            <a:ext cx="8816975" cy="4708525"/>
            <a:chOff x="144" y="816"/>
            <a:chExt cx="5372" cy="2869"/>
          </a:xfrm>
        </p:grpSpPr>
        <p:pic>
          <p:nvPicPr>
            <p:cNvPr id="4" name="Picture 12" descr="5"/>
            <p:cNvPicPr>
              <a:picLocks noChangeAspect="1" noChangeArrowheads="1"/>
            </p:cNvPicPr>
            <p:nvPr/>
          </p:nvPicPr>
          <p:blipFill>
            <a:blip r:embed="rId2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53" t="1775" r="13649"/>
            <a:stretch>
              <a:fillRect/>
            </a:stretch>
          </p:blipFill>
          <p:spPr bwMode="auto">
            <a:xfrm>
              <a:off x="3000" y="1007"/>
              <a:ext cx="2415" cy="2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3" descr="7"/>
            <p:cNvPicPr>
              <a:picLocks noChangeAspect="1" noChangeArrowheads="1"/>
            </p:cNvPicPr>
            <p:nvPr/>
          </p:nvPicPr>
          <p:blipFill>
            <a:blip r:embed="rId3">
              <a:lum bright="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9"/>
            <a:stretch>
              <a:fillRect/>
            </a:stretch>
          </p:blipFill>
          <p:spPr bwMode="auto">
            <a:xfrm>
              <a:off x="144" y="1976"/>
              <a:ext cx="1946" cy="1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Line 14"/>
            <p:cNvSpPr>
              <a:spLocks noChangeAspect="1" noChangeShapeType="1"/>
            </p:cNvSpPr>
            <p:nvPr/>
          </p:nvSpPr>
          <p:spPr bwMode="auto">
            <a:xfrm>
              <a:off x="155" y="2354"/>
              <a:ext cx="5353" cy="1017"/>
            </a:xfrm>
            <a:prstGeom prst="line">
              <a:avLst/>
            </a:prstGeom>
            <a:noFill/>
            <a:ln w="635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15"/>
            <p:cNvSpPr>
              <a:spLocks noChangeAspect="1" noChangeShapeType="1"/>
            </p:cNvSpPr>
            <p:nvPr/>
          </p:nvSpPr>
          <p:spPr bwMode="auto">
            <a:xfrm>
              <a:off x="144" y="2352"/>
              <a:ext cx="2460" cy="46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16"/>
            <p:cNvSpPr>
              <a:spLocks noChangeAspect="1" noChangeShapeType="1"/>
            </p:cNvSpPr>
            <p:nvPr/>
          </p:nvSpPr>
          <p:spPr bwMode="auto">
            <a:xfrm flipV="1">
              <a:off x="1792" y="2203"/>
              <a:ext cx="2196" cy="1248"/>
            </a:xfrm>
            <a:prstGeom prst="line">
              <a:avLst/>
            </a:prstGeom>
            <a:noFill/>
            <a:ln w="635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17"/>
            <p:cNvSpPr>
              <a:spLocks noChangeAspect="1" noChangeShapeType="1"/>
            </p:cNvSpPr>
            <p:nvPr/>
          </p:nvSpPr>
          <p:spPr bwMode="auto">
            <a:xfrm flipV="1">
              <a:off x="5050" y="1460"/>
              <a:ext cx="194" cy="112"/>
            </a:xfrm>
            <a:prstGeom prst="line">
              <a:avLst/>
            </a:prstGeom>
            <a:noFill/>
            <a:ln w="635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18"/>
            <p:cNvSpPr>
              <a:spLocks noChangeAspect="1" noChangeShapeType="1"/>
            </p:cNvSpPr>
            <p:nvPr/>
          </p:nvSpPr>
          <p:spPr bwMode="auto">
            <a:xfrm flipV="1">
              <a:off x="1794" y="2988"/>
              <a:ext cx="804" cy="45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9"/>
            <p:cNvSpPr>
              <a:spLocks noChangeAspect="1" noChangeArrowheads="1"/>
            </p:cNvSpPr>
            <p:nvPr/>
          </p:nvSpPr>
          <p:spPr bwMode="auto">
            <a:xfrm>
              <a:off x="176" y="1377"/>
              <a:ext cx="1560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charset="2"/>
                <a:buChar char="n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charset="2"/>
                <a:buChar char="§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buClr>
                  <a:srgbClr val="F8B323"/>
                </a:buClr>
                <a:buSzTx/>
                <a:buFont typeface="Wingdings" charset="2"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Aerosol sample injector</a:t>
              </a:r>
            </a:p>
          </p:txBody>
        </p:sp>
        <p:sp>
          <p:nvSpPr>
            <p:cNvPr id="12" name="Rectangle 20"/>
            <p:cNvSpPr>
              <a:spLocks noChangeAspect="1" noChangeArrowheads="1"/>
            </p:cNvSpPr>
            <p:nvPr/>
          </p:nvSpPr>
          <p:spPr bwMode="auto">
            <a:xfrm>
              <a:off x="4992" y="892"/>
              <a:ext cx="480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charset="2"/>
                <a:buChar char="n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charset="2"/>
                <a:buChar char="§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r" eaLnBrk="1" hangingPunct="1">
                <a:buClr>
                  <a:srgbClr val="F8B323"/>
                </a:buClr>
                <a:buSzTx/>
                <a:buFont typeface="Wingdings" charset="2"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Beam</a:t>
              </a:r>
            </a:p>
            <a:p>
              <a:pPr algn="r" eaLnBrk="1" hangingPunct="1">
                <a:buClr>
                  <a:srgbClr val="F8B323"/>
                </a:buClr>
                <a:buSzTx/>
                <a:buFont typeface="Wingdings" charset="2"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dump</a:t>
              </a:r>
            </a:p>
          </p:txBody>
        </p:sp>
        <p:sp>
          <p:nvSpPr>
            <p:cNvPr id="13" name="Rectangle 21"/>
            <p:cNvSpPr>
              <a:spLocks noChangeAspect="1" noChangeArrowheads="1"/>
            </p:cNvSpPr>
            <p:nvPr/>
          </p:nvSpPr>
          <p:spPr bwMode="auto">
            <a:xfrm>
              <a:off x="2955" y="3283"/>
              <a:ext cx="1265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charset="2"/>
                <a:buChar char="n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charset="2"/>
                <a:buChar char="§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buClr>
                  <a:srgbClr val="F8B323"/>
                </a:buClr>
                <a:buSzTx/>
                <a:buFont typeface="Wingdings" charset="2"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Detector assembly</a:t>
              </a:r>
            </a:p>
          </p:txBody>
        </p:sp>
        <p:sp>
          <p:nvSpPr>
            <p:cNvPr id="14" name="Rectangle 22"/>
            <p:cNvSpPr>
              <a:spLocks noChangeAspect="1" noChangeArrowheads="1"/>
            </p:cNvSpPr>
            <p:nvPr/>
          </p:nvSpPr>
          <p:spPr bwMode="auto">
            <a:xfrm>
              <a:off x="1858" y="1761"/>
              <a:ext cx="706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charset="2"/>
                <a:buChar char="n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charset="2"/>
                <a:buChar char="§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buClr>
                  <a:srgbClr val="F8B323"/>
                </a:buClr>
                <a:buSzTx/>
                <a:buFont typeface="Wingdings" charset="2"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10</a:t>
              </a:r>
              <a:r>
                <a:rPr lang="en-US" altLang="en-US" sz="1800" baseline="30000">
                  <a:solidFill>
                    <a:schemeClr val="tx1"/>
                  </a:solidFill>
                </a:rPr>
                <a:t>-6</a:t>
              </a:r>
              <a:r>
                <a:rPr lang="en-US" altLang="en-US" sz="1800">
                  <a:solidFill>
                    <a:schemeClr val="tx1"/>
                  </a:solidFill>
                </a:rPr>
                <a:t> mbar</a:t>
              </a:r>
            </a:p>
          </p:txBody>
        </p:sp>
        <p:sp>
          <p:nvSpPr>
            <p:cNvPr id="15" name="Rectangle 23"/>
            <p:cNvSpPr>
              <a:spLocks noChangeAspect="1" noChangeArrowheads="1"/>
            </p:cNvSpPr>
            <p:nvPr/>
          </p:nvSpPr>
          <p:spPr bwMode="auto">
            <a:xfrm>
              <a:off x="272" y="3283"/>
              <a:ext cx="1274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charset="2"/>
                <a:buChar char="n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charset="2"/>
                <a:buChar char="§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buClr>
                  <a:srgbClr val="F8B323"/>
                </a:buClr>
                <a:buSzTx/>
                <a:buFont typeface="Wingdings" charset="2"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LCLS X-ray pulses</a:t>
              </a:r>
            </a:p>
          </p:txBody>
        </p:sp>
        <p:sp>
          <p:nvSpPr>
            <p:cNvPr id="16" name="Rectangle 24"/>
            <p:cNvSpPr>
              <a:spLocks noChangeAspect="1" noChangeArrowheads="1"/>
            </p:cNvSpPr>
            <p:nvPr/>
          </p:nvSpPr>
          <p:spPr bwMode="auto">
            <a:xfrm>
              <a:off x="144" y="816"/>
              <a:ext cx="5372" cy="2869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charset="2"/>
                <a:buChar char="n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charset="2"/>
                <a:buChar char="§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buClr>
                  <a:srgbClr val="F8B323"/>
                </a:buClr>
                <a:buSzTx/>
              </a:pPr>
              <a:endParaRPr lang="en-US" altLang="en-US" sz="900">
                <a:solidFill>
                  <a:schemeClr val="tx1"/>
                </a:solidFill>
              </a:endParaRPr>
            </a:p>
          </p:txBody>
        </p:sp>
      </p:grpSp>
      <p:sp>
        <p:nvSpPr>
          <p:cNvPr id="17" name="Rectangle 27"/>
          <p:cNvSpPr>
            <a:spLocks noChangeArrowheads="1"/>
          </p:cNvSpPr>
          <p:nvPr/>
        </p:nvSpPr>
        <p:spPr bwMode="auto">
          <a:xfrm>
            <a:off x="3370263" y="6048375"/>
            <a:ext cx="5097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en-US" altLang="en-US" sz="2000">
                <a:solidFill>
                  <a:schemeClr val="tx1"/>
                </a:solidFill>
              </a:rPr>
              <a:t>Measured hit rates match theoretical values</a:t>
            </a:r>
          </a:p>
        </p:txBody>
      </p:sp>
      <p:sp>
        <p:nvSpPr>
          <p:cNvPr id="1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74688" y="541338"/>
            <a:ext cx="7416800" cy="481012"/>
          </a:xfrm>
          <a:noFill/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941651"/>
                </a:solidFill>
              </a:rPr>
              <a:t>Single particle imaging </a:t>
            </a:r>
            <a:r>
              <a:rPr lang="de-DE" altLang="en-US">
                <a:solidFill>
                  <a:srgbClr val="941651"/>
                </a:solidFill>
              </a:rPr>
              <a:t>(J. </a:t>
            </a:r>
            <a:r>
              <a:rPr lang="de-DE" altLang="en-US" err="1">
                <a:solidFill>
                  <a:srgbClr val="941651"/>
                </a:solidFill>
              </a:rPr>
              <a:t>Hajdu</a:t>
            </a:r>
            <a:r>
              <a:rPr lang="de-DE" altLang="en-US">
                <a:solidFill>
                  <a:srgbClr val="941651"/>
                </a:solidFill>
              </a:rPr>
              <a:t>, Uni Uppsala)</a:t>
            </a:r>
            <a:endParaRPr lang="en-US" altLang="en-US">
              <a:solidFill>
                <a:srgbClr val="9416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2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84300" y="1397000"/>
            <a:ext cx="9144000" cy="4281488"/>
          </a:xfrm>
          <a:prstGeom prst="rect">
            <a:avLst/>
          </a:prstGeom>
          <a:solidFill>
            <a:srgbClr val="FFF7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</a:pPr>
            <a:endParaRPr lang="en-US" altLang="en-US" sz="90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 bwMode="auto">
          <a:xfrm>
            <a:off x="1536700" y="1766888"/>
            <a:ext cx="3290888" cy="3221037"/>
            <a:chOff x="1777" y="1200"/>
            <a:chExt cx="1490" cy="1459"/>
          </a:xfrm>
        </p:grpSpPr>
        <p:pic>
          <p:nvPicPr>
            <p:cNvPr id="5" name="Picture 4" descr="TheBestAndUltimateCover junk"/>
            <p:cNvPicPr>
              <a:picLocks noChangeAspect="1" noChangeArrowheads="1"/>
            </p:cNvPicPr>
            <p:nvPr/>
          </p:nvPicPr>
          <p:blipFill>
            <a:blip r:embed="rId2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1200"/>
              <a:ext cx="981" cy="102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TheBestAndUltimateCover junk"/>
            <p:cNvPicPr>
              <a:picLocks noChangeAspect="1" noChangeArrowheads="1"/>
            </p:cNvPicPr>
            <p:nvPr/>
          </p:nvPicPr>
          <p:blipFill>
            <a:blip r:embed="rId3">
              <a:lum brigh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3" y="1256"/>
              <a:ext cx="996" cy="1034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TheBestAndUltimateCover junk"/>
            <p:cNvPicPr>
              <a:picLocks noChangeAspect="1" noChangeArrowheads="1"/>
            </p:cNvPicPr>
            <p:nvPr/>
          </p:nvPicPr>
          <p:blipFill>
            <a:blip r:embed="rId3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1" y="1309"/>
              <a:ext cx="1011" cy="1051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TheBestAndUltimateCover junk"/>
            <p:cNvPicPr>
              <a:picLocks noChangeAspect="1" noChangeArrowheads="1"/>
            </p:cNvPicPr>
            <p:nvPr/>
          </p:nvPicPr>
          <p:blipFill>
            <a:blip r:embed="rId3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028" y="1372"/>
              <a:ext cx="1041" cy="1042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TheBestAndUltimateCover junk"/>
            <p:cNvPicPr>
              <a:picLocks noChangeAspect="1" noChangeArrowheads="1"/>
            </p:cNvPicPr>
            <p:nvPr/>
          </p:nvPicPr>
          <p:blipFill>
            <a:blip r:embed="rId3">
              <a:lum brigh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970" y="1435"/>
              <a:ext cx="1029" cy="107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TheBestAndUltimateCover junk"/>
            <p:cNvPicPr>
              <a:picLocks noChangeAspect="1" noChangeArrowheads="1"/>
            </p:cNvPicPr>
            <p:nvPr/>
          </p:nvPicPr>
          <p:blipFill>
            <a:blip r:embed="rId3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60" y="1503"/>
              <a:ext cx="1059" cy="105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TheBestAndUltimateCover junk"/>
            <p:cNvPicPr>
              <a:picLocks noChangeAspect="1" noChangeArrowheads="1"/>
            </p:cNvPicPr>
            <p:nvPr/>
          </p:nvPicPr>
          <p:blipFill>
            <a:blip r:embed="rId3">
              <a:lum bright="24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7" y="1568"/>
              <a:ext cx="1049" cy="1091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 descr="mimi 1-4 tilted to match EM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r="6662" b="3535"/>
          <a:stretch>
            <a:fillRect/>
          </a:stretch>
        </p:blipFill>
        <p:spPr bwMode="auto">
          <a:xfrm>
            <a:off x="9102725" y="2921000"/>
            <a:ext cx="1273175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ChangeAspect="1" noChangeArrowheads="1"/>
          </p:cNvSpPr>
          <p:nvPr/>
        </p:nvSpPr>
        <p:spPr bwMode="auto">
          <a:xfrm>
            <a:off x="8485188" y="5022850"/>
            <a:ext cx="20812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en-US" altLang="en-US" sz="1600">
                <a:solidFill>
                  <a:schemeClr val="tx1"/>
                </a:solidFill>
                <a:latin typeface="Helvetica" charset="0"/>
              </a:rPr>
              <a:t>Electron density map</a:t>
            </a:r>
          </a:p>
        </p:txBody>
      </p:sp>
      <p:sp>
        <p:nvSpPr>
          <p:cNvPr id="14" name="Rectangle 13"/>
          <p:cNvSpPr>
            <a:spLocks noChangeAspect="1" noChangeArrowheads="1"/>
          </p:cNvSpPr>
          <p:nvPr/>
        </p:nvSpPr>
        <p:spPr bwMode="auto">
          <a:xfrm>
            <a:off x="1612900" y="5022850"/>
            <a:ext cx="20367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en-US" altLang="en-US" sz="1600">
                <a:solidFill>
                  <a:schemeClr val="tx1"/>
                </a:solidFill>
                <a:latin typeface="Helvetica" charset="0"/>
              </a:rPr>
              <a:t>Individual exposures</a:t>
            </a:r>
          </a:p>
        </p:txBody>
      </p:sp>
      <p:sp>
        <p:nvSpPr>
          <p:cNvPr id="15" name="Rectangle 14"/>
          <p:cNvSpPr>
            <a:spLocks noChangeAspect="1" noChangeArrowheads="1"/>
          </p:cNvSpPr>
          <p:nvPr/>
        </p:nvSpPr>
        <p:spPr bwMode="auto">
          <a:xfrm>
            <a:off x="5346700" y="5022850"/>
            <a:ext cx="2613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en-US" altLang="en-US" sz="1600">
                <a:solidFill>
                  <a:schemeClr val="tx1"/>
                </a:solidFill>
                <a:latin typeface="Helvetica" charset="0"/>
              </a:rPr>
              <a:t>Self-consistent 3D data set</a:t>
            </a:r>
          </a:p>
        </p:txBody>
      </p:sp>
      <p:sp>
        <p:nvSpPr>
          <p:cNvPr id="16" name="AutoShape 15"/>
          <p:cNvSpPr>
            <a:spLocks noChangeAspect="1" noChangeArrowheads="1"/>
          </p:cNvSpPr>
          <p:nvPr/>
        </p:nvSpPr>
        <p:spPr bwMode="auto">
          <a:xfrm>
            <a:off x="4987925" y="3582988"/>
            <a:ext cx="450850" cy="254000"/>
          </a:xfrm>
          <a:prstGeom prst="rightArrow">
            <a:avLst>
              <a:gd name="adj1" fmla="val 48676"/>
              <a:gd name="adj2" fmla="val 6035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Clr>
                <a:srgbClr val="F8B323"/>
              </a:buClr>
              <a:buSzTx/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17" name="AutoShape 16"/>
          <p:cNvSpPr>
            <a:spLocks noChangeAspect="1" noChangeArrowheads="1"/>
          </p:cNvSpPr>
          <p:nvPr/>
        </p:nvSpPr>
        <p:spPr bwMode="auto">
          <a:xfrm>
            <a:off x="8505825" y="3582988"/>
            <a:ext cx="450850" cy="254000"/>
          </a:xfrm>
          <a:prstGeom prst="rightArrow">
            <a:avLst>
              <a:gd name="adj1" fmla="val 48676"/>
              <a:gd name="adj2" fmla="val 6035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Clr>
                <a:srgbClr val="F8B323"/>
              </a:buClr>
              <a:buSzTx/>
            </a:pPr>
            <a:endParaRPr lang="en-US" altLang="en-US" sz="1600">
              <a:solidFill>
                <a:schemeClr val="tx1"/>
              </a:solidFill>
            </a:endParaRPr>
          </a:p>
        </p:txBody>
      </p:sp>
      <p:pic>
        <p:nvPicPr>
          <p:cNvPr id="18" name="Picture 17" descr="3d blur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1960563"/>
            <a:ext cx="2998788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2757488" y="5830888"/>
            <a:ext cx="58272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en-US" altLang="en-US" b="1">
                <a:solidFill>
                  <a:srgbClr val="000090"/>
                </a:solidFill>
              </a:rPr>
              <a:t>From 2D to 3D structure determination</a:t>
            </a:r>
          </a:p>
        </p:txBody>
      </p:sp>
      <p:sp>
        <p:nvSpPr>
          <p:cNvPr id="20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61988" y="541338"/>
            <a:ext cx="7283450" cy="481012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941651"/>
                </a:solidFill>
              </a:rPr>
              <a:t>Single particle imaging </a:t>
            </a:r>
            <a:r>
              <a:rPr lang="de-DE" altLang="en-US" dirty="0">
                <a:solidFill>
                  <a:srgbClr val="941651"/>
                </a:solidFill>
              </a:rPr>
              <a:t>(J. </a:t>
            </a:r>
            <a:r>
              <a:rPr lang="de-DE" altLang="en-US" dirty="0" err="1">
                <a:solidFill>
                  <a:srgbClr val="941651"/>
                </a:solidFill>
              </a:rPr>
              <a:t>Hajdu</a:t>
            </a:r>
            <a:r>
              <a:rPr lang="de-DE" altLang="en-US" dirty="0">
                <a:solidFill>
                  <a:srgbClr val="941651"/>
                </a:solidFill>
              </a:rPr>
              <a:t>, Uni Uppsala)</a:t>
            </a:r>
          </a:p>
        </p:txBody>
      </p:sp>
    </p:spTree>
    <p:extLst>
      <p:ext uri="{BB962C8B-B14F-4D97-AF65-F5344CB8AC3E}">
        <p14:creationId xmlns:p14="http://schemas.microsoft.com/office/powerpoint/2010/main" val="115747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511300" y="2133600"/>
            <a:ext cx="2925763" cy="2435225"/>
            <a:chOff x="130" y="799"/>
            <a:chExt cx="1947" cy="1579"/>
          </a:xfrm>
        </p:grpSpPr>
        <p:pic>
          <p:nvPicPr>
            <p:cNvPr id="4" name="Picture 3" descr="FEL-injection-til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1" r="15157" b="3212"/>
            <a:stretch>
              <a:fillRect/>
            </a:stretch>
          </p:blipFill>
          <p:spPr bwMode="auto">
            <a:xfrm>
              <a:off x="192" y="799"/>
              <a:ext cx="1885" cy="157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140" y="1261"/>
              <a:ext cx="502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5143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charset="2"/>
                <a:buChar char="n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514350">
                <a:spcBef>
                  <a:spcPct val="20000"/>
                </a:spcBef>
                <a:buClr>
                  <a:schemeClr val="accent1"/>
                </a:buClr>
                <a:buFont typeface="Wingdings" charset="2"/>
                <a:buChar char="§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51435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51435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514350">
                <a:spcBef>
                  <a:spcPct val="20000"/>
                </a:spcBef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143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143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143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143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buClr>
                  <a:srgbClr val="F8B323"/>
                </a:buClr>
                <a:buSzTx/>
              </a:pPr>
              <a:r>
                <a:rPr lang="en-US" altLang="en-US" sz="1200" b="1">
                  <a:solidFill>
                    <a:srgbClr val="FF0000"/>
                  </a:solidFill>
                </a:rPr>
                <a:t>13.5 nm</a:t>
              </a:r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30" y="1479"/>
              <a:ext cx="418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5143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charset="2"/>
                <a:buChar char="n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514350">
                <a:spcBef>
                  <a:spcPct val="20000"/>
                </a:spcBef>
                <a:buClr>
                  <a:schemeClr val="accent1"/>
                </a:buClr>
                <a:buFont typeface="Wingdings" charset="2"/>
                <a:buChar char="§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51435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51435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514350">
                <a:spcBef>
                  <a:spcPct val="20000"/>
                </a:spcBef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143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143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143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143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buClr>
                  <a:srgbClr val="F8B323"/>
                </a:buClr>
                <a:buSzTx/>
              </a:pPr>
              <a:r>
                <a:rPr lang="en-US" altLang="en-US" sz="1200" b="1">
                  <a:solidFill>
                    <a:srgbClr val="FF0000"/>
                  </a:solidFill>
                </a:rPr>
                <a:t>~10 fs</a:t>
              </a: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662113" y="1169988"/>
            <a:ext cx="30099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15000"/>
              </a:lnSpc>
              <a:buClr>
                <a:srgbClr val="F8B323"/>
              </a:buClr>
              <a:buSzTx/>
            </a:pPr>
            <a:r>
              <a:rPr lang="en-US" altLang="en-US" sz="1400" b="1">
                <a:solidFill>
                  <a:srgbClr val="0000CC"/>
                </a:solidFill>
              </a:rPr>
              <a:t>PICOPLANKTON</a:t>
            </a:r>
            <a:r>
              <a:rPr lang="en-US" altLang="en-US" sz="1400" b="1" i="1">
                <a:solidFill>
                  <a:srgbClr val="0000CC"/>
                </a:solidFill>
              </a:rPr>
              <a:t> are the most </a:t>
            </a:r>
            <a:br>
              <a:rPr lang="en-US" altLang="en-US" sz="1400" b="1" i="1">
                <a:solidFill>
                  <a:srgbClr val="0000CC"/>
                </a:solidFill>
              </a:rPr>
            </a:br>
            <a:r>
              <a:rPr lang="en-US" altLang="en-US" sz="1400" b="1" i="1">
                <a:solidFill>
                  <a:srgbClr val="0000CC"/>
                </a:solidFill>
              </a:rPr>
              <a:t>abundant </a:t>
            </a:r>
            <a:r>
              <a:rPr lang="en-US" altLang="en-US" sz="1400" b="1" i="1">
                <a:solidFill>
                  <a:srgbClr val="FF0000"/>
                </a:solidFill>
              </a:rPr>
              <a:t>photosynthetic cells</a:t>
            </a:r>
            <a:r>
              <a:rPr lang="en-US" altLang="en-US" sz="1400" b="1" i="1">
                <a:solidFill>
                  <a:srgbClr val="0000CC"/>
                </a:solidFill>
              </a:rPr>
              <a:t> in </a:t>
            </a:r>
            <a:br>
              <a:rPr lang="en-US" altLang="en-US" sz="1400" b="1" i="1">
                <a:solidFill>
                  <a:srgbClr val="0000CC"/>
                </a:solidFill>
              </a:rPr>
            </a:br>
            <a:r>
              <a:rPr lang="en-US" altLang="en-US" sz="1400" b="1" i="1">
                <a:solidFill>
                  <a:srgbClr val="0000CC"/>
                </a:solidFill>
              </a:rPr>
              <a:t>the oceans (discovered in 1988)</a:t>
            </a:r>
            <a:endParaRPr lang="en-US" altLang="en-US" sz="1400" b="1" i="1">
              <a:solidFill>
                <a:schemeClr val="tx1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587500" y="4724400"/>
            <a:ext cx="324643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10000"/>
              </a:lnSpc>
              <a:buClr>
                <a:srgbClr val="F8B323"/>
              </a:buClr>
              <a:buSzTx/>
            </a:pPr>
            <a:r>
              <a:rPr lang="en-US" altLang="en-US" sz="1400" b="1" i="1">
                <a:solidFill>
                  <a:schemeClr val="tx1"/>
                </a:solidFill>
              </a:rPr>
              <a:t>This cell was injected into vacuum </a:t>
            </a:r>
            <a:br>
              <a:rPr lang="en-US" altLang="en-US" sz="1400" b="1" i="1">
                <a:solidFill>
                  <a:schemeClr val="tx1"/>
                </a:solidFill>
              </a:rPr>
            </a:br>
            <a:r>
              <a:rPr lang="en-US" altLang="en-US" sz="1400" b="1" i="1">
                <a:solidFill>
                  <a:schemeClr val="tx1"/>
                </a:solidFill>
              </a:rPr>
              <a:t>from solution, and shot through the </a:t>
            </a:r>
            <a:br>
              <a:rPr lang="en-US" altLang="en-US" sz="1400" b="1" i="1">
                <a:solidFill>
                  <a:schemeClr val="tx1"/>
                </a:solidFill>
              </a:rPr>
            </a:br>
            <a:r>
              <a:rPr lang="en-US" altLang="en-US" sz="1400" b="1" i="1">
                <a:solidFill>
                  <a:schemeClr val="tx1"/>
                </a:solidFill>
              </a:rPr>
              <a:t>beam at 200 m/s</a:t>
            </a:r>
          </a:p>
        </p:txBody>
      </p:sp>
      <p:pic>
        <p:nvPicPr>
          <p:cNvPr id="9" name="Picture 9" descr="FEL027622-bkgd-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38" y="1484313"/>
            <a:ext cx="4227512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118100" y="1673225"/>
            <a:ext cx="17653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5143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51435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51435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51435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en-US" altLang="en-US" sz="1400" b="1" i="1">
                <a:solidFill>
                  <a:schemeClr val="bg1"/>
                </a:solidFill>
              </a:rPr>
              <a:t>single shot </a:t>
            </a:r>
          </a:p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en-US" altLang="en-US" sz="1400" b="1" i="1">
                <a:solidFill>
                  <a:schemeClr val="bg1"/>
                </a:solidFill>
              </a:rPr>
              <a:t>diffraction pattern</a:t>
            </a:r>
          </a:p>
        </p:txBody>
      </p: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8162925" y="1479550"/>
            <a:ext cx="2162175" cy="4037013"/>
            <a:chOff x="4286" y="932"/>
            <a:chExt cx="1362" cy="2543"/>
          </a:xfrm>
        </p:grpSpPr>
        <p:pic>
          <p:nvPicPr>
            <p:cNvPr id="12" name="Picture 12" descr="shrink2d_25_-colo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23" t="44722" r="45999" b="42085"/>
            <a:stretch>
              <a:fillRect/>
            </a:stretch>
          </p:blipFill>
          <p:spPr bwMode="auto">
            <a:xfrm>
              <a:off x="4286" y="932"/>
              <a:ext cx="1362" cy="2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4422" y="2875"/>
              <a:ext cx="1055" cy="356"/>
              <a:chOff x="1453" y="1850"/>
              <a:chExt cx="598" cy="191"/>
            </a:xfrm>
          </p:grpSpPr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1511" y="1999"/>
                <a:ext cx="540" cy="4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charset="2"/>
                  <a:buChar char="n"/>
                  <a:defRPr sz="2400">
                    <a:solidFill>
                      <a:schemeClr val="tx2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charset="2"/>
                  <a:buChar char="§"/>
                  <a:defRPr sz="2400">
                    <a:solidFill>
                      <a:schemeClr val="tx2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charset="2"/>
                  <a:buChar char=""/>
                  <a:defRPr sz="2400">
                    <a:solidFill>
                      <a:schemeClr val="tx2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Font typeface="Wingdings" charset="2"/>
                  <a:buChar char="§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buClr>
                    <a:srgbClr val="F8B323"/>
                  </a:buClr>
                  <a:buSzTx/>
                </a:pPr>
                <a:endParaRPr lang="en-US" altLang="en-US" sz="90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Text Box 15"/>
              <p:cNvSpPr txBox="1">
                <a:spLocks noChangeArrowheads="1"/>
              </p:cNvSpPr>
              <p:nvPr/>
            </p:nvSpPr>
            <p:spPr bwMode="auto">
              <a:xfrm>
                <a:off x="1453" y="1850"/>
                <a:ext cx="333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charset="2"/>
                  <a:buChar char="n"/>
                  <a:defRPr sz="2400">
                    <a:solidFill>
                      <a:schemeClr val="tx2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charset="2"/>
                  <a:buChar char="§"/>
                  <a:defRPr sz="2400">
                    <a:solidFill>
                      <a:schemeClr val="tx2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charset="2"/>
                  <a:buChar char=""/>
                  <a:defRPr sz="2400">
                    <a:solidFill>
                      <a:schemeClr val="tx2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Font typeface="Wingdings" charset="2"/>
                  <a:buChar char="§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buClr>
                    <a:srgbClr val="F8B323"/>
                  </a:buClr>
                  <a:buSzTx/>
                  <a:buFont typeface="Wingdings" charset="2"/>
                  <a:buNone/>
                </a:pPr>
                <a:r>
                  <a:rPr lang="en-US" altLang="en-US" sz="1400" b="1">
                    <a:solidFill>
                      <a:schemeClr val="bg1"/>
                    </a:solidFill>
                  </a:rPr>
                  <a:t>1 micron</a:t>
                </a:r>
              </a:p>
            </p:txBody>
          </p:sp>
        </p:grp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4522" y="1096"/>
              <a:ext cx="93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5143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charset="2"/>
                <a:buChar char="n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514350">
                <a:spcBef>
                  <a:spcPct val="20000"/>
                </a:spcBef>
                <a:buClr>
                  <a:schemeClr val="accent1"/>
                </a:buClr>
                <a:buFont typeface="Wingdings" charset="2"/>
                <a:buChar char="§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51435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51435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514350">
                <a:spcBef>
                  <a:spcPct val="20000"/>
                </a:spcBef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143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143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143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143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buClr>
                  <a:srgbClr val="F8B323"/>
                </a:buClr>
                <a:buSzTx/>
                <a:buFont typeface="Wingdings" charset="2"/>
                <a:buNone/>
              </a:pPr>
              <a:r>
                <a:rPr lang="en-US" altLang="en-US" sz="1400" b="1" i="1">
                  <a:solidFill>
                    <a:schemeClr val="bg1"/>
                  </a:solidFill>
                </a:rPr>
                <a:t>reconstruction</a:t>
              </a:r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>
              <a:off x="4286" y="932"/>
              <a:ext cx="0" cy="2536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2197100" y="5562600"/>
            <a:ext cx="7777163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charset="2"/>
              <a:buChar char="n"/>
              <a:defRPr/>
            </a:pPr>
            <a:endParaRPr lang="en-US">
              <a:cs typeface="ＭＳ Ｐゴシック" charset="-128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2197100" y="5562600"/>
            <a:ext cx="39560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</a:pPr>
            <a:r>
              <a:rPr lang="en-US" altLang="en-US" sz="1200">
                <a:solidFill>
                  <a:srgbClr val="000000"/>
                </a:solidFill>
                <a:latin typeface="Helvetica" charset="0"/>
              </a:rPr>
              <a:t>J. Hajdu, I. Andersson, M. Svenda, M. Seibert (Uppsala)</a:t>
            </a:r>
          </a:p>
          <a:p>
            <a:pPr eaLnBrk="1" hangingPunct="1">
              <a:buClr>
                <a:srgbClr val="F8B323"/>
              </a:buClr>
              <a:buSzTx/>
            </a:pPr>
            <a:r>
              <a:rPr lang="en-US" altLang="en-US" sz="1200">
                <a:solidFill>
                  <a:srgbClr val="000000"/>
                </a:solidFill>
                <a:latin typeface="Helvetica" charset="0"/>
              </a:rPr>
              <a:t>S. Boutet (SLAC)</a:t>
            </a:r>
          </a:p>
          <a:p>
            <a:pPr eaLnBrk="1" hangingPunct="1">
              <a:buClr>
                <a:srgbClr val="F8B323"/>
              </a:buClr>
              <a:buSzTx/>
            </a:pPr>
            <a:r>
              <a:rPr lang="en-US" altLang="en-US" sz="1200">
                <a:solidFill>
                  <a:srgbClr val="000000"/>
                </a:solidFill>
                <a:latin typeface="Helvetica" charset="0"/>
              </a:rPr>
              <a:t>M. Bogan, H. Benner, U. Rohner, H. Chapman (LLNL)</a:t>
            </a:r>
          </a:p>
        </p:txBody>
      </p:sp>
      <p:pic>
        <p:nvPicPr>
          <p:cNvPr id="20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700" y="5638800"/>
            <a:ext cx="576263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5638800"/>
            <a:ext cx="57308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3" descr="CBST_Logo_colo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21700" y="5638800"/>
            <a:ext cx="474663" cy="541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23" name="Picture 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3734" r="13115" b="7689"/>
          <a:stretch>
            <a:fillRect/>
          </a:stretch>
        </p:blipFill>
        <p:spPr bwMode="auto">
          <a:xfrm>
            <a:off x="6921500" y="5638800"/>
            <a:ext cx="6858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0" y="5638800"/>
            <a:ext cx="598488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568325" y="625475"/>
            <a:ext cx="607730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en-US" altLang="en-US" sz="2200" b="1" dirty="0">
                <a:solidFill>
                  <a:srgbClr val="941651"/>
                </a:solidFill>
              </a:rPr>
              <a:t>Imaging picoplankton organism “on the fly”</a:t>
            </a:r>
          </a:p>
        </p:txBody>
      </p:sp>
    </p:spTree>
    <p:extLst>
      <p:ext uri="{BB962C8B-B14F-4D97-AF65-F5344CB8AC3E}">
        <p14:creationId xmlns:p14="http://schemas.microsoft.com/office/powerpoint/2010/main" val="183360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1433485" y="1191155"/>
            <a:ext cx="5702300" cy="493712"/>
          </a:xfrm>
        </p:spPr>
        <p:txBody>
          <a:bodyPr/>
          <a:lstStyle/>
          <a:p>
            <a:pPr>
              <a:buSzPct val="150000"/>
              <a:buFont typeface="Wingdings" charset="2"/>
              <a:buChar char="§"/>
            </a:pPr>
            <a:r>
              <a:rPr lang="en-US" sz="2000">
                <a:latin typeface="Arial" charset="0"/>
                <a:ea typeface="ＭＳ Ｐゴシック" charset="0"/>
              </a:rPr>
              <a:t>Selective excitations pump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95" y="3178705"/>
            <a:ext cx="1789058" cy="264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8181947" y="5776807"/>
            <a:ext cx="2592388" cy="27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Font typeface="Wingdings" charset="0"/>
              <a:buNone/>
            </a:pPr>
            <a:r>
              <a:rPr lang="en-CA" sz="1200">
                <a:latin typeface="Calibri" charset="0"/>
              </a:rPr>
              <a:t>Excitation Energy (eV)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7753322" y="6117167"/>
            <a:ext cx="2944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Font typeface="Wingdings" charset="0"/>
              <a:buNone/>
            </a:pPr>
            <a:r>
              <a:rPr lang="en-US" sz="1400" err="1">
                <a:latin typeface="Calibri" charset="0"/>
              </a:rPr>
              <a:t>Guarise</a:t>
            </a:r>
            <a:r>
              <a:rPr lang="en-US" sz="1400">
                <a:latin typeface="Calibri" charset="0"/>
              </a:rPr>
              <a:t> et al., PRL </a:t>
            </a:r>
            <a:r>
              <a:rPr lang="en-US" sz="1400" b="1">
                <a:latin typeface="Calibri" charset="0"/>
              </a:rPr>
              <a:t>105</a:t>
            </a:r>
            <a:r>
              <a:rPr lang="en-US" sz="1400">
                <a:latin typeface="Calibri" charset="0"/>
              </a:rPr>
              <a:t>, 157006 (2010)</a:t>
            </a:r>
          </a:p>
        </p:txBody>
      </p:sp>
      <p:pic>
        <p:nvPicPr>
          <p:cNvPr id="7" name="Picture 7" descr="Screen Shot 2013-11-08 at 12.25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10" y="1651530"/>
            <a:ext cx="583565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469997" y="3277130"/>
            <a:ext cx="5702300" cy="4937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0" tIns="0"/>
          <a:lstStyle/>
          <a:p>
            <a:pPr marL="342900" indent="-342900" eaLnBrk="0" hangingPunct="0">
              <a:buClr>
                <a:schemeClr val="bg2"/>
              </a:buClr>
              <a:buSzPct val="150000"/>
              <a:buFont typeface="Wingdings" charset="2"/>
              <a:buChar char="§"/>
              <a:defRPr/>
            </a:pPr>
            <a:r>
              <a:rPr lang="en-US" sz="2000" kern="0">
                <a:latin typeface="+mn-lt"/>
                <a:ea typeface="+mn-ea"/>
                <a:cs typeface="+mn-cs"/>
              </a:rPr>
              <a:t>Selective excitations probe (RIXS)  </a:t>
            </a:r>
          </a:p>
        </p:txBody>
      </p:sp>
      <p:pic>
        <p:nvPicPr>
          <p:cNvPr id="9" name="图片 13" descr="Fig6xd_SpontRama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44" b="19518"/>
          <a:stretch>
            <a:fillRect/>
          </a:stretch>
        </p:blipFill>
        <p:spPr bwMode="auto">
          <a:xfrm>
            <a:off x="749300" y="3707341"/>
            <a:ext cx="2733647" cy="255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Screen Shot 2013-11-08 at 12.35.2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611" y="3962400"/>
            <a:ext cx="4566545" cy="197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3014635" y="6094942"/>
            <a:ext cx="3741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Font typeface="Wingdings" charset="0"/>
              <a:buNone/>
            </a:pPr>
            <a:r>
              <a:rPr lang="en-US" sz="1400">
                <a:latin typeface="Calibri" charset="0"/>
              </a:rPr>
              <a:t>Ament et al., Rev.Mod.Phys. </a:t>
            </a:r>
            <a:r>
              <a:rPr lang="en-US" sz="1400" b="1">
                <a:latin typeface="Calibri" charset="0"/>
              </a:rPr>
              <a:t>83</a:t>
            </a:r>
            <a:r>
              <a:rPr lang="en-US" sz="1400">
                <a:latin typeface="Calibri" charset="0"/>
              </a:rPr>
              <a:t>, 75 (2011)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4500" r="33191" b="4500"/>
          <a:stretch>
            <a:fillRect/>
          </a:stretch>
        </p:blipFill>
        <p:spPr bwMode="auto">
          <a:xfrm>
            <a:off x="7888260" y="1155701"/>
            <a:ext cx="3239916" cy="162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61988" y="528638"/>
            <a:ext cx="7389812" cy="481012"/>
          </a:xfrm>
        </p:spPr>
        <p:txBody>
          <a:bodyPr/>
          <a:lstStyle/>
          <a:p>
            <a:r>
              <a:rPr lang="en-US" dirty="0">
                <a:solidFill>
                  <a:srgbClr val="800000"/>
                </a:solidFill>
                <a:latin typeface="Arial" charset="0"/>
                <a:ea typeface="ＭＳ Ｐゴシック" charset="0"/>
              </a:rPr>
              <a:t>Resonant Inelastic X-ray Scattering</a:t>
            </a:r>
          </a:p>
        </p:txBody>
      </p:sp>
    </p:spTree>
    <p:extLst>
      <p:ext uri="{BB962C8B-B14F-4D97-AF65-F5344CB8AC3E}">
        <p14:creationId xmlns:p14="http://schemas.microsoft.com/office/powerpoint/2010/main" val="97014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15"/>
          <p:cNvGrpSpPr>
            <a:grpSpLocks/>
          </p:cNvGrpSpPr>
          <p:nvPr/>
        </p:nvGrpSpPr>
        <p:grpSpPr bwMode="auto">
          <a:xfrm>
            <a:off x="1313926" y="1035571"/>
            <a:ext cx="12129431" cy="5559941"/>
            <a:chOff x="-374922" y="748328"/>
            <a:chExt cx="13235739" cy="6148588"/>
          </a:xfrm>
        </p:grpSpPr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94" t="43858" b="5670"/>
            <a:stretch>
              <a:fillRect/>
            </a:stretch>
          </p:blipFill>
          <p:spPr bwMode="auto">
            <a:xfrm>
              <a:off x="5786672" y="748328"/>
              <a:ext cx="2501900" cy="2759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4" descr="Fig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73" t="51237" r="-1860"/>
            <a:stretch>
              <a:fillRect/>
            </a:stretch>
          </p:blipFill>
          <p:spPr bwMode="auto">
            <a:xfrm>
              <a:off x="1165616" y="823230"/>
              <a:ext cx="3168650" cy="271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229"/>
            <a:stretch>
              <a:fillRect/>
            </a:stretch>
          </p:blipFill>
          <p:spPr bwMode="auto">
            <a:xfrm>
              <a:off x="611187" y="3896373"/>
              <a:ext cx="8217965" cy="2658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hteck 2"/>
            <p:cNvSpPr>
              <a:spLocks noChangeArrowheads="1"/>
            </p:cNvSpPr>
            <p:nvPr/>
          </p:nvSpPr>
          <p:spPr bwMode="auto">
            <a:xfrm>
              <a:off x="395162" y="3363408"/>
              <a:ext cx="3816851" cy="524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de-DE" sz="1400">
                  <a:solidFill>
                    <a:prstClr val="black"/>
                  </a:solidFill>
                  <a:ea typeface="+mn-ea"/>
                  <a:cs typeface="Arial" charset="0"/>
                </a:rPr>
                <a:t>L. </a:t>
              </a:r>
              <a:r>
                <a:rPr lang="de-DE" sz="1400" err="1">
                  <a:solidFill>
                    <a:prstClr val="black"/>
                  </a:solidFill>
                  <a:ea typeface="+mn-ea"/>
                  <a:cs typeface="Arial" charset="0"/>
                </a:rPr>
                <a:t>Braicovich</a:t>
              </a:r>
              <a:r>
                <a:rPr lang="de-DE" sz="1400">
                  <a:solidFill>
                    <a:prstClr val="black"/>
                  </a:solidFill>
                  <a:ea typeface="+mn-ea"/>
                  <a:cs typeface="Arial" charset="0"/>
                </a:rPr>
                <a:t>, et al.,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de-DE" sz="1400">
                  <a:solidFill>
                    <a:prstClr val="black"/>
                  </a:solidFill>
                  <a:ea typeface="+mn-ea"/>
                  <a:cs typeface="Arial" charset="0"/>
                </a:rPr>
                <a:t>Phys. </a:t>
              </a:r>
              <a:r>
                <a:rPr lang="de-DE" sz="1400" err="1">
                  <a:solidFill>
                    <a:prstClr val="black"/>
                  </a:solidFill>
                  <a:ea typeface="+mn-ea"/>
                  <a:cs typeface="Arial" charset="0"/>
                </a:rPr>
                <a:t>Rev</a:t>
              </a:r>
              <a:r>
                <a:rPr lang="de-DE" sz="1400">
                  <a:solidFill>
                    <a:prstClr val="black"/>
                  </a:solidFill>
                  <a:ea typeface="+mn-ea"/>
                  <a:cs typeface="Arial" charset="0"/>
                </a:rPr>
                <a:t>. </a:t>
              </a:r>
              <a:r>
                <a:rPr lang="de-DE" sz="1400" err="1">
                  <a:solidFill>
                    <a:prstClr val="black"/>
                  </a:solidFill>
                  <a:ea typeface="+mn-ea"/>
                  <a:cs typeface="Arial" charset="0"/>
                </a:rPr>
                <a:t>Lett</a:t>
              </a:r>
              <a:r>
                <a:rPr lang="de-DE" sz="1400">
                  <a:solidFill>
                    <a:prstClr val="black"/>
                  </a:solidFill>
                  <a:ea typeface="+mn-ea"/>
                  <a:cs typeface="Arial" charset="0"/>
                </a:rPr>
                <a:t>. 104, 077002 (2010)</a:t>
              </a:r>
            </a:p>
          </p:txBody>
        </p:sp>
        <p:sp>
          <p:nvSpPr>
            <p:cNvPr id="10" name="Rechteck 2"/>
            <p:cNvSpPr>
              <a:spLocks noChangeArrowheads="1"/>
            </p:cNvSpPr>
            <p:nvPr/>
          </p:nvSpPr>
          <p:spPr bwMode="auto">
            <a:xfrm>
              <a:off x="5076923" y="3451471"/>
              <a:ext cx="3816851" cy="522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de-DE" sz="1400">
                  <a:solidFill>
                    <a:prstClr val="black"/>
                  </a:solidFill>
                  <a:ea typeface="+mn-ea"/>
                  <a:cs typeface="Arial" charset="0"/>
                </a:rPr>
                <a:t>M. </a:t>
              </a:r>
              <a:r>
                <a:rPr lang="de-DE" sz="1400" err="1">
                  <a:solidFill>
                    <a:prstClr val="black"/>
                  </a:solidFill>
                  <a:ea typeface="+mn-ea"/>
                  <a:cs typeface="Arial" charset="0"/>
                </a:rPr>
                <a:t>Guarise</a:t>
              </a:r>
              <a:r>
                <a:rPr lang="de-DE" sz="1400">
                  <a:solidFill>
                    <a:prstClr val="black"/>
                  </a:solidFill>
                  <a:ea typeface="+mn-ea"/>
                  <a:cs typeface="Arial" charset="0"/>
                </a:rPr>
                <a:t>, et al.,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de-DE" sz="1400">
                  <a:solidFill>
                    <a:prstClr val="black"/>
                  </a:solidFill>
                  <a:ea typeface="+mn-ea"/>
                  <a:cs typeface="Arial" charset="0"/>
                </a:rPr>
                <a:t>Phys. </a:t>
              </a:r>
              <a:r>
                <a:rPr lang="de-DE" sz="1400" err="1">
                  <a:solidFill>
                    <a:prstClr val="black"/>
                  </a:solidFill>
                  <a:ea typeface="+mn-ea"/>
                  <a:cs typeface="Arial" charset="0"/>
                </a:rPr>
                <a:t>Rev</a:t>
              </a:r>
              <a:r>
                <a:rPr lang="de-DE" sz="1400">
                  <a:solidFill>
                    <a:prstClr val="black"/>
                  </a:solidFill>
                  <a:ea typeface="+mn-ea"/>
                  <a:cs typeface="Arial" charset="0"/>
                </a:rPr>
                <a:t>. </a:t>
              </a:r>
              <a:r>
                <a:rPr lang="de-DE" sz="1400" err="1">
                  <a:solidFill>
                    <a:prstClr val="black"/>
                  </a:solidFill>
                  <a:ea typeface="+mn-ea"/>
                  <a:cs typeface="Arial" charset="0"/>
                </a:rPr>
                <a:t>Lett</a:t>
              </a:r>
              <a:r>
                <a:rPr lang="de-DE" sz="1400">
                  <a:solidFill>
                    <a:prstClr val="black"/>
                  </a:solidFill>
                  <a:ea typeface="+mn-ea"/>
                  <a:cs typeface="Arial" charset="0"/>
                </a:rPr>
                <a:t>. 105, 157006 (2010)</a:t>
              </a:r>
            </a:p>
          </p:txBody>
        </p:sp>
        <p:sp>
          <p:nvSpPr>
            <p:cNvPr id="11" name="Rechteck 2"/>
            <p:cNvSpPr>
              <a:spLocks noChangeArrowheads="1"/>
            </p:cNvSpPr>
            <p:nvPr/>
          </p:nvSpPr>
          <p:spPr bwMode="auto">
            <a:xfrm>
              <a:off x="5156402" y="6588352"/>
              <a:ext cx="7704415" cy="308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de-DE" sz="1400">
                  <a:solidFill>
                    <a:prstClr val="black"/>
                  </a:solidFill>
                  <a:ea typeface="+mn-ea"/>
                  <a:cs typeface="Arial" charset="0"/>
                </a:rPr>
                <a:t>M. Le </a:t>
              </a:r>
              <a:r>
                <a:rPr lang="de-DE" sz="1400" err="1">
                  <a:solidFill>
                    <a:prstClr val="black"/>
                  </a:solidFill>
                  <a:ea typeface="+mn-ea"/>
                  <a:cs typeface="Arial" charset="0"/>
                </a:rPr>
                <a:t>Tacon</a:t>
              </a:r>
              <a:r>
                <a:rPr lang="de-DE" sz="1400">
                  <a:solidFill>
                    <a:prstClr val="black"/>
                  </a:solidFill>
                  <a:ea typeface="+mn-ea"/>
                  <a:cs typeface="Arial" charset="0"/>
                </a:rPr>
                <a:t>, et al., Nature Phys. 7, 725 (2011)</a:t>
              </a:r>
            </a:p>
          </p:txBody>
        </p:sp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-374922" y="1773033"/>
              <a:ext cx="1086124" cy="368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1800">
                  <a:solidFill>
                    <a:prstClr val="black"/>
                  </a:solidFill>
                  <a:ea typeface="+mn-ea"/>
                  <a:cs typeface="Arial" charset="0"/>
                </a:rPr>
                <a:t>La</a:t>
              </a:r>
              <a:r>
                <a:rPr lang="en-US" sz="1800" baseline="-25000">
                  <a:solidFill>
                    <a:prstClr val="black"/>
                  </a:solidFill>
                  <a:ea typeface="+mn-ea"/>
                  <a:cs typeface="Arial" charset="0"/>
                </a:rPr>
                <a:t>2</a:t>
              </a:r>
              <a:r>
                <a:rPr lang="en-US" sz="1800">
                  <a:solidFill>
                    <a:prstClr val="black"/>
                  </a:solidFill>
                  <a:ea typeface="+mn-ea"/>
                  <a:cs typeface="Arial" charset="0"/>
                </a:rPr>
                <a:t>CuO</a:t>
              </a:r>
              <a:r>
                <a:rPr lang="en-US" sz="1800" baseline="-25000">
                  <a:solidFill>
                    <a:prstClr val="black"/>
                  </a:solidFill>
                  <a:ea typeface="+mn-ea"/>
                  <a:cs typeface="Arial" charset="0"/>
                </a:rPr>
                <a:t>4</a:t>
              </a:r>
            </a:p>
          </p:txBody>
        </p:sp>
        <p:sp>
          <p:nvSpPr>
            <p:cNvPr id="13" name="TextBox 12"/>
            <p:cNvSpPr txBox="1">
              <a:spLocks noChangeArrowheads="1"/>
            </p:cNvSpPr>
            <p:nvPr/>
          </p:nvSpPr>
          <p:spPr bwMode="auto">
            <a:xfrm>
              <a:off x="8198869" y="1484554"/>
              <a:ext cx="1407067" cy="368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1800">
                  <a:solidFill>
                    <a:prstClr val="black"/>
                  </a:solidFill>
                  <a:ea typeface="+mn-ea"/>
                  <a:cs typeface="Arial" charset="0"/>
                </a:rPr>
                <a:t>Sr</a:t>
              </a:r>
              <a:r>
                <a:rPr lang="en-US" sz="1800" baseline="-25000">
                  <a:solidFill>
                    <a:prstClr val="black"/>
                  </a:solidFill>
                  <a:ea typeface="+mn-ea"/>
                  <a:cs typeface="Arial" charset="0"/>
                </a:rPr>
                <a:t>2</a:t>
              </a:r>
              <a:r>
                <a:rPr lang="en-US" sz="1800">
                  <a:solidFill>
                    <a:prstClr val="black"/>
                  </a:solidFill>
                  <a:ea typeface="+mn-ea"/>
                  <a:cs typeface="Arial" charset="0"/>
                </a:rPr>
                <a:t>CuO</a:t>
              </a:r>
              <a:r>
                <a:rPr lang="en-US" sz="1800" baseline="-25000">
                  <a:solidFill>
                    <a:prstClr val="black"/>
                  </a:solidFill>
                  <a:ea typeface="+mn-ea"/>
                  <a:cs typeface="Arial" charset="0"/>
                </a:rPr>
                <a:t>2</a:t>
              </a:r>
              <a:r>
                <a:rPr lang="en-US" sz="1800">
                  <a:solidFill>
                    <a:prstClr val="black"/>
                  </a:solidFill>
                  <a:ea typeface="+mn-ea"/>
                  <a:cs typeface="Arial" charset="0"/>
                </a:rPr>
                <a:t>Cl</a:t>
              </a:r>
              <a:r>
                <a:rPr lang="en-US" sz="1800" baseline="-25000">
                  <a:solidFill>
                    <a:prstClr val="black"/>
                  </a:solidFill>
                  <a:ea typeface="+mn-ea"/>
                  <a:cs typeface="Arial" charset="0"/>
                </a:rPr>
                <a:t>2</a:t>
              </a:r>
            </a:p>
          </p:txBody>
        </p:sp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5116640" y="4221452"/>
              <a:ext cx="1475970" cy="368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1800">
                  <a:solidFill>
                    <a:prstClr val="black"/>
                  </a:solidFill>
                  <a:ea typeface="+mn-ea"/>
                  <a:cs typeface="Arial" charset="0"/>
                </a:rPr>
                <a:t>YBa</a:t>
              </a:r>
              <a:r>
                <a:rPr lang="en-US" sz="1800" baseline="-25000">
                  <a:solidFill>
                    <a:prstClr val="black"/>
                  </a:solidFill>
                  <a:ea typeface="+mn-ea"/>
                  <a:cs typeface="Arial" charset="0"/>
                </a:rPr>
                <a:t>2</a:t>
              </a:r>
              <a:r>
                <a:rPr lang="en-US" sz="1800">
                  <a:solidFill>
                    <a:prstClr val="black"/>
                  </a:solidFill>
                  <a:ea typeface="+mn-ea"/>
                  <a:cs typeface="Arial" charset="0"/>
                </a:rPr>
                <a:t>Cu</a:t>
              </a:r>
              <a:r>
                <a:rPr lang="en-US" sz="1800" baseline="-25000">
                  <a:solidFill>
                    <a:prstClr val="black"/>
                  </a:solidFill>
                  <a:ea typeface="+mn-ea"/>
                  <a:cs typeface="Arial" charset="0"/>
                </a:rPr>
                <a:t>3</a:t>
              </a:r>
              <a:r>
                <a:rPr lang="en-US" sz="1800">
                  <a:solidFill>
                    <a:prstClr val="black"/>
                  </a:solidFill>
                  <a:ea typeface="+mn-ea"/>
                  <a:cs typeface="Arial" charset="0"/>
                </a:rPr>
                <a:t>O</a:t>
              </a:r>
              <a:r>
                <a:rPr lang="en-US" sz="1800" baseline="-25000">
                  <a:solidFill>
                    <a:prstClr val="black"/>
                  </a:solidFill>
                  <a:ea typeface="+mn-ea"/>
                  <a:cs typeface="Arial" charset="0"/>
                </a:rPr>
                <a:t>7-</a:t>
              </a:r>
              <a:r>
                <a:rPr lang="en-US" sz="1800" baseline="-25000">
                  <a:solidFill>
                    <a:prstClr val="black"/>
                  </a:solidFill>
                  <a:latin typeface="Symbol" pitchFamily="18" charset="2"/>
                  <a:ea typeface="+mn-ea"/>
                  <a:cs typeface="Arial" charset="0"/>
                </a:rPr>
                <a:t>d</a:t>
              </a:r>
            </a:p>
          </p:txBody>
        </p:sp>
      </p:grp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691616" y="474125"/>
            <a:ext cx="9256712" cy="481012"/>
          </a:xfrm>
        </p:spPr>
        <p:txBody>
          <a:bodyPr/>
          <a:lstStyle/>
          <a:p>
            <a:r>
              <a:rPr lang="de-DE" dirty="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  <a:t>RIXS</a:t>
            </a:r>
            <a:r>
              <a:rPr lang="de-DE" dirty="0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  <a:t>: </a:t>
            </a:r>
            <a:r>
              <a:rPr lang="de-DE" dirty="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  <a:t>Low </a:t>
            </a:r>
            <a:r>
              <a:rPr lang="de-DE" dirty="0" err="1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  <a:t>e</a:t>
            </a:r>
            <a:r>
              <a:rPr lang="de-DE" dirty="0" err="1" smtClean="0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  <a:t>nergy</a:t>
            </a:r>
            <a:r>
              <a:rPr lang="de-DE" dirty="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de-DE" dirty="0" err="1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  <a:t>e</a:t>
            </a:r>
            <a:r>
              <a:rPr lang="de-DE" dirty="0" err="1" smtClean="0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  <a:t>xcitations</a:t>
            </a:r>
            <a:r>
              <a:rPr lang="de-DE" dirty="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de-DE" dirty="0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  <a:t>in </a:t>
            </a:r>
            <a:r>
              <a:rPr lang="de-DE" dirty="0" err="1" smtClean="0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  <a:t>solids</a:t>
            </a:r>
            <a:endParaRPr lang="de-DE" dirty="0">
              <a:solidFill>
                <a:srgbClr val="8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77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long_p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1095039"/>
            <a:ext cx="6872288" cy="515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550863" y="542925"/>
            <a:ext cx="82375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Wingdings" charset="0"/>
              <a:buNone/>
            </a:pPr>
            <a:r>
              <a:rPr lang="en-US" sz="2200" b="1" dirty="0" smtClean="0">
                <a:solidFill>
                  <a:srgbClr val="800000"/>
                </a:solidFill>
              </a:rPr>
              <a:t>All </a:t>
            </a:r>
            <a:r>
              <a:rPr lang="en-US" sz="2200" b="1" dirty="0">
                <a:solidFill>
                  <a:srgbClr val="800000"/>
                </a:solidFill>
              </a:rPr>
              <a:t>t</a:t>
            </a:r>
            <a:r>
              <a:rPr lang="en-US" sz="2200" b="1" dirty="0" smtClean="0">
                <a:solidFill>
                  <a:srgbClr val="800000"/>
                </a:solidFill>
              </a:rPr>
              <a:t>hese </a:t>
            </a:r>
            <a:r>
              <a:rPr lang="en-US" sz="2200" b="1" dirty="0">
                <a:solidFill>
                  <a:srgbClr val="800000"/>
                </a:solidFill>
              </a:rPr>
              <a:t>t</a:t>
            </a:r>
            <a:r>
              <a:rPr lang="en-US" sz="2200" b="1" dirty="0" smtClean="0">
                <a:solidFill>
                  <a:srgbClr val="800000"/>
                </a:solidFill>
              </a:rPr>
              <a:t>ime-resolved in pump-probe </a:t>
            </a:r>
            <a:r>
              <a:rPr lang="en-US" sz="2200" b="1" dirty="0">
                <a:solidFill>
                  <a:srgbClr val="800000"/>
                </a:solidFill>
              </a:rPr>
              <a:t>e</a:t>
            </a:r>
            <a:r>
              <a:rPr lang="en-US" sz="2200" b="1" dirty="0" smtClean="0">
                <a:solidFill>
                  <a:srgbClr val="800000"/>
                </a:solidFill>
              </a:rPr>
              <a:t>xperiments! </a:t>
            </a:r>
            <a:endParaRPr lang="en-US" sz="22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78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o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3" y="1236663"/>
            <a:ext cx="863123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solar-light-c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3290888"/>
            <a:ext cx="4748212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300px-BandDiagramSolarCell-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0" y="3071813"/>
            <a:ext cx="3646488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>
            <a:spLocks noGrp="1" noChangeArrowheads="1"/>
          </p:cNvSpPr>
          <p:nvPr>
            <p:ph type="title"/>
          </p:nvPr>
        </p:nvSpPr>
        <p:spPr>
          <a:xfrm>
            <a:off x="661988" y="515938"/>
            <a:ext cx="8609012" cy="481012"/>
          </a:xfrm>
        </p:spPr>
        <p:txBody>
          <a:bodyPr/>
          <a:lstStyle/>
          <a:p>
            <a:pPr eaLnBrk="1" hangingPunct="1"/>
            <a:r>
              <a:rPr lang="en-AU" dirty="0" smtClean="0">
                <a:solidFill>
                  <a:srgbClr val="800000"/>
                </a:solidFill>
                <a:latin typeface="Arial" charset="0"/>
                <a:ea typeface="ＭＳ Ｐゴシック" charset="0"/>
              </a:rPr>
              <a:t>Recombination of carriers in solar </a:t>
            </a:r>
            <a:r>
              <a:rPr lang="en-US" dirty="0">
                <a:solidFill>
                  <a:srgbClr val="800000"/>
                </a:solidFill>
                <a:latin typeface="Arial" charset="0"/>
                <a:ea typeface="ＭＳ Ｐゴシック" charset="0"/>
              </a:rPr>
              <a:t>c</a:t>
            </a:r>
            <a:r>
              <a:rPr lang="en-US" dirty="0" smtClean="0">
                <a:solidFill>
                  <a:srgbClr val="800000"/>
                </a:solidFill>
                <a:latin typeface="Arial" charset="0"/>
                <a:ea typeface="ＭＳ Ｐゴシック" charset="0"/>
              </a:rPr>
              <a:t>ells</a:t>
            </a:r>
            <a:endParaRPr lang="en-US" dirty="0">
              <a:solidFill>
                <a:srgbClr val="8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07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3"/>
          <p:cNvSpPr txBox="1">
            <a:spLocks/>
          </p:cNvSpPr>
          <p:nvPr/>
        </p:nvSpPr>
        <p:spPr>
          <a:xfrm>
            <a:off x="1612900" y="6565900"/>
            <a:ext cx="5702300" cy="190500"/>
          </a:xfrm>
          <a:prstGeom prst="rect">
            <a:avLst/>
          </a:prstGeom>
          <a:noFill/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0" latinLnBrk="0" hangingPunct="0">
              <a:defRPr sz="9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latinLnBrk="0" hangingPunct="0">
              <a:defRPr sz="9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1143000" indent="-228600" algn="l" defTabSz="457200" rtl="0" eaLnBrk="0" latinLnBrk="0" hangingPunct="0">
              <a:defRPr sz="9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600200" indent="-228600" algn="l" defTabSz="457200" rtl="0" eaLnBrk="0" latinLnBrk="0" hangingPunct="0">
              <a:defRPr sz="9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2057400" indent="-228600" algn="l" defTabSz="457200" rtl="0" eaLnBrk="0" latinLnBrk="0" hangingPunct="0">
              <a:defRPr sz="9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fld id="{1BEF489C-CDF0-EC4E-A002-FF26DCE9E1EC}" type="slidenum">
              <a:rPr lang="en-GB" sz="1000" smtClean="0">
                <a:solidFill>
                  <a:schemeClr val="bg1"/>
                </a:solidFill>
              </a:rPr>
              <a:pPr>
                <a:lnSpc>
                  <a:spcPct val="110000"/>
                </a:lnSpc>
              </a:pPr>
              <a:t>27</a:t>
            </a:fld>
            <a:endParaRPr lang="en-GB" sz="1000">
              <a:solidFill>
                <a:schemeClr val="bg1"/>
              </a:solidFill>
            </a:endParaRP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6015436" y="762001"/>
            <a:ext cx="4483100" cy="5740399"/>
            <a:chOff x="90" y="742"/>
            <a:chExt cx="2340" cy="3459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" y="742"/>
              <a:ext cx="2340" cy="3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1158" y="3125"/>
              <a:ext cx="350" cy="2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>
              <a:spAutoFit/>
            </a:bodyPr>
            <a:lstStyle/>
            <a:p>
              <a:pPr>
                <a:lnSpc>
                  <a:spcPct val="90000"/>
                </a:lnSpc>
                <a:spcBef>
                  <a:spcPct val="35000"/>
                </a:spcBef>
                <a:buClrTx/>
                <a:buSzPct val="230000"/>
                <a:buFontTx/>
                <a:buNone/>
                <a:defRPr/>
              </a:pPr>
              <a:r>
                <a:rPr lang="de-DE" sz="1800">
                  <a:solidFill>
                    <a:srgbClr val="005C9C"/>
                  </a:solidFill>
                  <a:ea typeface="+mn-ea"/>
                  <a:cs typeface="Arial" charset="0"/>
                </a:rPr>
                <a:t>LDL</a:t>
              </a: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1513" y="2989"/>
              <a:ext cx="376" cy="2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>
              <a:spAutoFit/>
            </a:bodyPr>
            <a:lstStyle/>
            <a:p>
              <a:pPr>
                <a:lnSpc>
                  <a:spcPct val="90000"/>
                </a:lnSpc>
                <a:spcBef>
                  <a:spcPct val="35000"/>
                </a:spcBef>
                <a:buClrTx/>
                <a:buSzPct val="230000"/>
                <a:buFontTx/>
                <a:buNone/>
                <a:defRPr/>
              </a:pPr>
              <a:r>
                <a:rPr lang="de-DE" sz="1800">
                  <a:solidFill>
                    <a:srgbClr val="005C9C"/>
                  </a:solidFill>
                  <a:ea typeface="+mn-ea"/>
                  <a:cs typeface="Arial" charset="0"/>
                </a:rPr>
                <a:t>HDL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87500" y="1206500"/>
            <a:ext cx="3595688" cy="5102225"/>
            <a:chOff x="1752600" y="1849438"/>
            <a:chExt cx="3151188" cy="4459287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444"/>
            <a:stretch>
              <a:fillRect/>
            </a:stretch>
          </p:blipFill>
          <p:spPr bwMode="auto">
            <a:xfrm>
              <a:off x="1752600" y="4949825"/>
              <a:ext cx="3151188" cy="135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7700" y="1849438"/>
              <a:ext cx="2906713" cy="312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61975" y="604744"/>
            <a:ext cx="49007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sz="2200" b="1" dirty="0">
                <a:solidFill>
                  <a:srgbClr val="800000"/>
                </a:solidFill>
                <a:cs typeface="Arial" charset="0"/>
              </a:rPr>
              <a:t>L</a:t>
            </a:r>
            <a:r>
              <a:rPr lang="en-US" sz="2200" b="1" dirty="0" err="1" smtClean="0">
                <a:solidFill>
                  <a:srgbClr val="800000"/>
                </a:solidFill>
                <a:cs typeface="Arial" charset="0"/>
              </a:rPr>
              <a:t>iquid</a:t>
            </a:r>
            <a:r>
              <a:rPr lang="en-US" sz="2200" b="1" dirty="0" smtClean="0">
                <a:solidFill>
                  <a:srgbClr val="800000"/>
                </a:solidFill>
                <a:cs typeface="Arial" charset="0"/>
              </a:rPr>
              <a:t>-liquid </a:t>
            </a:r>
            <a:r>
              <a:rPr lang="en-US" sz="2200" b="1" dirty="0">
                <a:solidFill>
                  <a:srgbClr val="800000"/>
                </a:solidFill>
                <a:cs typeface="Arial" charset="0"/>
              </a:rPr>
              <a:t>p</a:t>
            </a:r>
            <a:r>
              <a:rPr lang="en-US" sz="2200" b="1" dirty="0" smtClean="0">
                <a:solidFill>
                  <a:srgbClr val="800000"/>
                </a:solidFill>
                <a:cs typeface="Arial" charset="0"/>
              </a:rPr>
              <a:t>hase </a:t>
            </a:r>
            <a:r>
              <a:rPr lang="en-US" sz="2200" b="1" dirty="0">
                <a:solidFill>
                  <a:srgbClr val="800000"/>
                </a:solidFill>
                <a:cs typeface="Arial" charset="0"/>
              </a:rPr>
              <a:t>t</a:t>
            </a:r>
            <a:r>
              <a:rPr lang="en-US" sz="2200" b="1" dirty="0" smtClean="0">
                <a:solidFill>
                  <a:srgbClr val="800000"/>
                </a:solidFill>
                <a:cs typeface="Arial" charset="0"/>
              </a:rPr>
              <a:t>ransition </a:t>
            </a:r>
            <a:r>
              <a:rPr lang="en-US" sz="2200" b="1" dirty="0">
                <a:solidFill>
                  <a:srgbClr val="800000"/>
                </a:solidFill>
                <a:cs typeface="Arial" charset="0"/>
              </a:rPr>
              <a:t>in </a:t>
            </a:r>
            <a:r>
              <a:rPr lang="en-US" sz="2200" b="1" dirty="0" smtClean="0">
                <a:solidFill>
                  <a:srgbClr val="800000"/>
                </a:solidFill>
                <a:cs typeface="Arial" charset="0"/>
              </a:rPr>
              <a:t>Si </a:t>
            </a:r>
            <a:endParaRPr lang="en-US" sz="2200" b="1" dirty="0">
              <a:solidFill>
                <a:srgbClr val="800000"/>
              </a:solidFill>
              <a:cs typeface="Arial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470275" y="6407150"/>
            <a:ext cx="41967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sz="1400" b="1" smtClean="0">
                <a:cs typeface="Arial" charset="0"/>
              </a:rPr>
              <a:t>M</a:t>
            </a:r>
            <a:r>
              <a:rPr lang="de-DE" sz="1400" b="1">
                <a:cs typeface="Arial" charset="0"/>
              </a:rPr>
              <a:t>. Beye, </a:t>
            </a:r>
            <a:r>
              <a:rPr lang="de-DE" sz="1400" b="1" smtClean="0">
                <a:cs typeface="Arial" charset="0"/>
              </a:rPr>
              <a:t>et al. PNAS </a:t>
            </a:r>
            <a:r>
              <a:rPr lang="de-DE" sz="1400" b="1">
                <a:cs typeface="Arial" charset="0"/>
              </a:rPr>
              <a:t>2010 107 (39) 16772-16776</a:t>
            </a:r>
          </a:p>
        </p:txBody>
      </p:sp>
    </p:spTree>
    <p:extLst>
      <p:ext uri="{BB962C8B-B14F-4D97-AF65-F5344CB8AC3E}">
        <p14:creationId xmlns:p14="http://schemas.microsoft.com/office/powerpoint/2010/main" val="170486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1641475" y="6454775"/>
            <a:ext cx="57023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en-US" sz="1200">
                <a:solidFill>
                  <a:srgbClr val="000000"/>
                </a:solidFill>
              </a:rPr>
              <a:t>                 </a:t>
            </a:r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62466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9966326" y="114301"/>
            <a:ext cx="576263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56AF757-E53A-0D4B-84AD-540FFD70740C}" type="slidenum">
              <a:rPr lang="en-GB" altLang="en-US" sz="10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en-GB" altLang="en-US" sz="1000">
              <a:solidFill>
                <a:schemeClr val="bg1"/>
              </a:solidFill>
            </a:endParaRP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661989" y="515938"/>
            <a:ext cx="9853611" cy="481012"/>
          </a:xfrm>
        </p:spPr>
        <p:txBody>
          <a:bodyPr/>
          <a:lstStyle/>
          <a:p>
            <a:pPr eaLnBrk="1" hangingPunct="1"/>
            <a:r>
              <a:rPr lang="de-DE" altLang="en-US" dirty="0">
                <a:solidFill>
                  <a:srgbClr val="941651"/>
                </a:solidFill>
              </a:rPr>
              <a:t>Hamburg, 30.11.2009: </a:t>
            </a:r>
            <a:r>
              <a:rPr lang="de-DE" altLang="en-US" dirty="0" smtClean="0">
                <a:solidFill>
                  <a:srgbClr val="941651"/>
                </a:solidFill>
              </a:rPr>
              <a:t>European </a:t>
            </a:r>
            <a:r>
              <a:rPr lang="de-DE" altLang="en-US" dirty="0">
                <a:solidFill>
                  <a:srgbClr val="941651"/>
                </a:solidFill>
              </a:rPr>
              <a:t>XFEL </a:t>
            </a:r>
            <a:r>
              <a:rPr lang="de-DE" altLang="en-US" dirty="0" err="1">
                <a:solidFill>
                  <a:srgbClr val="941651"/>
                </a:solidFill>
              </a:rPr>
              <a:t>Convention</a:t>
            </a:r>
            <a:r>
              <a:rPr lang="de-DE" altLang="en-US" dirty="0">
                <a:solidFill>
                  <a:srgbClr val="941651"/>
                </a:solidFill>
              </a:rPr>
              <a:t> </a:t>
            </a:r>
            <a:r>
              <a:rPr lang="en-US" altLang="en-US" dirty="0">
                <a:solidFill>
                  <a:srgbClr val="941651"/>
                </a:solidFill>
              </a:rPr>
              <a:t>s</a:t>
            </a:r>
            <a:r>
              <a:rPr lang="en-US" altLang="en-US" dirty="0" smtClean="0">
                <a:solidFill>
                  <a:srgbClr val="941651"/>
                </a:solidFill>
              </a:rPr>
              <a:t>igning </a:t>
            </a:r>
            <a:r>
              <a:rPr lang="en-US" altLang="en-US" dirty="0">
                <a:solidFill>
                  <a:srgbClr val="941651"/>
                </a:solidFill>
              </a:rPr>
              <a:t>c</a:t>
            </a:r>
            <a:r>
              <a:rPr lang="en-US" altLang="en-US" dirty="0" smtClean="0">
                <a:solidFill>
                  <a:srgbClr val="941651"/>
                </a:solidFill>
              </a:rPr>
              <a:t>eremony</a:t>
            </a:r>
            <a:endParaRPr lang="de-DE" altLang="en-US" dirty="0">
              <a:solidFill>
                <a:srgbClr val="941651"/>
              </a:solidFill>
            </a:endParaRPr>
          </a:p>
        </p:txBody>
      </p:sp>
      <p:pic>
        <p:nvPicPr>
          <p:cNvPr id="62468" name="Picture 4" descr="2009-11-30_SF2_3501_process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39" y="1130300"/>
            <a:ext cx="8594725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Rectangle 5"/>
          <p:cNvSpPr>
            <a:spLocks noChangeArrowheads="1"/>
          </p:cNvSpPr>
          <p:nvPr/>
        </p:nvSpPr>
        <p:spPr bwMode="auto">
          <a:xfrm>
            <a:off x="2483936" y="6100764"/>
            <a:ext cx="745648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SzTx/>
              <a:buFontTx/>
              <a:buNone/>
            </a:pPr>
            <a:r>
              <a:rPr lang="en-US" altLang="en-US" sz="1800" b="1" dirty="0" smtClean="0">
                <a:solidFill>
                  <a:srgbClr val="CC0000"/>
                </a:solidFill>
              </a:rPr>
              <a:t>Initiated by </a:t>
            </a:r>
            <a:r>
              <a:rPr lang="en-US" altLang="en-US" sz="1800" b="1" dirty="0" err="1" smtClean="0">
                <a:solidFill>
                  <a:srgbClr val="CC0000"/>
                </a:solidFill>
              </a:rPr>
              <a:t>Kurchatov</a:t>
            </a:r>
            <a:r>
              <a:rPr lang="en-US" altLang="en-US" sz="1800" b="1" dirty="0" smtClean="0">
                <a:solidFill>
                  <a:srgbClr val="CC0000"/>
                </a:solidFill>
              </a:rPr>
              <a:t> Institute. Total </a:t>
            </a:r>
            <a:r>
              <a:rPr lang="en-US" altLang="en-US" sz="1800" b="1" dirty="0">
                <a:solidFill>
                  <a:srgbClr val="CC0000"/>
                </a:solidFill>
              </a:rPr>
              <a:t>costs ≈1.500 </a:t>
            </a:r>
            <a:r>
              <a:rPr lang="en-US" altLang="en-US" sz="1800" b="1" dirty="0" smtClean="0">
                <a:solidFill>
                  <a:srgbClr val="CC0000"/>
                </a:solidFill>
              </a:rPr>
              <a:t>MEUR.</a:t>
            </a:r>
            <a:endParaRPr lang="en-US" altLang="en-US" sz="1800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4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 noChangeAspect="1"/>
          </p:cNvGrpSpPr>
          <p:nvPr/>
        </p:nvGrpSpPr>
        <p:grpSpPr bwMode="auto">
          <a:xfrm>
            <a:off x="1364818" y="996565"/>
            <a:ext cx="8912225" cy="5265738"/>
            <a:chOff x="826977" y="1379796"/>
            <a:chExt cx="7518400" cy="4441825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977" y="1379796"/>
              <a:ext cx="7518400" cy="4441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Oval 5"/>
            <p:cNvSpPr/>
            <p:nvPr/>
          </p:nvSpPr>
          <p:spPr bwMode="auto">
            <a:xfrm>
              <a:off x="4450915" y="3483537"/>
              <a:ext cx="70978" cy="77668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268288" indent="-268288">
                <a:buClr>
                  <a:schemeClr val="accent2"/>
                </a:buClr>
                <a:buSzPct val="80000"/>
                <a:buFont typeface="Wingdings" pitchFamily="2" charset="2"/>
                <a:buChar char="n"/>
                <a:defRPr/>
              </a:pPr>
              <a:endParaRPr lang="de-DE" sz="2000">
                <a:solidFill>
                  <a:schemeClr val="accent3"/>
                </a:solidFill>
                <a:ea typeface="ＭＳ Ｐゴシック" pitchFamily="112" charset="-128"/>
                <a:cs typeface="ＭＳ Ｐゴシック" charset="0"/>
              </a:endParaRPr>
            </a:p>
          </p:txBody>
        </p:sp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91975" y="415540"/>
            <a:ext cx="6613525" cy="481013"/>
          </a:xfrm>
        </p:spPr>
        <p:txBody>
          <a:bodyPr/>
          <a:lstStyle/>
          <a:p>
            <a:r>
              <a:rPr lang="de-DE" altLang="en-US" sz="2000" dirty="0">
                <a:solidFill>
                  <a:srgbClr val="FF0000"/>
                </a:solidFill>
              </a:rPr>
              <a:t>European XFEL - a </a:t>
            </a:r>
            <a:r>
              <a:rPr lang="de-DE" altLang="en-US" sz="2000" dirty="0" err="1">
                <a:solidFill>
                  <a:srgbClr val="FF0000"/>
                </a:solidFill>
              </a:rPr>
              <a:t>leading</a:t>
            </a:r>
            <a:r>
              <a:rPr lang="de-DE" altLang="en-US" sz="2000" dirty="0">
                <a:solidFill>
                  <a:srgbClr val="FF0000"/>
                </a:solidFill>
              </a:rPr>
              <a:t> </a:t>
            </a:r>
            <a:r>
              <a:rPr lang="de-DE" altLang="en-US" sz="2000" dirty="0" err="1">
                <a:solidFill>
                  <a:srgbClr val="FF0000"/>
                </a:solidFill>
              </a:rPr>
              <a:t>new</a:t>
            </a:r>
            <a:r>
              <a:rPr lang="de-DE" altLang="en-US" sz="2000" dirty="0">
                <a:solidFill>
                  <a:srgbClr val="FF0000"/>
                </a:solidFill>
              </a:rPr>
              <a:t> </a:t>
            </a:r>
            <a:r>
              <a:rPr lang="de-DE" altLang="en-US" sz="2000" dirty="0" err="1">
                <a:solidFill>
                  <a:srgbClr val="FF0000"/>
                </a:solidFill>
              </a:rPr>
              <a:t>research</a:t>
            </a:r>
            <a:r>
              <a:rPr lang="de-DE" altLang="en-US" sz="2000" dirty="0">
                <a:solidFill>
                  <a:srgbClr val="FF0000"/>
                </a:solidFill>
              </a:rPr>
              <a:t> </a:t>
            </a:r>
            <a:r>
              <a:rPr lang="de-DE" altLang="en-US" sz="2000" dirty="0" err="1">
                <a:solidFill>
                  <a:srgbClr val="FF0000"/>
                </a:solidFill>
              </a:rPr>
              <a:t>facility</a:t>
            </a:r>
            <a:endParaRPr lang="de-DE" altLang="en-US" sz="2000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 bwMode="auto">
          <a:xfrm>
            <a:off x="2882468" y="996565"/>
            <a:ext cx="5727700" cy="5265738"/>
            <a:chOff x="2191887" y="1379796"/>
            <a:chExt cx="4825594" cy="4435622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1887" y="1379796"/>
              <a:ext cx="4825594" cy="4435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241373" y="5590762"/>
              <a:ext cx="2004869" cy="1845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68288" indent="-268288">
                <a:spcBef>
                  <a:spcPts val="600"/>
                </a:spcBef>
                <a:buClr>
                  <a:schemeClr val="accent2"/>
                </a:buClr>
                <a:buSzPct val="80000"/>
                <a:buFont typeface="Wingdings" charset="0"/>
                <a:buChar char="n"/>
                <a:defRPr/>
              </a:pPr>
              <a:r>
                <a:rPr lang="de-DE" sz="600" dirty="0" err="1">
                  <a:solidFill>
                    <a:schemeClr val="accent3"/>
                  </a:solidFill>
                  <a:ea typeface="ＭＳ Ｐゴシック" charset="0"/>
                  <a:cs typeface="ＭＳ Ｐゴシック" charset="0"/>
                </a:rPr>
                <a:t>NordNordWest</a:t>
              </a:r>
              <a:r>
                <a:rPr lang="de-DE" sz="600" dirty="0">
                  <a:solidFill>
                    <a:schemeClr val="accent3"/>
                  </a:solidFill>
                  <a:ea typeface="ＭＳ Ｐゴシック" charset="0"/>
                  <a:cs typeface="ＭＳ Ｐゴシック" charset="0"/>
                </a:rPr>
                <a:t> / CCA-SA-3.0</a:t>
              </a:r>
            </a:p>
          </p:txBody>
        </p:sp>
      </p:grp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3847668" y="3046028"/>
            <a:ext cx="738187" cy="739775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268288" indent="-268288">
              <a:buClr>
                <a:schemeClr val="accent2"/>
              </a:buClr>
              <a:buSzPct val="80000"/>
              <a:buFont typeface="Wingdings" pitchFamily="2" charset="2"/>
              <a:buChar char="n"/>
              <a:defRPr/>
            </a:pPr>
            <a:endParaRPr lang="de-DE" sz="2000">
              <a:solidFill>
                <a:schemeClr val="accent3"/>
              </a:solidFill>
              <a:ea typeface="ＭＳ Ｐゴシック" pitchFamily="112" charset="-128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18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578" y="1220515"/>
            <a:ext cx="7568122" cy="503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864" y="1275806"/>
            <a:ext cx="6895047" cy="4589236"/>
          </a:xfrm>
          <a:prstGeom prst="rect">
            <a:avLst/>
          </a:prstGeom>
        </p:spPr>
      </p:pic>
      <p:sp>
        <p:nvSpPr>
          <p:cNvPr id="4" name="AutoShape 2" descr=" Inauguratioin and start of user operation on 1 September 2017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4" descr="https://media.xfel.eu/XFELmediabank/AssetServlet/?recordView=SearchResult_ThumbnailView&amp;catalogID=6&amp;recordID=89258&amp;errorURL=error.jsp"/>
          <p:cNvSpPr>
            <a:spLocks noChangeAspect="1" noChangeArrowheads="1"/>
          </p:cNvSpPr>
          <p:nvPr/>
        </p:nvSpPr>
        <p:spPr bwMode="auto">
          <a:xfrm>
            <a:off x="63500" y="-136525"/>
            <a:ext cx="925830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6" descr="https://media.xfel.eu/XFELmediabank/AssetServlet/?recordView=SearchResult_ThumbnailView&amp;catalogID=6&amp;recordID=89258&amp;errorURL=error.jsp"/>
          <p:cNvSpPr>
            <a:spLocks noChangeAspect="1" noChangeArrowheads="1"/>
          </p:cNvSpPr>
          <p:nvPr/>
        </p:nvSpPr>
        <p:spPr bwMode="auto">
          <a:xfrm>
            <a:off x="215900" y="15875"/>
            <a:ext cx="925830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8" descr="https://media.xfel.eu/XFELmediabank/AssetServlet/?recordView=SearchResult_ThumbnailView&amp;catalogID=6&amp;recordID=89258&amp;errorURL=error.jsp"/>
          <p:cNvSpPr>
            <a:spLocks noChangeAspect="1" noChangeArrowheads="1"/>
          </p:cNvSpPr>
          <p:nvPr/>
        </p:nvSpPr>
        <p:spPr bwMode="auto">
          <a:xfrm>
            <a:off x="368300" y="168275"/>
            <a:ext cx="925830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10" descr="https://media.xfel.eu/XFELmediabank/AssetServlet/?recordView=SearchResult_ThumbnailView&amp;catalogID=6&amp;recordID=89258&amp;errorURL=error.jsp"/>
          <p:cNvSpPr>
            <a:spLocks noChangeAspect="1" noChangeArrowheads="1"/>
          </p:cNvSpPr>
          <p:nvPr/>
        </p:nvSpPr>
        <p:spPr bwMode="auto">
          <a:xfrm>
            <a:off x="520700" y="320675"/>
            <a:ext cx="925830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12" descr="https://media.xfel.eu/XFELmediabank/AssetServlet/?recordView=SearchResult_ThumbnailView&amp;catalogID=6&amp;recordID=89258&amp;errorURL=error.jsp"/>
          <p:cNvSpPr>
            <a:spLocks noChangeAspect="1" noChangeArrowheads="1"/>
          </p:cNvSpPr>
          <p:nvPr/>
        </p:nvSpPr>
        <p:spPr bwMode="auto">
          <a:xfrm>
            <a:off x="673100" y="473075"/>
            <a:ext cx="925830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14" descr="https://media.xfel.eu/XFELmediabank/AssetServlet/?recordView=SearchResult_ThumbnailView&amp;catalogID=6&amp;recordID=89258&amp;errorURL=error.jsp"/>
          <p:cNvSpPr>
            <a:spLocks noChangeAspect="1" noChangeArrowheads="1"/>
          </p:cNvSpPr>
          <p:nvPr/>
        </p:nvSpPr>
        <p:spPr bwMode="auto">
          <a:xfrm>
            <a:off x="825500" y="625475"/>
            <a:ext cx="925830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16269" y="241969"/>
            <a:ext cx="10956924" cy="780540"/>
          </a:xfrm>
        </p:spPr>
        <p:txBody>
          <a:bodyPr/>
          <a:lstStyle/>
          <a:p>
            <a:r>
              <a:rPr lang="de-DE" smtClean="0">
                <a:solidFill>
                  <a:srgbClr val="941651"/>
                </a:solidFill>
              </a:rPr>
              <a:t>European XFEL </a:t>
            </a:r>
            <a:r>
              <a:rPr lang="en-GB" smtClean="0">
                <a:solidFill>
                  <a:srgbClr val="941651"/>
                </a:solidFill>
              </a:rPr>
              <a:t>inauguration</a:t>
            </a:r>
            <a:r>
              <a:rPr lang="de-DE" smtClean="0">
                <a:solidFill>
                  <a:srgbClr val="941651"/>
                </a:solidFill>
              </a:rPr>
              <a:t> (Sept. 1, 2017)</a:t>
            </a:r>
            <a:endParaRPr lang="de-DE">
              <a:solidFill>
                <a:srgbClr val="941651"/>
              </a:solidFill>
            </a:endParaRPr>
          </a:p>
        </p:txBody>
      </p:sp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664" y="1255440"/>
            <a:ext cx="7452172" cy="490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07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6" t="3693" r="17461" b="19933"/>
          <a:stretch>
            <a:fillRect/>
          </a:stretch>
        </p:blipFill>
        <p:spPr bwMode="auto">
          <a:xfrm>
            <a:off x="2187852" y="1119789"/>
            <a:ext cx="8020050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283102" y="962626"/>
            <a:ext cx="4283075" cy="1787525"/>
            <a:chOff x="685799" y="1066800"/>
            <a:chExt cx="4282969" cy="1786870"/>
          </a:xfrm>
        </p:grpSpPr>
        <p:sp>
          <p:nvSpPr>
            <p:cNvPr id="5" name="Rectangle 14"/>
            <p:cNvSpPr>
              <a:spLocks noChangeArrowheads="1"/>
            </p:cNvSpPr>
            <p:nvPr/>
          </p:nvSpPr>
          <p:spPr bwMode="auto">
            <a:xfrm>
              <a:off x="2471183" y="1066800"/>
              <a:ext cx="2497585" cy="1756611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charset="2"/>
                <a:buChar char="n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charset="2"/>
                <a:buChar char="§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ts val="1000"/>
                </a:spcBef>
                <a:buClr>
                  <a:srgbClr val="F8B323"/>
                </a:buClr>
                <a:buSzTx/>
                <a:buFont typeface="Wingdings" charset="2"/>
                <a:buNone/>
              </a:pPr>
              <a:r>
                <a:rPr lang="de-DE" altLang="en-US" sz="1600">
                  <a:solidFill>
                    <a:schemeClr val="tx1"/>
                  </a:solidFill>
                </a:rPr>
                <a:t>Scientific </a:t>
              </a:r>
              <a:r>
                <a:rPr lang="de-DE" altLang="en-US" sz="1600" err="1">
                  <a:solidFill>
                    <a:schemeClr val="tx1"/>
                  </a:solidFill>
                </a:rPr>
                <a:t>instruments</a:t>
              </a:r>
              <a:r>
                <a:rPr lang="de-DE" altLang="en-US" sz="1600">
                  <a:solidFill>
                    <a:schemeClr val="tx1"/>
                  </a:solidFill>
                </a:rPr>
                <a:t> </a:t>
              </a:r>
              <a:r>
                <a:rPr lang="de-DE" altLang="en-US" sz="1600" err="1">
                  <a:solidFill>
                    <a:schemeClr val="tx1"/>
                  </a:solidFill>
                </a:rPr>
                <a:t>and</a:t>
              </a:r>
              <a:r>
                <a:rPr lang="de-DE" altLang="en-US" sz="1600">
                  <a:solidFill>
                    <a:schemeClr val="tx1"/>
                  </a:solidFill>
                </a:rPr>
                <a:t> </a:t>
              </a:r>
              <a:r>
                <a:rPr lang="de-DE" altLang="en-US" sz="1600" err="1">
                  <a:solidFill>
                    <a:schemeClr val="tx1"/>
                  </a:solidFill>
                </a:rPr>
                <a:t>instrumentation</a:t>
              </a:r>
              <a:endParaRPr lang="de-DE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" name="Bent Arrow 5"/>
            <p:cNvSpPr/>
            <p:nvPr/>
          </p:nvSpPr>
          <p:spPr bwMode="auto">
            <a:xfrm rot="5400000" flipV="1">
              <a:off x="1045541" y="1427519"/>
              <a:ext cx="1066409" cy="1785894"/>
            </a:xfrm>
            <a:prstGeom prst="bentArrow">
              <a:avLst>
                <a:gd name="adj1" fmla="val 46837"/>
                <a:gd name="adj2" fmla="val 32906"/>
                <a:gd name="adj3" fmla="val 35257"/>
                <a:gd name="adj4" fmla="val 60194"/>
              </a:avLst>
            </a:prstGeom>
            <a:solidFill>
              <a:srgbClr val="D7D7D7"/>
            </a:solidFill>
            <a:ln>
              <a:noFill/>
            </a:ln>
            <a:effectLst/>
            <a:extLst/>
          </p:spPr>
          <p:txBody>
            <a:bodyPr/>
            <a:lstStyle/>
            <a:p>
              <a:pPr marL="342900" indent="-342900" algn="ctr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de-DE" b="1">
                <a:ea typeface="ＭＳ Ｐゴシック" pitchFamily="116" charset="-128"/>
                <a:cs typeface="ＭＳ Ｐゴシック" charset="0"/>
              </a:endParaRPr>
            </a:p>
          </p:txBody>
        </p:sp>
        <p:pic>
          <p:nvPicPr>
            <p:cNvPr id="7" name="Picture 3" descr="C:\Users\piergros\Desktop\2013-07-30_004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6755" y="1611336"/>
              <a:ext cx="1766440" cy="117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767165" y="3667726"/>
            <a:ext cx="2992437" cy="2044700"/>
            <a:chOff x="169415" y="3772031"/>
            <a:chExt cx="2992998" cy="2044012"/>
          </a:xfrm>
        </p:grpSpPr>
        <p:sp>
          <p:nvSpPr>
            <p:cNvPr id="9" name="Right Arrow 20"/>
            <p:cNvSpPr>
              <a:spLocks noChangeArrowheads="1"/>
            </p:cNvSpPr>
            <p:nvPr/>
          </p:nvSpPr>
          <p:spPr bwMode="auto">
            <a:xfrm rot="-1007387">
              <a:off x="2045974" y="3772031"/>
              <a:ext cx="1116439" cy="517358"/>
            </a:xfrm>
            <a:prstGeom prst="rightArrow">
              <a:avLst>
                <a:gd name="adj1" fmla="val 50000"/>
                <a:gd name="adj2" fmla="val 50003"/>
              </a:avLst>
            </a:pr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charset="2"/>
                <a:buChar char="n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charset="2"/>
                <a:buChar char="§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buClr>
                  <a:srgbClr val="F8B323"/>
                </a:buClr>
                <a:buSzTx/>
                <a:buFont typeface="Wingdings" charset="2"/>
                <a:buNone/>
              </a:pPr>
              <a:endParaRPr lang="en-US" altLang="en-US" sz="900" b="1">
                <a:solidFill>
                  <a:schemeClr val="tx1"/>
                </a:solidFill>
              </a:endParaRPr>
            </a:p>
          </p:txBody>
        </p:sp>
        <p:sp>
          <p:nvSpPr>
            <p:cNvPr id="10" name="Rectangle 22"/>
            <p:cNvSpPr>
              <a:spLocks noChangeArrowheads="1"/>
            </p:cNvSpPr>
            <p:nvPr/>
          </p:nvSpPr>
          <p:spPr bwMode="auto">
            <a:xfrm>
              <a:off x="169415" y="4066003"/>
              <a:ext cx="1960159" cy="1750040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charset="2"/>
                <a:buChar char="n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charset="2"/>
                <a:buChar char="§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ts val="1000"/>
                </a:spcBef>
                <a:buClr>
                  <a:srgbClr val="F8B323"/>
                </a:buClr>
                <a:buSzTx/>
                <a:buFont typeface="Wingdings" charset="2"/>
                <a:buNone/>
              </a:pPr>
              <a:r>
                <a:rPr lang="de-DE" altLang="en-US" sz="1600" err="1">
                  <a:solidFill>
                    <a:schemeClr val="tx1"/>
                  </a:solidFill>
                </a:rPr>
                <a:t>Undulator</a:t>
              </a:r>
              <a:r>
                <a:rPr lang="de-DE" altLang="en-US" sz="1600">
                  <a:solidFill>
                    <a:schemeClr val="tx1"/>
                  </a:solidFill>
                </a:rPr>
                <a:t> </a:t>
              </a:r>
              <a:r>
                <a:rPr lang="de-DE" altLang="en-US" sz="1600" err="1">
                  <a:solidFill>
                    <a:schemeClr val="tx1"/>
                  </a:solidFill>
                </a:rPr>
                <a:t>systems</a:t>
              </a:r>
              <a:endParaRPr lang="de-DE" altLang="en-US" sz="1800">
                <a:solidFill>
                  <a:schemeClr val="tx1"/>
                </a:solidFill>
              </a:endParaRPr>
            </a:p>
          </p:txBody>
        </p:sp>
        <p:pic>
          <p:nvPicPr>
            <p:cNvPr id="11" name="Picture 4" descr="C:\Users\piergros\Desktop\2011-11-16_010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675" y="4439610"/>
              <a:ext cx="1822450" cy="1212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8150502" y="2439001"/>
            <a:ext cx="2501900" cy="3440113"/>
            <a:chOff x="6553200" y="2543847"/>
            <a:chExt cx="2502572" cy="3439585"/>
          </a:xfrm>
        </p:grpSpPr>
        <p:sp>
          <p:nvSpPr>
            <p:cNvPr id="13" name="Bent Arrow 12"/>
            <p:cNvSpPr/>
            <p:nvPr/>
          </p:nvSpPr>
          <p:spPr bwMode="auto">
            <a:xfrm flipH="1" flipV="1">
              <a:off x="8077609" y="4439031"/>
              <a:ext cx="862245" cy="1544401"/>
            </a:xfrm>
            <a:prstGeom prst="bentArrow">
              <a:avLst>
                <a:gd name="adj1" fmla="val 35096"/>
                <a:gd name="adj2" fmla="val 40823"/>
                <a:gd name="adj3" fmla="val 28439"/>
                <a:gd name="adj4" fmla="val 42584"/>
              </a:avLst>
            </a:prstGeom>
            <a:solidFill>
              <a:srgbClr val="D7D7D7"/>
            </a:solidFill>
            <a:ln>
              <a:noFill/>
            </a:ln>
            <a:effectLst/>
            <a:extLst/>
          </p:spPr>
          <p:txBody>
            <a:bodyPr/>
            <a:lstStyle/>
            <a:p>
              <a:pPr marL="342900" indent="-342900" algn="ctr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de-DE" b="1">
                <a:ea typeface="ＭＳ Ｐゴシック" pitchFamily="116" charset="-128"/>
                <a:cs typeface="ＭＳ Ｐゴシック" charset="0"/>
              </a:endParaRPr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6553200" y="2543847"/>
              <a:ext cx="2502572" cy="1923596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charset="2"/>
                <a:buChar char="n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charset="2"/>
                <a:buChar char="§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ts val="1000"/>
                </a:spcBef>
                <a:buClr>
                  <a:srgbClr val="F8B323"/>
                </a:buClr>
                <a:buSzTx/>
                <a:buFont typeface="Wingdings" charset="2"/>
                <a:buNone/>
              </a:pPr>
              <a:r>
                <a:rPr lang="de-DE" altLang="en-US" sz="1600" err="1">
                  <a:solidFill>
                    <a:schemeClr val="tx1"/>
                  </a:solidFill>
                </a:rPr>
                <a:t>Electron</a:t>
              </a:r>
              <a:r>
                <a:rPr lang="de-DE" altLang="en-US" sz="1600">
                  <a:solidFill>
                    <a:schemeClr val="tx1"/>
                  </a:solidFill>
                </a:rPr>
                <a:t> </a:t>
              </a:r>
              <a:r>
                <a:rPr lang="de-DE" altLang="en-US" sz="1600" err="1">
                  <a:solidFill>
                    <a:schemeClr val="tx1"/>
                  </a:solidFill>
                </a:rPr>
                <a:t>injector</a:t>
              </a:r>
              <a:endParaRPr lang="de-DE" altLang="en-US" sz="1800">
                <a:solidFill>
                  <a:schemeClr val="tx1"/>
                </a:solidFill>
              </a:endParaRPr>
            </a:p>
          </p:txBody>
        </p:sp>
        <p:pic>
          <p:nvPicPr>
            <p:cNvPr id="15" name="Picture 4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7372" y="2853667"/>
              <a:ext cx="2269960" cy="1513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335740" y="4471001"/>
            <a:ext cx="3814762" cy="1825625"/>
            <a:chOff x="2737833" y="4575731"/>
            <a:chExt cx="3815366" cy="1825069"/>
          </a:xfrm>
        </p:grpSpPr>
        <p:sp>
          <p:nvSpPr>
            <p:cNvPr id="17" name="Rectangle 33"/>
            <p:cNvSpPr>
              <a:spLocks noChangeArrowheads="1"/>
            </p:cNvSpPr>
            <p:nvPr/>
          </p:nvSpPr>
          <p:spPr bwMode="auto">
            <a:xfrm>
              <a:off x="2737833" y="4575731"/>
              <a:ext cx="2291367" cy="1825069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charset="2"/>
                <a:buChar char="n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charset="2"/>
                <a:buChar char="§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ts val="1000"/>
                </a:spcBef>
                <a:buClr>
                  <a:srgbClr val="F8B323"/>
                </a:buClr>
                <a:buSzTx/>
                <a:buFont typeface="Wingdings" charset="2"/>
                <a:buNone/>
              </a:pPr>
              <a:r>
                <a:rPr lang="de-DE" altLang="en-US" sz="1600" err="1">
                  <a:solidFill>
                    <a:schemeClr val="tx1"/>
                  </a:solidFill>
                </a:rPr>
                <a:t>Superconducting</a:t>
              </a:r>
              <a:r>
                <a:rPr lang="de-DE" altLang="en-US" sz="1600">
                  <a:solidFill>
                    <a:schemeClr val="tx1"/>
                  </a:solidFill>
                </a:rPr>
                <a:t> </a:t>
              </a:r>
              <a:r>
                <a:rPr lang="de-DE" altLang="en-US" sz="1600" err="1">
                  <a:solidFill>
                    <a:schemeClr val="tx1"/>
                  </a:solidFill>
                </a:rPr>
                <a:t>electron</a:t>
              </a:r>
              <a:r>
                <a:rPr lang="de-DE" altLang="en-US" sz="1600">
                  <a:solidFill>
                    <a:schemeClr val="tx1"/>
                  </a:solidFill>
                </a:rPr>
                <a:t> </a:t>
              </a:r>
              <a:r>
                <a:rPr lang="de-DE" altLang="en-US" sz="1600" err="1">
                  <a:solidFill>
                    <a:schemeClr val="tx1"/>
                  </a:solidFill>
                </a:rPr>
                <a:t>accelerator</a:t>
              </a:r>
              <a:endParaRPr lang="de-DE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8" name="Bent Arrow 17"/>
            <p:cNvSpPr/>
            <p:nvPr/>
          </p:nvSpPr>
          <p:spPr bwMode="auto">
            <a:xfrm rot="16200000" flipV="1">
              <a:off x="5352264" y="4687259"/>
              <a:ext cx="858576" cy="1543294"/>
            </a:xfrm>
            <a:prstGeom prst="bentArrow">
              <a:avLst>
                <a:gd name="adj1" fmla="val 35096"/>
                <a:gd name="adj2" fmla="val 40823"/>
                <a:gd name="adj3" fmla="val 28439"/>
                <a:gd name="adj4" fmla="val 42584"/>
              </a:avLst>
            </a:prstGeom>
            <a:solidFill>
              <a:srgbClr val="D7D7D7"/>
            </a:solidFill>
            <a:ln>
              <a:noFill/>
            </a:ln>
            <a:effectLst/>
            <a:extLst/>
          </p:spPr>
          <p:txBody>
            <a:bodyPr/>
            <a:lstStyle/>
            <a:p>
              <a:pPr marL="342900" indent="-342900" algn="ctr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de-DE" b="1">
                <a:ea typeface="ＭＳ Ｐゴシック" pitchFamily="116" charset="-128"/>
                <a:cs typeface="ＭＳ Ｐゴシック" charset="0"/>
              </a:endParaRPr>
            </a:p>
          </p:txBody>
        </p:sp>
        <p:pic>
          <p:nvPicPr>
            <p:cNvPr id="19" name="Picture 2" descr="C:\Users\piergros\Desktop\2013-08-26_AMTF_IMG_4879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1542" y="5121968"/>
              <a:ext cx="1803948" cy="1202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563919" y="450989"/>
            <a:ext cx="72612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72000" bIns="0" anchor="b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8B323"/>
              </a:buClr>
              <a:buSzTx/>
              <a:buFont typeface="Wingdings" charset="2"/>
              <a:buNone/>
            </a:pPr>
            <a:r>
              <a:rPr lang="de-DE" altLang="en-US" sz="2200" b="1" dirty="0" err="1">
                <a:solidFill>
                  <a:srgbClr val="941651"/>
                </a:solidFill>
              </a:rPr>
              <a:t>How</a:t>
            </a:r>
            <a:r>
              <a:rPr lang="de-DE" altLang="en-US" sz="2200" b="1" dirty="0">
                <a:solidFill>
                  <a:srgbClr val="941651"/>
                </a:solidFill>
              </a:rPr>
              <a:t> </a:t>
            </a:r>
            <a:r>
              <a:rPr lang="de-DE" altLang="en-US" sz="2200" b="1" dirty="0" err="1">
                <a:solidFill>
                  <a:srgbClr val="941651"/>
                </a:solidFill>
              </a:rPr>
              <a:t>it</a:t>
            </a:r>
            <a:r>
              <a:rPr lang="de-DE" altLang="en-US" sz="2200" b="1" dirty="0">
                <a:solidFill>
                  <a:srgbClr val="941651"/>
                </a:solidFill>
              </a:rPr>
              <a:t> </a:t>
            </a:r>
            <a:r>
              <a:rPr lang="de-DE" altLang="en-US" sz="2200" b="1" dirty="0" err="1">
                <a:solidFill>
                  <a:srgbClr val="941651"/>
                </a:solidFill>
              </a:rPr>
              <a:t>works</a:t>
            </a:r>
            <a:r>
              <a:rPr lang="de-DE" altLang="en-US" sz="2200" b="1" dirty="0">
                <a:solidFill>
                  <a:srgbClr val="941651"/>
                </a:solidFill>
              </a:rPr>
              <a:t> </a:t>
            </a:r>
            <a:r>
              <a:rPr lang="de-DE" altLang="en-US" sz="2200" b="1" dirty="0" smtClean="0">
                <a:solidFill>
                  <a:srgbClr val="941651"/>
                </a:solidFill>
              </a:rPr>
              <a:t>– </a:t>
            </a:r>
            <a:r>
              <a:rPr lang="de-DE" altLang="en-US" sz="2200" b="1" dirty="0" err="1">
                <a:solidFill>
                  <a:srgbClr val="941651"/>
                </a:solidFill>
              </a:rPr>
              <a:t>closer</a:t>
            </a:r>
            <a:r>
              <a:rPr lang="de-DE" altLang="en-US" sz="2200" b="1" dirty="0">
                <a:solidFill>
                  <a:srgbClr val="941651"/>
                </a:solidFill>
              </a:rPr>
              <a:t> </a:t>
            </a:r>
            <a:r>
              <a:rPr lang="de-DE" altLang="en-US" sz="2200" b="1" dirty="0" err="1">
                <a:solidFill>
                  <a:srgbClr val="941651"/>
                </a:solidFill>
              </a:rPr>
              <a:t>look</a:t>
            </a:r>
            <a:r>
              <a:rPr lang="de-DE" altLang="en-US" sz="2200" b="1" dirty="0">
                <a:solidFill>
                  <a:srgbClr val="941651"/>
                </a:solidFill>
              </a:rPr>
              <a:t> at </a:t>
            </a:r>
            <a:r>
              <a:rPr lang="de-DE" altLang="en-US" sz="2200" b="1" dirty="0" err="1">
                <a:solidFill>
                  <a:srgbClr val="941651"/>
                </a:solidFill>
              </a:rPr>
              <a:t>the</a:t>
            </a:r>
            <a:r>
              <a:rPr lang="de-DE" altLang="en-US" sz="2200" b="1" dirty="0">
                <a:solidFill>
                  <a:srgbClr val="941651"/>
                </a:solidFill>
              </a:rPr>
              <a:t> </a:t>
            </a:r>
            <a:r>
              <a:rPr lang="de-DE" altLang="en-US" sz="2200" b="1" dirty="0" err="1">
                <a:solidFill>
                  <a:srgbClr val="941651"/>
                </a:solidFill>
              </a:rPr>
              <a:t>facility</a:t>
            </a:r>
            <a:endParaRPr lang="de-DE" altLang="en-US" sz="2200" b="1" dirty="0">
              <a:solidFill>
                <a:srgbClr val="941651"/>
              </a:solidFill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7247215" y="1361089"/>
            <a:ext cx="27559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en-US" altLang="en-US" sz="1800" b="1" i="1">
                <a:solidFill>
                  <a:schemeClr val="bg1"/>
                </a:solidFill>
              </a:rPr>
              <a:t>2017 – 27.000 p/s</a:t>
            </a:r>
          </a:p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en-US" altLang="en-US" sz="1800" b="1" i="1">
                <a:solidFill>
                  <a:schemeClr val="bg1"/>
                </a:solidFill>
              </a:rPr>
              <a:t>European XFEL </a:t>
            </a:r>
          </a:p>
        </p:txBody>
      </p:sp>
    </p:spTree>
    <p:extLst>
      <p:ext uri="{BB962C8B-B14F-4D97-AF65-F5344CB8AC3E}">
        <p14:creationId xmlns:p14="http://schemas.microsoft.com/office/powerpoint/2010/main" val="164610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fpoppe\Desktop\2014-03-28_XFEL-Modul_XM-2_DN-544A0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9"/>
          <a:stretch>
            <a:fillRect/>
          </a:stretch>
        </p:blipFill>
        <p:spPr bwMode="auto">
          <a:xfrm>
            <a:off x="1543242" y="1186755"/>
            <a:ext cx="8912225" cy="50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569682" y="539750"/>
            <a:ext cx="6613525" cy="481013"/>
          </a:xfrm>
        </p:spPr>
        <p:txBody>
          <a:bodyPr/>
          <a:lstStyle/>
          <a:p>
            <a:r>
              <a:rPr lang="de-DE" altLang="en-US" sz="2000" dirty="0" err="1">
                <a:solidFill>
                  <a:srgbClr val="FF0000"/>
                </a:solidFill>
              </a:rPr>
              <a:t>Testing</a:t>
            </a:r>
            <a:r>
              <a:rPr lang="de-DE" altLang="en-US" sz="2000" dirty="0">
                <a:solidFill>
                  <a:srgbClr val="FF0000"/>
                </a:solidFill>
              </a:rPr>
              <a:t> </a:t>
            </a:r>
            <a:r>
              <a:rPr lang="de-DE" altLang="en-US" sz="2000" dirty="0" err="1">
                <a:solidFill>
                  <a:srgbClr val="FF0000"/>
                </a:solidFill>
              </a:rPr>
              <a:t>accelerator</a:t>
            </a:r>
            <a:r>
              <a:rPr lang="de-DE" altLang="en-US" sz="2000" dirty="0">
                <a:solidFill>
                  <a:srgbClr val="FF0000"/>
                </a:solidFill>
              </a:rPr>
              <a:t> </a:t>
            </a:r>
            <a:r>
              <a:rPr lang="de-DE" altLang="en-US" sz="2000" dirty="0" err="1">
                <a:solidFill>
                  <a:srgbClr val="FF0000"/>
                </a:solidFill>
              </a:rPr>
              <a:t>modules</a:t>
            </a:r>
            <a:r>
              <a:rPr lang="de-DE" altLang="en-US" sz="2000" dirty="0">
                <a:solidFill>
                  <a:srgbClr val="FF0000"/>
                </a:solidFill>
              </a:rPr>
              <a:t> </a:t>
            </a:r>
            <a:r>
              <a:rPr lang="de-DE" altLang="en-US" sz="2000" dirty="0" err="1">
                <a:solidFill>
                  <a:srgbClr val="FF0000"/>
                </a:solidFill>
              </a:rPr>
              <a:t>prior</a:t>
            </a:r>
            <a:r>
              <a:rPr lang="de-DE" altLang="en-US" sz="2000" dirty="0">
                <a:solidFill>
                  <a:srgbClr val="FF0000"/>
                </a:solidFill>
              </a:rPr>
              <a:t> </a:t>
            </a:r>
            <a:r>
              <a:rPr lang="de-DE" altLang="en-US" sz="2000" dirty="0" err="1">
                <a:solidFill>
                  <a:srgbClr val="FF0000"/>
                </a:solidFill>
              </a:rPr>
              <a:t>to</a:t>
            </a:r>
            <a:r>
              <a:rPr lang="de-DE" altLang="en-US" sz="2000" dirty="0">
                <a:solidFill>
                  <a:srgbClr val="FF0000"/>
                </a:solidFill>
              </a:rPr>
              <a:t> </a:t>
            </a:r>
            <a:r>
              <a:rPr lang="de-DE" altLang="en-US" sz="2000" dirty="0" err="1">
                <a:solidFill>
                  <a:srgbClr val="FF0000"/>
                </a:solidFill>
              </a:rPr>
              <a:t>installation</a:t>
            </a:r>
            <a:endParaRPr lang="de-DE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647739" y="415540"/>
            <a:ext cx="6613525" cy="481013"/>
          </a:xfrm>
        </p:spPr>
        <p:txBody>
          <a:bodyPr/>
          <a:lstStyle/>
          <a:p>
            <a:r>
              <a:rPr lang="de-DE" altLang="en-US" sz="2000" dirty="0" err="1">
                <a:solidFill>
                  <a:srgbClr val="FF0000"/>
                </a:solidFill>
              </a:rPr>
              <a:t>Accelerator</a:t>
            </a:r>
            <a:r>
              <a:rPr lang="de-DE" altLang="en-US" sz="2000" dirty="0">
                <a:solidFill>
                  <a:srgbClr val="FF0000"/>
                </a:solidFill>
              </a:rPr>
              <a:t> </a:t>
            </a:r>
            <a:r>
              <a:rPr lang="de-DE" altLang="en-US" sz="2000" dirty="0" err="1" smtClean="0">
                <a:solidFill>
                  <a:srgbClr val="FF0000"/>
                </a:solidFill>
              </a:rPr>
              <a:t>module</a:t>
            </a:r>
            <a:r>
              <a:rPr lang="de-DE" altLang="en-US" sz="2000" dirty="0" smtClean="0">
                <a:solidFill>
                  <a:srgbClr val="FF0000"/>
                </a:solidFill>
              </a:rPr>
              <a:t> </a:t>
            </a:r>
            <a:r>
              <a:rPr lang="de-DE" altLang="en-US" sz="2000" dirty="0" err="1" smtClean="0">
                <a:solidFill>
                  <a:srgbClr val="FF0000"/>
                </a:solidFill>
              </a:rPr>
              <a:t>test</a:t>
            </a:r>
            <a:r>
              <a:rPr lang="de-DE" altLang="en-US" sz="2000" dirty="0" smtClean="0">
                <a:solidFill>
                  <a:srgbClr val="FF0000"/>
                </a:solidFill>
              </a:rPr>
              <a:t> </a:t>
            </a:r>
            <a:r>
              <a:rPr lang="de-DE" altLang="en-US" sz="2000" dirty="0" err="1" smtClean="0">
                <a:solidFill>
                  <a:srgbClr val="FF0000"/>
                </a:solidFill>
              </a:rPr>
              <a:t>facility</a:t>
            </a:r>
            <a:endParaRPr lang="de-DE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Picture 3" descr="C:\Users\fpoppe\Desktop\2014-06-03_AMTF_Hall_DN-MK3-54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4" y="996565"/>
            <a:ext cx="8909050" cy="531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36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fig2.jp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211" y="1101725"/>
            <a:ext cx="7848600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560388" y="5032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72000" bIns="0" anchor="b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8B323"/>
              </a:buClr>
              <a:buSzTx/>
              <a:buFont typeface="Wingdings" charset="2"/>
              <a:buNone/>
            </a:pPr>
            <a:r>
              <a:rPr lang="en-US" altLang="en-US" sz="2200" b="1">
                <a:solidFill>
                  <a:srgbClr val="941651"/>
                </a:solidFill>
              </a:rPr>
              <a:t>Power RF – </a:t>
            </a:r>
            <a:r>
              <a:rPr lang="en-US" altLang="en-US" sz="2200" b="1" smtClean="0">
                <a:solidFill>
                  <a:srgbClr val="941651"/>
                </a:solidFill>
              </a:rPr>
              <a:t>installation </a:t>
            </a:r>
            <a:r>
              <a:rPr lang="en-US" altLang="en-US" sz="2200" b="1">
                <a:solidFill>
                  <a:srgbClr val="941651"/>
                </a:solidFill>
              </a:rPr>
              <a:t>check</a:t>
            </a:r>
          </a:p>
        </p:txBody>
      </p:sp>
    </p:spTree>
    <p:extLst>
      <p:ext uri="{BB962C8B-B14F-4D97-AF65-F5344CB8AC3E}">
        <p14:creationId xmlns:p14="http://schemas.microsoft.com/office/powerpoint/2010/main" val="12834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9" y="596482"/>
            <a:ext cx="10956924" cy="780540"/>
          </a:xfrm>
        </p:spPr>
        <p:txBody>
          <a:bodyPr/>
          <a:lstStyle/>
          <a:p>
            <a:r>
              <a:rPr lang="de-DE" smtClean="0">
                <a:solidFill>
                  <a:srgbClr val="941651"/>
                </a:solidFill>
              </a:rPr>
              <a:t>Undulators in </a:t>
            </a:r>
            <a:r>
              <a:rPr lang="de-DE" err="1" smtClean="0">
                <a:solidFill>
                  <a:srgbClr val="941651"/>
                </a:solidFill>
              </a:rPr>
              <a:t>tunnel</a:t>
            </a:r>
            <a:endParaRPr lang="en-GB">
              <a:solidFill>
                <a:srgbClr val="94165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3888" y="1815713"/>
            <a:ext cx="10944225" cy="388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89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Line 2"/>
          <p:cNvSpPr>
            <a:spLocks noChangeShapeType="1"/>
          </p:cNvSpPr>
          <p:nvPr/>
        </p:nvSpPr>
        <p:spPr bwMode="auto">
          <a:xfrm>
            <a:off x="8428038" y="1903414"/>
            <a:ext cx="0" cy="4067175"/>
          </a:xfrm>
          <a:prstGeom prst="line">
            <a:avLst/>
          </a:prstGeom>
          <a:noFill/>
          <a:ln w="19050">
            <a:solidFill>
              <a:srgbClr val="4D4D4D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0" name="Line 3"/>
          <p:cNvSpPr>
            <a:spLocks noChangeShapeType="1"/>
          </p:cNvSpPr>
          <p:nvPr/>
        </p:nvSpPr>
        <p:spPr bwMode="auto">
          <a:xfrm>
            <a:off x="9051925" y="1917701"/>
            <a:ext cx="0" cy="4067175"/>
          </a:xfrm>
          <a:prstGeom prst="line">
            <a:avLst/>
          </a:prstGeom>
          <a:noFill/>
          <a:ln w="19050">
            <a:solidFill>
              <a:srgbClr val="4D4D4D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8851" name="Group 4"/>
          <p:cNvGrpSpPr>
            <a:grpSpLocks/>
          </p:cNvGrpSpPr>
          <p:nvPr/>
        </p:nvGrpSpPr>
        <p:grpSpPr bwMode="auto">
          <a:xfrm>
            <a:off x="7829551" y="3124200"/>
            <a:ext cx="1806575" cy="274638"/>
            <a:chOff x="3357" y="2649"/>
            <a:chExt cx="1096" cy="173"/>
          </a:xfrm>
        </p:grpSpPr>
        <p:grpSp>
          <p:nvGrpSpPr>
            <p:cNvPr id="78935" name="Group 5"/>
            <p:cNvGrpSpPr>
              <a:grpSpLocks/>
            </p:cNvGrpSpPr>
            <p:nvPr/>
          </p:nvGrpSpPr>
          <p:grpSpPr bwMode="auto">
            <a:xfrm>
              <a:off x="3357" y="2662"/>
              <a:ext cx="1096" cy="147"/>
              <a:chOff x="3474" y="3100"/>
              <a:chExt cx="1096" cy="147"/>
            </a:xfrm>
          </p:grpSpPr>
          <p:sp>
            <p:nvSpPr>
              <p:cNvPr id="1333254" name="Rectangle 6"/>
              <p:cNvSpPr>
                <a:spLocks noChangeArrowheads="1"/>
              </p:cNvSpPr>
              <p:nvPr/>
            </p:nvSpPr>
            <p:spPr bwMode="auto">
              <a:xfrm>
                <a:off x="4384" y="3100"/>
                <a:ext cx="186" cy="147"/>
              </a:xfrm>
              <a:prstGeom prst="rect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tint val="0"/>
                      <a:invGamma/>
                      <a:alpha val="80000"/>
                    </a:schemeClr>
                  </a:gs>
                </a:gsLst>
                <a:lin ang="0" scaled="1"/>
              </a:gra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342900" indent="-342900"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Char char="n"/>
                  <a:defRPr/>
                </a:pPr>
                <a:endParaRPr lang="en-GB" sz="1200"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78938" name="Rectangle 7"/>
              <p:cNvSpPr>
                <a:spLocks noChangeArrowheads="1"/>
              </p:cNvSpPr>
              <p:nvPr/>
            </p:nvSpPr>
            <p:spPr bwMode="auto">
              <a:xfrm>
                <a:off x="3474" y="3108"/>
                <a:ext cx="907" cy="128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marL="342900" indent="-3429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charset="2"/>
                  <a:buChar char="n"/>
                  <a:defRPr sz="2400">
                    <a:solidFill>
                      <a:schemeClr val="tx2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charset="2"/>
                  <a:buChar char="§"/>
                  <a:defRPr sz="2400">
                    <a:solidFill>
                      <a:schemeClr val="tx2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charset="2"/>
                  <a:buChar char=""/>
                  <a:defRPr sz="2400">
                    <a:solidFill>
                      <a:schemeClr val="tx2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Font typeface="Wingdings" charset="2"/>
                  <a:buChar char="§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buClr>
                    <a:srgbClr val="F8B323"/>
                  </a:buClr>
                  <a:buSzTx/>
                </a:pPr>
                <a:endParaRPr lang="en-GB" altLang="en-US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8936" name="Text Box 8"/>
            <p:cNvSpPr txBox="1">
              <a:spLocks noChangeArrowheads="1"/>
            </p:cNvSpPr>
            <p:nvPr/>
          </p:nvSpPr>
          <p:spPr bwMode="auto">
            <a:xfrm>
              <a:off x="3491" y="2649"/>
              <a:ext cx="77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charset="2"/>
                <a:buChar char="n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charset="2"/>
                <a:buChar char="§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buClr>
                  <a:srgbClr val="F8B323"/>
                </a:buClr>
                <a:buSzTx/>
                <a:buFont typeface="Wingdings" charset="2"/>
                <a:buNone/>
              </a:pPr>
              <a:r>
                <a:rPr lang="de-DE" altLang="en-US" sz="1200">
                  <a:solidFill>
                    <a:schemeClr val="tx1"/>
                  </a:solidFill>
                </a:rPr>
                <a:t>6.4 –  &gt; 25 keV</a:t>
              </a:r>
              <a:endParaRPr lang="en-GB" altLang="en-US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78852" name="Group 9"/>
          <p:cNvGrpSpPr>
            <a:grpSpLocks/>
          </p:cNvGrpSpPr>
          <p:nvPr/>
        </p:nvGrpSpPr>
        <p:grpSpPr bwMode="auto">
          <a:xfrm>
            <a:off x="7385050" y="3646489"/>
            <a:ext cx="1835150" cy="276225"/>
            <a:chOff x="3357" y="2649"/>
            <a:chExt cx="1096" cy="174"/>
          </a:xfrm>
        </p:grpSpPr>
        <p:grpSp>
          <p:nvGrpSpPr>
            <p:cNvPr id="78931" name="Group 10"/>
            <p:cNvGrpSpPr>
              <a:grpSpLocks/>
            </p:cNvGrpSpPr>
            <p:nvPr/>
          </p:nvGrpSpPr>
          <p:grpSpPr bwMode="auto">
            <a:xfrm>
              <a:off x="3357" y="2662"/>
              <a:ext cx="1096" cy="147"/>
              <a:chOff x="3474" y="3100"/>
              <a:chExt cx="1096" cy="147"/>
            </a:xfrm>
          </p:grpSpPr>
          <p:sp>
            <p:nvSpPr>
              <p:cNvPr id="1333259" name="Rectangle 11"/>
              <p:cNvSpPr>
                <a:spLocks noChangeArrowheads="1"/>
              </p:cNvSpPr>
              <p:nvPr/>
            </p:nvSpPr>
            <p:spPr bwMode="auto">
              <a:xfrm>
                <a:off x="4384" y="3100"/>
                <a:ext cx="186" cy="147"/>
              </a:xfrm>
              <a:prstGeom prst="rect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tint val="0"/>
                      <a:invGamma/>
                      <a:alpha val="80000"/>
                    </a:schemeClr>
                  </a:gs>
                </a:gsLst>
                <a:lin ang="0" scaled="1"/>
              </a:gra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342900" indent="-342900"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Char char="n"/>
                  <a:defRPr/>
                </a:pPr>
                <a:endParaRPr lang="en-GB" sz="1200"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78934" name="Rectangle 12"/>
              <p:cNvSpPr>
                <a:spLocks noChangeArrowheads="1"/>
              </p:cNvSpPr>
              <p:nvPr/>
            </p:nvSpPr>
            <p:spPr bwMode="auto">
              <a:xfrm>
                <a:off x="3474" y="3108"/>
                <a:ext cx="907" cy="128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marL="342900" indent="-3429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charset="2"/>
                  <a:buChar char="n"/>
                  <a:defRPr sz="2400">
                    <a:solidFill>
                      <a:schemeClr val="tx2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charset="2"/>
                  <a:buChar char="§"/>
                  <a:defRPr sz="2400">
                    <a:solidFill>
                      <a:schemeClr val="tx2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charset="2"/>
                  <a:buChar char=""/>
                  <a:defRPr sz="2400">
                    <a:solidFill>
                      <a:schemeClr val="tx2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Font typeface="Wingdings" charset="2"/>
                  <a:buChar char="§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buClr>
                    <a:srgbClr val="F8B323"/>
                  </a:buClr>
                  <a:buSzTx/>
                </a:pPr>
                <a:endParaRPr lang="en-GB" altLang="en-US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8932" name="Text Box 13"/>
            <p:cNvSpPr txBox="1">
              <a:spLocks noChangeArrowheads="1"/>
            </p:cNvSpPr>
            <p:nvPr/>
          </p:nvSpPr>
          <p:spPr bwMode="auto">
            <a:xfrm>
              <a:off x="3527" y="2649"/>
              <a:ext cx="73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charset="2"/>
                <a:buChar char="n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charset="2"/>
                <a:buChar char="§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buClr>
                  <a:srgbClr val="F8B323"/>
                </a:buClr>
                <a:buSzTx/>
                <a:buFont typeface="Wingdings" charset="2"/>
                <a:buNone/>
              </a:pPr>
              <a:r>
                <a:rPr lang="de-DE" altLang="en-US" sz="1200">
                  <a:solidFill>
                    <a:schemeClr val="tx1"/>
                  </a:solidFill>
                </a:rPr>
                <a:t>4.1 –  &gt; 20 keV</a:t>
              </a:r>
              <a:endParaRPr lang="en-GB" altLang="en-US" sz="1200">
                <a:solidFill>
                  <a:schemeClr val="tx1"/>
                </a:solidFill>
              </a:endParaRPr>
            </a:p>
          </p:txBody>
        </p:sp>
      </p:grpSp>
      <p:sp>
        <p:nvSpPr>
          <p:cNvPr id="78853" name="Line 14"/>
          <p:cNvSpPr>
            <a:spLocks noChangeShapeType="1"/>
          </p:cNvSpPr>
          <p:nvPr/>
        </p:nvSpPr>
        <p:spPr bwMode="auto">
          <a:xfrm>
            <a:off x="4625975" y="1674814"/>
            <a:ext cx="0" cy="4289425"/>
          </a:xfrm>
          <a:prstGeom prst="line">
            <a:avLst/>
          </a:prstGeom>
          <a:noFill/>
          <a:ln w="19050">
            <a:solidFill>
              <a:srgbClr val="4D4D4D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4" name="Line 15"/>
          <p:cNvSpPr>
            <a:spLocks noChangeShapeType="1"/>
          </p:cNvSpPr>
          <p:nvPr/>
        </p:nvSpPr>
        <p:spPr bwMode="auto">
          <a:xfrm>
            <a:off x="4883150" y="1854200"/>
            <a:ext cx="0" cy="4089400"/>
          </a:xfrm>
          <a:prstGeom prst="line">
            <a:avLst/>
          </a:prstGeom>
          <a:noFill/>
          <a:ln w="19050">
            <a:solidFill>
              <a:srgbClr val="4D4D4D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5" name="Rectangle 16"/>
          <p:cNvSpPr>
            <a:spLocks noGrp="1" noChangeArrowheads="1"/>
          </p:cNvSpPr>
          <p:nvPr>
            <p:ph type="title"/>
          </p:nvPr>
        </p:nvSpPr>
        <p:spPr>
          <a:xfrm>
            <a:off x="609661" y="580232"/>
            <a:ext cx="6613525" cy="481012"/>
          </a:xfrm>
        </p:spPr>
        <p:txBody>
          <a:bodyPr/>
          <a:lstStyle/>
          <a:p>
            <a:r>
              <a:rPr lang="fr-FR" altLang="en-US" dirty="0">
                <a:solidFill>
                  <a:srgbClr val="941651"/>
                </a:solidFill>
              </a:rPr>
              <a:t>Photon </a:t>
            </a:r>
            <a:r>
              <a:rPr lang="fr-FR" altLang="en-US" dirty="0" err="1">
                <a:solidFill>
                  <a:srgbClr val="941651"/>
                </a:solidFill>
              </a:rPr>
              <a:t>energy</a:t>
            </a:r>
            <a:r>
              <a:rPr lang="de-DE" altLang="en-US" dirty="0">
                <a:solidFill>
                  <a:srgbClr val="941651"/>
                </a:solidFill>
              </a:rPr>
              <a:t> </a:t>
            </a:r>
            <a:r>
              <a:rPr lang="de-DE" altLang="en-US" dirty="0" err="1">
                <a:solidFill>
                  <a:srgbClr val="941651"/>
                </a:solidFill>
              </a:rPr>
              <a:t>ranges</a:t>
            </a:r>
            <a:endParaRPr lang="en-GB" altLang="en-US" dirty="0">
              <a:solidFill>
                <a:srgbClr val="941651"/>
              </a:solidFill>
            </a:endParaRPr>
          </a:p>
        </p:txBody>
      </p:sp>
      <p:sp>
        <p:nvSpPr>
          <p:cNvPr id="78856" name="Line 17"/>
          <p:cNvSpPr>
            <a:spLocks noChangeShapeType="1"/>
          </p:cNvSpPr>
          <p:nvPr/>
        </p:nvSpPr>
        <p:spPr bwMode="auto">
          <a:xfrm>
            <a:off x="2320925" y="5978525"/>
            <a:ext cx="79248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7" name="Line 18"/>
          <p:cNvSpPr>
            <a:spLocks noChangeShapeType="1"/>
          </p:cNvSpPr>
          <p:nvPr/>
        </p:nvSpPr>
        <p:spPr bwMode="auto">
          <a:xfrm rot="-5400000">
            <a:off x="48420" y="3666332"/>
            <a:ext cx="4583112" cy="222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8858" name="Group 19"/>
          <p:cNvGrpSpPr>
            <a:grpSpLocks/>
          </p:cNvGrpSpPr>
          <p:nvPr/>
        </p:nvGrpSpPr>
        <p:grpSpPr bwMode="auto">
          <a:xfrm>
            <a:off x="2330450" y="5878514"/>
            <a:ext cx="7412038" cy="344487"/>
            <a:chOff x="508" y="3703"/>
            <a:chExt cx="4669" cy="217"/>
          </a:xfrm>
        </p:grpSpPr>
        <p:grpSp>
          <p:nvGrpSpPr>
            <p:cNvPr id="78903" name="Group 20"/>
            <p:cNvGrpSpPr>
              <a:grpSpLocks/>
            </p:cNvGrpSpPr>
            <p:nvPr/>
          </p:nvGrpSpPr>
          <p:grpSpPr bwMode="auto">
            <a:xfrm>
              <a:off x="508" y="3704"/>
              <a:ext cx="1812" cy="59"/>
              <a:chOff x="2426" y="3704"/>
              <a:chExt cx="1812" cy="59"/>
            </a:xfrm>
          </p:grpSpPr>
          <p:sp>
            <p:nvSpPr>
              <p:cNvPr id="78921" name="Line 21"/>
              <p:cNvSpPr>
                <a:spLocks noChangeShapeType="1"/>
              </p:cNvSpPr>
              <p:nvPr/>
            </p:nvSpPr>
            <p:spPr bwMode="auto">
              <a:xfrm>
                <a:off x="3039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22" name="Line 22"/>
              <p:cNvSpPr>
                <a:spLocks noChangeShapeType="1"/>
              </p:cNvSpPr>
              <p:nvPr/>
            </p:nvSpPr>
            <p:spPr bwMode="auto">
              <a:xfrm>
                <a:off x="2426" y="3704"/>
                <a:ext cx="0" cy="5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23" name="Line 23"/>
              <p:cNvSpPr>
                <a:spLocks noChangeShapeType="1"/>
              </p:cNvSpPr>
              <p:nvPr/>
            </p:nvSpPr>
            <p:spPr bwMode="auto">
              <a:xfrm>
                <a:off x="4196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24" name="Line 24"/>
              <p:cNvSpPr>
                <a:spLocks noChangeShapeType="1"/>
              </p:cNvSpPr>
              <p:nvPr/>
            </p:nvSpPr>
            <p:spPr bwMode="auto">
              <a:xfrm>
                <a:off x="4238" y="3706"/>
                <a:ext cx="0" cy="5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25" name="Line 25"/>
              <p:cNvSpPr>
                <a:spLocks noChangeShapeType="1"/>
              </p:cNvSpPr>
              <p:nvPr/>
            </p:nvSpPr>
            <p:spPr bwMode="auto">
              <a:xfrm>
                <a:off x="4076" y="3716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26" name="Line 26"/>
              <p:cNvSpPr>
                <a:spLocks noChangeShapeType="1"/>
              </p:cNvSpPr>
              <p:nvPr/>
            </p:nvSpPr>
            <p:spPr bwMode="auto">
              <a:xfrm>
                <a:off x="3471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27" name="Line 27"/>
              <p:cNvSpPr>
                <a:spLocks noChangeShapeType="1"/>
              </p:cNvSpPr>
              <p:nvPr/>
            </p:nvSpPr>
            <p:spPr bwMode="auto">
              <a:xfrm>
                <a:off x="4150" y="3716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28" name="Line 28"/>
              <p:cNvSpPr>
                <a:spLocks noChangeShapeType="1"/>
              </p:cNvSpPr>
              <p:nvPr/>
            </p:nvSpPr>
            <p:spPr bwMode="auto">
              <a:xfrm>
                <a:off x="3776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29" name="Line 29"/>
              <p:cNvSpPr>
                <a:spLocks noChangeShapeType="1"/>
              </p:cNvSpPr>
              <p:nvPr/>
            </p:nvSpPr>
            <p:spPr bwMode="auto">
              <a:xfrm>
                <a:off x="3963" y="3716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30" name="Line 30"/>
              <p:cNvSpPr>
                <a:spLocks noChangeShapeType="1"/>
              </p:cNvSpPr>
              <p:nvPr/>
            </p:nvSpPr>
            <p:spPr bwMode="auto">
              <a:xfrm>
                <a:off x="4222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8904" name="Group 31"/>
            <p:cNvGrpSpPr>
              <a:grpSpLocks/>
            </p:cNvGrpSpPr>
            <p:nvPr/>
          </p:nvGrpSpPr>
          <p:grpSpPr bwMode="auto">
            <a:xfrm>
              <a:off x="2320" y="3703"/>
              <a:ext cx="1812" cy="59"/>
              <a:chOff x="2426" y="3704"/>
              <a:chExt cx="1812" cy="59"/>
            </a:xfrm>
          </p:grpSpPr>
          <p:sp>
            <p:nvSpPr>
              <p:cNvPr id="78911" name="Line 32"/>
              <p:cNvSpPr>
                <a:spLocks noChangeShapeType="1"/>
              </p:cNvSpPr>
              <p:nvPr/>
            </p:nvSpPr>
            <p:spPr bwMode="auto">
              <a:xfrm>
                <a:off x="3039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12" name="Line 33"/>
              <p:cNvSpPr>
                <a:spLocks noChangeShapeType="1"/>
              </p:cNvSpPr>
              <p:nvPr/>
            </p:nvSpPr>
            <p:spPr bwMode="auto">
              <a:xfrm>
                <a:off x="2426" y="3704"/>
                <a:ext cx="0" cy="5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13" name="Line 34"/>
              <p:cNvSpPr>
                <a:spLocks noChangeShapeType="1"/>
              </p:cNvSpPr>
              <p:nvPr/>
            </p:nvSpPr>
            <p:spPr bwMode="auto">
              <a:xfrm>
                <a:off x="4196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14" name="Line 35"/>
              <p:cNvSpPr>
                <a:spLocks noChangeShapeType="1"/>
              </p:cNvSpPr>
              <p:nvPr/>
            </p:nvSpPr>
            <p:spPr bwMode="auto">
              <a:xfrm>
                <a:off x="4238" y="3706"/>
                <a:ext cx="0" cy="5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15" name="Line 36"/>
              <p:cNvSpPr>
                <a:spLocks noChangeShapeType="1"/>
              </p:cNvSpPr>
              <p:nvPr/>
            </p:nvSpPr>
            <p:spPr bwMode="auto">
              <a:xfrm>
                <a:off x="4076" y="3716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16" name="Line 37"/>
              <p:cNvSpPr>
                <a:spLocks noChangeShapeType="1"/>
              </p:cNvSpPr>
              <p:nvPr/>
            </p:nvSpPr>
            <p:spPr bwMode="auto">
              <a:xfrm>
                <a:off x="3471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17" name="Line 38"/>
              <p:cNvSpPr>
                <a:spLocks noChangeShapeType="1"/>
              </p:cNvSpPr>
              <p:nvPr/>
            </p:nvSpPr>
            <p:spPr bwMode="auto">
              <a:xfrm>
                <a:off x="4150" y="3716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18" name="Line 39"/>
              <p:cNvSpPr>
                <a:spLocks noChangeShapeType="1"/>
              </p:cNvSpPr>
              <p:nvPr/>
            </p:nvSpPr>
            <p:spPr bwMode="auto">
              <a:xfrm>
                <a:off x="3776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19" name="Line 40"/>
              <p:cNvSpPr>
                <a:spLocks noChangeShapeType="1"/>
              </p:cNvSpPr>
              <p:nvPr/>
            </p:nvSpPr>
            <p:spPr bwMode="auto">
              <a:xfrm>
                <a:off x="3963" y="3716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20" name="Line 41"/>
              <p:cNvSpPr>
                <a:spLocks noChangeShapeType="1"/>
              </p:cNvSpPr>
              <p:nvPr/>
            </p:nvSpPr>
            <p:spPr bwMode="auto">
              <a:xfrm>
                <a:off x="4222" y="3717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8905" name="Line 42"/>
            <p:cNvSpPr>
              <a:spLocks noChangeShapeType="1"/>
            </p:cNvSpPr>
            <p:nvPr/>
          </p:nvSpPr>
          <p:spPr bwMode="auto">
            <a:xfrm>
              <a:off x="4745" y="3716"/>
              <a:ext cx="0" cy="45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06" name="Line 43"/>
            <p:cNvSpPr>
              <a:spLocks noChangeShapeType="1"/>
            </p:cNvSpPr>
            <p:nvPr/>
          </p:nvSpPr>
          <p:spPr bwMode="auto">
            <a:xfrm>
              <a:off x="4132" y="3703"/>
              <a:ext cx="0" cy="5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07" name="Line 44"/>
            <p:cNvSpPr>
              <a:spLocks noChangeShapeType="1"/>
            </p:cNvSpPr>
            <p:nvPr/>
          </p:nvSpPr>
          <p:spPr bwMode="auto">
            <a:xfrm>
              <a:off x="5177" y="3716"/>
              <a:ext cx="0" cy="45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08" name="Text Box 45"/>
            <p:cNvSpPr txBox="1">
              <a:spLocks noChangeArrowheads="1"/>
            </p:cNvSpPr>
            <p:nvPr/>
          </p:nvSpPr>
          <p:spPr bwMode="auto">
            <a:xfrm>
              <a:off x="911" y="3745"/>
              <a:ext cx="42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charset="2"/>
                <a:buChar char="n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charset="2"/>
                <a:buChar char="§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buClr>
                  <a:srgbClr val="F8B323"/>
                </a:buClr>
                <a:buSzTx/>
                <a:buFont typeface="Wingdings" charset="2"/>
                <a:buNone/>
              </a:pPr>
              <a:r>
                <a:rPr lang="de-DE" altLang="en-US" sz="1200"/>
                <a:t>200 eV</a:t>
              </a:r>
              <a:endParaRPr lang="en-GB" altLang="en-US" sz="1200"/>
            </a:p>
          </p:txBody>
        </p:sp>
        <p:sp>
          <p:nvSpPr>
            <p:cNvPr id="78909" name="Text Box 46"/>
            <p:cNvSpPr txBox="1">
              <a:spLocks noChangeArrowheads="1"/>
            </p:cNvSpPr>
            <p:nvPr/>
          </p:nvSpPr>
          <p:spPr bwMode="auto">
            <a:xfrm>
              <a:off x="2136" y="3746"/>
              <a:ext cx="36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charset="2"/>
                <a:buChar char="n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charset="2"/>
                <a:buChar char="§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buClr>
                  <a:srgbClr val="F8B323"/>
                </a:buClr>
                <a:buSzTx/>
                <a:buFont typeface="Wingdings" charset="2"/>
                <a:buNone/>
              </a:pPr>
              <a:r>
                <a:rPr lang="de-DE" altLang="en-US" sz="1200"/>
                <a:t>1 keV</a:t>
              </a:r>
              <a:endParaRPr lang="en-GB" altLang="en-US" sz="1200"/>
            </a:p>
          </p:txBody>
        </p:sp>
        <p:sp>
          <p:nvSpPr>
            <p:cNvPr id="78910" name="Text Box 47"/>
            <p:cNvSpPr txBox="1">
              <a:spLocks noChangeArrowheads="1"/>
            </p:cNvSpPr>
            <p:nvPr/>
          </p:nvSpPr>
          <p:spPr bwMode="auto">
            <a:xfrm>
              <a:off x="3925" y="3745"/>
              <a:ext cx="41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charset="2"/>
                <a:buChar char="n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charset="2"/>
                <a:buChar char="§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buClr>
                  <a:srgbClr val="F8B323"/>
                </a:buClr>
                <a:buSzTx/>
                <a:buFont typeface="Wingdings" charset="2"/>
                <a:buNone/>
              </a:pPr>
              <a:r>
                <a:rPr lang="de-DE" altLang="en-US" sz="1200"/>
                <a:t>10 keV</a:t>
              </a:r>
              <a:endParaRPr lang="en-GB" altLang="en-US" sz="1200"/>
            </a:p>
          </p:txBody>
        </p:sp>
      </p:grpSp>
      <p:sp>
        <p:nvSpPr>
          <p:cNvPr id="78859" name="Line 48"/>
          <p:cNvSpPr>
            <a:spLocks noChangeShapeType="1"/>
          </p:cNvSpPr>
          <p:nvPr/>
        </p:nvSpPr>
        <p:spPr bwMode="auto">
          <a:xfrm>
            <a:off x="3935413" y="1438276"/>
            <a:ext cx="0" cy="4524375"/>
          </a:xfrm>
          <a:prstGeom prst="line">
            <a:avLst/>
          </a:prstGeom>
          <a:noFill/>
          <a:ln w="19050">
            <a:solidFill>
              <a:srgbClr val="4D4D4D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0" name="Text Box 49"/>
          <p:cNvSpPr txBox="1">
            <a:spLocks noChangeArrowheads="1"/>
          </p:cNvSpPr>
          <p:nvPr/>
        </p:nvSpPr>
        <p:spPr bwMode="auto">
          <a:xfrm>
            <a:off x="3209925" y="1044575"/>
            <a:ext cx="1382110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de-DE" altLang="en-US" sz="1200" b="1">
                <a:solidFill>
                  <a:srgbClr val="4D4D4D"/>
                </a:solidFill>
              </a:rPr>
              <a:t>Carbon K-edge: </a:t>
            </a:r>
          </a:p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de-DE" altLang="en-US" sz="1200" b="1">
                <a:solidFill>
                  <a:srgbClr val="4D4D4D"/>
                </a:solidFill>
              </a:rPr>
              <a:t>284 eV               </a:t>
            </a:r>
            <a:endParaRPr lang="en-GB" altLang="en-US" sz="1200" b="1">
              <a:solidFill>
                <a:srgbClr val="4D4D4D"/>
              </a:solidFill>
            </a:endParaRPr>
          </a:p>
        </p:txBody>
      </p:sp>
      <p:sp>
        <p:nvSpPr>
          <p:cNvPr id="78861" name="Text Box 50"/>
          <p:cNvSpPr txBox="1">
            <a:spLocks noChangeArrowheads="1"/>
          </p:cNvSpPr>
          <p:nvPr/>
        </p:nvSpPr>
        <p:spPr bwMode="auto">
          <a:xfrm>
            <a:off x="4456114" y="1296989"/>
            <a:ext cx="1781257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de-DE" altLang="en-US" sz="1200" b="1">
                <a:solidFill>
                  <a:srgbClr val="4D4D4D"/>
                </a:solidFill>
              </a:rPr>
              <a:t>N 1s: 410 eV                </a:t>
            </a:r>
            <a:endParaRPr lang="en-GB" altLang="en-US" sz="1200" b="1">
              <a:solidFill>
                <a:srgbClr val="4D4D4D"/>
              </a:solidFill>
            </a:endParaRPr>
          </a:p>
        </p:txBody>
      </p:sp>
      <p:sp>
        <p:nvSpPr>
          <p:cNvPr id="78862" name="Text Box 51"/>
          <p:cNvSpPr txBox="1">
            <a:spLocks noChangeArrowheads="1"/>
          </p:cNvSpPr>
          <p:nvPr/>
        </p:nvSpPr>
        <p:spPr bwMode="auto">
          <a:xfrm>
            <a:off x="4745038" y="1614489"/>
            <a:ext cx="1439862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de-DE" altLang="en-US" sz="1200" b="1">
                <a:solidFill>
                  <a:srgbClr val="4D4D4D"/>
                </a:solidFill>
              </a:rPr>
              <a:t>O 1s: 543 eV      </a:t>
            </a:r>
            <a:endParaRPr lang="en-GB" altLang="en-US" sz="1200" b="1">
              <a:solidFill>
                <a:srgbClr val="4D4D4D"/>
              </a:solidFill>
            </a:endParaRPr>
          </a:p>
        </p:txBody>
      </p:sp>
      <p:sp>
        <p:nvSpPr>
          <p:cNvPr id="78863" name="Text Box 52"/>
          <p:cNvSpPr txBox="1">
            <a:spLocks noChangeArrowheads="1"/>
          </p:cNvSpPr>
          <p:nvPr/>
        </p:nvSpPr>
        <p:spPr bwMode="auto">
          <a:xfrm>
            <a:off x="7905750" y="1316039"/>
            <a:ext cx="903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de-DE" altLang="en-US" sz="1400" b="1">
                <a:solidFill>
                  <a:srgbClr val="0000FF"/>
                </a:solidFill>
              </a:rPr>
              <a:t>12.4 keV</a:t>
            </a:r>
            <a:endParaRPr lang="en-GB" altLang="en-US" sz="1400" b="1">
              <a:solidFill>
                <a:srgbClr val="0000FF"/>
              </a:solidFill>
            </a:endParaRPr>
          </a:p>
        </p:txBody>
      </p:sp>
      <p:sp>
        <p:nvSpPr>
          <p:cNvPr id="78864" name="Rectangle 53"/>
          <p:cNvSpPr>
            <a:spLocks noChangeArrowheads="1"/>
          </p:cNvSpPr>
          <p:nvPr/>
        </p:nvSpPr>
        <p:spPr bwMode="auto">
          <a:xfrm>
            <a:off x="2370139" y="3638550"/>
            <a:ext cx="1069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de-DE" altLang="en-US" sz="1600" b="1"/>
              <a:t>14.0 GeV</a:t>
            </a:r>
            <a:endParaRPr lang="en-GB" altLang="en-US" sz="1600" b="1"/>
          </a:p>
        </p:txBody>
      </p:sp>
      <p:sp>
        <p:nvSpPr>
          <p:cNvPr id="78865" name="Rectangle 54"/>
          <p:cNvSpPr>
            <a:spLocks noChangeArrowheads="1"/>
          </p:cNvSpPr>
          <p:nvPr/>
        </p:nvSpPr>
        <p:spPr bwMode="auto">
          <a:xfrm>
            <a:off x="2371726" y="4195764"/>
            <a:ext cx="10699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de-DE" altLang="en-US" sz="1600" b="1"/>
              <a:t>10.5 GeV</a:t>
            </a:r>
            <a:endParaRPr lang="en-GB" altLang="en-US" sz="1600" b="1"/>
          </a:p>
        </p:txBody>
      </p:sp>
      <p:sp>
        <p:nvSpPr>
          <p:cNvPr id="78866" name="Rectangle 55"/>
          <p:cNvSpPr>
            <a:spLocks noChangeArrowheads="1"/>
          </p:cNvSpPr>
          <p:nvPr/>
        </p:nvSpPr>
        <p:spPr bwMode="auto">
          <a:xfrm>
            <a:off x="2371726" y="3117850"/>
            <a:ext cx="1069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de-DE" altLang="en-US" sz="1600" b="1"/>
              <a:t>17.5 GeV</a:t>
            </a:r>
            <a:endParaRPr lang="en-GB" altLang="en-US" sz="1600" b="1"/>
          </a:p>
        </p:txBody>
      </p:sp>
      <p:sp>
        <p:nvSpPr>
          <p:cNvPr id="78867" name="Rectangle 56"/>
          <p:cNvSpPr>
            <a:spLocks noChangeArrowheads="1"/>
          </p:cNvSpPr>
          <p:nvPr/>
        </p:nvSpPr>
        <p:spPr bwMode="auto">
          <a:xfrm rot="-5400000">
            <a:off x="1227138" y="3605213"/>
            <a:ext cx="1822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de-DE" altLang="en-US" sz="1400">
                <a:solidFill>
                  <a:schemeClr val="tx1"/>
                </a:solidFill>
              </a:rPr>
              <a:t>Electron energy sets</a:t>
            </a:r>
            <a:endParaRPr lang="en-GB" altLang="en-US" sz="1400">
              <a:solidFill>
                <a:schemeClr val="tx1"/>
              </a:solidFill>
            </a:endParaRPr>
          </a:p>
        </p:txBody>
      </p:sp>
      <p:sp>
        <p:nvSpPr>
          <p:cNvPr id="78868" name="Rectangle 57"/>
          <p:cNvSpPr>
            <a:spLocks noChangeArrowheads="1"/>
          </p:cNvSpPr>
          <p:nvPr/>
        </p:nvSpPr>
        <p:spPr bwMode="auto">
          <a:xfrm>
            <a:off x="7842250" y="2519364"/>
            <a:ext cx="1326004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de-DE" altLang="en-US" sz="1800" b="1">
                <a:solidFill>
                  <a:srgbClr val="0000FF"/>
                </a:solidFill>
              </a:rPr>
              <a:t>SASE 1 / 2</a:t>
            </a:r>
          </a:p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endParaRPr lang="en-GB" altLang="en-US" sz="1800" b="1">
              <a:solidFill>
                <a:srgbClr val="0000FF"/>
              </a:solidFill>
            </a:endParaRPr>
          </a:p>
        </p:txBody>
      </p:sp>
      <p:sp>
        <p:nvSpPr>
          <p:cNvPr id="78869" name="Rectangle 58"/>
          <p:cNvSpPr>
            <a:spLocks noChangeArrowheads="1"/>
          </p:cNvSpPr>
          <p:nvPr/>
        </p:nvSpPr>
        <p:spPr bwMode="auto">
          <a:xfrm>
            <a:off x="4926014" y="2520950"/>
            <a:ext cx="1006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de-DE" altLang="en-US" sz="1800" b="1">
                <a:solidFill>
                  <a:srgbClr val="0000FF"/>
                </a:solidFill>
              </a:rPr>
              <a:t>SASE 3</a:t>
            </a:r>
          </a:p>
        </p:txBody>
      </p:sp>
      <p:sp>
        <p:nvSpPr>
          <p:cNvPr id="78870" name="Text Box 59"/>
          <p:cNvSpPr txBox="1">
            <a:spLocks noChangeArrowheads="1"/>
          </p:cNvSpPr>
          <p:nvPr/>
        </p:nvSpPr>
        <p:spPr bwMode="auto">
          <a:xfrm>
            <a:off x="8769351" y="1317626"/>
            <a:ext cx="754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de-DE" altLang="en-US" sz="1400" b="1">
                <a:solidFill>
                  <a:srgbClr val="0000FF"/>
                </a:solidFill>
              </a:rPr>
              <a:t>20 keV</a:t>
            </a:r>
            <a:endParaRPr lang="en-GB" altLang="en-US" sz="1400" b="1">
              <a:solidFill>
                <a:srgbClr val="0000FF"/>
              </a:solidFill>
            </a:endParaRPr>
          </a:p>
        </p:txBody>
      </p:sp>
      <p:grpSp>
        <p:nvGrpSpPr>
          <p:cNvPr id="78871" name="Group 60"/>
          <p:cNvGrpSpPr>
            <a:grpSpLocks/>
          </p:cNvGrpSpPr>
          <p:nvPr/>
        </p:nvGrpSpPr>
        <p:grpSpPr bwMode="auto">
          <a:xfrm>
            <a:off x="6880225" y="4205289"/>
            <a:ext cx="2020888" cy="274637"/>
            <a:chOff x="3357" y="2649"/>
            <a:chExt cx="1096" cy="173"/>
          </a:xfrm>
        </p:grpSpPr>
        <p:grpSp>
          <p:nvGrpSpPr>
            <p:cNvPr id="78899" name="Group 61"/>
            <p:cNvGrpSpPr>
              <a:grpSpLocks/>
            </p:cNvGrpSpPr>
            <p:nvPr/>
          </p:nvGrpSpPr>
          <p:grpSpPr bwMode="auto">
            <a:xfrm>
              <a:off x="3357" y="2662"/>
              <a:ext cx="1096" cy="147"/>
              <a:chOff x="3474" y="3100"/>
              <a:chExt cx="1096" cy="147"/>
            </a:xfrm>
          </p:grpSpPr>
          <p:sp>
            <p:nvSpPr>
              <p:cNvPr id="1333310" name="Rectangle 62"/>
              <p:cNvSpPr>
                <a:spLocks noChangeArrowheads="1"/>
              </p:cNvSpPr>
              <p:nvPr/>
            </p:nvSpPr>
            <p:spPr bwMode="auto">
              <a:xfrm>
                <a:off x="4384" y="3100"/>
                <a:ext cx="186" cy="147"/>
              </a:xfrm>
              <a:prstGeom prst="rect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tint val="0"/>
                      <a:invGamma/>
                      <a:alpha val="80000"/>
                    </a:schemeClr>
                  </a:gs>
                </a:gsLst>
                <a:lin ang="0" scaled="1"/>
              </a:gra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342900" indent="-342900"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Char char="n"/>
                  <a:defRPr/>
                </a:pPr>
                <a:endParaRPr lang="en-GB" sz="1200"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78902" name="Rectangle 63"/>
              <p:cNvSpPr>
                <a:spLocks noChangeArrowheads="1"/>
              </p:cNvSpPr>
              <p:nvPr/>
            </p:nvSpPr>
            <p:spPr bwMode="auto">
              <a:xfrm>
                <a:off x="3474" y="3108"/>
                <a:ext cx="907" cy="128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marL="342900" indent="-3429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charset="2"/>
                  <a:buChar char="n"/>
                  <a:defRPr sz="2400">
                    <a:solidFill>
                      <a:schemeClr val="tx2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charset="2"/>
                  <a:buChar char="§"/>
                  <a:defRPr sz="2400">
                    <a:solidFill>
                      <a:schemeClr val="tx2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charset="2"/>
                  <a:buChar char=""/>
                  <a:defRPr sz="2400">
                    <a:solidFill>
                      <a:schemeClr val="tx2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Font typeface="Wingdings" charset="2"/>
                  <a:buChar char="§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buClr>
                    <a:srgbClr val="F8B323"/>
                  </a:buClr>
                  <a:buSzTx/>
                </a:pPr>
                <a:endParaRPr lang="en-GB" altLang="en-US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8900" name="Text Box 64"/>
            <p:cNvSpPr txBox="1">
              <a:spLocks noChangeArrowheads="1"/>
            </p:cNvSpPr>
            <p:nvPr/>
          </p:nvSpPr>
          <p:spPr bwMode="auto">
            <a:xfrm>
              <a:off x="3543" y="2649"/>
              <a:ext cx="6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charset="2"/>
                <a:buChar char="n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charset="2"/>
                <a:buChar char="§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buClr>
                  <a:srgbClr val="F8B323"/>
                </a:buClr>
                <a:buSzTx/>
                <a:buFont typeface="Wingdings" charset="2"/>
                <a:buNone/>
              </a:pPr>
              <a:r>
                <a:rPr lang="de-DE" altLang="en-US" sz="1200">
                  <a:solidFill>
                    <a:schemeClr val="tx1"/>
                  </a:solidFill>
                </a:rPr>
                <a:t>3.0 –  &gt; 15 keV</a:t>
              </a:r>
              <a:endParaRPr lang="en-GB" altLang="en-US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78872" name="Group 65"/>
          <p:cNvGrpSpPr>
            <a:grpSpLocks/>
          </p:cNvGrpSpPr>
          <p:nvPr/>
        </p:nvGrpSpPr>
        <p:grpSpPr bwMode="auto">
          <a:xfrm>
            <a:off x="3870326" y="4222750"/>
            <a:ext cx="2435225" cy="274638"/>
            <a:chOff x="3357" y="2649"/>
            <a:chExt cx="1096" cy="173"/>
          </a:xfrm>
        </p:grpSpPr>
        <p:grpSp>
          <p:nvGrpSpPr>
            <p:cNvPr id="78895" name="Group 66"/>
            <p:cNvGrpSpPr>
              <a:grpSpLocks/>
            </p:cNvGrpSpPr>
            <p:nvPr/>
          </p:nvGrpSpPr>
          <p:grpSpPr bwMode="auto">
            <a:xfrm>
              <a:off x="3357" y="2662"/>
              <a:ext cx="1096" cy="147"/>
              <a:chOff x="3474" y="3100"/>
              <a:chExt cx="1096" cy="147"/>
            </a:xfrm>
          </p:grpSpPr>
          <p:sp>
            <p:nvSpPr>
              <p:cNvPr id="1333315" name="Rectangle 67"/>
              <p:cNvSpPr>
                <a:spLocks noChangeArrowheads="1"/>
              </p:cNvSpPr>
              <p:nvPr/>
            </p:nvSpPr>
            <p:spPr bwMode="auto">
              <a:xfrm>
                <a:off x="4384" y="3100"/>
                <a:ext cx="186" cy="147"/>
              </a:xfrm>
              <a:prstGeom prst="rect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tint val="0"/>
                      <a:invGamma/>
                      <a:alpha val="80000"/>
                    </a:schemeClr>
                  </a:gs>
                </a:gsLst>
                <a:lin ang="0" scaled="1"/>
              </a:gra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342900" indent="-342900"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Char char="n"/>
                  <a:defRPr/>
                </a:pPr>
                <a:endParaRPr lang="en-GB" sz="1200"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78898" name="Rectangle 68"/>
              <p:cNvSpPr>
                <a:spLocks noChangeArrowheads="1"/>
              </p:cNvSpPr>
              <p:nvPr/>
            </p:nvSpPr>
            <p:spPr bwMode="auto">
              <a:xfrm>
                <a:off x="3474" y="3108"/>
                <a:ext cx="907" cy="128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marL="342900" indent="-3429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charset="2"/>
                  <a:buChar char="n"/>
                  <a:defRPr sz="2400">
                    <a:solidFill>
                      <a:schemeClr val="tx2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charset="2"/>
                  <a:buChar char="§"/>
                  <a:defRPr sz="2400">
                    <a:solidFill>
                      <a:schemeClr val="tx2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charset="2"/>
                  <a:buChar char=""/>
                  <a:defRPr sz="2400">
                    <a:solidFill>
                      <a:schemeClr val="tx2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Font typeface="Wingdings" charset="2"/>
                  <a:buChar char="§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buClr>
                    <a:srgbClr val="F8B323"/>
                  </a:buClr>
                  <a:buSzTx/>
                </a:pPr>
                <a:endParaRPr lang="en-GB" altLang="en-US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8896" name="Text Box 69"/>
            <p:cNvSpPr txBox="1">
              <a:spLocks noChangeArrowheads="1"/>
            </p:cNvSpPr>
            <p:nvPr/>
          </p:nvSpPr>
          <p:spPr bwMode="auto">
            <a:xfrm>
              <a:off x="3508" y="2649"/>
              <a:ext cx="7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charset="2"/>
                <a:buChar char="n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charset="2"/>
                <a:buChar char="§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buClr>
                  <a:srgbClr val="F8B323"/>
                </a:buClr>
                <a:buSzTx/>
                <a:buFont typeface="Wingdings" charset="2"/>
                <a:buNone/>
              </a:pPr>
              <a:r>
                <a:rPr lang="de-DE" altLang="en-US" sz="1200">
                  <a:solidFill>
                    <a:schemeClr val="tx1"/>
                  </a:solidFill>
                </a:rPr>
                <a:t>0.26 –  ~2 keV</a:t>
              </a:r>
              <a:endParaRPr lang="en-GB" altLang="en-US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78873" name="Group 70"/>
          <p:cNvGrpSpPr>
            <a:grpSpLocks/>
          </p:cNvGrpSpPr>
          <p:nvPr/>
        </p:nvGrpSpPr>
        <p:grpSpPr bwMode="auto">
          <a:xfrm>
            <a:off x="4802188" y="3127375"/>
            <a:ext cx="2259012" cy="787400"/>
            <a:chOff x="3357" y="2326"/>
            <a:chExt cx="1121" cy="496"/>
          </a:xfrm>
        </p:grpSpPr>
        <p:grpSp>
          <p:nvGrpSpPr>
            <p:cNvPr id="78890" name="Group 71"/>
            <p:cNvGrpSpPr>
              <a:grpSpLocks/>
            </p:cNvGrpSpPr>
            <p:nvPr/>
          </p:nvGrpSpPr>
          <p:grpSpPr bwMode="auto">
            <a:xfrm>
              <a:off x="3357" y="2326"/>
              <a:ext cx="1121" cy="483"/>
              <a:chOff x="3474" y="2764"/>
              <a:chExt cx="1121" cy="483"/>
            </a:xfrm>
          </p:grpSpPr>
          <p:sp>
            <p:nvSpPr>
              <p:cNvPr id="1333320" name="Rectangle 72"/>
              <p:cNvSpPr>
                <a:spLocks noChangeArrowheads="1"/>
              </p:cNvSpPr>
              <p:nvPr/>
            </p:nvSpPr>
            <p:spPr bwMode="auto">
              <a:xfrm>
                <a:off x="4384" y="3100"/>
                <a:ext cx="186" cy="147"/>
              </a:xfrm>
              <a:prstGeom prst="rect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tint val="0"/>
                      <a:invGamma/>
                      <a:alpha val="80000"/>
                    </a:schemeClr>
                  </a:gs>
                </a:gsLst>
                <a:lin ang="0" scaled="1"/>
              </a:gra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342900" indent="-342900"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Char char="n"/>
                  <a:defRPr/>
                </a:pPr>
                <a:endParaRPr lang="en-GB" sz="1200"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78893" name="Rectangle 73"/>
              <p:cNvSpPr>
                <a:spLocks noChangeArrowheads="1"/>
              </p:cNvSpPr>
              <p:nvPr/>
            </p:nvSpPr>
            <p:spPr bwMode="auto">
              <a:xfrm>
                <a:off x="3474" y="3108"/>
                <a:ext cx="907" cy="128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marL="342900" indent="-3429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charset="2"/>
                  <a:buChar char="n"/>
                  <a:defRPr sz="2400">
                    <a:solidFill>
                      <a:schemeClr val="tx2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charset="2"/>
                  <a:buChar char="§"/>
                  <a:defRPr sz="2400">
                    <a:solidFill>
                      <a:schemeClr val="tx2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charset="2"/>
                  <a:buChar char=""/>
                  <a:defRPr sz="2400">
                    <a:solidFill>
                      <a:schemeClr val="tx2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Font typeface="Wingdings" charset="2"/>
                  <a:buChar char="§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buClr>
                    <a:srgbClr val="F8B323"/>
                  </a:buClr>
                  <a:buSzTx/>
                </a:pPr>
                <a:endParaRPr lang="en-GB" alt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Rectangle 72"/>
              <p:cNvSpPr>
                <a:spLocks noChangeArrowheads="1"/>
              </p:cNvSpPr>
              <p:nvPr/>
            </p:nvSpPr>
            <p:spPr bwMode="auto">
              <a:xfrm>
                <a:off x="4409" y="2764"/>
                <a:ext cx="186" cy="147"/>
              </a:xfrm>
              <a:prstGeom prst="rect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tint val="0"/>
                      <a:invGamma/>
                      <a:alpha val="80000"/>
                    </a:schemeClr>
                  </a:gs>
                </a:gsLst>
                <a:lin ang="0" scaled="1"/>
              </a:gra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342900" indent="-342900"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Char char="n"/>
                  <a:defRPr/>
                </a:pPr>
                <a:endParaRPr lang="en-GB" sz="1200">
                  <a:latin typeface="Arial" pitchFamily="34" charset="0"/>
                  <a:ea typeface="ＭＳ Ｐゴシック" pitchFamily="34" charset="-128"/>
                </a:endParaRPr>
              </a:p>
            </p:txBody>
          </p:sp>
        </p:grpSp>
        <p:sp>
          <p:nvSpPr>
            <p:cNvPr id="78891" name="Text Box 74"/>
            <p:cNvSpPr txBox="1">
              <a:spLocks noChangeArrowheads="1"/>
            </p:cNvSpPr>
            <p:nvPr/>
          </p:nvSpPr>
          <p:spPr bwMode="auto">
            <a:xfrm>
              <a:off x="3508" y="2649"/>
              <a:ext cx="7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charset="2"/>
                <a:buChar char="n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charset="2"/>
                <a:buChar char="§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buClr>
                  <a:srgbClr val="F8B323"/>
                </a:buClr>
                <a:buSzTx/>
                <a:buFont typeface="Wingdings" charset="2"/>
                <a:buNone/>
              </a:pPr>
              <a:r>
                <a:rPr lang="de-DE" altLang="en-US" sz="1200">
                  <a:solidFill>
                    <a:schemeClr val="tx1"/>
                  </a:solidFill>
                </a:rPr>
                <a:t>0.47 –  ~3 keV</a:t>
              </a:r>
              <a:endParaRPr lang="en-GB" altLang="en-US" sz="1200">
                <a:solidFill>
                  <a:schemeClr val="tx1"/>
                </a:solidFill>
              </a:endParaRPr>
            </a:p>
          </p:txBody>
        </p:sp>
      </p:grpSp>
      <p:sp>
        <p:nvSpPr>
          <p:cNvPr id="78874" name="Rectangle 75"/>
          <p:cNvSpPr>
            <a:spLocks noChangeArrowheads="1"/>
          </p:cNvSpPr>
          <p:nvPr/>
        </p:nvSpPr>
        <p:spPr bwMode="auto">
          <a:xfrm>
            <a:off x="5067300" y="3148013"/>
            <a:ext cx="1797050" cy="19685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</a:pPr>
            <a:endParaRPr lang="en-GB" altLang="en-US" sz="1200">
              <a:solidFill>
                <a:schemeClr val="tx1"/>
              </a:solidFill>
            </a:endParaRPr>
          </a:p>
        </p:txBody>
      </p:sp>
      <p:sp>
        <p:nvSpPr>
          <p:cNvPr id="78875" name="Text Box 76"/>
          <p:cNvSpPr txBox="1">
            <a:spLocks noChangeArrowheads="1"/>
          </p:cNvSpPr>
          <p:nvPr/>
        </p:nvSpPr>
        <p:spPr bwMode="auto">
          <a:xfrm>
            <a:off x="5376864" y="3114675"/>
            <a:ext cx="15192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de-DE" altLang="en-US" sz="1200">
                <a:solidFill>
                  <a:schemeClr val="tx1"/>
                </a:solidFill>
              </a:rPr>
              <a:t>0.73 –  3 keV</a:t>
            </a:r>
            <a:endParaRPr lang="en-GB" altLang="en-US" sz="1200">
              <a:solidFill>
                <a:schemeClr val="tx1"/>
              </a:solidFill>
            </a:endParaRPr>
          </a:p>
        </p:txBody>
      </p:sp>
      <p:sp>
        <p:nvSpPr>
          <p:cNvPr id="78876" name="Text Box 77"/>
          <p:cNvSpPr txBox="1">
            <a:spLocks noChangeArrowheads="1"/>
          </p:cNvSpPr>
          <p:nvPr/>
        </p:nvSpPr>
        <p:spPr bwMode="auto">
          <a:xfrm>
            <a:off x="6499225" y="1304926"/>
            <a:ext cx="654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de-DE" altLang="en-US" sz="1400" b="1">
                <a:solidFill>
                  <a:srgbClr val="0000FF"/>
                </a:solidFill>
              </a:rPr>
              <a:t>3 keV</a:t>
            </a:r>
            <a:endParaRPr lang="en-GB" altLang="en-US" sz="1400" b="1">
              <a:solidFill>
                <a:srgbClr val="0000FF"/>
              </a:solidFill>
            </a:endParaRPr>
          </a:p>
        </p:txBody>
      </p:sp>
      <p:sp>
        <p:nvSpPr>
          <p:cNvPr id="78877" name="Line 78"/>
          <p:cNvSpPr>
            <a:spLocks noChangeShapeType="1"/>
          </p:cNvSpPr>
          <p:nvPr/>
        </p:nvSpPr>
        <p:spPr bwMode="auto">
          <a:xfrm>
            <a:off x="6867525" y="1663700"/>
            <a:ext cx="0" cy="4319588"/>
          </a:xfrm>
          <a:prstGeom prst="line">
            <a:avLst/>
          </a:prstGeom>
          <a:noFill/>
          <a:ln w="19050">
            <a:solidFill>
              <a:srgbClr val="4D4D4D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8878" name="Group 65"/>
          <p:cNvGrpSpPr>
            <a:grpSpLocks/>
          </p:cNvGrpSpPr>
          <p:nvPr/>
        </p:nvGrpSpPr>
        <p:grpSpPr bwMode="auto">
          <a:xfrm>
            <a:off x="2349500" y="5181601"/>
            <a:ext cx="1778000" cy="625475"/>
            <a:chOff x="3357" y="2662"/>
            <a:chExt cx="1096" cy="314"/>
          </a:xfrm>
        </p:grpSpPr>
        <p:grpSp>
          <p:nvGrpSpPr>
            <p:cNvPr id="78886" name="Group 66"/>
            <p:cNvGrpSpPr>
              <a:grpSpLocks/>
            </p:cNvGrpSpPr>
            <p:nvPr/>
          </p:nvGrpSpPr>
          <p:grpSpPr bwMode="auto">
            <a:xfrm>
              <a:off x="3357" y="2662"/>
              <a:ext cx="1096" cy="147"/>
              <a:chOff x="3474" y="3100"/>
              <a:chExt cx="1096" cy="147"/>
            </a:xfrm>
          </p:grpSpPr>
          <p:sp>
            <p:nvSpPr>
              <p:cNvPr id="101" name="Rectangle 67"/>
              <p:cNvSpPr>
                <a:spLocks noChangeArrowheads="1"/>
              </p:cNvSpPr>
              <p:nvPr/>
            </p:nvSpPr>
            <p:spPr bwMode="auto">
              <a:xfrm>
                <a:off x="4384" y="3100"/>
                <a:ext cx="186" cy="147"/>
              </a:xfrm>
              <a:prstGeom prst="rect">
                <a:avLst/>
              </a:prstGeom>
              <a:gradFill rotWithShape="1">
                <a:gsLst>
                  <a:gs pos="0">
                    <a:srgbClr val="FF120F"/>
                  </a:gs>
                  <a:gs pos="100000">
                    <a:schemeClr val="accent2">
                      <a:gamma/>
                      <a:tint val="0"/>
                      <a:invGamma/>
                      <a:alpha val="80000"/>
                    </a:schemeClr>
                  </a:gs>
                </a:gsLst>
                <a:lin ang="0" scaled="1"/>
              </a:gra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342900" indent="-342900"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Char char="n"/>
                  <a:defRPr/>
                </a:pPr>
                <a:endParaRPr lang="en-GB" sz="1200"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78889" name="Rectangle 68"/>
              <p:cNvSpPr>
                <a:spLocks noChangeArrowheads="1"/>
              </p:cNvSpPr>
              <p:nvPr/>
            </p:nvSpPr>
            <p:spPr bwMode="auto">
              <a:xfrm>
                <a:off x="3474" y="3108"/>
                <a:ext cx="907" cy="128"/>
              </a:xfrm>
              <a:prstGeom prst="rect">
                <a:avLst/>
              </a:prstGeom>
              <a:solidFill>
                <a:srgbClr val="FF120F"/>
              </a:solidFill>
              <a:ln w="28575">
                <a:solidFill>
                  <a:srgbClr val="FF120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marL="342900" indent="-3429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charset="2"/>
                  <a:buChar char="n"/>
                  <a:defRPr sz="2400">
                    <a:solidFill>
                      <a:schemeClr val="tx2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charset="2"/>
                  <a:buChar char="§"/>
                  <a:defRPr sz="2400">
                    <a:solidFill>
                      <a:schemeClr val="tx2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charset="2"/>
                  <a:buChar char=""/>
                  <a:defRPr sz="2400">
                    <a:solidFill>
                      <a:schemeClr val="tx2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Font typeface="Wingdings" charset="2"/>
                  <a:buChar char="§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»"/>
                  <a:defRPr sz="2400">
                    <a:solidFill>
                      <a:srgbClr val="100F2E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buClr>
                    <a:srgbClr val="F8B323"/>
                  </a:buClr>
                  <a:buSzTx/>
                </a:pPr>
                <a:endParaRPr lang="en-GB" altLang="en-US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8887" name="Text Box 69"/>
            <p:cNvSpPr txBox="1">
              <a:spLocks noChangeArrowheads="1"/>
            </p:cNvSpPr>
            <p:nvPr/>
          </p:nvSpPr>
          <p:spPr bwMode="auto">
            <a:xfrm>
              <a:off x="3430" y="2821"/>
              <a:ext cx="89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charset="2"/>
                <a:buChar char="n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charset="2"/>
                <a:buChar char="§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"/>
                <a:defRPr sz="24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charset="2"/>
                <a:buChar char="§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»"/>
                <a:defRPr sz="2400">
                  <a:solidFill>
                    <a:srgbClr val="100F2E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buClr>
                  <a:srgbClr val="F8B323"/>
                </a:buClr>
                <a:buSzTx/>
                <a:buFont typeface="Wingdings" charset="2"/>
                <a:buNone/>
              </a:pPr>
              <a:r>
                <a:rPr lang="de-DE" altLang="en-US" sz="1400" b="1">
                  <a:solidFill>
                    <a:schemeClr val="tx1"/>
                  </a:solidFill>
                </a:rPr>
                <a:t>0.02 –  0.3 keV</a:t>
              </a:r>
              <a:endParaRPr lang="en-GB" altLang="en-US" sz="1400" b="1">
                <a:solidFill>
                  <a:schemeClr val="tx1"/>
                </a:solidFill>
              </a:endParaRPr>
            </a:p>
          </p:txBody>
        </p:sp>
      </p:grpSp>
      <p:sp>
        <p:nvSpPr>
          <p:cNvPr id="78879" name="Rectangle 58"/>
          <p:cNvSpPr>
            <a:spLocks noChangeArrowheads="1"/>
          </p:cNvSpPr>
          <p:nvPr/>
        </p:nvSpPr>
        <p:spPr bwMode="auto">
          <a:xfrm>
            <a:off x="2589214" y="4819650"/>
            <a:ext cx="954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de-DE" altLang="en-US" sz="1800" b="1">
                <a:solidFill>
                  <a:srgbClr val="FF0000"/>
                </a:solidFill>
              </a:rPr>
              <a:t>FLASH</a:t>
            </a:r>
          </a:p>
        </p:txBody>
      </p:sp>
      <p:sp>
        <p:nvSpPr>
          <p:cNvPr id="78880" name="Line 15"/>
          <p:cNvSpPr>
            <a:spLocks noChangeShapeType="1"/>
          </p:cNvSpPr>
          <p:nvPr/>
        </p:nvSpPr>
        <p:spPr bwMode="auto">
          <a:xfrm>
            <a:off x="6343650" y="2387601"/>
            <a:ext cx="0" cy="3586163"/>
          </a:xfrm>
          <a:prstGeom prst="line">
            <a:avLst/>
          </a:prstGeom>
          <a:noFill/>
          <a:ln w="19050">
            <a:solidFill>
              <a:srgbClr val="4D4D4D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81" name="Line 15"/>
          <p:cNvSpPr>
            <a:spLocks noChangeShapeType="1"/>
          </p:cNvSpPr>
          <p:nvPr/>
        </p:nvSpPr>
        <p:spPr bwMode="auto">
          <a:xfrm>
            <a:off x="6648450" y="2324100"/>
            <a:ext cx="0" cy="3621088"/>
          </a:xfrm>
          <a:prstGeom prst="line">
            <a:avLst/>
          </a:prstGeom>
          <a:noFill/>
          <a:ln w="19050">
            <a:solidFill>
              <a:srgbClr val="4D4D4D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82" name="Text Box 50"/>
          <p:cNvSpPr txBox="1">
            <a:spLocks noChangeArrowheads="1"/>
          </p:cNvSpPr>
          <p:nvPr/>
        </p:nvSpPr>
        <p:spPr bwMode="auto">
          <a:xfrm>
            <a:off x="6170613" y="1881189"/>
            <a:ext cx="1855444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de-DE" altLang="en-US" sz="1200" b="1">
                <a:solidFill>
                  <a:srgbClr val="4D4D4D"/>
                </a:solidFill>
              </a:rPr>
              <a:t>P 1s: 2145 eV                </a:t>
            </a:r>
            <a:endParaRPr lang="en-GB" altLang="en-US" sz="1200" b="1">
              <a:solidFill>
                <a:srgbClr val="4D4D4D"/>
              </a:solidFill>
            </a:endParaRPr>
          </a:p>
        </p:txBody>
      </p:sp>
      <p:sp>
        <p:nvSpPr>
          <p:cNvPr id="78883" name="Text Box 50"/>
          <p:cNvSpPr txBox="1">
            <a:spLocks noChangeArrowheads="1"/>
          </p:cNvSpPr>
          <p:nvPr/>
        </p:nvSpPr>
        <p:spPr bwMode="auto">
          <a:xfrm>
            <a:off x="6450014" y="2173289"/>
            <a:ext cx="1858201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charset="2"/>
              <a:buNone/>
            </a:pPr>
            <a:r>
              <a:rPr lang="de-DE" altLang="en-US" sz="1200" b="1">
                <a:solidFill>
                  <a:srgbClr val="4D4D4D"/>
                </a:solidFill>
              </a:rPr>
              <a:t>S 1s: 2470 eV                </a:t>
            </a:r>
            <a:endParaRPr lang="en-GB" altLang="en-US" sz="1200" b="1">
              <a:solidFill>
                <a:srgbClr val="4D4D4D"/>
              </a:solidFill>
            </a:endParaRPr>
          </a:p>
        </p:txBody>
      </p:sp>
      <p:sp>
        <p:nvSpPr>
          <p:cNvPr id="78884" name="Foliennummernplatzhalter 4"/>
          <p:cNvSpPr txBox="1">
            <a:spLocks/>
          </p:cNvSpPr>
          <p:nvPr/>
        </p:nvSpPr>
        <p:spPr bwMode="auto">
          <a:xfrm>
            <a:off x="9966326" y="114301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 bIns="18000" anchor="b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6DE6EAFB-B559-BA4F-B3C5-B6B2D6FC24F9}" type="slidenum">
              <a:rPr lang="en-GB" altLang="en-US" sz="10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en-GB" altLang="en-US" sz="1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1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9" y="584907"/>
            <a:ext cx="10956924" cy="780540"/>
          </a:xfrm>
        </p:spPr>
        <p:txBody>
          <a:bodyPr/>
          <a:lstStyle/>
          <a:p>
            <a:r>
              <a:rPr lang="de-DE" smtClean="0">
                <a:solidFill>
                  <a:srgbClr val="941651"/>
                </a:solidFill>
              </a:rPr>
              <a:t>Photon </a:t>
            </a:r>
            <a:r>
              <a:rPr lang="de-DE" err="1" smtClean="0">
                <a:solidFill>
                  <a:srgbClr val="941651"/>
                </a:solidFill>
              </a:rPr>
              <a:t>beamlines</a:t>
            </a:r>
            <a:endParaRPr lang="en-GB">
              <a:solidFill>
                <a:srgbClr val="94165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3888" y="1815714"/>
            <a:ext cx="10944225" cy="388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1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pPr algn="ctr"/>
            <a:r>
              <a:rPr lang="en-US" sz="3000">
                <a:solidFill>
                  <a:srgbClr val="FFFFFF"/>
                </a:solidFill>
              </a:rPr>
              <a:t>The European </a:t>
            </a:r>
            <a:r>
              <a:rPr lang="en-US" sz="3000" smtClean="0">
                <a:solidFill>
                  <a:srgbClr val="FFFFFF"/>
                </a:solidFill>
              </a:rPr>
              <a:t>XFEL - Science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5" name="TextBox 1"/>
          <p:cNvSpPr txBox="1">
            <a:spLocks noChangeArrowheads="1"/>
          </p:cNvSpPr>
          <p:nvPr/>
        </p:nvSpPr>
        <p:spPr bwMode="auto">
          <a:xfrm>
            <a:off x="7910188" y="6173789"/>
            <a:ext cx="428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Font typeface="Wingdings" charset="0"/>
              <a:buNone/>
            </a:pPr>
            <a:r>
              <a:rPr lang="en-US" sz="1600">
                <a:solidFill>
                  <a:schemeClr val="accent2"/>
                </a:solidFill>
              </a:rPr>
              <a:t>Orange color: X-ray optics &amp; Beam Transport</a:t>
            </a:r>
          </a:p>
        </p:txBody>
      </p:sp>
      <p:graphicFrame>
        <p:nvGraphicFramePr>
          <p:cNvPr id="9" name="Group 357"/>
          <p:cNvGraphicFramePr>
            <a:graphicFrameLocks noGrp="1"/>
          </p:cNvGraphicFramePr>
          <p:nvPr>
            <p:extLst/>
          </p:nvPr>
        </p:nvGraphicFramePr>
        <p:xfrm>
          <a:off x="2023533" y="1176338"/>
          <a:ext cx="8570384" cy="1219200"/>
        </p:xfrm>
        <a:graphic>
          <a:graphicData uri="http://schemas.openxmlformats.org/drawingml/2006/table">
            <a:tbl>
              <a:tblPr/>
              <a:tblGrid>
                <a:gridCol w="2857500"/>
                <a:gridCol w="3380317"/>
                <a:gridCol w="2332567"/>
              </a:tblGrid>
              <a:tr h="1952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Undulator Segment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FEL radiation energy [keV]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Wavelength [nm]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SASE 1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3 - over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24 (Hard XR)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0.4 - 0.05</a:t>
                      </a:r>
                      <a:endParaRPr kumimoji="0" lang="en-GB" sz="14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SASE 2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3 - over 24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0.4 - 0.05</a:t>
                      </a:r>
                      <a:endParaRPr kumimoji="0" lang="en-GB" sz="14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SASE 3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SzTx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0.27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– 3 (Soft XR)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4.6 – 0.4</a:t>
                      </a:r>
                      <a:endParaRPr kumimoji="0" lang="en-GB" sz="14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41" y="2725288"/>
            <a:ext cx="11536908" cy="34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9438526" y="4335694"/>
            <a:ext cx="2753474" cy="88357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de-DE" sz="1400" err="1" smtClean="0"/>
          </a:p>
        </p:txBody>
      </p:sp>
    </p:spTree>
    <p:extLst>
      <p:ext uri="{BB962C8B-B14F-4D97-AF65-F5344CB8AC3E}">
        <p14:creationId xmlns:p14="http://schemas.microsoft.com/office/powerpoint/2010/main" val="62403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23740"/>
            <a:ext cx="11166829" cy="780540"/>
          </a:xfrm>
        </p:spPr>
        <p:txBody>
          <a:bodyPr/>
          <a:lstStyle/>
          <a:p>
            <a:r>
              <a:rPr lang="en-GB" smtClean="0">
                <a:solidFill>
                  <a:srgbClr val="C00000"/>
                </a:solidFill>
              </a:rPr>
              <a:t>FXE – femtosecond X-ray experiments </a:t>
            </a:r>
            <a:endParaRPr lang="en-GB">
              <a:solidFill>
                <a:srgbClr val="C00000"/>
              </a:solidFill>
            </a:endParaRPr>
          </a:p>
        </p:txBody>
      </p:sp>
      <p:pic>
        <p:nvPicPr>
          <p:cNvPr id="12" name="Picture 11" descr="FXE_beamlin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3" y="1202931"/>
            <a:ext cx="6553700" cy="4690556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313" y="2440465"/>
            <a:ext cx="4356199" cy="2903313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33313" y="135234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2400" smtClean="0"/>
              <a:t>Ultrafast photo-induced processes </a:t>
            </a:r>
          </a:p>
          <a:p>
            <a:pPr>
              <a:lnSpc>
                <a:spcPct val="112000"/>
              </a:lnSpc>
            </a:pPr>
            <a:r>
              <a:rPr lang="en-US" sz="2400" smtClean="0"/>
              <a:t>in liquids and solids </a:t>
            </a:r>
          </a:p>
        </p:txBody>
      </p:sp>
    </p:spTree>
    <p:extLst>
      <p:ext uri="{BB962C8B-B14F-4D97-AF65-F5344CB8AC3E}">
        <p14:creationId xmlns:p14="http://schemas.microsoft.com/office/powerpoint/2010/main" val="191868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hakhuli\Documents\TCmeeting\GE_8xtals_tx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50" y="4639282"/>
            <a:ext cx="6403091" cy="159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khakhuli\Documents\TCmeeting\IMG_0115_c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764" y="2052343"/>
            <a:ext cx="3741723" cy="210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80130" y="3537333"/>
            <a:ext cx="914400" cy="4572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600" b="1" smtClean="0"/>
              <a:t>8 x Si(531)</a:t>
            </a:r>
          </a:p>
        </p:txBody>
      </p:sp>
      <p:pic>
        <p:nvPicPr>
          <p:cNvPr id="1026" name="Picture 2" descr="E:\FXE\transient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161" y="1526473"/>
            <a:ext cx="3963682" cy="257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FXE\kinetics_t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161" y="4417332"/>
            <a:ext cx="3821112" cy="222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0911" y="1123927"/>
            <a:ext cx="6150402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9875" indent="-269875">
              <a:lnSpc>
                <a:spcPct val="112000"/>
              </a:lnSpc>
              <a:buBlip>
                <a:blip r:embed="rId6"/>
              </a:buBlip>
            </a:pPr>
            <a:r>
              <a:rPr lang="en-US" smtClean="0"/>
              <a:t> 30 bunches, 9.3 </a:t>
            </a:r>
            <a:r>
              <a:rPr lang="en-US" err="1" smtClean="0"/>
              <a:t>keV</a:t>
            </a:r>
            <a:r>
              <a:rPr lang="en-US" smtClean="0"/>
              <a:t>, ~100uJ/pulse</a:t>
            </a:r>
            <a:r>
              <a:rPr lang="en-US"/>
              <a:t>, focused to ~20 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075493" y="1262879"/>
                <a:ext cx="914400" cy="91440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269875" indent="-269875">
                  <a:lnSpc>
                    <a:spcPct val="112000"/>
                  </a:lnSpc>
                  <a:buBlip>
                    <a:blip r:embed="rId6"/>
                  </a:buBlip>
                </a:pPr>
                <a:r>
                  <a:rPr lang="en-US" sz="1400" smtClean="0"/>
                  <a:t>Difference Iron K</a:t>
                </a:r>
                <a14:m>
                  <m:oMath xmlns:m="http://schemas.openxmlformats.org/officeDocument/2006/math">
                    <m:r>
                      <a:rPr lang="en-US" sz="1400" i="1" baseline="-2500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𝛽</m:t>
                    </m:r>
                  </m:oMath>
                </a14:m>
                <a:r>
                  <a:rPr lang="en-US" sz="1400" smtClean="0"/>
                  <a:t> spectra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5493" y="1262879"/>
                <a:ext cx="914400" cy="914400"/>
              </a:xfrm>
              <a:prstGeom prst="rect">
                <a:avLst/>
              </a:prstGeom>
              <a:blipFill rotWithShape="0">
                <a:blip r:embed="rId7"/>
                <a:stretch>
                  <a:fillRect t="-667" r="-174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8075493" y="4111849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6"/>
              </a:buBlip>
            </a:pPr>
            <a:r>
              <a:rPr lang="en-US" sz="1400" smtClean="0"/>
              <a:t>Laser/X-ray delay scan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11188" y="200590"/>
            <a:ext cx="11166829" cy="780540"/>
          </a:xfrm>
        </p:spPr>
        <p:txBody>
          <a:bodyPr/>
          <a:lstStyle/>
          <a:p>
            <a:r>
              <a:rPr lang="en-GB" smtClean="0">
                <a:solidFill>
                  <a:srgbClr val="C00000"/>
                </a:solidFill>
              </a:rPr>
              <a:t>X-ray emission spectroscopy on Fe(</a:t>
            </a:r>
            <a:r>
              <a:rPr lang="en-GB" err="1" smtClean="0">
                <a:solidFill>
                  <a:srgbClr val="C00000"/>
                </a:solidFill>
              </a:rPr>
              <a:t>bpy</a:t>
            </a:r>
            <a:r>
              <a:rPr lang="en-GB" smtClean="0">
                <a:solidFill>
                  <a:srgbClr val="C00000"/>
                </a:solidFill>
              </a:rPr>
              <a:t>)</a:t>
            </a:r>
            <a:r>
              <a:rPr lang="en-GB" baseline="-25000" smtClean="0">
                <a:solidFill>
                  <a:srgbClr val="C00000"/>
                </a:solidFill>
              </a:rPr>
              <a:t>3</a:t>
            </a:r>
            <a:r>
              <a:rPr lang="en-GB" smtClean="0">
                <a:solidFill>
                  <a:srgbClr val="C00000"/>
                </a:solidFill>
              </a:rPr>
              <a:t> solution: #2016 (</a:t>
            </a:r>
            <a:r>
              <a:rPr lang="en-GB" err="1" smtClean="0">
                <a:solidFill>
                  <a:srgbClr val="C00000"/>
                </a:solidFill>
              </a:rPr>
              <a:t>Gawelda</a:t>
            </a:r>
            <a:r>
              <a:rPr lang="en-GB" smtClean="0">
                <a:solidFill>
                  <a:srgbClr val="C00000"/>
                </a:solidFill>
              </a:rPr>
              <a:t> et al.)</a:t>
            </a:r>
            <a:endParaRPr lang="en-GB">
              <a:solidFill>
                <a:srgbClr val="C0000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7" y="2177279"/>
            <a:ext cx="1837373" cy="2004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89750" y="1748654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6"/>
              </a:buBlip>
            </a:pPr>
            <a:r>
              <a:rPr lang="en-US" sz="1400" smtClean="0"/>
              <a:t>von Hamos spectrometer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5785" y="4182082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600" err="1" smtClean="0"/>
              <a:t>GreatEyes</a:t>
            </a:r>
            <a:r>
              <a:rPr lang="en-US" sz="1600" smtClean="0"/>
              <a:t> CCD detector</a:t>
            </a:r>
          </a:p>
        </p:txBody>
      </p:sp>
    </p:spTree>
    <p:extLst>
      <p:ext uri="{BB962C8B-B14F-4D97-AF65-F5344CB8AC3E}">
        <p14:creationId xmlns:p14="http://schemas.microsoft.com/office/powerpoint/2010/main" val="77309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nimation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958850"/>
            <a:ext cx="7231063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xfrm>
            <a:off x="661988" y="585788"/>
            <a:ext cx="6613525" cy="481012"/>
          </a:xfrm>
        </p:spPr>
        <p:txBody>
          <a:bodyPr/>
          <a:lstStyle/>
          <a:p>
            <a:pPr eaLnBrk="1" hangingPunct="1"/>
            <a:r>
              <a:rPr lang="de-DE" altLang="en-US">
                <a:solidFill>
                  <a:srgbClr val="941651"/>
                </a:solidFill>
              </a:rPr>
              <a:t>Synchrotron </a:t>
            </a:r>
            <a:r>
              <a:rPr lang="de-DE" altLang="en-US" err="1">
                <a:solidFill>
                  <a:srgbClr val="941651"/>
                </a:solidFill>
              </a:rPr>
              <a:t>radiation</a:t>
            </a:r>
            <a:r>
              <a:rPr lang="de-DE" altLang="en-US">
                <a:solidFill>
                  <a:srgbClr val="941651"/>
                </a:solidFill>
              </a:rPr>
              <a:t> (</a:t>
            </a:r>
            <a:r>
              <a:rPr lang="de-DE" altLang="en-US" err="1">
                <a:solidFill>
                  <a:srgbClr val="941651"/>
                </a:solidFill>
              </a:rPr>
              <a:t>dipoles</a:t>
            </a:r>
            <a:r>
              <a:rPr lang="de-DE" altLang="en-US">
                <a:solidFill>
                  <a:srgbClr val="94165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271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0911" y="1123927"/>
            <a:ext cx="6658811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smtClean="0"/>
              <a:t> 30 bunches/train, 9.3 </a:t>
            </a:r>
            <a:r>
              <a:rPr lang="en-US" err="1" smtClean="0"/>
              <a:t>keV</a:t>
            </a:r>
            <a:r>
              <a:rPr lang="en-US" smtClean="0"/>
              <a:t>, ~100uJ/pulse</a:t>
            </a:r>
            <a:r>
              <a:rPr lang="en-US"/>
              <a:t>, focused to ~20 um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11188" y="200590"/>
            <a:ext cx="11166829" cy="780540"/>
          </a:xfrm>
        </p:spPr>
        <p:txBody>
          <a:bodyPr/>
          <a:lstStyle/>
          <a:p>
            <a:r>
              <a:rPr lang="en-GB" smtClean="0">
                <a:solidFill>
                  <a:srgbClr val="C00000"/>
                </a:solidFill>
              </a:rPr>
              <a:t>Scattering on aqueous Fe(</a:t>
            </a:r>
            <a:r>
              <a:rPr lang="en-GB" err="1" smtClean="0">
                <a:solidFill>
                  <a:srgbClr val="C00000"/>
                </a:solidFill>
              </a:rPr>
              <a:t>bpy</a:t>
            </a:r>
            <a:r>
              <a:rPr lang="en-GB" smtClean="0">
                <a:solidFill>
                  <a:srgbClr val="C00000"/>
                </a:solidFill>
              </a:rPr>
              <a:t>)</a:t>
            </a:r>
            <a:r>
              <a:rPr lang="en-GB" baseline="-25000" smtClean="0">
                <a:solidFill>
                  <a:srgbClr val="C00000"/>
                </a:solidFill>
              </a:rPr>
              <a:t>3</a:t>
            </a:r>
            <a:r>
              <a:rPr lang="en-GB" smtClean="0">
                <a:solidFill>
                  <a:srgbClr val="C00000"/>
                </a:solidFill>
              </a:rPr>
              <a:t> solution: #2016 (</a:t>
            </a:r>
            <a:r>
              <a:rPr lang="en-GB" err="1" smtClean="0">
                <a:solidFill>
                  <a:srgbClr val="C00000"/>
                </a:solidFill>
              </a:rPr>
              <a:t>Gawelda</a:t>
            </a:r>
            <a:r>
              <a:rPr lang="en-GB" smtClean="0">
                <a:solidFill>
                  <a:srgbClr val="C00000"/>
                </a:solidFill>
              </a:rPr>
              <a:t> et al.)</a:t>
            </a:r>
            <a:endParaRPr lang="en-GB">
              <a:solidFill>
                <a:srgbClr val="C00000"/>
              </a:solidFill>
            </a:endParaRPr>
          </a:p>
        </p:txBody>
      </p:sp>
      <p:pic>
        <p:nvPicPr>
          <p:cNvPr id="2051" name="Picture 3" descr="E:\XFELdataAnalysis\sychScat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472" y="4245146"/>
            <a:ext cx="3198386" cy="226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XFELdataAnalysis\sychScat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311" y="1526473"/>
            <a:ext cx="3117827" cy="220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59003" y="3985147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400" smtClean="0"/>
              <a:t>Synchrotron, 100 </a:t>
            </a:r>
            <a:r>
              <a:rPr lang="en-US" sz="1400" err="1" smtClean="0"/>
              <a:t>ps</a:t>
            </a:r>
            <a:r>
              <a:rPr lang="en-US" sz="1400" smtClean="0"/>
              <a:t> delay, 8h collection time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56552" y="1205814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en-US" sz="1400" smtClean="0"/>
              <a:t>FXE, 6 </a:t>
            </a:r>
            <a:r>
              <a:rPr lang="en-US" sz="1400" err="1" smtClean="0"/>
              <a:t>ps</a:t>
            </a:r>
            <a:r>
              <a:rPr lang="en-US" sz="1400" smtClean="0"/>
              <a:t> delay, ~ 2 min collection time</a:t>
            </a:r>
          </a:p>
        </p:txBody>
      </p:sp>
      <p:pic>
        <p:nvPicPr>
          <p:cNvPr id="2054" name="Picture 6" descr="E:\XFELdataAnalysis\p2016\Sq_5trains_run234p201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220" y="2127811"/>
            <a:ext cx="4162333" cy="404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7317"/>
          <a:stretch/>
        </p:blipFill>
        <p:spPr bwMode="auto">
          <a:xfrm>
            <a:off x="196576" y="2223389"/>
            <a:ext cx="3339103" cy="306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3711" y="1766189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smtClean="0"/>
              <a:t>Large Pixel Detector, 4.5 MHz framerate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50871" y="1767228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smtClean="0"/>
              <a:t>Scattering from 100 um jet, 5 trains summed</a:t>
            </a:r>
          </a:p>
        </p:txBody>
      </p:sp>
    </p:spTree>
    <p:extLst>
      <p:ext uri="{BB962C8B-B14F-4D97-AF65-F5344CB8AC3E}">
        <p14:creationId xmlns:p14="http://schemas.microsoft.com/office/powerpoint/2010/main" val="108030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Artist’s impression of the SPB/SFX Instrument"/>
          <p:cNvSpPr>
            <a:spLocks noGrp="1"/>
          </p:cNvSpPr>
          <p:nvPr>
            <p:ph type="title"/>
          </p:nvPr>
        </p:nvSpPr>
        <p:spPr>
          <a:xfrm>
            <a:off x="814916" y="573332"/>
            <a:ext cx="10562168" cy="302860"/>
          </a:xfrm>
          <a:prstGeom prst="rect">
            <a:avLst/>
          </a:prstGeom>
        </p:spPr>
        <p:txBody>
          <a:bodyPr/>
          <a:lstStyle>
            <a:lvl1pPr defTabSz="658351">
              <a:defRPr sz="2112"/>
            </a:lvl1pPr>
          </a:lstStyle>
          <a:p>
            <a:r>
              <a:rPr>
                <a:solidFill>
                  <a:srgbClr val="C00000"/>
                </a:solidFill>
              </a:rPr>
              <a:t>Artist’s impression of the SPB/SFX Instrument</a:t>
            </a:r>
          </a:p>
        </p:txBody>
      </p:sp>
      <p:pic>
        <p:nvPicPr>
          <p:cNvPr id="288" name="SPB_A1_150205_purple-small.jpg" descr="SPB_A1_150205_purple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4292" y="989579"/>
            <a:ext cx="10023416" cy="5333504"/>
          </a:xfrm>
          <a:prstGeom prst="rect">
            <a:avLst/>
          </a:prstGeom>
          <a:ln w="12700"/>
        </p:spPr>
      </p:pic>
      <p:grpSp>
        <p:nvGrpSpPr>
          <p:cNvPr id="297" name="Group"/>
          <p:cNvGrpSpPr/>
          <p:nvPr/>
        </p:nvGrpSpPr>
        <p:grpSpPr>
          <a:xfrm>
            <a:off x="4730316" y="3413447"/>
            <a:ext cx="4522636" cy="777867"/>
            <a:chOff x="-2018852" y="1253173"/>
            <a:chExt cx="3391976" cy="777866"/>
          </a:xfrm>
        </p:grpSpPr>
        <p:sp>
          <p:nvSpPr>
            <p:cNvPr id="295" name="Line"/>
            <p:cNvSpPr/>
            <p:nvPr/>
          </p:nvSpPr>
          <p:spPr>
            <a:xfrm flipH="1">
              <a:off x="-2018852" y="1468119"/>
              <a:ext cx="1846117" cy="562920"/>
            </a:xfrm>
            <a:prstGeom prst="line">
              <a:avLst/>
            </a:prstGeom>
            <a:noFill/>
            <a:ln w="25400" cap="flat">
              <a:solidFill>
                <a:srgbClr val="FFA402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40640" marR="40640" defTabSz="910828">
                <a:defRPr sz="2200">
                  <a:solidFill>
                    <a:srgbClr val="33235A"/>
                  </a:solidFill>
                  <a:uFill>
                    <a:solidFill>
                      <a:srgbClr val="33235A"/>
                    </a:solidFill>
                  </a:uFill>
                </a:defRPr>
              </a:pPr>
              <a:endParaRPr/>
            </a:p>
          </p:txBody>
        </p:sp>
        <p:sp>
          <p:nvSpPr>
            <p:cNvPr id="296" name="Upstream interaction region"/>
            <p:cNvSpPr/>
            <p:nvPr/>
          </p:nvSpPr>
          <p:spPr>
            <a:xfrm>
              <a:off x="-1345407" y="1253173"/>
              <a:ext cx="2718531" cy="410687"/>
            </a:xfrm>
            <a:prstGeom prst="rect">
              <a:avLst/>
            </a:prstGeom>
            <a:solidFill>
              <a:srgbClr val="33235A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marL="40640" marR="40640" defTabSz="910828">
                <a:defRPr sz="2200">
                  <a:solidFill>
                    <a:srgbClr val="FFA402"/>
                  </a:solidFill>
                  <a:uFill>
                    <a:solidFill>
                      <a:srgbClr val="33235A"/>
                    </a:solidFill>
                  </a:uFill>
                </a:defRPr>
              </a:lvl1pPr>
            </a:lstStyle>
            <a:p>
              <a:r>
                <a:rPr/>
                <a:t>Upstream interaction region</a:t>
              </a:r>
            </a:p>
          </p:txBody>
        </p:sp>
      </p:grpSp>
      <p:grpSp>
        <p:nvGrpSpPr>
          <p:cNvPr id="300" name="Group"/>
          <p:cNvGrpSpPr/>
          <p:nvPr/>
        </p:nvGrpSpPr>
        <p:grpSpPr>
          <a:xfrm>
            <a:off x="1349931" y="4668923"/>
            <a:ext cx="1825753" cy="1355275"/>
            <a:chOff x="154781" y="-84321"/>
            <a:chExt cx="1369314" cy="1355274"/>
          </a:xfrm>
        </p:grpSpPr>
        <p:sp>
          <p:nvSpPr>
            <p:cNvPr id="298" name="Line"/>
            <p:cNvSpPr/>
            <p:nvPr/>
          </p:nvSpPr>
          <p:spPr>
            <a:xfrm flipV="1">
              <a:off x="1021424" y="-84321"/>
              <a:ext cx="502671" cy="1038938"/>
            </a:xfrm>
            <a:prstGeom prst="line">
              <a:avLst/>
            </a:prstGeom>
            <a:noFill/>
            <a:ln w="25400" cap="flat">
              <a:solidFill>
                <a:srgbClr val="FFA402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40640" marR="40640" defTabSz="910828">
                <a:defRPr sz="2200">
                  <a:solidFill>
                    <a:srgbClr val="33235A"/>
                  </a:solidFill>
                  <a:uFill>
                    <a:solidFill>
                      <a:srgbClr val="33235A"/>
                    </a:solidFill>
                  </a:uFill>
                </a:defRPr>
              </a:pPr>
              <a:endParaRPr/>
            </a:p>
          </p:txBody>
        </p:sp>
        <p:sp>
          <p:nvSpPr>
            <p:cNvPr id="299" name="1Mpx AGIPD"/>
            <p:cNvSpPr/>
            <p:nvPr/>
          </p:nvSpPr>
          <p:spPr>
            <a:xfrm>
              <a:off x="154781" y="860265"/>
              <a:ext cx="1338682" cy="410688"/>
            </a:xfrm>
            <a:prstGeom prst="rect">
              <a:avLst/>
            </a:prstGeom>
            <a:solidFill>
              <a:srgbClr val="33235A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marL="40640" marR="40640" defTabSz="910828">
                <a:defRPr sz="2200">
                  <a:solidFill>
                    <a:srgbClr val="FFA402"/>
                  </a:solidFill>
                  <a:uFill>
                    <a:solidFill>
                      <a:srgbClr val="33235A"/>
                    </a:solidFill>
                  </a:uFill>
                </a:defRPr>
              </a:lvl1pPr>
            </a:lstStyle>
            <a:p>
              <a:r>
                <a:rPr/>
                <a:t>1Mpx AGIPD</a:t>
              </a:r>
            </a:p>
          </p:txBody>
        </p:sp>
      </p:grpSp>
      <p:grpSp>
        <p:nvGrpSpPr>
          <p:cNvPr id="303" name="Group"/>
          <p:cNvGrpSpPr/>
          <p:nvPr/>
        </p:nvGrpSpPr>
        <p:grpSpPr>
          <a:xfrm>
            <a:off x="1111893" y="3406047"/>
            <a:ext cx="2356451" cy="1033574"/>
            <a:chOff x="335605" y="455454"/>
            <a:chExt cx="1767338" cy="1033572"/>
          </a:xfrm>
        </p:grpSpPr>
        <p:sp>
          <p:nvSpPr>
            <p:cNvPr id="301" name="Line"/>
            <p:cNvSpPr/>
            <p:nvPr/>
          </p:nvSpPr>
          <p:spPr>
            <a:xfrm>
              <a:off x="1033330" y="835553"/>
              <a:ext cx="1069613" cy="653473"/>
            </a:xfrm>
            <a:prstGeom prst="line">
              <a:avLst/>
            </a:prstGeom>
            <a:noFill/>
            <a:ln w="25400" cap="flat">
              <a:solidFill>
                <a:srgbClr val="FFA402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40640" marR="40640" defTabSz="910828">
                <a:defRPr sz="2200">
                  <a:solidFill>
                    <a:srgbClr val="33235A"/>
                  </a:solidFill>
                  <a:uFill>
                    <a:solidFill>
                      <a:srgbClr val="33235A"/>
                    </a:solidFill>
                  </a:uFill>
                </a:defRPr>
              </a:pPr>
              <a:endParaRPr/>
            </a:p>
          </p:txBody>
        </p:sp>
        <p:sp>
          <p:nvSpPr>
            <p:cNvPr id="302" name="Sample injector"/>
            <p:cNvSpPr/>
            <p:nvPr/>
          </p:nvSpPr>
          <p:spPr>
            <a:xfrm>
              <a:off x="335605" y="455454"/>
              <a:ext cx="1575189" cy="410687"/>
            </a:xfrm>
            <a:prstGeom prst="rect">
              <a:avLst/>
            </a:prstGeom>
            <a:solidFill>
              <a:srgbClr val="33235A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marL="40640" marR="40640" defTabSz="910828">
                <a:defRPr sz="2200">
                  <a:solidFill>
                    <a:srgbClr val="FFA402"/>
                  </a:solidFill>
                  <a:uFill>
                    <a:solidFill>
                      <a:srgbClr val="33235A"/>
                    </a:solidFill>
                  </a:uFill>
                </a:defRPr>
              </a:lvl1pPr>
            </a:lstStyle>
            <a:p>
              <a:r>
                <a:rPr/>
                <a:t>Sample injector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091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0" animBg="1" advAuto="0"/>
      <p:bldP spid="300" grpId="0" animBg="1" advAuto="0"/>
      <p:bldP spid="303" grpId="0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588" y="214515"/>
            <a:ext cx="11263311" cy="780540"/>
          </a:xfrm>
        </p:spPr>
        <p:txBody>
          <a:bodyPr/>
          <a:lstStyle/>
          <a:p>
            <a:r>
              <a:rPr lang="en-US" smtClean="0">
                <a:solidFill>
                  <a:srgbClr val="C00000"/>
                </a:solidFill>
              </a:rPr>
              <a:t>SPB/SFX – Single Particle, Biomolecules </a:t>
            </a:r>
            <a:r>
              <a:rPr lang="en-US">
                <a:solidFill>
                  <a:srgbClr val="C00000"/>
                </a:solidFill>
              </a:rPr>
              <a:t>and Serial Femtosecond Crystallography</a:t>
            </a:r>
            <a:r>
              <a:rPr lang="en-US" smtClean="0">
                <a:solidFill>
                  <a:srgbClr val="C00000"/>
                </a:solidFill>
              </a:rPr>
              <a:t> 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164" y="1908314"/>
            <a:ext cx="10944224" cy="3889375"/>
          </a:xfrm>
        </p:spPr>
        <p:txBody>
          <a:bodyPr/>
          <a:lstStyle/>
          <a:p>
            <a:r>
              <a:rPr lang="en-US" smtClean="0"/>
              <a:t>Coherent imaging and serial crystallography</a:t>
            </a:r>
          </a:p>
          <a:p>
            <a:pPr lvl="1"/>
            <a:r>
              <a:rPr lang="en-US" smtClean="0"/>
              <a:t>Structural biology</a:t>
            </a:r>
          </a:p>
          <a:p>
            <a:pPr lvl="1"/>
            <a:r>
              <a:rPr lang="en-US" smtClean="0"/>
              <a:t>High intensity science(100 nm focus)</a:t>
            </a:r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b="12168"/>
          <a:stretch/>
        </p:blipFill>
        <p:spPr bwMode="auto">
          <a:xfrm>
            <a:off x="143074" y="3126800"/>
            <a:ext cx="8521701" cy="3107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043" y="1129281"/>
            <a:ext cx="6029019" cy="194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144" y="3757750"/>
            <a:ext cx="3236463" cy="242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45139" y="3403039"/>
            <a:ext cx="3331968" cy="4572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400" smtClean="0"/>
              <a:t>Injection / sample chamber</a:t>
            </a:r>
          </a:p>
        </p:txBody>
      </p:sp>
    </p:spTree>
    <p:extLst>
      <p:ext uri="{BB962C8B-B14F-4D97-AF65-F5344CB8AC3E}">
        <p14:creationId xmlns:p14="http://schemas.microsoft.com/office/powerpoint/2010/main" val="97694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ny thousands of frames of diffraction data was collected…"/>
          <p:cNvSpPr>
            <a:spLocks noGrp="1"/>
          </p:cNvSpPr>
          <p:nvPr>
            <p:ph type="title"/>
          </p:nvPr>
        </p:nvSpPr>
        <p:spPr>
          <a:xfrm>
            <a:off x="2248398" y="468392"/>
            <a:ext cx="7921626" cy="780541"/>
          </a:xfrm>
          <a:prstGeom prst="rect">
            <a:avLst/>
          </a:prstGeom>
        </p:spPr>
        <p:txBody>
          <a:bodyPr/>
          <a:lstStyle/>
          <a:p>
            <a:r>
              <a:rPr/>
              <a:t>Many thousands of frames of diffraction data was collected</a:t>
            </a:r>
          </a:p>
          <a:p>
            <a:r>
              <a:rPr lang="de-DE" smtClean="0"/>
              <a:t>a</a:t>
            </a:r>
            <a:r>
              <a:rPr smtClean="0"/>
              <a:t>nd </a:t>
            </a:r>
            <a:r>
              <a:rPr/>
              <a:t>successfully analysed to give a structure!</a:t>
            </a:r>
          </a:p>
        </p:txBody>
      </p:sp>
      <p:sp>
        <p:nvSpPr>
          <p:cNvPr id="5" name="This is the first realisation of the European XFEL’s purpose—a complete experiment from start-to-end demonstrated in the very first user experiment at the facility at the SPB/SFX instrument (Data September 2017, Analysis November 2017). That is, structural biology works at XFEL!"/>
          <p:cNvSpPr txBox="1">
            <a:spLocks/>
          </p:cNvSpPr>
          <p:nvPr/>
        </p:nvSpPr>
        <p:spPr>
          <a:xfrm>
            <a:off x="741814" y="5382802"/>
            <a:ext cx="11180219" cy="819007"/>
          </a:xfrm>
          <a:prstGeom prst="rect">
            <a:avLst/>
          </a:prstGeom>
        </p:spPr>
        <p:txBody>
          <a:bodyPr/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Blip>
                <a:blip r:embed="rId4"/>
              </a:buBlip>
            </a:pPr>
            <a:r>
              <a:rPr lang="en-US" smtClean="0"/>
              <a:t> This is the first </a:t>
            </a:r>
            <a:r>
              <a:rPr lang="en-US" err="1" smtClean="0"/>
              <a:t>realisation</a:t>
            </a:r>
            <a:r>
              <a:rPr lang="en-US" smtClean="0"/>
              <a:t> of the European XFEL’s purpose—a complete experiment from start-to-end demonstrated in the very first user experiment at the facility at the SPB/SFX instrument</a:t>
            </a:r>
            <a:br>
              <a:rPr lang="en-US" smtClean="0"/>
            </a:br>
            <a:r>
              <a:rPr lang="en-US" smtClean="0"/>
              <a:t>(Data September 2017, Analysis November 2017). That is, structural biology works at XFEL!</a:t>
            </a:r>
            <a:endParaRPr lang="en-US"/>
          </a:p>
        </p:txBody>
      </p:sp>
      <p:pic>
        <p:nvPicPr>
          <p:cNvPr id="6" name="image004.png" descr="image004.png"/>
          <p:cNvPicPr>
            <a:picLocks noChangeAspect="1"/>
          </p:cNvPicPr>
          <p:nvPr/>
        </p:nvPicPr>
        <p:blipFill>
          <a:blip r:embed="rId5">
            <a:extLst/>
          </a:blip>
          <a:srcRect l="1620" t="1941" r="3240" b="1294"/>
          <a:stretch>
            <a:fillRect/>
          </a:stretch>
        </p:blipFill>
        <p:spPr>
          <a:xfrm>
            <a:off x="2190145" y="1349632"/>
            <a:ext cx="3250318" cy="3819036"/>
          </a:xfrm>
          <a:prstGeom prst="rect">
            <a:avLst/>
          </a:prstGeom>
          <a:ln w="38100">
            <a:solidFill>
              <a:srgbClr val="929292"/>
            </a:solidFill>
            <a:miter lim="400000"/>
          </a:ln>
        </p:spPr>
      </p:pic>
      <p:grpSp>
        <p:nvGrpSpPr>
          <p:cNvPr id="7" name="Group"/>
          <p:cNvGrpSpPr/>
          <p:nvPr/>
        </p:nvGrpSpPr>
        <p:grpSpPr>
          <a:xfrm>
            <a:off x="1796263" y="1211855"/>
            <a:ext cx="7989986" cy="4415712"/>
            <a:chOff x="0" y="0"/>
            <a:chExt cx="7989984" cy="4415712"/>
          </a:xfrm>
        </p:grpSpPr>
        <p:pic>
          <p:nvPicPr>
            <p:cNvPr id="8" name="pasted-image.pdf" descr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rcRect/>
            <a:stretch>
              <a:fillRect/>
            </a:stretch>
          </p:blipFill>
          <p:spPr>
            <a:xfrm>
              <a:off x="1847732" y="28387"/>
              <a:ext cx="6142252" cy="43873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Results from XFEL2012, initial refinement:…"/>
            <p:cNvSpPr/>
            <p:nvPr/>
          </p:nvSpPr>
          <p:spPr>
            <a:xfrm>
              <a:off x="0" y="0"/>
              <a:ext cx="4942409" cy="19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584200">
                <a:defRPr sz="2000">
                  <a:latin typeface="+mj-lt"/>
                  <a:ea typeface="+mj-ea"/>
                  <a:cs typeface="+mj-cs"/>
                  <a:sym typeface="Helvetica"/>
                </a:defRPr>
              </a:pPr>
              <a:r>
                <a:rPr/>
                <a:t>Results from XFEL2012, initial refinement:</a:t>
              </a:r>
            </a:p>
            <a:p>
              <a:pPr defTabSz="584200">
                <a:defRPr sz="2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  <a:p>
              <a:pPr defTabSz="584200">
                <a:defRPr sz="2000">
                  <a:latin typeface="+mj-lt"/>
                  <a:ea typeface="+mj-ea"/>
                  <a:cs typeface="+mj-cs"/>
                  <a:sym typeface="Helvetica"/>
                </a:defRPr>
              </a:pPr>
              <a:r>
                <a:rPr/>
                <a:t>R</a:t>
              </a:r>
              <a:r>
                <a:rPr baseline="-5999"/>
                <a:t>work</a:t>
              </a:r>
              <a:r>
                <a:rPr/>
                <a:t>/R</a:t>
              </a:r>
              <a:r>
                <a:rPr baseline="-5999"/>
                <a:t>free</a:t>
              </a:r>
              <a:r>
                <a:rPr/>
                <a:t>: 0.168 / 0.193</a:t>
              </a:r>
            </a:p>
            <a:p>
              <a:pPr defTabSz="584200">
                <a:defRPr sz="2000">
                  <a:latin typeface="+mj-lt"/>
                  <a:ea typeface="+mj-ea"/>
                  <a:cs typeface="+mj-cs"/>
                  <a:sym typeface="Helvetica"/>
                </a:defRPr>
              </a:pPr>
              <a:r>
                <a:rPr/>
                <a:t>Average B</a:t>
              </a:r>
              <a:r>
                <a:rPr baseline="-5999"/>
                <a:t>ISO</a:t>
              </a:r>
              <a:r>
                <a:rPr/>
                <a:t>: 34.9</a:t>
              </a:r>
            </a:p>
            <a:p>
              <a:pPr defTabSz="584200">
                <a:defRPr sz="2000">
                  <a:latin typeface="+mj-lt"/>
                  <a:ea typeface="+mj-ea"/>
                  <a:cs typeface="+mj-cs"/>
                  <a:sym typeface="Helvetica"/>
                </a:defRPr>
              </a:pPr>
              <a:r>
                <a:rPr/>
                <a:t>RMSD bonds (Å): 0.003</a:t>
              </a:r>
            </a:p>
            <a:p>
              <a:pPr defTabSz="584200">
                <a:defRPr sz="2000">
                  <a:latin typeface="+mj-lt"/>
                  <a:ea typeface="+mj-ea"/>
                  <a:cs typeface="+mj-cs"/>
                  <a:sym typeface="Helvetica"/>
                </a:defRPr>
              </a:pPr>
              <a:r>
                <a:rPr/>
                <a:t>RMSD angles (°): 0.592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682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nimBg="1" advAuto="0"/>
      <p:bldP spid="6" grpId="1" animBg="1" advAuto="0"/>
      <p:bldP spid="7" grpId="0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611189" y="572532"/>
            <a:ext cx="10956924" cy="780540"/>
          </a:xfrm>
        </p:spPr>
        <p:txBody>
          <a:bodyPr anchor="ctr" anchorCtr="0"/>
          <a:lstStyle/>
          <a:p>
            <a:pPr algn="ctr"/>
            <a:r>
              <a:rPr lang="en-US" sz="3000">
                <a:solidFill>
                  <a:srgbClr val="FFFFFF"/>
                </a:solidFill>
              </a:rPr>
              <a:t>The European </a:t>
            </a:r>
            <a:r>
              <a:rPr lang="en-US" sz="3000" smtClean="0">
                <a:solidFill>
                  <a:srgbClr val="FFFFFF"/>
                </a:solidFill>
              </a:rPr>
              <a:t>XFEL - Science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5" name="TextBox 1"/>
          <p:cNvSpPr txBox="1">
            <a:spLocks noChangeArrowheads="1"/>
          </p:cNvSpPr>
          <p:nvPr/>
        </p:nvSpPr>
        <p:spPr bwMode="auto">
          <a:xfrm>
            <a:off x="7910188" y="6034089"/>
            <a:ext cx="428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Font typeface="Wingdings" charset="0"/>
              <a:buNone/>
            </a:pPr>
            <a:r>
              <a:rPr lang="en-US" sz="1600">
                <a:solidFill>
                  <a:schemeClr val="accent2"/>
                </a:solidFill>
              </a:rPr>
              <a:t>Orange color: X-ray optics &amp; Beam Transport</a:t>
            </a:r>
          </a:p>
        </p:txBody>
      </p:sp>
      <p:graphicFrame>
        <p:nvGraphicFramePr>
          <p:cNvPr id="9" name="Group 357"/>
          <p:cNvGraphicFramePr>
            <a:graphicFrameLocks noGrp="1"/>
          </p:cNvGraphicFramePr>
          <p:nvPr>
            <p:extLst/>
          </p:nvPr>
        </p:nvGraphicFramePr>
        <p:xfrm>
          <a:off x="2023533" y="1036638"/>
          <a:ext cx="8570384" cy="1219200"/>
        </p:xfrm>
        <a:graphic>
          <a:graphicData uri="http://schemas.openxmlformats.org/drawingml/2006/table">
            <a:tbl>
              <a:tblPr/>
              <a:tblGrid>
                <a:gridCol w="2857500"/>
                <a:gridCol w="3380317"/>
                <a:gridCol w="2332567"/>
              </a:tblGrid>
              <a:tr h="1952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Undulator Segment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FEL radiation energy [keV]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Wavelength [nm]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SASE 1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3 - over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24 (Hard XR)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0.4 - 0.05</a:t>
                      </a:r>
                      <a:endParaRPr kumimoji="0" lang="en-GB" sz="14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SASE 2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3 - over 24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0.4 - 0.05</a:t>
                      </a:r>
                      <a:endParaRPr kumimoji="0" lang="en-GB" sz="14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SASE 3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SzTx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0.27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– 3 (Soft XR)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4.6 – 0.4</a:t>
                      </a:r>
                      <a:endParaRPr kumimoji="0" lang="en-GB" sz="14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41" y="2585588"/>
            <a:ext cx="11536908" cy="34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9366607" y="4781621"/>
            <a:ext cx="2753474" cy="88357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de-DE" sz="1400" err="1" smtClean="0"/>
          </a:p>
        </p:txBody>
      </p:sp>
    </p:spTree>
    <p:extLst>
      <p:ext uri="{BB962C8B-B14F-4D97-AF65-F5344CB8AC3E}">
        <p14:creationId xmlns:p14="http://schemas.microsoft.com/office/powerpoint/2010/main" val="191314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age105.jpg" descr="diff2.jpg"/>
          <p:cNvPicPr>
            <a:picLocks noChangeAspect="1"/>
          </p:cNvPicPr>
          <p:nvPr/>
        </p:nvPicPr>
        <p:blipFill>
          <a:blip r:embed="rId2">
            <a:extLst/>
          </a:blip>
          <a:srcRect l="37210" t="26334" r="82" b="39959"/>
          <a:stretch>
            <a:fillRect/>
          </a:stretch>
        </p:blipFill>
        <p:spPr>
          <a:xfrm>
            <a:off x="-4052" y="1182307"/>
            <a:ext cx="12200103" cy="4918287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711200" y="192157"/>
            <a:ext cx="10970684" cy="780541"/>
          </a:xfrm>
          <a:prstGeom prst="rect">
            <a:avLst/>
          </a:prstGeom>
        </p:spPr>
        <p:txBody>
          <a:bodyPr/>
          <a:lstStyle/>
          <a:p>
            <a:r>
              <a:rPr/>
              <a:t>SCS </a:t>
            </a:r>
            <a:r>
              <a:rPr lang="de-DE" smtClean="0"/>
              <a:t>(</a:t>
            </a:r>
            <a:r>
              <a:rPr lang="de-DE" err="1" smtClean="0"/>
              <a:t>Spectroscopy</a:t>
            </a:r>
            <a:r>
              <a:rPr lang="de-DE" smtClean="0"/>
              <a:t> &amp; </a:t>
            </a:r>
            <a:r>
              <a:rPr lang="de-DE" err="1" smtClean="0"/>
              <a:t>Coherent</a:t>
            </a:r>
            <a:r>
              <a:rPr lang="de-DE" smtClean="0"/>
              <a:t> </a:t>
            </a:r>
            <a:r>
              <a:rPr lang="de-DE" err="1" smtClean="0"/>
              <a:t>Scattering</a:t>
            </a:r>
            <a:r>
              <a:rPr lang="de-DE" smtClean="0"/>
              <a:t>) </a:t>
            </a:r>
            <a:r>
              <a:rPr lang="de-DE"/>
              <a:t>s</a:t>
            </a:r>
            <a:r>
              <a:rPr smtClean="0"/>
              <a:t>cience </a:t>
            </a:r>
            <a:r>
              <a:rPr/>
              <a:t>programme </a:t>
            </a:r>
            <a:r>
              <a:rPr smtClean="0"/>
              <a:t>an</a:t>
            </a:r>
            <a:r>
              <a:rPr lang="de-DE" smtClean="0"/>
              <a:t>d </a:t>
            </a:r>
            <a:r>
              <a:rPr smtClean="0"/>
              <a:t>techniques</a:t>
            </a:r>
            <a:endParaRPr/>
          </a:p>
        </p:txBody>
      </p:sp>
      <p:pic>
        <p:nvPicPr>
          <p:cNvPr id="11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95549" y="4412530"/>
            <a:ext cx="7679832" cy="1515757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hape 118"/>
          <p:cNvSpPr/>
          <p:nvPr/>
        </p:nvSpPr>
        <p:spPr>
          <a:xfrm>
            <a:off x="798115" y="1173689"/>
            <a:ext cx="10562168" cy="2969071"/>
          </a:xfrm>
          <a:prstGeom prst="rect">
            <a:avLst/>
          </a:prstGeom>
          <a:solidFill>
            <a:srgbClr val="E9EFF4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13000"/>
              </a:lnSpc>
              <a:defRPr sz="1400"/>
            </a:pPr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6550355" y="1227103"/>
            <a:ext cx="4611560" cy="296907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indent="0">
              <a:buSzTx/>
              <a:buNone/>
              <a:defRPr sz="1500" b="1">
                <a:solidFill>
                  <a:schemeClr val="accent6">
                    <a:hueOff val="-12480000"/>
                    <a:satOff val="-36585"/>
                    <a:lumOff val="8039"/>
                  </a:schemeClr>
                </a:solidFill>
              </a:defRPr>
            </a:pPr>
            <a:r>
              <a:rPr/>
              <a:t>Pump-probe methods, single-shot experiments &amp; nonlinear studies</a:t>
            </a:r>
          </a:p>
          <a:p>
            <a:pPr>
              <a:buBlip>
                <a:blip r:embed="rId4"/>
              </a:buBlip>
              <a:defRPr b="1"/>
            </a:pPr>
            <a:r>
              <a:rPr/>
              <a:t>X-ray absorption spectroscopy</a:t>
            </a:r>
          </a:p>
          <a:p>
            <a:pPr>
              <a:buBlip>
                <a:blip r:embed="rId4"/>
              </a:buBlip>
              <a:defRPr b="1"/>
            </a:pPr>
            <a:r>
              <a:rPr/>
              <a:t>Resonant x-ray diffraction</a:t>
            </a:r>
          </a:p>
          <a:p>
            <a:pPr>
              <a:buBlip>
                <a:blip r:embed="rId4"/>
              </a:buBlip>
              <a:defRPr b="1"/>
            </a:pPr>
            <a:r>
              <a:rPr/>
              <a:t>Coherent diffraction imaging</a:t>
            </a:r>
          </a:p>
          <a:p>
            <a:pPr>
              <a:buBlip>
                <a:blip r:embed="rId4"/>
              </a:buBlip>
              <a:defRPr b="1"/>
            </a:pPr>
            <a:r>
              <a:rPr/>
              <a:t>Small-angle x-ray scattering</a:t>
            </a:r>
          </a:p>
          <a:p>
            <a:pPr>
              <a:buBlip>
                <a:blip r:embed="rId4"/>
              </a:buBlip>
              <a:defRPr b="1"/>
            </a:pPr>
            <a:r>
              <a:rPr/>
              <a:t>Resonant inelastic x-ray scattering</a:t>
            </a:r>
          </a:p>
          <a:p>
            <a:pPr>
              <a:buBlip>
                <a:blip r:embed="rId4"/>
              </a:buBlip>
              <a:defRPr b="1"/>
            </a:pPr>
            <a:r>
              <a:rPr/>
              <a:t>Reflectivity</a:t>
            </a:r>
          </a:p>
        </p:txBody>
      </p:sp>
      <p:sp>
        <p:nvSpPr>
          <p:cNvPr id="120" name="Shape 120"/>
          <p:cNvSpPr/>
          <p:nvPr/>
        </p:nvSpPr>
        <p:spPr>
          <a:xfrm>
            <a:off x="979289" y="1227103"/>
            <a:ext cx="4723145" cy="2969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672067">
              <a:lnSpc>
                <a:spcPct val="114000"/>
              </a:lnSpc>
              <a:spcBef>
                <a:spcPts val="1200"/>
              </a:spcBef>
              <a:defRPr sz="1470" b="1">
                <a:solidFill>
                  <a:schemeClr val="accent6">
                    <a:hueOff val="-12480000"/>
                    <a:satOff val="-36585"/>
                    <a:lumOff val="8039"/>
                  </a:schemeClr>
                </a:solidFill>
              </a:defRPr>
            </a:pPr>
            <a:r>
              <a:rPr/>
              <a:t>Ultrafast Studies of electronic, spin and atomic structures on the nanoscale</a:t>
            </a:r>
          </a:p>
          <a:p>
            <a:pPr marL="262526" indent="-262526" defTabSz="672067">
              <a:lnSpc>
                <a:spcPct val="114000"/>
              </a:lnSpc>
              <a:spcBef>
                <a:spcPts val="1200"/>
              </a:spcBef>
              <a:buSzPct val="66000"/>
              <a:buBlip>
                <a:blip r:embed="rId4"/>
              </a:buBlip>
              <a:defRPr sz="1372" b="1"/>
            </a:pPr>
            <a:r>
              <a:rPr/>
              <a:t>Strongly correlated materials</a:t>
            </a:r>
          </a:p>
          <a:p>
            <a:pPr marL="262526" indent="-262526" defTabSz="672067">
              <a:lnSpc>
                <a:spcPct val="114000"/>
              </a:lnSpc>
              <a:spcBef>
                <a:spcPts val="1200"/>
              </a:spcBef>
              <a:buSzPct val="66000"/>
              <a:buBlip>
                <a:blip r:embed="rId4"/>
              </a:buBlip>
              <a:defRPr sz="1372" b="1"/>
            </a:pPr>
            <a:r>
              <a:rPr/>
              <a:t>Femtomagnetism</a:t>
            </a:r>
          </a:p>
          <a:p>
            <a:pPr marL="262526" indent="-262526" defTabSz="672067">
              <a:lnSpc>
                <a:spcPct val="114000"/>
              </a:lnSpc>
              <a:spcBef>
                <a:spcPts val="1200"/>
              </a:spcBef>
              <a:buSzPct val="66000"/>
              <a:buBlip>
                <a:blip r:embed="rId4"/>
              </a:buBlip>
              <a:defRPr sz="1372" b="1"/>
            </a:pPr>
            <a:r>
              <a:rPr/>
              <a:t>Applied material science</a:t>
            </a:r>
          </a:p>
          <a:p>
            <a:pPr marL="262526" indent="-262526" defTabSz="672067">
              <a:lnSpc>
                <a:spcPct val="114000"/>
              </a:lnSpc>
              <a:spcBef>
                <a:spcPts val="1200"/>
              </a:spcBef>
              <a:buSzPct val="66000"/>
              <a:buBlip>
                <a:blip r:embed="rId4"/>
              </a:buBlip>
              <a:defRPr sz="1372" b="1"/>
            </a:pPr>
            <a:r>
              <a:rPr/>
              <a:t>Chemistry</a:t>
            </a:r>
          </a:p>
          <a:p>
            <a:pPr marL="262526" indent="-262526" defTabSz="672067">
              <a:lnSpc>
                <a:spcPct val="114000"/>
              </a:lnSpc>
              <a:spcBef>
                <a:spcPts val="1200"/>
              </a:spcBef>
              <a:buSzPct val="66000"/>
              <a:buBlip>
                <a:blip r:embed="rId4"/>
              </a:buBlip>
              <a:defRPr sz="1372" b="1"/>
            </a:pPr>
            <a:r>
              <a:rPr/>
              <a:t>Catalysis</a:t>
            </a:r>
          </a:p>
          <a:p>
            <a:pPr marL="262526" indent="-262526" defTabSz="672067">
              <a:lnSpc>
                <a:spcPct val="114000"/>
              </a:lnSpc>
              <a:spcBef>
                <a:spcPts val="1200"/>
              </a:spcBef>
              <a:buSzPct val="66000"/>
              <a:buBlip>
                <a:blip r:embed="rId4"/>
              </a:buBlip>
              <a:defRPr sz="1372" b="1"/>
            </a:pPr>
            <a:r>
              <a:rPr/>
              <a:t>Basic energy science</a:t>
            </a:r>
          </a:p>
        </p:txBody>
      </p:sp>
    </p:spTree>
    <p:extLst>
      <p:ext uri="{BB962C8B-B14F-4D97-AF65-F5344CB8AC3E}">
        <p14:creationId xmlns:p14="http://schemas.microsoft.com/office/powerpoint/2010/main" val="213066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1420289" y="419100"/>
            <a:ext cx="9980082" cy="528638"/>
          </a:xfrm>
        </p:spPr>
        <p:txBody>
          <a:bodyPr/>
          <a:lstStyle/>
          <a:p>
            <a:pPr eaLnBrk="1" hangingPunct="1"/>
            <a:r>
              <a:rPr lang="en-GB" smtClean="0">
                <a:latin typeface="Arial" charset="0"/>
                <a:cs typeface="ＭＳ Ｐゴシック" charset="0"/>
              </a:rPr>
              <a:t>SQS (Small Quantum Systems)</a:t>
            </a:r>
            <a:endParaRPr lang="en-GB">
              <a:latin typeface="Arial" charset="0"/>
              <a:cs typeface="ＭＳ Ｐゴシック" charset="0"/>
            </a:endParaRPr>
          </a:p>
        </p:txBody>
      </p:sp>
      <p:sp>
        <p:nvSpPr>
          <p:cNvPr id="2355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11256440" y="114309"/>
            <a:ext cx="768351" cy="91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9756AFD-7A96-2A47-977A-47632C81D664}" type="slidenum">
              <a:rPr lang="en-GB" sz="1000">
                <a:solidFill>
                  <a:schemeClr val="bg1"/>
                </a:solidFill>
              </a:rPr>
              <a:pPr/>
              <a:t>46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23582" name="ZoneTexte 11"/>
          <p:cNvSpPr txBox="1">
            <a:spLocks noChangeArrowheads="1"/>
          </p:cNvSpPr>
          <p:nvPr/>
        </p:nvSpPr>
        <p:spPr bwMode="auto">
          <a:xfrm>
            <a:off x="320227" y="1309279"/>
            <a:ext cx="2715808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charset="0"/>
              <a:buNone/>
            </a:pPr>
            <a:r>
              <a:rPr lang="en-US" sz="1800" b="1">
                <a:solidFill>
                  <a:srgbClr val="FF0000"/>
                </a:solidFill>
              </a:rPr>
              <a:t>Non-linear phenomena</a:t>
            </a:r>
          </a:p>
          <a:p>
            <a:pPr eaLnBrk="1" hangingPunct="1">
              <a:spcBef>
                <a:spcPts val="600"/>
              </a:spcBef>
              <a:buFont typeface="Wingdings" charset="0"/>
              <a:buNone/>
            </a:pPr>
            <a:r>
              <a:rPr lang="en-US" sz="1800" b="1" smtClean="0">
                <a:solidFill>
                  <a:srgbClr val="000090"/>
                </a:solidFill>
              </a:rPr>
              <a:t>Intensity &gt; </a:t>
            </a:r>
            <a:r>
              <a:rPr lang="en-US" sz="1800" b="1">
                <a:solidFill>
                  <a:srgbClr val="000090"/>
                </a:solidFill>
              </a:rPr>
              <a:t>10</a:t>
            </a:r>
            <a:r>
              <a:rPr lang="en-US" sz="1800" b="1" baseline="30000">
                <a:solidFill>
                  <a:srgbClr val="000090"/>
                </a:solidFill>
              </a:rPr>
              <a:t>18</a:t>
            </a:r>
            <a:r>
              <a:rPr lang="en-US" sz="1800" b="1">
                <a:solidFill>
                  <a:srgbClr val="000090"/>
                </a:solidFill>
              </a:rPr>
              <a:t> W / cm</a:t>
            </a:r>
            <a:r>
              <a:rPr lang="en-US" sz="1800" b="1" baseline="30000">
                <a:solidFill>
                  <a:srgbClr val="000090"/>
                </a:solidFill>
              </a:rPr>
              <a:t>2</a:t>
            </a: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7228548" y="1197517"/>
            <a:ext cx="813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600" b="1">
                <a:solidFill>
                  <a:srgbClr val="008000"/>
                </a:solidFill>
              </a:rPr>
              <a:t>e</a:t>
            </a:r>
            <a:r>
              <a:rPr lang="en-US" sz="1600" b="1" baseline="30000">
                <a:solidFill>
                  <a:srgbClr val="008000"/>
                </a:solidFill>
              </a:rPr>
              <a:t>-</a:t>
            </a:r>
            <a:endParaRPr lang="en-US" sz="1600">
              <a:solidFill>
                <a:srgbClr val="008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92433" y="1422401"/>
            <a:ext cx="2734431" cy="1376198"/>
            <a:chOff x="3111500" y="1511300"/>
            <a:chExt cx="3485114" cy="1984055"/>
          </a:xfrm>
        </p:grpSpPr>
        <p:sp>
          <p:nvSpPr>
            <p:cNvPr id="18" name="Text Box 22"/>
            <p:cNvSpPr txBox="1">
              <a:spLocks noChangeArrowheads="1"/>
            </p:cNvSpPr>
            <p:nvPr/>
          </p:nvSpPr>
          <p:spPr bwMode="auto">
            <a:xfrm>
              <a:off x="3473762" y="2850742"/>
              <a:ext cx="856938" cy="576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Wingdings" charset="0"/>
                <a:buNone/>
              </a:pPr>
              <a:r>
                <a:rPr lang="en-US" sz="2000" b="1" err="1">
                  <a:solidFill>
                    <a:srgbClr val="0000FF"/>
                  </a:solidFill>
                </a:rPr>
                <a:t>h</a:t>
              </a:r>
              <a:r>
                <a:rPr lang="en-US" sz="2000" b="1" err="1">
                  <a:solidFill>
                    <a:srgbClr val="0000FF"/>
                  </a:solidFill>
                  <a:latin typeface="Symbol" charset="0"/>
                  <a:cs typeface="Symbol" charset="0"/>
                </a:rPr>
                <a:t>n</a:t>
              </a:r>
              <a:endParaRPr lang="en-US" sz="2000" baseline="-25000">
                <a:solidFill>
                  <a:srgbClr val="0000FF"/>
                </a:solidFill>
              </a:endParaRPr>
            </a:p>
          </p:txBody>
        </p:sp>
        <p:pic>
          <p:nvPicPr>
            <p:cNvPr id="19" name="Image 14" descr="images-1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587" y="1904405"/>
              <a:ext cx="1142584" cy="1142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Line 20"/>
            <p:cNvSpPr>
              <a:spLocks noChangeShapeType="1"/>
            </p:cNvSpPr>
            <p:nvPr/>
          </p:nvSpPr>
          <p:spPr bwMode="auto">
            <a:xfrm flipV="1">
              <a:off x="5450830" y="1511300"/>
              <a:ext cx="581670" cy="457200"/>
            </a:xfrm>
            <a:prstGeom prst="line">
              <a:avLst/>
            </a:prstGeom>
            <a:noFill/>
            <a:ln w="38100" cmpd="sng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3111500" y="1788928"/>
              <a:ext cx="3485114" cy="1706427"/>
              <a:chOff x="204795" y="3316234"/>
              <a:chExt cx="4028712" cy="2058274"/>
            </a:xfrm>
          </p:grpSpPr>
          <p:grpSp>
            <p:nvGrpSpPr>
              <p:cNvPr id="22" name="Group 23"/>
              <p:cNvGrpSpPr>
                <a:grpSpLocks/>
              </p:cNvGrpSpPr>
              <p:nvPr/>
            </p:nvGrpSpPr>
            <p:grpSpPr bwMode="auto">
              <a:xfrm>
                <a:off x="204795" y="4292600"/>
                <a:ext cx="1524862" cy="304800"/>
                <a:chOff x="576" y="2064"/>
                <a:chExt cx="1099" cy="152"/>
              </a:xfrm>
            </p:grpSpPr>
            <p:sp>
              <p:nvSpPr>
                <p:cNvPr id="41" name="Line 24"/>
                <p:cNvSpPr>
                  <a:spLocks noChangeShapeType="1"/>
                </p:cNvSpPr>
                <p:nvPr/>
              </p:nvSpPr>
              <p:spPr bwMode="auto">
                <a:xfrm>
                  <a:off x="1575" y="2112"/>
                  <a:ext cx="100" cy="0"/>
                </a:xfrm>
                <a:prstGeom prst="line">
                  <a:avLst/>
                </a:prstGeom>
                <a:noFill/>
                <a:ln w="19050" cmpd="sng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" name="Freeform 25"/>
                <p:cNvSpPr>
                  <a:spLocks/>
                </p:cNvSpPr>
                <p:nvPr/>
              </p:nvSpPr>
              <p:spPr bwMode="auto">
                <a:xfrm>
                  <a:off x="576" y="2064"/>
                  <a:ext cx="1008" cy="152"/>
                </a:xfrm>
                <a:custGeom>
                  <a:avLst/>
                  <a:gdLst>
                    <a:gd name="T0" fmla="*/ 0 w 1008"/>
                    <a:gd name="T1" fmla="*/ 144 h 152"/>
                    <a:gd name="T2" fmla="*/ 144 w 1008"/>
                    <a:gd name="T3" fmla="*/ 0 h 152"/>
                    <a:gd name="T4" fmla="*/ 288 w 1008"/>
                    <a:gd name="T5" fmla="*/ 144 h 152"/>
                    <a:gd name="T6" fmla="*/ 432 w 1008"/>
                    <a:gd name="T7" fmla="*/ 0 h 152"/>
                    <a:gd name="T8" fmla="*/ 576 w 1008"/>
                    <a:gd name="T9" fmla="*/ 144 h 152"/>
                    <a:gd name="T10" fmla="*/ 720 w 1008"/>
                    <a:gd name="T11" fmla="*/ 0 h 152"/>
                    <a:gd name="T12" fmla="*/ 864 w 1008"/>
                    <a:gd name="T13" fmla="*/ 144 h 152"/>
                    <a:gd name="T14" fmla="*/ 1008 w 1008"/>
                    <a:gd name="T15" fmla="*/ 48 h 15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008"/>
                    <a:gd name="T25" fmla="*/ 0 h 152"/>
                    <a:gd name="T26" fmla="*/ 1008 w 1008"/>
                    <a:gd name="T27" fmla="*/ 152 h 15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008" h="152">
                      <a:moveTo>
                        <a:pt x="0" y="144"/>
                      </a:moveTo>
                      <a:cubicBezTo>
                        <a:pt x="48" y="72"/>
                        <a:pt x="96" y="0"/>
                        <a:pt x="144" y="0"/>
                      </a:cubicBezTo>
                      <a:cubicBezTo>
                        <a:pt x="192" y="0"/>
                        <a:pt x="240" y="144"/>
                        <a:pt x="288" y="144"/>
                      </a:cubicBezTo>
                      <a:cubicBezTo>
                        <a:pt x="336" y="144"/>
                        <a:pt x="384" y="0"/>
                        <a:pt x="432" y="0"/>
                      </a:cubicBezTo>
                      <a:cubicBezTo>
                        <a:pt x="480" y="0"/>
                        <a:pt x="528" y="144"/>
                        <a:pt x="576" y="144"/>
                      </a:cubicBezTo>
                      <a:cubicBezTo>
                        <a:pt x="624" y="144"/>
                        <a:pt x="672" y="0"/>
                        <a:pt x="720" y="0"/>
                      </a:cubicBezTo>
                      <a:cubicBezTo>
                        <a:pt x="768" y="0"/>
                        <a:pt x="816" y="136"/>
                        <a:pt x="864" y="144"/>
                      </a:cubicBezTo>
                      <a:cubicBezTo>
                        <a:pt x="912" y="152"/>
                        <a:pt x="984" y="64"/>
                        <a:pt x="1008" y="48"/>
                      </a:cubicBezTo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" name="Group 23"/>
              <p:cNvGrpSpPr>
                <a:grpSpLocks/>
              </p:cNvGrpSpPr>
              <p:nvPr/>
            </p:nvGrpSpPr>
            <p:grpSpPr bwMode="auto">
              <a:xfrm>
                <a:off x="204795" y="4152900"/>
                <a:ext cx="1524862" cy="304800"/>
                <a:chOff x="576" y="2064"/>
                <a:chExt cx="1099" cy="152"/>
              </a:xfrm>
            </p:grpSpPr>
            <p:sp>
              <p:nvSpPr>
                <p:cNvPr id="39" name="Line 24"/>
                <p:cNvSpPr>
                  <a:spLocks noChangeShapeType="1"/>
                </p:cNvSpPr>
                <p:nvPr/>
              </p:nvSpPr>
              <p:spPr bwMode="auto">
                <a:xfrm>
                  <a:off x="1575" y="2112"/>
                  <a:ext cx="100" cy="0"/>
                </a:xfrm>
                <a:prstGeom prst="line">
                  <a:avLst/>
                </a:prstGeom>
                <a:noFill/>
                <a:ln w="19050" cmpd="sng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" name="Freeform 25"/>
                <p:cNvSpPr>
                  <a:spLocks/>
                </p:cNvSpPr>
                <p:nvPr/>
              </p:nvSpPr>
              <p:spPr bwMode="auto">
                <a:xfrm>
                  <a:off x="576" y="2064"/>
                  <a:ext cx="1008" cy="152"/>
                </a:xfrm>
                <a:custGeom>
                  <a:avLst/>
                  <a:gdLst>
                    <a:gd name="T0" fmla="*/ 0 w 1008"/>
                    <a:gd name="T1" fmla="*/ 144 h 152"/>
                    <a:gd name="T2" fmla="*/ 144 w 1008"/>
                    <a:gd name="T3" fmla="*/ 0 h 152"/>
                    <a:gd name="T4" fmla="*/ 288 w 1008"/>
                    <a:gd name="T5" fmla="*/ 144 h 152"/>
                    <a:gd name="T6" fmla="*/ 432 w 1008"/>
                    <a:gd name="T7" fmla="*/ 0 h 152"/>
                    <a:gd name="T8" fmla="*/ 576 w 1008"/>
                    <a:gd name="T9" fmla="*/ 144 h 152"/>
                    <a:gd name="T10" fmla="*/ 720 w 1008"/>
                    <a:gd name="T11" fmla="*/ 0 h 152"/>
                    <a:gd name="T12" fmla="*/ 864 w 1008"/>
                    <a:gd name="T13" fmla="*/ 144 h 152"/>
                    <a:gd name="T14" fmla="*/ 1008 w 1008"/>
                    <a:gd name="T15" fmla="*/ 48 h 15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008"/>
                    <a:gd name="T25" fmla="*/ 0 h 152"/>
                    <a:gd name="T26" fmla="*/ 1008 w 1008"/>
                    <a:gd name="T27" fmla="*/ 152 h 15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008" h="152">
                      <a:moveTo>
                        <a:pt x="0" y="144"/>
                      </a:moveTo>
                      <a:cubicBezTo>
                        <a:pt x="48" y="72"/>
                        <a:pt x="96" y="0"/>
                        <a:pt x="144" y="0"/>
                      </a:cubicBezTo>
                      <a:cubicBezTo>
                        <a:pt x="192" y="0"/>
                        <a:pt x="240" y="144"/>
                        <a:pt x="288" y="144"/>
                      </a:cubicBezTo>
                      <a:cubicBezTo>
                        <a:pt x="336" y="144"/>
                        <a:pt x="384" y="0"/>
                        <a:pt x="432" y="0"/>
                      </a:cubicBezTo>
                      <a:cubicBezTo>
                        <a:pt x="480" y="0"/>
                        <a:pt x="528" y="144"/>
                        <a:pt x="576" y="144"/>
                      </a:cubicBezTo>
                      <a:cubicBezTo>
                        <a:pt x="624" y="144"/>
                        <a:pt x="672" y="0"/>
                        <a:pt x="720" y="0"/>
                      </a:cubicBezTo>
                      <a:cubicBezTo>
                        <a:pt x="768" y="0"/>
                        <a:pt x="816" y="136"/>
                        <a:pt x="864" y="144"/>
                      </a:cubicBezTo>
                      <a:cubicBezTo>
                        <a:pt x="912" y="152"/>
                        <a:pt x="984" y="64"/>
                        <a:pt x="1008" y="48"/>
                      </a:cubicBezTo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" name="Group 23"/>
              <p:cNvGrpSpPr>
                <a:grpSpLocks/>
              </p:cNvGrpSpPr>
              <p:nvPr/>
            </p:nvGrpSpPr>
            <p:grpSpPr bwMode="auto">
              <a:xfrm>
                <a:off x="204795" y="4013200"/>
                <a:ext cx="1524862" cy="304800"/>
                <a:chOff x="576" y="2064"/>
                <a:chExt cx="1099" cy="152"/>
              </a:xfrm>
            </p:grpSpPr>
            <p:sp>
              <p:nvSpPr>
                <p:cNvPr id="36" name="Line 24"/>
                <p:cNvSpPr>
                  <a:spLocks noChangeShapeType="1"/>
                </p:cNvSpPr>
                <p:nvPr/>
              </p:nvSpPr>
              <p:spPr bwMode="auto">
                <a:xfrm>
                  <a:off x="1575" y="2112"/>
                  <a:ext cx="100" cy="0"/>
                </a:xfrm>
                <a:prstGeom prst="line">
                  <a:avLst/>
                </a:prstGeom>
                <a:noFill/>
                <a:ln w="19050" cmpd="sng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Freeform 25"/>
                <p:cNvSpPr>
                  <a:spLocks/>
                </p:cNvSpPr>
                <p:nvPr/>
              </p:nvSpPr>
              <p:spPr bwMode="auto">
                <a:xfrm>
                  <a:off x="576" y="2064"/>
                  <a:ext cx="1008" cy="152"/>
                </a:xfrm>
                <a:custGeom>
                  <a:avLst/>
                  <a:gdLst>
                    <a:gd name="T0" fmla="*/ 0 w 1008"/>
                    <a:gd name="T1" fmla="*/ 144 h 152"/>
                    <a:gd name="T2" fmla="*/ 144 w 1008"/>
                    <a:gd name="T3" fmla="*/ 0 h 152"/>
                    <a:gd name="T4" fmla="*/ 288 w 1008"/>
                    <a:gd name="T5" fmla="*/ 144 h 152"/>
                    <a:gd name="T6" fmla="*/ 432 w 1008"/>
                    <a:gd name="T7" fmla="*/ 0 h 152"/>
                    <a:gd name="T8" fmla="*/ 576 w 1008"/>
                    <a:gd name="T9" fmla="*/ 144 h 152"/>
                    <a:gd name="T10" fmla="*/ 720 w 1008"/>
                    <a:gd name="T11" fmla="*/ 0 h 152"/>
                    <a:gd name="T12" fmla="*/ 864 w 1008"/>
                    <a:gd name="T13" fmla="*/ 144 h 152"/>
                    <a:gd name="T14" fmla="*/ 1008 w 1008"/>
                    <a:gd name="T15" fmla="*/ 48 h 15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008"/>
                    <a:gd name="T25" fmla="*/ 0 h 152"/>
                    <a:gd name="T26" fmla="*/ 1008 w 1008"/>
                    <a:gd name="T27" fmla="*/ 152 h 15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008" h="152">
                      <a:moveTo>
                        <a:pt x="0" y="144"/>
                      </a:moveTo>
                      <a:cubicBezTo>
                        <a:pt x="48" y="72"/>
                        <a:pt x="96" y="0"/>
                        <a:pt x="144" y="0"/>
                      </a:cubicBezTo>
                      <a:cubicBezTo>
                        <a:pt x="192" y="0"/>
                        <a:pt x="240" y="144"/>
                        <a:pt x="288" y="144"/>
                      </a:cubicBezTo>
                      <a:cubicBezTo>
                        <a:pt x="336" y="144"/>
                        <a:pt x="384" y="0"/>
                        <a:pt x="432" y="0"/>
                      </a:cubicBezTo>
                      <a:cubicBezTo>
                        <a:pt x="480" y="0"/>
                        <a:pt x="528" y="144"/>
                        <a:pt x="576" y="144"/>
                      </a:cubicBezTo>
                      <a:cubicBezTo>
                        <a:pt x="624" y="144"/>
                        <a:pt x="672" y="0"/>
                        <a:pt x="720" y="0"/>
                      </a:cubicBezTo>
                      <a:cubicBezTo>
                        <a:pt x="768" y="0"/>
                        <a:pt x="816" y="136"/>
                        <a:pt x="864" y="144"/>
                      </a:cubicBezTo>
                      <a:cubicBezTo>
                        <a:pt x="912" y="152"/>
                        <a:pt x="984" y="64"/>
                        <a:pt x="1008" y="48"/>
                      </a:cubicBezTo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" name="Group 23"/>
              <p:cNvGrpSpPr>
                <a:grpSpLocks/>
              </p:cNvGrpSpPr>
              <p:nvPr/>
            </p:nvGrpSpPr>
            <p:grpSpPr bwMode="auto">
              <a:xfrm>
                <a:off x="204795" y="3733802"/>
                <a:ext cx="1540125" cy="425116"/>
                <a:chOff x="576" y="2064"/>
                <a:chExt cx="1110" cy="212"/>
              </a:xfrm>
            </p:grpSpPr>
            <p:sp>
              <p:nvSpPr>
                <p:cNvPr id="34" name="Line 24"/>
                <p:cNvSpPr>
                  <a:spLocks noChangeShapeType="1"/>
                </p:cNvSpPr>
                <p:nvPr/>
              </p:nvSpPr>
              <p:spPr bwMode="auto">
                <a:xfrm>
                  <a:off x="1575" y="2112"/>
                  <a:ext cx="100" cy="0"/>
                </a:xfrm>
                <a:prstGeom prst="line">
                  <a:avLst/>
                </a:prstGeom>
                <a:noFill/>
                <a:ln w="19050" cmpd="sng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Freeform 25"/>
                <p:cNvSpPr>
                  <a:spLocks/>
                </p:cNvSpPr>
                <p:nvPr/>
              </p:nvSpPr>
              <p:spPr bwMode="auto">
                <a:xfrm>
                  <a:off x="576" y="2064"/>
                  <a:ext cx="1008" cy="152"/>
                </a:xfrm>
                <a:custGeom>
                  <a:avLst/>
                  <a:gdLst>
                    <a:gd name="T0" fmla="*/ 0 w 1008"/>
                    <a:gd name="T1" fmla="*/ 144 h 152"/>
                    <a:gd name="T2" fmla="*/ 144 w 1008"/>
                    <a:gd name="T3" fmla="*/ 0 h 152"/>
                    <a:gd name="T4" fmla="*/ 288 w 1008"/>
                    <a:gd name="T5" fmla="*/ 144 h 152"/>
                    <a:gd name="T6" fmla="*/ 432 w 1008"/>
                    <a:gd name="T7" fmla="*/ 0 h 152"/>
                    <a:gd name="T8" fmla="*/ 576 w 1008"/>
                    <a:gd name="T9" fmla="*/ 144 h 152"/>
                    <a:gd name="T10" fmla="*/ 720 w 1008"/>
                    <a:gd name="T11" fmla="*/ 0 h 152"/>
                    <a:gd name="T12" fmla="*/ 864 w 1008"/>
                    <a:gd name="T13" fmla="*/ 144 h 152"/>
                    <a:gd name="T14" fmla="*/ 1008 w 1008"/>
                    <a:gd name="T15" fmla="*/ 48 h 15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008"/>
                    <a:gd name="T25" fmla="*/ 0 h 152"/>
                    <a:gd name="T26" fmla="*/ 1008 w 1008"/>
                    <a:gd name="T27" fmla="*/ 152 h 15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008" h="152">
                      <a:moveTo>
                        <a:pt x="0" y="144"/>
                      </a:moveTo>
                      <a:cubicBezTo>
                        <a:pt x="48" y="72"/>
                        <a:pt x="96" y="0"/>
                        <a:pt x="144" y="0"/>
                      </a:cubicBezTo>
                      <a:cubicBezTo>
                        <a:pt x="192" y="0"/>
                        <a:pt x="240" y="144"/>
                        <a:pt x="288" y="144"/>
                      </a:cubicBezTo>
                      <a:cubicBezTo>
                        <a:pt x="336" y="144"/>
                        <a:pt x="384" y="0"/>
                        <a:pt x="432" y="0"/>
                      </a:cubicBezTo>
                      <a:cubicBezTo>
                        <a:pt x="480" y="0"/>
                        <a:pt x="528" y="144"/>
                        <a:pt x="576" y="144"/>
                      </a:cubicBezTo>
                      <a:cubicBezTo>
                        <a:pt x="624" y="144"/>
                        <a:pt x="672" y="0"/>
                        <a:pt x="720" y="0"/>
                      </a:cubicBezTo>
                      <a:cubicBezTo>
                        <a:pt x="768" y="0"/>
                        <a:pt x="816" y="136"/>
                        <a:pt x="864" y="144"/>
                      </a:cubicBezTo>
                      <a:cubicBezTo>
                        <a:pt x="912" y="152"/>
                        <a:pt x="984" y="64"/>
                        <a:pt x="1008" y="48"/>
                      </a:cubicBezTo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Freeform 25"/>
                <p:cNvSpPr>
                  <a:spLocks/>
                </p:cNvSpPr>
                <p:nvPr/>
              </p:nvSpPr>
              <p:spPr bwMode="auto">
                <a:xfrm>
                  <a:off x="581" y="2124"/>
                  <a:ext cx="1008" cy="152"/>
                </a:xfrm>
                <a:custGeom>
                  <a:avLst/>
                  <a:gdLst>
                    <a:gd name="T0" fmla="*/ 0 w 1008"/>
                    <a:gd name="T1" fmla="*/ 144 h 152"/>
                    <a:gd name="T2" fmla="*/ 144 w 1008"/>
                    <a:gd name="T3" fmla="*/ 0 h 152"/>
                    <a:gd name="T4" fmla="*/ 288 w 1008"/>
                    <a:gd name="T5" fmla="*/ 144 h 152"/>
                    <a:gd name="T6" fmla="*/ 432 w 1008"/>
                    <a:gd name="T7" fmla="*/ 0 h 152"/>
                    <a:gd name="T8" fmla="*/ 576 w 1008"/>
                    <a:gd name="T9" fmla="*/ 144 h 152"/>
                    <a:gd name="T10" fmla="*/ 720 w 1008"/>
                    <a:gd name="T11" fmla="*/ 0 h 152"/>
                    <a:gd name="T12" fmla="*/ 864 w 1008"/>
                    <a:gd name="T13" fmla="*/ 144 h 152"/>
                    <a:gd name="T14" fmla="*/ 1008 w 1008"/>
                    <a:gd name="T15" fmla="*/ 48 h 15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008"/>
                    <a:gd name="T25" fmla="*/ 0 h 152"/>
                    <a:gd name="T26" fmla="*/ 1008 w 1008"/>
                    <a:gd name="T27" fmla="*/ 152 h 15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008" h="152">
                      <a:moveTo>
                        <a:pt x="0" y="144"/>
                      </a:moveTo>
                      <a:cubicBezTo>
                        <a:pt x="48" y="72"/>
                        <a:pt x="96" y="0"/>
                        <a:pt x="144" y="0"/>
                      </a:cubicBezTo>
                      <a:cubicBezTo>
                        <a:pt x="192" y="0"/>
                        <a:pt x="240" y="144"/>
                        <a:pt x="288" y="144"/>
                      </a:cubicBezTo>
                      <a:cubicBezTo>
                        <a:pt x="336" y="144"/>
                        <a:pt x="384" y="0"/>
                        <a:pt x="432" y="0"/>
                      </a:cubicBezTo>
                      <a:cubicBezTo>
                        <a:pt x="480" y="0"/>
                        <a:pt x="528" y="144"/>
                        <a:pt x="576" y="144"/>
                      </a:cubicBezTo>
                      <a:cubicBezTo>
                        <a:pt x="624" y="144"/>
                        <a:pt x="672" y="0"/>
                        <a:pt x="720" y="0"/>
                      </a:cubicBezTo>
                      <a:cubicBezTo>
                        <a:pt x="768" y="0"/>
                        <a:pt x="816" y="136"/>
                        <a:pt x="864" y="144"/>
                      </a:cubicBezTo>
                      <a:cubicBezTo>
                        <a:pt x="912" y="152"/>
                        <a:pt x="984" y="64"/>
                        <a:pt x="1008" y="48"/>
                      </a:cubicBezTo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Line 24"/>
                <p:cNvSpPr>
                  <a:spLocks noChangeShapeType="1"/>
                </p:cNvSpPr>
                <p:nvPr/>
              </p:nvSpPr>
              <p:spPr bwMode="auto">
                <a:xfrm>
                  <a:off x="1586" y="2175"/>
                  <a:ext cx="100" cy="0"/>
                </a:xfrm>
                <a:prstGeom prst="line">
                  <a:avLst/>
                </a:prstGeom>
                <a:noFill/>
                <a:ln w="19050" cmpd="sng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6" name="Group 23"/>
              <p:cNvGrpSpPr>
                <a:grpSpLocks/>
              </p:cNvGrpSpPr>
              <p:nvPr/>
            </p:nvGrpSpPr>
            <p:grpSpPr bwMode="auto">
              <a:xfrm>
                <a:off x="204795" y="3594100"/>
                <a:ext cx="1524862" cy="304800"/>
                <a:chOff x="576" y="2064"/>
                <a:chExt cx="1099" cy="152"/>
              </a:xfrm>
            </p:grpSpPr>
            <p:sp>
              <p:nvSpPr>
                <p:cNvPr id="32" name="Line 24"/>
                <p:cNvSpPr>
                  <a:spLocks noChangeShapeType="1"/>
                </p:cNvSpPr>
                <p:nvPr/>
              </p:nvSpPr>
              <p:spPr bwMode="auto">
                <a:xfrm>
                  <a:off x="1575" y="2112"/>
                  <a:ext cx="100" cy="0"/>
                </a:xfrm>
                <a:prstGeom prst="line">
                  <a:avLst/>
                </a:prstGeom>
                <a:noFill/>
                <a:ln w="19050" cmpd="sng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" name="Freeform 25"/>
                <p:cNvSpPr>
                  <a:spLocks/>
                </p:cNvSpPr>
                <p:nvPr/>
              </p:nvSpPr>
              <p:spPr bwMode="auto">
                <a:xfrm>
                  <a:off x="576" y="2064"/>
                  <a:ext cx="1008" cy="152"/>
                </a:xfrm>
                <a:custGeom>
                  <a:avLst/>
                  <a:gdLst>
                    <a:gd name="T0" fmla="*/ 0 w 1008"/>
                    <a:gd name="T1" fmla="*/ 144 h 152"/>
                    <a:gd name="T2" fmla="*/ 144 w 1008"/>
                    <a:gd name="T3" fmla="*/ 0 h 152"/>
                    <a:gd name="T4" fmla="*/ 288 w 1008"/>
                    <a:gd name="T5" fmla="*/ 144 h 152"/>
                    <a:gd name="T6" fmla="*/ 432 w 1008"/>
                    <a:gd name="T7" fmla="*/ 0 h 152"/>
                    <a:gd name="T8" fmla="*/ 576 w 1008"/>
                    <a:gd name="T9" fmla="*/ 144 h 152"/>
                    <a:gd name="T10" fmla="*/ 720 w 1008"/>
                    <a:gd name="T11" fmla="*/ 0 h 152"/>
                    <a:gd name="T12" fmla="*/ 864 w 1008"/>
                    <a:gd name="T13" fmla="*/ 144 h 152"/>
                    <a:gd name="T14" fmla="*/ 1008 w 1008"/>
                    <a:gd name="T15" fmla="*/ 48 h 15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008"/>
                    <a:gd name="T25" fmla="*/ 0 h 152"/>
                    <a:gd name="T26" fmla="*/ 1008 w 1008"/>
                    <a:gd name="T27" fmla="*/ 152 h 15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008" h="152">
                      <a:moveTo>
                        <a:pt x="0" y="144"/>
                      </a:moveTo>
                      <a:cubicBezTo>
                        <a:pt x="48" y="72"/>
                        <a:pt x="96" y="0"/>
                        <a:pt x="144" y="0"/>
                      </a:cubicBezTo>
                      <a:cubicBezTo>
                        <a:pt x="192" y="0"/>
                        <a:pt x="240" y="144"/>
                        <a:pt x="288" y="144"/>
                      </a:cubicBezTo>
                      <a:cubicBezTo>
                        <a:pt x="336" y="144"/>
                        <a:pt x="384" y="0"/>
                        <a:pt x="432" y="0"/>
                      </a:cubicBezTo>
                      <a:cubicBezTo>
                        <a:pt x="480" y="0"/>
                        <a:pt x="528" y="144"/>
                        <a:pt x="576" y="144"/>
                      </a:cubicBezTo>
                      <a:cubicBezTo>
                        <a:pt x="624" y="144"/>
                        <a:pt x="672" y="0"/>
                        <a:pt x="720" y="0"/>
                      </a:cubicBezTo>
                      <a:cubicBezTo>
                        <a:pt x="768" y="0"/>
                        <a:pt x="816" y="136"/>
                        <a:pt x="864" y="144"/>
                      </a:cubicBezTo>
                      <a:cubicBezTo>
                        <a:pt x="912" y="152"/>
                        <a:pt x="984" y="64"/>
                        <a:pt x="1008" y="48"/>
                      </a:cubicBezTo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8" name="Line 20"/>
              <p:cNvSpPr>
                <a:spLocks noChangeShapeType="1"/>
              </p:cNvSpPr>
              <p:nvPr/>
            </p:nvSpPr>
            <p:spPr bwMode="auto">
              <a:xfrm>
                <a:off x="2925779" y="4144254"/>
                <a:ext cx="787752" cy="246411"/>
              </a:xfrm>
              <a:prstGeom prst="line">
                <a:avLst/>
              </a:prstGeom>
              <a:noFill/>
              <a:ln w="38100" cmpd="sng">
                <a:solidFill>
                  <a:srgbClr val="008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Line 20"/>
              <p:cNvSpPr>
                <a:spLocks noChangeShapeType="1"/>
              </p:cNvSpPr>
              <p:nvPr/>
            </p:nvSpPr>
            <p:spPr bwMode="auto">
              <a:xfrm>
                <a:off x="2804368" y="4576451"/>
                <a:ext cx="821077" cy="411641"/>
              </a:xfrm>
              <a:prstGeom prst="line">
                <a:avLst/>
              </a:prstGeom>
              <a:noFill/>
              <a:ln w="38100" cmpd="sng">
                <a:solidFill>
                  <a:srgbClr val="008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Text Box 21"/>
              <p:cNvSpPr txBox="1">
                <a:spLocks noChangeArrowheads="1"/>
              </p:cNvSpPr>
              <p:nvPr/>
            </p:nvSpPr>
            <p:spPr bwMode="auto">
              <a:xfrm>
                <a:off x="3727619" y="4051530"/>
                <a:ext cx="505888" cy="5887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charset="0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charset="0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charset="0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charset="0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buFont typeface="Wingdings" charset="0"/>
                  <a:buNone/>
                </a:pPr>
                <a:r>
                  <a:rPr lang="en-US" sz="1600" b="1">
                    <a:solidFill>
                      <a:srgbClr val="008000"/>
                    </a:solidFill>
                  </a:rPr>
                  <a:t>e</a:t>
                </a:r>
                <a:r>
                  <a:rPr lang="en-US" sz="1600" b="1" baseline="30000">
                    <a:solidFill>
                      <a:srgbClr val="008000"/>
                    </a:solidFill>
                  </a:rPr>
                  <a:t>-</a:t>
                </a:r>
                <a:endParaRPr lang="en-US" sz="1600">
                  <a:solidFill>
                    <a:srgbClr val="008000"/>
                  </a:solidFill>
                </a:endParaRPr>
              </a:p>
            </p:txBody>
          </p:sp>
          <p:sp>
            <p:nvSpPr>
              <p:cNvPr id="31" name="Text Box 21"/>
              <p:cNvSpPr txBox="1">
                <a:spLocks noChangeArrowheads="1"/>
              </p:cNvSpPr>
              <p:nvPr/>
            </p:nvSpPr>
            <p:spPr bwMode="auto">
              <a:xfrm>
                <a:off x="3601783" y="4785778"/>
                <a:ext cx="505888" cy="5887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charset="0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charset="0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charset="0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charset="0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buFont typeface="Wingdings" charset="0"/>
                  <a:buNone/>
                </a:pPr>
                <a:r>
                  <a:rPr lang="en-US" sz="1600" b="1">
                    <a:solidFill>
                      <a:srgbClr val="008000"/>
                    </a:solidFill>
                  </a:rPr>
                  <a:t>e</a:t>
                </a:r>
                <a:r>
                  <a:rPr lang="en-US" sz="1600" b="1" baseline="30000">
                    <a:solidFill>
                      <a:srgbClr val="008000"/>
                    </a:solidFill>
                  </a:rPr>
                  <a:t>-</a:t>
                </a:r>
                <a:endParaRPr lang="en-US" sz="1600">
                  <a:solidFill>
                    <a:srgbClr val="008000"/>
                  </a:solidFill>
                </a:endParaRPr>
              </a:p>
            </p:txBody>
          </p:sp>
          <p:sp>
            <p:nvSpPr>
              <p:cNvPr id="45" name="Line 20"/>
              <p:cNvSpPr>
                <a:spLocks noChangeShapeType="1"/>
              </p:cNvSpPr>
              <p:nvPr/>
            </p:nvSpPr>
            <p:spPr bwMode="auto">
              <a:xfrm flipV="1">
                <a:off x="3013864" y="3655373"/>
                <a:ext cx="640943" cy="213147"/>
              </a:xfrm>
              <a:prstGeom prst="line">
                <a:avLst/>
              </a:prstGeom>
              <a:noFill/>
              <a:ln w="38100" cmpd="sng">
                <a:solidFill>
                  <a:srgbClr val="008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Text Box 21"/>
              <p:cNvSpPr txBox="1">
                <a:spLocks noChangeArrowheads="1"/>
              </p:cNvSpPr>
              <p:nvPr/>
            </p:nvSpPr>
            <p:spPr bwMode="auto">
              <a:xfrm>
                <a:off x="3639535" y="3316234"/>
                <a:ext cx="505888" cy="5887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charset="0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charset="0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charset="0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charset="0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buFont typeface="Wingdings" charset="0"/>
                  <a:buNone/>
                </a:pPr>
                <a:r>
                  <a:rPr lang="en-US" sz="1600" b="1">
                    <a:solidFill>
                      <a:srgbClr val="008000"/>
                    </a:solidFill>
                  </a:rPr>
                  <a:t>e</a:t>
                </a:r>
                <a:r>
                  <a:rPr lang="en-US" sz="1600" b="1" baseline="30000">
                    <a:solidFill>
                      <a:srgbClr val="008000"/>
                    </a:solidFill>
                  </a:rPr>
                  <a:t>-</a:t>
                </a:r>
                <a:endParaRPr lang="en-US" sz="1600">
                  <a:solidFill>
                    <a:srgbClr val="008000"/>
                  </a:solidFill>
                </a:endParaRPr>
              </a:p>
            </p:txBody>
          </p:sp>
        </p:grpSp>
      </p:grpSp>
      <p:pic>
        <p:nvPicPr>
          <p:cNvPr id="4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166" y="889008"/>
            <a:ext cx="3174844" cy="1989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angle 15"/>
          <p:cNvSpPr>
            <a:spLocks noChangeArrowheads="1"/>
          </p:cNvSpPr>
          <p:nvPr/>
        </p:nvSpPr>
        <p:spPr bwMode="auto">
          <a:xfrm>
            <a:off x="8615128" y="2512157"/>
            <a:ext cx="1334278" cy="31415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Text Box 14"/>
          <p:cNvSpPr txBox="1">
            <a:spLocks noChangeArrowheads="1"/>
          </p:cNvSpPr>
          <p:nvPr/>
        </p:nvSpPr>
        <p:spPr bwMode="auto">
          <a:xfrm>
            <a:off x="9112750" y="572573"/>
            <a:ext cx="31834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Font typeface="Wingdings" charset="0"/>
              <a:buNone/>
            </a:pPr>
            <a:r>
              <a:rPr lang="fr-FR" sz="1200" b="1" smtClean="0">
                <a:solidFill>
                  <a:srgbClr val="261748"/>
                </a:solidFill>
                <a:latin typeface="Times New Roman" charset="0"/>
              </a:rPr>
              <a:t>Sorokin </a:t>
            </a:r>
            <a:r>
              <a:rPr lang="fr-FR" sz="1200" b="1">
                <a:solidFill>
                  <a:srgbClr val="261748"/>
                </a:solidFill>
                <a:latin typeface="Times New Roman" charset="0"/>
              </a:rPr>
              <a:t>et al.</a:t>
            </a:r>
            <a:r>
              <a:rPr lang="fr-FR" sz="1200" b="1" smtClean="0">
                <a:solidFill>
                  <a:srgbClr val="261748"/>
                </a:solidFill>
                <a:latin typeface="Times New Roman" charset="0"/>
              </a:rPr>
              <a:t>, PRL 99  (2007)</a:t>
            </a:r>
          </a:p>
          <a:p>
            <a:pPr algn="ctr" eaLnBrk="1" hangingPunct="1">
              <a:buFont typeface="Wingdings" charset="0"/>
              <a:buNone/>
            </a:pPr>
            <a:r>
              <a:rPr lang="fr-FR" sz="1200" b="1" smtClean="0">
                <a:solidFill>
                  <a:srgbClr val="261748"/>
                </a:solidFill>
                <a:latin typeface="Times New Roman" charset="0"/>
              </a:rPr>
              <a:t>FLASH</a:t>
            </a:r>
            <a:endParaRPr lang="fr-FR" sz="1200" b="1">
              <a:solidFill>
                <a:srgbClr val="261748"/>
              </a:solidFill>
              <a:latin typeface="Times New Roman" charset="0"/>
            </a:endParaRPr>
          </a:p>
        </p:txBody>
      </p:sp>
      <p:sp>
        <p:nvSpPr>
          <p:cNvPr id="59" name="ZoneTexte 11"/>
          <p:cNvSpPr txBox="1">
            <a:spLocks noChangeArrowheads="1"/>
          </p:cNvSpPr>
          <p:nvPr/>
        </p:nvSpPr>
        <p:spPr bwMode="auto">
          <a:xfrm>
            <a:off x="709698" y="2071279"/>
            <a:ext cx="2569934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charset="0"/>
              <a:buNone/>
            </a:pPr>
            <a:r>
              <a:rPr lang="en-US" sz="1800" smtClean="0"/>
              <a:t>Multiple ionization</a:t>
            </a:r>
          </a:p>
          <a:p>
            <a:pPr eaLnBrk="1" hangingPunct="1">
              <a:spcBef>
                <a:spcPts val="600"/>
              </a:spcBef>
              <a:buFont typeface="Wingdings" charset="0"/>
              <a:buNone/>
            </a:pPr>
            <a:r>
              <a:rPr lang="en-US" sz="1800" smtClean="0"/>
              <a:t>Multi-photon processes</a:t>
            </a:r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11633200" y="1202267"/>
            <a:ext cx="220133" cy="389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GB" sz="1400" err="1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293764" y="2961751"/>
            <a:ext cx="11439737" cy="1878473"/>
            <a:chOff x="291552" y="2961747"/>
            <a:chExt cx="10834461" cy="1878473"/>
          </a:xfrm>
        </p:grpSpPr>
        <p:grpSp>
          <p:nvGrpSpPr>
            <p:cNvPr id="4" name="Group 3"/>
            <p:cNvGrpSpPr/>
            <p:nvPr/>
          </p:nvGrpSpPr>
          <p:grpSpPr>
            <a:xfrm>
              <a:off x="291552" y="2961747"/>
              <a:ext cx="10571976" cy="1878473"/>
              <a:chOff x="-518874" y="2944814"/>
              <a:chExt cx="9654707" cy="1878473"/>
            </a:xfrm>
          </p:grpSpPr>
          <p:sp>
            <p:nvSpPr>
              <p:cNvPr id="23583" name="ZoneTexte 11"/>
              <p:cNvSpPr txBox="1">
                <a:spLocks noChangeArrowheads="1"/>
              </p:cNvSpPr>
              <p:nvPr/>
            </p:nvSpPr>
            <p:spPr bwMode="auto">
              <a:xfrm>
                <a:off x="-518874" y="2959738"/>
                <a:ext cx="3236007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charset="0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charset="0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charset="0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charset="0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ts val="600"/>
                  </a:spcBef>
                  <a:buFont typeface="Wingdings" charset="0"/>
                  <a:buNone/>
                </a:pPr>
                <a:r>
                  <a:rPr lang="en-US" sz="1800" b="1">
                    <a:solidFill>
                      <a:srgbClr val="FF0000"/>
                    </a:solidFill>
                  </a:rPr>
                  <a:t>Time-resolved studies</a:t>
                </a:r>
              </a:p>
              <a:p>
                <a:pPr eaLnBrk="1" hangingPunct="1">
                  <a:spcBef>
                    <a:spcPts val="600"/>
                  </a:spcBef>
                  <a:buFont typeface="Wingdings" charset="0"/>
                  <a:buNone/>
                </a:pPr>
                <a:r>
                  <a:rPr lang="en-US" sz="1800" b="1" smtClean="0">
                    <a:solidFill>
                      <a:srgbClr val="000090"/>
                    </a:solidFill>
                  </a:rPr>
                  <a:t>Pulse durations: 2 - 100 </a:t>
                </a:r>
                <a:r>
                  <a:rPr lang="en-US" sz="1800" b="1" err="1" smtClean="0">
                    <a:solidFill>
                      <a:srgbClr val="000090"/>
                    </a:solidFill>
                  </a:rPr>
                  <a:t>fs</a:t>
                </a:r>
                <a:endParaRPr lang="en-US" sz="1800" b="1" smtClean="0">
                  <a:solidFill>
                    <a:srgbClr val="000090"/>
                  </a:solidFill>
                </a:endParaRPr>
              </a:p>
              <a:p>
                <a:pPr eaLnBrk="1" hangingPunct="1">
                  <a:spcBef>
                    <a:spcPts val="600"/>
                  </a:spcBef>
                  <a:buFont typeface="Wingdings" charset="0"/>
                  <a:buNone/>
                </a:pPr>
                <a:r>
                  <a:rPr lang="en-US" sz="1800" b="1" smtClean="0">
                    <a:solidFill>
                      <a:srgbClr val="000090"/>
                    </a:solidFill>
                  </a:rPr>
                  <a:t>Pump-probe: NIR/XUV, XUV/XUV</a:t>
                </a:r>
                <a:endParaRPr lang="en-US" sz="1800" b="1">
                  <a:solidFill>
                    <a:srgbClr val="000090"/>
                  </a:solidFill>
                </a:endParaRPr>
              </a:p>
            </p:txBody>
          </p:sp>
          <p:pic>
            <p:nvPicPr>
              <p:cNvPr id="54" name="Picture 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6916" y="2944814"/>
                <a:ext cx="4399095" cy="17210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8" name="Rectangle 57"/>
              <p:cNvSpPr/>
              <p:nvPr/>
            </p:nvSpPr>
            <p:spPr>
              <a:xfrm>
                <a:off x="7627083" y="4176956"/>
                <a:ext cx="150875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eaLnBrk="0" hangingPunct="0">
                  <a:spcBef>
                    <a:spcPct val="0"/>
                  </a:spcBef>
                  <a:buClrTx/>
                  <a:buNone/>
                </a:pPr>
                <a:r>
                  <a:rPr lang="en-GB" altLang="de-DE" sz="1200" b="1" err="1" smtClean="0">
                    <a:latin typeface="Times New Roman"/>
                    <a:ea typeface="MS Mincho" pitchFamily="49" charset="-128"/>
                    <a:cs typeface="Times New Roman"/>
                  </a:rPr>
                  <a:t>Erk</a:t>
                </a:r>
                <a:r>
                  <a:rPr lang="en-GB" altLang="de-DE" sz="1200" b="1" smtClean="0">
                    <a:latin typeface="Times New Roman"/>
                    <a:ea typeface="MS Mincho" pitchFamily="49" charset="-128"/>
                    <a:cs typeface="Times New Roman"/>
                  </a:rPr>
                  <a:t> et al., Science </a:t>
                </a:r>
                <a:r>
                  <a:rPr lang="en-GB" altLang="de-DE" sz="1200" b="1">
                    <a:latin typeface="Times New Roman"/>
                    <a:ea typeface="MS Mincho" pitchFamily="49" charset="-128"/>
                    <a:cs typeface="Times New Roman"/>
                  </a:rPr>
                  <a:t>345 </a:t>
                </a:r>
                <a:endParaRPr lang="en-GB" altLang="de-DE" sz="1200" b="1" smtClean="0">
                  <a:latin typeface="Times New Roman"/>
                  <a:ea typeface="MS Mincho" pitchFamily="49" charset="-128"/>
                  <a:cs typeface="Times New Roman"/>
                </a:endParaRPr>
              </a:p>
              <a:p>
                <a:pPr lvl="0" algn="ctr" eaLnBrk="0" hangingPunct="0">
                  <a:spcBef>
                    <a:spcPct val="0"/>
                  </a:spcBef>
                  <a:buClrTx/>
                  <a:buNone/>
                </a:pPr>
                <a:r>
                  <a:rPr lang="en-GB" altLang="de-DE" sz="1200" b="1" smtClean="0">
                    <a:latin typeface="Times New Roman"/>
                    <a:ea typeface="MS Mincho" pitchFamily="49" charset="-128"/>
                    <a:cs typeface="Times New Roman"/>
                  </a:rPr>
                  <a:t>(</a:t>
                </a:r>
                <a:r>
                  <a:rPr lang="en-GB" altLang="de-DE" sz="1200" b="1">
                    <a:latin typeface="Times New Roman"/>
                    <a:ea typeface="MS Mincho" pitchFamily="49" charset="-128"/>
                    <a:cs typeface="Times New Roman"/>
                  </a:rPr>
                  <a:t>6194), 288 (2014</a:t>
                </a:r>
                <a:r>
                  <a:rPr lang="en-GB" altLang="de-DE" sz="1200" b="1" smtClean="0">
                    <a:latin typeface="Times New Roman"/>
                    <a:ea typeface="MS Mincho" pitchFamily="49" charset="-128"/>
                    <a:cs typeface="Times New Roman"/>
                  </a:rPr>
                  <a:t>)</a:t>
                </a:r>
              </a:p>
              <a:p>
                <a:pPr algn="ctr" eaLnBrk="0" hangingPunct="0">
                  <a:spcBef>
                    <a:spcPct val="0"/>
                  </a:spcBef>
                </a:pPr>
                <a:r>
                  <a:rPr lang="fr-FR" sz="1200" b="1" smtClean="0">
                    <a:solidFill>
                      <a:srgbClr val="261748"/>
                    </a:solidFill>
                    <a:latin typeface="Times New Roman" charset="0"/>
                  </a:rPr>
                  <a:t>         LCLS</a:t>
                </a:r>
                <a:endParaRPr lang="fr-FR" sz="1200" b="1">
                  <a:solidFill>
                    <a:srgbClr val="261748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60" name="ZoneTexte 11"/>
            <p:cNvSpPr txBox="1">
              <a:spLocks noChangeArrowheads="1"/>
            </p:cNvSpPr>
            <p:nvPr/>
          </p:nvSpPr>
          <p:spPr bwMode="auto">
            <a:xfrm>
              <a:off x="805186" y="4103274"/>
              <a:ext cx="2907634" cy="72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600"/>
                </a:spcBef>
                <a:buFont typeface="Wingdings" charset="0"/>
                <a:buNone/>
              </a:pPr>
              <a:r>
                <a:rPr lang="en-US" sz="1800" smtClean="0"/>
                <a:t>Molecular dynamics</a:t>
              </a:r>
            </a:p>
            <a:p>
              <a:pPr eaLnBrk="1" hangingPunct="1">
                <a:spcBef>
                  <a:spcPts val="600"/>
                </a:spcBef>
                <a:buFont typeface="Wingdings" charset="0"/>
                <a:buNone/>
              </a:pPr>
              <a:r>
                <a:rPr lang="en-US" sz="1800" smtClean="0"/>
                <a:t>Element specific Soft X-rays</a:t>
              </a:r>
              <a:endParaRPr lang="en-US" sz="180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975479" y="3488265"/>
              <a:ext cx="2150534" cy="9144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GB" b="1" smtClean="0">
                  <a:solidFill>
                    <a:srgbClr val="0000FF"/>
                  </a:solidFill>
                </a:rPr>
                <a:t>CH</a:t>
              </a:r>
              <a:r>
                <a:rPr lang="en-GB" b="1" baseline="-25000" smtClean="0">
                  <a:solidFill>
                    <a:srgbClr val="0000FF"/>
                  </a:solidFill>
                </a:rPr>
                <a:t>3</a:t>
              </a:r>
              <a:r>
                <a:rPr lang="en-GB" b="1" smtClean="0">
                  <a:solidFill>
                    <a:srgbClr val="0000FF"/>
                  </a:solidFill>
                </a:rPr>
                <a:t>I   </a:t>
              </a:r>
              <a:r>
                <a:rPr lang="en-GB" b="1" smtClean="0">
                  <a:solidFill>
                    <a:srgbClr val="0000FF"/>
                  </a:solidFill>
                  <a:sym typeface="Wingdings"/>
                </a:rPr>
                <a:t>   CH</a:t>
              </a:r>
              <a:r>
                <a:rPr lang="en-GB" b="1" baseline="-25000" smtClean="0">
                  <a:solidFill>
                    <a:srgbClr val="0000FF"/>
                  </a:solidFill>
                  <a:sym typeface="Wingdings"/>
                </a:rPr>
                <a:t>3</a:t>
              </a:r>
              <a:r>
                <a:rPr lang="en-GB" b="1" baseline="30000" smtClean="0">
                  <a:solidFill>
                    <a:srgbClr val="0000FF"/>
                  </a:solidFill>
                  <a:sym typeface="Wingdings"/>
                </a:rPr>
                <a:t>+</a:t>
              </a:r>
              <a:r>
                <a:rPr lang="en-GB" b="1" smtClean="0">
                  <a:solidFill>
                    <a:srgbClr val="0000FF"/>
                  </a:solidFill>
                  <a:sym typeface="Wingdings"/>
                </a:rPr>
                <a:t> + I</a:t>
              </a:r>
              <a:r>
                <a:rPr lang="en-GB" b="1" baseline="30000" smtClean="0">
                  <a:solidFill>
                    <a:srgbClr val="0000FF"/>
                  </a:solidFill>
                  <a:sym typeface="Wingdings"/>
                </a:rPr>
                <a:t>n+</a:t>
              </a:r>
              <a:endParaRPr lang="en-GB" b="1" baseline="30000" smtClean="0">
                <a:solidFill>
                  <a:srgbClr val="0000FF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18748" y="4988046"/>
            <a:ext cx="11773270" cy="1996883"/>
            <a:chOff x="418739" y="4988045"/>
            <a:chExt cx="11773261" cy="1996883"/>
          </a:xfrm>
        </p:grpSpPr>
        <p:grpSp>
          <p:nvGrpSpPr>
            <p:cNvPr id="5" name="Group 4"/>
            <p:cNvGrpSpPr/>
            <p:nvPr/>
          </p:nvGrpSpPr>
          <p:grpSpPr>
            <a:xfrm>
              <a:off x="418739" y="4988045"/>
              <a:ext cx="10232319" cy="1996883"/>
              <a:chOff x="-1087438" y="5004967"/>
              <a:chExt cx="10553762" cy="1996883"/>
            </a:xfrm>
          </p:grpSpPr>
          <p:sp>
            <p:nvSpPr>
              <p:cNvPr id="23586" name="ZoneTexte 11"/>
              <p:cNvSpPr txBox="1">
                <a:spLocks noChangeArrowheads="1"/>
              </p:cNvSpPr>
              <p:nvPr/>
            </p:nvSpPr>
            <p:spPr bwMode="auto">
              <a:xfrm>
                <a:off x="-1087438" y="5004967"/>
                <a:ext cx="2571304" cy="723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charset="0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charset="0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charset="0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charset="0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ts val="600"/>
                  </a:spcBef>
                  <a:buFont typeface="Wingdings" charset="0"/>
                  <a:buNone/>
                </a:pPr>
                <a:r>
                  <a:rPr lang="en-US" sz="1800" b="1">
                    <a:solidFill>
                      <a:srgbClr val="FF0000"/>
                    </a:solidFill>
                  </a:rPr>
                  <a:t>Imaging experiments</a:t>
                </a:r>
              </a:p>
              <a:p>
                <a:pPr eaLnBrk="1" hangingPunct="1">
                  <a:spcBef>
                    <a:spcPts val="600"/>
                  </a:spcBef>
                  <a:buFont typeface="Wingdings" charset="0"/>
                  <a:buNone/>
                </a:pPr>
                <a:r>
                  <a:rPr lang="en-US" sz="1800" b="1">
                    <a:solidFill>
                      <a:srgbClr val="000090"/>
                    </a:solidFill>
                  </a:rPr>
                  <a:t>Spatial coherence</a:t>
                </a:r>
              </a:p>
            </p:txBody>
          </p:sp>
          <p:pic>
            <p:nvPicPr>
              <p:cNvPr id="56" name="Grafik 32"/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4251" y="5067298"/>
                <a:ext cx="1993901" cy="1485900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99325" y="5098650"/>
                <a:ext cx="2666999" cy="1441847"/>
              </a:xfrm>
              <a:prstGeom prst="rect">
                <a:avLst/>
              </a:prstGeom>
            </p:spPr>
          </p:pic>
          <p:sp>
            <p:nvSpPr>
              <p:cNvPr id="55" name="Rectangle 54"/>
              <p:cNvSpPr/>
              <p:nvPr/>
            </p:nvSpPr>
            <p:spPr>
              <a:xfrm>
                <a:off x="4735913" y="6170853"/>
                <a:ext cx="234281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eaLnBrk="0" hangingPunct="0">
                  <a:spcBef>
                    <a:spcPct val="0"/>
                  </a:spcBef>
                  <a:buClrTx/>
                  <a:buNone/>
                </a:pPr>
                <a:r>
                  <a:rPr lang="en-GB" altLang="de-DE" sz="1200" b="1" err="1" smtClean="0">
                    <a:latin typeface="Times New Roman"/>
                    <a:ea typeface="MS Mincho" pitchFamily="49" charset="-128"/>
                    <a:cs typeface="Times New Roman"/>
                  </a:rPr>
                  <a:t>Barke</a:t>
                </a:r>
                <a:r>
                  <a:rPr lang="en-GB" altLang="de-DE" sz="1200" b="1" smtClean="0">
                    <a:latin typeface="Times New Roman"/>
                    <a:ea typeface="MS Mincho" pitchFamily="49" charset="-128"/>
                    <a:cs typeface="Times New Roman"/>
                  </a:rPr>
                  <a:t> et al., </a:t>
                </a:r>
              </a:p>
              <a:p>
                <a:pPr lvl="0" algn="ctr" eaLnBrk="0" hangingPunct="0">
                  <a:spcBef>
                    <a:spcPct val="0"/>
                  </a:spcBef>
                  <a:buClrTx/>
                  <a:buNone/>
                </a:pPr>
                <a:r>
                  <a:rPr lang="en-GB" altLang="de-DE" sz="1200" b="1" smtClean="0">
                    <a:latin typeface="Times New Roman"/>
                    <a:ea typeface="MS Mincho" pitchFamily="49" charset="-128"/>
                    <a:cs typeface="Times New Roman"/>
                  </a:rPr>
                  <a:t>Nat.Comm.6, 6187 (2015)</a:t>
                </a:r>
              </a:p>
              <a:p>
                <a:pPr algn="ctr" eaLnBrk="0" hangingPunct="0">
                  <a:spcBef>
                    <a:spcPct val="0"/>
                  </a:spcBef>
                </a:pPr>
                <a:r>
                  <a:rPr lang="fr-FR" sz="1200" b="1">
                    <a:solidFill>
                      <a:srgbClr val="261748"/>
                    </a:solidFill>
                    <a:latin typeface="Times New Roman" charset="0"/>
                  </a:rPr>
                  <a:t>FLASH</a:t>
                </a:r>
              </a:p>
              <a:p>
                <a:pPr lvl="0" eaLnBrk="0" hangingPunct="0">
                  <a:spcBef>
                    <a:spcPct val="0"/>
                  </a:spcBef>
                  <a:buClrTx/>
                  <a:buNone/>
                </a:pPr>
                <a:endParaRPr lang="de-DE" altLang="de-DE" sz="1200" b="1"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61" name="ZoneTexte 11"/>
            <p:cNvSpPr txBox="1">
              <a:spLocks noChangeArrowheads="1"/>
            </p:cNvSpPr>
            <p:nvPr/>
          </p:nvSpPr>
          <p:spPr bwMode="auto">
            <a:xfrm>
              <a:off x="890755" y="5644206"/>
              <a:ext cx="2749469" cy="72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600"/>
                </a:spcBef>
                <a:buFont typeface="Wingdings" charset="0"/>
                <a:buNone/>
              </a:pPr>
              <a:r>
                <a:rPr lang="en-US" sz="1800" smtClean="0"/>
                <a:t>Size and shape selection</a:t>
              </a:r>
            </a:p>
            <a:p>
              <a:pPr eaLnBrk="1" hangingPunct="1">
                <a:spcBef>
                  <a:spcPts val="600"/>
                </a:spcBef>
                <a:buFont typeface="Wingdings" charset="0"/>
                <a:buNone/>
              </a:pPr>
              <a:r>
                <a:rPr lang="en-US" sz="1800" smtClean="0"/>
                <a:t>Cluster dynamics</a:t>
              </a:r>
              <a:endParaRPr lang="en-US" sz="18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0532533" y="5143952"/>
              <a:ext cx="1659467" cy="10175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2000"/>
                </a:lnSpc>
              </a:pPr>
              <a:r>
                <a:rPr lang="en-GB" b="1" smtClean="0">
                  <a:solidFill>
                    <a:srgbClr val="0000FF"/>
                  </a:solidFill>
                </a:rPr>
                <a:t>Ag</a:t>
              </a:r>
            </a:p>
            <a:p>
              <a:pPr algn="ctr">
                <a:lnSpc>
                  <a:spcPct val="112000"/>
                </a:lnSpc>
              </a:pPr>
              <a:r>
                <a:rPr lang="en-GB" b="1" err="1" smtClean="0">
                  <a:solidFill>
                    <a:srgbClr val="0000FF"/>
                  </a:solidFill>
                </a:rPr>
                <a:t>nano</a:t>
              </a:r>
              <a:r>
                <a:rPr lang="en-GB" b="1" smtClean="0">
                  <a:solidFill>
                    <a:srgbClr val="0000FF"/>
                  </a:solidFill>
                </a:rPr>
                <a:t>-</a:t>
              </a:r>
            </a:p>
            <a:p>
              <a:pPr algn="ctr">
                <a:lnSpc>
                  <a:spcPct val="112000"/>
                </a:lnSpc>
              </a:pPr>
              <a:r>
                <a:rPr lang="en-GB" b="1" smtClean="0">
                  <a:solidFill>
                    <a:srgbClr val="0000FF"/>
                  </a:solidFill>
                </a:rPr>
                <a:t>particles</a:t>
              </a:r>
              <a:endParaRPr lang="en-GB" b="1">
                <a:solidFill>
                  <a:srgbClr val="0000FF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971161" y="965203"/>
            <a:ext cx="6062133" cy="35560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400"/>
              <a:t>a</a:t>
            </a:r>
            <a:r>
              <a:rPr lang="en-GB" sz="1400" smtClean="0"/>
              <a:t>toms, molecules, ions, clusters, nanoparticles</a:t>
            </a:r>
          </a:p>
        </p:txBody>
      </p:sp>
      <p:sp>
        <p:nvSpPr>
          <p:cNvPr id="52" name="Text Box 17"/>
          <p:cNvSpPr txBox="1">
            <a:spLocks noChangeArrowheads="1"/>
          </p:cNvSpPr>
          <p:nvPr/>
        </p:nvSpPr>
        <p:spPr bwMode="auto">
          <a:xfrm>
            <a:off x="8029017" y="2157761"/>
            <a:ext cx="224561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charset="0"/>
              <a:buNone/>
            </a:pPr>
            <a:r>
              <a:rPr lang="fr-FR" sz="1800" b="1" smtClean="0">
                <a:solidFill>
                  <a:srgbClr val="0000FF"/>
                </a:solidFill>
                <a:latin typeface="Times New Roman" charset="0"/>
              </a:rPr>
              <a:t>Xe </a:t>
            </a:r>
            <a:r>
              <a:rPr lang="fr-FR" sz="1800" b="1">
                <a:solidFill>
                  <a:srgbClr val="0000FF"/>
                </a:solidFill>
                <a:latin typeface="Times New Roman" charset="0"/>
              </a:rPr>
              <a:t>21</a:t>
            </a:r>
            <a:r>
              <a:rPr lang="fr-FR" sz="1800" b="1" smtClean="0">
                <a:solidFill>
                  <a:srgbClr val="0000FF"/>
                </a:solidFill>
                <a:latin typeface="Times New Roman" charset="0"/>
              </a:rPr>
              <a:t>+</a:t>
            </a:r>
            <a:r>
              <a:rPr lang="fr-FR" sz="1800" b="1">
                <a:solidFill>
                  <a:srgbClr val="0000FF"/>
                </a:solidFill>
                <a:latin typeface="Times New Roman" charset="0"/>
              </a:rPr>
              <a:t> </a:t>
            </a:r>
            <a:endParaRPr lang="fr-FR" sz="1800" b="1" smtClean="0">
              <a:solidFill>
                <a:srgbClr val="0000FF"/>
              </a:solidFill>
              <a:latin typeface="Times New Roman" charset="0"/>
            </a:endParaRPr>
          </a:p>
          <a:p>
            <a:pPr eaLnBrk="1" hangingPunct="1">
              <a:spcBef>
                <a:spcPct val="50000"/>
              </a:spcBef>
              <a:buFont typeface="Wingdings" charset="0"/>
              <a:buNone/>
            </a:pPr>
            <a:r>
              <a:rPr lang="fr-FR" sz="1800" b="1" smtClean="0">
                <a:solidFill>
                  <a:srgbClr val="0000FF"/>
                </a:solidFill>
                <a:latin typeface="Times New Roman" charset="0"/>
                <a:sym typeface="Wingdings"/>
              </a:rPr>
              <a:t> </a:t>
            </a:r>
            <a:r>
              <a:rPr lang="fr-FR" sz="1800" b="1" smtClean="0">
                <a:solidFill>
                  <a:srgbClr val="0000FF"/>
                </a:solidFill>
                <a:latin typeface="Times New Roman" charset="0"/>
              </a:rPr>
              <a:t>50 photons</a:t>
            </a:r>
            <a:endParaRPr lang="fr-FR" sz="1800" b="1">
              <a:solidFill>
                <a:srgbClr val="0000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23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611189" y="521732"/>
            <a:ext cx="10956924" cy="780540"/>
          </a:xfrm>
        </p:spPr>
        <p:txBody>
          <a:bodyPr anchor="ctr" anchorCtr="0"/>
          <a:lstStyle/>
          <a:p>
            <a:pPr algn="ctr"/>
            <a:r>
              <a:rPr lang="en-US" sz="3000">
                <a:solidFill>
                  <a:srgbClr val="FFFFFF"/>
                </a:solidFill>
              </a:rPr>
              <a:t>The European </a:t>
            </a:r>
            <a:r>
              <a:rPr lang="en-US" sz="3000" smtClean="0">
                <a:solidFill>
                  <a:srgbClr val="FFFFFF"/>
                </a:solidFill>
              </a:rPr>
              <a:t>XFEL - Science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5" name="TextBox 1"/>
          <p:cNvSpPr txBox="1">
            <a:spLocks noChangeArrowheads="1"/>
          </p:cNvSpPr>
          <p:nvPr/>
        </p:nvSpPr>
        <p:spPr bwMode="auto">
          <a:xfrm>
            <a:off x="7910188" y="5983289"/>
            <a:ext cx="4281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Font typeface="Wingdings" charset="0"/>
              <a:buNone/>
            </a:pPr>
            <a:r>
              <a:rPr lang="en-US" sz="1600">
                <a:solidFill>
                  <a:schemeClr val="accent2"/>
                </a:solidFill>
              </a:rPr>
              <a:t>Orange color: X-ray optics &amp; Beam Transport</a:t>
            </a:r>
          </a:p>
        </p:txBody>
      </p:sp>
      <p:graphicFrame>
        <p:nvGraphicFramePr>
          <p:cNvPr id="9" name="Group 357"/>
          <p:cNvGraphicFramePr>
            <a:graphicFrameLocks noGrp="1"/>
          </p:cNvGraphicFramePr>
          <p:nvPr>
            <p:extLst/>
          </p:nvPr>
        </p:nvGraphicFramePr>
        <p:xfrm>
          <a:off x="2023533" y="985838"/>
          <a:ext cx="8570384" cy="1219200"/>
        </p:xfrm>
        <a:graphic>
          <a:graphicData uri="http://schemas.openxmlformats.org/drawingml/2006/table">
            <a:tbl>
              <a:tblPr/>
              <a:tblGrid>
                <a:gridCol w="2857500"/>
                <a:gridCol w="3380317"/>
                <a:gridCol w="2332567"/>
              </a:tblGrid>
              <a:tr h="1952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Undulator Segment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FEL radiation energy [keV]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Wavelength [nm]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SASE 1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3 - over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24 (Hard XR)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0.4 - 0.05</a:t>
                      </a:r>
                      <a:endParaRPr kumimoji="0" lang="en-GB" sz="14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SASE 2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3 - over 24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0.4 - 0.05</a:t>
                      </a:r>
                      <a:endParaRPr kumimoji="0" lang="en-GB" sz="14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SASE 3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8B323"/>
                        </a:buClr>
                        <a:buSzTx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0.27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</a:rPr>
                        <a:t>– 3 (Soft XR)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4.6 – 0.4</a:t>
                      </a:r>
                      <a:endParaRPr kumimoji="0" lang="en-GB" sz="14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41" y="2534788"/>
            <a:ext cx="11536908" cy="34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9438527" y="2378038"/>
            <a:ext cx="2753474" cy="88357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de-DE" sz="1400" err="1" smtClean="0"/>
          </a:p>
        </p:txBody>
      </p:sp>
    </p:spTree>
    <p:extLst>
      <p:ext uri="{BB962C8B-B14F-4D97-AF65-F5344CB8AC3E}">
        <p14:creationId xmlns:p14="http://schemas.microsoft.com/office/powerpoint/2010/main" val="151323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2515" y="79310"/>
            <a:ext cx="11837846" cy="105092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MID (Materials Imaging and Dynamics)</a:t>
            </a:r>
            <a:endParaRPr lang="en-GB" sz="1800" b="0" i="1"/>
          </a:p>
        </p:txBody>
      </p:sp>
      <p:pic>
        <p:nvPicPr>
          <p:cNvPr id="5" name="Picture 337" descr="D:\XFEL\POSTERS\160518-MID-BEAMLINE-SE0007499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2" b="33213"/>
          <a:stretch/>
        </p:blipFill>
        <p:spPr bwMode="auto">
          <a:xfrm>
            <a:off x="33602" y="1142236"/>
            <a:ext cx="12133215" cy="26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3848" y="2686041"/>
            <a:ext cx="2192045" cy="3581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400" b="1" smtClean="0">
                <a:solidFill>
                  <a:srgbClr val="FF0000"/>
                </a:solidFill>
              </a:rPr>
              <a:t>OPTICS HUTCH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74476" y="1385610"/>
            <a:ext cx="3097544" cy="3581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400" b="1" smtClean="0">
                <a:solidFill>
                  <a:srgbClr val="002060"/>
                </a:solidFill>
              </a:rPr>
              <a:t>EXPERIMENT HUTCH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18857" r="31552" b="-17567"/>
          <a:stretch/>
        </p:blipFill>
        <p:spPr bwMode="auto">
          <a:xfrm rot="182261" flipH="1">
            <a:off x="7149501" y="3905988"/>
            <a:ext cx="3311335" cy="249284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334144" y="4812158"/>
            <a:ext cx="3029905" cy="1861683"/>
            <a:chOff x="1969904" y="2269563"/>
            <a:chExt cx="4153521" cy="3139765"/>
          </a:xfrm>
        </p:grpSpPr>
        <p:pic>
          <p:nvPicPr>
            <p:cNvPr id="10" name="Picture 8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572286" y="2269563"/>
              <a:ext cx="1551139" cy="1619214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1800000" lon="18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69904" y="3822102"/>
              <a:ext cx="1530948" cy="1587226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1800000" lon="18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127063" y="3170444"/>
              <a:ext cx="1530948" cy="1594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1800000" lon="18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3" name="Straight Connector 12"/>
            <p:cNvCxnSpPr/>
            <p:nvPr/>
          </p:nvCxnSpPr>
          <p:spPr bwMode="auto">
            <a:xfrm flipH="1">
              <a:off x="2143125" y="3170444"/>
              <a:ext cx="1164600" cy="65165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" name="TextBox 13"/>
            <p:cNvSpPr txBox="1"/>
            <p:nvPr/>
          </p:nvSpPr>
          <p:spPr>
            <a:xfrm flipH="1">
              <a:off x="2258348" y="2871187"/>
              <a:ext cx="565187" cy="674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smtClean="0">
                  <a:latin typeface="Symbol" panose="05050102010706020507" pitchFamily="18" charset="2"/>
                </a:rPr>
                <a:t>D</a:t>
              </a:r>
              <a:r>
                <a:rPr lang="en-GB" sz="2000" smtClean="0"/>
                <a:t>t</a:t>
              </a:r>
              <a:endParaRPr lang="en-GB" sz="2000"/>
            </a:p>
          </p:txBody>
        </p:sp>
      </p:grpSp>
      <p:pic>
        <p:nvPicPr>
          <p:cNvPr id="15" name="Picture 10" descr="AGIPD-Logo4C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311" y="3818448"/>
            <a:ext cx="1120968" cy="37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718686" y="4442377"/>
            <a:ext cx="1087861" cy="57326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400" smtClean="0"/>
              <a:t>1M pixels</a:t>
            </a:r>
          </a:p>
          <a:p>
            <a:pPr>
              <a:lnSpc>
                <a:spcPct val="112000"/>
              </a:lnSpc>
            </a:pPr>
            <a:r>
              <a:rPr lang="en-GB" sz="1400" smtClean="0"/>
              <a:t>4.5 MHz</a:t>
            </a:r>
          </a:p>
          <a:p>
            <a:pPr>
              <a:lnSpc>
                <a:spcPct val="112000"/>
              </a:lnSpc>
            </a:pPr>
            <a:r>
              <a:rPr lang="en-GB" sz="1400" smtClean="0"/>
              <a:t>200 </a:t>
            </a:r>
            <a:r>
              <a:rPr lang="en-GB" sz="1400" smtClean="0">
                <a:latin typeface="Symbol" panose="05050102010706020507" pitchFamily="18" charset="2"/>
              </a:rPr>
              <a:t>m</a:t>
            </a:r>
            <a:r>
              <a:rPr lang="en-GB" sz="1400" smtClean="0"/>
              <a:t>m pixels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39069" y="3669107"/>
            <a:ext cx="3369496" cy="513066"/>
            <a:chOff x="330199" y="1568924"/>
            <a:chExt cx="2527122" cy="513066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>
              <a:off x="330199" y="1972733"/>
              <a:ext cx="2218268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9" name="Freeform 18"/>
            <p:cNvSpPr/>
            <p:nvPr/>
          </p:nvSpPr>
          <p:spPr bwMode="auto">
            <a:xfrm>
              <a:off x="1202295" y="1568924"/>
              <a:ext cx="440267" cy="403809"/>
            </a:xfrm>
            <a:custGeom>
              <a:avLst/>
              <a:gdLst>
                <a:gd name="connsiteX0" fmla="*/ 0 w 440267"/>
                <a:gd name="connsiteY0" fmla="*/ 403809 h 403809"/>
                <a:gd name="connsiteX1" fmla="*/ 135467 w 440267"/>
                <a:gd name="connsiteY1" fmla="*/ 251409 h 403809"/>
                <a:gd name="connsiteX2" fmla="*/ 177800 w 440267"/>
                <a:gd name="connsiteY2" fmla="*/ 99009 h 403809"/>
                <a:gd name="connsiteX3" fmla="*/ 262467 w 440267"/>
                <a:gd name="connsiteY3" fmla="*/ 5875 h 403809"/>
                <a:gd name="connsiteX4" fmla="*/ 338667 w 440267"/>
                <a:gd name="connsiteY4" fmla="*/ 268342 h 403809"/>
                <a:gd name="connsiteX5" fmla="*/ 440267 w 440267"/>
                <a:gd name="connsiteY5" fmla="*/ 403809 h 40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267" h="403809">
                  <a:moveTo>
                    <a:pt x="0" y="403809"/>
                  </a:moveTo>
                  <a:cubicBezTo>
                    <a:pt x="52917" y="353009"/>
                    <a:pt x="105834" y="302209"/>
                    <a:pt x="135467" y="251409"/>
                  </a:cubicBezTo>
                  <a:cubicBezTo>
                    <a:pt x="165100" y="200609"/>
                    <a:pt x="156633" y="139931"/>
                    <a:pt x="177800" y="99009"/>
                  </a:cubicBezTo>
                  <a:cubicBezTo>
                    <a:pt x="198967" y="58087"/>
                    <a:pt x="235656" y="-22347"/>
                    <a:pt x="262467" y="5875"/>
                  </a:cubicBezTo>
                  <a:cubicBezTo>
                    <a:pt x="289278" y="34097"/>
                    <a:pt x="309034" y="202020"/>
                    <a:pt x="338667" y="268342"/>
                  </a:cubicBezTo>
                  <a:cubicBezTo>
                    <a:pt x="368300" y="334664"/>
                    <a:pt x="404283" y="369236"/>
                    <a:pt x="440267" y="403809"/>
                  </a:cubicBezTo>
                </a:path>
              </a:pathLst>
            </a:custGeom>
            <a:solidFill>
              <a:srgbClr val="3333FF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GB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1904982" y="1568924"/>
              <a:ext cx="440267" cy="403809"/>
            </a:xfrm>
            <a:custGeom>
              <a:avLst/>
              <a:gdLst>
                <a:gd name="connsiteX0" fmla="*/ 0 w 440267"/>
                <a:gd name="connsiteY0" fmla="*/ 403809 h 403809"/>
                <a:gd name="connsiteX1" fmla="*/ 135467 w 440267"/>
                <a:gd name="connsiteY1" fmla="*/ 251409 h 403809"/>
                <a:gd name="connsiteX2" fmla="*/ 177800 w 440267"/>
                <a:gd name="connsiteY2" fmla="*/ 99009 h 403809"/>
                <a:gd name="connsiteX3" fmla="*/ 262467 w 440267"/>
                <a:gd name="connsiteY3" fmla="*/ 5875 h 403809"/>
                <a:gd name="connsiteX4" fmla="*/ 338667 w 440267"/>
                <a:gd name="connsiteY4" fmla="*/ 268342 h 403809"/>
                <a:gd name="connsiteX5" fmla="*/ 440267 w 440267"/>
                <a:gd name="connsiteY5" fmla="*/ 403809 h 40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267" h="403809">
                  <a:moveTo>
                    <a:pt x="0" y="403809"/>
                  </a:moveTo>
                  <a:cubicBezTo>
                    <a:pt x="52917" y="353009"/>
                    <a:pt x="105834" y="302209"/>
                    <a:pt x="135467" y="251409"/>
                  </a:cubicBezTo>
                  <a:cubicBezTo>
                    <a:pt x="165100" y="200609"/>
                    <a:pt x="156633" y="139931"/>
                    <a:pt x="177800" y="99009"/>
                  </a:cubicBezTo>
                  <a:cubicBezTo>
                    <a:pt x="198967" y="58087"/>
                    <a:pt x="235656" y="-22347"/>
                    <a:pt x="262467" y="5875"/>
                  </a:cubicBezTo>
                  <a:cubicBezTo>
                    <a:pt x="289278" y="34097"/>
                    <a:pt x="309034" y="202020"/>
                    <a:pt x="338667" y="268342"/>
                  </a:cubicBezTo>
                  <a:cubicBezTo>
                    <a:pt x="368300" y="334664"/>
                    <a:pt x="404283" y="369236"/>
                    <a:pt x="440267" y="403809"/>
                  </a:cubicBezTo>
                </a:path>
              </a:pathLst>
            </a:custGeom>
            <a:solidFill>
              <a:srgbClr val="3333FF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GB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2616170" y="1863476"/>
              <a:ext cx="241151" cy="218514"/>
            </a:xfrm>
            <a:custGeom>
              <a:avLst/>
              <a:gdLst>
                <a:gd name="connsiteX0" fmla="*/ 76200 w 241151"/>
                <a:gd name="connsiteY0" fmla="*/ 885 h 218514"/>
                <a:gd name="connsiteX1" fmla="*/ 59267 w 241151"/>
                <a:gd name="connsiteY1" fmla="*/ 43218 h 218514"/>
                <a:gd name="connsiteX2" fmla="*/ 33867 w 241151"/>
                <a:gd name="connsiteY2" fmla="*/ 60152 h 218514"/>
                <a:gd name="connsiteX3" fmla="*/ 0 w 241151"/>
                <a:gd name="connsiteY3" fmla="*/ 102485 h 218514"/>
                <a:gd name="connsiteX4" fmla="*/ 8467 w 241151"/>
                <a:gd name="connsiteY4" fmla="*/ 127885 h 218514"/>
                <a:gd name="connsiteX5" fmla="*/ 50800 w 241151"/>
                <a:gd name="connsiteY5" fmla="*/ 170218 h 218514"/>
                <a:gd name="connsiteX6" fmla="*/ 67733 w 241151"/>
                <a:gd name="connsiteY6" fmla="*/ 204085 h 218514"/>
                <a:gd name="connsiteX7" fmla="*/ 110067 w 241151"/>
                <a:gd name="connsiteY7" fmla="*/ 212552 h 218514"/>
                <a:gd name="connsiteX8" fmla="*/ 203200 w 241151"/>
                <a:gd name="connsiteY8" fmla="*/ 204085 h 218514"/>
                <a:gd name="connsiteX9" fmla="*/ 118533 w 241151"/>
                <a:gd name="connsiteY9" fmla="*/ 17818 h 218514"/>
                <a:gd name="connsiteX10" fmla="*/ 76200 w 241151"/>
                <a:gd name="connsiteY10" fmla="*/ 885 h 218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1151" h="218514">
                  <a:moveTo>
                    <a:pt x="76200" y="885"/>
                  </a:moveTo>
                  <a:cubicBezTo>
                    <a:pt x="66322" y="5118"/>
                    <a:pt x="68101" y="30851"/>
                    <a:pt x="59267" y="43218"/>
                  </a:cubicBezTo>
                  <a:cubicBezTo>
                    <a:pt x="53352" y="51498"/>
                    <a:pt x="41813" y="53795"/>
                    <a:pt x="33867" y="60152"/>
                  </a:cubicBezTo>
                  <a:cubicBezTo>
                    <a:pt x="16629" y="73942"/>
                    <a:pt x="12575" y="83621"/>
                    <a:pt x="0" y="102485"/>
                  </a:cubicBezTo>
                  <a:cubicBezTo>
                    <a:pt x="2822" y="110952"/>
                    <a:pt x="2892" y="120916"/>
                    <a:pt x="8467" y="127885"/>
                  </a:cubicBezTo>
                  <a:cubicBezTo>
                    <a:pt x="70551" y="205489"/>
                    <a:pt x="5" y="81325"/>
                    <a:pt x="50800" y="170218"/>
                  </a:cubicBezTo>
                  <a:cubicBezTo>
                    <a:pt x="57062" y="181177"/>
                    <a:pt x="57463" y="196749"/>
                    <a:pt x="67733" y="204085"/>
                  </a:cubicBezTo>
                  <a:cubicBezTo>
                    <a:pt x="79443" y="212450"/>
                    <a:pt x="95956" y="209730"/>
                    <a:pt x="110067" y="212552"/>
                  </a:cubicBezTo>
                  <a:cubicBezTo>
                    <a:pt x="141111" y="209730"/>
                    <a:pt x="190301" y="232463"/>
                    <a:pt x="203200" y="204085"/>
                  </a:cubicBezTo>
                  <a:cubicBezTo>
                    <a:pt x="290712" y="11557"/>
                    <a:pt x="211840" y="28186"/>
                    <a:pt x="118533" y="17818"/>
                  </a:cubicBezTo>
                  <a:cubicBezTo>
                    <a:pt x="90455" y="8460"/>
                    <a:pt x="86078" y="-3348"/>
                    <a:pt x="76200" y="885"/>
                  </a:cubicBezTo>
                  <a:close/>
                </a:path>
              </a:pathLst>
            </a:cu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GB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</p:grpSp>
      <p:cxnSp>
        <p:nvCxnSpPr>
          <p:cNvPr id="22" name="Straight Connector 21"/>
          <p:cNvCxnSpPr/>
          <p:nvPr/>
        </p:nvCxnSpPr>
        <p:spPr bwMode="auto">
          <a:xfrm flipV="1">
            <a:off x="3545039" y="3121328"/>
            <a:ext cx="1148736" cy="94772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3545039" y="4155104"/>
            <a:ext cx="1947525" cy="1140467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Freeform 23"/>
          <p:cNvSpPr/>
          <p:nvPr/>
        </p:nvSpPr>
        <p:spPr bwMode="auto">
          <a:xfrm>
            <a:off x="442305" y="3669108"/>
            <a:ext cx="587023" cy="403809"/>
          </a:xfrm>
          <a:custGeom>
            <a:avLst/>
            <a:gdLst>
              <a:gd name="connsiteX0" fmla="*/ 0 w 440267"/>
              <a:gd name="connsiteY0" fmla="*/ 403809 h 403809"/>
              <a:gd name="connsiteX1" fmla="*/ 135467 w 440267"/>
              <a:gd name="connsiteY1" fmla="*/ 251409 h 403809"/>
              <a:gd name="connsiteX2" fmla="*/ 177800 w 440267"/>
              <a:gd name="connsiteY2" fmla="*/ 99009 h 403809"/>
              <a:gd name="connsiteX3" fmla="*/ 262467 w 440267"/>
              <a:gd name="connsiteY3" fmla="*/ 5875 h 403809"/>
              <a:gd name="connsiteX4" fmla="*/ 338667 w 440267"/>
              <a:gd name="connsiteY4" fmla="*/ 268342 h 403809"/>
              <a:gd name="connsiteX5" fmla="*/ 440267 w 440267"/>
              <a:gd name="connsiteY5" fmla="*/ 403809 h 40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0267" h="403809">
                <a:moveTo>
                  <a:pt x="0" y="403809"/>
                </a:moveTo>
                <a:cubicBezTo>
                  <a:pt x="52917" y="353009"/>
                  <a:pt x="105834" y="302209"/>
                  <a:pt x="135467" y="251409"/>
                </a:cubicBezTo>
                <a:cubicBezTo>
                  <a:pt x="165100" y="200609"/>
                  <a:pt x="156633" y="139931"/>
                  <a:pt x="177800" y="99009"/>
                </a:cubicBezTo>
                <a:cubicBezTo>
                  <a:pt x="198967" y="58087"/>
                  <a:pt x="235656" y="-22347"/>
                  <a:pt x="262467" y="5875"/>
                </a:cubicBezTo>
                <a:cubicBezTo>
                  <a:pt x="289278" y="34097"/>
                  <a:pt x="309034" y="202020"/>
                  <a:pt x="338667" y="268342"/>
                </a:cubicBezTo>
                <a:cubicBezTo>
                  <a:pt x="368300" y="334664"/>
                  <a:pt x="404283" y="369236"/>
                  <a:pt x="440267" y="403809"/>
                </a:cubicBezTo>
              </a:path>
            </a:pathLst>
          </a:custGeom>
          <a:solidFill>
            <a:srgbClr val="3333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8913" y="3225860"/>
            <a:ext cx="178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sz="1800"/>
              <a:t>t</a:t>
            </a:r>
            <a:r>
              <a:rPr lang="en-GB" sz="1800" baseline="-25000" smtClean="0"/>
              <a:t>1</a:t>
            </a:r>
            <a:r>
              <a:rPr lang="en-GB" sz="1800" smtClean="0"/>
              <a:t>         t</a:t>
            </a:r>
            <a:r>
              <a:rPr lang="en-GB" sz="1800" baseline="-25000" smtClean="0"/>
              <a:t>2</a:t>
            </a:r>
            <a:r>
              <a:rPr lang="en-GB" sz="1800" smtClean="0"/>
              <a:t>         t</a:t>
            </a:r>
            <a:r>
              <a:rPr lang="en-GB" sz="1800" baseline="-25000" smtClean="0"/>
              <a:t>3</a:t>
            </a:r>
            <a:endParaRPr lang="en-GB" sz="1800" baseline="-25000"/>
          </a:p>
        </p:txBody>
      </p:sp>
      <p:sp>
        <p:nvSpPr>
          <p:cNvPr id="26" name="TextBox 25"/>
          <p:cNvSpPr txBox="1"/>
          <p:nvPr/>
        </p:nvSpPr>
        <p:spPr>
          <a:xfrm>
            <a:off x="239069" y="4669157"/>
            <a:ext cx="3741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sz="1600" smtClean="0"/>
              <a:t>X-ray Photon Correlation Spectroscopy</a:t>
            </a:r>
            <a:endParaRPr lang="en-GB" sz="1600"/>
          </a:p>
        </p:txBody>
      </p:sp>
      <p:pic>
        <p:nvPicPr>
          <p:cNvPr id="27" name="Picture 7"/>
          <p:cNvPicPr>
            <a:picLocks noChangeArrowheads="1"/>
          </p:cNvPicPr>
          <p:nvPr/>
        </p:nvPicPr>
        <p:blipFill>
          <a:blip r:embed="rId5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605420" y="2700818"/>
            <a:ext cx="3132400" cy="230270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stA="46000" endPos="65000" dist="50800" dir="5400000" sy="-100000" algn="bl" rotWithShape="0"/>
          </a:effectLst>
          <a:scene3d>
            <a:camera prst="orthographicFront">
              <a:rot lat="20106096" lon="6600000" rev="21594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9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4" name="Rectangle 4"/>
          <p:cNvSpPr>
            <a:spLocks noGrp="1" noChangeArrowheads="1"/>
          </p:cNvSpPr>
          <p:nvPr>
            <p:ph type="title"/>
          </p:nvPr>
        </p:nvSpPr>
        <p:spPr>
          <a:xfrm>
            <a:off x="1280864" y="728499"/>
            <a:ext cx="10956924" cy="780540"/>
          </a:xfrm>
        </p:spPr>
        <p:txBody>
          <a:bodyPr anchor="t"/>
          <a:lstStyle/>
          <a:p>
            <a:r>
              <a:rPr lang="en-GB" smtClean="0"/>
              <a:t>HED (High-Energy Density)</a:t>
            </a:r>
            <a:endParaRPr lang="en-GB"/>
          </a:p>
        </p:txBody>
      </p:sp>
      <p:sp>
        <p:nvSpPr>
          <p:cNvPr id="1034242" name="Rectangle 2"/>
          <p:cNvSpPr>
            <a:spLocks noGrp="1" noChangeAspect="1" noChangeArrowheads="1"/>
          </p:cNvSpPr>
          <p:nvPr>
            <p:ph idx="1"/>
          </p:nvPr>
        </p:nvSpPr>
        <p:spPr>
          <a:xfrm>
            <a:off x="499533" y="1195388"/>
            <a:ext cx="11692467" cy="5144452"/>
          </a:xfrm>
        </p:spPr>
        <p:txBody>
          <a:bodyPr/>
          <a:lstStyle/>
          <a:p>
            <a:pPr marL="0" indent="0">
              <a:buClr>
                <a:schemeClr val="tx1"/>
              </a:buClr>
            </a:pPr>
            <a:r>
              <a:rPr lang="en-GB" sz="1800" smtClean="0"/>
              <a:t>Ultrafast dynamics and structural properties of matter at extreme states</a:t>
            </a:r>
          </a:p>
          <a:p>
            <a:pPr lvl="1">
              <a:buClr>
                <a:srgbClr val="FD930A"/>
              </a:buClr>
            </a:pPr>
            <a:r>
              <a:rPr lang="en-GB" sz="1800" b="1" smtClean="0">
                <a:solidFill>
                  <a:srgbClr val="261748"/>
                </a:solidFill>
              </a:rPr>
              <a:t>Highly excited solids</a:t>
            </a:r>
            <a:r>
              <a:rPr lang="en-GB" sz="1800" smtClean="0">
                <a:solidFill>
                  <a:srgbClr val="261748"/>
                </a:solidFill>
                <a:sym typeface="Wingdings" panose="05000000000000000000" pitchFamily="2" charset="2"/>
              </a:rPr>
              <a:t> laser processing, dynamic compression, high B-field</a:t>
            </a:r>
            <a:endParaRPr lang="en-GB" sz="1800" smtClean="0">
              <a:solidFill>
                <a:srgbClr val="261748"/>
              </a:solidFill>
            </a:endParaRPr>
          </a:p>
          <a:p>
            <a:pPr lvl="1">
              <a:buClr>
                <a:srgbClr val="FD930A"/>
              </a:buClr>
            </a:pPr>
            <a:r>
              <a:rPr lang="en-GB" sz="1800" b="1" smtClean="0">
                <a:solidFill>
                  <a:srgbClr val="261748"/>
                </a:solidFill>
              </a:rPr>
              <a:t>Near-solid density plasmas</a:t>
            </a:r>
            <a:r>
              <a:rPr lang="en-GB" sz="1800" smtClean="0">
                <a:solidFill>
                  <a:srgbClr val="261748"/>
                </a:solidFill>
                <a:sym typeface="Wingdings" panose="05000000000000000000" pitchFamily="2" charset="2"/>
              </a:rPr>
              <a:t></a:t>
            </a:r>
            <a:r>
              <a:rPr lang="en-GB" sz="1800" smtClean="0">
                <a:solidFill>
                  <a:srgbClr val="261748"/>
                </a:solidFill>
              </a:rPr>
              <a:t> WDM, HDM, rel. laser-matter interaction </a:t>
            </a:r>
          </a:p>
          <a:p>
            <a:pPr lvl="1">
              <a:buClr>
                <a:srgbClr val="FD930A"/>
              </a:buClr>
            </a:pPr>
            <a:r>
              <a:rPr lang="en-GB" sz="1800" b="1" smtClean="0">
                <a:solidFill>
                  <a:srgbClr val="261748"/>
                </a:solidFill>
              </a:rPr>
              <a:t>Quantum states of matter</a:t>
            </a:r>
            <a:r>
              <a:rPr lang="en-GB" sz="1800" smtClean="0">
                <a:solidFill>
                  <a:srgbClr val="261748"/>
                </a:solidFill>
                <a:sym typeface="Wingdings" panose="05000000000000000000" pitchFamily="2" charset="2"/>
              </a:rPr>
              <a:t> high field QED (future upgrade)</a:t>
            </a:r>
            <a:endParaRPr lang="en-GB" sz="1800" smtClean="0"/>
          </a:p>
          <a:p>
            <a:pPr>
              <a:buClr>
                <a:schemeClr val="tx1"/>
              </a:buClr>
              <a:buFont typeface="Wingdings" pitchFamily="2" charset="2"/>
              <a:buChar char="n"/>
            </a:pPr>
            <a:endParaRPr lang="en-GB" sz="1800" smtClean="0"/>
          </a:p>
          <a:p>
            <a:pPr>
              <a:buClr>
                <a:schemeClr val="tx1"/>
              </a:buClr>
              <a:buFont typeface="Wingdings" pitchFamily="2" charset="2"/>
              <a:buChar char="n"/>
            </a:pPr>
            <a:endParaRPr lang="en-GB" sz="1800"/>
          </a:p>
          <a:p>
            <a:pPr>
              <a:buClr>
                <a:schemeClr val="tx1"/>
              </a:buClr>
              <a:buFont typeface="Wingdings" pitchFamily="2" charset="2"/>
              <a:buChar char="n"/>
            </a:pPr>
            <a:endParaRPr lang="en-GB" sz="1800" smtClean="0"/>
          </a:p>
          <a:p>
            <a:pPr>
              <a:buClr>
                <a:schemeClr val="tx1"/>
              </a:buClr>
              <a:buFont typeface="Wingdings" pitchFamily="2" charset="2"/>
              <a:buChar char="n"/>
            </a:pPr>
            <a:endParaRPr lang="en-GB" sz="1800"/>
          </a:p>
          <a:p>
            <a:pPr marL="0" indent="0">
              <a:buClr>
                <a:schemeClr val="tx1"/>
              </a:buClr>
              <a:buNone/>
            </a:pPr>
            <a:endParaRPr lang="en-GB" sz="1800" smtClean="0"/>
          </a:p>
          <a:p>
            <a:pPr marL="0" indent="0">
              <a:buClr>
                <a:schemeClr val="tx1"/>
              </a:buClr>
            </a:pPr>
            <a:r>
              <a:rPr lang="en-GB" sz="1800" smtClean="0"/>
              <a:t>Combination of high excitation with various X-ray techniques</a:t>
            </a:r>
          </a:p>
          <a:p>
            <a:pPr lvl="1"/>
            <a:r>
              <a:rPr lang="en-GB" sz="1800"/>
              <a:t>U</a:t>
            </a:r>
            <a:r>
              <a:rPr lang="en-GB" sz="1800" smtClean="0"/>
              <a:t>se of </a:t>
            </a:r>
            <a:r>
              <a:rPr lang="en-GB" sz="1800" b="1" smtClean="0"/>
              <a:t>various pump sources</a:t>
            </a:r>
            <a:r>
              <a:rPr lang="en-GB" sz="1800" smtClean="0"/>
              <a:t>: optical laser, XFEL, B-fields (60 T pulsed)</a:t>
            </a:r>
          </a:p>
          <a:p>
            <a:pPr lvl="1"/>
            <a:r>
              <a:rPr lang="en-GB" sz="1800" b="1" smtClean="0"/>
              <a:t>Various X-ray probe techniques</a:t>
            </a:r>
            <a:r>
              <a:rPr lang="en-GB" sz="1800" smtClean="0"/>
              <a:t>: XRD, SAXS, XRTS, </a:t>
            </a:r>
            <a:r>
              <a:rPr lang="en-GB" sz="1800" err="1" smtClean="0"/>
              <a:t>hrIXS</a:t>
            </a:r>
            <a:r>
              <a:rPr lang="en-GB" sz="1800" smtClean="0"/>
              <a:t>, XI, XAS….</a:t>
            </a:r>
            <a:endParaRPr lang="en-GB" sz="18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13" y="2913605"/>
            <a:ext cx="2674660" cy="164491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930725" y="2756542"/>
            <a:ext cx="3177211" cy="1840484"/>
            <a:chOff x="2000250" y="1400175"/>
            <a:chExt cx="5143500" cy="405765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0250" y="1400175"/>
              <a:ext cx="5143500" cy="4057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 bwMode="auto">
            <a:xfrm>
              <a:off x="6464300" y="3530600"/>
              <a:ext cx="679450" cy="1787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 smtClean="0">
                <a:solidFill>
                  <a:srgbClr val="261748"/>
                </a:solidFill>
              </a:endParaRPr>
            </a:p>
          </p:txBody>
        </p:sp>
      </p:grpSp>
      <p:pic>
        <p:nvPicPr>
          <p:cNvPr id="10" name="Picture 197" descr="M:\fwt\projects\XFEL - HBLX\TNSA-extension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552" y="2941037"/>
            <a:ext cx="4913376" cy="169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0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imation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1016000"/>
            <a:ext cx="725170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Animation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1016000"/>
            <a:ext cx="7250112" cy="543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0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1016000"/>
            <a:ext cx="7237412" cy="542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>
          <a:xfrm>
            <a:off x="649288" y="534988"/>
            <a:ext cx="6613525" cy="481012"/>
          </a:xfrm>
          <a:noFill/>
        </p:spPr>
        <p:txBody>
          <a:bodyPr/>
          <a:lstStyle/>
          <a:p>
            <a:pPr eaLnBrk="1" hangingPunct="1"/>
            <a:r>
              <a:rPr lang="de-DE" altLang="en-US">
                <a:solidFill>
                  <a:srgbClr val="941651"/>
                </a:solidFill>
              </a:rPr>
              <a:t>Synchrotron </a:t>
            </a:r>
            <a:r>
              <a:rPr lang="de-DE" altLang="en-US" err="1">
                <a:solidFill>
                  <a:srgbClr val="941651"/>
                </a:solidFill>
              </a:rPr>
              <a:t>radiation</a:t>
            </a:r>
            <a:r>
              <a:rPr lang="de-DE" altLang="en-US">
                <a:solidFill>
                  <a:srgbClr val="941651"/>
                </a:solidFill>
              </a:rPr>
              <a:t> (</a:t>
            </a:r>
            <a:r>
              <a:rPr lang="de-DE" altLang="en-US" err="1">
                <a:solidFill>
                  <a:srgbClr val="941651"/>
                </a:solidFill>
              </a:rPr>
              <a:t>undulators</a:t>
            </a:r>
            <a:r>
              <a:rPr lang="de-DE" altLang="en-US">
                <a:solidFill>
                  <a:srgbClr val="94165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3773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7089" y="750332"/>
            <a:ext cx="6094411" cy="780540"/>
          </a:xfrm>
        </p:spPr>
        <p:txBody>
          <a:bodyPr/>
          <a:lstStyle/>
          <a:p>
            <a:r>
              <a:rPr lang="en-CA" sz="2800" dirty="0" smtClean="0">
                <a:solidFill>
                  <a:srgbClr val="C00000"/>
                </a:solidFill>
              </a:rPr>
              <a:t>Thank you for your attention </a:t>
            </a:r>
            <a:r>
              <a:rPr lang="de-DE" sz="2800" dirty="0" smtClean="0">
                <a:solidFill>
                  <a:srgbClr val="C00000"/>
                </a:solidFill>
              </a:rPr>
              <a:t>!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89" y="2049464"/>
            <a:ext cx="10944224" cy="388937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8" b="29395"/>
          <a:stretch/>
        </p:blipFill>
        <p:spPr bwMode="auto">
          <a:xfrm>
            <a:off x="623889" y="2049464"/>
            <a:ext cx="10944225" cy="388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72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638300" y="808038"/>
            <a:ext cx="84026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bIns="0" anchor="ctr"/>
          <a:lstStyle>
            <a:lvl1pPr>
              <a:spcBef>
                <a:spcPct val="20000"/>
              </a:spcBef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 b="1">
                <a:solidFill>
                  <a:srgbClr val="0033CC"/>
                </a:solidFill>
              </a:rPr>
              <a:t>X-Rays</a:t>
            </a:r>
            <a:br>
              <a:rPr lang="en-US" altLang="en-US" sz="3600" b="1">
                <a:solidFill>
                  <a:srgbClr val="0033CC"/>
                </a:solidFill>
              </a:rPr>
            </a:br>
            <a:r>
              <a:rPr lang="en-US" altLang="en-US" sz="2500" b="1">
                <a:solidFill>
                  <a:srgbClr val="0033CC"/>
                </a:solidFill>
              </a:rPr>
              <a:t> </a:t>
            </a:r>
            <a:r>
              <a:rPr lang="en-US" altLang="en-US" sz="3600" b="1">
                <a:solidFill>
                  <a:srgbClr val="0033CC"/>
                </a:solidFill>
              </a:rPr>
              <a:t/>
            </a:r>
            <a:br>
              <a:rPr lang="en-US" altLang="en-US" sz="3600" b="1">
                <a:solidFill>
                  <a:srgbClr val="0033CC"/>
                </a:solidFill>
              </a:rPr>
            </a:br>
            <a:r>
              <a:rPr lang="en-US" altLang="en-US" sz="3600" b="1" i="1">
                <a:solidFill>
                  <a:srgbClr val="CC0000"/>
                </a:solidFill>
              </a:rPr>
              <a:t>New Generation Sources</a:t>
            </a:r>
            <a:br>
              <a:rPr lang="en-US" altLang="en-US" sz="3600" b="1" i="1">
                <a:solidFill>
                  <a:srgbClr val="CC0000"/>
                </a:solidFill>
              </a:rPr>
            </a:br>
            <a:r>
              <a:rPr lang="en-US" altLang="en-US" sz="3600" b="1" i="1">
                <a:solidFill>
                  <a:srgbClr val="CC0000"/>
                </a:solidFill>
              </a:rPr>
              <a:t>Free Electron Lasers </a:t>
            </a:r>
            <a:r>
              <a:rPr lang="en-US" altLang="en-US" sz="3600" b="1" i="1" smtClean="0">
                <a:solidFill>
                  <a:srgbClr val="CC0000"/>
                </a:solidFill>
              </a:rPr>
              <a:t>(XFELs</a:t>
            </a:r>
            <a:r>
              <a:rPr lang="en-US" altLang="en-US" sz="3600" b="1" i="1">
                <a:solidFill>
                  <a:srgbClr val="CC0000"/>
                </a:solidFill>
              </a:rPr>
              <a:t>)</a:t>
            </a:r>
            <a:endParaRPr lang="en-GB" altLang="en-US" sz="3600" b="1" i="1">
              <a:solidFill>
                <a:srgbClr val="CC0000"/>
              </a:solidFill>
            </a:endParaRPr>
          </a:p>
        </p:txBody>
      </p:sp>
      <p:pic>
        <p:nvPicPr>
          <p:cNvPr id="3" name="Picture 45" descr="stars_vorne_film_klei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5" y="3946525"/>
            <a:ext cx="3509963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79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33268" y="1038885"/>
            <a:ext cx="4658203" cy="5472113"/>
            <a:chOff x="134" y="572"/>
            <a:chExt cx="3092" cy="3493"/>
          </a:xfrm>
        </p:grpSpPr>
        <p:pic>
          <p:nvPicPr>
            <p:cNvPr id="3" name="Picture 6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572"/>
              <a:ext cx="2422" cy="3493"/>
            </a:xfrm>
            <a:prstGeom prst="rect">
              <a:avLst/>
            </a:prstGeom>
            <a:solidFill>
              <a:schemeClr val="tx2"/>
            </a:solidFill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4" name="Line 7"/>
            <p:cNvSpPr>
              <a:spLocks noChangeShapeType="1"/>
            </p:cNvSpPr>
            <p:nvPr/>
          </p:nvSpPr>
          <p:spPr bwMode="auto">
            <a:xfrm>
              <a:off x="2013" y="2432"/>
              <a:ext cx="774" cy="0"/>
            </a:xfrm>
            <a:prstGeom prst="line">
              <a:avLst/>
            </a:prstGeom>
            <a:noFill/>
            <a:ln w="57150">
              <a:solidFill>
                <a:srgbClr val="CC0099"/>
              </a:solidFill>
              <a:round/>
              <a:headEnd type="triangle" w="med" len="med"/>
              <a:tailEnd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Line 8"/>
            <p:cNvSpPr>
              <a:spLocks noChangeShapeType="1"/>
            </p:cNvSpPr>
            <p:nvPr/>
          </p:nvSpPr>
          <p:spPr bwMode="auto">
            <a:xfrm flipV="1">
              <a:off x="2228" y="1582"/>
              <a:ext cx="559" cy="1"/>
            </a:xfrm>
            <a:prstGeom prst="line">
              <a:avLst/>
            </a:prstGeom>
            <a:noFill/>
            <a:ln w="57150">
              <a:solidFill>
                <a:srgbClr val="990033"/>
              </a:solidFill>
              <a:round/>
              <a:headEnd type="triangle" w="med" len="med"/>
              <a:tailEnd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2379" y="935"/>
              <a:ext cx="40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2515" y="645"/>
              <a:ext cx="440" cy="216"/>
            </a:xfrm>
            <a:prstGeom prst="rect">
              <a:avLst/>
            </a:prstGeom>
            <a:solidFill>
              <a:srgbClr val="E1F2F3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>
                  <a:solidFill>
                    <a:srgbClr val="FF3300"/>
                  </a:solidFill>
                </a:rPr>
                <a:t>FELs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2506" y="1295"/>
              <a:ext cx="720" cy="216"/>
            </a:xfrm>
            <a:prstGeom prst="rect">
              <a:avLst/>
            </a:prstGeom>
            <a:solidFill>
              <a:srgbClr val="E1F2F3"/>
            </a:solidFill>
            <a:ln w="28575">
              <a:solidFill>
                <a:srgbClr val="990033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>
                  <a:solidFill>
                    <a:srgbClr val="990033"/>
                  </a:solidFill>
                </a:rPr>
                <a:t>PETRA</a:t>
              </a:r>
              <a:r>
                <a:rPr lang="en-US">
                  <a:solidFill>
                    <a:srgbClr val="FF3300"/>
                  </a:solidFill>
                </a:rPr>
                <a:t> </a:t>
              </a:r>
              <a:r>
                <a:rPr lang="en-US">
                  <a:solidFill>
                    <a:srgbClr val="990033"/>
                  </a:solidFill>
                </a:rPr>
                <a:t>III</a:t>
              </a:r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2486" y="2469"/>
              <a:ext cx="705" cy="216"/>
            </a:xfrm>
            <a:prstGeom prst="rect">
              <a:avLst/>
            </a:prstGeom>
            <a:solidFill>
              <a:srgbClr val="E1F2F3"/>
            </a:solidFill>
            <a:ln w="28575">
              <a:solidFill>
                <a:srgbClr val="CC0099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CC0099"/>
                  </a:solidFill>
                </a:rPr>
                <a:t>DORIS III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275021" y="1267978"/>
            <a:ext cx="3951287" cy="4810125"/>
            <a:chOff x="5025088" y="1070653"/>
            <a:chExt cx="3951287" cy="4810125"/>
          </a:xfrm>
        </p:grpSpPr>
        <p:grpSp>
          <p:nvGrpSpPr>
            <p:cNvPr id="11" name="Group 4"/>
            <p:cNvGrpSpPr>
              <a:grpSpLocks/>
            </p:cNvGrpSpPr>
            <p:nvPr/>
          </p:nvGrpSpPr>
          <p:grpSpPr bwMode="auto">
            <a:xfrm>
              <a:off x="5025088" y="1070653"/>
              <a:ext cx="3951287" cy="4810125"/>
              <a:chOff x="1033" y="886"/>
              <a:chExt cx="2489" cy="3030"/>
            </a:xfrm>
          </p:grpSpPr>
          <p:pic>
            <p:nvPicPr>
              <p:cNvPr id="13" name="Picture 12" descr="FEL peak 100fs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6914"/>
              <a:stretch>
                <a:fillRect/>
              </a:stretch>
            </p:blipFill>
            <p:spPr bwMode="auto">
              <a:xfrm>
                <a:off x="1033" y="886"/>
                <a:ext cx="2489" cy="303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</p:pic>
          <p:sp>
            <p:nvSpPr>
              <p:cNvPr id="14" name="Text Box 6"/>
              <p:cNvSpPr txBox="1">
                <a:spLocks noChangeAspect="1" noChangeArrowheads="1"/>
              </p:cNvSpPr>
              <p:nvPr/>
            </p:nvSpPr>
            <p:spPr bwMode="auto">
              <a:xfrm>
                <a:off x="2600" y="1264"/>
                <a:ext cx="591" cy="21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de-DE">
                    <a:solidFill>
                      <a:srgbClr val="FF0000"/>
                    </a:solidFill>
                  </a:rPr>
                  <a:t>Photons</a:t>
                </a:r>
              </a:p>
            </p:txBody>
          </p:sp>
          <p:sp>
            <p:nvSpPr>
              <p:cNvPr id="15" name="Text Box 7"/>
              <p:cNvSpPr txBox="1">
                <a:spLocks noChangeAspect="1" noChangeArrowheads="1"/>
              </p:cNvSpPr>
              <p:nvPr/>
            </p:nvSpPr>
            <p:spPr bwMode="auto">
              <a:xfrm>
                <a:off x="2835" y="3077"/>
                <a:ext cx="635" cy="21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prstTxWarp prst="textNoShape">
                  <a:avLst/>
                </a:prstTxWarp>
                <a:spAutoFit/>
              </a:bodyPr>
              <a:lstStyle/>
              <a:p>
                <a:r>
                  <a:rPr lang="de-DE">
                    <a:solidFill>
                      <a:srgbClr val="0000FF"/>
                    </a:solidFill>
                  </a:rPr>
                  <a:t> Photons</a:t>
                </a:r>
              </a:p>
            </p:txBody>
          </p:sp>
          <p:sp>
            <p:nvSpPr>
              <p:cNvPr id="16" name="Text Box 8"/>
              <p:cNvSpPr txBox="1">
                <a:spLocks noChangeAspect="1" noChangeArrowheads="1"/>
              </p:cNvSpPr>
              <p:nvPr/>
            </p:nvSpPr>
            <p:spPr bwMode="auto">
              <a:xfrm>
                <a:off x="2093" y="3609"/>
                <a:ext cx="382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de-DE" b="1"/>
                  <a:t>time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7525105" y="3127888"/>
              <a:ext cx="926055" cy="33855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rgbClr val="FF0000"/>
                  </a:solidFill>
                </a:rPr>
                <a:t>2-100 fs</a:t>
              </a:r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-1738064" y="590724"/>
            <a:ext cx="8313374" cy="5760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rgbClr val="941651"/>
                </a:solidFill>
              </a:rPr>
              <a:t>Main advantages of XFELs</a:t>
            </a:r>
            <a:endParaRPr lang="en-US">
              <a:solidFill>
                <a:srgbClr val="9416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53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318793" y="875797"/>
            <a:ext cx="8458200" cy="56118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8450" indent="-298450" algn="just">
              <a:lnSpc>
                <a:spcPct val="90000"/>
              </a:lnSpc>
              <a:buFont typeface="Wingdings" charset="2"/>
              <a:buNone/>
            </a:pPr>
            <a:r>
              <a:rPr lang="en-US" altLang="en-US" sz="2000" b="1" smtClean="0">
                <a:solidFill>
                  <a:srgbClr val="FF0000"/>
                </a:solidFill>
              </a:rPr>
              <a:t>wavelength down to &lt; 0.1 nm </a:t>
            </a:r>
            <a:r>
              <a:rPr lang="en-US" altLang="en-US" sz="2000" b="1" i="1" smtClean="0">
                <a:solidFill>
                  <a:srgbClr val="000090"/>
                </a:solidFill>
              </a:rPr>
              <a:t>==&gt; atomic-scale resolution</a:t>
            </a:r>
            <a:r>
              <a:rPr lang="en-US" altLang="en-US" sz="2000" b="1" smtClean="0">
                <a:solidFill>
                  <a:srgbClr val="FF0000"/>
                </a:solidFill>
              </a:rPr>
              <a:t>					</a:t>
            </a:r>
          </a:p>
          <a:p>
            <a:pPr marL="298450" indent="-298450" algn="just">
              <a:lnSpc>
                <a:spcPct val="90000"/>
              </a:lnSpc>
              <a:buFont typeface="Wingdings" charset="2"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 </a:t>
            </a:r>
            <a:r>
              <a:rPr lang="en-US" altLang="en-US" sz="2000" b="1" smtClean="0">
                <a:solidFill>
                  <a:srgbClr val="FF0000"/>
                </a:solidFill>
              </a:rPr>
              <a:t>                                                             ultrashort (&lt;1 </a:t>
            </a:r>
            <a:r>
              <a:rPr lang="en-US" altLang="en-US" sz="2000" b="1" err="1" smtClean="0">
                <a:solidFill>
                  <a:srgbClr val="FF0000"/>
                </a:solidFill>
              </a:rPr>
              <a:t>ps</a:t>
            </a:r>
            <a:r>
              <a:rPr lang="en-US" altLang="en-US" sz="2000" b="1" smtClean="0">
                <a:solidFill>
                  <a:srgbClr val="FF0000"/>
                </a:solidFill>
              </a:rPr>
              <a:t>) pulses</a:t>
            </a:r>
          </a:p>
          <a:p>
            <a:pPr marL="298450" indent="-298450" algn="just">
              <a:lnSpc>
                <a:spcPct val="90000"/>
              </a:lnSpc>
              <a:buFont typeface="Wingdings" charset="2"/>
              <a:buNone/>
            </a:pPr>
            <a:r>
              <a:rPr lang="en-US" altLang="en-US" sz="2000" b="1" smtClean="0">
                <a:solidFill>
                  <a:srgbClr val="FF0000"/>
                </a:solidFill>
              </a:rPr>
              <a:t> 					          </a:t>
            </a:r>
            <a:r>
              <a:rPr lang="en-US" altLang="en-US" sz="2000" b="1" i="1" smtClean="0">
                <a:solidFill>
                  <a:srgbClr val="000090"/>
                </a:solidFill>
              </a:rPr>
              <a:t>==&gt; “molecular movies”</a:t>
            </a:r>
            <a:r>
              <a:rPr lang="en-US" altLang="en-US" sz="2000" b="1" smtClean="0">
                <a:solidFill>
                  <a:srgbClr val="FF0000"/>
                </a:solidFill>
              </a:rPr>
              <a:t>	</a:t>
            </a:r>
            <a:r>
              <a:rPr lang="en-US" altLang="en-US" sz="2000" b="1" smtClean="0">
                <a:solidFill>
                  <a:schemeClr val="accent2"/>
                </a:solidFill>
              </a:rPr>
              <a:t>					</a:t>
            </a:r>
          </a:p>
          <a:p>
            <a:pPr marL="298450" indent="-298450">
              <a:lnSpc>
                <a:spcPct val="90000"/>
              </a:lnSpc>
            </a:pPr>
            <a:endParaRPr lang="en-US" altLang="en-US" sz="2000" b="1" smtClean="0">
              <a:solidFill>
                <a:srgbClr val="FF0000"/>
              </a:solidFill>
            </a:endParaRPr>
          </a:p>
          <a:p>
            <a:pPr marL="298450" indent="-298450">
              <a:lnSpc>
                <a:spcPct val="90000"/>
              </a:lnSpc>
              <a:buFont typeface="Wingdings" charset="2"/>
              <a:buNone/>
            </a:pPr>
            <a:endParaRPr lang="en-US" altLang="en-US" sz="2000" b="1" smtClean="0">
              <a:solidFill>
                <a:srgbClr val="FF0000"/>
              </a:solidFill>
            </a:endParaRPr>
          </a:p>
          <a:p>
            <a:pPr marL="298450" indent="-298450">
              <a:lnSpc>
                <a:spcPct val="90000"/>
              </a:lnSpc>
              <a:buFont typeface="Wingdings" charset="2"/>
              <a:buNone/>
            </a:pPr>
            <a:r>
              <a:rPr lang="en-US" altLang="en-US" sz="2000" b="1" smtClean="0">
                <a:solidFill>
                  <a:srgbClr val="FF0000"/>
                </a:solidFill>
              </a:rPr>
              <a:t>ultra-high peak brightness,</a:t>
            </a:r>
            <a:r>
              <a:rPr lang="en-US" altLang="en-US" sz="2000" b="1" smtClean="0">
                <a:solidFill>
                  <a:schemeClr val="accent2"/>
                </a:solidFill>
              </a:rPr>
              <a:t> </a:t>
            </a:r>
          </a:p>
          <a:p>
            <a:pPr marL="298450" indent="-298450">
              <a:lnSpc>
                <a:spcPct val="90000"/>
              </a:lnSpc>
              <a:buFont typeface="Wingdings" charset="2"/>
              <a:buNone/>
            </a:pPr>
            <a:r>
              <a:rPr lang="en-US" altLang="en-US" sz="2000" b="1" smtClean="0">
                <a:solidFill>
                  <a:srgbClr val="FF0000"/>
                </a:solidFill>
              </a:rPr>
              <a:t>transverse spatial coherence</a:t>
            </a:r>
          </a:p>
          <a:p>
            <a:pPr marL="298450" indent="-298450">
              <a:lnSpc>
                <a:spcPct val="90000"/>
              </a:lnSpc>
              <a:buFont typeface="Wingdings" charset="2"/>
              <a:buNone/>
            </a:pPr>
            <a:r>
              <a:rPr lang="en-US" altLang="en-US" sz="2000" b="1" smtClean="0">
                <a:solidFill>
                  <a:srgbClr val="FF0000"/>
                </a:solidFill>
              </a:rPr>
              <a:t>		</a:t>
            </a:r>
            <a:r>
              <a:rPr lang="en-US" altLang="en-US" sz="2000" b="1" i="1" smtClean="0">
                <a:solidFill>
                  <a:srgbClr val="000090"/>
                </a:solidFill>
              </a:rPr>
              <a:t>==&gt; imaging of single nanoscale objects, possibly down to individual macromolecules (no crystals)</a:t>
            </a:r>
          </a:p>
          <a:p>
            <a:pPr marL="298450" indent="-298450">
              <a:lnSpc>
                <a:spcPct val="90000"/>
              </a:lnSpc>
              <a:buFont typeface="Wingdings" charset="2"/>
              <a:buNone/>
            </a:pPr>
            <a:r>
              <a:rPr lang="en-US" altLang="en-US" sz="2000" b="1" i="1" smtClean="0">
                <a:solidFill>
                  <a:srgbClr val="000090"/>
                </a:solidFill>
              </a:rPr>
              <a:t>            ==&gt; investigation of matter under extreme conditions…</a:t>
            </a:r>
            <a:endParaRPr lang="en-US" altLang="en-US" sz="2000" b="1" smtClean="0">
              <a:solidFill>
                <a:srgbClr val="000090"/>
              </a:solidFill>
            </a:endParaRPr>
          </a:p>
          <a:p>
            <a:pPr marL="298450" indent="-298450">
              <a:lnSpc>
                <a:spcPct val="90000"/>
              </a:lnSpc>
            </a:pPr>
            <a:endParaRPr lang="en-US" altLang="en-US" sz="2000" b="1">
              <a:solidFill>
                <a:schemeClr val="accent2"/>
              </a:solidFill>
            </a:endParaRPr>
          </a:p>
        </p:txBody>
      </p:sp>
      <p:pic>
        <p:nvPicPr>
          <p:cNvPr id="11" name="Picture 4" descr="lesson20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576" y="1516283"/>
            <a:ext cx="4077778" cy="215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649" y="2685327"/>
            <a:ext cx="4643860" cy="193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08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9" descr="C:\Users\fpoppe\Desktop\Neuer Ordner\PITZ_9_buendelung_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46" y="2162700"/>
            <a:ext cx="520382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1"/>
          <p:cNvSpPr>
            <a:spLocks noGrp="1"/>
          </p:cNvSpPr>
          <p:nvPr>
            <p:ph type="title" idx="4294967295"/>
          </p:nvPr>
        </p:nvSpPr>
        <p:spPr>
          <a:xfrm>
            <a:off x="648163" y="777194"/>
            <a:ext cx="6613525" cy="481013"/>
          </a:xfrm>
        </p:spPr>
        <p:txBody>
          <a:bodyPr/>
          <a:lstStyle/>
          <a:p>
            <a:r>
              <a:rPr lang="de-DE" altLang="en-US" err="1">
                <a:solidFill>
                  <a:srgbClr val="941651"/>
                </a:solidFill>
              </a:rPr>
              <a:t>Injector</a:t>
            </a:r>
            <a:r>
              <a:rPr lang="de-DE" altLang="en-US">
                <a:solidFill>
                  <a:srgbClr val="941651"/>
                </a:solidFill>
              </a:rPr>
              <a:t>: </a:t>
            </a:r>
            <a:r>
              <a:rPr lang="de-DE" altLang="en-US" err="1">
                <a:solidFill>
                  <a:srgbClr val="941651"/>
                </a:solidFill>
              </a:rPr>
              <a:t>creating</a:t>
            </a:r>
            <a:r>
              <a:rPr lang="de-DE" altLang="en-US">
                <a:solidFill>
                  <a:srgbClr val="941651"/>
                </a:solidFill>
              </a:rPr>
              <a:t> </a:t>
            </a:r>
            <a:r>
              <a:rPr lang="de-DE" altLang="en-US" err="1">
                <a:solidFill>
                  <a:srgbClr val="941651"/>
                </a:solidFill>
              </a:rPr>
              <a:t>bunches</a:t>
            </a:r>
            <a:r>
              <a:rPr lang="de-DE" altLang="en-US">
                <a:solidFill>
                  <a:srgbClr val="941651"/>
                </a:solidFill>
              </a:rPr>
              <a:t> </a:t>
            </a:r>
            <a:r>
              <a:rPr lang="de-DE" altLang="en-US" err="1">
                <a:solidFill>
                  <a:srgbClr val="941651"/>
                </a:solidFill>
              </a:rPr>
              <a:t>of</a:t>
            </a:r>
            <a:r>
              <a:rPr lang="de-DE" altLang="en-US">
                <a:solidFill>
                  <a:srgbClr val="941651"/>
                </a:solidFill>
              </a:rPr>
              <a:t> </a:t>
            </a:r>
            <a:r>
              <a:rPr lang="de-DE" altLang="en-US" err="1">
                <a:solidFill>
                  <a:srgbClr val="941651"/>
                </a:solidFill>
              </a:rPr>
              <a:t>electrons</a:t>
            </a:r>
            <a:endParaRPr lang="de-DE" altLang="en-US">
              <a:solidFill>
                <a:srgbClr val="941651"/>
              </a:solidFill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970070" y="2145238"/>
            <a:ext cx="3624262" cy="3000375"/>
          </a:xfrm>
          <a:prstGeom prst="rect">
            <a:avLst/>
          </a:prstGeom>
          <a:solidFill>
            <a:srgbClr val="E0E0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00"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n-US" sz="2000">
                <a:solidFill>
                  <a:schemeClr val="tx1"/>
                </a:solidFill>
              </a:rPr>
              <a:t>Optical laser strikes Cs</a:t>
            </a:r>
            <a:r>
              <a:rPr lang="en-US" altLang="en-US" sz="2000" baseline="-25000">
                <a:solidFill>
                  <a:schemeClr val="tx1"/>
                </a:solidFill>
              </a:rPr>
              <a:t>2</a:t>
            </a:r>
            <a:r>
              <a:rPr lang="en-US" altLang="en-US" sz="2000">
                <a:solidFill>
                  <a:schemeClr val="tx1"/>
                </a:solidFill>
              </a:rPr>
              <a:t>Te surface, releasing a cloud of electrons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000">
                <a:solidFill>
                  <a:schemeClr val="tx1"/>
                </a:solidFill>
              </a:rPr>
              <a:t>Electrons move into a magnetic field, shaping into a bunch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000">
                <a:solidFill>
                  <a:schemeClr val="tx1"/>
                </a:solidFill>
              </a:rPr>
              <a:t>Small accelerator module “fires” bunch into the main electron accelerator</a:t>
            </a:r>
          </a:p>
        </p:txBody>
      </p:sp>
      <p:pic>
        <p:nvPicPr>
          <p:cNvPr id="6" name="Picture 18" descr="C:\Users\fpoppe\Desktop\Neuer Ordner\PITZ_8_buendelung_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46" y="2157938"/>
            <a:ext cx="5203825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C:\Users\fpoppe\Desktop\Neuer Ordner\PITZ_7_beschleunigung_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46" y="2162700"/>
            <a:ext cx="520382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 descr="C:\Users\fpoppe\Desktop\Neuer Ordner\PITZ_6_beschleunigung_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46" y="2157938"/>
            <a:ext cx="5203825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C:\Users\fpoppe\Desktop\Neuer Ordner\PITZ_3_kathode_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59" y="2157938"/>
            <a:ext cx="5310187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C:\Users\fpoppe\Desktop\Neuer Ordner\PITZ_2_kathode_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59" y="2145238"/>
            <a:ext cx="5310187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90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theme/theme1.xml><?xml version="1.0" encoding="utf-8"?>
<a:theme xmlns:a="http://schemas.openxmlformats.org/drawingml/2006/main" name="XFEL_PowerPoint_16x9_v3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</a:spPr>
      <a:bodyPr rtlCol="0" anchor="ctr">
        <a:noAutofit/>
      </a:bodyPr>
      <a:lstStyle>
        <a:defPPr algn="ctr">
          <a:lnSpc>
            <a:spcPct val="113000"/>
          </a:lnSpc>
          <a:defRPr sz="1400" dirty="0" err="1" smtClean="0"/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marL="269875" indent="-269875">
          <a:lnSpc>
            <a:spcPct val="112000"/>
          </a:lnSpc>
          <a:buBlip>
            <a:blip xmlns:r="http://schemas.openxmlformats.org/officeDocument/2006/relationships" r:embed="rId1"/>
          </a:buBlip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XFEL_PowerPoint_16x9.potx" id="{5D9E4C7F-CF90-47AA-9B5A-D1B8A1F64B49}" vid="{107EC11D-EED3-47DC-89A2-C8C245B9F565}"/>
    </a:ext>
  </a:extLst>
</a:theme>
</file>

<file path=ppt/theme/theme2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XFEL_PowerPoint_16x9_v3</Template>
  <TotalTime>11090</TotalTime>
  <Words>1469</Words>
  <Application>Microsoft Macintosh PowerPoint</Application>
  <PresentationFormat>Widescreen</PresentationFormat>
  <Paragraphs>319</Paragraphs>
  <Slides>50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1" baseType="lpstr">
      <vt:lpstr>Calibri</vt:lpstr>
      <vt:lpstr>Cambria Math</vt:lpstr>
      <vt:lpstr>Helvetica</vt:lpstr>
      <vt:lpstr>MS Mincho</vt:lpstr>
      <vt:lpstr>MS PGothic</vt:lpstr>
      <vt:lpstr>ＭＳ Ｐゴシック</vt:lpstr>
      <vt:lpstr>Symbol</vt:lpstr>
      <vt:lpstr>Times New Roman</vt:lpstr>
      <vt:lpstr>Wingdings</vt:lpstr>
      <vt:lpstr>Arial</vt:lpstr>
      <vt:lpstr>XFEL_PowerPoint_16x9_v3</vt:lpstr>
      <vt:lpstr>European XFEL:  Novel Technologies for Superior Science </vt:lpstr>
      <vt:lpstr>Max von Laue celebration at DESY</vt:lpstr>
      <vt:lpstr>European XFEL inauguration (Sept. 1, 2017)</vt:lpstr>
      <vt:lpstr>Synchrotron radiation (dipoles)</vt:lpstr>
      <vt:lpstr>Synchrotron radiation (undulators)</vt:lpstr>
      <vt:lpstr>PowerPoint Presentation</vt:lpstr>
      <vt:lpstr>PowerPoint Presentation</vt:lpstr>
      <vt:lpstr>PowerPoint Presentation</vt:lpstr>
      <vt:lpstr>Injector: creating bunches of electrons</vt:lpstr>
      <vt:lpstr>Accelerator: electrons at close to light speed</vt:lpstr>
      <vt:lpstr>Basics of SASE FEL process</vt:lpstr>
      <vt:lpstr>Basics of SASE FEL process</vt:lpstr>
      <vt:lpstr>PowerPoint Presentation</vt:lpstr>
      <vt:lpstr>Spontaneous vs. coherent radiation in undulators</vt:lpstr>
      <vt:lpstr>Peak brilliance of X-Ray sources vs. time</vt:lpstr>
      <vt:lpstr>PowerPoint Presentation</vt:lpstr>
      <vt:lpstr>Tremendous variety of bio-objects to be studied</vt:lpstr>
      <vt:lpstr>X-ray free-electron lasers worldwide</vt:lpstr>
      <vt:lpstr>Experiments at FLASH (H. Chapman, CFEL, Hamburg)</vt:lpstr>
      <vt:lpstr>Single particle imaging (J. Hajdu, Uni Uppsala)</vt:lpstr>
      <vt:lpstr>Single particle imaging (J. Hajdu, Uni Uppsala)</vt:lpstr>
      <vt:lpstr>PowerPoint Presentation</vt:lpstr>
      <vt:lpstr>Resonant Inelastic X-ray Scattering</vt:lpstr>
      <vt:lpstr>RIXS: Low energy excitations in solids</vt:lpstr>
      <vt:lpstr>PowerPoint Presentation</vt:lpstr>
      <vt:lpstr>Recombination of carriers in solar cells</vt:lpstr>
      <vt:lpstr>PowerPoint Presentation</vt:lpstr>
      <vt:lpstr>Hamburg, 30.11.2009: European XFEL Convention signing ceremony</vt:lpstr>
      <vt:lpstr>European XFEL - a leading new research facility</vt:lpstr>
      <vt:lpstr>PowerPoint Presentation</vt:lpstr>
      <vt:lpstr>Testing accelerator modules prior to installation</vt:lpstr>
      <vt:lpstr>Accelerator module test facility</vt:lpstr>
      <vt:lpstr>PowerPoint Presentation</vt:lpstr>
      <vt:lpstr>Undulators in tunnel</vt:lpstr>
      <vt:lpstr>Photon energy ranges</vt:lpstr>
      <vt:lpstr>Photon beamlines</vt:lpstr>
      <vt:lpstr>The European XFEL - Science</vt:lpstr>
      <vt:lpstr>FXE – femtosecond X-ray experiments </vt:lpstr>
      <vt:lpstr>X-ray emission spectroscopy on Fe(bpy)3 solution: #2016 (Gawelda et al.)</vt:lpstr>
      <vt:lpstr>Scattering on aqueous Fe(bpy)3 solution: #2016 (Gawelda et al.)</vt:lpstr>
      <vt:lpstr>Artist’s impression of the SPB/SFX Instrument</vt:lpstr>
      <vt:lpstr>SPB/SFX – Single Particle, Biomolecules and Serial Femtosecond Crystallography </vt:lpstr>
      <vt:lpstr>Many thousands of frames of diffraction data was collected and successfully analysed to give a structure!</vt:lpstr>
      <vt:lpstr>The European XFEL - Science</vt:lpstr>
      <vt:lpstr>SCS (Spectroscopy &amp; Coherent Scattering) science programme and techniques</vt:lpstr>
      <vt:lpstr>SQS (Small Quantum Systems)</vt:lpstr>
      <vt:lpstr>The European XFEL - Science</vt:lpstr>
      <vt:lpstr>PowerPoint Presentation</vt:lpstr>
      <vt:lpstr>HED (High-Energy Density)</vt:lpstr>
      <vt:lpstr>Thank you for your attention !</vt:lpstr>
    </vt:vector>
  </TitlesOfParts>
  <Company>DESY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presentation</dc:title>
  <dc:creator>Piergrossi, Joseph</dc:creator>
  <cp:lastModifiedBy>Microsoft Office User</cp:lastModifiedBy>
  <cp:revision>433</cp:revision>
  <dcterms:created xsi:type="dcterms:W3CDTF">2017-01-03T10:55:32Z</dcterms:created>
  <dcterms:modified xsi:type="dcterms:W3CDTF">2018-10-22T15:08:07Z</dcterms:modified>
</cp:coreProperties>
</file>