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256" r:id="rId2"/>
    <p:sldId id="259" r:id="rId3"/>
    <p:sldId id="266" r:id="rId4"/>
    <p:sldId id="260" r:id="rId5"/>
    <p:sldId id="261" r:id="rId6"/>
    <p:sldId id="285" r:id="rId7"/>
    <p:sldId id="269" r:id="rId8"/>
    <p:sldId id="283" r:id="rId9"/>
    <p:sldId id="270" r:id="rId10"/>
    <p:sldId id="267" r:id="rId11"/>
    <p:sldId id="258" r:id="rId12"/>
    <p:sldId id="284" r:id="rId13"/>
    <p:sldId id="263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734175" cy="98679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5331F7D5-53BA-495B-A391-CB4568105765}">
          <p14:sldIdLst>
            <p14:sldId id="256"/>
            <p14:sldId id="259"/>
            <p14:sldId id="266"/>
            <p14:sldId id="260"/>
            <p14:sldId id="261"/>
            <p14:sldId id="285"/>
            <p14:sldId id="269"/>
            <p14:sldId id="283"/>
            <p14:sldId id="270"/>
            <p14:sldId id="267"/>
            <p14:sldId id="258"/>
            <p14:sldId id="284"/>
            <p14:sldId id="263"/>
            <p14:sldId id="271"/>
          </p14:sldIdLst>
        </p14:section>
        <p14:section name="PHITS" id="{12D0281B-E06A-4B30-A16E-134AE3B190EB}">
          <p14:sldIdLst>
            <p14:sldId id="272"/>
            <p14:sldId id="273"/>
          </p14:sldIdLst>
        </p14:section>
        <p14:section name="JQMD &amp; JAMQMD" id="{69A6EEC5-795B-49FF-92DB-C12D2B5F3BB2}">
          <p14:sldIdLst>
            <p14:sldId id="274"/>
            <p14:sldId id="275"/>
            <p14:sldId id="276"/>
            <p14:sldId id="277"/>
            <p14:sldId id="278"/>
            <p14:sldId id="279"/>
          </p14:sldIdLst>
        </p14:section>
        <p14:section name="Results" id="{DEEE0C1E-0896-44DB-9316-AFAAFF1955F0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61DFA"/>
    <a:srgbClr val="0066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_Ogawa\Documents\&#29702;&#35542;&#30740;&#31350;\JAMQMD\&#27531;&#30041;&#26680;&#29983;&#25104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_Ogawa\Documents\&#29702;&#35542;&#30740;&#31350;\&#12304;&#23436;&#20102;&#65281;&#65281;&#12305;\decay-deexcitation\&#39640;&#65317;&#20837;&#23556;&#12363;&#12425;&#12398;&#94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_Ogawa\Documents\&#29702;&#35542;&#30740;&#31350;\&#12304;&#23436;&#20102;&#65281;&#65281;&#12305;\decay-deexcitation\&#39640;&#65317;&#20837;&#23556;&#12363;&#12425;&#12398;&#94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_Ogawa\Documents\&#29702;&#35542;&#30740;&#31350;\&#12304;&#23436;&#20102;&#65281;&#65281;&#12305;\decay-deexcitation\&#39640;&#65317;&#20837;&#23556;&#12363;&#12425;&#12398;&#947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Ogawa-desktop\q\&#23431;&#23449;&#32218;+p_&#12460;&#12531;&#12510;&#32218;&#29983;&#25104;_Ver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65529308836395"/>
          <c:y val="0.1299886993292505"/>
          <c:w val="0.81081846019247594"/>
          <c:h val="0.75403142315543892"/>
        </c:manualLayout>
      </c:layout>
      <c:scatterChart>
        <c:scatterStyle val="lineMarker"/>
        <c:varyColors val="0"/>
        <c:ser>
          <c:idx val="2"/>
          <c:order val="0"/>
          <c:tx>
            <c:strRef>
              <c:f>'Pb-C_158AGeV'!$U$1</c:f>
              <c:strCache>
                <c:ptCount val="1"/>
                <c:pt idx="0">
                  <c:v>ktuy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'Pb-C_158AGeV'!$A$2:$A$85</c:f>
              <c:numCache>
                <c:formatCode>General</c:formatCode>
                <c:ptCount val="8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</c:numCache>
            </c:numRef>
          </c:xVal>
          <c:yVal>
            <c:numRef>
              <c:f>'Pb-C_158AGeV'!$U$2:$U$85</c:f>
              <c:numCache>
                <c:formatCode>0.00E+00</c:formatCode>
                <c:ptCount val="84"/>
                <c:pt idx="0">
                  <c:v>41457</c:v>
                </c:pt>
                <c:pt idx="1">
                  <c:v>10880</c:v>
                </c:pt>
                <c:pt idx="2">
                  <c:v>1484.8</c:v>
                </c:pt>
                <c:pt idx="3">
                  <c:v>319.29000000000002</c:v>
                </c:pt>
                <c:pt idx="4">
                  <c:v>190.01</c:v>
                </c:pt>
                <c:pt idx="5">
                  <c:v>148.28</c:v>
                </c:pt>
                <c:pt idx="6">
                  <c:v>40.378</c:v>
                </c:pt>
                <c:pt idx="7">
                  <c:v>39.36</c:v>
                </c:pt>
                <c:pt idx="8">
                  <c:v>14.93</c:v>
                </c:pt>
                <c:pt idx="9">
                  <c:v>32.234999999999999</c:v>
                </c:pt>
                <c:pt idx="10">
                  <c:v>26.126999999999999</c:v>
                </c:pt>
                <c:pt idx="11">
                  <c:v>43.431999999999995</c:v>
                </c:pt>
                <c:pt idx="12">
                  <c:v>22.395</c:v>
                </c:pt>
                <c:pt idx="13">
                  <c:v>40.378</c:v>
                </c:pt>
                <c:pt idx="14">
                  <c:v>34.948999999999998</c:v>
                </c:pt>
                <c:pt idx="15">
                  <c:v>38.003</c:v>
                </c:pt>
                <c:pt idx="16">
                  <c:v>29.859000000000002</c:v>
                </c:pt>
                <c:pt idx="17">
                  <c:v>31.556000000000001</c:v>
                </c:pt>
                <c:pt idx="18">
                  <c:v>25.787999999999997</c:v>
                </c:pt>
                <c:pt idx="19">
                  <c:v>30.538</c:v>
                </c:pt>
                <c:pt idx="20">
                  <c:v>21.377000000000002</c:v>
                </c:pt>
                <c:pt idx="21">
                  <c:v>28.841999999999999</c:v>
                </c:pt>
                <c:pt idx="22">
                  <c:v>30.876999999999999</c:v>
                </c:pt>
                <c:pt idx="23">
                  <c:v>32.573999999999998</c:v>
                </c:pt>
                <c:pt idx="24">
                  <c:v>24.43</c:v>
                </c:pt>
                <c:pt idx="25">
                  <c:v>28.841999999999999</c:v>
                </c:pt>
                <c:pt idx="26">
                  <c:v>30.538</c:v>
                </c:pt>
                <c:pt idx="27">
                  <c:v>31.556000000000001</c:v>
                </c:pt>
                <c:pt idx="28">
                  <c:v>25.109000000000002</c:v>
                </c:pt>
                <c:pt idx="29">
                  <c:v>34.271000000000001</c:v>
                </c:pt>
                <c:pt idx="30">
                  <c:v>22.055</c:v>
                </c:pt>
                <c:pt idx="31">
                  <c:v>26.466000000000001</c:v>
                </c:pt>
                <c:pt idx="32">
                  <c:v>24.090999999999998</c:v>
                </c:pt>
                <c:pt idx="33">
                  <c:v>31.556000000000001</c:v>
                </c:pt>
                <c:pt idx="34">
                  <c:v>29.181000000000001</c:v>
                </c:pt>
                <c:pt idx="35">
                  <c:v>39.021000000000001</c:v>
                </c:pt>
                <c:pt idx="36">
                  <c:v>21.715999999999998</c:v>
                </c:pt>
                <c:pt idx="37">
                  <c:v>32.573999999999998</c:v>
                </c:pt>
                <c:pt idx="38">
                  <c:v>26.126999999999999</c:v>
                </c:pt>
                <c:pt idx="39">
                  <c:v>31.895000000000003</c:v>
                </c:pt>
                <c:pt idx="40">
                  <c:v>20.698</c:v>
                </c:pt>
                <c:pt idx="41">
                  <c:v>28.163</c:v>
                </c:pt>
                <c:pt idx="42">
                  <c:v>19.001000000000001</c:v>
                </c:pt>
                <c:pt idx="43">
                  <c:v>25.448</c:v>
                </c:pt>
                <c:pt idx="44">
                  <c:v>25.109000000000002</c:v>
                </c:pt>
                <c:pt idx="45">
                  <c:v>25.448</c:v>
                </c:pt>
                <c:pt idx="46">
                  <c:v>22.734000000000002</c:v>
                </c:pt>
                <c:pt idx="47">
                  <c:v>27.145</c:v>
                </c:pt>
                <c:pt idx="48">
                  <c:v>17.644000000000002</c:v>
                </c:pt>
                <c:pt idx="49">
                  <c:v>24.43</c:v>
                </c:pt>
                <c:pt idx="50">
                  <c:v>30.876999999999999</c:v>
                </c:pt>
                <c:pt idx="51">
                  <c:v>23.751999999999999</c:v>
                </c:pt>
                <c:pt idx="52">
                  <c:v>32.912999999999997</c:v>
                </c:pt>
                <c:pt idx="53">
                  <c:v>11.537000000000001</c:v>
                </c:pt>
                <c:pt idx="54">
                  <c:v>13.233000000000001</c:v>
                </c:pt>
                <c:pt idx="55">
                  <c:v>30.876999999999999</c:v>
                </c:pt>
                <c:pt idx="56">
                  <c:v>25.787999999999997</c:v>
                </c:pt>
                <c:pt idx="57">
                  <c:v>30.538</c:v>
                </c:pt>
                <c:pt idx="58">
                  <c:v>23.413</c:v>
                </c:pt>
                <c:pt idx="59">
                  <c:v>36.984999999999999</c:v>
                </c:pt>
                <c:pt idx="60">
                  <c:v>33.931000000000004</c:v>
                </c:pt>
                <c:pt idx="61">
                  <c:v>31.217000000000002</c:v>
                </c:pt>
                <c:pt idx="62">
                  <c:v>29.181000000000001</c:v>
                </c:pt>
                <c:pt idx="63">
                  <c:v>30.198999999999998</c:v>
                </c:pt>
                <c:pt idx="64">
                  <c:v>35.966999999999999</c:v>
                </c:pt>
                <c:pt idx="65">
                  <c:v>30.198999999999998</c:v>
                </c:pt>
                <c:pt idx="66">
                  <c:v>30.198999999999998</c:v>
                </c:pt>
                <c:pt idx="67">
                  <c:v>35.966999999999999</c:v>
                </c:pt>
                <c:pt idx="68">
                  <c:v>30.876999999999999</c:v>
                </c:pt>
                <c:pt idx="69">
                  <c:v>34.61</c:v>
                </c:pt>
                <c:pt idx="70">
                  <c:v>39.36</c:v>
                </c:pt>
                <c:pt idx="71">
                  <c:v>34.271000000000001</c:v>
                </c:pt>
                <c:pt idx="72">
                  <c:v>34.948999999999998</c:v>
                </c:pt>
                <c:pt idx="73">
                  <c:v>37.323999999999998</c:v>
                </c:pt>
                <c:pt idx="74">
                  <c:v>42.414000000000001</c:v>
                </c:pt>
                <c:pt idx="75">
                  <c:v>45.128999999999998</c:v>
                </c:pt>
                <c:pt idx="76">
                  <c:v>46.146000000000001</c:v>
                </c:pt>
                <c:pt idx="77">
                  <c:v>60.058</c:v>
                </c:pt>
                <c:pt idx="78">
                  <c:v>56.664999999999999</c:v>
                </c:pt>
                <c:pt idx="79">
                  <c:v>94.668000000000006</c:v>
                </c:pt>
                <c:pt idx="80">
                  <c:v>109.94000000000001</c:v>
                </c:pt>
                <c:pt idx="81">
                  <c:v>152.69</c:v>
                </c:pt>
                <c:pt idx="82">
                  <c:v>9.8400999999999996</c:v>
                </c:pt>
                <c:pt idx="83">
                  <c:v>1.3572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559104"/>
        <c:axId val="213406464"/>
      </c:scatterChart>
      <c:valAx>
        <c:axId val="142559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3406464"/>
        <c:crosses val="autoZero"/>
        <c:crossBetween val="midCat"/>
      </c:valAx>
      <c:valAx>
        <c:axId val="213406464"/>
        <c:scaling>
          <c:logBase val="10"/>
          <c:orientation val="minMax"/>
          <c:max val="1000"/>
          <c:min val="10"/>
        </c:scaling>
        <c:delete val="1"/>
        <c:axPos val="l"/>
        <c:numFmt formatCode="0.00E+00" sourceLinked="1"/>
        <c:majorTickMark val="out"/>
        <c:minorTickMark val="none"/>
        <c:tickLblPos val="nextTo"/>
        <c:crossAx val="142559104"/>
        <c:crosses val="autoZero"/>
        <c:crossBetween val="midCat"/>
      </c:valAx>
      <c:spPr>
        <a:noFill/>
        <a:ln w="19050" cap="flat" cmpd="sng" algn="ctr">
          <a:noFill/>
          <a:prstDash val="solid"/>
        </a:ln>
        <a:effectLst/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x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'C+800MeV_p'!$D$2:$D$19</c:f>
                <c:numCache>
                  <c:formatCode>General</c:formatCode>
                  <c:ptCount val="18"/>
                  <c:pt idx="0">
                    <c:v>1.3620000000000001</c:v>
                  </c:pt>
                  <c:pt idx="1">
                    <c:v>1.3169999999999999</c:v>
                  </c:pt>
                  <c:pt idx="2">
                    <c:v>1.254</c:v>
                  </c:pt>
                  <c:pt idx="3">
                    <c:v>0.95420000000000005</c:v>
                  </c:pt>
                  <c:pt idx="4">
                    <c:v>0.71479999999999999</c:v>
                  </c:pt>
                  <c:pt idx="5">
                    <c:v>0.73499999999999999</c:v>
                  </c:pt>
                  <c:pt idx="6">
                    <c:v>0.87050000000000005</c:v>
                  </c:pt>
                  <c:pt idx="7">
                    <c:v>0.95660000000000001</c:v>
                  </c:pt>
                  <c:pt idx="8">
                    <c:v>1.2490000000000001</c:v>
                  </c:pt>
                  <c:pt idx="9">
                    <c:v>0.56489999999999996</c:v>
                  </c:pt>
                  <c:pt idx="10">
                    <c:v>0.45619999999999999</c:v>
                  </c:pt>
                  <c:pt idx="11">
                    <c:v>0.72199999999999998</c:v>
                  </c:pt>
                  <c:pt idx="12">
                    <c:v>0.56840000000000002</c:v>
                  </c:pt>
                  <c:pt idx="13">
                    <c:v>0.31140000000000001</c:v>
                  </c:pt>
                  <c:pt idx="14">
                    <c:v>0.63990000000000002</c:v>
                  </c:pt>
                  <c:pt idx="15">
                    <c:v>1.714</c:v>
                  </c:pt>
                  <c:pt idx="16">
                    <c:v>1.663</c:v>
                  </c:pt>
                  <c:pt idx="17">
                    <c:v>2.9620000000000002</c:v>
                  </c:pt>
                </c:numCache>
              </c:numRef>
            </c:plus>
            <c:minus>
              <c:numRef>
                <c:f>'C+800MeV_p'!$D$2:$D$19</c:f>
                <c:numCache>
                  <c:formatCode>General</c:formatCode>
                  <c:ptCount val="18"/>
                  <c:pt idx="0">
                    <c:v>1.3620000000000001</c:v>
                  </c:pt>
                  <c:pt idx="1">
                    <c:v>1.3169999999999999</c:v>
                  </c:pt>
                  <c:pt idx="2">
                    <c:v>1.254</c:v>
                  </c:pt>
                  <c:pt idx="3">
                    <c:v>0.95420000000000005</c:v>
                  </c:pt>
                  <c:pt idx="4">
                    <c:v>0.71479999999999999</c:v>
                  </c:pt>
                  <c:pt idx="5">
                    <c:v>0.73499999999999999</c:v>
                  </c:pt>
                  <c:pt idx="6">
                    <c:v>0.87050000000000005</c:v>
                  </c:pt>
                  <c:pt idx="7">
                    <c:v>0.95660000000000001</c:v>
                  </c:pt>
                  <c:pt idx="8">
                    <c:v>1.2490000000000001</c:v>
                  </c:pt>
                  <c:pt idx="9">
                    <c:v>0.56489999999999996</c:v>
                  </c:pt>
                  <c:pt idx="10">
                    <c:v>0.45619999999999999</c:v>
                  </c:pt>
                  <c:pt idx="11">
                    <c:v>0.72199999999999998</c:v>
                  </c:pt>
                  <c:pt idx="12">
                    <c:v>0.56840000000000002</c:v>
                  </c:pt>
                  <c:pt idx="13">
                    <c:v>0.31140000000000001</c:v>
                  </c:pt>
                  <c:pt idx="14">
                    <c:v>0.63990000000000002</c:v>
                  </c:pt>
                  <c:pt idx="15">
                    <c:v>1.714</c:v>
                  </c:pt>
                  <c:pt idx="16">
                    <c:v>1.663</c:v>
                  </c:pt>
                  <c:pt idx="17">
                    <c:v>2.9620000000000002</c:v>
                  </c:pt>
                </c:numCache>
              </c:numRef>
            </c:minus>
          </c:errBars>
          <c:xVal>
            <c:numRef>
              <c:f>'C+800MeV_p'!$B$2:$B$19</c:f>
              <c:numCache>
                <c:formatCode>General</c:formatCode>
                <c:ptCount val="18"/>
                <c:pt idx="0">
                  <c:v>0.6</c:v>
                </c:pt>
                <c:pt idx="1">
                  <c:v>1.4</c:v>
                </c:pt>
                <c:pt idx="2">
                  <c:v>1.8</c:v>
                </c:pt>
                <c:pt idx="3">
                  <c:v>2.2000000000000002</c:v>
                </c:pt>
                <c:pt idx="4">
                  <c:v>2.5999999999999996</c:v>
                </c:pt>
                <c:pt idx="5">
                  <c:v>3.0249999999999999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5.125</c:v>
                </c:pt>
                <c:pt idx="10">
                  <c:v>6</c:v>
                </c:pt>
                <c:pt idx="11">
                  <c:v>7</c:v>
                </c:pt>
                <c:pt idx="12">
                  <c:v>8.25</c:v>
                </c:pt>
                <c:pt idx="13">
                  <c:v>10.5</c:v>
                </c:pt>
                <c:pt idx="14">
                  <c:v>14.5</c:v>
                </c:pt>
                <c:pt idx="15">
                  <c:v>21</c:v>
                </c:pt>
                <c:pt idx="16">
                  <c:v>30</c:v>
                </c:pt>
                <c:pt idx="17">
                  <c:v>42.5</c:v>
                </c:pt>
              </c:numCache>
            </c:numRef>
          </c:xVal>
          <c:yVal>
            <c:numRef>
              <c:f>'C+800MeV_p'!$C$2:$C$19</c:f>
              <c:numCache>
                <c:formatCode>General</c:formatCode>
                <c:ptCount val="18"/>
                <c:pt idx="0">
                  <c:v>3.782</c:v>
                </c:pt>
                <c:pt idx="1">
                  <c:v>3.508</c:v>
                </c:pt>
                <c:pt idx="2">
                  <c:v>3.4420000000000002</c:v>
                </c:pt>
                <c:pt idx="3">
                  <c:v>2.3370000000000002</c:v>
                </c:pt>
                <c:pt idx="4">
                  <c:v>1.341</c:v>
                </c:pt>
                <c:pt idx="5">
                  <c:v>1.2250000000000001</c:v>
                </c:pt>
                <c:pt idx="6">
                  <c:v>2.0289999999999999</c:v>
                </c:pt>
                <c:pt idx="7">
                  <c:v>1.7150000000000001</c:v>
                </c:pt>
                <c:pt idx="8">
                  <c:v>1.1779999999999999</c:v>
                </c:pt>
                <c:pt idx="9">
                  <c:v>2.4809999999999999E-2</c:v>
                </c:pt>
                <c:pt idx="10">
                  <c:v>0.20430000000000001</c:v>
                </c:pt>
                <c:pt idx="11">
                  <c:v>0.41820000000000002</c:v>
                </c:pt>
                <c:pt idx="12">
                  <c:v>0.32090000000000002</c:v>
                </c:pt>
                <c:pt idx="13">
                  <c:v>0.31519999999999998</c:v>
                </c:pt>
                <c:pt idx="14">
                  <c:v>0.16350000000000001</c:v>
                </c:pt>
                <c:pt idx="15">
                  <c:v>0.66210000000000002</c:v>
                </c:pt>
                <c:pt idx="16">
                  <c:v>0.65910000000000002</c:v>
                </c:pt>
                <c:pt idx="17">
                  <c:v>0.73619999999999997</c:v>
                </c:pt>
              </c:numCache>
            </c:numRef>
          </c:yVal>
          <c:smooth val="0"/>
        </c:ser>
        <c:ser>
          <c:idx val="2"/>
          <c:order val="1"/>
          <c:tx>
            <c:v>PHITS</c:v>
          </c:tx>
          <c:spPr>
            <a:ln w="28575">
              <a:noFill/>
            </a:ln>
          </c:spPr>
          <c:marker>
            <c:symbol val="none"/>
          </c:marker>
          <c:errBars>
            <c:errDir val="y"/>
            <c:errBarType val="plus"/>
            <c:errValType val="cust"/>
            <c:noEndCap val="1"/>
            <c:plus>
              <c:numRef>
                <c:f>'C+800MeV_p'!$D$59:$D$76</c:f>
                <c:numCache>
                  <c:formatCode>General</c:formatCode>
                  <c:ptCount val="18"/>
                  <c:pt idx="0">
                    <c:v>-8.0071999999999992</c:v>
                  </c:pt>
                  <c:pt idx="1">
                    <c:v>3.0568999999999988</c:v>
                  </c:pt>
                  <c:pt idx="2">
                    <c:v>1.1173000000000002</c:v>
                  </c:pt>
                  <c:pt idx="3">
                    <c:v>-0.9588000000000001</c:v>
                  </c:pt>
                  <c:pt idx="4">
                    <c:v>2.8735000000000004</c:v>
                  </c:pt>
                  <c:pt idx="5">
                    <c:v>-6.9300000000000139E-2</c:v>
                  </c:pt>
                  <c:pt idx="6">
                    <c:v>0.16600000000000015</c:v>
                  </c:pt>
                  <c:pt idx="7">
                    <c:v>0.71669999999999989</c:v>
                  </c:pt>
                  <c:pt idx="8">
                    <c:v>-0.24059999999999993</c:v>
                  </c:pt>
                  <c:pt idx="9">
                    <c:v>5.600000000000005E-2</c:v>
                  </c:pt>
                  <c:pt idx="10">
                    <c:v>0.63772999999999991</c:v>
                  </c:pt>
                  <c:pt idx="11">
                    <c:v>1.2859999999999983E-2</c:v>
                  </c:pt>
                  <c:pt idx="12">
                    <c:v>0.19046999999999997</c:v>
                  </c:pt>
                  <c:pt idx="13">
                    <c:v>0.24995000000000001</c:v>
                  </c:pt>
                  <c:pt idx="14">
                    <c:v>8.5730000000000001E-2</c:v>
                  </c:pt>
                  <c:pt idx="15">
                    <c:v>7.4290999999999996E-2</c:v>
                  </c:pt>
                  <c:pt idx="16">
                    <c:v>3.8469000000000003E-2</c:v>
                  </c:pt>
                  <c:pt idx="17">
                    <c:v>0</c:v>
                  </c:pt>
                </c:numCache>
              </c:numRef>
            </c:plus>
            <c:minus>
              <c:numRef>
                <c:f>'C+800MeV_p'!$D$59:$D$76</c:f>
                <c:numCache>
                  <c:formatCode>General</c:formatCode>
                  <c:ptCount val="18"/>
                  <c:pt idx="0">
                    <c:v>-8.0071999999999992</c:v>
                  </c:pt>
                  <c:pt idx="1">
                    <c:v>3.0568999999999988</c:v>
                  </c:pt>
                  <c:pt idx="2">
                    <c:v>1.1173000000000002</c:v>
                  </c:pt>
                  <c:pt idx="3">
                    <c:v>-0.9588000000000001</c:v>
                  </c:pt>
                  <c:pt idx="4">
                    <c:v>2.8735000000000004</c:v>
                  </c:pt>
                  <c:pt idx="5">
                    <c:v>-6.9300000000000139E-2</c:v>
                  </c:pt>
                  <c:pt idx="6">
                    <c:v>0.16600000000000015</c:v>
                  </c:pt>
                  <c:pt idx="7">
                    <c:v>0.71669999999999989</c:v>
                  </c:pt>
                  <c:pt idx="8">
                    <c:v>-0.24059999999999993</c:v>
                  </c:pt>
                  <c:pt idx="9">
                    <c:v>5.600000000000005E-2</c:v>
                  </c:pt>
                  <c:pt idx="10">
                    <c:v>0.63772999999999991</c:v>
                  </c:pt>
                  <c:pt idx="11">
                    <c:v>1.2859999999999983E-2</c:v>
                  </c:pt>
                  <c:pt idx="12">
                    <c:v>0.19046999999999997</c:v>
                  </c:pt>
                  <c:pt idx="13">
                    <c:v>0.24995000000000001</c:v>
                  </c:pt>
                  <c:pt idx="14">
                    <c:v>8.5730000000000001E-2</c:v>
                  </c:pt>
                  <c:pt idx="15">
                    <c:v>7.4290999999999996E-2</c:v>
                  </c:pt>
                  <c:pt idx="16">
                    <c:v>3.8469000000000003E-2</c:v>
                  </c:pt>
                  <c:pt idx="17">
                    <c:v>0</c:v>
                  </c:pt>
                </c:numCache>
              </c:numRef>
            </c:minus>
          </c:errBars>
          <c:errBars>
            <c:errDir val="x"/>
            <c:errBarType val="plus"/>
            <c:errValType val="cust"/>
            <c:noEndCap val="1"/>
            <c:plus>
              <c:numRef>
                <c:f>'C+800MeV_p'!$B$59:$B$75</c:f>
                <c:numCache>
                  <c:formatCode>General</c:formatCode>
                  <c:ptCount val="17"/>
                  <c:pt idx="0">
                    <c:v>0.89999999999999991</c:v>
                  </c:pt>
                  <c:pt idx="1">
                    <c:v>0.40000000000000013</c:v>
                  </c:pt>
                  <c:pt idx="2">
                    <c:v>0.39999999999999991</c:v>
                  </c:pt>
                  <c:pt idx="3">
                    <c:v>0.39999999999999991</c:v>
                  </c:pt>
                  <c:pt idx="4">
                    <c:v>0.39999999999999991</c:v>
                  </c:pt>
                  <c:pt idx="5">
                    <c:v>0.45000000000000018</c:v>
                  </c:pt>
                  <c:pt idx="6">
                    <c:v>0.5</c:v>
                  </c:pt>
                  <c:pt idx="7">
                    <c:v>0.5</c:v>
                  </c:pt>
                  <c:pt idx="8">
                    <c:v>0.5</c:v>
                  </c:pt>
                  <c:pt idx="9">
                    <c:v>0.75</c:v>
                  </c:pt>
                  <c:pt idx="10">
                    <c:v>1</c:v>
                  </c:pt>
                  <c:pt idx="11">
                    <c:v>1</c:v>
                  </c:pt>
                  <c:pt idx="12">
                    <c:v>1.5</c:v>
                  </c:pt>
                  <c:pt idx="13">
                    <c:v>3</c:v>
                  </c:pt>
                  <c:pt idx="14">
                    <c:v>5</c:v>
                  </c:pt>
                  <c:pt idx="15">
                    <c:v>8</c:v>
                  </c:pt>
                  <c:pt idx="16">
                    <c:v>10</c:v>
                  </c:pt>
                </c:numCache>
              </c:numRef>
            </c:plus>
            <c:minus>
              <c:numRef>
                <c:f>'C+800MeV_p'!$B$59:$B$75</c:f>
                <c:numCache>
                  <c:formatCode>General</c:formatCode>
                  <c:ptCount val="17"/>
                  <c:pt idx="0">
                    <c:v>0.89999999999999991</c:v>
                  </c:pt>
                  <c:pt idx="1">
                    <c:v>0.40000000000000013</c:v>
                  </c:pt>
                  <c:pt idx="2">
                    <c:v>0.39999999999999991</c:v>
                  </c:pt>
                  <c:pt idx="3">
                    <c:v>0.39999999999999991</c:v>
                  </c:pt>
                  <c:pt idx="4">
                    <c:v>0.39999999999999991</c:v>
                  </c:pt>
                  <c:pt idx="5">
                    <c:v>0.45000000000000018</c:v>
                  </c:pt>
                  <c:pt idx="6">
                    <c:v>0.5</c:v>
                  </c:pt>
                  <c:pt idx="7">
                    <c:v>0.5</c:v>
                  </c:pt>
                  <c:pt idx="8">
                    <c:v>0.5</c:v>
                  </c:pt>
                  <c:pt idx="9">
                    <c:v>0.75</c:v>
                  </c:pt>
                  <c:pt idx="10">
                    <c:v>1</c:v>
                  </c:pt>
                  <c:pt idx="11">
                    <c:v>1</c:v>
                  </c:pt>
                  <c:pt idx="12">
                    <c:v>1.5</c:v>
                  </c:pt>
                  <c:pt idx="13">
                    <c:v>3</c:v>
                  </c:pt>
                  <c:pt idx="14">
                    <c:v>5</c:v>
                  </c:pt>
                  <c:pt idx="15">
                    <c:v>8</c:v>
                  </c:pt>
                  <c:pt idx="16">
                    <c:v>10</c:v>
                  </c:pt>
                </c:numCache>
              </c:numRef>
            </c:minus>
          </c:errBars>
          <c:xVal>
            <c:numRef>
              <c:f>'C+800MeV_p'!$A$59:$A$76</c:f>
              <c:numCache>
                <c:formatCode>0.00E+00</c:formatCode>
                <c:ptCount val="18"/>
                <c:pt idx="0">
                  <c:v>0.3</c:v>
                </c:pt>
                <c:pt idx="1">
                  <c:v>1.2</c:v>
                </c:pt>
                <c:pt idx="2">
                  <c:v>1.6</c:v>
                </c:pt>
                <c:pt idx="3">
                  <c:v>2</c:v>
                </c:pt>
                <c:pt idx="4">
                  <c:v>2.4</c:v>
                </c:pt>
                <c:pt idx="5">
                  <c:v>2.8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5.5</c:v>
                </c:pt>
                <c:pt idx="11">
                  <c:v>6.5</c:v>
                </c:pt>
                <c:pt idx="12">
                  <c:v>7.5</c:v>
                </c:pt>
                <c:pt idx="13">
                  <c:v>9</c:v>
                </c:pt>
                <c:pt idx="14">
                  <c:v>12</c:v>
                </c:pt>
                <c:pt idx="15">
                  <c:v>17</c:v>
                </c:pt>
                <c:pt idx="16">
                  <c:v>25</c:v>
                </c:pt>
                <c:pt idx="17">
                  <c:v>35</c:v>
                </c:pt>
              </c:numCache>
            </c:numRef>
          </c:xVal>
          <c:yVal>
            <c:numRef>
              <c:f>'C+800MeV_p'!$C$59:$C$76</c:f>
              <c:numCache>
                <c:formatCode>0.00E+00</c:formatCode>
                <c:ptCount val="18"/>
                <c:pt idx="0">
                  <c:v>8.0071999999999992</c:v>
                </c:pt>
                <c:pt idx="1">
                  <c:v>4.9503000000000004</c:v>
                </c:pt>
                <c:pt idx="2">
                  <c:v>3.8330000000000002</c:v>
                </c:pt>
                <c:pt idx="3">
                  <c:v>4.7918000000000003</c:v>
                </c:pt>
                <c:pt idx="4">
                  <c:v>1.9182999999999999</c:v>
                </c:pt>
                <c:pt idx="5">
                  <c:v>1.9876</c:v>
                </c:pt>
                <c:pt idx="6">
                  <c:v>1.8215999999999999</c:v>
                </c:pt>
                <c:pt idx="7">
                  <c:v>1.1049</c:v>
                </c:pt>
                <c:pt idx="8">
                  <c:v>1.3454999999999999</c:v>
                </c:pt>
                <c:pt idx="9">
                  <c:v>1.2894999999999999</c:v>
                </c:pt>
                <c:pt idx="10">
                  <c:v>0.65176999999999996</c:v>
                </c:pt>
                <c:pt idx="11">
                  <c:v>0.63890999999999998</c:v>
                </c:pt>
                <c:pt idx="12">
                  <c:v>0.44844000000000001</c:v>
                </c:pt>
                <c:pt idx="13">
                  <c:v>0.19849</c:v>
                </c:pt>
                <c:pt idx="14">
                  <c:v>0.11276</c:v>
                </c:pt>
                <c:pt idx="15">
                  <c:v>3.8469000000000003E-2</c:v>
                </c:pt>
                <c:pt idx="16">
                  <c:v>0</c:v>
                </c:pt>
                <c:pt idx="17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112256"/>
        <c:axId val="162113792"/>
      </c:scatterChart>
      <c:valAx>
        <c:axId val="162112256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in"/>
        <c:tickLblPos val="nextTo"/>
        <c:crossAx val="162113792"/>
        <c:crossesAt val="1.0000000000000002E-2"/>
        <c:crossBetween val="midCat"/>
        <c:majorUnit val="2"/>
      </c:valAx>
      <c:valAx>
        <c:axId val="162113792"/>
        <c:scaling>
          <c:logBase val="10"/>
          <c:orientation val="minMax"/>
          <c:min val="1.0000000000000002E-2"/>
        </c:scaling>
        <c:delete val="0"/>
        <c:axPos val="l"/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ja-JP"/>
          </a:p>
        </c:txPr>
        <c:crossAx val="16211225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312465862528525"/>
          <c:y val="2.914385055906827E-2"/>
          <c:w val="0.75649093606684692"/>
          <c:h val="0.90509615370703489"/>
        </c:manualLayout>
      </c:layout>
      <c:scatterChart>
        <c:scatterStyle val="lineMarker"/>
        <c:varyColors val="0"/>
        <c:ser>
          <c:idx val="1"/>
          <c:order val="0"/>
          <c:tx>
            <c:v>Exp</c:v>
          </c:tx>
          <c:spPr>
            <a:ln w="22225">
              <a:solidFill>
                <a:schemeClr val="tx1"/>
              </a:solidFill>
              <a:prstDash val="sysDot"/>
            </a:ln>
          </c:spPr>
          <c:marker>
            <c:spPr>
              <a:noFill/>
            </c:spPr>
          </c:marker>
          <c:xVal>
            <c:numRef>
              <c:f>'O+19MeV_n'!$B$2:$B$174</c:f>
              <c:numCache>
                <c:formatCode>General</c:formatCode>
                <c:ptCount val="173"/>
                <c:pt idx="0">
                  <c:v>1.615</c:v>
                </c:pt>
                <c:pt idx="1">
                  <c:v>1.645</c:v>
                </c:pt>
                <c:pt idx="2">
                  <c:v>1.68</c:v>
                </c:pt>
                <c:pt idx="3">
                  <c:v>1.72</c:v>
                </c:pt>
                <c:pt idx="4">
                  <c:v>1.76</c:v>
                </c:pt>
                <c:pt idx="5">
                  <c:v>1.8</c:v>
                </c:pt>
                <c:pt idx="6">
                  <c:v>1.84</c:v>
                </c:pt>
                <c:pt idx="7">
                  <c:v>1.88</c:v>
                </c:pt>
                <c:pt idx="8">
                  <c:v>1.92</c:v>
                </c:pt>
                <c:pt idx="9">
                  <c:v>1.96</c:v>
                </c:pt>
                <c:pt idx="10">
                  <c:v>2</c:v>
                </c:pt>
                <c:pt idx="11">
                  <c:v>2.04</c:v>
                </c:pt>
                <c:pt idx="12">
                  <c:v>2.08</c:v>
                </c:pt>
                <c:pt idx="13">
                  <c:v>2.12</c:v>
                </c:pt>
                <c:pt idx="14">
                  <c:v>2.16</c:v>
                </c:pt>
                <c:pt idx="15">
                  <c:v>2.2000000000000002</c:v>
                </c:pt>
                <c:pt idx="16">
                  <c:v>2.2400000000000002</c:v>
                </c:pt>
                <c:pt idx="17">
                  <c:v>2.2799999999999998</c:v>
                </c:pt>
                <c:pt idx="18">
                  <c:v>2.3199999999999998</c:v>
                </c:pt>
                <c:pt idx="19">
                  <c:v>2.36</c:v>
                </c:pt>
                <c:pt idx="20">
                  <c:v>2.4</c:v>
                </c:pt>
                <c:pt idx="21">
                  <c:v>2.44</c:v>
                </c:pt>
                <c:pt idx="22">
                  <c:v>2.48</c:v>
                </c:pt>
                <c:pt idx="23">
                  <c:v>2.5249999999999999</c:v>
                </c:pt>
                <c:pt idx="24">
                  <c:v>2.5750000000000002</c:v>
                </c:pt>
                <c:pt idx="25">
                  <c:v>2.625</c:v>
                </c:pt>
                <c:pt idx="26">
                  <c:v>2.6749999999999998</c:v>
                </c:pt>
                <c:pt idx="27">
                  <c:v>2.7250000000000001</c:v>
                </c:pt>
                <c:pt idx="28">
                  <c:v>2.7749999999999999</c:v>
                </c:pt>
                <c:pt idx="29">
                  <c:v>2.8250000000000002</c:v>
                </c:pt>
                <c:pt idx="30">
                  <c:v>2.875</c:v>
                </c:pt>
                <c:pt idx="31">
                  <c:v>2.9249999999999998</c:v>
                </c:pt>
                <c:pt idx="32">
                  <c:v>2.9750000000000001</c:v>
                </c:pt>
                <c:pt idx="33">
                  <c:v>3.03</c:v>
                </c:pt>
                <c:pt idx="34">
                  <c:v>3.09</c:v>
                </c:pt>
                <c:pt idx="35">
                  <c:v>3.15</c:v>
                </c:pt>
                <c:pt idx="36">
                  <c:v>3.21</c:v>
                </c:pt>
                <c:pt idx="37">
                  <c:v>3.27</c:v>
                </c:pt>
                <c:pt idx="38">
                  <c:v>3.33</c:v>
                </c:pt>
                <c:pt idx="39">
                  <c:v>3.39</c:v>
                </c:pt>
                <c:pt idx="40">
                  <c:v>3.45</c:v>
                </c:pt>
                <c:pt idx="41">
                  <c:v>3.51</c:v>
                </c:pt>
                <c:pt idx="42">
                  <c:v>3.57</c:v>
                </c:pt>
                <c:pt idx="43">
                  <c:v>3.63</c:v>
                </c:pt>
                <c:pt idx="44">
                  <c:v>3.69</c:v>
                </c:pt>
                <c:pt idx="45">
                  <c:v>3.75</c:v>
                </c:pt>
                <c:pt idx="46">
                  <c:v>3.81</c:v>
                </c:pt>
                <c:pt idx="47">
                  <c:v>3.87</c:v>
                </c:pt>
                <c:pt idx="48">
                  <c:v>3.93</c:v>
                </c:pt>
                <c:pt idx="49">
                  <c:v>3.99</c:v>
                </c:pt>
                <c:pt idx="50">
                  <c:v>4.05</c:v>
                </c:pt>
                <c:pt idx="51">
                  <c:v>4.1100000000000003</c:v>
                </c:pt>
                <c:pt idx="52">
                  <c:v>4.17</c:v>
                </c:pt>
                <c:pt idx="53">
                  <c:v>4.24</c:v>
                </c:pt>
                <c:pt idx="54">
                  <c:v>4.32</c:v>
                </c:pt>
                <c:pt idx="55">
                  <c:v>4.4000000000000004</c:v>
                </c:pt>
                <c:pt idx="56">
                  <c:v>4.4800000000000004</c:v>
                </c:pt>
                <c:pt idx="57">
                  <c:v>4.5599999999999996</c:v>
                </c:pt>
                <c:pt idx="58">
                  <c:v>4.6399999999999997</c:v>
                </c:pt>
                <c:pt idx="59">
                  <c:v>4.72</c:v>
                </c:pt>
                <c:pt idx="60">
                  <c:v>4.8</c:v>
                </c:pt>
                <c:pt idx="61">
                  <c:v>4.88</c:v>
                </c:pt>
                <c:pt idx="62">
                  <c:v>4.96</c:v>
                </c:pt>
                <c:pt idx="63">
                  <c:v>5.04</c:v>
                </c:pt>
                <c:pt idx="64">
                  <c:v>5.12</c:v>
                </c:pt>
                <c:pt idx="65">
                  <c:v>5.2</c:v>
                </c:pt>
                <c:pt idx="66">
                  <c:v>5.28</c:v>
                </c:pt>
                <c:pt idx="67">
                  <c:v>5.36</c:v>
                </c:pt>
                <c:pt idx="68">
                  <c:v>5.44</c:v>
                </c:pt>
                <c:pt idx="69">
                  <c:v>5.52</c:v>
                </c:pt>
                <c:pt idx="70">
                  <c:v>5.6</c:v>
                </c:pt>
                <c:pt idx="71">
                  <c:v>5.68</c:v>
                </c:pt>
                <c:pt idx="72">
                  <c:v>5.76</c:v>
                </c:pt>
                <c:pt idx="73">
                  <c:v>5.85</c:v>
                </c:pt>
                <c:pt idx="74">
                  <c:v>5.95</c:v>
                </c:pt>
                <c:pt idx="75">
                  <c:v>6.05</c:v>
                </c:pt>
                <c:pt idx="76">
                  <c:v>6.15</c:v>
                </c:pt>
                <c:pt idx="77">
                  <c:v>6.25</c:v>
                </c:pt>
                <c:pt idx="78">
                  <c:v>6.35</c:v>
                </c:pt>
                <c:pt idx="79">
                  <c:v>6.45</c:v>
                </c:pt>
                <c:pt idx="80">
                  <c:v>6.55</c:v>
                </c:pt>
                <c:pt idx="81">
                  <c:v>6.65</c:v>
                </c:pt>
                <c:pt idx="82">
                  <c:v>6.75</c:v>
                </c:pt>
                <c:pt idx="83">
                  <c:v>6.85</c:v>
                </c:pt>
                <c:pt idx="84">
                  <c:v>6.95</c:v>
                </c:pt>
                <c:pt idx="85">
                  <c:v>7.05</c:v>
                </c:pt>
                <c:pt idx="86">
                  <c:v>7.15</c:v>
                </c:pt>
                <c:pt idx="87">
                  <c:v>7.25</c:v>
                </c:pt>
                <c:pt idx="88">
                  <c:v>7.35</c:v>
                </c:pt>
                <c:pt idx="89">
                  <c:v>7.45</c:v>
                </c:pt>
                <c:pt idx="90">
                  <c:v>7.55</c:v>
                </c:pt>
                <c:pt idx="91">
                  <c:v>7.66</c:v>
                </c:pt>
                <c:pt idx="92">
                  <c:v>7.78</c:v>
                </c:pt>
                <c:pt idx="93">
                  <c:v>7.9</c:v>
                </c:pt>
                <c:pt idx="94">
                  <c:v>8.02</c:v>
                </c:pt>
                <c:pt idx="95">
                  <c:v>8.14</c:v>
                </c:pt>
                <c:pt idx="96">
                  <c:v>8.26</c:v>
                </c:pt>
                <c:pt idx="97">
                  <c:v>8.3800000000000008</c:v>
                </c:pt>
                <c:pt idx="98">
                  <c:v>8.5</c:v>
                </c:pt>
                <c:pt idx="99">
                  <c:v>8.6199999999999992</c:v>
                </c:pt>
                <c:pt idx="100">
                  <c:v>8.74</c:v>
                </c:pt>
                <c:pt idx="101">
                  <c:v>8.86</c:v>
                </c:pt>
                <c:pt idx="102">
                  <c:v>8.98</c:v>
                </c:pt>
                <c:pt idx="103">
                  <c:v>9.1</c:v>
                </c:pt>
                <c:pt idx="104">
                  <c:v>9.2200000000000006</c:v>
                </c:pt>
                <c:pt idx="105">
                  <c:v>9.34</c:v>
                </c:pt>
                <c:pt idx="106">
                  <c:v>9.4700000000000006</c:v>
                </c:pt>
                <c:pt idx="107">
                  <c:v>9.61</c:v>
                </c:pt>
                <c:pt idx="108">
                  <c:v>9.75</c:v>
                </c:pt>
                <c:pt idx="109">
                  <c:v>9.89</c:v>
                </c:pt>
                <c:pt idx="110">
                  <c:v>10.029999999999999</c:v>
                </c:pt>
                <c:pt idx="111">
                  <c:v>10.17</c:v>
                </c:pt>
                <c:pt idx="112">
                  <c:v>10.31</c:v>
                </c:pt>
                <c:pt idx="113">
                  <c:v>10.45</c:v>
                </c:pt>
                <c:pt idx="114">
                  <c:v>10.59</c:v>
                </c:pt>
              </c:numCache>
            </c:numRef>
          </c:xVal>
          <c:yVal>
            <c:numRef>
              <c:f>'O+19MeV_n'!$D$2:$D$174</c:f>
              <c:numCache>
                <c:formatCode>General</c:formatCode>
                <c:ptCount val="173"/>
                <c:pt idx="0">
                  <c:v>2.8289999999999999E-3</c:v>
                </c:pt>
                <c:pt idx="1">
                  <c:v>1.64E-3</c:v>
                </c:pt>
                <c:pt idx="2" formatCode="0.00E+00">
                  <c:v>5.1230000000000004E-4</c:v>
                </c:pt>
                <c:pt idx="3" formatCode="0.00E+00">
                  <c:v>-5.2159999999999999E-4</c:v>
                </c:pt>
                <c:pt idx="4">
                  <c:v>-1.753E-3</c:v>
                </c:pt>
                <c:pt idx="5">
                  <c:v>-2.1619999999999999E-3</c:v>
                </c:pt>
                <c:pt idx="6">
                  <c:v>-1.3569999999999999E-3</c:v>
                </c:pt>
                <c:pt idx="7" formatCode="0.00E+00">
                  <c:v>9.3389999999999999E-5</c:v>
                </c:pt>
                <c:pt idx="8">
                  <c:v>1.5629999999999999E-3</c:v>
                </c:pt>
                <c:pt idx="9">
                  <c:v>2.3749999999999999E-3</c:v>
                </c:pt>
                <c:pt idx="10">
                  <c:v>1.933E-3</c:v>
                </c:pt>
                <c:pt idx="11">
                  <c:v>1.1230000000000001E-3</c:v>
                </c:pt>
                <c:pt idx="12">
                  <c:v>1.3029999999999999E-3</c:v>
                </c:pt>
                <c:pt idx="13">
                  <c:v>1.6429999999999999E-3</c:v>
                </c:pt>
                <c:pt idx="14">
                  <c:v>1.758E-3</c:v>
                </c:pt>
                <c:pt idx="15">
                  <c:v>1.15E-3</c:v>
                </c:pt>
                <c:pt idx="16" formatCode="0.00E+00">
                  <c:v>2.4350000000000001E-4</c:v>
                </c:pt>
                <c:pt idx="17" formatCode="0.00E+00">
                  <c:v>-3.3399999999999999E-4</c:v>
                </c:pt>
                <c:pt idx="18" formatCode="0.00E+00">
                  <c:v>-8.0270000000000005E-4</c:v>
                </c:pt>
                <c:pt idx="19">
                  <c:v>-1.325E-3</c:v>
                </c:pt>
                <c:pt idx="20">
                  <c:v>-2.0309999999999998E-3</c:v>
                </c:pt>
                <c:pt idx="21">
                  <c:v>-2.016E-3</c:v>
                </c:pt>
                <c:pt idx="22" formatCode="0.00E+00">
                  <c:v>-8.5590000000000004E-4</c:v>
                </c:pt>
                <c:pt idx="23">
                  <c:v>1.052E-3</c:v>
                </c:pt>
                <c:pt idx="24">
                  <c:v>2.9759999999999999E-3</c:v>
                </c:pt>
                <c:pt idx="25">
                  <c:v>4.6179999999999997E-3</c:v>
                </c:pt>
                <c:pt idx="26">
                  <c:v>6.6369999999999997E-3</c:v>
                </c:pt>
                <c:pt idx="27">
                  <c:v>6.3439999999999998E-3</c:v>
                </c:pt>
                <c:pt idx="28">
                  <c:v>3.588E-3</c:v>
                </c:pt>
                <c:pt idx="29" formatCode="0.00E+00">
                  <c:v>8.8349999999999995E-4</c:v>
                </c:pt>
                <c:pt idx="30" formatCode="0.00E+00">
                  <c:v>-2.1450000000000001E-4</c:v>
                </c:pt>
                <c:pt idx="31" formatCode="0.00E+00">
                  <c:v>3.032E-4</c:v>
                </c:pt>
                <c:pt idx="32">
                  <c:v>1.232E-3</c:v>
                </c:pt>
                <c:pt idx="33">
                  <c:v>1.9319999999999999E-3</c:v>
                </c:pt>
                <c:pt idx="34">
                  <c:v>1.4170000000000001E-3</c:v>
                </c:pt>
                <c:pt idx="35" formatCode="0.00E+00">
                  <c:v>2.139E-4</c:v>
                </c:pt>
                <c:pt idx="36" formatCode="0.00E+00">
                  <c:v>-1.9220000000000001E-4</c:v>
                </c:pt>
                <c:pt idx="37">
                  <c:v>1.052E-3</c:v>
                </c:pt>
                <c:pt idx="38">
                  <c:v>2.8999999999999998E-3</c:v>
                </c:pt>
                <c:pt idx="39">
                  <c:v>3.271E-3</c:v>
                </c:pt>
                <c:pt idx="40">
                  <c:v>2.7659999999999998E-3</c:v>
                </c:pt>
                <c:pt idx="41">
                  <c:v>2.6819999999999999E-3</c:v>
                </c:pt>
                <c:pt idx="42">
                  <c:v>4.9680000000000002E-3</c:v>
                </c:pt>
                <c:pt idx="43">
                  <c:v>7.1960000000000001E-3</c:v>
                </c:pt>
                <c:pt idx="44">
                  <c:v>9.2300000000000004E-3</c:v>
                </c:pt>
                <c:pt idx="45">
                  <c:v>7.3010000000000002E-3</c:v>
                </c:pt>
                <c:pt idx="46">
                  <c:v>4.7320000000000001E-3</c:v>
                </c:pt>
                <c:pt idx="47">
                  <c:v>3.1020000000000002E-3</c:v>
                </c:pt>
                <c:pt idx="48">
                  <c:v>2.3379999999999998E-3</c:v>
                </c:pt>
                <c:pt idx="49">
                  <c:v>1.8979999999999999E-3</c:v>
                </c:pt>
                <c:pt idx="50">
                  <c:v>1.684E-3</c:v>
                </c:pt>
                <c:pt idx="51">
                  <c:v>2.5100000000000001E-3</c:v>
                </c:pt>
                <c:pt idx="52">
                  <c:v>6.1580000000000003E-3</c:v>
                </c:pt>
                <c:pt idx="53">
                  <c:v>1.549E-2</c:v>
                </c:pt>
                <c:pt idx="54">
                  <c:v>2.623E-2</c:v>
                </c:pt>
                <c:pt idx="55">
                  <c:v>2.7089999999999999E-2</c:v>
                </c:pt>
                <c:pt idx="56">
                  <c:v>1.635E-2</c:v>
                </c:pt>
                <c:pt idx="57">
                  <c:v>6.3340000000000002E-3</c:v>
                </c:pt>
                <c:pt idx="58">
                  <c:v>1.6999999999999999E-3</c:v>
                </c:pt>
                <c:pt idx="59">
                  <c:v>1.0089999999999999E-3</c:v>
                </c:pt>
                <c:pt idx="60">
                  <c:v>2.052E-3</c:v>
                </c:pt>
                <c:pt idx="61">
                  <c:v>2.9139999999999999E-3</c:v>
                </c:pt>
                <c:pt idx="62">
                  <c:v>2.5049999999999998E-3</c:v>
                </c:pt>
                <c:pt idx="63">
                  <c:v>1.709E-3</c:v>
                </c:pt>
                <c:pt idx="64">
                  <c:v>1.7390000000000001E-3</c:v>
                </c:pt>
                <c:pt idx="65">
                  <c:v>2.153E-3</c:v>
                </c:pt>
                <c:pt idx="66">
                  <c:v>1.1609999999999999E-3</c:v>
                </c:pt>
                <c:pt idx="67" formatCode="0.00E+00">
                  <c:v>7.3490000000000003E-5</c:v>
                </c:pt>
                <c:pt idx="68" formatCode="0.00E+00">
                  <c:v>-7.6489999999999997E-7</c:v>
                </c:pt>
                <c:pt idx="69" formatCode="0.00E+00">
                  <c:v>1.582E-4</c:v>
                </c:pt>
                <c:pt idx="70" formatCode="0.00E+00">
                  <c:v>-6.3460000000000003E-4</c:v>
                </c:pt>
                <c:pt idx="71">
                  <c:v>-1.4220000000000001E-3</c:v>
                </c:pt>
                <c:pt idx="72" formatCode="0.00E+00">
                  <c:v>-2.0139999999999999E-4</c:v>
                </c:pt>
                <c:pt idx="73">
                  <c:v>4.189E-3</c:v>
                </c:pt>
                <c:pt idx="74">
                  <c:v>1.242E-2</c:v>
                </c:pt>
                <c:pt idx="75">
                  <c:v>1.9120000000000002E-2</c:v>
                </c:pt>
                <c:pt idx="76">
                  <c:v>1.882E-2</c:v>
                </c:pt>
                <c:pt idx="77">
                  <c:v>1.282E-2</c:v>
                </c:pt>
                <c:pt idx="78">
                  <c:v>6.2399999999999999E-3</c:v>
                </c:pt>
                <c:pt idx="79">
                  <c:v>2.6189999999999998E-3</c:v>
                </c:pt>
                <c:pt idx="80">
                  <c:v>1.08E-3</c:v>
                </c:pt>
                <c:pt idx="81">
                  <c:v>1.936E-3</c:v>
                </c:pt>
                <c:pt idx="82">
                  <c:v>4.4600000000000004E-3</c:v>
                </c:pt>
                <c:pt idx="83">
                  <c:v>7.2459999999999998E-3</c:v>
                </c:pt>
                <c:pt idx="84">
                  <c:v>8.8540000000000008E-3</c:v>
                </c:pt>
                <c:pt idx="85">
                  <c:v>8.2740000000000001E-3</c:v>
                </c:pt>
                <c:pt idx="86">
                  <c:v>6.0140000000000002E-3</c:v>
                </c:pt>
                <c:pt idx="87">
                  <c:v>3.4429999999999999E-3</c:v>
                </c:pt>
                <c:pt idx="88">
                  <c:v>1.632E-3</c:v>
                </c:pt>
                <c:pt idx="89" formatCode="0.00E+00">
                  <c:v>7.7169999999999995E-4</c:v>
                </c:pt>
                <c:pt idx="90" formatCode="0.00E+00">
                  <c:v>6.332E-4</c:v>
                </c:pt>
                <c:pt idx="91" formatCode="0.00E+00">
                  <c:v>5.2349999999999999E-4</c:v>
                </c:pt>
                <c:pt idx="92" formatCode="0.00E+00">
                  <c:v>2.719E-4</c:v>
                </c:pt>
                <c:pt idx="93" formatCode="0.00E+00">
                  <c:v>-3.6980000000000002E-5</c:v>
                </c:pt>
                <c:pt idx="94" formatCode="0.00E+00">
                  <c:v>-1.549E-4</c:v>
                </c:pt>
                <c:pt idx="95" formatCode="0.00E+00">
                  <c:v>-8.1689999999999999E-5</c:v>
                </c:pt>
                <c:pt idx="96" formatCode="0.00E+00">
                  <c:v>7.3629999999999998E-5</c:v>
                </c:pt>
                <c:pt idx="97" formatCode="0.00E+00">
                  <c:v>1.7699999999999999E-4</c:v>
                </c:pt>
                <c:pt idx="98" formatCode="0.00E+00">
                  <c:v>1.76E-4</c:v>
                </c:pt>
                <c:pt idx="99" formatCode="0.00E+00">
                  <c:v>1.5760000000000001E-4</c:v>
                </c:pt>
                <c:pt idx="100" formatCode="0.00E+00">
                  <c:v>1.216E-4</c:v>
                </c:pt>
                <c:pt idx="101" formatCode="0.00E+00">
                  <c:v>4.1839999999999999E-5</c:v>
                </c:pt>
                <c:pt idx="102" formatCode="0.00E+00">
                  <c:v>3.6559999999999998E-6</c:v>
                </c:pt>
                <c:pt idx="103" formatCode="0.00E+00">
                  <c:v>4.9230000000000001E-5</c:v>
                </c:pt>
                <c:pt idx="104" formatCode="0.00E+00">
                  <c:v>1.161E-4</c:v>
                </c:pt>
                <c:pt idx="105" formatCode="0.00E+00">
                  <c:v>2.165E-4</c:v>
                </c:pt>
                <c:pt idx="106" formatCode="0.00E+00">
                  <c:v>2.3670000000000001E-4</c:v>
                </c:pt>
                <c:pt idx="107" formatCode="0.00E+00">
                  <c:v>2.1139999999999999E-4</c:v>
                </c:pt>
                <c:pt idx="108" formatCode="0.00E+00">
                  <c:v>1.9880000000000001E-4</c:v>
                </c:pt>
                <c:pt idx="109" formatCode="0.00E+00">
                  <c:v>1.7550000000000001E-4</c:v>
                </c:pt>
                <c:pt idx="110" formatCode="0.00E+00">
                  <c:v>1.4440000000000001E-4</c:v>
                </c:pt>
                <c:pt idx="111" formatCode="0.00E+00">
                  <c:v>9.1609999999999999E-5</c:v>
                </c:pt>
                <c:pt idx="112" formatCode="0.00E+00">
                  <c:v>3.485E-5</c:v>
                </c:pt>
                <c:pt idx="113" formatCode="0.00E+00">
                  <c:v>-2.9920000000000002E-5</c:v>
                </c:pt>
                <c:pt idx="114" formatCode="0.00E+00">
                  <c:v>-3.5710000000000002E-5</c:v>
                </c:pt>
              </c:numCache>
            </c:numRef>
          </c:yVal>
          <c:smooth val="0"/>
        </c:ser>
        <c:ser>
          <c:idx val="4"/>
          <c:order val="1"/>
          <c:tx>
            <c:strRef>
              <c:f>'O+19MeV_n'!$P$1</c:f>
              <c:strCache>
                <c:ptCount val="1"/>
                <c:pt idx="0">
                  <c:v>igamma = 3   2015 He励起禁止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errBars>
            <c:errDir val="y"/>
            <c:errBarType val="plus"/>
            <c:errValType val="cust"/>
            <c:noEndCap val="1"/>
            <c:plus>
              <c:numRef>
                <c:f>'O+19MeV_n'!$S$118:$S$231</c:f>
                <c:numCache>
                  <c:formatCode>General</c:formatCode>
                  <c:ptCount val="114"/>
                  <c:pt idx="0">
                    <c:v>8.7229999999999773E-4</c:v>
                  </c:pt>
                  <c:pt idx="1">
                    <c:v>-5.9729999999999853E-4</c:v>
                  </c:pt>
                  <c:pt idx="2">
                    <c:v>-5.1149999999999998E-3</c:v>
                  </c:pt>
                  <c:pt idx="3">
                    <c:v>8.0354999999999992E-3</c:v>
                  </c:pt>
                  <c:pt idx="4">
                    <c:v>-9.5189999999999858E-4</c:v>
                  </c:pt>
                  <c:pt idx="5">
                    <c:v>-8.3219999999999995E-4</c:v>
                  </c:pt>
                  <c:pt idx="6">
                    <c:v>1.4270999999999989E-3</c:v>
                  </c:pt>
                  <c:pt idx="7">
                    <c:v>-1.45805E-2</c:v>
                  </c:pt>
                  <c:pt idx="8">
                    <c:v>1.38011E-2</c:v>
                  </c:pt>
                  <c:pt idx="9">
                    <c:v>1.9671999999999997E-3</c:v>
                  </c:pt>
                  <c:pt idx="10">
                    <c:v>-8.935000000000002E-4</c:v>
                  </c:pt>
                  <c:pt idx="11">
                    <c:v>1.7879000000000003E-3</c:v>
                  </c:pt>
                  <c:pt idx="12">
                    <c:v>-4.7530000000000055E-4</c:v>
                  </c:pt>
                  <c:pt idx="13">
                    <c:v>1.7409999999999995E-4</c:v>
                  </c:pt>
                  <c:pt idx="14">
                    <c:v>9.5630000000000021E-4</c:v>
                  </c:pt>
                  <c:pt idx="15">
                    <c:v>-1.3718999999999997E-3</c:v>
                  </c:pt>
                  <c:pt idx="16">
                    <c:v>2.9890000000000038E-4</c:v>
                  </c:pt>
                  <c:pt idx="17">
                    <c:v>-3.5420000000000069E-4</c:v>
                  </c:pt>
                  <c:pt idx="18">
                    <c:v>8.3180000000000059E-4</c:v>
                  </c:pt>
                  <c:pt idx="19">
                    <c:v>7.7799999999999918E-4</c:v>
                  </c:pt>
                  <c:pt idx="20">
                    <c:v>-1.1936999999999989E-3</c:v>
                  </c:pt>
                  <c:pt idx="21">
                    <c:v>1.8107000000000002E-3</c:v>
                  </c:pt>
                  <c:pt idx="22">
                    <c:v>-1.2628000000000006E-3</c:v>
                  </c:pt>
                  <c:pt idx="23">
                    <c:v>4.8499999999999932E-5</c:v>
                  </c:pt>
                  <c:pt idx="24">
                    <c:v>-5.7239999999999982E-4</c:v>
                  </c:pt>
                  <c:pt idx="25">
                    <c:v>-6.4287000000000007E-3</c:v>
                  </c:pt>
                  <c:pt idx="26">
                    <c:v>2.6595000000000004E-3</c:v>
                  </c:pt>
                  <c:pt idx="27">
                    <c:v>5.1961000000000004E-3</c:v>
                  </c:pt>
                  <c:pt idx="28">
                    <c:v>2.4059999999999967E-4</c:v>
                  </c:pt>
                  <c:pt idx="29">
                    <c:v>1.4000000000000037E-4</c:v>
                  </c:pt>
                  <c:pt idx="30">
                    <c:v>-5.7070000000000037E-4</c:v>
                  </c:pt>
                  <c:pt idx="31">
                    <c:v>-8.8229999999999992E-4</c:v>
                  </c:pt>
                  <c:pt idx="32">
                    <c:v>-8.9459999999999974E-4</c:v>
                  </c:pt>
                  <c:pt idx="33">
                    <c:v>4.3360000000000013E-4</c:v>
                  </c:pt>
                  <c:pt idx="34">
                    <c:v>2.3032999999999994E-3</c:v>
                  </c:pt>
                  <c:pt idx="35">
                    <c:v>1.5860000000000049E-4</c:v>
                  </c:pt>
                  <c:pt idx="36">
                    <c:v>4.0999999999999804E-5</c:v>
                  </c:pt>
                  <c:pt idx="37">
                    <c:v>-2.3779999999999982E-4</c:v>
                  </c:pt>
                  <c:pt idx="38">
                    <c:v>-7.9300000000000464E-5</c:v>
                  </c:pt>
                  <c:pt idx="39">
                    <c:v>7.9330000000000025E-4</c:v>
                  </c:pt>
                  <c:pt idx="40">
                    <c:v>-3.5930000000000033E-4</c:v>
                  </c:pt>
                  <c:pt idx="41">
                    <c:v>-5.528999999999994E-4</c:v>
                  </c:pt>
                  <c:pt idx="42">
                    <c:v>-1.5114000000000004E-3</c:v>
                  </c:pt>
                  <c:pt idx="43">
                    <c:v>8.3569999999999998E-4</c:v>
                  </c:pt>
                  <c:pt idx="44">
                    <c:v>-1.2274E-3</c:v>
                  </c:pt>
                  <c:pt idx="45">
                    <c:v>2.3950000000000013E-4</c:v>
                  </c:pt>
                  <c:pt idx="46">
                    <c:v>1.946000000000005E-4</c:v>
                  </c:pt>
                  <c:pt idx="47">
                    <c:v>2.6961999999999993E-3</c:v>
                  </c:pt>
                  <c:pt idx="48">
                    <c:v>-2.354999999999996E-4</c:v>
                  </c:pt>
                  <c:pt idx="49">
                    <c:v>-3.5770000000000029E-4</c:v>
                  </c:pt>
                  <c:pt idx="50">
                    <c:v>1.0713000000000003E-3</c:v>
                  </c:pt>
                  <c:pt idx="51">
                    <c:v>-6.134999999999999E-4</c:v>
                  </c:pt>
                  <c:pt idx="52">
                    <c:v>3.4579999999999941E-4</c:v>
                  </c:pt>
                  <c:pt idx="53">
                    <c:v>-4.8878999999999988E-3</c:v>
                  </c:pt>
                  <c:pt idx="54">
                    <c:v>-1.3681999999999991E-3</c:v>
                  </c:pt>
                  <c:pt idx="55">
                    <c:v>6.970399999999999E-3</c:v>
                  </c:pt>
                  <c:pt idx="56">
                    <c:v>-2.3759999999999992E-4</c:v>
                  </c:pt>
                  <c:pt idx="57">
                    <c:v>2.3829999999999988E-4</c:v>
                  </c:pt>
                  <c:pt idx="58">
                    <c:v>4.4640000000000001E-4</c:v>
                  </c:pt>
                  <c:pt idx="59">
                    <c:v>2.9500000000000012E-5</c:v>
                  </c:pt>
                  <c:pt idx="60">
                    <c:v>-5.0519999999999992E-4</c:v>
                  </c:pt>
                  <c:pt idx="61">
                    <c:v>2.9699999999999996E-4</c:v>
                  </c:pt>
                  <c:pt idx="62">
                    <c:v>-1.0000000000005664E-7</c:v>
                  </c:pt>
                  <c:pt idx="63">
                    <c:v>-2.0709999999999999E-4</c:v>
                  </c:pt>
                  <c:pt idx="64">
                    <c:v>-1.9969000000000002E-3</c:v>
                  </c:pt>
                  <c:pt idx="65">
                    <c:v>2.1429999999999999E-3</c:v>
                  </c:pt>
                  <c:pt idx="66">
                    <c:v>3.5889999999999967E-4</c:v>
                  </c:pt>
                  <c:pt idx="67">
                    <c:v>-3.5619999999999966E-4</c:v>
                  </c:pt>
                  <c:pt idx="68">
                    <c:v>5.8899999999999751E-5</c:v>
                  </c:pt>
                  <c:pt idx="69">
                    <c:v>-1.299999999999869E-6</c:v>
                  </c:pt>
                  <c:pt idx="70">
                    <c:v>-2.6700000000000009E-4</c:v>
                  </c:pt>
                  <c:pt idx="71">
                    <c:v>3.7359999999999997E-4</c:v>
                  </c:pt>
                  <c:pt idx="72">
                    <c:v>-2.7179999999999999E-4</c:v>
                  </c:pt>
                  <c:pt idx="73">
                    <c:v>-5.1914000000000005E-3</c:v>
                  </c:pt>
                  <c:pt idx="74">
                    <c:v>-2.2966E-2</c:v>
                  </c:pt>
                  <c:pt idx="75">
                    <c:v>2.9704217000000002E-2</c:v>
                  </c:pt>
                  <c:pt idx="76">
                    <c:v>-5.0141699999999999E-4</c:v>
                  </c:pt>
                  <c:pt idx="77">
                    <c:v>5.4920000000000001E-4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-2.9981999999999999E-3</c:v>
                  </c:pt>
                  <c:pt idx="82">
                    <c:v>-3.9299000000000001E-3</c:v>
                  </c:pt>
                  <c:pt idx="83">
                    <c:v>2.7622999999999997E-3</c:v>
                  </c:pt>
                  <c:pt idx="84">
                    <c:v>-5.6421999999999991E-3</c:v>
                  </c:pt>
                  <c:pt idx="85">
                    <c:v>9.807999999999999E-3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-1.9930000000000001E-5</c:v>
                  </c:pt>
                  <c:pt idx="91">
                    <c:v>1.9930000000000001E-5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-1.7847000000000002E-4</c:v>
                  </c:pt>
                  <c:pt idx="99">
                    <c:v>-2.8763299999999999E-3</c:v>
                  </c:pt>
                  <c:pt idx="100">
                    <c:v>2.3994400000000001E-3</c:v>
                  </c:pt>
                  <c:pt idx="101">
                    <c:v>6.5536000000000001E-4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</c:v>
                  </c:pt>
                  <c:pt idx="106">
                    <c:v>0</c:v>
                  </c:pt>
                  <c:pt idx="107">
                    <c:v>0</c:v>
                  </c:pt>
                  <c:pt idx="108">
                    <c:v>0</c:v>
                  </c:pt>
                  <c:pt idx="109">
                    <c:v>0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rgbClr val="FF0000"/>
                </a:solidFill>
              </a:ln>
            </c:spPr>
          </c:errBars>
          <c:errBars>
            <c:errDir val="x"/>
            <c:errBarType val="plus"/>
            <c:errValType val="cust"/>
            <c:noEndCap val="1"/>
            <c:plus>
              <c:numRef>
                <c:f>'O+19MeV_n'!$O$118:$O$231</c:f>
                <c:numCache>
                  <c:formatCode>General</c:formatCode>
                  <c:ptCount val="114"/>
                  <c:pt idx="0">
                    <c:v>3.0000000000000027E-2</c:v>
                  </c:pt>
                  <c:pt idx="1">
                    <c:v>3.499999999999992E-2</c:v>
                  </c:pt>
                  <c:pt idx="2">
                    <c:v>4.0000000000000036E-2</c:v>
                  </c:pt>
                  <c:pt idx="3">
                    <c:v>4.0000000000000036E-2</c:v>
                  </c:pt>
                  <c:pt idx="4">
                    <c:v>4.0000000000000036E-2</c:v>
                  </c:pt>
                  <c:pt idx="5">
                    <c:v>4.0000000000000036E-2</c:v>
                  </c:pt>
                  <c:pt idx="6">
                    <c:v>3.9999999999999813E-2</c:v>
                  </c:pt>
                  <c:pt idx="7">
                    <c:v>4.0000000000000036E-2</c:v>
                  </c:pt>
                  <c:pt idx="8">
                    <c:v>4.0000000000000036E-2</c:v>
                  </c:pt>
                  <c:pt idx="9">
                    <c:v>4.0000000000000036E-2</c:v>
                  </c:pt>
                  <c:pt idx="10">
                    <c:v>4.0000000000000036E-2</c:v>
                  </c:pt>
                  <c:pt idx="11">
                    <c:v>4.0000000000000036E-2</c:v>
                  </c:pt>
                  <c:pt idx="12">
                    <c:v>4.0000000000000036E-2</c:v>
                  </c:pt>
                  <c:pt idx="13">
                    <c:v>4.0000000000000036E-2</c:v>
                  </c:pt>
                  <c:pt idx="14">
                    <c:v>4.0000000000000036E-2</c:v>
                  </c:pt>
                  <c:pt idx="15">
                    <c:v>4.0000000000000036E-2</c:v>
                  </c:pt>
                  <c:pt idx="16">
                    <c:v>3.9999999999999591E-2</c:v>
                  </c:pt>
                  <c:pt idx="17">
                    <c:v>4.0000000000000036E-2</c:v>
                  </c:pt>
                  <c:pt idx="18">
                    <c:v>4.0000000000000036E-2</c:v>
                  </c:pt>
                  <c:pt idx="19">
                    <c:v>4.0000000000000036E-2</c:v>
                  </c:pt>
                  <c:pt idx="20">
                    <c:v>4.0000000000000036E-2</c:v>
                  </c:pt>
                  <c:pt idx="21">
                    <c:v>4.0000000000000036E-2</c:v>
                  </c:pt>
                  <c:pt idx="22">
                    <c:v>4.4999999999999929E-2</c:v>
                  </c:pt>
                  <c:pt idx="23">
                    <c:v>5.0000000000000266E-2</c:v>
                  </c:pt>
                  <c:pt idx="24">
                    <c:v>4.9999999999999822E-2</c:v>
                  </c:pt>
                  <c:pt idx="25">
                    <c:v>4.9999999999999822E-2</c:v>
                  </c:pt>
                  <c:pt idx="26">
                    <c:v>5.0000000000000266E-2</c:v>
                  </c:pt>
                  <c:pt idx="27">
                    <c:v>4.9999999999999822E-2</c:v>
                  </c:pt>
                  <c:pt idx="28">
                    <c:v>5.0000000000000266E-2</c:v>
                  </c:pt>
                  <c:pt idx="29">
                    <c:v>4.9999999999999822E-2</c:v>
                  </c:pt>
                  <c:pt idx="30">
                    <c:v>4.9999999999999822E-2</c:v>
                  </c:pt>
                  <c:pt idx="31">
                    <c:v>5.0000000000000266E-2</c:v>
                  </c:pt>
                  <c:pt idx="32">
                    <c:v>5.4999999999999716E-2</c:v>
                  </c:pt>
                  <c:pt idx="33">
                    <c:v>6.0000000000000053E-2</c:v>
                  </c:pt>
                  <c:pt idx="34">
                    <c:v>6.0000000000000053E-2</c:v>
                  </c:pt>
                  <c:pt idx="35">
                    <c:v>6.0000000000000053E-2</c:v>
                  </c:pt>
                  <c:pt idx="36">
                    <c:v>6.0000000000000053E-2</c:v>
                  </c:pt>
                  <c:pt idx="37">
                    <c:v>6.0000000000000053E-2</c:v>
                  </c:pt>
                  <c:pt idx="38">
                    <c:v>6.0000000000000053E-2</c:v>
                  </c:pt>
                  <c:pt idx="39">
                    <c:v>6.0000000000000053E-2</c:v>
                  </c:pt>
                  <c:pt idx="40">
                    <c:v>5.9999999999999609E-2</c:v>
                  </c:pt>
                  <c:pt idx="41">
                    <c:v>6.0000000000000053E-2</c:v>
                  </c:pt>
                  <c:pt idx="42">
                    <c:v>6.0000000000000053E-2</c:v>
                  </c:pt>
                  <c:pt idx="43">
                    <c:v>6.0000000000000053E-2</c:v>
                  </c:pt>
                  <c:pt idx="44">
                    <c:v>6.0000000000000053E-2</c:v>
                  </c:pt>
                  <c:pt idx="45">
                    <c:v>6.0000000000000053E-2</c:v>
                  </c:pt>
                  <c:pt idx="46">
                    <c:v>6.0000000000000053E-2</c:v>
                  </c:pt>
                  <c:pt idx="47">
                    <c:v>6.0000000000000053E-2</c:v>
                  </c:pt>
                  <c:pt idx="48">
                    <c:v>6.0000000000000053E-2</c:v>
                  </c:pt>
                  <c:pt idx="49">
                    <c:v>5.9999999999999609E-2</c:v>
                  </c:pt>
                  <c:pt idx="50">
                    <c:v>6.0000000000000497E-2</c:v>
                  </c:pt>
                  <c:pt idx="51">
                    <c:v>5.9999999999999609E-2</c:v>
                  </c:pt>
                  <c:pt idx="52">
                    <c:v>7.0000000000000284E-2</c:v>
                  </c:pt>
                  <c:pt idx="53">
                    <c:v>8.0000000000000071E-2</c:v>
                  </c:pt>
                  <c:pt idx="54">
                    <c:v>8.0000000000000071E-2</c:v>
                  </c:pt>
                  <c:pt idx="55">
                    <c:v>8.0000000000000071E-2</c:v>
                  </c:pt>
                  <c:pt idx="56">
                    <c:v>7.9999999999999183E-2</c:v>
                  </c:pt>
                  <c:pt idx="57">
                    <c:v>8.0000000000000071E-2</c:v>
                  </c:pt>
                  <c:pt idx="58">
                    <c:v>8.0000000000000071E-2</c:v>
                  </c:pt>
                  <c:pt idx="59">
                    <c:v>8.0000000000000071E-2</c:v>
                  </c:pt>
                  <c:pt idx="60">
                    <c:v>8.0000000000000071E-2</c:v>
                  </c:pt>
                  <c:pt idx="61">
                    <c:v>8.0000000000000071E-2</c:v>
                  </c:pt>
                  <c:pt idx="62">
                    <c:v>8.0000000000000071E-2</c:v>
                  </c:pt>
                  <c:pt idx="63">
                    <c:v>8.0000000000000071E-2</c:v>
                  </c:pt>
                  <c:pt idx="64">
                    <c:v>8.0000000000000071E-2</c:v>
                  </c:pt>
                  <c:pt idx="65">
                    <c:v>8.0000000000000071E-2</c:v>
                  </c:pt>
                  <c:pt idx="66">
                    <c:v>8.0000000000000071E-2</c:v>
                  </c:pt>
                  <c:pt idx="67">
                    <c:v>8.0000000000000071E-2</c:v>
                  </c:pt>
                  <c:pt idx="68">
                    <c:v>7.9999999999999183E-2</c:v>
                  </c:pt>
                  <c:pt idx="69">
                    <c:v>8.0000000000000071E-2</c:v>
                  </c:pt>
                  <c:pt idx="70">
                    <c:v>8.0000000000000071E-2</c:v>
                  </c:pt>
                  <c:pt idx="71">
                    <c:v>8.0000000000000071E-2</c:v>
                  </c:pt>
                  <c:pt idx="72">
                    <c:v>8.9999999999999858E-2</c:v>
                  </c:pt>
                  <c:pt idx="73">
                    <c:v>0.10000000000000053</c:v>
                  </c:pt>
                  <c:pt idx="74">
                    <c:v>9.9999999999999645E-2</c:v>
                  </c:pt>
                  <c:pt idx="75">
                    <c:v>0.10000000000000053</c:v>
                  </c:pt>
                  <c:pt idx="76">
                    <c:v>9.9999999999999645E-2</c:v>
                  </c:pt>
                  <c:pt idx="77">
                    <c:v>9.9999999999999645E-2</c:v>
                  </c:pt>
                  <c:pt idx="78">
                    <c:v>0.10000000000000053</c:v>
                  </c:pt>
                  <c:pt idx="79">
                    <c:v>9.9999999999999645E-2</c:v>
                  </c:pt>
                  <c:pt idx="80">
                    <c:v>0.10000000000000053</c:v>
                  </c:pt>
                  <c:pt idx="81">
                    <c:v>9.9999999999999645E-2</c:v>
                  </c:pt>
                  <c:pt idx="82">
                    <c:v>9.9999999999999645E-2</c:v>
                  </c:pt>
                  <c:pt idx="83">
                    <c:v>0.10000000000000053</c:v>
                  </c:pt>
                  <c:pt idx="84">
                    <c:v>9.9999999999999645E-2</c:v>
                  </c:pt>
                  <c:pt idx="85">
                    <c:v>0.10000000000000053</c:v>
                  </c:pt>
                  <c:pt idx="86">
                    <c:v>9.9999999999999645E-2</c:v>
                  </c:pt>
                  <c:pt idx="87">
                    <c:v>9.9999999999999645E-2</c:v>
                  </c:pt>
                  <c:pt idx="88">
                    <c:v>0.10000000000000053</c:v>
                  </c:pt>
                  <c:pt idx="89">
                    <c:v>9.9999999999999645E-2</c:v>
                  </c:pt>
                  <c:pt idx="90">
                    <c:v>0.11000000000000032</c:v>
                  </c:pt>
                  <c:pt idx="91">
                    <c:v>0.12000000000000011</c:v>
                  </c:pt>
                  <c:pt idx="92">
                    <c:v>0.12000000000000011</c:v>
                  </c:pt>
                  <c:pt idx="93">
                    <c:v>0.11999999999999922</c:v>
                  </c:pt>
                  <c:pt idx="94">
                    <c:v>0.12000000000000099</c:v>
                  </c:pt>
                  <c:pt idx="95">
                    <c:v>0.11999999999999922</c:v>
                  </c:pt>
                  <c:pt idx="96">
                    <c:v>0.12000000000000099</c:v>
                  </c:pt>
                  <c:pt idx="97">
                    <c:v>0.11999999999999922</c:v>
                  </c:pt>
                  <c:pt idx="98">
                    <c:v>0.11999999999999922</c:v>
                  </c:pt>
                  <c:pt idx="99">
                    <c:v>0.12000000000000099</c:v>
                  </c:pt>
                  <c:pt idx="100">
                    <c:v>0.11999999999999922</c:v>
                  </c:pt>
                  <c:pt idx="101">
                    <c:v>0.12000000000000099</c:v>
                  </c:pt>
                  <c:pt idx="102">
                    <c:v>0.11999999999999922</c:v>
                  </c:pt>
                  <c:pt idx="103">
                    <c:v>0.12000000000000099</c:v>
                  </c:pt>
                  <c:pt idx="104">
                    <c:v>0.11999999999999922</c:v>
                  </c:pt>
                  <c:pt idx="105">
                    <c:v>0.13000000000000078</c:v>
                  </c:pt>
                  <c:pt idx="106">
                    <c:v>0.13999999999999879</c:v>
                  </c:pt>
                  <c:pt idx="107">
                    <c:v>0.14000000000000057</c:v>
                  </c:pt>
                  <c:pt idx="108">
                    <c:v>0.14000000000000057</c:v>
                  </c:pt>
                  <c:pt idx="109">
                    <c:v>0.13999999999999879</c:v>
                  </c:pt>
                  <c:pt idx="110">
                    <c:v>0.14000000000000057</c:v>
                  </c:pt>
                  <c:pt idx="111">
                    <c:v>0.14000000000000057</c:v>
                  </c:pt>
                  <c:pt idx="112">
                    <c:v>0.13999999999999879</c:v>
                  </c:pt>
                  <c:pt idx="113">
                    <c:v>0.14000000000000057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rgbClr val="FF0000"/>
                </a:solidFill>
              </a:ln>
            </c:spPr>
          </c:errBars>
          <c:xVal>
            <c:numRef>
              <c:f>'O+19MeV_n'!$O$2:$O$116</c:f>
              <c:numCache>
                <c:formatCode>0.00E+00</c:formatCode>
                <c:ptCount val="115"/>
                <c:pt idx="0">
                  <c:v>1.615</c:v>
                </c:pt>
                <c:pt idx="1">
                  <c:v>1.645</c:v>
                </c:pt>
                <c:pt idx="2">
                  <c:v>1.68</c:v>
                </c:pt>
                <c:pt idx="3">
                  <c:v>1.72</c:v>
                </c:pt>
                <c:pt idx="4">
                  <c:v>1.76</c:v>
                </c:pt>
                <c:pt idx="5">
                  <c:v>1.8</c:v>
                </c:pt>
                <c:pt idx="6">
                  <c:v>1.84</c:v>
                </c:pt>
                <c:pt idx="7">
                  <c:v>1.88</c:v>
                </c:pt>
                <c:pt idx="8">
                  <c:v>1.92</c:v>
                </c:pt>
                <c:pt idx="9">
                  <c:v>1.96</c:v>
                </c:pt>
                <c:pt idx="10">
                  <c:v>2</c:v>
                </c:pt>
                <c:pt idx="11">
                  <c:v>2.04</c:v>
                </c:pt>
                <c:pt idx="12">
                  <c:v>2.08</c:v>
                </c:pt>
                <c:pt idx="13">
                  <c:v>2.12</c:v>
                </c:pt>
                <c:pt idx="14">
                  <c:v>2.16</c:v>
                </c:pt>
                <c:pt idx="15">
                  <c:v>2.2000000000000002</c:v>
                </c:pt>
                <c:pt idx="16">
                  <c:v>2.2400000000000002</c:v>
                </c:pt>
                <c:pt idx="17">
                  <c:v>2.2799999999999998</c:v>
                </c:pt>
                <c:pt idx="18">
                  <c:v>2.3199999999999998</c:v>
                </c:pt>
                <c:pt idx="19">
                  <c:v>2.36</c:v>
                </c:pt>
                <c:pt idx="20">
                  <c:v>2.4</c:v>
                </c:pt>
                <c:pt idx="21">
                  <c:v>2.44</c:v>
                </c:pt>
                <c:pt idx="22">
                  <c:v>2.48</c:v>
                </c:pt>
                <c:pt idx="23">
                  <c:v>2.5249999999999999</c:v>
                </c:pt>
                <c:pt idx="24">
                  <c:v>2.5750000000000002</c:v>
                </c:pt>
                <c:pt idx="25">
                  <c:v>2.625</c:v>
                </c:pt>
                <c:pt idx="26">
                  <c:v>2.6749999999999998</c:v>
                </c:pt>
                <c:pt idx="27">
                  <c:v>2.7250000000000001</c:v>
                </c:pt>
                <c:pt idx="28">
                  <c:v>2.7749999999999999</c:v>
                </c:pt>
                <c:pt idx="29">
                  <c:v>2.8250000000000002</c:v>
                </c:pt>
                <c:pt idx="30">
                  <c:v>2.875</c:v>
                </c:pt>
                <c:pt idx="31">
                  <c:v>2.9249999999999998</c:v>
                </c:pt>
                <c:pt idx="32">
                  <c:v>2.9750000000000001</c:v>
                </c:pt>
                <c:pt idx="33">
                  <c:v>3.03</c:v>
                </c:pt>
                <c:pt idx="34">
                  <c:v>3.09</c:v>
                </c:pt>
                <c:pt idx="35">
                  <c:v>3.15</c:v>
                </c:pt>
                <c:pt idx="36">
                  <c:v>3.21</c:v>
                </c:pt>
                <c:pt idx="37">
                  <c:v>3.27</c:v>
                </c:pt>
                <c:pt idx="38">
                  <c:v>3.33</c:v>
                </c:pt>
                <c:pt idx="39">
                  <c:v>3.39</c:v>
                </c:pt>
                <c:pt idx="40">
                  <c:v>3.45</c:v>
                </c:pt>
                <c:pt idx="41">
                  <c:v>3.51</c:v>
                </c:pt>
                <c:pt idx="42">
                  <c:v>3.57</c:v>
                </c:pt>
                <c:pt idx="43">
                  <c:v>3.63</c:v>
                </c:pt>
                <c:pt idx="44">
                  <c:v>3.69</c:v>
                </c:pt>
                <c:pt idx="45">
                  <c:v>3.75</c:v>
                </c:pt>
                <c:pt idx="46">
                  <c:v>3.81</c:v>
                </c:pt>
                <c:pt idx="47">
                  <c:v>3.87</c:v>
                </c:pt>
                <c:pt idx="48">
                  <c:v>3.93</c:v>
                </c:pt>
                <c:pt idx="49">
                  <c:v>3.99</c:v>
                </c:pt>
                <c:pt idx="50">
                  <c:v>4.05</c:v>
                </c:pt>
                <c:pt idx="51">
                  <c:v>4.1100000000000003</c:v>
                </c:pt>
                <c:pt idx="52">
                  <c:v>4.17</c:v>
                </c:pt>
                <c:pt idx="53">
                  <c:v>4.24</c:v>
                </c:pt>
                <c:pt idx="54">
                  <c:v>4.32</c:v>
                </c:pt>
                <c:pt idx="55">
                  <c:v>4.4000000000000004</c:v>
                </c:pt>
                <c:pt idx="56">
                  <c:v>4.4800000000000004</c:v>
                </c:pt>
                <c:pt idx="57">
                  <c:v>4.5599999999999996</c:v>
                </c:pt>
                <c:pt idx="58">
                  <c:v>4.6399999999999997</c:v>
                </c:pt>
                <c:pt idx="59">
                  <c:v>4.72</c:v>
                </c:pt>
                <c:pt idx="60">
                  <c:v>4.8</c:v>
                </c:pt>
                <c:pt idx="61">
                  <c:v>4.88</c:v>
                </c:pt>
                <c:pt idx="62">
                  <c:v>4.96</c:v>
                </c:pt>
                <c:pt idx="63">
                  <c:v>5.04</c:v>
                </c:pt>
                <c:pt idx="64">
                  <c:v>5.12</c:v>
                </c:pt>
                <c:pt idx="65">
                  <c:v>5.2</c:v>
                </c:pt>
                <c:pt idx="66">
                  <c:v>5.28</c:v>
                </c:pt>
                <c:pt idx="67">
                  <c:v>5.36</c:v>
                </c:pt>
                <c:pt idx="68">
                  <c:v>5.44</c:v>
                </c:pt>
                <c:pt idx="69">
                  <c:v>5.52</c:v>
                </c:pt>
                <c:pt idx="70">
                  <c:v>5.6</c:v>
                </c:pt>
                <c:pt idx="71">
                  <c:v>5.68</c:v>
                </c:pt>
                <c:pt idx="72">
                  <c:v>5.76</c:v>
                </c:pt>
                <c:pt idx="73">
                  <c:v>5.85</c:v>
                </c:pt>
                <c:pt idx="74">
                  <c:v>5.95</c:v>
                </c:pt>
                <c:pt idx="75">
                  <c:v>6.05</c:v>
                </c:pt>
                <c:pt idx="76">
                  <c:v>6.15</c:v>
                </c:pt>
                <c:pt idx="77">
                  <c:v>6.25</c:v>
                </c:pt>
                <c:pt idx="78">
                  <c:v>6.35</c:v>
                </c:pt>
                <c:pt idx="79">
                  <c:v>6.45</c:v>
                </c:pt>
                <c:pt idx="80">
                  <c:v>6.55</c:v>
                </c:pt>
                <c:pt idx="81">
                  <c:v>6.65</c:v>
                </c:pt>
                <c:pt idx="82">
                  <c:v>6.75</c:v>
                </c:pt>
                <c:pt idx="83">
                  <c:v>6.85</c:v>
                </c:pt>
                <c:pt idx="84">
                  <c:v>6.95</c:v>
                </c:pt>
                <c:pt idx="85">
                  <c:v>7.05</c:v>
                </c:pt>
                <c:pt idx="86">
                  <c:v>7.15</c:v>
                </c:pt>
                <c:pt idx="87">
                  <c:v>7.25</c:v>
                </c:pt>
                <c:pt idx="88">
                  <c:v>7.35</c:v>
                </c:pt>
                <c:pt idx="89">
                  <c:v>7.45</c:v>
                </c:pt>
                <c:pt idx="90">
                  <c:v>7.55</c:v>
                </c:pt>
                <c:pt idx="91">
                  <c:v>7.66</c:v>
                </c:pt>
                <c:pt idx="92">
                  <c:v>7.78</c:v>
                </c:pt>
                <c:pt idx="93">
                  <c:v>7.9</c:v>
                </c:pt>
                <c:pt idx="94">
                  <c:v>8.02</c:v>
                </c:pt>
                <c:pt idx="95">
                  <c:v>8.14</c:v>
                </c:pt>
                <c:pt idx="96">
                  <c:v>8.26</c:v>
                </c:pt>
                <c:pt idx="97">
                  <c:v>8.3800000000000008</c:v>
                </c:pt>
                <c:pt idx="98">
                  <c:v>8.5</c:v>
                </c:pt>
                <c:pt idx="99">
                  <c:v>8.6199999999999992</c:v>
                </c:pt>
                <c:pt idx="100">
                  <c:v>8.74</c:v>
                </c:pt>
                <c:pt idx="101">
                  <c:v>8.86</c:v>
                </c:pt>
                <c:pt idx="102">
                  <c:v>8.98</c:v>
                </c:pt>
                <c:pt idx="103">
                  <c:v>9.1</c:v>
                </c:pt>
                <c:pt idx="104">
                  <c:v>9.2200000000000006</c:v>
                </c:pt>
                <c:pt idx="105">
                  <c:v>9.34</c:v>
                </c:pt>
                <c:pt idx="106">
                  <c:v>9.4700000000000006</c:v>
                </c:pt>
                <c:pt idx="107">
                  <c:v>9.61</c:v>
                </c:pt>
                <c:pt idx="108">
                  <c:v>9.75</c:v>
                </c:pt>
                <c:pt idx="109">
                  <c:v>9.89</c:v>
                </c:pt>
                <c:pt idx="110">
                  <c:v>10.029999999999999</c:v>
                </c:pt>
                <c:pt idx="111">
                  <c:v>10.17</c:v>
                </c:pt>
                <c:pt idx="112">
                  <c:v>10.31</c:v>
                </c:pt>
                <c:pt idx="113">
                  <c:v>10.45</c:v>
                </c:pt>
                <c:pt idx="114">
                  <c:v>10.59</c:v>
                </c:pt>
              </c:numCache>
            </c:numRef>
          </c:xVal>
          <c:yVal>
            <c:numRef>
              <c:f>'O+19MeV_n'!$S$3:$S$117</c:f>
              <c:numCache>
                <c:formatCode>0.00E+00</c:formatCode>
                <c:ptCount val="115"/>
                <c:pt idx="0">
                  <c:v>9.5257000000000015E-3</c:v>
                </c:pt>
                <c:pt idx="1">
                  <c:v>1.0123E-2</c:v>
                </c:pt>
                <c:pt idx="2">
                  <c:v>1.5238E-2</c:v>
                </c:pt>
                <c:pt idx="3">
                  <c:v>7.2025000000000006E-3</c:v>
                </c:pt>
                <c:pt idx="4">
                  <c:v>8.1543999999999991E-3</c:v>
                </c:pt>
                <c:pt idx="5">
                  <c:v>8.9865999999999991E-3</c:v>
                </c:pt>
                <c:pt idx="6">
                  <c:v>7.5595000000000002E-3</c:v>
                </c:pt>
                <c:pt idx="7">
                  <c:v>2.214E-2</c:v>
                </c:pt>
                <c:pt idx="8">
                  <c:v>8.3388999999999998E-3</c:v>
                </c:pt>
                <c:pt idx="9">
                  <c:v>6.3717000000000001E-3</c:v>
                </c:pt>
                <c:pt idx="10">
                  <c:v>7.2652000000000003E-3</c:v>
                </c:pt>
                <c:pt idx="11">
                  <c:v>5.4773000000000001E-3</c:v>
                </c:pt>
                <c:pt idx="12">
                  <c:v>5.9526000000000006E-3</c:v>
                </c:pt>
                <c:pt idx="13">
                  <c:v>5.7785000000000006E-3</c:v>
                </c:pt>
                <c:pt idx="14">
                  <c:v>4.8222000000000004E-3</c:v>
                </c:pt>
                <c:pt idx="15">
                  <c:v>6.1941000000000001E-3</c:v>
                </c:pt>
                <c:pt idx="16">
                  <c:v>5.8951999999999997E-3</c:v>
                </c:pt>
                <c:pt idx="17">
                  <c:v>6.2494000000000004E-3</c:v>
                </c:pt>
                <c:pt idx="18">
                  <c:v>5.4175999999999998E-3</c:v>
                </c:pt>
                <c:pt idx="19">
                  <c:v>4.6396000000000007E-3</c:v>
                </c:pt>
                <c:pt idx="20">
                  <c:v>5.8332999999999996E-3</c:v>
                </c:pt>
                <c:pt idx="21">
                  <c:v>4.0225999999999994E-3</c:v>
                </c:pt>
                <c:pt idx="22">
                  <c:v>5.2854E-3</c:v>
                </c:pt>
                <c:pt idx="23">
                  <c:v>5.2369000000000001E-3</c:v>
                </c:pt>
                <c:pt idx="24">
                  <c:v>5.8092999999999999E-3</c:v>
                </c:pt>
                <c:pt idx="25">
                  <c:v>1.2238000000000001E-2</c:v>
                </c:pt>
                <c:pt idx="26">
                  <c:v>9.5785000000000002E-3</c:v>
                </c:pt>
                <c:pt idx="27">
                  <c:v>4.3823999999999998E-3</c:v>
                </c:pt>
                <c:pt idx="28">
                  <c:v>4.1418000000000002E-3</c:v>
                </c:pt>
                <c:pt idx="29">
                  <c:v>4.0017999999999998E-3</c:v>
                </c:pt>
                <c:pt idx="30">
                  <c:v>4.5725000000000002E-3</c:v>
                </c:pt>
                <c:pt idx="31">
                  <c:v>5.4548000000000001E-3</c:v>
                </c:pt>
                <c:pt idx="32">
                  <c:v>6.3493999999999998E-3</c:v>
                </c:pt>
                <c:pt idx="33">
                  <c:v>5.9157999999999997E-3</c:v>
                </c:pt>
                <c:pt idx="34">
                  <c:v>3.6125000000000003E-3</c:v>
                </c:pt>
                <c:pt idx="35">
                  <c:v>3.4538999999999998E-3</c:v>
                </c:pt>
                <c:pt idx="36">
                  <c:v>3.4129E-3</c:v>
                </c:pt>
                <c:pt idx="37">
                  <c:v>3.6506999999999998E-3</c:v>
                </c:pt>
                <c:pt idx="38">
                  <c:v>3.7300000000000002E-3</c:v>
                </c:pt>
                <c:pt idx="39">
                  <c:v>2.9367E-3</c:v>
                </c:pt>
                <c:pt idx="40">
                  <c:v>3.2960000000000003E-3</c:v>
                </c:pt>
                <c:pt idx="41">
                  <c:v>3.8488999999999997E-3</c:v>
                </c:pt>
                <c:pt idx="42">
                  <c:v>5.3603000000000001E-3</c:v>
                </c:pt>
                <c:pt idx="43">
                  <c:v>4.5246000000000001E-3</c:v>
                </c:pt>
                <c:pt idx="44">
                  <c:v>5.7520000000000002E-3</c:v>
                </c:pt>
                <c:pt idx="45">
                  <c:v>5.5125E-3</c:v>
                </c:pt>
                <c:pt idx="46">
                  <c:v>5.3178999999999995E-3</c:v>
                </c:pt>
                <c:pt idx="47">
                  <c:v>2.6217000000000002E-3</c:v>
                </c:pt>
                <c:pt idx="48">
                  <c:v>2.8571999999999998E-3</c:v>
                </c:pt>
                <c:pt idx="49">
                  <c:v>3.2149000000000001E-3</c:v>
                </c:pt>
                <c:pt idx="50">
                  <c:v>2.1435999999999998E-3</c:v>
                </c:pt>
                <c:pt idx="51">
                  <c:v>2.7570999999999997E-3</c:v>
                </c:pt>
                <c:pt idx="52">
                  <c:v>2.4113000000000003E-3</c:v>
                </c:pt>
                <c:pt idx="53">
                  <c:v>7.2991999999999996E-3</c:v>
                </c:pt>
                <c:pt idx="54">
                  <c:v>8.6673999999999987E-3</c:v>
                </c:pt>
                <c:pt idx="55">
                  <c:v>1.6969999999999999E-3</c:v>
                </c:pt>
                <c:pt idx="56">
                  <c:v>1.9345999999999999E-3</c:v>
                </c:pt>
                <c:pt idx="57">
                  <c:v>1.6963E-3</c:v>
                </c:pt>
                <c:pt idx="58">
                  <c:v>1.2499E-3</c:v>
                </c:pt>
                <c:pt idx="59">
                  <c:v>1.2204E-3</c:v>
                </c:pt>
                <c:pt idx="60">
                  <c:v>1.7255999999999999E-3</c:v>
                </c:pt>
                <c:pt idx="61">
                  <c:v>1.4285999999999999E-3</c:v>
                </c:pt>
                <c:pt idx="62">
                  <c:v>1.4287E-3</c:v>
                </c:pt>
                <c:pt idx="63">
                  <c:v>1.6358E-3</c:v>
                </c:pt>
                <c:pt idx="64">
                  <c:v>3.6327E-3</c:v>
                </c:pt>
                <c:pt idx="65">
                  <c:v>1.4896999999999998E-3</c:v>
                </c:pt>
                <c:pt idx="66">
                  <c:v>1.1308000000000002E-3</c:v>
                </c:pt>
                <c:pt idx="67">
                  <c:v>1.4869999999999998E-3</c:v>
                </c:pt>
                <c:pt idx="68">
                  <c:v>1.4281000000000001E-3</c:v>
                </c:pt>
                <c:pt idx="69">
                  <c:v>1.4293999999999999E-3</c:v>
                </c:pt>
                <c:pt idx="70">
                  <c:v>1.6964E-3</c:v>
                </c:pt>
                <c:pt idx="71">
                  <c:v>1.3228000000000001E-3</c:v>
                </c:pt>
                <c:pt idx="72">
                  <c:v>1.5946000000000001E-3</c:v>
                </c:pt>
                <c:pt idx="73">
                  <c:v>6.7860000000000004E-3</c:v>
                </c:pt>
                <c:pt idx="74">
                  <c:v>2.9752000000000001E-2</c:v>
                </c:pt>
                <c:pt idx="75">
                  <c:v>4.7783E-5</c:v>
                </c:pt>
                <c:pt idx="76">
                  <c:v>5.4920000000000001E-4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2.9981999999999999E-3</c:v>
                </c:pt>
                <c:pt idx="82">
                  <c:v>6.9280999999999995E-3</c:v>
                </c:pt>
                <c:pt idx="83">
                  <c:v>4.1657999999999999E-3</c:v>
                </c:pt>
                <c:pt idx="84">
                  <c:v>9.807999999999999E-3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1.9930000000000001E-5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1.7847000000000002E-4</c:v>
                </c:pt>
                <c:pt idx="99">
                  <c:v>3.0547999999999999E-3</c:v>
                </c:pt>
                <c:pt idx="100">
                  <c:v>6.5536000000000001E-4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671616"/>
        <c:axId val="162673408"/>
      </c:scatterChart>
      <c:valAx>
        <c:axId val="162671616"/>
        <c:scaling>
          <c:orientation val="minMax"/>
          <c:max val="10"/>
        </c:scaling>
        <c:delete val="0"/>
        <c:axPos val="b"/>
        <c:numFmt formatCode="General" sourceLinked="0"/>
        <c:majorTickMark val="in"/>
        <c:minorTickMark val="none"/>
        <c:tickLblPos val="nextTo"/>
        <c:crossAx val="162673408"/>
        <c:crossesAt val="1.0000000000000003E-4"/>
        <c:crossBetween val="midCat"/>
        <c:majorUnit val="2"/>
      </c:valAx>
      <c:valAx>
        <c:axId val="162673408"/>
        <c:scaling>
          <c:logBase val="10"/>
          <c:orientation val="minMax"/>
          <c:max val="5.000000000000001E-2"/>
          <c:min val="1.0000000000000002E-4"/>
        </c:scaling>
        <c:delete val="0"/>
        <c:axPos val="l"/>
        <c:numFmt formatCode="0.E+00" sourceLinked="0"/>
        <c:majorTickMark val="in"/>
        <c:minorTickMark val="in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ja-JP"/>
          </a:p>
        </c:txPr>
        <c:crossAx val="162671616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80722709449584"/>
          <c:y val="7.4114028440244284E-2"/>
          <c:w val="0.78044491266198956"/>
          <c:h val="0.7414092980256182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x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'Fe+3GeV_p'!$S$2:$S$19</c:f>
                <c:numCache>
                  <c:formatCode>General</c:formatCode>
                  <c:ptCount val="18"/>
                  <c:pt idx="0">
                    <c:v>8.9589999999999996</c:v>
                  </c:pt>
                  <c:pt idx="1">
                    <c:v>12.86</c:v>
                  </c:pt>
                  <c:pt idx="2">
                    <c:v>7.9779999999999998</c:v>
                  </c:pt>
                  <c:pt idx="3">
                    <c:v>6.4039999999999999</c:v>
                  </c:pt>
                  <c:pt idx="4">
                    <c:v>5.12</c:v>
                  </c:pt>
                  <c:pt idx="5">
                    <c:v>2.9820000000000002</c:v>
                  </c:pt>
                  <c:pt idx="6">
                    <c:v>2.839</c:v>
                  </c:pt>
                  <c:pt idx="7">
                    <c:v>3.89</c:v>
                  </c:pt>
                  <c:pt idx="8">
                    <c:v>3.7949999999999999</c:v>
                  </c:pt>
                  <c:pt idx="9">
                    <c:v>1.294</c:v>
                  </c:pt>
                  <c:pt idx="10">
                    <c:v>0.86880000000000002</c:v>
                  </c:pt>
                  <c:pt idx="11">
                    <c:v>1.1859999999999999</c:v>
                  </c:pt>
                  <c:pt idx="12">
                    <c:v>0.59389999999999998</c:v>
                  </c:pt>
                  <c:pt idx="13">
                    <c:v>0.31609999999999999</c:v>
                  </c:pt>
                  <c:pt idx="14">
                    <c:v>0.95640000000000003</c:v>
                  </c:pt>
                  <c:pt idx="15">
                    <c:v>4.4859999999999998</c:v>
                  </c:pt>
                  <c:pt idx="16">
                    <c:v>3.3929999999999998</c:v>
                  </c:pt>
                  <c:pt idx="17">
                    <c:v>3.246</c:v>
                  </c:pt>
                </c:numCache>
              </c:numRef>
            </c:plus>
            <c:minus>
              <c:numRef>
                <c:f>'Fe+3GeV_p'!$S$2:$S$19</c:f>
                <c:numCache>
                  <c:formatCode>General</c:formatCode>
                  <c:ptCount val="18"/>
                  <c:pt idx="0">
                    <c:v>8.9589999999999996</c:v>
                  </c:pt>
                  <c:pt idx="1">
                    <c:v>12.86</c:v>
                  </c:pt>
                  <c:pt idx="2">
                    <c:v>7.9779999999999998</c:v>
                  </c:pt>
                  <c:pt idx="3">
                    <c:v>6.4039999999999999</c:v>
                  </c:pt>
                  <c:pt idx="4">
                    <c:v>5.12</c:v>
                  </c:pt>
                  <c:pt idx="5">
                    <c:v>2.9820000000000002</c:v>
                  </c:pt>
                  <c:pt idx="6">
                    <c:v>2.839</c:v>
                  </c:pt>
                  <c:pt idx="7">
                    <c:v>3.89</c:v>
                  </c:pt>
                  <c:pt idx="8">
                    <c:v>3.7949999999999999</c:v>
                  </c:pt>
                  <c:pt idx="9">
                    <c:v>1.294</c:v>
                  </c:pt>
                  <c:pt idx="10">
                    <c:v>0.86880000000000002</c:v>
                  </c:pt>
                  <c:pt idx="11">
                    <c:v>1.1859999999999999</c:v>
                  </c:pt>
                  <c:pt idx="12">
                    <c:v>0.59389999999999998</c:v>
                  </c:pt>
                  <c:pt idx="13">
                    <c:v>0.31609999999999999</c:v>
                  </c:pt>
                  <c:pt idx="14">
                    <c:v>0.95640000000000003</c:v>
                  </c:pt>
                  <c:pt idx="15">
                    <c:v>4.4859999999999998</c:v>
                  </c:pt>
                  <c:pt idx="16">
                    <c:v>3.3929999999999998</c:v>
                  </c:pt>
                  <c:pt idx="17">
                    <c:v>3.246</c:v>
                  </c:pt>
                </c:numCache>
              </c:numRef>
            </c:minus>
          </c:errBars>
          <c:xVal>
            <c:numRef>
              <c:f>'Fe+3GeV_p'!$B$2:$B$19</c:f>
              <c:numCache>
                <c:formatCode>General</c:formatCode>
                <c:ptCount val="18"/>
                <c:pt idx="0">
                  <c:v>0.6</c:v>
                </c:pt>
                <c:pt idx="1">
                  <c:v>1.4</c:v>
                </c:pt>
                <c:pt idx="2">
                  <c:v>1.8</c:v>
                </c:pt>
                <c:pt idx="3">
                  <c:v>2.2000000000000002</c:v>
                </c:pt>
                <c:pt idx="4">
                  <c:v>2.5999999999999996</c:v>
                </c:pt>
                <c:pt idx="5">
                  <c:v>3.0249999999999999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5.125</c:v>
                </c:pt>
                <c:pt idx="10">
                  <c:v>6</c:v>
                </c:pt>
                <c:pt idx="11">
                  <c:v>7</c:v>
                </c:pt>
                <c:pt idx="12">
                  <c:v>8.25</c:v>
                </c:pt>
                <c:pt idx="13">
                  <c:v>10.5</c:v>
                </c:pt>
                <c:pt idx="14">
                  <c:v>14.5</c:v>
                </c:pt>
                <c:pt idx="15">
                  <c:v>21</c:v>
                </c:pt>
                <c:pt idx="16">
                  <c:v>30</c:v>
                </c:pt>
                <c:pt idx="17">
                  <c:v>42.5</c:v>
                </c:pt>
              </c:numCache>
            </c:numRef>
          </c:xVal>
          <c:yVal>
            <c:numRef>
              <c:f>'Fe+3GeV_p'!$R$2:$R$19</c:f>
              <c:numCache>
                <c:formatCode>General</c:formatCode>
                <c:ptCount val="18"/>
                <c:pt idx="0">
                  <c:v>29</c:v>
                </c:pt>
                <c:pt idx="1">
                  <c:v>44.24</c:v>
                </c:pt>
                <c:pt idx="2">
                  <c:v>27.41</c:v>
                </c:pt>
                <c:pt idx="3">
                  <c:v>21.95</c:v>
                </c:pt>
                <c:pt idx="4">
                  <c:v>16.75</c:v>
                </c:pt>
                <c:pt idx="5">
                  <c:v>8.9689999999999994</c:v>
                </c:pt>
                <c:pt idx="6">
                  <c:v>6.6950000000000003</c:v>
                </c:pt>
                <c:pt idx="7">
                  <c:v>5.74</c:v>
                </c:pt>
                <c:pt idx="8">
                  <c:v>3.5979999999999999</c:v>
                </c:pt>
                <c:pt idx="9">
                  <c:v>2.7080000000000002</c:v>
                </c:pt>
                <c:pt idx="10">
                  <c:v>2.129</c:v>
                </c:pt>
                <c:pt idx="11">
                  <c:v>3.464</c:v>
                </c:pt>
                <c:pt idx="12">
                  <c:v>1.853</c:v>
                </c:pt>
                <c:pt idx="13">
                  <c:v>1.0289999999999999</c:v>
                </c:pt>
                <c:pt idx="14">
                  <c:v>2.0249999999999999</c:v>
                </c:pt>
                <c:pt idx="15">
                  <c:v>2.8740000000000001</c:v>
                </c:pt>
                <c:pt idx="16">
                  <c:v>0.68420000000000003</c:v>
                </c:pt>
                <c:pt idx="17">
                  <c:v>0.84619999999999995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marker>
            <c:symbol val="none"/>
          </c:marker>
          <c:errBars>
            <c:errDir val="y"/>
            <c:errBarType val="plus"/>
            <c:errValType val="cust"/>
            <c:noEndCap val="1"/>
            <c:plus>
              <c:numRef>
                <c:f>'Fe+3GeV_p'!$S$59:$S$76</c:f>
                <c:numCache>
                  <c:formatCode>General</c:formatCode>
                  <c:ptCount val="18"/>
                  <c:pt idx="0">
                    <c:v>-49.129000000000005</c:v>
                  </c:pt>
                  <c:pt idx="1">
                    <c:v>8.1770000000000067</c:v>
                  </c:pt>
                  <c:pt idx="2">
                    <c:v>11.478999999999999</c:v>
                  </c:pt>
                  <c:pt idx="3">
                    <c:v>6.9699999999999989</c:v>
                  </c:pt>
                  <c:pt idx="4">
                    <c:v>8.3810000000000002</c:v>
                  </c:pt>
                  <c:pt idx="5">
                    <c:v>3.5839999999999996</c:v>
                  </c:pt>
                  <c:pt idx="6">
                    <c:v>3.6011000000000006</c:v>
                  </c:pt>
                  <c:pt idx="7">
                    <c:v>0.97709999999999919</c:v>
                  </c:pt>
                  <c:pt idx="8">
                    <c:v>1.7930000000000001</c:v>
                  </c:pt>
                  <c:pt idx="9">
                    <c:v>0.80560000000000054</c:v>
                  </c:pt>
                  <c:pt idx="10">
                    <c:v>1.3647999999999998</c:v>
                  </c:pt>
                  <c:pt idx="11">
                    <c:v>0.9173</c:v>
                  </c:pt>
                  <c:pt idx="12">
                    <c:v>0.62863999999999987</c:v>
                  </c:pt>
                  <c:pt idx="13">
                    <c:v>0.36727500000000002</c:v>
                  </c:pt>
                  <c:pt idx="14">
                    <c:v>4.1062999999999995E-2</c:v>
                  </c:pt>
                  <c:pt idx="15">
                    <c:v>2.5153999999999999E-2</c:v>
                  </c:pt>
                  <c:pt idx="16">
                    <c:v>1.6968E-2</c:v>
                  </c:pt>
                  <c:pt idx="17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prstDash val="solid"/>
              </a:ln>
            </c:spPr>
          </c:errBars>
          <c:errBars>
            <c:errDir val="x"/>
            <c:errBarType val="plus"/>
            <c:errValType val="cust"/>
            <c:noEndCap val="1"/>
            <c:plus>
              <c:numRef>
                <c:f>'Fe+3GeV_p'!$B$59:$B$75</c:f>
                <c:numCache>
                  <c:formatCode>General</c:formatCode>
                  <c:ptCount val="17"/>
                  <c:pt idx="0">
                    <c:v>0.89999999999999991</c:v>
                  </c:pt>
                  <c:pt idx="1">
                    <c:v>0.40000000000000013</c:v>
                  </c:pt>
                  <c:pt idx="2">
                    <c:v>0.39999999999999991</c:v>
                  </c:pt>
                  <c:pt idx="3">
                    <c:v>0.39999999999999991</c:v>
                  </c:pt>
                  <c:pt idx="4">
                    <c:v>0.39999999999999991</c:v>
                  </c:pt>
                  <c:pt idx="5">
                    <c:v>0.45000000000000018</c:v>
                  </c:pt>
                  <c:pt idx="6">
                    <c:v>0.5</c:v>
                  </c:pt>
                  <c:pt idx="7">
                    <c:v>0.5</c:v>
                  </c:pt>
                  <c:pt idx="8">
                    <c:v>0.5</c:v>
                  </c:pt>
                  <c:pt idx="9">
                    <c:v>0.75</c:v>
                  </c:pt>
                  <c:pt idx="10">
                    <c:v>1</c:v>
                  </c:pt>
                  <c:pt idx="11">
                    <c:v>1</c:v>
                  </c:pt>
                  <c:pt idx="12">
                    <c:v>1.5</c:v>
                  </c:pt>
                  <c:pt idx="13">
                    <c:v>3</c:v>
                  </c:pt>
                  <c:pt idx="14">
                    <c:v>5</c:v>
                  </c:pt>
                  <c:pt idx="15">
                    <c:v>8</c:v>
                  </c:pt>
                  <c:pt idx="16">
                    <c:v>10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prstDash val="solid"/>
              </a:ln>
            </c:spPr>
          </c:errBars>
          <c:xVal>
            <c:numRef>
              <c:f>'Fe+3GeV_p'!$A$59:$A$76</c:f>
              <c:numCache>
                <c:formatCode>0.00E+00</c:formatCode>
                <c:ptCount val="18"/>
                <c:pt idx="0">
                  <c:v>0.3</c:v>
                </c:pt>
                <c:pt idx="1">
                  <c:v>1.2</c:v>
                </c:pt>
                <c:pt idx="2">
                  <c:v>1.6</c:v>
                </c:pt>
                <c:pt idx="3">
                  <c:v>2</c:v>
                </c:pt>
                <c:pt idx="4">
                  <c:v>2.4</c:v>
                </c:pt>
                <c:pt idx="5">
                  <c:v>2.8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5.5</c:v>
                </c:pt>
                <c:pt idx="11">
                  <c:v>6.5</c:v>
                </c:pt>
                <c:pt idx="12">
                  <c:v>7.5</c:v>
                </c:pt>
                <c:pt idx="13">
                  <c:v>9</c:v>
                </c:pt>
                <c:pt idx="14">
                  <c:v>12</c:v>
                </c:pt>
                <c:pt idx="15">
                  <c:v>17</c:v>
                </c:pt>
                <c:pt idx="16">
                  <c:v>25</c:v>
                </c:pt>
                <c:pt idx="17">
                  <c:v>35</c:v>
                </c:pt>
              </c:numCache>
            </c:numRef>
          </c:xVal>
          <c:yVal>
            <c:numRef>
              <c:f>'Fe+3GeV_p'!$R$40:$R$57</c:f>
              <c:numCache>
                <c:formatCode>0.00E+00</c:formatCode>
                <c:ptCount val="18"/>
                <c:pt idx="0">
                  <c:v>49.129000000000005</c:v>
                </c:pt>
                <c:pt idx="1">
                  <c:v>40.951999999999998</c:v>
                </c:pt>
                <c:pt idx="2">
                  <c:v>29.472999999999999</c:v>
                </c:pt>
                <c:pt idx="3">
                  <c:v>22.503</c:v>
                </c:pt>
                <c:pt idx="4">
                  <c:v>14.122</c:v>
                </c:pt>
                <c:pt idx="5">
                  <c:v>10.538</c:v>
                </c:pt>
                <c:pt idx="6">
                  <c:v>6.9368999999999996</c:v>
                </c:pt>
                <c:pt idx="7">
                  <c:v>5.9598000000000004</c:v>
                </c:pt>
                <c:pt idx="8">
                  <c:v>4.1668000000000003</c:v>
                </c:pt>
                <c:pt idx="9">
                  <c:v>3.3611999999999997</c:v>
                </c:pt>
                <c:pt idx="10">
                  <c:v>1.9964</c:v>
                </c:pt>
                <c:pt idx="11">
                  <c:v>1.0790999999999999</c:v>
                </c:pt>
                <c:pt idx="12">
                  <c:v>0.45046000000000003</c:v>
                </c:pt>
                <c:pt idx="13">
                  <c:v>8.3184999999999995E-2</c:v>
                </c:pt>
                <c:pt idx="14">
                  <c:v>4.2122E-2</c:v>
                </c:pt>
                <c:pt idx="15">
                  <c:v>1.6968E-2</c:v>
                </c:pt>
                <c:pt idx="16">
                  <c:v>0</c:v>
                </c:pt>
                <c:pt idx="17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723712"/>
        <c:axId val="162725248"/>
      </c:scatterChart>
      <c:valAx>
        <c:axId val="162723712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crossAx val="162725248"/>
        <c:crossesAt val="0.1"/>
        <c:crossBetween val="midCat"/>
        <c:majorUnit val="2"/>
      </c:valAx>
      <c:valAx>
        <c:axId val="162725248"/>
        <c:scaling>
          <c:logBase val="10"/>
          <c:orientation val="minMax"/>
          <c:max val="100"/>
          <c:min val="0.1"/>
        </c:scaling>
        <c:delete val="0"/>
        <c:axPos val="l"/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ja-JP"/>
          </a:p>
        </c:txPr>
        <c:crossAx val="16272371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solidFill>
                <a:srgbClr val="FF0000"/>
              </a:solidFill>
            </a:ln>
          </c:spPr>
          <c:marker>
            <c:spPr>
              <a:noFill/>
              <a:ln>
                <a:noFill/>
              </a:ln>
            </c:spPr>
          </c:marker>
          <c:xVal>
            <c:numRef>
              <c:f>'500AMeV'!$A$4:$A$1003</c:f>
              <c:numCache>
                <c:formatCode>0.00E+00</c:formatCode>
                <c:ptCount val="1000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0.14000000000000001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0.28000000000000003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0.56000000000000005</c:v>
                </c:pt>
                <c:pt idx="29">
                  <c:v>0.57999999999999996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1.1000000000000001</c:v>
                </c:pt>
                <c:pt idx="56">
                  <c:v>1.1200000000000001</c:v>
                </c:pt>
                <c:pt idx="57">
                  <c:v>1.1399999999999999</c:v>
                </c:pt>
                <c:pt idx="58">
                  <c:v>1.1599999999999999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2.1800000000000002</c:v>
                </c:pt>
                <c:pt idx="110">
                  <c:v>2.2000000000000002</c:v>
                </c:pt>
                <c:pt idx="111">
                  <c:v>2.2200000000000002</c:v>
                </c:pt>
                <c:pt idx="112">
                  <c:v>2.2400000000000002</c:v>
                </c:pt>
                <c:pt idx="113">
                  <c:v>2.2599999999999998</c:v>
                </c:pt>
                <c:pt idx="114">
                  <c:v>2.2799999999999998</c:v>
                </c:pt>
                <c:pt idx="115">
                  <c:v>2.2999999999999998</c:v>
                </c:pt>
                <c:pt idx="116">
                  <c:v>2.3199999999999998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</c:v>
                </c:pt>
                <c:pt idx="201">
                  <c:v>4.0199999999999996</c:v>
                </c:pt>
                <c:pt idx="202">
                  <c:v>4.04</c:v>
                </c:pt>
                <c:pt idx="203">
                  <c:v>4.0599999999999996</c:v>
                </c:pt>
                <c:pt idx="204">
                  <c:v>4.08</c:v>
                </c:pt>
                <c:pt idx="205">
                  <c:v>4.0999999999999996</c:v>
                </c:pt>
                <c:pt idx="206">
                  <c:v>4.12</c:v>
                </c:pt>
                <c:pt idx="207">
                  <c:v>4.1399999999999997</c:v>
                </c:pt>
                <c:pt idx="208">
                  <c:v>4.16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4.32</c:v>
                </c:pt>
                <c:pt idx="217">
                  <c:v>4.34</c:v>
                </c:pt>
                <c:pt idx="218">
                  <c:v>4.3600000000000003</c:v>
                </c:pt>
                <c:pt idx="219">
                  <c:v>4.38</c:v>
                </c:pt>
                <c:pt idx="220">
                  <c:v>4.4000000000000004</c:v>
                </c:pt>
                <c:pt idx="221">
                  <c:v>4.42</c:v>
                </c:pt>
                <c:pt idx="222">
                  <c:v>4.4400000000000004</c:v>
                </c:pt>
                <c:pt idx="223">
                  <c:v>4.46</c:v>
                </c:pt>
                <c:pt idx="224">
                  <c:v>4.4800000000000004</c:v>
                </c:pt>
                <c:pt idx="225">
                  <c:v>4.5</c:v>
                </c:pt>
                <c:pt idx="226">
                  <c:v>4.5199999999999996</c:v>
                </c:pt>
                <c:pt idx="227">
                  <c:v>4.54</c:v>
                </c:pt>
                <c:pt idx="228">
                  <c:v>4.5599999999999996</c:v>
                </c:pt>
                <c:pt idx="229">
                  <c:v>4.58</c:v>
                </c:pt>
                <c:pt idx="230">
                  <c:v>4.5999999999999996</c:v>
                </c:pt>
                <c:pt idx="231">
                  <c:v>4.62</c:v>
                </c:pt>
                <c:pt idx="232">
                  <c:v>4.6399999999999997</c:v>
                </c:pt>
                <c:pt idx="233">
                  <c:v>4.66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4.82</c:v>
                </c:pt>
                <c:pt idx="242">
                  <c:v>4.84</c:v>
                </c:pt>
                <c:pt idx="243">
                  <c:v>4.8600000000000003</c:v>
                </c:pt>
                <c:pt idx="244">
                  <c:v>4.88</c:v>
                </c:pt>
                <c:pt idx="245">
                  <c:v>4.9000000000000004</c:v>
                </c:pt>
                <c:pt idx="246">
                  <c:v>4.92</c:v>
                </c:pt>
                <c:pt idx="247">
                  <c:v>4.9400000000000004</c:v>
                </c:pt>
                <c:pt idx="248">
                  <c:v>4.96</c:v>
                </c:pt>
                <c:pt idx="249">
                  <c:v>4.9800000000000004</c:v>
                </c:pt>
                <c:pt idx="250">
                  <c:v>5</c:v>
                </c:pt>
                <c:pt idx="251">
                  <c:v>5.0199999999999996</c:v>
                </c:pt>
                <c:pt idx="252">
                  <c:v>5.04</c:v>
                </c:pt>
                <c:pt idx="253">
                  <c:v>5.0599999999999996</c:v>
                </c:pt>
                <c:pt idx="254">
                  <c:v>5.08</c:v>
                </c:pt>
                <c:pt idx="255">
                  <c:v>5.0999999999999996</c:v>
                </c:pt>
                <c:pt idx="256">
                  <c:v>5.12</c:v>
                </c:pt>
                <c:pt idx="257">
                  <c:v>5.14</c:v>
                </c:pt>
                <c:pt idx="258">
                  <c:v>5.16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5.32</c:v>
                </c:pt>
                <c:pt idx="267">
                  <c:v>5.34</c:v>
                </c:pt>
                <c:pt idx="268">
                  <c:v>5.36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5.62</c:v>
                </c:pt>
                <c:pt idx="282">
                  <c:v>5.64</c:v>
                </c:pt>
                <c:pt idx="283">
                  <c:v>5.66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5.82</c:v>
                </c:pt>
                <c:pt idx="292">
                  <c:v>5.84</c:v>
                </c:pt>
                <c:pt idx="293">
                  <c:v>5.86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6.12</c:v>
                </c:pt>
                <c:pt idx="307">
                  <c:v>6.14</c:v>
                </c:pt>
                <c:pt idx="308">
                  <c:v>6.16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6.32</c:v>
                </c:pt>
                <c:pt idx="317">
                  <c:v>6.34</c:v>
                </c:pt>
                <c:pt idx="318">
                  <c:v>6.36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6.62</c:v>
                </c:pt>
                <c:pt idx="332">
                  <c:v>6.64</c:v>
                </c:pt>
                <c:pt idx="333">
                  <c:v>6.66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6.82</c:v>
                </c:pt>
                <c:pt idx="342">
                  <c:v>6.84</c:v>
                </c:pt>
                <c:pt idx="343">
                  <c:v>6.86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7.12</c:v>
                </c:pt>
                <c:pt idx="357">
                  <c:v>7.14</c:v>
                </c:pt>
                <c:pt idx="358">
                  <c:v>7.16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7.32</c:v>
                </c:pt>
                <c:pt idx="367">
                  <c:v>7.34</c:v>
                </c:pt>
                <c:pt idx="368">
                  <c:v>7.36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7.62</c:v>
                </c:pt>
                <c:pt idx="382">
                  <c:v>7.64</c:v>
                </c:pt>
                <c:pt idx="383">
                  <c:v>7.66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7.82</c:v>
                </c:pt>
                <c:pt idx="392">
                  <c:v>7.84</c:v>
                </c:pt>
                <c:pt idx="393">
                  <c:v>7.86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</c:v>
                </c:pt>
                <c:pt idx="401">
                  <c:v>8.02</c:v>
                </c:pt>
                <c:pt idx="402">
                  <c:v>8.0399999999999991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8.1199999999999992</c:v>
                </c:pt>
                <c:pt idx="407">
                  <c:v>8.14</c:v>
                </c:pt>
                <c:pt idx="408">
                  <c:v>8.16</c:v>
                </c:pt>
                <c:pt idx="409">
                  <c:v>8.18</c:v>
                </c:pt>
                <c:pt idx="410">
                  <c:v>8.1999999999999993</c:v>
                </c:pt>
                <c:pt idx="411">
                  <c:v>8.2200000000000006</c:v>
                </c:pt>
                <c:pt idx="412">
                  <c:v>8.24</c:v>
                </c:pt>
                <c:pt idx="413">
                  <c:v>8.26</c:v>
                </c:pt>
                <c:pt idx="414">
                  <c:v>8.2799999999999994</c:v>
                </c:pt>
                <c:pt idx="415">
                  <c:v>8.3000000000000007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8.3800000000000008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8.4600000000000009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8.5399999999999991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8.6199999999999992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8.6999999999999993</c:v>
                </c:pt>
                <c:pt idx="436">
                  <c:v>8.7200000000000006</c:v>
                </c:pt>
                <c:pt idx="437">
                  <c:v>8.74</c:v>
                </c:pt>
                <c:pt idx="438">
                  <c:v>8.76</c:v>
                </c:pt>
                <c:pt idx="439">
                  <c:v>8.7799999999999994</c:v>
                </c:pt>
                <c:pt idx="440">
                  <c:v>8.8000000000000007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8.8800000000000008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8.9600000000000009</c:v>
                </c:pt>
                <c:pt idx="449">
                  <c:v>8.98</c:v>
                </c:pt>
                <c:pt idx="450">
                  <c:v>9</c:v>
                </c:pt>
                <c:pt idx="451">
                  <c:v>9.02</c:v>
                </c:pt>
                <c:pt idx="452">
                  <c:v>9.0399999999999991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9.1199999999999992</c:v>
                </c:pt>
                <c:pt idx="457">
                  <c:v>9.14</c:v>
                </c:pt>
                <c:pt idx="458">
                  <c:v>9.16</c:v>
                </c:pt>
                <c:pt idx="459">
                  <c:v>9.18</c:v>
                </c:pt>
                <c:pt idx="460">
                  <c:v>9.1999999999999993</c:v>
                </c:pt>
                <c:pt idx="461">
                  <c:v>9.2200000000000006</c:v>
                </c:pt>
                <c:pt idx="462">
                  <c:v>9.24</c:v>
                </c:pt>
                <c:pt idx="463">
                  <c:v>9.26</c:v>
                </c:pt>
                <c:pt idx="464">
                  <c:v>9.2799999999999994</c:v>
                </c:pt>
                <c:pt idx="465">
                  <c:v>9.3000000000000007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9.3800000000000008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9.4600000000000009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9.5399999999999991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9.6199999999999992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9.6999999999999993</c:v>
                </c:pt>
                <c:pt idx="486">
                  <c:v>9.7200000000000006</c:v>
                </c:pt>
                <c:pt idx="487">
                  <c:v>9.74</c:v>
                </c:pt>
                <c:pt idx="488">
                  <c:v>9.76</c:v>
                </c:pt>
                <c:pt idx="489">
                  <c:v>9.7799999999999994</c:v>
                </c:pt>
                <c:pt idx="490">
                  <c:v>9.8000000000000007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9.8800000000000008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9.9600000000000009</c:v>
                </c:pt>
                <c:pt idx="499">
                  <c:v>9.98</c:v>
                </c:pt>
                <c:pt idx="500">
                  <c:v>10</c:v>
                </c:pt>
                <c:pt idx="501">
                  <c:v>10.02</c:v>
                </c:pt>
                <c:pt idx="502">
                  <c:v>10.039999999999999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10.119999999999999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10.199999999999999</c:v>
                </c:pt>
                <c:pt idx="511">
                  <c:v>10.220000000000001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</c:v>
                </c:pt>
                <c:pt idx="601">
                  <c:v>12.02</c:v>
                </c:pt>
                <c:pt idx="602">
                  <c:v>12.04</c:v>
                </c:pt>
                <c:pt idx="603">
                  <c:v>12.06</c:v>
                </c:pt>
                <c:pt idx="604">
                  <c:v>12.08</c:v>
                </c:pt>
                <c:pt idx="605">
                  <c:v>12.1</c:v>
                </c:pt>
                <c:pt idx="606">
                  <c:v>12.12</c:v>
                </c:pt>
                <c:pt idx="607">
                  <c:v>12.14</c:v>
                </c:pt>
                <c:pt idx="608">
                  <c:v>12.16</c:v>
                </c:pt>
                <c:pt idx="609">
                  <c:v>12.18</c:v>
                </c:pt>
                <c:pt idx="610">
                  <c:v>12.2</c:v>
                </c:pt>
                <c:pt idx="611">
                  <c:v>12.22</c:v>
                </c:pt>
                <c:pt idx="612">
                  <c:v>12.24</c:v>
                </c:pt>
                <c:pt idx="613">
                  <c:v>12.26</c:v>
                </c:pt>
                <c:pt idx="614">
                  <c:v>12.28</c:v>
                </c:pt>
                <c:pt idx="615">
                  <c:v>12.3</c:v>
                </c:pt>
                <c:pt idx="616">
                  <c:v>12.32</c:v>
                </c:pt>
                <c:pt idx="617">
                  <c:v>12.34</c:v>
                </c:pt>
                <c:pt idx="618">
                  <c:v>12.36</c:v>
                </c:pt>
                <c:pt idx="619">
                  <c:v>12.38</c:v>
                </c:pt>
                <c:pt idx="620">
                  <c:v>12.4</c:v>
                </c:pt>
                <c:pt idx="621">
                  <c:v>12.42</c:v>
                </c:pt>
                <c:pt idx="622">
                  <c:v>12.44</c:v>
                </c:pt>
                <c:pt idx="623">
                  <c:v>12.46</c:v>
                </c:pt>
                <c:pt idx="624">
                  <c:v>12.48</c:v>
                </c:pt>
                <c:pt idx="625">
                  <c:v>12.5</c:v>
                </c:pt>
                <c:pt idx="626">
                  <c:v>12.52</c:v>
                </c:pt>
                <c:pt idx="627">
                  <c:v>12.54</c:v>
                </c:pt>
                <c:pt idx="628">
                  <c:v>12.56</c:v>
                </c:pt>
                <c:pt idx="629">
                  <c:v>12.58</c:v>
                </c:pt>
                <c:pt idx="630">
                  <c:v>12.6</c:v>
                </c:pt>
                <c:pt idx="631">
                  <c:v>12.62</c:v>
                </c:pt>
                <c:pt idx="632">
                  <c:v>12.64</c:v>
                </c:pt>
                <c:pt idx="633">
                  <c:v>12.66</c:v>
                </c:pt>
                <c:pt idx="634">
                  <c:v>12.68</c:v>
                </c:pt>
                <c:pt idx="635">
                  <c:v>12.7</c:v>
                </c:pt>
                <c:pt idx="636">
                  <c:v>12.72</c:v>
                </c:pt>
                <c:pt idx="637">
                  <c:v>12.74</c:v>
                </c:pt>
                <c:pt idx="638">
                  <c:v>12.76</c:v>
                </c:pt>
                <c:pt idx="639">
                  <c:v>12.78</c:v>
                </c:pt>
                <c:pt idx="640">
                  <c:v>12.8</c:v>
                </c:pt>
                <c:pt idx="641">
                  <c:v>12.82</c:v>
                </c:pt>
                <c:pt idx="642">
                  <c:v>12.84</c:v>
                </c:pt>
                <c:pt idx="643">
                  <c:v>12.86</c:v>
                </c:pt>
                <c:pt idx="644">
                  <c:v>12.88</c:v>
                </c:pt>
                <c:pt idx="645">
                  <c:v>12.9</c:v>
                </c:pt>
                <c:pt idx="646">
                  <c:v>12.92</c:v>
                </c:pt>
                <c:pt idx="647">
                  <c:v>12.94</c:v>
                </c:pt>
                <c:pt idx="648">
                  <c:v>12.96</c:v>
                </c:pt>
                <c:pt idx="649">
                  <c:v>12.98</c:v>
                </c:pt>
                <c:pt idx="650">
                  <c:v>13</c:v>
                </c:pt>
                <c:pt idx="651">
                  <c:v>13.02</c:v>
                </c:pt>
                <c:pt idx="652">
                  <c:v>13.04</c:v>
                </c:pt>
                <c:pt idx="653">
                  <c:v>13.06</c:v>
                </c:pt>
                <c:pt idx="654">
                  <c:v>13.08</c:v>
                </c:pt>
                <c:pt idx="655">
                  <c:v>13.1</c:v>
                </c:pt>
                <c:pt idx="656">
                  <c:v>13.12</c:v>
                </c:pt>
                <c:pt idx="657">
                  <c:v>13.14</c:v>
                </c:pt>
                <c:pt idx="658">
                  <c:v>13.16</c:v>
                </c:pt>
                <c:pt idx="659">
                  <c:v>13.18</c:v>
                </c:pt>
                <c:pt idx="660">
                  <c:v>13.2</c:v>
                </c:pt>
                <c:pt idx="661">
                  <c:v>13.22</c:v>
                </c:pt>
                <c:pt idx="662">
                  <c:v>13.24</c:v>
                </c:pt>
                <c:pt idx="663">
                  <c:v>13.26</c:v>
                </c:pt>
                <c:pt idx="664">
                  <c:v>13.28</c:v>
                </c:pt>
                <c:pt idx="665">
                  <c:v>13.3</c:v>
                </c:pt>
                <c:pt idx="666">
                  <c:v>13.32</c:v>
                </c:pt>
                <c:pt idx="667">
                  <c:v>13.34</c:v>
                </c:pt>
                <c:pt idx="668">
                  <c:v>13.36</c:v>
                </c:pt>
                <c:pt idx="669">
                  <c:v>13.38</c:v>
                </c:pt>
                <c:pt idx="670">
                  <c:v>13.4</c:v>
                </c:pt>
                <c:pt idx="671">
                  <c:v>13.42</c:v>
                </c:pt>
                <c:pt idx="672">
                  <c:v>13.44</c:v>
                </c:pt>
                <c:pt idx="673">
                  <c:v>13.46</c:v>
                </c:pt>
                <c:pt idx="674">
                  <c:v>13.48</c:v>
                </c:pt>
                <c:pt idx="675">
                  <c:v>13.5</c:v>
                </c:pt>
                <c:pt idx="676">
                  <c:v>13.52</c:v>
                </c:pt>
                <c:pt idx="677">
                  <c:v>13.54</c:v>
                </c:pt>
                <c:pt idx="678">
                  <c:v>13.56</c:v>
                </c:pt>
                <c:pt idx="679">
                  <c:v>13.58</c:v>
                </c:pt>
                <c:pt idx="680">
                  <c:v>13.6</c:v>
                </c:pt>
                <c:pt idx="681">
                  <c:v>13.62</c:v>
                </c:pt>
                <c:pt idx="682">
                  <c:v>13.64</c:v>
                </c:pt>
                <c:pt idx="683">
                  <c:v>13.66</c:v>
                </c:pt>
                <c:pt idx="684">
                  <c:v>13.68</c:v>
                </c:pt>
                <c:pt idx="685">
                  <c:v>13.7</c:v>
                </c:pt>
                <c:pt idx="686">
                  <c:v>13.72</c:v>
                </c:pt>
                <c:pt idx="687">
                  <c:v>13.74</c:v>
                </c:pt>
                <c:pt idx="688">
                  <c:v>13.76</c:v>
                </c:pt>
                <c:pt idx="689">
                  <c:v>13.78</c:v>
                </c:pt>
                <c:pt idx="690">
                  <c:v>13.8</c:v>
                </c:pt>
                <c:pt idx="691">
                  <c:v>13.82</c:v>
                </c:pt>
                <c:pt idx="692">
                  <c:v>13.84</c:v>
                </c:pt>
                <c:pt idx="693">
                  <c:v>13.86</c:v>
                </c:pt>
                <c:pt idx="694">
                  <c:v>13.88</c:v>
                </c:pt>
                <c:pt idx="695">
                  <c:v>13.9</c:v>
                </c:pt>
                <c:pt idx="696">
                  <c:v>13.92</c:v>
                </c:pt>
                <c:pt idx="697">
                  <c:v>13.94</c:v>
                </c:pt>
                <c:pt idx="698">
                  <c:v>13.96</c:v>
                </c:pt>
                <c:pt idx="699">
                  <c:v>13.98</c:v>
                </c:pt>
                <c:pt idx="700">
                  <c:v>14</c:v>
                </c:pt>
                <c:pt idx="701">
                  <c:v>14.02</c:v>
                </c:pt>
                <c:pt idx="702">
                  <c:v>14.04</c:v>
                </c:pt>
                <c:pt idx="703">
                  <c:v>14.06</c:v>
                </c:pt>
                <c:pt idx="704">
                  <c:v>14.08</c:v>
                </c:pt>
                <c:pt idx="705">
                  <c:v>14.1</c:v>
                </c:pt>
                <c:pt idx="706">
                  <c:v>14.12</c:v>
                </c:pt>
                <c:pt idx="707">
                  <c:v>14.14</c:v>
                </c:pt>
                <c:pt idx="708">
                  <c:v>14.16</c:v>
                </c:pt>
                <c:pt idx="709">
                  <c:v>14.18</c:v>
                </c:pt>
                <c:pt idx="710">
                  <c:v>14.2</c:v>
                </c:pt>
                <c:pt idx="711">
                  <c:v>14.22</c:v>
                </c:pt>
                <c:pt idx="712">
                  <c:v>14.24</c:v>
                </c:pt>
                <c:pt idx="713">
                  <c:v>14.26</c:v>
                </c:pt>
                <c:pt idx="714">
                  <c:v>14.28</c:v>
                </c:pt>
                <c:pt idx="715">
                  <c:v>14.3</c:v>
                </c:pt>
                <c:pt idx="716">
                  <c:v>14.32</c:v>
                </c:pt>
                <c:pt idx="717">
                  <c:v>14.34</c:v>
                </c:pt>
                <c:pt idx="718">
                  <c:v>14.36</c:v>
                </c:pt>
                <c:pt idx="719">
                  <c:v>14.38</c:v>
                </c:pt>
                <c:pt idx="720">
                  <c:v>14.4</c:v>
                </c:pt>
                <c:pt idx="721">
                  <c:v>14.42</c:v>
                </c:pt>
                <c:pt idx="722">
                  <c:v>14.44</c:v>
                </c:pt>
                <c:pt idx="723">
                  <c:v>14.46</c:v>
                </c:pt>
                <c:pt idx="724">
                  <c:v>14.48</c:v>
                </c:pt>
                <c:pt idx="725">
                  <c:v>14.5</c:v>
                </c:pt>
                <c:pt idx="726">
                  <c:v>14.52</c:v>
                </c:pt>
                <c:pt idx="727">
                  <c:v>14.54</c:v>
                </c:pt>
                <c:pt idx="728">
                  <c:v>14.56</c:v>
                </c:pt>
                <c:pt idx="729">
                  <c:v>14.58</c:v>
                </c:pt>
                <c:pt idx="730">
                  <c:v>14.6</c:v>
                </c:pt>
                <c:pt idx="731">
                  <c:v>14.62</c:v>
                </c:pt>
                <c:pt idx="732">
                  <c:v>14.64</c:v>
                </c:pt>
                <c:pt idx="733">
                  <c:v>14.66</c:v>
                </c:pt>
                <c:pt idx="734">
                  <c:v>14.68</c:v>
                </c:pt>
                <c:pt idx="735">
                  <c:v>14.7</c:v>
                </c:pt>
                <c:pt idx="736">
                  <c:v>14.72</c:v>
                </c:pt>
                <c:pt idx="737">
                  <c:v>14.74</c:v>
                </c:pt>
                <c:pt idx="738">
                  <c:v>14.76</c:v>
                </c:pt>
                <c:pt idx="739">
                  <c:v>14.78</c:v>
                </c:pt>
                <c:pt idx="740">
                  <c:v>14.8</c:v>
                </c:pt>
                <c:pt idx="741">
                  <c:v>14.82</c:v>
                </c:pt>
                <c:pt idx="742">
                  <c:v>14.84</c:v>
                </c:pt>
                <c:pt idx="743">
                  <c:v>14.86</c:v>
                </c:pt>
                <c:pt idx="744">
                  <c:v>14.88</c:v>
                </c:pt>
                <c:pt idx="745">
                  <c:v>14.9</c:v>
                </c:pt>
                <c:pt idx="746">
                  <c:v>14.92</c:v>
                </c:pt>
                <c:pt idx="747">
                  <c:v>14.94</c:v>
                </c:pt>
                <c:pt idx="748">
                  <c:v>14.96</c:v>
                </c:pt>
                <c:pt idx="749">
                  <c:v>14.98</c:v>
                </c:pt>
                <c:pt idx="750">
                  <c:v>15</c:v>
                </c:pt>
                <c:pt idx="751">
                  <c:v>15.02</c:v>
                </c:pt>
                <c:pt idx="752">
                  <c:v>15.04</c:v>
                </c:pt>
                <c:pt idx="753">
                  <c:v>15.06</c:v>
                </c:pt>
                <c:pt idx="754">
                  <c:v>15.08</c:v>
                </c:pt>
                <c:pt idx="755">
                  <c:v>15.1</c:v>
                </c:pt>
                <c:pt idx="756">
                  <c:v>15.12</c:v>
                </c:pt>
                <c:pt idx="757">
                  <c:v>15.14</c:v>
                </c:pt>
                <c:pt idx="758">
                  <c:v>15.16</c:v>
                </c:pt>
                <c:pt idx="759">
                  <c:v>15.18</c:v>
                </c:pt>
                <c:pt idx="760">
                  <c:v>15.2</c:v>
                </c:pt>
                <c:pt idx="761">
                  <c:v>15.22</c:v>
                </c:pt>
                <c:pt idx="762">
                  <c:v>15.24</c:v>
                </c:pt>
                <c:pt idx="763">
                  <c:v>15.26</c:v>
                </c:pt>
                <c:pt idx="764">
                  <c:v>15.28</c:v>
                </c:pt>
                <c:pt idx="765">
                  <c:v>15.3</c:v>
                </c:pt>
                <c:pt idx="766">
                  <c:v>15.32</c:v>
                </c:pt>
                <c:pt idx="767">
                  <c:v>15.34</c:v>
                </c:pt>
                <c:pt idx="768">
                  <c:v>15.36</c:v>
                </c:pt>
                <c:pt idx="769">
                  <c:v>15.38</c:v>
                </c:pt>
                <c:pt idx="770">
                  <c:v>15.4</c:v>
                </c:pt>
                <c:pt idx="771">
                  <c:v>15.42</c:v>
                </c:pt>
                <c:pt idx="772">
                  <c:v>15.44</c:v>
                </c:pt>
                <c:pt idx="773">
                  <c:v>15.46</c:v>
                </c:pt>
                <c:pt idx="774">
                  <c:v>15.48</c:v>
                </c:pt>
                <c:pt idx="775">
                  <c:v>15.5</c:v>
                </c:pt>
                <c:pt idx="776">
                  <c:v>15.52</c:v>
                </c:pt>
                <c:pt idx="777">
                  <c:v>15.54</c:v>
                </c:pt>
                <c:pt idx="778">
                  <c:v>15.56</c:v>
                </c:pt>
                <c:pt idx="779">
                  <c:v>15.58</c:v>
                </c:pt>
                <c:pt idx="780">
                  <c:v>15.6</c:v>
                </c:pt>
                <c:pt idx="781">
                  <c:v>15.62</c:v>
                </c:pt>
                <c:pt idx="782">
                  <c:v>15.64</c:v>
                </c:pt>
                <c:pt idx="783">
                  <c:v>15.66</c:v>
                </c:pt>
                <c:pt idx="784">
                  <c:v>15.68</c:v>
                </c:pt>
                <c:pt idx="785">
                  <c:v>15.7</c:v>
                </c:pt>
                <c:pt idx="786">
                  <c:v>15.72</c:v>
                </c:pt>
                <c:pt idx="787">
                  <c:v>15.74</c:v>
                </c:pt>
                <c:pt idx="788">
                  <c:v>15.76</c:v>
                </c:pt>
                <c:pt idx="789">
                  <c:v>15.78</c:v>
                </c:pt>
                <c:pt idx="790">
                  <c:v>15.8</c:v>
                </c:pt>
                <c:pt idx="791">
                  <c:v>15.82</c:v>
                </c:pt>
                <c:pt idx="792">
                  <c:v>15.84</c:v>
                </c:pt>
                <c:pt idx="793">
                  <c:v>15.86</c:v>
                </c:pt>
                <c:pt idx="794">
                  <c:v>15.88</c:v>
                </c:pt>
                <c:pt idx="795">
                  <c:v>15.9</c:v>
                </c:pt>
                <c:pt idx="796">
                  <c:v>15.92</c:v>
                </c:pt>
                <c:pt idx="797">
                  <c:v>15.94</c:v>
                </c:pt>
                <c:pt idx="798">
                  <c:v>15.96</c:v>
                </c:pt>
                <c:pt idx="799">
                  <c:v>15.98</c:v>
                </c:pt>
                <c:pt idx="800">
                  <c:v>16</c:v>
                </c:pt>
                <c:pt idx="801">
                  <c:v>16.02</c:v>
                </c:pt>
                <c:pt idx="802">
                  <c:v>16.04</c:v>
                </c:pt>
                <c:pt idx="803">
                  <c:v>16.059999999999999</c:v>
                </c:pt>
                <c:pt idx="804">
                  <c:v>16.079999999999998</c:v>
                </c:pt>
                <c:pt idx="805">
                  <c:v>16.100000000000001</c:v>
                </c:pt>
                <c:pt idx="806">
                  <c:v>16.12</c:v>
                </c:pt>
                <c:pt idx="807">
                  <c:v>16.14</c:v>
                </c:pt>
                <c:pt idx="808">
                  <c:v>16.16</c:v>
                </c:pt>
                <c:pt idx="809">
                  <c:v>16.18</c:v>
                </c:pt>
                <c:pt idx="810">
                  <c:v>16.2</c:v>
                </c:pt>
                <c:pt idx="811">
                  <c:v>16.22</c:v>
                </c:pt>
                <c:pt idx="812">
                  <c:v>16.239999999999998</c:v>
                </c:pt>
                <c:pt idx="813">
                  <c:v>16.260000000000002</c:v>
                </c:pt>
                <c:pt idx="814">
                  <c:v>16.28</c:v>
                </c:pt>
                <c:pt idx="815">
                  <c:v>16.3</c:v>
                </c:pt>
                <c:pt idx="816">
                  <c:v>16.32</c:v>
                </c:pt>
                <c:pt idx="817">
                  <c:v>16.34</c:v>
                </c:pt>
                <c:pt idx="818">
                  <c:v>16.36</c:v>
                </c:pt>
                <c:pt idx="819">
                  <c:v>16.38</c:v>
                </c:pt>
                <c:pt idx="820">
                  <c:v>16.399999999999999</c:v>
                </c:pt>
                <c:pt idx="821">
                  <c:v>16.420000000000002</c:v>
                </c:pt>
                <c:pt idx="822">
                  <c:v>16.440000000000001</c:v>
                </c:pt>
                <c:pt idx="823">
                  <c:v>16.46</c:v>
                </c:pt>
                <c:pt idx="824">
                  <c:v>16.48</c:v>
                </c:pt>
                <c:pt idx="825">
                  <c:v>16.5</c:v>
                </c:pt>
                <c:pt idx="826">
                  <c:v>16.52</c:v>
                </c:pt>
                <c:pt idx="827">
                  <c:v>16.54</c:v>
                </c:pt>
                <c:pt idx="828">
                  <c:v>16.559999999999999</c:v>
                </c:pt>
                <c:pt idx="829">
                  <c:v>16.579999999999998</c:v>
                </c:pt>
                <c:pt idx="830">
                  <c:v>16.600000000000001</c:v>
                </c:pt>
                <c:pt idx="831">
                  <c:v>16.62</c:v>
                </c:pt>
                <c:pt idx="832">
                  <c:v>16.64</c:v>
                </c:pt>
                <c:pt idx="833">
                  <c:v>16.66</c:v>
                </c:pt>
                <c:pt idx="834">
                  <c:v>16.68</c:v>
                </c:pt>
                <c:pt idx="835">
                  <c:v>16.7</c:v>
                </c:pt>
                <c:pt idx="836">
                  <c:v>16.72</c:v>
                </c:pt>
                <c:pt idx="837">
                  <c:v>16.739999999999998</c:v>
                </c:pt>
                <c:pt idx="838">
                  <c:v>16.760000000000002</c:v>
                </c:pt>
                <c:pt idx="839">
                  <c:v>16.78</c:v>
                </c:pt>
                <c:pt idx="840">
                  <c:v>16.8</c:v>
                </c:pt>
                <c:pt idx="841">
                  <c:v>16.82</c:v>
                </c:pt>
                <c:pt idx="842">
                  <c:v>16.84</c:v>
                </c:pt>
                <c:pt idx="843">
                  <c:v>16.86</c:v>
                </c:pt>
                <c:pt idx="844">
                  <c:v>16.88</c:v>
                </c:pt>
                <c:pt idx="845">
                  <c:v>16.899999999999999</c:v>
                </c:pt>
                <c:pt idx="846">
                  <c:v>16.920000000000002</c:v>
                </c:pt>
                <c:pt idx="847">
                  <c:v>16.940000000000001</c:v>
                </c:pt>
                <c:pt idx="848">
                  <c:v>16.96</c:v>
                </c:pt>
                <c:pt idx="849">
                  <c:v>16.98</c:v>
                </c:pt>
                <c:pt idx="850">
                  <c:v>17</c:v>
                </c:pt>
                <c:pt idx="851">
                  <c:v>17.02</c:v>
                </c:pt>
                <c:pt idx="852">
                  <c:v>17.04</c:v>
                </c:pt>
                <c:pt idx="853">
                  <c:v>17.059999999999999</c:v>
                </c:pt>
                <c:pt idx="854">
                  <c:v>17.079999999999998</c:v>
                </c:pt>
                <c:pt idx="855">
                  <c:v>17.100000000000001</c:v>
                </c:pt>
                <c:pt idx="856">
                  <c:v>17.12</c:v>
                </c:pt>
                <c:pt idx="857">
                  <c:v>17.14</c:v>
                </c:pt>
                <c:pt idx="858">
                  <c:v>17.16</c:v>
                </c:pt>
                <c:pt idx="859">
                  <c:v>17.18</c:v>
                </c:pt>
                <c:pt idx="860">
                  <c:v>17.2</c:v>
                </c:pt>
                <c:pt idx="861">
                  <c:v>17.22</c:v>
                </c:pt>
                <c:pt idx="862">
                  <c:v>17.239999999999998</c:v>
                </c:pt>
                <c:pt idx="863">
                  <c:v>17.260000000000002</c:v>
                </c:pt>
                <c:pt idx="864">
                  <c:v>17.28</c:v>
                </c:pt>
                <c:pt idx="865">
                  <c:v>17.3</c:v>
                </c:pt>
                <c:pt idx="866">
                  <c:v>17.32</c:v>
                </c:pt>
                <c:pt idx="867">
                  <c:v>17.34</c:v>
                </c:pt>
                <c:pt idx="868">
                  <c:v>17.36</c:v>
                </c:pt>
                <c:pt idx="869">
                  <c:v>17.38</c:v>
                </c:pt>
                <c:pt idx="870">
                  <c:v>17.399999999999999</c:v>
                </c:pt>
                <c:pt idx="871">
                  <c:v>17.420000000000002</c:v>
                </c:pt>
                <c:pt idx="872">
                  <c:v>17.440000000000001</c:v>
                </c:pt>
                <c:pt idx="873">
                  <c:v>17.46</c:v>
                </c:pt>
                <c:pt idx="874">
                  <c:v>17.48</c:v>
                </c:pt>
                <c:pt idx="875">
                  <c:v>17.5</c:v>
                </c:pt>
                <c:pt idx="876">
                  <c:v>17.52</c:v>
                </c:pt>
                <c:pt idx="877">
                  <c:v>17.54</c:v>
                </c:pt>
                <c:pt idx="878">
                  <c:v>17.559999999999999</c:v>
                </c:pt>
                <c:pt idx="879">
                  <c:v>17.579999999999998</c:v>
                </c:pt>
                <c:pt idx="880">
                  <c:v>17.600000000000001</c:v>
                </c:pt>
                <c:pt idx="881">
                  <c:v>17.62</c:v>
                </c:pt>
                <c:pt idx="882">
                  <c:v>17.64</c:v>
                </c:pt>
                <c:pt idx="883">
                  <c:v>17.66</c:v>
                </c:pt>
                <c:pt idx="884">
                  <c:v>17.68</c:v>
                </c:pt>
                <c:pt idx="885">
                  <c:v>17.7</c:v>
                </c:pt>
                <c:pt idx="886">
                  <c:v>17.72</c:v>
                </c:pt>
                <c:pt idx="887">
                  <c:v>17.739999999999998</c:v>
                </c:pt>
                <c:pt idx="888">
                  <c:v>17.760000000000002</c:v>
                </c:pt>
                <c:pt idx="889">
                  <c:v>17.78</c:v>
                </c:pt>
                <c:pt idx="890">
                  <c:v>17.8</c:v>
                </c:pt>
                <c:pt idx="891">
                  <c:v>17.82</c:v>
                </c:pt>
                <c:pt idx="892">
                  <c:v>17.84</c:v>
                </c:pt>
                <c:pt idx="893">
                  <c:v>17.86</c:v>
                </c:pt>
                <c:pt idx="894">
                  <c:v>17.88</c:v>
                </c:pt>
                <c:pt idx="895">
                  <c:v>17.899999999999999</c:v>
                </c:pt>
                <c:pt idx="896">
                  <c:v>17.920000000000002</c:v>
                </c:pt>
                <c:pt idx="897">
                  <c:v>17.940000000000001</c:v>
                </c:pt>
                <c:pt idx="898">
                  <c:v>17.96</c:v>
                </c:pt>
                <c:pt idx="899">
                  <c:v>17.98</c:v>
                </c:pt>
                <c:pt idx="900">
                  <c:v>18</c:v>
                </c:pt>
                <c:pt idx="901">
                  <c:v>18.02</c:v>
                </c:pt>
                <c:pt idx="902">
                  <c:v>18.04</c:v>
                </c:pt>
                <c:pt idx="903">
                  <c:v>18.059999999999999</c:v>
                </c:pt>
                <c:pt idx="904">
                  <c:v>18.079999999999998</c:v>
                </c:pt>
                <c:pt idx="905">
                  <c:v>18.100000000000001</c:v>
                </c:pt>
                <c:pt idx="906">
                  <c:v>18.12</c:v>
                </c:pt>
                <c:pt idx="907">
                  <c:v>18.14</c:v>
                </c:pt>
                <c:pt idx="908">
                  <c:v>18.16</c:v>
                </c:pt>
                <c:pt idx="909">
                  <c:v>18.18</c:v>
                </c:pt>
                <c:pt idx="910">
                  <c:v>18.2</c:v>
                </c:pt>
                <c:pt idx="911">
                  <c:v>18.22</c:v>
                </c:pt>
                <c:pt idx="912">
                  <c:v>18.239999999999998</c:v>
                </c:pt>
                <c:pt idx="913">
                  <c:v>18.260000000000002</c:v>
                </c:pt>
                <c:pt idx="914">
                  <c:v>18.28</c:v>
                </c:pt>
                <c:pt idx="915">
                  <c:v>18.3</c:v>
                </c:pt>
                <c:pt idx="916">
                  <c:v>18.32</c:v>
                </c:pt>
                <c:pt idx="917">
                  <c:v>18.34</c:v>
                </c:pt>
                <c:pt idx="918">
                  <c:v>18.36</c:v>
                </c:pt>
                <c:pt idx="919">
                  <c:v>18.38</c:v>
                </c:pt>
                <c:pt idx="920">
                  <c:v>18.399999999999999</c:v>
                </c:pt>
                <c:pt idx="921">
                  <c:v>18.420000000000002</c:v>
                </c:pt>
                <c:pt idx="922">
                  <c:v>18.440000000000001</c:v>
                </c:pt>
                <c:pt idx="923">
                  <c:v>18.46</c:v>
                </c:pt>
                <c:pt idx="924">
                  <c:v>18.48</c:v>
                </c:pt>
                <c:pt idx="925">
                  <c:v>18.5</c:v>
                </c:pt>
                <c:pt idx="926">
                  <c:v>18.52</c:v>
                </c:pt>
                <c:pt idx="927">
                  <c:v>18.54</c:v>
                </c:pt>
                <c:pt idx="928">
                  <c:v>18.559999999999999</c:v>
                </c:pt>
                <c:pt idx="929">
                  <c:v>18.579999999999998</c:v>
                </c:pt>
                <c:pt idx="930">
                  <c:v>18.600000000000001</c:v>
                </c:pt>
                <c:pt idx="931">
                  <c:v>18.62</c:v>
                </c:pt>
                <c:pt idx="932">
                  <c:v>18.64</c:v>
                </c:pt>
                <c:pt idx="933">
                  <c:v>18.66</c:v>
                </c:pt>
                <c:pt idx="934">
                  <c:v>18.68</c:v>
                </c:pt>
                <c:pt idx="935">
                  <c:v>18.7</c:v>
                </c:pt>
                <c:pt idx="936">
                  <c:v>18.72</c:v>
                </c:pt>
                <c:pt idx="937">
                  <c:v>18.739999999999998</c:v>
                </c:pt>
                <c:pt idx="938">
                  <c:v>18.760000000000002</c:v>
                </c:pt>
                <c:pt idx="939">
                  <c:v>18.78</c:v>
                </c:pt>
                <c:pt idx="940">
                  <c:v>18.8</c:v>
                </c:pt>
                <c:pt idx="941">
                  <c:v>18.82</c:v>
                </c:pt>
                <c:pt idx="942">
                  <c:v>18.84</c:v>
                </c:pt>
                <c:pt idx="943">
                  <c:v>18.86</c:v>
                </c:pt>
                <c:pt idx="944">
                  <c:v>18.88</c:v>
                </c:pt>
                <c:pt idx="945">
                  <c:v>18.899999999999999</c:v>
                </c:pt>
                <c:pt idx="946">
                  <c:v>18.920000000000002</c:v>
                </c:pt>
                <c:pt idx="947">
                  <c:v>18.940000000000001</c:v>
                </c:pt>
                <c:pt idx="948">
                  <c:v>18.96</c:v>
                </c:pt>
                <c:pt idx="949">
                  <c:v>18.98</c:v>
                </c:pt>
                <c:pt idx="950">
                  <c:v>19</c:v>
                </c:pt>
                <c:pt idx="951">
                  <c:v>19.02</c:v>
                </c:pt>
                <c:pt idx="952">
                  <c:v>19.04</c:v>
                </c:pt>
                <c:pt idx="953">
                  <c:v>19.059999999999999</c:v>
                </c:pt>
                <c:pt idx="954">
                  <c:v>19.079999999999998</c:v>
                </c:pt>
                <c:pt idx="955">
                  <c:v>19.100000000000001</c:v>
                </c:pt>
                <c:pt idx="956">
                  <c:v>19.12</c:v>
                </c:pt>
                <c:pt idx="957">
                  <c:v>19.14</c:v>
                </c:pt>
                <c:pt idx="958">
                  <c:v>19.16</c:v>
                </c:pt>
                <c:pt idx="959">
                  <c:v>19.18</c:v>
                </c:pt>
                <c:pt idx="960">
                  <c:v>19.2</c:v>
                </c:pt>
                <c:pt idx="961">
                  <c:v>19.22</c:v>
                </c:pt>
                <c:pt idx="962">
                  <c:v>19.239999999999998</c:v>
                </c:pt>
                <c:pt idx="963">
                  <c:v>19.260000000000002</c:v>
                </c:pt>
                <c:pt idx="964">
                  <c:v>19.28</c:v>
                </c:pt>
                <c:pt idx="965">
                  <c:v>19.3</c:v>
                </c:pt>
                <c:pt idx="966">
                  <c:v>19.32</c:v>
                </c:pt>
                <c:pt idx="967">
                  <c:v>19.34</c:v>
                </c:pt>
                <c:pt idx="968">
                  <c:v>19.36</c:v>
                </c:pt>
                <c:pt idx="969">
                  <c:v>19.38</c:v>
                </c:pt>
                <c:pt idx="970">
                  <c:v>19.399999999999999</c:v>
                </c:pt>
                <c:pt idx="971">
                  <c:v>19.420000000000002</c:v>
                </c:pt>
                <c:pt idx="972">
                  <c:v>19.440000000000001</c:v>
                </c:pt>
                <c:pt idx="973">
                  <c:v>19.46</c:v>
                </c:pt>
                <c:pt idx="974">
                  <c:v>19.48</c:v>
                </c:pt>
                <c:pt idx="975">
                  <c:v>19.5</c:v>
                </c:pt>
                <c:pt idx="976">
                  <c:v>19.52</c:v>
                </c:pt>
                <c:pt idx="977">
                  <c:v>19.54</c:v>
                </c:pt>
                <c:pt idx="978">
                  <c:v>19.559999999999999</c:v>
                </c:pt>
                <c:pt idx="979">
                  <c:v>19.579999999999998</c:v>
                </c:pt>
                <c:pt idx="980">
                  <c:v>19.600000000000001</c:v>
                </c:pt>
                <c:pt idx="981">
                  <c:v>19.62</c:v>
                </c:pt>
                <c:pt idx="982">
                  <c:v>19.64</c:v>
                </c:pt>
                <c:pt idx="983">
                  <c:v>19.66</c:v>
                </c:pt>
                <c:pt idx="984">
                  <c:v>19.68</c:v>
                </c:pt>
                <c:pt idx="985">
                  <c:v>19.7</c:v>
                </c:pt>
                <c:pt idx="986">
                  <c:v>19.72</c:v>
                </c:pt>
                <c:pt idx="987">
                  <c:v>19.739999999999998</c:v>
                </c:pt>
                <c:pt idx="988">
                  <c:v>19.760000000000002</c:v>
                </c:pt>
                <c:pt idx="989">
                  <c:v>19.78</c:v>
                </c:pt>
                <c:pt idx="990">
                  <c:v>19.8</c:v>
                </c:pt>
                <c:pt idx="991">
                  <c:v>19.82</c:v>
                </c:pt>
                <c:pt idx="992">
                  <c:v>19.84</c:v>
                </c:pt>
                <c:pt idx="993">
                  <c:v>19.86</c:v>
                </c:pt>
                <c:pt idx="994">
                  <c:v>19.88</c:v>
                </c:pt>
                <c:pt idx="995">
                  <c:v>19.899999999999999</c:v>
                </c:pt>
                <c:pt idx="996">
                  <c:v>19.920000000000002</c:v>
                </c:pt>
                <c:pt idx="997">
                  <c:v>19.940000000000001</c:v>
                </c:pt>
                <c:pt idx="998">
                  <c:v>19.96</c:v>
                </c:pt>
                <c:pt idx="999">
                  <c:v>19.98</c:v>
                </c:pt>
              </c:numCache>
            </c:numRef>
          </c:xVal>
          <c:yVal>
            <c:numRef>
              <c:f>'500AMeV'!$U$4:$U$1003</c:f>
              <c:numCache>
                <c:formatCode>0.00E+00</c:formatCode>
                <c:ptCount val="1000"/>
                <c:pt idx="0">
                  <c:v>106.2</c:v>
                </c:pt>
                <c:pt idx="1">
                  <c:v>96.916999999999987</c:v>
                </c:pt>
                <c:pt idx="2">
                  <c:v>89.981000000000009</c:v>
                </c:pt>
                <c:pt idx="3">
                  <c:v>89.411999999999992</c:v>
                </c:pt>
                <c:pt idx="4">
                  <c:v>88.236999999999995</c:v>
                </c:pt>
                <c:pt idx="5">
                  <c:v>85.850000000000009</c:v>
                </c:pt>
                <c:pt idx="6">
                  <c:v>83.537999999999997</c:v>
                </c:pt>
                <c:pt idx="7">
                  <c:v>81.756</c:v>
                </c:pt>
                <c:pt idx="8">
                  <c:v>81.756</c:v>
                </c:pt>
                <c:pt idx="9">
                  <c:v>79.064999999999998</c:v>
                </c:pt>
                <c:pt idx="10">
                  <c:v>85.054000000000002</c:v>
                </c:pt>
                <c:pt idx="11">
                  <c:v>77.094000000000008</c:v>
                </c:pt>
                <c:pt idx="12">
                  <c:v>70.195999999999998</c:v>
                </c:pt>
                <c:pt idx="13">
                  <c:v>70.082000000000008</c:v>
                </c:pt>
                <c:pt idx="14">
                  <c:v>76.638999999999996</c:v>
                </c:pt>
                <c:pt idx="15">
                  <c:v>117.54</c:v>
                </c:pt>
                <c:pt idx="16">
                  <c:v>68.641999999999996</c:v>
                </c:pt>
                <c:pt idx="17">
                  <c:v>67.200999999999993</c:v>
                </c:pt>
                <c:pt idx="18">
                  <c:v>67.277000000000001</c:v>
                </c:pt>
                <c:pt idx="19">
                  <c:v>65.381999999999991</c:v>
                </c:pt>
                <c:pt idx="20">
                  <c:v>62.577000000000005</c:v>
                </c:pt>
                <c:pt idx="21">
                  <c:v>61.401999999999994</c:v>
                </c:pt>
                <c:pt idx="22">
                  <c:v>77.510999999999996</c:v>
                </c:pt>
                <c:pt idx="23">
                  <c:v>182.73</c:v>
                </c:pt>
                <c:pt idx="24">
                  <c:v>149.29999999999998</c:v>
                </c:pt>
                <c:pt idx="25">
                  <c:v>67.542999999999992</c:v>
                </c:pt>
                <c:pt idx="26">
                  <c:v>56.701999999999998</c:v>
                </c:pt>
                <c:pt idx="27">
                  <c:v>52.608999999999995</c:v>
                </c:pt>
                <c:pt idx="28">
                  <c:v>49.425000000000004</c:v>
                </c:pt>
                <c:pt idx="29">
                  <c:v>51.055</c:v>
                </c:pt>
                <c:pt idx="30">
                  <c:v>50.79</c:v>
                </c:pt>
                <c:pt idx="31">
                  <c:v>48.780999999999999</c:v>
                </c:pt>
                <c:pt idx="32">
                  <c:v>46.81</c:v>
                </c:pt>
                <c:pt idx="33">
                  <c:v>48.288000000000004</c:v>
                </c:pt>
                <c:pt idx="34">
                  <c:v>54.694000000000003</c:v>
                </c:pt>
                <c:pt idx="35">
                  <c:v>444.85999999999996</c:v>
                </c:pt>
                <c:pt idx="36">
                  <c:v>310.99</c:v>
                </c:pt>
                <c:pt idx="37">
                  <c:v>46.393000000000001</c:v>
                </c:pt>
                <c:pt idx="38">
                  <c:v>38.395000000000003</c:v>
                </c:pt>
                <c:pt idx="39">
                  <c:v>41.011000000000003</c:v>
                </c:pt>
                <c:pt idx="40">
                  <c:v>39.911999999999999</c:v>
                </c:pt>
                <c:pt idx="41">
                  <c:v>40.442</c:v>
                </c:pt>
                <c:pt idx="42">
                  <c:v>37.713000000000001</c:v>
                </c:pt>
                <c:pt idx="43">
                  <c:v>39.457000000000001</c:v>
                </c:pt>
                <c:pt idx="44">
                  <c:v>37.486000000000004</c:v>
                </c:pt>
                <c:pt idx="45">
                  <c:v>37.637</c:v>
                </c:pt>
                <c:pt idx="46">
                  <c:v>41.503</c:v>
                </c:pt>
                <c:pt idx="47">
                  <c:v>36.993000000000002</c:v>
                </c:pt>
                <c:pt idx="48">
                  <c:v>37.448</c:v>
                </c:pt>
                <c:pt idx="49">
                  <c:v>37.978999999999999</c:v>
                </c:pt>
                <c:pt idx="50">
                  <c:v>76.790999999999997</c:v>
                </c:pt>
                <c:pt idx="51">
                  <c:v>85.924999999999997</c:v>
                </c:pt>
                <c:pt idx="52">
                  <c:v>38.698999999999998</c:v>
                </c:pt>
                <c:pt idx="53">
                  <c:v>33.885000000000005</c:v>
                </c:pt>
                <c:pt idx="54">
                  <c:v>32.824000000000005</c:v>
                </c:pt>
                <c:pt idx="55">
                  <c:v>31.497</c:v>
                </c:pt>
                <c:pt idx="56">
                  <c:v>32.936999999999998</c:v>
                </c:pt>
                <c:pt idx="57">
                  <c:v>30.967000000000002</c:v>
                </c:pt>
                <c:pt idx="58">
                  <c:v>30.321999999999999</c:v>
                </c:pt>
                <c:pt idx="59">
                  <c:v>30.057000000000002</c:v>
                </c:pt>
                <c:pt idx="60">
                  <c:v>30.967000000000002</c:v>
                </c:pt>
                <c:pt idx="61">
                  <c:v>31.952000000000002</c:v>
                </c:pt>
                <c:pt idx="62">
                  <c:v>29.942999999999998</c:v>
                </c:pt>
                <c:pt idx="63">
                  <c:v>29.829000000000001</c:v>
                </c:pt>
                <c:pt idx="64">
                  <c:v>29.45</c:v>
                </c:pt>
                <c:pt idx="65">
                  <c:v>29.942999999999998</c:v>
                </c:pt>
                <c:pt idx="66">
                  <c:v>30.700999999999997</c:v>
                </c:pt>
                <c:pt idx="67">
                  <c:v>29.032999999999998</c:v>
                </c:pt>
                <c:pt idx="68">
                  <c:v>30.739000000000001</c:v>
                </c:pt>
                <c:pt idx="69">
                  <c:v>33.506</c:v>
                </c:pt>
                <c:pt idx="70">
                  <c:v>59.81</c:v>
                </c:pt>
                <c:pt idx="71">
                  <c:v>172</c:v>
                </c:pt>
                <c:pt idx="72">
                  <c:v>123.49000000000001</c:v>
                </c:pt>
                <c:pt idx="73">
                  <c:v>35.78</c:v>
                </c:pt>
                <c:pt idx="74">
                  <c:v>26.38</c:v>
                </c:pt>
                <c:pt idx="75">
                  <c:v>26.986999999999998</c:v>
                </c:pt>
                <c:pt idx="76">
                  <c:v>24.408999999999999</c:v>
                </c:pt>
                <c:pt idx="77">
                  <c:v>22.892999999999997</c:v>
                </c:pt>
                <c:pt idx="78">
                  <c:v>25.433</c:v>
                </c:pt>
                <c:pt idx="79">
                  <c:v>23.5</c:v>
                </c:pt>
                <c:pt idx="80">
                  <c:v>22.666</c:v>
                </c:pt>
                <c:pt idx="81">
                  <c:v>24.068000000000001</c:v>
                </c:pt>
                <c:pt idx="82">
                  <c:v>21.491</c:v>
                </c:pt>
                <c:pt idx="83">
                  <c:v>22.058999999999997</c:v>
                </c:pt>
                <c:pt idx="84">
                  <c:v>20.504999999999999</c:v>
                </c:pt>
                <c:pt idx="85">
                  <c:v>18.497</c:v>
                </c:pt>
                <c:pt idx="86">
                  <c:v>18.61</c:v>
                </c:pt>
                <c:pt idx="87">
                  <c:v>19.823</c:v>
                </c:pt>
                <c:pt idx="88">
                  <c:v>18.913</c:v>
                </c:pt>
                <c:pt idx="89">
                  <c:v>19.443999999999999</c:v>
                </c:pt>
                <c:pt idx="90">
                  <c:v>17.89</c:v>
                </c:pt>
                <c:pt idx="91">
                  <c:v>18.117000000000001</c:v>
                </c:pt>
                <c:pt idx="92">
                  <c:v>17.928000000000001</c:v>
                </c:pt>
                <c:pt idx="93">
                  <c:v>16.677</c:v>
                </c:pt>
                <c:pt idx="94">
                  <c:v>18.344999999999999</c:v>
                </c:pt>
                <c:pt idx="95">
                  <c:v>18.230999999999998</c:v>
                </c:pt>
                <c:pt idx="96">
                  <c:v>16.45</c:v>
                </c:pt>
                <c:pt idx="97">
                  <c:v>16.905000000000001</c:v>
                </c:pt>
                <c:pt idx="98">
                  <c:v>17.852</c:v>
                </c:pt>
                <c:pt idx="99">
                  <c:v>19.443999999999999</c:v>
                </c:pt>
                <c:pt idx="100">
                  <c:v>16.867000000000001</c:v>
                </c:pt>
                <c:pt idx="101">
                  <c:v>16.601000000000003</c:v>
                </c:pt>
                <c:pt idx="102">
                  <c:v>17.510999999999999</c:v>
                </c:pt>
                <c:pt idx="103">
                  <c:v>15.501999999999999</c:v>
                </c:pt>
                <c:pt idx="104">
                  <c:v>17.89</c:v>
                </c:pt>
                <c:pt idx="105">
                  <c:v>22.134999999999998</c:v>
                </c:pt>
                <c:pt idx="106">
                  <c:v>21.832000000000001</c:v>
                </c:pt>
                <c:pt idx="107">
                  <c:v>18.497</c:v>
                </c:pt>
                <c:pt idx="108">
                  <c:v>14.593</c:v>
                </c:pt>
                <c:pt idx="109">
                  <c:v>14.289</c:v>
                </c:pt>
                <c:pt idx="110">
                  <c:v>14.516999999999999</c:v>
                </c:pt>
                <c:pt idx="111">
                  <c:v>11.712</c:v>
                </c:pt>
                <c:pt idx="112">
                  <c:v>11.104999999999999</c:v>
                </c:pt>
                <c:pt idx="113">
                  <c:v>12.167</c:v>
                </c:pt>
                <c:pt idx="114">
                  <c:v>10.763999999999999</c:v>
                </c:pt>
                <c:pt idx="115">
                  <c:v>10.802</c:v>
                </c:pt>
                <c:pt idx="116">
                  <c:v>11.218999999999999</c:v>
                </c:pt>
                <c:pt idx="117">
                  <c:v>13.076000000000001</c:v>
                </c:pt>
                <c:pt idx="118">
                  <c:v>10.499000000000001</c:v>
                </c:pt>
                <c:pt idx="119">
                  <c:v>11.408999999999999</c:v>
                </c:pt>
                <c:pt idx="120">
                  <c:v>12.015000000000001</c:v>
                </c:pt>
                <c:pt idx="121">
                  <c:v>11.295</c:v>
                </c:pt>
                <c:pt idx="122">
                  <c:v>10.878</c:v>
                </c:pt>
                <c:pt idx="123">
                  <c:v>11.522</c:v>
                </c:pt>
                <c:pt idx="124">
                  <c:v>10.082000000000001</c:v>
                </c:pt>
                <c:pt idx="125">
                  <c:v>9.7789000000000001</c:v>
                </c:pt>
                <c:pt idx="126">
                  <c:v>9.9684000000000008</c:v>
                </c:pt>
                <c:pt idx="127">
                  <c:v>11.142999999999999</c:v>
                </c:pt>
                <c:pt idx="128">
                  <c:v>13.266</c:v>
                </c:pt>
                <c:pt idx="129">
                  <c:v>18.382999999999999</c:v>
                </c:pt>
                <c:pt idx="130">
                  <c:v>13.531000000000001</c:v>
                </c:pt>
                <c:pt idx="131">
                  <c:v>9.8546999999999993</c:v>
                </c:pt>
                <c:pt idx="132">
                  <c:v>5.9127999999999998</c:v>
                </c:pt>
                <c:pt idx="133">
                  <c:v>6.0644</c:v>
                </c:pt>
                <c:pt idx="134">
                  <c:v>5.6096000000000004</c:v>
                </c:pt>
                <c:pt idx="135">
                  <c:v>5.3064</c:v>
                </c:pt>
                <c:pt idx="136">
                  <c:v>5.0032000000000005</c:v>
                </c:pt>
                <c:pt idx="137">
                  <c:v>4.6241000000000003</c:v>
                </c:pt>
                <c:pt idx="138">
                  <c:v>5.3822000000000001</c:v>
                </c:pt>
                <c:pt idx="139">
                  <c:v>5.7991000000000001</c:v>
                </c:pt>
                <c:pt idx="140">
                  <c:v>6.1781000000000006</c:v>
                </c:pt>
                <c:pt idx="141">
                  <c:v>8.4901999999999997</c:v>
                </c:pt>
                <c:pt idx="142">
                  <c:v>12.167</c:v>
                </c:pt>
                <c:pt idx="143">
                  <c:v>15.084999999999999</c:v>
                </c:pt>
                <c:pt idx="144">
                  <c:v>12.129000000000001</c:v>
                </c:pt>
                <c:pt idx="145">
                  <c:v>7.9217000000000004</c:v>
                </c:pt>
                <c:pt idx="146">
                  <c:v>5.9885999999999999</c:v>
                </c:pt>
                <c:pt idx="147">
                  <c:v>4.7378</c:v>
                </c:pt>
                <c:pt idx="148">
                  <c:v>4.2830000000000004</c:v>
                </c:pt>
                <c:pt idx="149">
                  <c:v>4.1314000000000002</c:v>
                </c:pt>
                <c:pt idx="150">
                  <c:v>4.3967000000000001</c:v>
                </c:pt>
                <c:pt idx="151">
                  <c:v>4.0177000000000005</c:v>
                </c:pt>
                <c:pt idx="152">
                  <c:v>3.9039999999999999</c:v>
                </c:pt>
                <c:pt idx="153">
                  <c:v>3.2974999999999999</c:v>
                </c:pt>
                <c:pt idx="154">
                  <c:v>4.4725000000000001</c:v>
                </c:pt>
                <c:pt idx="155">
                  <c:v>4.1692999999999998</c:v>
                </c:pt>
                <c:pt idx="156">
                  <c:v>3.9419000000000004</c:v>
                </c:pt>
                <c:pt idx="157">
                  <c:v>4.6619999999999999</c:v>
                </c:pt>
                <c:pt idx="158">
                  <c:v>3.7145000000000001</c:v>
                </c:pt>
                <c:pt idx="159">
                  <c:v>4.0177000000000005</c:v>
                </c:pt>
                <c:pt idx="160">
                  <c:v>4.1314000000000002</c:v>
                </c:pt>
                <c:pt idx="161">
                  <c:v>4.4346000000000005</c:v>
                </c:pt>
                <c:pt idx="162">
                  <c:v>4.8136000000000001</c:v>
                </c:pt>
                <c:pt idx="163">
                  <c:v>6.8982999999999999</c:v>
                </c:pt>
                <c:pt idx="164">
                  <c:v>10.309999999999999</c:v>
                </c:pt>
                <c:pt idx="165">
                  <c:v>20.733000000000001</c:v>
                </c:pt>
                <c:pt idx="166">
                  <c:v>51.774999999999999</c:v>
                </c:pt>
                <c:pt idx="167">
                  <c:v>88.73</c:v>
                </c:pt>
                <c:pt idx="168">
                  <c:v>105.86</c:v>
                </c:pt>
                <c:pt idx="169">
                  <c:v>80.960000000000008</c:v>
                </c:pt>
                <c:pt idx="170">
                  <c:v>40.442</c:v>
                </c:pt>
                <c:pt idx="171">
                  <c:v>16.638999999999999</c:v>
                </c:pt>
                <c:pt idx="172">
                  <c:v>6.4435000000000002</c:v>
                </c:pt>
                <c:pt idx="173">
                  <c:v>4.2830000000000004</c:v>
                </c:pt>
                <c:pt idx="174">
                  <c:v>5.3443000000000005</c:v>
                </c:pt>
                <c:pt idx="175">
                  <c:v>8.4901999999999997</c:v>
                </c:pt>
                <c:pt idx="176">
                  <c:v>20.998000000000001</c:v>
                </c:pt>
                <c:pt idx="177">
                  <c:v>45.861999999999995</c:v>
                </c:pt>
                <c:pt idx="178">
                  <c:v>72.584000000000003</c:v>
                </c:pt>
                <c:pt idx="179">
                  <c:v>79.558000000000007</c:v>
                </c:pt>
                <c:pt idx="180">
                  <c:v>65.192999999999998</c:v>
                </c:pt>
                <c:pt idx="181">
                  <c:v>35.439</c:v>
                </c:pt>
                <c:pt idx="182">
                  <c:v>14.933999999999999</c:v>
                </c:pt>
                <c:pt idx="183">
                  <c:v>7.7322000000000006</c:v>
                </c:pt>
                <c:pt idx="184">
                  <c:v>3.2596000000000003</c:v>
                </c:pt>
                <c:pt idx="185">
                  <c:v>1.6298000000000001</c:v>
                </c:pt>
                <c:pt idx="186">
                  <c:v>0.83385999999999993</c:v>
                </c:pt>
                <c:pt idx="187">
                  <c:v>0.53064</c:v>
                </c:pt>
                <c:pt idx="188">
                  <c:v>0.53064</c:v>
                </c:pt>
                <c:pt idx="189">
                  <c:v>0.75805</c:v>
                </c:pt>
                <c:pt idx="190">
                  <c:v>0.30321999999999999</c:v>
                </c:pt>
                <c:pt idx="191">
                  <c:v>0.34112000000000003</c:v>
                </c:pt>
                <c:pt idx="192">
                  <c:v>0.37902999999999998</c:v>
                </c:pt>
                <c:pt idx="193">
                  <c:v>0.26532</c:v>
                </c:pt>
                <c:pt idx="194">
                  <c:v>0.53064</c:v>
                </c:pt>
                <c:pt idx="195">
                  <c:v>0.22742000000000001</c:v>
                </c:pt>
                <c:pt idx="196">
                  <c:v>0.34112000000000003</c:v>
                </c:pt>
                <c:pt idx="197">
                  <c:v>0.18951000000000001</c:v>
                </c:pt>
                <c:pt idx="198">
                  <c:v>0.26532</c:v>
                </c:pt>
                <c:pt idx="199">
                  <c:v>7.5804999999999997E-2</c:v>
                </c:pt>
                <c:pt idx="200">
                  <c:v>0.26532</c:v>
                </c:pt>
                <c:pt idx="201">
                  <c:v>0.34112000000000003</c:v>
                </c:pt>
                <c:pt idx="202">
                  <c:v>0.22742000000000001</c:v>
                </c:pt>
                <c:pt idx="203">
                  <c:v>0.18951000000000001</c:v>
                </c:pt>
                <c:pt idx="204">
                  <c:v>0.11371000000000001</c:v>
                </c:pt>
                <c:pt idx="205">
                  <c:v>0.18951000000000001</c:v>
                </c:pt>
                <c:pt idx="206">
                  <c:v>0.18951000000000001</c:v>
                </c:pt>
                <c:pt idx="207">
                  <c:v>0.11371000000000001</c:v>
                </c:pt>
                <c:pt idx="208">
                  <c:v>7.5804999999999997E-2</c:v>
                </c:pt>
                <c:pt idx="209">
                  <c:v>0.22742000000000001</c:v>
                </c:pt>
                <c:pt idx="210">
                  <c:v>0.11371000000000001</c:v>
                </c:pt>
                <c:pt idx="211">
                  <c:v>0.18951000000000001</c:v>
                </c:pt>
                <c:pt idx="212">
                  <c:v>0.26532</c:v>
                </c:pt>
                <c:pt idx="213">
                  <c:v>0.26532</c:v>
                </c:pt>
                <c:pt idx="214">
                  <c:v>0.41692999999999997</c:v>
                </c:pt>
                <c:pt idx="215">
                  <c:v>0.60643999999999998</c:v>
                </c:pt>
                <c:pt idx="216">
                  <c:v>0.98546999999999996</c:v>
                </c:pt>
                <c:pt idx="217">
                  <c:v>0.83385999999999993</c:v>
                </c:pt>
                <c:pt idx="218">
                  <c:v>0.60643999999999998</c:v>
                </c:pt>
                <c:pt idx="219">
                  <c:v>1.2129000000000001</c:v>
                </c:pt>
                <c:pt idx="220">
                  <c:v>1.8572</c:v>
                </c:pt>
                <c:pt idx="221">
                  <c:v>1.3645</c:v>
                </c:pt>
                <c:pt idx="222">
                  <c:v>1.8192999999999999</c:v>
                </c:pt>
                <c:pt idx="223">
                  <c:v>1.5919000000000001</c:v>
                </c:pt>
                <c:pt idx="224">
                  <c:v>1.554</c:v>
                </c:pt>
                <c:pt idx="225">
                  <c:v>1.4403000000000001</c:v>
                </c:pt>
                <c:pt idx="226">
                  <c:v>0.60643999999999998</c:v>
                </c:pt>
                <c:pt idx="227">
                  <c:v>0.45483000000000001</c:v>
                </c:pt>
                <c:pt idx="228">
                  <c:v>0.26532</c:v>
                </c:pt>
                <c:pt idx="229">
                  <c:v>0.15160999999999999</c:v>
                </c:pt>
                <c:pt idx="230">
                  <c:v>0.22742000000000001</c:v>
                </c:pt>
                <c:pt idx="231">
                  <c:v>0.18951000000000001</c:v>
                </c:pt>
                <c:pt idx="232">
                  <c:v>0.11371000000000001</c:v>
                </c:pt>
                <c:pt idx="233">
                  <c:v>0.22742000000000001</c:v>
                </c:pt>
                <c:pt idx="234">
                  <c:v>0.15160999999999999</c:v>
                </c:pt>
                <c:pt idx="235">
                  <c:v>0.11371000000000001</c:v>
                </c:pt>
                <c:pt idx="236">
                  <c:v>0.30321999999999999</c:v>
                </c:pt>
                <c:pt idx="237">
                  <c:v>0.53064</c:v>
                </c:pt>
                <c:pt idx="238">
                  <c:v>0.90966000000000002</c:v>
                </c:pt>
                <c:pt idx="239">
                  <c:v>1.0992000000000002</c:v>
                </c:pt>
                <c:pt idx="240">
                  <c:v>0.83385999999999993</c:v>
                </c:pt>
                <c:pt idx="241">
                  <c:v>1.0234000000000001</c:v>
                </c:pt>
                <c:pt idx="242">
                  <c:v>0.68225000000000002</c:v>
                </c:pt>
                <c:pt idx="243">
                  <c:v>0.49274000000000001</c:v>
                </c:pt>
                <c:pt idx="244">
                  <c:v>0.37902999999999998</c:v>
                </c:pt>
                <c:pt idx="245">
                  <c:v>0.87175999999999998</c:v>
                </c:pt>
                <c:pt idx="246">
                  <c:v>0.90966000000000002</c:v>
                </c:pt>
                <c:pt idx="247">
                  <c:v>1.3266</c:v>
                </c:pt>
                <c:pt idx="248">
                  <c:v>2.5773999999999999</c:v>
                </c:pt>
                <c:pt idx="249">
                  <c:v>2.5773999999999999</c:v>
                </c:pt>
                <c:pt idx="250">
                  <c:v>3.1838000000000002</c:v>
                </c:pt>
                <c:pt idx="251">
                  <c:v>3.0322</c:v>
                </c:pt>
                <c:pt idx="252">
                  <c:v>3.1838000000000002</c:v>
                </c:pt>
                <c:pt idx="253">
                  <c:v>2.7669000000000001</c:v>
                </c:pt>
                <c:pt idx="254">
                  <c:v>1.5161</c:v>
                </c:pt>
                <c:pt idx="255">
                  <c:v>0.75805</c:v>
                </c:pt>
                <c:pt idx="256">
                  <c:v>0.53064</c:v>
                </c:pt>
                <c:pt idx="257">
                  <c:v>0.34112000000000003</c:v>
                </c:pt>
                <c:pt idx="258">
                  <c:v>0.30321999999999999</c:v>
                </c:pt>
                <c:pt idx="259">
                  <c:v>0.15160999999999999</c:v>
                </c:pt>
                <c:pt idx="260">
                  <c:v>0.15160999999999999</c:v>
                </c:pt>
                <c:pt idx="261">
                  <c:v>0.11371000000000001</c:v>
                </c:pt>
                <c:pt idx="262">
                  <c:v>7.5804999999999997E-2</c:v>
                </c:pt>
                <c:pt idx="263">
                  <c:v>3.7902999999999999E-2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3.7902999999999999E-2</c:v>
                </c:pt>
                <c:pt idx="277">
                  <c:v>0</c:v>
                </c:pt>
                <c:pt idx="278">
                  <c:v>0</c:v>
                </c:pt>
                <c:pt idx="279">
                  <c:v>3.7902999999999999E-2</c:v>
                </c:pt>
                <c:pt idx="280">
                  <c:v>0</c:v>
                </c:pt>
                <c:pt idx="281">
                  <c:v>0</c:v>
                </c:pt>
                <c:pt idx="282">
                  <c:v>3.7902999999999999E-2</c:v>
                </c:pt>
                <c:pt idx="283">
                  <c:v>3.7902999999999999E-2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0.18951000000000001</c:v>
                </c:pt>
                <c:pt idx="288">
                  <c:v>7.5804999999999997E-2</c:v>
                </c:pt>
                <c:pt idx="289">
                  <c:v>0.30321999999999999</c:v>
                </c:pt>
                <c:pt idx="290">
                  <c:v>0.53064</c:v>
                </c:pt>
                <c:pt idx="291">
                  <c:v>0.60643999999999998</c:v>
                </c:pt>
                <c:pt idx="292">
                  <c:v>1.6298000000000001</c:v>
                </c:pt>
                <c:pt idx="293">
                  <c:v>2.35</c:v>
                </c:pt>
                <c:pt idx="294">
                  <c:v>3.2974999999999999</c:v>
                </c:pt>
                <c:pt idx="295">
                  <c:v>4.8514999999999997</c:v>
                </c:pt>
                <c:pt idx="296">
                  <c:v>7.8459000000000012</c:v>
                </c:pt>
                <c:pt idx="297">
                  <c:v>8.2248999999999999</c:v>
                </c:pt>
                <c:pt idx="298">
                  <c:v>8.5660000000000007</c:v>
                </c:pt>
                <c:pt idx="299">
                  <c:v>6.633</c:v>
                </c:pt>
                <c:pt idx="300">
                  <c:v>5.7233000000000001</c:v>
                </c:pt>
                <c:pt idx="301">
                  <c:v>3.8661000000000003</c:v>
                </c:pt>
                <c:pt idx="302">
                  <c:v>2.35</c:v>
                </c:pt>
                <c:pt idx="303">
                  <c:v>1.0234000000000001</c:v>
                </c:pt>
                <c:pt idx="304">
                  <c:v>0.83385999999999993</c:v>
                </c:pt>
                <c:pt idx="305">
                  <c:v>0.87175999999999998</c:v>
                </c:pt>
                <c:pt idx="306">
                  <c:v>0.30321999999999999</c:v>
                </c:pt>
                <c:pt idx="307">
                  <c:v>0.26532</c:v>
                </c:pt>
                <c:pt idx="308">
                  <c:v>0.56853999999999993</c:v>
                </c:pt>
                <c:pt idx="309">
                  <c:v>1.0613000000000001</c:v>
                </c:pt>
                <c:pt idx="310">
                  <c:v>1.3266</c:v>
                </c:pt>
                <c:pt idx="311">
                  <c:v>1.3266</c:v>
                </c:pt>
                <c:pt idx="312">
                  <c:v>1.6677</c:v>
                </c:pt>
                <c:pt idx="313">
                  <c:v>1.7814000000000001</c:v>
                </c:pt>
                <c:pt idx="314">
                  <c:v>1.554</c:v>
                </c:pt>
                <c:pt idx="315">
                  <c:v>1.8572</c:v>
                </c:pt>
                <c:pt idx="316">
                  <c:v>0.60643999999999998</c:v>
                </c:pt>
                <c:pt idx="317">
                  <c:v>0.60643999999999998</c:v>
                </c:pt>
                <c:pt idx="318">
                  <c:v>0.75805</c:v>
                </c:pt>
                <c:pt idx="319">
                  <c:v>0.64434999999999998</c:v>
                </c:pt>
                <c:pt idx="320">
                  <c:v>0.26532</c:v>
                </c:pt>
                <c:pt idx="321">
                  <c:v>7.5804999999999997E-2</c:v>
                </c:pt>
                <c:pt idx="322">
                  <c:v>7.5804999999999997E-2</c:v>
                </c:pt>
                <c:pt idx="323">
                  <c:v>3.7902999999999999E-2</c:v>
                </c:pt>
                <c:pt idx="324">
                  <c:v>3.7902999999999999E-2</c:v>
                </c:pt>
                <c:pt idx="325">
                  <c:v>7.5804999999999997E-2</c:v>
                </c:pt>
                <c:pt idx="326">
                  <c:v>0</c:v>
                </c:pt>
                <c:pt idx="327">
                  <c:v>0</c:v>
                </c:pt>
                <c:pt idx="328">
                  <c:v>3.7902999999999999E-2</c:v>
                </c:pt>
                <c:pt idx="329">
                  <c:v>7.5804999999999997E-2</c:v>
                </c:pt>
                <c:pt idx="330">
                  <c:v>0</c:v>
                </c:pt>
                <c:pt idx="331">
                  <c:v>0.11371000000000001</c:v>
                </c:pt>
                <c:pt idx="332">
                  <c:v>0.22742000000000001</c:v>
                </c:pt>
                <c:pt idx="333">
                  <c:v>0.30321999999999999</c:v>
                </c:pt>
                <c:pt idx="334">
                  <c:v>0.15160999999999999</c:v>
                </c:pt>
                <c:pt idx="335">
                  <c:v>0.60643999999999998</c:v>
                </c:pt>
                <c:pt idx="336">
                  <c:v>0.41692999999999997</c:v>
                </c:pt>
                <c:pt idx="337">
                  <c:v>0.75805</c:v>
                </c:pt>
                <c:pt idx="338">
                  <c:v>0.49274000000000001</c:v>
                </c:pt>
                <c:pt idx="339">
                  <c:v>0.68225000000000002</c:v>
                </c:pt>
                <c:pt idx="340">
                  <c:v>0.90966000000000002</c:v>
                </c:pt>
                <c:pt idx="341">
                  <c:v>0.75805</c:v>
                </c:pt>
                <c:pt idx="342">
                  <c:v>0.98546999999999996</c:v>
                </c:pt>
                <c:pt idx="343">
                  <c:v>0.83385999999999993</c:v>
                </c:pt>
                <c:pt idx="344">
                  <c:v>0.41692999999999997</c:v>
                </c:pt>
                <c:pt idx="345">
                  <c:v>0.53064</c:v>
                </c:pt>
                <c:pt idx="346">
                  <c:v>0.30321999999999999</c:v>
                </c:pt>
                <c:pt idx="347">
                  <c:v>0.22742000000000001</c:v>
                </c:pt>
                <c:pt idx="348">
                  <c:v>0.11371000000000001</c:v>
                </c:pt>
                <c:pt idx="349">
                  <c:v>7.5804999999999997E-2</c:v>
                </c:pt>
                <c:pt idx="350">
                  <c:v>0.18951000000000001</c:v>
                </c:pt>
                <c:pt idx="351">
                  <c:v>3.7902999999999999E-2</c:v>
                </c:pt>
                <c:pt idx="352">
                  <c:v>7.5804999999999997E-2</c:v>
                </c:pt>
                <c:pt idx="353">
                  <c:v>0.15160999999999999</c:v>
                </c:pt>
                <c:pt idx="354">
                  <c:v>7.5804999999999997E-2</c:v>
                </c:pt>
                <c:pt idx="355">
                  <c:v>3.7902999999999999E-2</c:v>
                </c:pt>
                <c:pt idx="356">
                  <c:v>0.22742000000000001</c:v>
                </c:pt>
                <c:pt idx="357">
                  <c:v>0.26532</c:v>
                </c:pt>
                <c:pt idx="358">
                  <c:v>0.41692999999999997</c:v>
                </c:pt>
                <c:pt idx="359">
                  <c:v>0.49274000000000001</c:v>
                </c:pt>
                <c:pt idx="360">
                  <c:v>0.56853999999999993</c:v>
                </c:pt>
                <c:pt idx="361">
                  <c:v>0.56853999999999993</c:v>
                </c:pt>
                <c:pt idx="362">
                  <c:v>0.60643999999999998</c:v>
                </c:pt>
                <c:pt idx="363">
                  <c:v>0.60643999999999998</c:v>
                </c:pt>
                <c:pt idx="364">
                  <c:v>0.72015000000000007</c:v>
                </c:pt>
                <c:pt idx="365">
                  <c:v>0.75805</c:v>
                </c:pt>
                <c:pt idx="366">
                  <c:v>0.75805</c:v>
                </c:pt>
                <c:pt idx="367">
                  <c:v>1.2508000000000001</c:v>
                </c:pt>
                <c:pt idx="368">
                  <c:v>0.83385999999999993</c:v>
                </c:pt>
                <c:pt idx="369">
                  <c:v>0.30321999999999999</c:v>
                </c:pt>
                <c:pt idx="370">
                  <c:v>0.53064</c:v>
                </c:pt>
                <c:pt idx="371">
                  <c:v>0.79596</c:v>
                </c:pt>
                <c:pt idx="372">
                  <c:v>0.64434999999999998</c:v>
                </c:pt>
                <c:pt idx="373">
                  <c:v>0.75805</c:v>
                </c:pt>
                <c:pt idx="374">
                  <c:v>0.90966000000000002</c:v>
                </c:pt>
                <c:pt idx="375">
                  <c:v>0.75805</c:v>
                </c:pt>
                <c:pt idx="376">
                  <c:v>0.79596</c:v>
                </c:pt>
                <c:pt idx="377">
                  <c:v>0.83385999999999993</c:v>
                </c:pt>
                <c:pt idx="378">
                  <c:v>0.56853999999999993</c:v>
                </c:pt>
                <c:pt idx="379">
                  <c:v>0.49274000000000001</c:v>
                </c:pt>
                <c:pt idx="380">
                  <c:v>0.30321999999999999</c:v>
                </c:pt>
                <c:pt idx="381">
                  <c:v>7.5804999999999997E-2</c:v>
                </c:pt>
                <c:pt idx="382">
                  <c:v>0.26532</c:v>
                </c:pt>
                <c:pt idx="383">
                  <c:v>7.5804999999999997E-2</c:v>
                </c:pt>
                <c:pt idx="384">
                  <c:v>0.11371000000000001</c:v>
                </c:pt>
                <c:pt idx="385">
                  <c:v>7.5804999999999997E-2</c:v>
                </c:pt>
                <c:pt idx="386">
                  <c:v>0.15160999999999999</c:v>
                </c:pt>
                <c:pt idx="387">
                  <c:v>7.5804999999999997E-2</c:v>
                </c:pt>
                <c:pt idx="388">
                  <c:v>0.11371000000000001</c:v>
                </c:pt>
                <c:pt idx="389">
                  <c:v>0.18951000000000001</c:v>
                </c:pt>
                <c:pt idx="390">
                  <c:v>0.15160999999999999</c:v>
                </c:pt>
                <c:pt idx="391">
                  <c:v>0.15160999999999999</c:v>
                </c:pt>
                <c:pt idx="392">
                  <c:v>0.30321999999999999</c:v>
                </c:pt>
                <c:pt idx="393">
                  <c:v>0.30321999999999999</c:v>
                </c:pt>
                <c:pt idx="394">
                  <c:v>0.45483000000000001</c:v>
                </c:pt>
                <c:pt idx="395">
                  <c:v>0.34112000000000003</c:v>
                </c:pt>
                <c:pt idx="396">
                  <c:v>0.41692999999999997</c:v>
                </c:pt>
                <c:pt idx="397">
                  <c:v>0.60643999999999998</c:v>
                </c:pt>
                <c:pt idx="398">
                  <c:v>0.45483000000000001</c:v>
                </c:pt>
                <c:pt idx="399">
                  <c:v>0.72015000000000007</c:v>
                </c:pt>
                <c:pt idx="400">
                  <c:v>0.83385999999999993</c:v>
                </c:pt>
                <c:pt idx="401">
                  <c:v>0.49274000000000001</c:v>
                </c:pt>
                <c:pt idx="402">
                  <c:v>0.56853999999999993</c:v>
                </c:pt>
                <c:pt idx="403">
                  <c:v>0.60643999999999998</c:v>
                </c:pt>
                <c:pt idx="404">
                  <c:v>0.56853999999999993</c:v>
                </c:pt>
                <c:pt idx="405">
                  <c:v>0.34112000000000003</c:v>
                </c:pt>
                <c:pt idx="406">
                  <c:v>0.26532</c:v>
                </c:pt>
                <c:pt idx="407">
                  <c:v>0.11371000000000001</c:v>
                </c:pt>
                <c:pt idx="408">
                  <c:v>0.15160999999999999</c:v>
                </c:pt>
                <c:pt idx="409">
                  <c:v>3.7902999999999999E-2</c:v>
                </c:pt>
                <c:pt idx="410">
                  <c:v>7.5804999999999997E-2</c:v>
                </c:pt>
                <c:pt idx="411">
                  <c:v>3.7902999999999999E-2</c:v>
                </c:pt>
                <c:pt idx="412">
                  <c:v>0</c:v>
                </c:pt>
                <c:pt idx="413">
                  <c:v>0</c:v>
                </c:pt>
                <c:pt idx="414">
                  <c:v>3.7902999999999999E-2</c:v>
                </c:pt>
                <c:pt idx="415">
                  <c:v>0</c:v>
                </c:pt>
                <c:pt idx="416">
                  <c:v>0</c:v>
                </c:pt>
                <c:pt idx="417">
                  <c:v>0.15160999999999999</c:v>
                </c:pt>
                <c:pt idx="418">
                  <c:v>0</c:v>
                </c:pt>
                <c:pt idx="419">
                  <c:v>0.22742000000000001</c:v>
                </c:pt>
                <c:pt idx="420">
                  <c:v>0.11371000000000001</c:v>
                </c:pt>
                <c:pt idx="421">
                  <c:v>0.22742000000000001</c:v>
                </c:pt>
                <c:pt idx="422">
                  <c:v>0.22742000000000001</c:v>
                </c:pt>
                <c:pt idx="423">
                  <c:v>0.18951000000000001</c:v>
                </c:pt>
                <c:pt idx="424">
                  <c:v>0.60643999999999998</c:v>
                </c:pt>
                <c:pt idx="425">
                  <c:v>0.30321999999999999</c:v>
                </c:pt>
                <c:pt idx="426">
                  <c:v>0.30321999999999999</c:v>
                </c:pt>
                <c:pt idx="427">
                  <c:v>0.41692999999999997</c:v>
                </c:pt>
                <c:pt idx="428">
                  <c:v>0.56853999999999993</c:v>
                </c:pt>
                <c:pt idx="429">
                  <c:v>0.53064</c:v>
                </c:pt>
                <c:pt idx="430">
                  <c:v>0.60643999999999998</c:v>
                </c:pt>
                <c:pt idx="431">
                  <c:v>0.22742000000000001</c:v>
                </c:pt>
                <c:pt idx="432">
                  <c:v>0.37902999999999998</c:v>
                </c:pt>
                <c:pt idx="433">
                  <c:v>0.30321999999999999</c:v>
                </c:pt>
                <c:pt idx="434">
                  <c:v>0.30321999999999999</c:v>
                </c:pt>
                <c:pt idx="435">
                  <c:v>0.37902999999999998</c:v>
                </c:pt>
                <c:pt idx="436">
                  <c:v>0.37902999999999998</c:v>
                </c:pt>
                <c:pt idx="437">
                  <c:v>0.49274000000000001</c:v>
                </c:pt>
                <c:pt idx="438">
                  <c:v>0.49274000000000001</c:v>
                </c:pt>
                <c:pt idx="439">
                  <c:v>0.79596</c:v>
                </c:pt>
                <c:pt idx="440">
                  <c:v>1.0992000000000002</c:v>
                </c:pt>
                <c:pt idx="441">
                  <c:v>0.90966000000000002</c:v>
                </c:pt>
                <c:pt idx="442">
                  <c:v>1.3645</c:v>
                </c:pt>
                <c:pt idx="443">
                  <c:v>1.0992000000000002</c:v>
                </c:pt>
                <c:pt idx="444">
                  <c:v>1.2508000000000001</c:v>
                </c:pt>
                <c:pt idx="445">
                  <c:v>1.2887</c:v>
                </c:pt>
                <c:pt idx="446">
                  <c:v>1.2887</c:v>
                </c:pt>
                <c:pt idx="447">
                  <c:v>1.175</c:v>
                </c:pt>
                <c:pt idx="448">
                  <c:v>1.4024000000000001</c:v>
                </c:pt>
                <c:pt idx="449">
                  <c:v>0.83385999999999993</c:v>
                </c:pt>
                <c:pt idx="450">
                  <c:v>1.2508000000000001</c:v>
                </c:pt>
                <c:pt idx="451">
                  <c:v>1.0234000000000001</c:v>
                </c:pt>
                <c:pt idx="452">
                  <c:v>0.94757000000000002</c:v>
                </c:pt>
                <c:pt idx="453">
                  <c:v>0.41692999999999997</c:v>
                </c:pt>
                <c:pt idx="454">
                  <c:v>0.68225000000000002</c:v>
                </c:pt>
                <c:pt idx="455">
                  <c:v>0.18951000000000001</c:v>
                </c:pt>
                <c:pt idx="456">
                  <c:v>7.5804999999999997E-2</c:v>
                </c:pt>
                <c:pt idx="457">
                  <c:v>0.11371000000000001</c:v>
                </c:pt>
                <c:pt idx="458">
                  <c:v>0.37902999999999998</c:v>
                </c:pt>
                <c:pt idx="459">
                  <c:v>0.15160999999999999</c:v>
                </c:pt>
                <c:pt idx="460">
                  <c:v>0.11371000000000001</c:v>
                </c:pt>
                <c:pt idx="461">
                  <c:v>0.11371000000000001</c:v>
                </c:pt>
                <c:pt idx="462">
                  <c:v>3.7902999999999999E-2</c:v>
                </c:pt>
                <c:pt idx="463">
                  <c:v>0</c:v>
                </c:pt>
                <c:pt idx="464">
                  <c:v>3.7902999999999999E-2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3.7902999999999999E-2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3.7902999999999999E-2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3.7902999999999999E-2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3.7902999999999999E-2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3.7902999999999999E-2</c:v>
                </c:pt>
                <c:pt idx="803">
                  <c:v>3.7902999999999999E-2</c:v>
                </c:pt>
                <c:pt idx="804">
                  <c:v>0</c:v>
                </c:pt>
                <c:pt idx="805">
                  <c:v>3.7902999999999999E-2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3.7902999999999999E-2</c:v>
                </c:pt>
                <c:pt idx="999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592640"/>
        <c:axId val="162598912"/>
      </c:scatterChart>
      <c:valAx>
        <c:axId val="162592640"/>
        <c:scaling>
          <c:orientation val="minMax"/>
          <c:max val="10"/>
        </c:scaling>
        <c:delete val="0"/>
        <c:axPos val="b"/>
        <c:numFmt formatCode="General" sourceLinked="0"/>
        <c:majorTickMark val="in"/>
        <c:minorTickMark val="in"/>
        <c:tickLblPos val="nextTo"/>
        <c:crossAx val="162598912"/>
        <c:crossesAt val="1.0000000000000002E-2"/>
        <c:crossBetween val="midCat"/>
      </c:valAx>
      <c:valAx>
        <c:axId val="162598912"/>
        <c:scaling>
          <c:logBase val="10"/>
          <c:orientation val="minMax"/>
        </c:scaling>
        <c:delete val="0"/>
        <c:axPos val="l"/>
        <c:majorGridlines/>
        <c:numFmt formatCode="0.E+00" sourceLinked="0"/>
        <c:majorTickMark val="in"/>
        <c:minorTickMark val="in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ja-JP"/>
          </a:p>
        </c:txPr>
        <c:crossAx val="162592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14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474" y="0"/>
            <a:ext cx="291814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26752-9C35-4A88-A2D9-15C0553BEFED}" type="datetimeFigureOut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418" y="4687253"/>
            <a:ext cx="5387340" cy="4440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2792"/>
            <a:ext cx="291814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474" y="9372792"/>
            <a:ext cx="291814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00B8E-31B5-45AB-9B5B-7A95B48C67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81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Pulser</a:t>
            </a:r>
            <a:r>
              <a:rPr kumimoji="1" lang="en-US" altLang="ja-JP" dirty="0" smtClean="0"/>
              <a:t> : Rotating</a:t>
            </a:r>
            <a:r>
              <a:rPr kumimoji="1" lang="en-US" altLang="ja-JP" baseline="0" dirty="0" smtClean="0"/>
              <a:t> </a:t>
            </a:r>
            <a:r>
              <a:rPr kumimoji="1" lang="en-US" altLang="ja-JP" dirty="0" smtClean="0"/>
              <a:t>neutron stars </a:t>
            </a:r>
          </a:p>
          <a:p>
            <a:r>
              <a:rPr kumimoji="1" lang="en-US" altLang="ja-JP" dirty="0" smtClean="0"/>
              <a:t>Blazer : Objects falling to black hole in the middle of galaxy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00B8E-31B5-45AB-9B5B-7A95B48C67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98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00B8E-31B5-45AB-9B5B-7A95B48C67CF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93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727" indent="-28566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2657" indent="-22853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99720" indent="-22853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6783" indent="-22853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3846" indent="-22853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0908" indent="-22853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7971" indent="-22853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5034" indent="-22853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550D5B1-DF24-4AE3-9B78-61CD4DD7927D}" type="slidenum">
              <a:rPr kumimoji="0" lang="ja-JP" altLang="en-US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15</a:t>
            </a:fld>
            <a:endParaRPr kumimoji="0" lang="en-US" altLang="ja-JP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54835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727" indent="-28566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2657" indent="-22853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99720" indent="-22853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6783" indent="-22853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3846" indent="-22853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0908" indent="-22853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7971" indent="-22853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5034" indent="-22853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60C0F9E-63DF-4402-99E1-F4E8EFEAB455}" type="slidenum">
              <a:rPr kumimoji="0" lang="ja-JP" altLang="en-US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16</a:t>
            </a:fld>
            <a:endParaRPr kumimoji="0" lang="en-US" altLang="ja-JP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1540397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7:45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1A1E8-CB66-4436-91C6-9A2F24A80A12}" type="slidenum">
              <a:rPr lang="ja-JP" altLang="en-US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54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9:00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1A1E8-CB66-4436-91C6-9A2F24A80A12}" type="slidenum">
              <a:rPr lang="ja-JP" altLang="en-US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41562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14:00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1A1E8-CB66-4436-91C6-9A2F24A80A12}" type="slidenum">
              <a:rPr lang="ja-JP" altLang="en-US" smtClean="0"/>
              <a:pPr>
                <a:defRPr/>
              </a:pPr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4156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78777" y="3500438"/>
            <a:ext cx="8714643" cy="10795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>
              <a:latin typeface="Verdana" pitchFamily="34" charset="0"/>
            </a:endParaRPr>
          </a:p>
        </p:txBody>
      </p:sp>
      <p:pic>
        <p:nvPicPr>
          <p:cNvPr id="5" name="Picture 15" descr="名称未設定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123" y="3141664"/>
            <a:ext cx="72829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0462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マスター タイトルの書式設定</a:t>
            </a:r>
            <a:endParaRPr lang="ja-JP" altLang="en-US" noProof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ja-JP" altLang="en-US" noProof="0" smtClean="0"/>
              <a:t>マスター サブタイトルの書式設定</a:t>
            </a:r>
            <a:endParaRPr lang="ja-JP" altLang="en-US" noProof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BA67BD-46C0-4944-BB56-C8B2EB26CA85}" type="datetime1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394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F729B-C034-427C-9197-B2A8A1A23756}" type="datetime1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189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03781" y="260351"/>
            <a:ext cx="2231780" cy="586581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08438" y="260351"/>
            <a:ext cx="6554666" cy="586581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2382DA-9856-45D5-881D-13D4C4E91B3C}" type="datetime1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379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3CEA5-366C-491A-9C3C-73E1B38557DE}" type="datetime1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51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5E2A0-F168-4893-92D6-08ABB3C1C0EB}" type="datetime1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70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44462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2338" y="1268413"/>
            <a:ext cx="4044462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D4A91-BF32-4107-B4E0-8D8475D54FF5}" type="datetime1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720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7DA563-732A-487E-884E-5069A08A55C2}" type="datetime1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242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5BD7A9-05D1-4225-810C-D1E5F7431CE0}" type="datetime1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520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0AAAA-7AF9-4C0C-9458-EA41EE7E4235}" type="datetime1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73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C6257-4D1D-4649-95CF-49999E1FF5DF}" type="datetime1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922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A3782-CC23-4679-A694-0A3AD2F56CA5}" type="datetime1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66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8439" y="260351"/>
            <a:ext cx="892712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ea typeface="ＭＳ Ｐゴシック" pitchFamily="50" charset="-128"/>
                <a:cs typeface="+mn-cs"/>
              </a:defRPr>
            </a:lvl1pPr>
          </a:lstStyle>
          <a:p>
            <a:fld id="{F8B5183A-1DF6-4B4B-B218-05107B863C28}" type="datetime1">
              <a:rPr kumimoji="1" lang="ja-JP" altLang="en-US" smtClean="0"/>
              <a:t>2017/10/4</a:t>
            </a:fld>
            <a:endParaRPr kumimoji="1" lang="ja-JP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ＭＳ Ｐゴシック" pitchFamily="50" charset="-128"/>
                <a:cs typeface="+mn-cs"/>
              </a:defRPr>
            </a:lvl1pPr>
          </a:lstStyle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0658" y="6624638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31" name="Rectangle 11"/>
          <p:cNvSpPr>
            <a:spLocks noChangeArrowheads="1"/>
          </p:cNvSpPr>
          <p:nvPr/>
        </p:nvSpPr>
        <p:spPr bwMode="auto">
          <a:xfrm>
            <a:off x="178777" y="908050"/>
            <a:ext cx="8714643" cy="10795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>
              <a:latin typeface="Verdana" pitchFamily="34" charset="0"/>
            </a:endParaRPr>
          </a:p>
        </p:txBody>
      </p:sp>
      <p:pic>
        <p:nvPicPr>
          <p:cNvPr id="1032" name="Picture 13" descr="名称未設定-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123" y="549276"/>
            <a:ext cx="72829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  <a:ea typeface="ＭＳ Ｐゴシック" pitchFamily="50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  <a:ea typeface="ＭＳ Ｐゴシック" pitchFamily="50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  <a:ea typeface="ＭＳ Ｐゴシック" pitchFamily="50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  <a:ea typeface="ＭＳ Ｐゴシック" pitchFamily="50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 Black" pitchFamily="34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oecd-nea.org/tools/abstract/detail/NEA-185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icrr.u-tokyo.ac.jp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s://www-glast.stanford.ed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11.png"/><Relationship Id="rId4" Type="http://schemas.openxmlformats.org/officeDocument/2006/relationships/image" Target="../media/image4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Integrated simulation</a:t>
            </a:r>
            <a:r>
              <a:rPr lang="en-US" altLang="ja-JP" dirty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of </a:t>
            </a:r>
            <a:r>
              <a:rPr lang="en-US" altLang="ja-JP" dirty="0"/>
              <a:t>fragmentation, evaporation, and </a:t>
            </a:r>
            <a:r>
              <a:rPr lang="en-US" altLang="ja-JP" dirty="0">
                <a:solidFill>
                  <a:srgbClr val="FF0000"/>
                </a:solidFill>
              </a:rPr>
              <a:t>gamma-decay</a:t>
            </a:r>
            <a:r>
              <a:rPr lang="en-US" altLang="ja-JP" dirty="0"/>
              <a:t> processes in the </a:t>
            </a:r>
            <a:r>
              <a:rPr lang="en-US" altLang="ja-JP" dirty="0">
                <a:solidFill>
                  <a:schemeClr val="tx1"/>
                </a:solidFill>
              </a:rPr>
              <a:t>interaction of </a:t>
            </a:r>
            <a:r>
              <a:rPr lang="en-US" altLang="ja-JP" dirty="0">
                <a:solidFill>
                  <a:srgbClr val="FF0000"/>
                </a:solidFill>
              </a:rPr>
              <a:t>cosmic-ray heavy ions</a:t>
            </a:r>
            <a:r>
              <a:rPr lang="en-US" altLang="ja-JP" dirty="0"/>
              <a:t> with the atmosphere using PHITS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67544" y="3695848"/>
            <a:ext cx="8352928" cy="3244040"/>
          </a:xfrm>
        </p:spPr>
        <p:txBody>
          <a:bodyPr/>
          <a:lstStyle/>
          <a:p>
            <a:pPr algn="l"/>
            <a:r>
              <a:rPr lang="en-US" altLang="ja-JP" sz="2400" dirty="0" smtClean="0"/>
              <a:t>    </a:t>
            </a:r>
            <a:r>
              <a:rPr lang="en-US" altLang="ja-JP" sz="2400" dirty="0" err="1" smtClean="0"/>
              <a:t>T.Ogawa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S.Hashimoto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T.Sato</a:t>
            </a:r>
            <a:endParaRPr lang="en-US" altLang="ja-JP" sz="2400" dirty="0"/>
          </a:p>
          <a:p>
            <a:r>
              <a:rPr kumimoji="1" lang="en-US" altLang="ja-JP" sz="2400" dirty="0" smtClean="0"/>
              <a:t>			Japan Atomic Energy Agency</a:t>
            </a:r>
          </a:p>
          <a:p>
            <a:pPr algn="l"/>
            <a:r>
              <a:rPr kumimoji="1" lang="en-US" altLang="ja-JP" sz="2400" dirty="0" smtClean="0"/>
              <a:t>     </a:t>
            </a:r>
            <a:r>
              <a:rPr kumimoji="1" lang="en-US" altLang="ja-JP" sz="2400" dirty="0" err="1" smtClean="0"/>
              <a:t>K.Niita</a:t>
            </a:r>
            <a:endParaRPr kumimoji="1" lang="en-US" altLang="ja-JP" sz="2400" dirty="0" smtClean="0"/>
          </a:p>
          <a:p>
            <a:pPr algn="r"/>
            <a:r>
              <a:rPr lang="en-US" altLang="ja-JP" sz="2400" dirty="0" smtClean="0"/>
              <a:t>                Research </a:t>
            </a:r>
            <a:r>
              <a:rPr lang="en-US" altLang="ja-JP" sz="2400" dirty="0"/>
              <a:t>Organization for Information Science and </a:t>
            </a:r>
            <a:r>
              <a:rPr lang="en-US" altLang="ja-JP" sz="2400" dirty="0" smtClean="0"/>
              <a:t>Technology</a:t>
            </a:r>
          </a:p>
          <a:p>
            <a:pPr algn="l"/>
            <a:r>
              <a:rPr lang="en-US" altLang="ja-JP" sz="2400" dirty="0" smtClean="0"/>
              <a:t>     </a:t>
            </a:r>
            <a:r>
              <a:rPr lang="en-US" altLang="ja-JP" sz="2400" dirty="0" err="1" smtClean="0"/>
              <a:t>T.Kamae</a:t>
            </a:r>
            <a:endParaRPr lang="en-US" altLang="ja-JP" sz="2400" dirty="0"/>
          </a:p>
          <a:p>
            <a:pPr algn="r"/>
            <a:r>
              <a:rPr lang="en-US" altLang="ja-JP" sz="2400" dirty="0" smtClean="0"/>
              <a:t>  Univ. Tokyo </a:t>
            </a:r>
            <a:r>
              <a:rPr lang="en-US" altLang="ja-JP" sz="2400" dirty="0"/>
              <a:t>/ SLAC National Accelerator </a:t>
            </a:r>
            <a:r>
              <a:rPr lang="en-US" altLang="ja-JP" sz="2400" dirty="0" smtClean="0"/>
              <a:t>Lab.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419087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(single event)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3500" y="1268412"/>
            <a:ext cx="5118477" cy="5563091"/>
          </a:xfrm>
        </p:spPr>
        <p:txBody>
          <a:bodyPr/>
          <a:lstStyle/>
          <a:p>
            <a:r>
              <a:rPr kumimoji="1" lang="en-US" altLang="ja-JP" dirty="0" smtClean="0"/>
              <a:t>Simulation of 1 event</a:t>
            </a:r>
          </a:p>
          <a:p>
            <a:pPr lvl="1"/>
            <a:r>
              <a:rPr lang="en-US" altLang="ja-JP" dirty="0" smtClean="0"/>
              <a:t>Projectile: 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C</a:t>
            </a:r>
          </a:p>
          <a:p>
            <a:pPr lvl="1"/>
            <a:r>
              <a:rPr kumimoji="1" lang="en-US" altLang="ja-JP" dirty="0" smtClean="0"/>
              <a:t>Target: Nitrogen</a:t>
            </a:r>
          </a:p>
          <a:p>
            <a:pPr lvl="1"/>
            <a:r>
              <a:rPr lang="en-US" altLang="ja-JP" dirty="0" smtClean="0"/>
              <a:t>Energy: 100 </a:t>
            </a:r>
            <a:r>
              <a:rPr lang="en-US" altLang="ja-JP" dirty="0" err="1" smtClean="0"/>
              <a:t>AGeV</a:t>
            </a:r>
            <a:endParaRPr lang="en-US" altLang="ja-JP" dirty="0" smtClean="0"/>
          </a:p>
          <a:p>
            <a:pPr lvl="1"/>
            <a:endParaRPr kumimoji="1" lang="en-US" altLang="ja-JP" dirty="0"/>
          </a:p>
          <a:p>
            <a:r>
              <a:rPr lang="en-US" altLang="ja-JP" dirty="0" smtClean="0"/>
              <a:t>All particles are predicted </a:t>
            </a:r>
          </a:p>
          <a:p>
            <a:pPr lvl="1"/>
            <a:r>
              <a:rPr lang="en-US" altLang="ja-JP" dirty="0" err="1"/>
              <a:t>n,p</a:t>
            </a:r>
            <a:r>
              <a:rPr lang="en-US" altLang="ja-JP" dirty="0"/>
              <a:t> from </a:t>
            </a:r>
            <a:r>
              <a:rPr lang="en-US" altLang="ja-JP" dirty="0" smtClean="0"/>
              <a:t>nuclear collision</a:t>
            </a:r>
            <a:endParaRPr lang="en-US" altLang="ja-JP" dirty="0"/>
          </a:p>
          <a:p>
            <a:pPr lvl="1"/>
            <a:r>
              <a:rPr lang="en-US" altLang="ja-JP" dirty="0" err="1" smtClean="0"/>
              <a:t>μ+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ja-JP" dirty="0" smtClean="0"/>
              <a:t> </a:t>
            </a:r>
            <a:r>
              <a:rPr lang="en-US" altLang="ja-JP" dirty="0"/>
              <a:t>from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ja-JP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en-US" altLang="ja-JP" dirty="0" smtClean="0"/>
              <a:t> decay</a:t>
            </a:r>
          </a:p>
          <a:p>
            <a:pPr lvl="1"/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ja-JP" dirty="0" smtClean="0"/>
              <a:t> from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ja-JP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ja-JP" dirty="0" smtClean="0"/>
              <a:t> decay and prompt gamma decay</a:t>
            </a:r>
            <a:endParaRPr kumimoji="1" lang="ja-JP" alt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7" t="16293" r="27007" b="18651"/>
          <a:stretch/>
        </p:blipFill>
        <p:spPr bwMode="auto">
          <a:xfrm>
            <a:off x="5133715" y="1412777"/>
            <a:ext cx="3945092" cy="493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 flipH="1">
            <a:off x="7563459" y="1327120"/>
            <a:ext cx="130159" cy="62077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6485153" y="1012666"/>
            <a:ext cx="1524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100AGeV </a:t>
            </a:r>
            <a:r>
              <a:rPr kumimoji="1" lang="en-US" altLang="ja-JP" sz="2000" baseline="30000" dirty="0" smtClean="0"/>
              <a:t>12</a:t>
            </a:r>
            <a:r>
              <a:rPr kumimoji="1" lang="en-US" altLang="ja-JP" sz="2000" dirty="0" smtClean="0"/>
              <a:t>C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317211" y="2703669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μ, γ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7631477" y="2888335"/>
            <a:ext cx="685734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365077" y="4926654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kumimoji="1" lang="ja-JP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6679343" y="5154862"/>
            <a:ext cx="685734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8400252" y="5649064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n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7714518" y="5877272"/>
            <a:ext cx="685734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4860032" y="1628800"/>
            <a:ext cx="1224136" cy="4824536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118477" y="270366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10km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>
          <a:xfrm>
            <a:off x="2891523" y="6563692"/>
            <a:ext cx="3360953" cy="274960"/>
          </a:xfrm>
        </p:spPr>
        <p:txBody>
          <a:bodyPr/>
          <a:lstStyle/>
          <a:p>
            <a:r>
              <a:rPr kumimoji="1" lang="en-US" altLang="ja-JP" dirty="0" err="1" smtClean="0"/>
              <a:t>T.Ogawa</a:t>
            </a:r>
            <a:r>
              <a:rPr kumimoji="1" lang="en-US" altLang="ja-JP" dirty="0" smtClean="0"/>
              <a:t>, Integral simulation by PHITS</a:t>
            </a:r>
            <a:endParaRPr kumimoji="1" lang="ja-JP" altLang="en-US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584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 (single event)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53994" y="1087761"/>
            <a:ext cx="6156176" cy="4525963"/>
          </a:xfrm>
        </p:spPr>
        <p:txBody>
          <a:bodyPr/>
          <a:lstStyle/>
          <a:p>
            <a:r>
              <a:rPr lang="en-US" altLang="ja-JP" dirty="0" smtClean="0"/>
              <a:t>Simulation of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ja-JP" dirty="0" smtClean="0"/>
              <a:t>-ray detection</a:t>
            </a:r>
          </a:p>
          <a:p>
            <a:pPr lvl="1"/>
            <a:r>
              <a:rPr kumimoji="1" lang="en-US" altLang="ja-JP" dirty="0" smtClean="0"/>
              <a:t>410 MeV and 646 MeV</a:t>
            </a:r>
          </a:p>
          <a:p>
            <a:pPr lvl="1"/>
            <a:r>
              <a:rPr lang="en-US" altLang="ja-JP" dirty="0" smtClean="0"/>
              <a:t>Angle : 0.17 deg.</a:t>
            </a:r>
          </a:p>
          <a:p>
            <a:pPr lvl="1"/>
            <a:endParaRPr kumimoji="1" lang="ja-JP" altLang="en-US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213964" y="1945509"/>
            <a:ext cx="2556023" cy="2835868"/>
            <a:chOff x="539552" y="2636912"/>
            <a:chExt cx="2556023" cy="283586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76" t="16293" r="21547" b="28841"/>
            <a:stretch/>
          </p:blipFill>
          <p:spPr bwMode="auto">
            <a:xfrm>
              <a:off x="539552" y="2636912"/>
              <a:ext cx="2556023" cy="2835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フリーフォーム 12"/>
            <p:cNvSpPr/>
            <p:nvPr/>
          </p:nvSpPr>
          <p:spPr>
            <a:xfrm rot="3725931">
              <a:off x="1214724" y="4082526"/>
              <a:ext cx="1465351" cy="183231"/>
            </a:xfrm>
            <a:custGeom>
              <a:avLst/>
              <a:gdLst>
                <a:gd name="connsiteX0" fmla="*/ 0 w 3701142"/>
                <a:gd name="connsiteY0" fmla="*/ 335609 h 887174"/>
                <a:gd name="connsiteX1" fmla="*/ 232228 w 3701142"/>
                <a:gd name="connsiteY1" fmla="*/ 16295 h 887174"/>
                <a:gd name="connsiteX2" fmla="*/ 449942 w 3701142"/>
                <a:gd name="connsiteY2" fmla="*/ 785552 h 887174"/>
                <a:gd name="connsiteX3" fmla="*/ 682171 w 3701142"/>
                <a:gd name="connsiteY3" fmla="*/ 16295 h 887174"/>
                <a:gd name="connsiteX4" fmla="*/ 943428 w 3701142"/>
                <a:gd name="connsiteY4" fmla="*/ 800066 h 887174"/>
                <a:gd name="connsiteX5" fmla="*/ 1132114 w 3701142"/>
                <a:gd name="connsiteY5" fmla="*/ 30809 h 887174"/>
                <a:gd name="connsiteX6" fmla="*/ 1349828 w 3701142"/>
                <a:gd name="connsiteY6" fmla="*/ 800066 h 887174"/>
                <a:gd name="connsiteX7" fmla="*/ 1524000 w 3701142"/>
                <a:gd name="connsiteY7" fmla="*/ 45323 h 887174"/>
                <a:gd name="connsiteX8" fmla="*/ 1712685 w 3701142"/>
                <a:gd name="connsiteY8" fmla="*/ 829095 h 887174"/>
                <a:gd name="connsiteX9" fmla="*/ 1901371 w 3701142"/>
                <a:gd name="connsiteY9" fmla="*/ 88866 h 887174"/>
                <a:gd name="connsiteX10" fmla="*/ 2119085 w 3701142"/>
                <a:gd name="connsiteY10" fmla="*/ 887152 h 887174"/>
                <a:gd name="connsiteX11" fmla="*/ 2264228 w 3701142"/>
                <a:gd name="connsiteY11" fmla="*/ 74352 h 887174"/>
                <a:gd name="connsiteX12" fmla="*/ 2496457 w 3701142"/>
                <a:gd name="connsiteY12" fmla="*/ 887152 h 887174"/>
                <a:gd name="connsiteX13" fmla="*/ 2641600 w 3701142"/>
                <a:gd name="connsiteY13" fmla="*/ 103380 h 887174"/>
                <a:gd name="connsiteX14" fmla="*/ 2873828 w 3701142"/>
                <a:gd name="connsiteY14" fmla="*/ 858123 h 887174"/>
                <a:gd name="connsiteX15" fmla="*/ 3018971 w 3701142"/>
                <a:gd name="connsiteY15" fmla="*/ 74352 h 887174"/>
                <a:gd name="connsiteX16" fmla="*/ 3222171 w 3701142"/>
                <a:gd name="connsiteY16" fmla="*/ 887152 h 887174"/>
                <a:gd name="connsiteX17" fmla="*/ 3352800 w 3701142"/>
                <a:gd name="connsiteY17" fmla="*/ 88866 h 887174"/>
                <a:gd name="connsiteX18" fmla="*/ 3512457 w 3701142"/>
                <a:gd name="connsiteY18" fmla="*/ 596866 h 887174"/>
                <a:gd name="connsiteX19" fmla="*/ 3628571 w 3701142"/>
                <a:gd name="connsiteY19" fmla="*/ 611380 h 887174"/>
                <a:gd name="connsiteX20" fmla="*/ 3701142 w 3701142"/>
                <a:gd name="connsiteY20" fmla="*/ 625895 h 887174"/>
                <a:gd name="connsiteX0" fmla="*/ 0 w 3891642"/>
                <a:gd name="connsiteY0" fmla="*/ 335609 h 887174"/>
                <a:gd name="connsiteX1" fmla="*/ 232228 w 3891642"/>
                <a:gd name="connsiteY1" fmla="*/ 16295 h 887174"/>
                <a:gd name="connsiteX2" fmla="*/ 449942 w 3891642"/>
                <a:gd name="connsiteY2" fmla="*/ 785552 h 887174"/>
                <a:gd name="connsiteX3" fmla="*/ 682171 w 3891642"/>
                <a:gd name="connsiteY3" fmla="*/ 16295 h 887174"/>
                <a:gd name="connsiteX4" fmla="*/ 943428 w 3891642"/>
                <a:gd name="connsiteY4" fmla="*/ 800066 h 887174"/>
                <a:gd name="connsiteX5" fmla="*/ 1132114 w 3891642"/>
                <a:gd name="connsiteY5" fmla="*/ 30809 h 887174"/>
                <a:gd name="connsiteX6" fmla="*/ 1349828 w 3891642"/>
                <a:gd name="connsiteY6" fmla="*/ 800066 h 887174"/>
                <a:gd name="connsiteX7" fmla="*/ 1524000 w 3891642"/>
                <a:gd name="connsiteY7" fmla="*/ 45323 h 887174"/>
                <a:gd name="connsiteX8" fmla="*/ 1712685 w 3891642"/>
                <a:gd name="connsiteY8" fmla="*/ 829095 h 887174"/>
                <a:gd name="connsiteX9" fmla="*/ 1901371 w 3891642"/>
                <a:gd name="connsiteY9" fmla="*/ 88866 h 887174"/>
                <a:gd name="connsiteX10" fmla="*/ 2119085 w 3891642"/>
                <a:gd name="connsiteY10" fmla="*/ 887152 h 887174"/>
                <a:gd name="connsiteX11" fmla="*/ 2264228 w 3891642"/>
                <a:gd name="connsiteY11" fmla="*/ 74352 h 887174"/>
                <a:gd name="connsiteX12" fmla="*/ 2496457 w 3891642"/>
                <a:gd name="connsiteY12" fmla="*/ 887152 h 887174"/>
                <a:gd name="connsiteX13" fmla="*/ 2641600 w 3891642"/>
                <a:gd name="connsiteY13" fmla="*/ 103380 h 887174"/>
                <a:gd name="connsiteX14" fmla="*/ 2873828 w 3891642"/>
                <a:gd name="connsiteY14" fmla="*/ 858123 h 887174"/>
                <a:gd name="connsiteX15" fmla="*/ 3018971 w 3891642"/>
                <a:gd name="connsiteY15" fmla="*/ 74352 h 887174"/>
                <a:gd name="connsiteX16" fmla="*/ 3222171 w 3891642"/>
                <a:gd name="connsiteY16" fmla="*/ 887152 h 887174"/>
                <a:gd name="connsiteX17" fmla="*/ 3352800 w 3891642"/>
                <a:gd name="connsiteY17" fmla="*/ 88866 h 887174"/>
                <a:gd name="connsiteX18" fmla="*/ 3512457 w 3891642"/>
                <a:gd name="connsiteY18" fmla="*/ 596866 h 887174"/>
                <a:gd name="connsiteX19" fmla="*/ 3628571 w 3891642"/>
                <a:gd name="connsiteY19" fmla="*/ 611380 h 887174"/>
                <a:gd name="connsiteX20" fmla="*/ 3891642 w 3891642"/>
                <a:gd name="connsiteY20" fmla="*/ 616370 h 887174"/>
                <a:gd name="connsiteX0" fmla="*/ 0 w 3891642"/>
                <a:gd name="connsiteY0" fmla="*/ 335609 h 887174"/>
                <a:gd name="connsiteX1" fmla="*/ 232228 w 3891642"/>
                <a:gd name="connsiteY1" fmla="*/ 16295 h 887174"/>
                <a:gd name="connsiteX2" fmla="*/ 449942 w 3891642"/>
                <a:gd name="connsiteY2" fmla="*/ 785552 h 887174"/>
                <a:gd name="connsiteX3" fmla="*/ 682171 w 3891642"/>
                <a:gd name="connsiteY3" fmla="*/ 16295 h 887174"/>
                <a:gd name="connsiteX4" fmla="*/ 943428 w 3891642"/>
                <a:gd name="connsiteY4" fmla="*/ 800066 h 887174"/>
                <a:gd name="connsiteX5" fmla="*/ 1132114 w 3891642"/>
                <a:gd name="connsiteY5" fmla="*/ 30809 h 887174"/>
                <a:gd name="connsiteX6" fmla="*/ 1349828 w 3891642"/>
                <a:gd name="connsiteY6" fmla="*/ 800066 h 887174"/>
                <a:gd name="connsiteX7" fmla="*/ 1524000 w 3891642"/>
                <a:gd name="connsiteY7" fmla="*/ 45323 h 887174"/>
                <a:gd name="connsiteX8" fmla="*/ 1712685 w 3891642"/>
                <a:gd name="connsiteY8" fmla="*/ 829095 h 887174"/>
                <a:gd name="connsiteX9" fmla="*/ 1901371 w 3891642"/>
                <a:gd name="connsiteY9" fmla="*/ 88866 h 887174"/>
                <a:gd name="connsiteX10" fmla="*/ 2119085 w 3891642"/>
                <a:gd name="connsiteY10" fmla="*/ 887152 h 887174"/>
                <a:gd name="connsiteX11" fmla="*/ 2264228 w 3891642"/>
                <a:gd name="connsiteY11" fmla="*/ 74352 h 887174"/>
                <a:gd name="connsiteX12" fmla="*/ 2496457 w 3891642"/>
                <a:gd name="connsiteY12" fmla="*/ 887152 h 887174"/>
                <a:gd name="connsiteX13" fmla="*/ 2641600 w 3891642"/>
                <a:gd name="connsiteY13" fmla="*/ 103380 h 887174"/>
                <a:gd name="connsiteX14" fmla="*/ 2873828 w 3891642"/>
                <a:gd name="connsiteY14" fmla="*/ 858123 h 887174"/>
                <a:gd name="connsiteX15" fmla="*/ 3018971 w 3891642"/>
                <a:gd name="connsiteY15" fmla="*/ 74352 h 887174"/>
                <a:gd name="connsiteX16" fmla="*/ 3222171 w 3891642"/>
                <a:gd name="connsiteY16" fmla="*/ 887152 h 887174"/>
                <a:gd name="connsiteX17" fmla="*/ 3352800 w 3891642"/>
                <a:gd name="connsiteY17" fmla="*/ 88866 h 887174"/>
                <a:gd name="connsiteX18" fmla="*/ 3512457 w 3891642"/>
                <a:gd name="connsiteY18" fmla="*/ 596866 h 887174"/>
                <a:gd name="connsiteX19" fmla="*/ 3891642 w 3891642"/>
                <a:gd name="connsiteY19" fmla="*/ 616370 h 887174"/>
                <a:gd name="connsiteX0" fmla="*/ 0 w 3891642"/>
                <a:gd name="connsiteY0" fmla="*/ 335609 h 887174"/>
                <a:gd name="connsiteX1" fmla="*/ 232228 w 3891642"/>
                <a:gd name="connsiteY1" fmla="*/ 16295 h 887174"/>
                <a:gd name="connsiteX2" fmla="*/ 449942 w 3891642"/>
                <a:gd name="connsiteY2" fmla="*/ 785552 h 887174"/>
                <a:gd name="connsiteX3" fmla="*/ 682171 w 3891642"/>
                <a:gd name="connsiteY3" fmla="*/ 16295 h 887174"/>
                <a:gd name="connsiteX4" fmla="*/ 943428 w 3891642"/>
                <a:gd name="connsiteY4" fmla="*/ 800066 h 887174"/>
                <a:gd name="connsiteX5" fmla="*/ 1132114 w 3891642"/>
                <a:gd name="connsiteY5" fmla="*/ 30809 h 887174"/>
                <a:gd name="connsiteX6" fmla="*/ 1349828 w 3891642"/>
                <a:gd name="connsiteY6" fmla="*/ 800066 h 887174"/>
                <a:gd name="connsiteX7" fmla="*/ 1524000 w 3891642"/>
                <a:gd name="connsiteY7" fmla="*/ 45323 h 887174"/>
                <a:gd name="connsiteX8" fmla="*/ 1712685 w 3891642"/>
                <a:gd name="connsiteY8" fmla="*/ 829095 h 887174"/>
                <a:gd name="connsiteX9" fmla="*/ 1901371 w 3891642"/>
                <a:gd name="connsiteY9" fmla="*/ 88866 h 887174"/>
                <a:gd name="connsiteX10" fmla="*/ 2119085 w 3891642"/>
                <a:gd name="connsiteY10" fmla="*/ 887152 h 887174"/>
                <a:gd name="connsiteX11" fmla="*/ 2264228 w 3891642"/>
                <a:gd name="connsiteY11" fmla="*/ 74352 h 887174"/>
                <a:gd name="connsiteX12" fmla="*/ 2496457 w 3891642"/>
                <a:gd name="connsiteY12" fmla="*/ 887152 h 887174"/>
                <a:gd name="connsiteX13" fmla="*/ 2641600 w 3891642"/>
                <a:gd name="connsiteY13" fmla="*/ 103380 h 887174"/>
                <a:gd name="connsiteX14" fmla="*/ 2873828 w 3891642"/>
                <a:gd name="connsiteY14" fmla="*/ 858123 h 887174"/>
                <a:gd name="connsiteX15" fmla="*/ 3018971 w 3891642"/>
                <a:gd name="connsiteY15" fmla="*/ 74352 h 887174"/>
                <a:gd name="connsiteX16" fmla="*/ 3222171 w 3891642"/>
                <a:gd name="connsiteY16" fmla="*/ 887152 h 887174"/>
                <a:gd name="connsiteX17" fmla="*/ 3352800 w 3891642"/>
                <a:gd name="connsiteY17" fmla="*/ 88866 h 887174"/>
                <a:gd name="connsiteX18" fmla="*/ 3550557 w 3891642"/>
                <a:gd name="connsiteY18" fmla="*/ 611154 h 887174"/>
                <a:gd name="connsiteX19" fmla="*/ 3891642 w 3891642"/>
                <a:gd name="connsiteY19" fmla="*/ 616370 h 887174"/>
                <a:gd name="connsiteX0" fmla="*/ 0 w 3891642"/>
                <a:gd name="connsiteY0" fmla="*/ 335609 h 887174"/>
                <a:gd name="connsiteX1" fmla="*/ 232228 w 3891642"/>
                <a:gd name="connsiteY1" fmla="*/ 16295 h 887174"/>
                <a:gd name="connsiteX2" fmla="*/ 449942 w 3891642"/>
                <a:gd name="connsiteY2" fmla="*/ 785552 h 887174"/>
                <a:gd name="connsiteX3" fmla="*/ 682171 w 3891642"/>
                <a:gd name="connsiteY3" fmla="*/ 16295 h 887174"/>
                <a:gd name="connsiteX4" fmla="*/ 943428 w 3891642"/>
                <a:gd name="connsiteY4" fmla="*/ 800066 h 887174"/>
                <a:gd name="connsiteX5" fmla="*/ 1132114 w 3891642"/>
                <a:gd name="connsiteY5" fmla="*/ 30809 h 887174"/>
                <a:gd name="connsiteX6" fmla="*/ 1349828 w 3891642"/>
                <a:gd name="connsiteY6" fmla="*/ 800066 h 887174"/>
                <a:gd name="connsiteX7" fmla="*/ 1524000 w 3891642"/>
                <a:gd name="connsiteY7" fmla="*/ 45323 h 887174"/>
                <a:gd name="connsiteX8" fmla="*/ 1712685 w 3891642"/>
                <a:gd name="connsiteY8" fmla="*/ 829095 h 887174"/>
                <a:gd name="connsiteX9" fmla="*/ 1901371 w 3891642"/>
                <a:gd name="connsiteY9" fmla="*/ 88866 h 887174"/>
                <a:gd name="connsiteX10" fmla="*/ 2119085 w 3891642"/>
                <a:gd name="connsiteY10" fmla="*/ 887152 h 887174"/>
                <a:gd name="connsiteX11" fmla="*/ 2264228 w 3891642"/>
                <a:gd name="connsiteY11" fmla="*/ 74352 h 887174"/>
                <a:gd name="connsiteX12" fmla="*/ 2496457 w 3891642"/>
                <a:gd name="connsiteY12" fmla="*/ 887152 h 887174"/>
                <a:gd name="connsiteX13" fmla="*/ 2641600 w 3891642"/>
                <a:gd name="connsiteY13" fmla="*/ 103380 h 887174"/>
                <a:gd name="connsiteX14" fmla="*/ 2873828 w 3891642"/>
                <a:gd name="connsiteY14" fmla="*/ 858123 h 887174"/>
                <a:gd name="connsiteX15" fmla="*/ 3018971 w 3891642"/>
                <a:gd name="connsiteY15" fmla="*/ 74352 h 887174"/>
                <a:gd name="connsiteX16" fmla="*/ 3222171 w 3891642"/>
                <a:gd name="connsiteY16" fmla="*/ 887152 h 887174"/>
                <a:gd name="connsiteX17" fmla="*/ 3352800 w 3891642"/>
                <a:gd name="connsiteY17" fmla="*/ 88866 h 887174"/>
                <a:gd name="connsiteX18" fmla="*/ 3550557 w 3891642"/>
                <a:gd name="connsiteY18" fmla="*/ 611154 h 887174"/>
                <a:gd name="connsiteX19" fmla="*/ 3891642 w 3891642"/>
                <a:gd name="connsiteY19" fmla="*/ 616370 h 88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91642" h="887174">
                  <a:moveTo>
                    <a:pt x="0" y="335609"/>
                  </a:moveTo>
                  <a:cubicBezTo>
                    <a:pt x="78619" y="138456"/>
                    <a:pt x="157238" y="-58696"/>
                    <a:pt x="232228" y="16295"/>
                  </a:cubicBezTo>
                  <a:cubicBezTo>
                    <a:pt x="307218" y="91285"/>
                    <a:pt x="374952" y="785552"/>
                    <a:pt x="449942" y="785552"/>
                  </a:cubicBezTo>
                  <a:cubicBezTo>
                    <a:pt x="524932" y="785552"/>
                    <a:pt x="599923" y="13876"/>
                    <a:pt x="682171" y="16295"/>
                  </a:cubicBezTo>
                  <a:cubicBezTo>
                    <a:pt x="764419" y="18714"/>
                    <a:pt x="868438" y="797647"/>
                    <a:pt x="943428" y="800066"/>
                  </a:cubicBezTo>
                  <a:cubicBezTo>
                    <a:pt x="1018418" y="802485"/>
                    <a:pt x="1064381" y="30809"/>
                    <a:pt x="1132114" y="30809"/>
                  </a:cubicBezTo>
                  <a:cubicBezTo>
                    <a:pt x="1199847" y="30809"/>
                    <a:pt x="1284514" y="797647"/>
                    <a:pt x="1349828" y="800066"/>
                  </a:cubicBezTo>
                  <a:cubicBezTo>
                    <a:pt x="1415142" y="802485"/>
                    <a:pt x="1463524" y="40485"/>
                    <a:pt x="1524000" y="45323"/>
                  </a:cubicBezTo>
                  <a:cubicBezTo>
                    <a:pt x="1584476" y="50161"/>
                    <a:pt x="1649790" y="821838"/>
                    <a:pt x="1712685" y="829095"/>
                  </a:cubicBezTo>
                  <a:cubicBezTo>
                    <a:pt x="1775580" y="836352"/>
                    <a:pt x="1833638" y="79190"/>
                    <a:pt x="1901371" y="88866"/>
                  </a:cubicBezTo>
                  <a:cubicBezTo>
                    <a:pt x="1969104" y="98542"/>
                    <a:pt x="2058609" y="889571"/>
                    <a:pt x="2119085" y="887152"/>
                  </a:cubicBezTo>
                  <a:cubicBezTo>
                    <a:pt x="2179561" y="884733"/>
                    <a:pt x="2201333" y="74352"/>
                    <a:pt x="2264228" y="74352"/>
                  </a:cubicBezTo>
                  <a:cubicBezTo>
                    <a:pt x="2327123" y="74352"/>
                    <a:pt x="2433562" y="882314"/>
                    <a:pt x="2496457" y="887152"/>
                  </a:cubicBezTo>
                  <a:cubicBezTo>
                    <a:pt x="2559352" y="891990"/>
                    <a:pt x="2578705" y="108218"/>
                    <a:pt x="2641600" y="103380"/>
                  </a:cubicBezTo>
                  <a:cubicBezTo>
                    <a:pt x="2704495" y="98542"/>
                    <a:pt x="2810933" y="862961"/>
                    <a:pt x="2873828" y="858123"/>
                  </a:cubicBezTo>
                  <a:cubicBezTo>
                    <a:pt x="2936723" y="853285"/>
                    <a:pt x="2960914" y="69514"/>
                    <a:pt x="3018971" y="74352"/>
                  </a:cubicBezTo>
                  <a:cubicBezTo>
                    <a:pt x="3077028" y="79190"/>
                    <a:pt x="3166533" y="884733"/>
                    <a:pt x="3222171" y="887152"/>
                  </a:cubicBezTo>
                  <a:cubicBezTo>
                    <a:pt x="3277809" y="889571"/>
                    <a:pt x="3298069" y="134866"/>
                    <a:pt x="3352800" y="88866"/>
                  </a:cubicBezTo>
                  <a:cubicBezTo>
                    <a:pt x="3407531" y="42866"/>
                    <a:pt x="3432175" y="599437"/>
                    <a:pt x="3550557" y="611154"/>
                  </a:cubicBezTo>
                  <a:cubicBezTo>
                    <a:pt x="3668939" y="622871"/>
                    <a:pt x="3812645" y="612307"/>
                    <a:pt x="3891642" y="616370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フリーフォーム 14"/>
            <p:cNvSpPr/>
            <p:nvPr/>
          </p:nvSpPr>
          <p:spPr>
            <a:xfrm rot="5927634">
              <a:off x="715431" y="4259697"/>
              <a:ext cx="1447762" cy="209582"/>
            </a:xfrm>
            <a:custGeom>
              <a:avLst/>
              <a:gdLst>
                <a:gd name="connsiteX0" fmla="*/ 0 w 3701142"/>
                <a:gd name="connsiteY0" fmla="*/ 335609 h 887174"/>
                <a:gd name="connsiteX1" fmla="*/ 232228 w 3701142"/>
                <a:gd name="connsiteY1" fmla="*/ 16295 h 887174"/>
                <a:gd name="connsiteX2" fmla="*/ 449942 w 3701142"/>
                <a:gd name="connsiteY2" fmla="*/ 785552 h 887174"/>
                <a:gd name="connsiteX3" fmla="*/ 682171 w 3701142"/>
                <a:gd name="connsiteY3" fmla="*/ 16295 h 887174"/>
                <a:gd name="connsiteX4" fmla="*/ 943428 w 3701142"/>
                <a:gd name="connsiteY4" fmla="*/ 800066 h 887174"/>
                <a:gd name="connsiteX5" fmla="*/ 1132114 w 3701142"/>
                <a:gd name="connsiteY5" fmla="*/ 30809 h 887174"/>
                <a:gd name="connsiteX6" fmla="*/ 1349828 w 3701142"/>
                <a:gd name="connsiteY6" fmla="*/ 800066 h 887174"/>
                <a:gd name="connsiteX7" fmla="*/ 1524000 w 3701142"/>
                <a:gd name="connsiteY7" fmla="*/ 45323 h 887174"/>
                <a:gd name="connsiteX8" fmla="*/ 1712685 w 3701142"/>
                <a:gd name="connsiteY8" fmla="*/ 829095 h 887174"/>
                <a:gd name="connsiteX9" fmla="*/ 1901371 w 3701142"/>
                <a:gd name="connsiteY9" fmla="*/ 88866 h 887174"/>
                <a:gd name="connsiteX10" fmla="*/ 2119085 w 3701142"/>
                <a:gd name="connsiteY10" fmla="*/ 887152 h 887174"/>
                <a:gd name="connsiteX11" fmla="*/ 2264228 w 3701142"/>
                <a:gd name="connsiteY11" fmla="*/ 74352 h 887174"/>
                <a:gd name="connsiteX12" fmla="*/ 2496457 w 3701142"/>
                <a:gd name="connsiteY12" fmla="*/ 887152 h 887174"/>
                <a:gd name="connsiteX13" fmla="*/ 2641600 w 3701142"/>
                <a:gd name="connsiteY13" fmla="*/ 103380 h 887174"/>
                <a:gd name="connsiteX14" fmla="*/ 2873828 w 3701142"/>
                <a:gd name="connsiteY14" fmla="*/ 858123 h 887174"/>
                <a:gd name="connsiteX15" fmla="*/ 3018971 w 3701142"/>
                <a:gd name="connsiteY15" fmla="*/ 74352 h 887174"/>
                <a:gd name="connsiteX16" fmla="*/ 3222171 w 3701142"/>
                <a:gd name="connsiteY16" fmla="*/ 887152 h 887174"/>
                <a:gd name="connsiteX17" fmla="*/ 3352800 w 3701142"/>
                <a:gd name="connsiteY17" fmla="*/ 88866 h 887174"/>
                <a:gd name="connsiteX18" fmla="*/ 3512457 w 3701142"/>
                <a:gd name="connsiteY18" fmla="*/ 596866 h 887174"/>
                <a:gd name="connsiteX19" fmla="*/ 3628571 w 3701142"/>
                <a:gd name="connsiteY19" fmla="*/ 611380 h 887174"/>
                <a:gd name="connsiteX20" fmla="*/ 3701142 w 3701142"/>
                <a:gd name="connsiteY20" fmla="*/ 625895 h 887174"/>
                <a:gd name="connsiteX0" fmla="*/ 0 w 3891642"/>
                <a:gd name="connsiteY0" fmla="*/ 335609 h 887174"/>
                <a:gd name="connsiteX1" fmla="*/ 232228 w 3891642"/>
                <a:gd name="connsiteY1" fmla="*/ 16295 h 887174"/>
                <a:gd name="connsiteX2" fmla="*/ 449942 w 3891642"/>
                <a:gd name="connsiteY2" fmla="*/ 785552 h 887174"/>
                <a:gd name="connsiteX3" fmla="*/ 682171 w 3891642"/>
                <a:gd name="connsiteY3" fmla="*/ 16295 h 887174"/>
                <a:gd name="connsiteX4" fmla="*/ 943428 w 3891642"/>
                <a:gd name="connsiteY4" fmla="*/ 800066 h 887174"/>
                <a:gd name="connsiteX5" fmla="*/ 1132114 w 3891642"/>
                <a:gd name="connsiteY5" fmla="*/ 30809 h 887174"/>
                <a:gd name="connsiteX6" fmla="*/ 1349828 w 3891642"/>
                <a:gd name="connsiteY6" fmla="*/ 800066 h 887174"/>
                <a:gd name="connsiteX7" fmla="*/ 1524000 w 3891642"/>
                <a:gd name="connsiteY7" fmla="*/ 45323 h 887174"/>
                <a:gd name="connsiteX8" fmla="*/ 1712685 w 3891642"/>
                <a:gd name="connsiteY8" fmla="*/ 829095 h 887174"/>
                <a:gd name="connsiteX9" fmla="*/ 1901371 w 3891642"/>
                <a:gd name="connsiteY9" fmla="*/ 88866 h 887174"/>
                <a:gd name="connsiteX10" fmla="*/ 2119085 w 3891642"/>
                <a:gd name="connsiteY10" fmla="*/ 887152 h 887174"/>
                <a:gd name="connsiteX11" fmla="*/ 2264228 w 3891642"/>
                <a:gd name="connsiteY11" fmla="*/ 74352 h 887174"/>
                <a:gd name="connsiteX12" fmla="*/ 2496457 w 3891642"/>
                <a:gd name="connsiteY12" fmla="*/ 887152 h 887174"/>
                <a:gd name="connsiteX13" fmla="*/ 2641600 w 3891642"/>
                <a:gd name="connsiteY13" fmla="*/ 103380 h 887174"/>
                <a:gd name="connsiteX14" fmla="*/ 2873828 w 3891642"/>
                <a:gd name="connsiteY14" fmla="*/ 858123 h 887174"/>
                <a:gd name="connsiteX15" fmla="*/ 3018971 w 3891642"/>
                <a:gd name="connsiteY15" fmla="*/ 74352 h 887174"/>
                <a:gd name="connsiteX16" fmla="*/ 3222171 w 3891642"/>
                <a:gd name="connsiteY16" fmla="*/ 887152 h 887174"/>
                <a:gd name="connsiteX17" fmla="*/ 3352800 w 3891642"/>
                <a:gd name="connsiteY17" fmla="*/ 88866 h 887174"/>
                <a:gd name="connsiteX18" fmla="*/ 3512457 w 3891642"/>
                <a:gd name="connsiteY18" fmla="*/ 596866 h 887174"/>
                <a:gd name="connsiteX19" fmla="*/ 3628571 w 3891642"/>
                <a:gd name="connsiteY19" fmla="*/ 611380 h 887174"/>
                <a:gd name="connsiteX20" fmla="*/ 3891642 w 3891642"/>
                <a:gd name="connsiteY20" fmla="*/ 616370 h 887174"/>
                <a:gd name="connsiteX0" fmla="*/ 0 w 3891642"/>
                <a:gd name="connsiteY0" fmla="*/ 335609 h 887174"/>
                <a:gd name="connsiteX1" fmla="*/ 232228 w 3891642"/>
                <a:gd name="connsiteY1" fmla="*/ 16295 h 887174"/>
                <a:gd name="connsiteX2" fmla="*/ 449942 w 3891642"/>
                <a:gd name="connsiteY2" fmla="*/ 785552 h 887174"/>
                <a:gd name="connsiteX3" fmla="*/ 682171 w 3891642"/>
                <a:gd name="connsiteY3" fmla="*/ 16295 h 887174"/>
                <a:gd name="connsiteX4" fmla="*/ 943428 w 3891642"/>
                <a:gd name="connsiteY4" fmla="*/ 800066 h 887174"/>
                <a:gd name="connsiteX5" fmla="*/ 1132114 w 3891642"/>
                <a:gd name="connsiteY5" fmla="*/ 30809 h 887174"/>
                <a:gd name="connsiteX6" fmla="*/ 1349828 w 3891642"/>
                <a:gd name="connsiteY6" fmla="*/ 800066 h 887174"/>
                <a:gd name="connsiteX7" fmla="*/ 1524000 w 3891642"/>
                <a:gd name="connsiteY7" fmla="*/ 45323 h 887174"/>
                <a:gd name="connsiteX8" fmla="*/ 1712685 w 3891642"/>
                <a:gd name="connsiteY8" fmla="*/ 829095 h 887174"/>
                <a:gd name="connsiteX9" fmla="*/ 1901371 w 3891642"/>
                <a:gd name="connsiteY9" fmla="*/ 88866 h 887174"/>
                <a:gd name="connsiteX10" fmla="*/ 2119085 w 3891642"/>
                <a:gd name="connsiteY10" fmla="*/ 887152 h 887174"/>
                <a:gd name="connsiteX11" fmla="*/ 2264228 w 3891642"/>
                <a:gd name="connsiteY11" fmla="*/ 74352 h 887174"/>
                <a:gd name="connsiteX12" fmla="*/ 2496457 w 3891642"/>
                <a:gd name="connsiteY12" fmla="*/ 887152 h 887174"/>
                <a:gd name="connsiteX13" fmla="*/ 2641600 w 3891642"/>
                <a:gd name="connsiteY13" fmla="*/ 103380 h 887174"/>
                <a:gd name="connsiteX14" fmla="*/ 2873828 w 3891642"/>
                <a:gd name="connsiteY14" fmla="*/ 858123 h 887174"/>
                <a:gd name="connsiteX15" fmla="*/ 3018971 w 3891642"/>
                <a:gd name="connsiteY15" fmla="*/ 74352 h 887174"/>
                <a:gd name="connsiteX16" fmla="*/ 3222171 w 3891642"/>
                <a:gd name="connsiteY16" fmla="*/ 887152 h 887174"/>
                <a:gd name="connsiteX17" fmla="*/ 3352800 w 3891642"/>
                <a:gd name="connsiteY17" fmla="*/ 88866 h 887174"/>
                <a:gd name="connsiteX18" fmla="*/ 3512457 w 3891642"/>
                <a:gd name="connsiteY18" fmla="*/ 596866 h 887174"/>
                <a:gd name="connsiteX19" fmla="*/ 3891642 w 3891642"/>
                <a:gd name="connsiteY19" fmla="*/ 616370 h 887174"/>
                <a:gd name="connsiteX0" fmla="*/ 0 w 3891642"/>
                <a:gd name="connsiteY0" fmla="*/ 335609 h 887174"/>
                <a:gd name="connsiteX1" fmla="*/ 232228 w 3891642"/>
                <a:gd name="connsiteY1" fmla="*/ 16295 h 887174"/>
                <a:gd name="connsiteX2" fmla="*/ 449942 w 3891642"/>
                <a:gd name="connsiteY2" fmla="*/ 785552 h 887174"/>
                <a:gd name="connsiteX3" fmla="*/ 682171 w 3891642"/>
                <a:gd name="connsiteY3" fmla="*/ 16295 h 887174"/>
                <a:gd name="connsiteX4" fmla="*/ 943428 w 3891642"/>
                <a:gd name="connsiteY4" fmla="*/ 800066 h 887174"/>
                <a:gd name="connsiteX5" fmla="*/ 1132114 w 3891642"/>
                <a:gd name="connsiteY5" fmla="*/ 30809 h 887174"/>
                <a:gd name="connsiteX6" fmla="*/ 1349828 w 3891642"/>
                <a:gd name="connsiteY6" fmla="*/ 800066 h 887174"/>
                <a:gd name="connsiteX7" fmla="*/ 1524000 w 3891642"/>
                <a:gd name="connsiteY7" fmla="*/ 45323 h 887174"/>
                <a:gd name="connsiteX8" fmla="*/ 1712685 w 3891642"/>
                <a:gd name="connsiteY8" fmla="*/ 829095 h 887174"/>
                <a:gd name="connsiteX9" fmla="*/ 1901371 w 3891642"/>
                <a:gd name="connsiteY9" fmla="*/ 88866 h 887174"/>
                <a:gd name="connsiteX10" fmla="*/ 2119085 w 3891642"/>
                <a:gd name="connsiteY10" fmla="*/ 887152 h 887174"/>
                <a:gd name="connsiteX11" fmla="*/ 2264228 w 3891642"/>
                <a:gd name="connsiteY11" fmla="*/ 74352 h 887174"/>
                <a:gd name="connsiteX12" fmla="*/ 2496457 w 3891642"/>
                <a:gd name="connsiteY12" fmla="*/ 887152 h 887174"/>
                <a:gd name="connsiteX13" fmla="*/ 2641600 w 3891642"/>
                <a:gd name="connsiteY13" fmla="*/ 103380 h 887174"/>
                <a:gd name="connsiteX14" fmla="*/ 2873828 w 3891642"/>
                <a:gd name="connsiteY14" fmla="*/ 858123 h 887174"/>
                <a:gd name="connsiteX15" fmla="*/ 3018971 w 3891642"/>
                <a:gd name="connsiteY15" fmla="*/ 74352 h 887174"/>
                <a:gd name="connsiteX16" fmla="*/ 3222171 w 3891642"/>
                <a:gd name="connsiteY16" fmla="*/ 887152 h 887174"/>
                <a:gd name="connsiteX17" fmla="*/ 3352800 w 3891642"/>
                <a:gd name="connsiteY17" fmla="*/ 88866 h 887174"/>
                <a:gd name="connsiteX18" fmla="*/ 3550557 w 3891642"/>
                <a:gd name="connsiteY18" fmla="*/ 611154 h 887174"/>
                <a:gd name="connsiteX19" fmla="*/ 3891642 w 3891642"/>
                <a:gd name="connsiteY19" fmla="*/ 616370 h 887174"/>
                <a:gd name="connsiteX0" fmla="*/ 0 w 3891642"/>
                <a:gd name="connsiteY0" fmla="*/ 335609 h 887174"/>
                <a:gd name="connsiteX1" fmla="*/ 232228 w 3891642"/>
                <a:gd name="connsiteY1" fmla="*/ 16295 h 887174"/>
                <a:gd name="connsiteX2" fmla="*/ 449942 w 3891642"/>
                <a:gd name="connsiteY2" fmla="*/ 785552 h 887174"/>
                <a:gd name="connsiteX3" fmla="*/ 682171 w 3891642"/>
                <a:gd name="connsiteY3" fmla="*/ 16295 h 887174"/>
                <a:gd name="connsiteX4" fmla="*/ 943428 w 3891642"/>
                <a:gd name="connsiteY4" fmla="*/ 800066 h 887174"/>
                <a:gd name="connsiteX5" fmla="*/ 1132114 w 3891642"/>
                <a:gd name="connsiteY5" fmla="*/ 30809 h 887174"/>
                <a:gd name="connsiteX6" fmla="*/ 1349828 w 3891642"/>
                <a:gd name="connsiteY6" fmla="*/ 800066 h 887174"/>
                <a:gd name="connsiteX7" fmla="*/ 1524000 w 3891642"/>
                <a:gd name="connsiteY7" fmla="*/ 45323 h 887174"/>
                <a:gd name="connsiteX8" fmla="*/ 1712685 w 3891642"/>
                <a:gd name="connsiteY8" fmla="*/ 829095 h 887174"/>
                <a:gd name="connsiteX9" fmla="*/ 1901371 w 3891642"/>
                <a:gd name="connsiteY9" fmla="*/ 88866 h 887174"/>
                <a:gd name="connsiteX10" fmla="*/ 2119085 w 3891642"/>
                <a:gd name="connsiteY10" fmla="*/ 887152 h 887174"/>
                <a:gd name="connsiteX11" fmla="*/ 2264228 w 3891642"/>
                <a:gd name="connsiteY11" fmla="*/ 74352 h 887174"/>
                <a:gd name="connsiteX12" fmla="*/ 2496457 w 3891642"/>
                <a:gd name="connsiteY12" fmla="*/ 887152 h 887174"/>
                <a:gd name="connsiteX13" fmla="*/ 2641600 w 3891642"/>
                <a:gd name="connsiteY13" fmla="*/ 103380 h 887174"/>
                <a:gd name="connsiteX14" fmla="*/ 2873828 w 3891642"/>
                <a:gd name="connsiteY14" fmla="*/ 858123 h 887174"/>
                <a:gd name="connsiteX15" fmla="*/ 3018971 w 3891642"/>
                <a:gd name="connsiteY15" fmla="*/ 74352 h 887174"/>
                <a:gd name="connsiteX16" fmla="*/ 3222171 w 3891642"/>
                <a:gd name="connsiteY16" fmla="*/ 887152 h 887174"/>
                <a:gd name="connsiteX17" fmla="*/ 3352800 w 3891642"/>
                <a:gd name="connsiteY17" fmla="*/ 88866 h 887174"/>
                <a:gd name="connsiteX18" fmla="*/ 3550557 w 3891642"/>
                <a:gd name="connsiteY18" fmla="*/ 611154 h 887174"/>
                <a:gd name="connsiteX19" fmla="*/ 3891642 w 3891642"/>
                <a:gd name="connsiteY19" fmla="*/ 616370 h 887174"/>
                <a:gd name="connsiteX0" fmla="*/ -1 w 3659413"/>
                <a:gd name="connsiteY0" fmla="*/ 7 h 870886"/>
                <a:gd name="connsiteX1" fmla="*/ 217713 w 3659413"/>
                <a:gd name="connsiteY1" fmla="*/ 769264 h 870886"/>
                <a:gd name="connsiteX2" fmla="*/ 449942 w 3659413"/>
                <a:gd name="connsiteY2" fmla="*/ 7 h 870886"/>
                <a:gd name="connsiteX3" fmla="*/ 711199 w 3659413"/>
                <a:gd name="connsiteY3" fmla="*/ 783778 h 870886"/>
                <a:gd name="connsiteX4" fmla="*/ 899885 w 3659413"/>
                <a:gd name="connsiteY4" fmla="*/ 14521 h 870886"/>
                <a:gd name="connsiteX5" fmla="*/ 1117599 w 3659413"/>
                <a:gd name="connsiteY5" fmla="*/ 783778 h 870886"/>
                <a:gd name="connsiteX6" fmla="*/ 1291771 w 3659413"/>
                <a:gd name="connsiteY6" fmla="*/ 29035 h 870886"/>
                <a:gd name="connsiteX7" fmla="*/ 1480456 w 3659413"/>
                <a:gd name="connsiteY7" fmla="*/ 812807 h 870886"/>
                <a:gd name="connsiteX8" fmla="*/ 1669142 w 3659413"/>
                <a:gd name="connsiteY8" fmla="*/ 72578 h 870886"/>
                <a:gd name="connsiteX9" fmla="*/ 1886856 w 3659413"/>
                <a:gd name="connsiteY9" fmla="*/ 870864 h 870886"/>
                <a:gd name="connsiteX10" fmla="*/ 2031999 w 3659413"/>
                <a:gd name="connsiteY10" fmla="*/ 58064 h 870886"/>
                <a:gd name="connsiteX11" fmla="*/ 2264228 w 3659413"/>
                <a:gd name="connsiteY11" fmla="*/ 870864 h 870886"/>
                <a:gd name="connsiteX12" fmla="*/ 2409371 w 3659413"/>
                <a:gd name="connsiteY12" fmla="*/ 87092 h 870886"/>
                <a:gd name="connsiteX13" fmla="*/ 2641599 w 3659413"/>
                <a:gd name="connsiteY13" fmla="*/ 841835 h 870886"/>
                <a:gd name="connsiteX14" fmla="*/ 2786742 w 3659413"/>
                <a:gd name="connsiteY14" fmla="*/ 58064 h 870886"/>
                <a:gd name="connsiteX15" fmla="*/ 2989942 w 3659413"/>
                <a:gd name="connsiteY15" fmla="*/ 870864 h 870886"/>
                <a:gd name="connsiteX16" fmla="*/ 3120571 w 3659413"/>
                <a:gd name="connsiteY16" fmla="*/ 72578 h 870886"/>
                <a:gd name="connsiteX17" fmla="*/ 3318328 w 3659413"/>
                <a:gd name="connsiteY17" fmla="*/ 594866 h 870886"/>
                <a:gd name="connsiteX18" fmla="*/ 3659413 w 3659413"/>
                <a:gd name="connsiteY18" fmla="*/ 600082 h 870886"/>
                <a:gd name="connsiteX0" fmla="*/ 1 w 3441701"/>
                <a:gd name="connsiteY0" fmla="*/ 769264 h 870886"/>
                <a:gd name="connsiteX1" fmla="*/ 232230 w 3441701"/>
                <a:gd name="connsiteY1" fmla="*/ 7 h 870886"/>
                <a:gd name="connsiteX2" fmla="*/ 493487 w 3441701"/>
                <a:gd name="connsiteY2" fmla="*/ 783778 h 870886"/>
                <a:gd name="connsiteX3" fmla="*/ 682173 w 3441701"/>
                <a:gd name="connsiteY3" fmla="*/ 14521 h 870886"/>
                <a:gd name="connsiteX4" fmla="*/ 899887 w 3441701"/>
                <a:gd name="connsiteY4" fmla="*/ 783778 h 870886"/>
                <a:gd name="connsiteX5" fmla="*/ 1074059 w 3441701"/>
                <a:gd name="connsiteY5" fmla="*/ 29035 h 870886"/>
                <a:gd name="connsiteX6" fmla="*/ 1262744 w 3441701"/>
                <a:gd name="connsiteY6" fmla="*/ 812807 h 870886"/>
                <a:gd name="connsiteX7" fmla="*/ 1451430 w 3441701"/>
                <a:gd name="connsiteY7" fmla="*/ 72578 h 870886"/>
                <a:gd name="connsiteX8" fmla="*/ 1669144 w 3441701"/>
                <a:gd name="connsiteY8" fmla="*/ 870864 h 870886"/>
                <a:gd name="connsiteX9" fmla="*/ 1814287 w 3441701"/>
                <a:gd name="connsiteY9" fmla="*/ 58064 h 870886"/>
                <a:gd name="connsiteX10" fmla="*/ 2046516 w 3441701"/>
                <a:gd name="connsiteY10" fmla="*/ 870864 h 870886"/>
                <a:gd name="connsiteX11" fmla="*/ 2191659 w 3441701"/>
                <a:gd name="connsiteY11" fmla="*/ 87092 h 870886"/>
                <a:gd name="connsiteX12" fmla="*/ 2423887 w 3441701"/>
                <a:gd name="connsiteY12" fmla="*/ 841835 h 870886"/>
                <a:gd name="connsiteX13" fmla="*/ 2569030 w 3441701"/>
                <a:gd name="connsiteY13" fmla="*/ 58064 h 870886"/>
                <a:gd name="connsiteX14" fmla="*/ 2772230 w 3441701"/>
                <a:gd name="connsiteY14" fmla="*/ 870864 h 870886"/>
                <a:gd name="connsiteX15" fmla="*/ 2902859 w 3441701"/>
                <a:gd name="connsiteY15" fmla="*/ 72578 h 870886"/>
                <a:gd name="connsiteX16" fmla="*/ 3100616 w 3441701"/>
                <a:gd name="connsiteY16" fmla="*/ 594866 h 870886"/>
                <a:gd name="connsiteX17" fmla="*/ 3441701 w 3441701"/>
                <a:gd name="connsiteY17" fmla="*/ 600082 h 870886"/>
                <a:gd name="connsiteX0" fmla="*/ 1 w 3209472"/>
                <a:gd name="connsiteY0" fmla="*/ -1 h 870878"/>
                <a:gd name="connsiteX1" fmla="*/ 261258 w 3209472"/>
                <a:gd name="connsiteY1" fmla="*/ 783770 h 870878"/>
                <a:gd name="connsiteX2" fmla="*/ 449944 w 3209472"/>
                <a:gd name="connsiteY2" fmla="*/ 14513 h 870878"/>
                <a:gd name="connsiteX3" fmla="*/ 667658 w 3209472"/>
                <a:gd name="connsiteY3" fmla="*/ 783770 h 870878"/>
                <a:gd name="connsiteX4" fmla="*/ 841830 w 3209472"/>
                <a:gd name="connsiteY4" fmla="*/ 29027 h 870878"/>
                <a:gd name="connsiteX5" fmla="*/ 1030515 w 3209472"/>
                <a:gd name="connsiteY5" fmla="*/ 812799 h 870878"/>
                <a:gd name="connsiteX6" fmla="*/ 1219201 w 3209472"/>
                <a:gd name="connsiteY6" fmla="*/ 72570 h 870878"/>
                <a:gd name="connsiteX7" fmla="*/ 1436915 w 3209472"/>
                <a:gd name="connsiteY7" fmla="*/ 870856 h 870878"/>
                <a:gd name="connsiteX8" fmla="*/ 1582058 w 3209472"/>
                <a:gd name="connsiteY8" fmla="*/ 58056 h 870878"/>
                <a:gd name="connsiteX9" fmla="*/ 1814287 w 3209472"/>
                <a:gd name="connsiteY9" fmla="*/ 870856 h 870878"/>
                <a:gd name="connsiteX10" fmla="*/ 1959430 w 3209472"/>
                <a:gd name="connsiteY10" fmla="*/ 87084 h 870878"/>
                <a:gd name="connsiteX11" fmla="*/ 2191658 w 3209472"/>
                <a:gd name="connsiteY11" fmla="*/ 841827 h 870878"/>
                <a:gd name="connsiteX12" fmla="*/ 2336801 w 3209472"/>
                <a:gd name="connsiteY12" fmla="*/ 58056 h 870878"/>
                <a:gd name="connsiteX13" fmla="*/ 2540001 w 3209472"/>
                <a:gd name="connsiteY13" fmla="*/ 870856 h 870878"/>
                <a:gd name="connsiteX14" fmla="*/ 2670630 w 3209472"/>
                <a:gd name="connsiteY14" fmla="*/ 72570 h 870878"/>
                <a:gd name="connsiteX15" fmla="*/ 2868387 w 3209472"/>
                <a:gd name="connsiteY15" fmla="*/ 594858 h 870878"/>
                <a:gd name="connsiteX16" fmla="*/ 3209472 w 3209472"/>
                <a:gd name="connsiteY16" fmla="*/ 600074 h 870878"/>
                <a:gd name="connsiteX0" fmla="*/ -1 w 2948213"/>
                <a:gd name="connsiteY0" fmla="*/ 769257 h 856365"/>
                <a:gd name="connsiteX1" fmla="*/ 188685 w 2948213"/>
                <a:gd name="connsiteY1" fmla="*/ 0 h 856365"/>
                <a:gd name="connsiteX2" fmla="*/ 406399 w 2948213"/>
                <a:gd name="connsiteY2" fmla="*/ 769257 h 856365"/>
                <a:gd name="connsiteX3" fmla="*/ 580571 w 2948213"/>
                <a:gd name="connsiteY3" fmla="*/ 14514 h 856365"/>
                <a:gd name="connsiteX4" fmla="*/ 769256 w 2948213"/>
                <a:gd name="connsiteY4" fmla="*/ 798286 h 856365"/>
                <a:gd name="connsiteX5" fmla="*/ 957942 w 2948213"/>
                <a:gd name="connsiteY5" fmla="*/ 58057 h 856365"/>
                <a:gd name="connsiteX6" fmla="*/ 1175656 w 2948213"/>
                <a:gd name="connsiteY6" fmla="*/ 856343 h 856365"/>
                <a:gd name="connsiteX7" fmla="*/ 1320799 w 2948213"/>
                <a:gd name="connsiteY7" fmla="*/ 43543 h 856365"/>
                <a:gd name="connsiteX8" fmla="*/ 1553028 w 2948213"/>
                <a:gd name="connsiteY8" fmla="*/ 856343 h 856365"/>
                <a:gd name="connsiteX9" fmla="*/ 1698171 w 2948213"/>
                <a:gd name="connsiteY9" fmla="*/ 72571 h 856365"/>
                <a:gd name="connsiteX10" fmla="*/ 1930399 w 2948213"/>
                <a:gd name="connsiteY10" fmla="*/ 827314 h 856365"/>
                <a:gd name="connsiteX11" fmla="*/ 2075542 w 2948213"/>
                <a:gd name="connsiteY11" fmla="*/ 43543 h 856365"/>
                <a:gd name="connsiteX12" fmla="*/ 2278742 w 2948213"/>
                <a:gd name="connsiteY12" fmla="*/ 856343 h 856365"/>
                <a:gd name="connsiteX13" fmla="*/ 2409371 w 2948213"/>
                <a:gd name="connsiteY13" fmla="*/ 58057 h 856365"/>
                <a:gd name="connsiteX14" fmla="*/ 2607128 w 2948213"/>
                <a:gd name="connsiteY14" fmla="*/ 580345 h 856365"/>
                <a:gd name="connsiteX15" fmla="*/ 2948213 w 2948213"/>
                <a:gd name="connsiteY15" fmla="*/ 585561 h 856365"/>
                <a:gd name="connsiteX0" fmla="*/ 0 w 2759528"/>
                <a:gd name="connsiteY0" fmla="*/ 0 h 856365"/>
                <a:gd name="connsiteX1" fmla="*/ 217714 w 2759528"/>
                <a:gd name="connsiteY1" fmla="*/ 769257 h 856365"/>
                <a:gd name="connsiteX2" fmla="*/ 391886 w 2759528"/>
                <a:gd name="connsiteY2" fmla="*/ 14514 h 856365"/>
                <a:gd name="connsiteX3" fmla="*/ 580571 w 2759528"/>
                <a:gd name="connsiteY3" fmla="*/ 798286 h 856365"/>
                <a:gd name="connsiteX4" fmla="*/ 769257 w 2759528"/>
                <a:gd name="connsiteY4" fmla="*/ 58057 h 856365"/>
                <a:gd name="connsiteX5" fmla="*/ 986971 w 2759528"/>
                <a:gd name="connsiteY5" fmla="*/ 856343 h 856365"/>
                <a:gd name="connsiteX6" fmla="*/ 1132114 w 2759528"/>
                <a:gd name="connsiteY6" fmla="*/ 43543 h 856365"/>
                <a:gd name="connsiteX7" fmla="*/ 1364343 w 2759528"/>
                <a:gd name="connsiteY7" fmla="*/ 856343 h 856365"/>
                <a:gd name="connsiteX8" fmla="*/ 1509486 w 2759528"/>
                <a:gd name="connsiteY8" fmla="*/ 72571 h 856365"/>
                <a:gd name="connsiteX9" fmla="*/ 1741714 w 2759528"/>
                <a:gd name="connsiteY9" fmla="*/ 827314 h 856365"/>
                <a:gd name="connsiteX10" fmla="*/ 1886857 w 2759528"/>
                <a:gd name="connsiteY10" fmla="*/ 43543 h 856365"/>
                <a:gd name="connsiteX11" fmla="*/ 2090057 w 2759528"/>
                <a:gd name="connsiteY11" fmla="*/ 856343 h 856365"/>
                <a:gd name="connsiteX12" fmla="*/ 2220686 w 2759528"/>
                <a:gd name="connsiteY12" fmla="*/ 58057 h 856365"/>
                <a:gd name="connsiteX13" fmla="*/ 2418443 w 2759528"/>
                <a:gd name="connsiteY13" fmla="*/ 580345 h 856365"/>
                <a:gd name="connsiteX14" fmla="*/ 2759528 w 2759528"/>
                <a:gd name="connsiteY14" fmla="*/ 585561 h 856365"/>
                <a:gd name="connsiteX0" fmla="*/ -1 w 2541813"/>
                <a:gd name="connsiteY0" fmla="*/ 754766 h 841874"/>
                <a:gd name="connsiteX1" fmla="*/ 174171 w 2541813"/>
                <a:gd name="connsiteY1" fmla="*/ 23 h 841874"/>
                <a:gd name="connsiteX2" fmla="*/ 362856 w 2541813"/>
                <a:gd name="connsiteY2" fmla="*/ 783795 h 841874"/>
                <a:gd name="connsiteX3" fmla="*/ 551542 w 2541813"/>
                <a:gd name="connsiteY3" fmla="*/ 43566 h 841874"/>
                <a:gd name="connsiteX4" fmla="*/ 769256 w 2541813"/>
                <a:gd name="connsiteY4" fmla="*/ 841852 h 841874"/>
                <a:gd name="connsiteX5" fmla="*/ 914399 w 2541813"/>
                <a:gd name="connsiteY5" fmla="*/ 29052 h 841874"/>
                <a:gd name="connsiteX6" fmla="*/ 1146628 w 2541813"/>
                <a:gd name="connsiteY6" fmla="*/ 841852 h 841874"/>
                <a:gd name="connsiteX7" fmla="*/ 1291771 w 2541813"/>
                <a:gd name="connsiteY7" fmla="*/ 58080 h 841874"/>
                <a:gd name="connsiteX8" fmla="*/ 1523999 w 2541813"/>
                <a:gd name="connsiteY8" fmla="*/ 812823 h 841874"/>
                <a:gd name="connsiteX9" fmla="*/ 1669142 w 2541813"/>
                <a:gd name="connsiteY9" fmla="*/ 29052 h 841874"/>
                <a:gd name="connsiteX10" fmla="*/ 1872342 w 2541813"/>
                <a:gd name="connsiteY10" fmla="*/ 841852 h 841874"/>
                <a:gd name="connsiteX11" fmla="*/ 2002971 w 2541813"/>
                <a:gd name="connsiteY11" fmla="*/ 43566 h 841874"/>
                <a:gd name="connsiteX12" fmla="*/ 2200728 w 2541813"/>
                <a:gd name="connsiteY12" fmla="*/ 565854 h 841874"/>
                <a:gd name="connsiteX13" fmla="*/ 2541813 w 2541813"/>
                <a:gd name="connsiteY13" fmla="*/ 571070 h 841874"/>
                <a:gd name="connsiteX0" fmla="*/ 0 w 2367642"/>
                <a:gd name="connsiteY0" fmla="*/ 0 h 841851"/>
                <a:gd name="connsiteX1" fmla="*/ 188685 w 2367642"/>
                <a:gd name="connsiteY1" fmla="*/ 783772 h 841851"/>
                <a:gd name="connsiteX2" fmla="*/ 377371 w 2367642"/>
                <a:gd name="connsiteY2" fmla="*/ 43543 h 841851"/>
                <a:gd name="connsiteX3" fmla="*/ 595085 w 2367642"/>
                <a:gd name="connsiteY3" fmla="*/ 841829 h 841851"/>
                <a:gd name="connsiteX4" fmla="*/ 740228 w 2367642"/>
                <a:gd name="connsiteY4" fmla="*/ 29029 h 841851"/>
                <a:gd name="connsiteX5" fmla="*/ 972457 w 2367642"/>
                <a:gd name="connsiteY5" fmla="*/ 841829 h 841851"/>
                <a:gd name="connsiteX6" fmla="*/ 1117600 w 2367642"/>
                <a:gd name="connsiteY6" fmla="*/ 58057 h 841851"/>
                <a:gd name="connsiteX7" fmla="*/ 1349828 w 2367642"/>
                <a:gd name="connsiteY7" fmla="*/ 812800 h 841851"/>
                <a:gd name="connsiteX8" fmla="*/ 1494971 w 2367642"/>
                <a:gd name="connsiteY8" fmla="*/ 29029 h 841851"/>
                <a:gd name="connsiteX9" fmla="*/ 1698171 w 2367642"/>
                <a:gd name="connsiteY9" fmla="*/ 841829 h 841851"/>
                <a:gd name="connsiteX10" fmla="*/ 1828800 w 2367642"/>
                <a:gd name="connsiteY10" fmla="*/ 43543 h 841851"/>
                <a:gd name="connsiteX11" fmla="*/ 2026557 w 2367642"/>
                <a:gd name="connsiteY11" fmla="*/ 565831 h 841851"/>
                <a:gd name="connsiteX12" fmla="*/ 2367642 w 2367642"/>
                <a:gd name="connsiteY12" fmla="*/ 571047 h 841851"/>
                <a:gd name="connsiteX0" fmla="*/ 0 w 2390883"/>
                <a:gd name="connsiteY0" fmla="*/ 308021 h 812844"/>
                <a:gd name="connsiteX1" fmla="*/ 211926 w 2390883"/>
                <a:gd name="connsiteY1" fmla="*/ 754765 h 812844"/>
                <a:gd name="connsiteX2" fmla="*/ 400612 w 2390883"/>
                <a:gd name="connsiteY2" fmla="*/ 14536 h 812844"/>
                <a:gd name="connsiteX3" fmla="*/ 618326 w 2390883"/>
                <a:gd name="connsiteY3" fmla="*/ 812822 h 812844"/>
                <a:gd name="connsiteX4" fmla="*/ 763469 w 2390883"/>
                <a:gd name="connsiteY4" fmla="*/ 22 h 812844"/>
                <a:gd name="connsiteX5" fmla="*/ 995698 w 2390883"/>
                <a:gd name="connsiteY5" fmla="*/ 812822 h 812844"/>
                <a:gd name="connsiteX6" fmla="*/ 1140841 w 2390883"/>
                <a:gd name="connsiteY6" fmla="*/ 29050 h 812844"/>
                <a:gd name="connsiteX7" fmla="*/ 1373069 w 2390883"/>
                <a:gd name="connsiteY7" fmla="*/ 783793 h 812844"/>
                <a:gd name="connsiteX8" fmla="*/ 1518212 w 2390883"/>
                <a:gd name="connsiteY8" fmla="*/ 22 h 812844"/>
                <a:gd name="connsiteX9" fmla="*/ 1721412 w 2390883"/>
                <a:gd name="connsiteY9" fmla="*/ 812822 h 812844"/>
                <a:gd name="connsiteX10" fmla="*/ 1852041 w 2390883"/>
                <a:gd name="connsiteY10" fmla="*/ 14536 h 812844"/>
                <a:gd name="connsiteX11" fmla="*/ 2049798 w 2390883"/>
                <a:gd name="connsiteY11" fmla="*/ 536824 h 812844"/>
                <a:gd name="connsiteX12" fmla="*/ 2390883 w 2390883"/>
                <a:gd name="connsiteY12" fmla="*/ 542040 h 81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0883" h="812844">
                  <a:moveTo>
                    <a:pt x="0" y="308021"/>
                  </a:moveTo>
                  <a:cubicBezTo>
                    <a:pt x="60476" y="312859"/>
                    <a:pt x="145157" y="803679"/>
                    <a:pt x="211926" y="754765"/>
                  </a:cubicBezTo>
                  <a:cubicBezTo>
                    <a:pt x="278695" y="705851"/>
                    <a:pt x="332879" y="4860"/>
                    <a:pt x="400612" y="14536"/>
                  </a:cubicBezTo>
                  <a:cubicBezTo>
                    <a:pt x="468345" y="24212"/>
                    <a:pt x="557850" y="815241"/>
                    <a:pt x="618326" y="812822"/>
                  </a:cubicBezTo>
                  <a:cubicBezTo>
                    <a:pt x="678802" y="810403"/>
                    <a:pt x="700574" y="22"/>
                    <a:pt x="763469" y="22"/>
                  </a:cubicBezTo>
                  <a:cubicBezTo>
                    <a:pt x="826364" y="22"/>
                    <a:pt x="932803" y="807984"/>
                    <a:pt x="995698" y="812822"/>
                  </a:cubicBezTo>
                  <a:cubicBezTo>
                    <a:pt x="1058593" y="817660"/>
                    <a:pt x="1077946" y="33888"/>
                    <a:pt x="1140841" y="29050"/>
                  </a:cubicBezTo>
                  <a:cubicBezTo>
                    <a:pt x="1203736" y="24212"/>
                    <a:pt x="1310174" y="788631"/>
                    <a:pt x="1373069" y="783793"/>
                  </a:cubicBezTo>
                  <a:cubicBezTo>
                    <a:pt x="1435964" y="778955"/>
                    <a:pt x="1460155" y="-4816"/>
                    <a:pt x="1518212" y="22"/>
                  </a:cubicBezTo>
                  <a:cubicBezTo>
                    <a:pt x="1576269" y="4860"/>
                    <a:pt x="1665774" y="810403"/>
                    <a:pt x="1721412" y="812822"/>
                  </a:cubicBezTo>
                  <a:cubicBezTo>
                    <a:pt x="1777050" y="815241"/>
                    <a:pt x="1797310" y="60536"/>
                    <a:pt x="1852041" y="14536"/>
                  </a:cubicBezTo>
                  <a:cubicBezTo>
                    <a:pt x="1906772" y="-31464"/>
                    <a:pt x="1931416" y="525107"/>
                    <a:pt x="2049798" y="536824"/>
                  </a:cubicBezTo>
                  <a:cubicBezTo>
                    <a:pt x="2168180" y="548541"/>
                    <a:pt x="2311886" y="537977"/>
                    <a:pt x="2390883" y="542040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-1145485" y="3799289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30.4°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-1116632" y="2115764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98.3°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602305" y="2994111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646 MeV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15855" y="430516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410 MeV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フリーフォーム 28"/>
          <p:cNvSpPr/>
          <p:nvPr/>
        </p:nvSpPr>
        <p:spPr>
          <a:xfrm rot="1745858">
            <a:off x="1264698" y="3234794"/>
            <a:ext cx="233046" cy="194205"/>
          </a:xfrm>
          <a:custGeom>
            <a:avLst/>
            <a:gdLst>
              <a:gd name="connsiteX0" fmla="*/ 381000 w 381000"/>
              <a:gd name="connsiteY0" fmla="*/ 0 h 317500"/>
              <a:gd name="connsiteX1" fmla="*/ 279400 w 381000"/>
              <a:gd name="connsiteY1" fmla="*/ 228600 h 317500"/>
              <a:gd name="connsiteX2" fmla="*/ 0 w 381000"/>
              <a:gd name="connsiteY2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317500">
                <a:moveTo>
                  <a:pt x="381000" y="0"/>
                </a:moveTo>
                <a:cubicBezTo>
                  <a:pt x="361950" y="87841"/>
                  <a:pt x="342900" y="175683"/>
                  <a:pt x="279400" y="228600"/>
                </a:cubicBezTo>
                <a:cubicBezTo>
                  <a:pt x="215900" y="281517"/>
                  <a:pt x="107950" y="299508"/>
                  <a:pt x="0" y="31750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-1672253" y="1450020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Angle in 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Nucleus frame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3207420" y="5398698"/>
            <a:ext cx="6562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3207420" y="4606610"/>
            <a:ext cx="61206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3207420" y="3688298"/>
            <a:ext cx="61206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3819612" y="3517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7.65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819612" y="4421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4.44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819612" y="5227140"/>
            <a:ext cx="1205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(Ground)</a:t>
            </a:r>
            <a:endParaRPr kumimoji="1" lang="ja-JP" altLang="en-US" dirty="0"/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3398664" y="3701907"/>
            <a:ext cx="0" cy="90470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>
            <a:off x="3398664" y="4606610"/>
            <a:ext cx="0" cy="7920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3483496" y="396959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3.21 MeV 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483496" y="481158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4.44 MeV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kumimoji="1" lang="ja-JP" altLang="en-US" dirty="0"/>
          </a:p>
        </p:txBody>
      </p:sp>
      <p:sp>
        <p:nvSpPr>
          <p:cNvPr id="50" name="フリーフォーム 49"/>
          <p:cNvSpPr/>
          <p:nvPr/>
        </p:nvSpPr>
        <p:spPr>
          <a:xfrm rot="850865">
            <a:off x="5889111" y="4429889"/>
            <a:ext cx="1465351" cy="353441"/>
          </a:xfrm>
          <a:custGeom>
            <a:avLst/>
            <a:gdLst>
              <a:gd name="connsiteX0" fmla="*/ 0 w 3701142"/>
              <a:gd name="connsiteY0" fmla="*/ 335609 h 887174"/>
              <a:gd name="connsiteX1" fmla="*/ 232228 w 3701142"/>
              <a:gd name="connsiteY1" fmla="*/ 16295 h 887174"/>
              <a:gd name="connsiteX2" fmla="*/ 449942 w 3701142"/>
              <a:gd name="connsiteY2" fmla="*/ 785552 h 887174"/>
              <a:gd name="connsiteX3" fmla="*/ 682171 w 3701142"/>
              <a:gd name="connsiteY3" fmla="*/ 16295 h 887174"/>
              <a:gd name="connsiteX4" fmla="*/ 943428 w 3701142"/>
              <a:gd name="connsiteY4" fmla="*/ 800066 h 887174"/>
              <a:gd name="connsiteX5" fmla="*/ 1132114 w 3701142"/>
              <a:gd name="connsiteY5" fmla="*/ 30809 h 887174"/>
              <a:gd name="connsiteX6" fmla="*/ 1349828 w 3701142"/>
              <a:gd name="connsiteY6" fmla="*/ 800066 h 887174"/>
              <a:gd name="connsiteX7" fmla="*/ 1524000 w 3701142"/>
              <a:gd name="connsiteY7" fmla="*/ 45323 h 887174"/>
              <a:gd name="connsiteX8" fmla="*/ 1712685 w 3701142"/>
              <a:gd name="connsiteY8" fmla="*/ 829095 h 887174"/>
              <a:gd name="connsiteX9" fmla="*/ 1901371 w 3701142"/>
              <a:gd name="connsiteY9" fmla="*/ 88866 h 887174"/>
              <a:gd name="connsiteX10" fmla="*/ 2119085 w 3701142"/>
              <a:gd name="connsiteY10" fmla="*/ 887152 h 887174"/>
              <a:gd name="connsiteX11" fmla="*/ 2264228 w 3701142"/>
              <a:gd name="connsiteY11" fmla="*/ 74352 h 887174"/>
              <a:gd name="connsiteX12" fmla="*/ 2496457 w 3701142"/>
              <a:gd name="connsiteY12" fmla="*/ 887152 h 887174"/>
              <a:gd name="connsiteX13" fmla="*/ 2641600 w 3701142"/>
              <a:gd name="connsiteY13" fmla="*/ 103380 h 887174"/>
              <a:gd name="connsiteX14" fmla="*/ 2873828 w 3701142"/>
              <a:gd name="connsiteY14" fmla="*/ 858123 h 887174"/>
              <a:gd name="connsiteX15" fmla="*/ 3018971 w 3701142"/>
              <a:gd name="connsiteY15" fmla="*/ 74352 h 887174"/>
              <a:gd name="connsiteX16" fmla="*/ 3222171 w 3701142"/>
              <a:gd name="connsiteY16" fmla="*/ 887152 h 887174"/>
              <a:gd name="connsiteX17" fmla="*/ 3352800 w 3701142"/>
              <a:gd name="connsiteY17" fmla="*/ 88866 h 887174"/>
              <a:gd name="connsiteX18" fmla="*/ 3512457 w 3701142"/>
              <a:gd name="connsiteY18" fmla="*/ 596866 h 887174"/>
              <a:gd name="connsiteX19" fmla="*/ 3628571 w 3701142"/>
              <a:gd name="connsiteY19" fmla="*/ 611380 h 887174"/>
              <a:gd name="connsiteX20" fmla="*/ 3701142 w 3701142"/>
              <a:gd name="connsiteY20" fmla="*/ 625895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12457 w 3891642"/>
              <a:gd name="connsiteY18" fmla="*/ 596866 h 887174"/>
              <a:gd name="connsiteX19" fmla="*/ 3628571 w 3891642"/>
              <a:gd name="connsiteY19" fmla="*/ 611380 h 887174"/>
              <a:gd name="connsiteX20" fmla="*/ 3891642 w 3891642"/>
              <a:gd name="connsiteY20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12457 w 3891642"/>
              <a:gd name="connsiteY18" fmla="*/ 596866 h 887174"/>
              <a:gd name="connsiteX19" fmla="*/ 3891642 w 3891642"/>
              <a:gd name="connsiteY19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50557 w 3891642"/>
              <a:gd name="connsiteY18" fmla="*/ 611154 h 887174"/>
              <a:gd name="connsiteX19" fmla="*/ 3891642 w 3891642"/>
              <a:gd name="connsiteY19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50557 w 3891642"/>
              <a:gd name="connsiteY18" fmla="*/ 611154 h 887174"/>
              <a:gd name="connsiteX19" fmla="*/ 3891642 w 3891642"/>
              <a:gd name="connsiteY19" fmla="*/ 616370 h 88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91642" h="887174">
                <a:moveTo>
                  <a:pt x="0" y="335609"/>
                </a:moveTo>
                <a:cubicBezTo>
                  <a:pt x="78619" y="138456"/>
                  <a:pt x="157238" y="-58696"/>
                  <a:pt x="232228" y="16295"/>
                </a:cubicBezTo>
                <a:cubicBezTo>
                  <a:pt x="307218" y="91285"/>
                  <a:pt x="374952" y="785552"/>
                  <a:pt x="449942" y="785552"/>
                </a:cubicBezTo>
                <a:cubicBezTo>
                  <a:pt x="524932" y="785552"/>
                  <a:pt x="599923" y="13876"/>
                  <a:pt x="682171" y="16295"/>
                </a:cubicBezTo>
                <a:cubicBezTo>
                  <a:pt x="764419" y="18714"/>
                  <a:pt x="868438" y="797647"/>
                  <a:pt x="943428" y="800066"/>
                </a:cubicBezTo>
                <a:cubicBezTo>
                  <a:pt x="1018418" y="802485"/>
                  <a:pt x="1064381" y="30809"/>
                  <a:pt x="1132114" y="30809"/>
                </a:cubicBezTo>
                <a:cubicBezTo>
                  <a:pt x="1199847" y="30809"/>
                  <a:pt x="1284514" y="797647"/>
                  <a:pt x="1349828" y="800066"/>
                </a:cubicBezTo>
                <a:cubicBezTo>
                  <a:pt x="1415142" y="802485"/>
                  <a:pt x="1463524" y="40485"/>
                  <a:pt x="1524000" y="45323"/>
                </a:cubicBezTo>
                <a:cubicBezTo>
                  <a:pt x="1584476" y="50161"/>
                  <a:pt x="1649790" y="821838"/>
                  <a:pt x="1712685" y="829095"/>
                </a:cubicBezTo>
                <a:cubicBezTo>
                  <a:pt x="1775580" y="836352"/>
                  <a:pt x="1833638" y="79190"/>
                  <a:pt x="1901371" y="88866"/>
                </a:cubicBezTo>
                <a:cubicBezTo>
                  <a:pt x="1969104" y="98542"/>
                  <a:pt x="2058609" y="889571"/>
                  <a:pt x="2119085" y="887152"/>
                </a:cubicBezTo>
                <a:cubicBezTo>
                  <a:pt x="2179561" y="884733"/>
                  <a:pt x="2201333" y="74352"/>
                  <a:pt x="2264228" y="74352"/>
                </a:cubicBezTo>
                <a:cubicBezTo>
                  <a:pt x="2327123" y="74352"/>
                  <a:pt x="2433562" y="882314"/>
                  <a:pt x="2496457" y="887152"/>
                </a:cubicBezTo>
                <a:cubicBezTo>
                  <a:pt x="2559352" y="891990"/>
                  <a:pt x="2578705" y="108218"/>
                  <a:pt x="2641600" y="103380"/>
                </a:cubicBezTo>
                <a:cubicBezTo>
                  <a:pt x="2704495" y="98542"/>
                  <a:pt x="2810933" y="862961"/>
                  <a:pt x="2873828" y="858123"/>
                </a:cubicBezTo>
                <a:cubicBezTo>
                  <a:pt x="2936723" y="853285"/>
                  <a:pt x="2960914" y="69514"/>
                  <a:pt x="3018971" y="74352"/>
                </a:cubicBezTo>
                <a:cubicBezTo>
                  <a:pt x="3077028" y="79190"/>
                  <a:pt x="3166533" y="884733"/>
                  <a:pt x="3222171" y="887152"/>
                </a:cubicBezTo>
                <a:cubicBezTo>
                  <a:pt x="3277809" y="889571"/>
                  <a:pt x="3298069" y="134866"/>
                  <a:pt x="3352800" y="88866"/>
                </a:cubicBezTo>
                <a:cubicBezTo>
                  <a:pt x="3407531" y="42866"/>
                  <a:pt x="3432175" y="599437"/>
                  <a:pt x="3550557" y="611154"/>
                </a:cubicBezTo>
                <a:cubicBezTo>
                  <a:pt x="3668939" y="622871"/>
                  <a:pt x="3812645" y="612307"/>
                  <a:pt x="3891642" y="616370"/>
                </a:cubicBezTo>
              </a:path>
            </a:pathLst>
          </a:custGeom>
          <a:noFill/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" name="四角形吹き出し 50"/>
          <p:cNvSpPr/>
          <p:nvPr/>
        </p:nvSpPr>
        <p:spPr>
          <a:xfrm>
            <a:off x="3025304" y="3505299"/>
            <a:ext cx="1999574" cy="2181431"/>
          </a:xfrm>
          <a:prstGeom prst="wedgeRectCallout">
            <a:avLst>
              <a:gd name="adj1" fmla="val 65336"/>
              <a:gd name="adj2" fmla="val -14746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円/楕円 54"/>
          <p:cNvSpPr/>
          <p:nvPr/>
        </p:nvSpPr>
        <p:spPr>
          <a:xfrm>
            <a:off x="5376400" y="4028244"/>
            <a:ext cx="512097" cy="5120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5311581" y="4075140"/>
            <a:ext cx="556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aseline="30000" dirty="0"/>
              <a:t>12</a:t>
            </a:r>
            <a:r>
              <a:rPr lang="en-US" altLang="ja-JP" sz="2400" dirty="0"/>
              <a:t>C</a:t>
            </a:r>
            <a:endParaRPr lang="ja-JP" altLang="en-US" sz="2400" dirty="0"/>
          </a:p>
        </p:txBody>
      </p:sp>
      <p:sp>
        <p:nvSpPr>
          <p:cNvPr id="60" name="フリーフォーム 59"/>
          <p:cNvSpPr/>
          <p:nvPr/>
        </p:nvSpPr>
        <p:spPr>
          <a:xfrm rot="4591158">
            <a:off x="5144263" y="5120109"/>
            <a:ext cx="1447762" cy="323829"/>
          </a:xfrm>
          <a:custGeom>
            <a:avLst/>
            <a:gdLst>
              <a:gd name="connsiteX0" fmla="*/ 0 w 3701142"/>
              <a:gd name="connsiteY0" fmla="*/ 335609 h 887174"/>
              <a:gd name="connsiteX1" fmla="*/ 232228 w 3701142"/>
              <a:gd name="connsiteY1" fmla="*/ 16295 h 887174"/>
              <a:gd name="connsiteX2" fmla="*/ 449942 w 3701142"/>
              <a:gd name="connsiteY2" fmla="*/ 785552 h 887174"/>
              <a:gd name="connsiteX3" fmla="*/ 682171 w 3701142"/>
              <a:gd name="connsiteY3" fmla="*/ 16295 h 887174"/>
              <a:gd name="connsiteX4" fmla="*/ 943428 w 3701142"/>
              <a:gd name="connsiteY4" fmla="*/ 800066 h 887174"/>
              <a:gd name="connsiteX5" fmla="*/ 1132114 w 3701142"/>
              <a:gd name="connsiteY5" fmla="*/ 30809 h 887174"/>
              <a:gd name="connsiteX6" fmla="*/ 1349828 w 3701142"/>
              <a:gd name="connsiteY6" fmla="*/ 800066 h 887174"/>
              <a:gd name="connsiteX7" fmla="*/ 1524000 w 3701142"/>
              <a:gd name="connsiteY7" fmla="*/ 45323 h 887174"/>
              <a:gd name="connsiteX8" fmla="*/ 1712685 w 3701142"/>
              <a:gd name="connsiteY8" fmla="*/ 829095 h 887174"/>
              <a:gd name="connsiteX9" fmla="*/ 1901371 w 3701142"/>
              <a:gd name="connsiteY9" fmla="*/ 88866 h 887174"/>
              <a:gd name="connsiteX10" fmla="*/ 2119085 w 3701142"/>
              <a:gd name="connsiteY10" fmla="*/ 887152 h 887174"/>
              <a:gd name="connsiteX11" fmla="*/ 2264228 w 3701142"/>
              <a:gd name="connsiteY11" fmla="*/ 74352 h 887174"/>
              <a:gd name="connsiteX12" fmla="*/ 2496457 w 3701142"/>
              <a:gd name="connsiteY12" fmla="*/ 887152 h 887174"/>
              <a:gd name="connsiteX13" fmla="*/ 2641600 w 3701142"/>
              <a:gd name="connsiteY13" fmla="*/ 103380 h 887174"/>
              <a:gd name="connsiteX14" fmla="*/ 2873828 w 3701142"/>
              <a:gd name="connsiteY14" fmla="*/ 858123 h 887174"/>
              <a:gd name="connsiteX15" fmla="*/ 3018971 w 3701142"/>
              <a:gd name="connsiteY15" fmla="*/ 74352 h 887174"/>
              <a:gd name="connsiteX16" fmla="*/ 3222171 w 3701142"/>
              <a:gd name="connsiteY16" fmla="*/ 887152 h 887174"/>
              <a:gd name="connsiteX17" fmla="*/ 3352800 w 3701142"/>
              <a:gd name="connsiteY17" fmla="*/ 88866 h 887174"/>
              <a:gd name="connsiteX18" fmla="*/ 3512457 w 3701142"/>
              <a:gd name="connsiteY18" fmla="*/ 596866 h 887174"/>
              <a:gd name="connsiteX19" fmla="*/ 3628571 w 3701142"/>
              <a:gd name="connsiteY19" fmla="*/ 611380 h 887174"/>
              <a:gd name="connsiteX20" fmla="*/ 3701142 w 3701142"/>
              <a:gd name="connsiteY20" fmla="*/ 625895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12457 w 3891642"/>
              <a:gd name="connsiteY18" fmla="*/ 596866 h 887174"/>
              <a:gd name="connsiteX19" fmla="*/ 3628571 w 3891642"/>
              <a:gd name="connsiteY19" fmla="*/ 611380 h 887174"/>
              <a:gd name="connsiteX20" fmla="*/ 3891642 w 3891642"/>
              <a:gd name="connsiteY20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12457 w 3891642"/>
              <a:gd name="connsiteY18" fmla="*/ 596866 h 887174"/>
              <a:gd name="connsiteX19" fmla="*/ 3891642 w 3891642"/>
              <a:gd name="connsiteY19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50557 w 3891642"/>
              <a:gd name="connsiteY18" fmla="*/ 611154 h 887174"/>
              <a:gd name="connsiteX19" fmla="*/ 3891642 w 3891642"/>
              <a:gd name="connsiteY19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50557 w 3891642"/>
              <a:gd name="connsiteY18" fmla="*/ 611154 h 887174"/>
              <a:gd name="connsiteX19" fmla="*/ 3891642 w 3891642"/>
              <a:gd name="connsiteY19" fmla="*/ 616370 h 887174"/>
              <a:gd name="connsiteX0" fmla="*/ -1 w 3659413"/>
              <a:gd name="connsiteY0" fmla="*/ 7 h 870886"/>
              <a:gd name="connsiteX1" fmla="*/ 217713 w 3659413"/>
              <a:gd name="connsiteY1" fmla="*/ 769264 h 870886"/>
              <a:gd name="connsiteX2" fmla="*/ 449942 w 3659413"/>
              <a:gd name="connsiteY2" fmla="*/ 7 h 870886"/>
              <a:gd name="connsiteX3" fmla="*/ 711199 w 3659413"/>
              <a:gd name="connsiteY3" fmla="*/ 783778 h 870886"/>
              <a:gd name="connsiteX4" fmla="*/ 899885 w 3659413"/>
              <a:gd name="connsiteY4" fmla="*/ 14521 h 870886"/>
              <a:gd name="connsiteX5" fmla="*/ 1117599 w 3659413"/>
              <a:gd name="connsiteY5" fmla="*/ 783778 h 870886"/>
              <a:gd name="connsiteX6" fmla="*/ 1291771 w 3659413"/>
              <a:gd name="connsiteY6" fmla="*/ 29035 h 870886"/>
              <a:gd name="connsiteX7" fmla="*/ 1480456 w 3659413"/>
              <a:gd name="connsiteY7" fmla="*/ 812807 h 870886"/>
              <a:gd name="connsiteX8" fmla="*/ 1669142 w 3659413"/>
              <a:gd name="connsiteY8" fmla="*/ 72578 h 870886"/>
              <a:gd name="connsiteX9" fmla="*/ 1886856 w 3659413"/>
              <a:gd name="connsiteY9" fmla="*/ 870864 h 870886"/>
              <a:gd name="connsiteX10" fmla="*/ 2031999 w 3659413"/>
              <a:gd name="connsiteY10" fmla="*/ 58064 h 870886"/>
              <a:gd name="connsiteX11" fmla="*/ 2264228 w 3659413"/>
              <a:gd name="connsiteY11" fmla="*/ 870864 h 870886"/>
              <a:gd name="connsiteX12" fmla="*/ 2409371 w 3659413"/>
              <a:gd name="connsiteY12" fmla="*/ 87092 h 870886"/>
              <a:gd name="connsiteX13" fmla="*/ 2641599 w 3659413"/>
              <a:gd name="connsiteY13" fmla="*/ 841835 h 870886"/>
              <a:gd name="connsiteX14" fmla="*/ 2786742 w 3659413"/>
              <a:gd name="connsiteY14" fmla="*/ 58064 h 870886"/>
              <a:gd name="connsiteX15" fmla="*/ 2989942 w 3659413"/>
              <a:gd name="connsiteY15" fmla="*/ 870864 h 870886"/>
              <a:gd name="connsiteX16" fmla="*/ 3120571 w 3659413"/>
              <a:gd name="connsiteY16" fmla="*/ 72578 h 870886"/>
              <a:gd name="connsiteX17" fmla="*/ 3318328 w 3659413"/>
              <a:gd name="connsiteY17" fmla="*/ 594866 h 870886"/>
              <a:gd name="connsiteX18" fmla="*/ 3659413 w 3659413"/>
              <a:gd name="connsiteY18" fmla="*/ 600082 h 870886"/>
              <a:gd name="connsiteX0" fmla="*/ 1 w 3441701"/>
              <a:gd name="connsiteY0" fmla="*/ 769264 h 870886"/>
              <a:gd name="connsiteX1" fmla="*/ 232230 w 3441701"/>
              <a:gd name="connsiteY1" fmla="*/ 7 h 870886"/>
              <a:gd name="connsiteX2" fmla="*/ 493487 w 3441701"/>
              <a:gd name="connsiteY2" fmla="*/ 783778 h 870886"/>
              <a:gd name="connsiteX3" fmla="*/ 682173 w 3441701"/>
              <a:gd name="connsiteY3" fmla="*/ 14521 h 870886"/>
              <a:gd name="connsiteX4" fmla="*/ 899887 w 3441701"/>
              <a:gd name="connsiteY4" fmla="*/ 783778 h 870886"/>
              <a:gd name="connsiteX5" fmla="*/ 1074059 w 3441701"/>
              <a:gd name="connsiteY5" fmla="*/ 29035 h 870886"/>
              <a:gd name="connsiteX6" fmla="*/ 1262744 w 3441701"/>
              <a:gd name="connsiteY6" fmla="*/ 812807 h 870886"/>
              <a:gd name="connsiteX7" fmla="*/ 1451430 w 3441701"/>
              <a:gd name="connsiteY7" fmla="*/ 72578 h 870886"/>
              <a:gd name="connsiteX8" fmla="*/ 1669144 w 3441701"/>
              <a:gd name="connsiteY8" fmla="*/ 870864 h 870886"/>
              <a:gd name="connsiteX9" fmla="*/ 1814287 w 3441701"/>
              <a:gd name="connsiteY9" fmla="*/ 58064 h 870886"/>
              <a:gd name="connsiteX10" fmla="*/ 2046516 w 3441701"/>
              <a:gd name="connsiteY10" fmla="*/ 870864 h 870886"/>
              <a:gd name="connsiteX11" fmla="*/ 2191659 w 3441701"/>
              <a:gd name="connsiteY11" fmla="*/ 87092 h 870886"/>
              <a:gd name="connsiteX12" fmla="*/ 2423887 w 3441701"/>
              <a:gd name="connsiteY12" fmla="*/ 841835 h 870886"/>
              <a:gd name="connsiteX13" fmla="*/ 2569030 w 3441701"/>
              <a:gd name="connsiteY13" fmla="*/ 58064 h 870886"/>
              <a:gd name="connsiteX14" fmla="*/ 2772230 w 3441701"/>
              <a:gd name="connsiteY14" fmla="*/ 870864 h 870886"/>
              <a:gd name="connsiteX15" fmla="*/ 2902859 w 3441701"/>
              <a:gd name="connsiteY15" fmla="*/ 72578 h 870886"/>
              <a:gd name="connsiteX16" fmla="*/ 3100616 w 3441701"/>
              <a:gd name="connsiteY16" fmla="*/ 594866 h 870886"/>
              <a:gd name="connsiteX17" fmla="*/ 3441701 w 3441701"/>
              <a:gd name="connsiteY17" fmla="*/ 600082 h 870886"/>
              <a:gd name="connsiteX0" fmla="*/ 1 w 3209472"/>
              <a:gd name="connsiteY0" fmla="*/ -1 h 870878"/>
              <a:gd name="connsiteX1" fmla="*/ 261258 w 3209472"/>
              <a:gd name="connsiteY1" fmla="*/ 783770 h 870878"/>
              <a:gd name="connsiteX2" fmla="*/ 449944 w 3209472"/>
              <a:gd name="connsiteY2" fmla="*/ 14513 h 870878"/>
              <a:gd name="connsiteX3" fmla="*/ 667658 w 3209472"/>
              <a:gd name="connsiteY3" fmla="*/ 783770 h 870878"/>
              <a:gd name="connsiteX4" fmla="*/ 841830 w 3209472"/>
              <a:gd name="connsiteY4" fmla="*/ 29027 h 870878"/>
              <a:gd name="connsiteX5" fmla="*/ 1030515 w 3209472"/>
              <a:gd name="connsiteY5" fmla="*/ 812799 h 870878"/>
              <a:gd name="connsiteX6" fmla="*/ 1219201 w 3209472"/>
              <a:gd name="connsiteY6" fmla="*/ 72570 h 870878"/>
              <a:gd name="connsiteX7" fmla="*/ 1436915 w 3209472"/>
              <a:gd name="connsiteY7" fmla="*/ 870856 h 870878"/>
              <a:gd name="connsiteX8" fmla="*/ 1582058 w 3209472"/>
              <a:gd name="connsiteY8" fmla="*/ 58056 h 870878"/>
              <a:gd name="connsiteX9" fmla="*/ 1814287 w 3209472"/>
              <a:gd name="connsiteY9" fmla="*/ 870856 h 870878"/>
              <a:gd name="connsiteX10" fmla="*/ 1959430 w 3209472"/>
              <a:gd name="connsiteY10" fmla="*/ 87084 h 870878"/>
              <a:gd name="connsiteX11" fmla="*/ 2191658 w 3209472"/>
              <a:gd name="connsiteY11" fmla="*/ 841827 h 870878"/>
              <a:gd name="connsiteX12" fmla="*/ 2336801 w 3209472"/>
              <a:gd name="connsiteY12" fmla="*/ 58056 h 870878"/>
              <a:gd name="connsiteX13" fmla="*/ 2540001 w 3209472"/>
              <a:gd name="connsiteY13" fmla="*/ 870856 h 870878"/>
              <a:gd name="connsiteX14" fmla="*/ 2670630 w 3209472"/>
              <a:gd name="connsiteY14" fmla="*/ 72570 h 870878"/>
              <a:gd name="connsiteX15" fmla="*/ 2868387 w 3209472"/>
              <a:gd name="connsiteY15" fmla="*/ 594858 h 870878"/>
              <a:gd name="connsiteX16" fmla="*/ 3209472 w 3209472"/>
              <a:gd name="connsiteY16" fmla="*/ 600074 h 870878"/>
              <a:gd name="connsiteX0" fmla="*/ -1 w 2948213"/>
              <a:gd name="connsiteY0" fmla="*/ 769257 h 856365"/>
              <a:gd name="connsiteX1" fmla="*/ 188685 w 2948213"/>
              <a:gd name="connsiteY1" fmla="*/ 0 h 856365"/>
              <a:gd name="connsiteX2" fmla="*/ 406399 w 2948213"/>
              <a:gd name="connsiteY2" fmla="*/ 769257 h 856365"/>
              <a:gd name="connsiteX3" fmla="*/ 580571 w 2948213"/>
              <a:gd name="connsiteY3" fmla="*/ 14514 h 856365"/>
              <a:gd name="connsiteX4" fmla="*/ 769256 w 2948213"/>
              <a:gd name="connsiteY4" fmla="*/ 798286 h 856365"/>
              <a:gd name="connsiteX5" fmla="*/ 957942 w 2948213"/>
              <a:gd name="connsiteY5" fmla="*/ 58057 h 856365"/>
              <a:gd name="connsiteX6" fmla="*/ 1175656 w 2948213"/>
              <a:gd name="connsiteY6" fmla="*/ 856343 h 856365"/>
              <a:gd name="connsiteX7" fmla="*/ 1320799 w 2948213"/>
              <a:gd name="connsiteY7" fmla="*/ 43543 h 856365"/>
              <a:gd name="connsiteX8" fmla="*/ 1553028 w 2948213"/>
              <a:gd name="connsiteY8" fmla="*/ 856343 h 856365"/>
              <a:gd name="connsiteX9" fmla="*/ 1698171 w 2948213"/>
              <a:gd name="connsiteY9" fmla="*/ 72571 h 856365"/>
              <a:gd name="connsiteX10" fmla="*/ 1930399 w 2948213"/>
              <a:gd name="connsiteY10" fmla="*/ 827314 h 856365"/>
              <a:gd name="connsiteX11" fmla="*/ 2075542 w 2948213"/>
              <a:gd name="connsiteY11" fmla="*/ 43543 h 856365"/>
              <a:gd name="connsiteX12" fmla="*/ 2278742 w 2948213"/>
              <a:gd name="connsiteY12" fmla="*/ 856343 h 856365"/>
              <a:gd name="connsiteX13" fmla="*/ 2409371 w 2948213"/>
              <a:gd name="connsiteY13" fmla="*/ 58057 h 856365"/>
              <a:gd name="connsiteX14" fmla="*/ 2607128 w 2948213"/>
              <a:gd name="connsiteY14" fmla="*/ 580345 h 856365"/>
              <a:gd name="connsiteX15" fmla="*/ 2948213 w 2948213"/>
              <a:gd name="connsiteY15" fmla="*/ 585561 h 856365"/>
              <a:gd name="connsiteX0" fmla="*/ 0 w 2759528"/>
              <a:gd name="connsiteY0" fmla="*/ 0 h 856365"/>
              <a:gd name="connsiteX1" fmla="*/ 217714 w 2759528"/>
              <a:gd name="connsiteY1" fmla="*/ 769257 h 856365"/>
              <a:gd name="connsiteX2" fmla="*/ 391886 w 2759528"/>
              <a:gd name="connsiteY2" fmla="*/ 14514 h 856365"/>
              <a:gd name="connsiteX3" fmla="*/ 580571 w 2759528"/>
              <a:gd name="connsiteY3" fmla="*/ 798286 h 856365"/>
              <a:gd name="connsiteX4" fmla="*/ 769257 w 2759528"/>
              <a:gd name="connsiteY4" fmla="*/ 58057 h 856365"/>
              <a:gd name="connsiteX5" fmla="*/ 986971 w 2759528"/>
              <a:gd name="connsiteY5" fmla="*/ 856343 h 856365"/>
              <a:gd name="connsiteX6" fmla="*/ 1132114 w 2759528"/>
              <a:gd name="connsiteY6" fmla="*/ 43543 h 856365"/>
              <a:gd name="connsiteX7" fmla="*/ 1364343 w 2759528"/>
              <a:gd name="connsiteY7" fmla="*/ 856343 h 856365"/>
              <a:gd name="connsiteX8" fmla="*/ 1509486 w 2759528"/>
              <a:gd name="connsiteY8" fmla="*/ 72571 h 856365"/>
              <a:gd name="connsiteX9" fmla="*/ 1741714 w 2759528"/>
              <a:gd name="connsiteY9" fmla="*/ 827314 h 856365"/>
              <a:gd name="connsiteX10" fmla="*/ 1886857 w 2759528"/>
              <a:gd name="connsiteY10" fmla="*/ 43543 h 856365"/>
              <a:gd name="connsiteX11" fmla="*/ 2090057 w 2759528"/>
              <a:gd name="connsiteY11" fmla="*/ 856343 h 856365"/>
              <a:gd name="connsiteX12" fmla="*/ 2220686 w 2759528"/>
              <a:gd name="connsiteY12" fmla="*/ 58057 h 856365"/>
              <a:gd name="connsiteX13" fmla="*/ 2418443 w 2759528"/>
              <a:gd name="connsiteY13" fmla="*/ 580345 h 856365"/>
              <a:gd name="connsiteX14" fmla="*/ 2759528 w 2759528"/>
              <a:gd name="connsiteY14" fmla="*/ 585561 h 856365"/>
              <a:gd name="connsiteX0" fmla="*/ -1 w 2541813"/>
              <a:gd name="connsiteY0" fmla="*/ 754766 h 841874"/>
              <a:gd name="connsiteX1" fmla="*/ 174171 w 2541813"/>
              <a:gd name="connsiteY1" fmla="*/ 23 h 841874"/>
              <a:gd name="connsiteX2" fmla="*/ 362856 w 2541813"/>
              <a:gd name="connsiteY2" fmla="*/ 783795 h 841874"/>
              <a:gd name="connsiteX3" fmla="*/ 551542 w 2541813"/>
              <a:gd name="connsiteY3" fmla="*/ 43566 h 841874"/>
              <a:gd name="connsiteX4" fmla="*/ 769256 w 2541813"/>
              <a:gd name="connsiteY4" fmla="*/ 841852 h 841874"/>
              <a:gd name="connsiteX5" fmla="*/ 914399 w 2541813"/>
              <a:gd name="connsiteY5" fmla="*/ 29052 h 841874"/>
              <a:gd name="connsiteX6" fmla="*/ 1146628 w 2541813"/>
              <a:gd name="connsiteY6" fmla="*/ 841852 h 841874"/>
              <a:gd name="connsiteX7" fmla="*/ 1291771 w 2541813"/>
              <a:gd name="connsiteY7" fmla="*/ 58080 h 841874"/>
              <a:gd name="connsiteX8" fmla="*/ 1523999 w 2541813"/>
              <a:gd name="connsiteY8" fmla="*/ 812823 h 841874"/>
              <a:gd name="connsiteX9" fmla="*/ 1669142 w 2541813"/>
              <a:gd name="connsiteY9" fmla="*/ 29052 h 841874"/>
              <a:gd name="connsiteX10" fmla="*/ 1872342 w 2541813"/>
              <a:gd name="connsiteY10" fmla="*/ 841852 h 841874"/>
              <a:gd name="connsiteX11" fmla="*/ 2002971 w 2541813"/>
              <a:gd name="connsiteY11" fmla="*/ 43566 h 841874"/>
              <a:gd name="connsiteX12" fmla="*/ 2200728 w 2541813"/>
              <a:gd name="connsiteY12" fmla="*/ 565854 h 841874"/>
              <a:gd name="connsiteX13" fmla="*/ 2541813 w 2541813"/>
              <a:gd name="connsiteY13" fmla="*/ 571070 h 841874"/>
              <a:gd name="connsiteX0" fmla="*/ 0 w 2367642"/>
              <a:gd name="connsiteY0" fmla="*/ 0 h 841851"/>
              <a:gd name="connsiteX1" fmla="*/ 188685 w 2367642"/>
              <a:gd name="connsiteY1" fmla="*/ 783772 h 841851"/>
              <a:gd name="connsiteX2" fmla="*/ 377371 w 2367642"/>
              <a:gd name="connsiteY2" fmla="*/ 43543 h 841851"/>
              <a:gd name="connsiteX3" fmla="*/ 595085 w 2367642"/>
              <a:gd name="connsiteY3" fmla="*/ 841829 h 841851"/>
              <a:gd name="connsiteX4" fmla="*/ 740228 w 2367642"/>
              <a:gd name="connsiteY4" fmla="*/ 29029 h 841851"/>
              <a:gd name="connsiteX5" fmla="*/ 972457 w 2367642"/>
              <a:gd name="connsiteY5" fmla="*/ 841829 h 841851"/>
              <a:gd name="connsiteX6" fmla="*/ 1117600 w 2367642"/>
              <a:gd name="connsiteY6" fmla="*/ 58057 h 841851"/>
              <a:gd name="connsiteX7" fmla="*/ 1349828 w 2367642"/>
              <a:gd name="connsiteY7" fmla="*/ 812800 h 841851"/>
              <a:gd name="connsiteX8" fmla="*/ 1494971 w 2367642"/>
              <a:gd name="connsiteY8" fmla="*/ 29029 h 841851"/>
              <a:gd name="connsiteX9" fmla="*/ 1698171 w 2367642"/>
              <a:gd name="connsiteY9" fmla="*/ 841829 h 841851"/>
              <a:gd name="connsiteX10" fmla="*/ 1828800 w 2367642"/>
              <a:gd name="connsiteY10" fmla="*/ 43543 h 841851"/>
              <a:gd name="connsiteX11" fmla="*/ 2026557 w 2367642"/>
              <a:gd name="connsiteY11" fmla="*/ 565831 h 841851"/>
              <a:gd name="connsiteX12" fmla="*/ 2367642 w 2367642"/>
              <a:gd name="connsiteY12" fmla="*/ 571047 h 841851"/>
              <a:gd name="connsiteX0" fmla="*/ 0 w 2390883"/>
              <a:gd name="connsiteY0" fmla="*/ 308021 h 812844"/>
              <a:gd name="connsiteX1" fmla="*/ 211926 w 2390883"/>
              <a:gd name="connsiteY1" fmla="*/ 754765 h 812844"/>
              <a:gd name="connsiteX2" fmla="*/ 400612 w 2390883"/>
              <a:gd name="connsiteY2" fmla="*/ 14536 h 812844"/>
              <a:gd name="connsiteX3" fmla="*/ 618326 w 2390883"/>
              <a:gd name="connsiteY3" fmla="*/ 812822 h 812844"/>
              <a:gd name="connsiteX4" fmla="*/ 763469 w 2390883"/>
              <a:gd name="connsiteY4" fmla="*/ 22 h 812844"/>
              <a:gd name="connsiteX5" fmla="*/ 995698 w 2390883"/>
              <a:gd name="connsiteY5" fmla="*/ 812822 h 812844"/>
              <a:gd name="connsiteX6" fmla="*/ 1140841 w 2390883"/>
              <a:gd name="connsiteY6" fmla="*/ 29050 h 812844"/>
              <a:gd name="connsiteX7" fmla="*/ 1373069 w 2390883"/>
              <a:gd name="connsiteY7" fmla="*/ 783793 h 812844"/>
              <a:gd name="connsiteX8" fmla="*/ 1518212 w 2390883"/>
              <a:gd name="connsiteY8" fmla="*/ 22 h 812844"/>
              <a:gd name="connsiteX9" fmla="*/ 1721412 w 2390883"/>
              <a:gd name="connsiteY9" fmla="*/ 812822 h 812844"/>
              <a:gd name="connsiteX10" fmla="*/ 1852041 w 2390883"/>
              <a:gd name="connsiteY10" fmla="*/ 14536 h 812844"/>
              <a:gd name="connsiteX11" fmla="*/ 2049798 w 2390883"/>
              <a:gd name="connsiteY11" fmla="*/ 536824 h 812844"/>
              <a:gd name="connsiteX12" fmla="*/ 2390883 w 2390883"/>
              <a:gd name="connsiteY12" fmla="*/ 542040 h 81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90883" h="812844">
                <a:moveTo>
                  <a:pt x="0" y="308021"/>
                </a:moveTo>
                <a:cubicBezTo>
                  <a:pt x="60476" y="312859"/>
                  <a:pt x="145157" y="803679"/>
                  <a:pt x="211926" y="754765"/>
                </a:cubicBezTo>
                <a:cubicBezTo>
                  <a:pt x="278695" y="705851"/>
                  <a:pt x="332879" y="4860"/>
                  <a:pt x="400612" y="14536"/>
                </a:cubicBezTo>
                <a:cubicBezTo>
                  <a:pt x="468345" y="24212"/>
                  <a:pt x="557850" y="815241"/>
                  <a:pt x="618326" y="812822"/>
                </a:cubicBezTo>
                <a:cubicBezTo>
                  <a:pt x="678802" y="810403"/>
                  <a:pt x="700574" y="22"/>
                  <a:pt x="763469" y="22"/>
                </a:cubicBezTo>
                <a:cubicBezTo>
                  <a:pt x="826364" y="22"/>
                  <a:pt x="932803" y="807984"/>
                  <a:pt x="995698" y="812822"/>
                </a:cubicBezTo>
                <a:cubicBezTo>
                  <a:pt x="1058593" y="817660"/>
                  <a:pt x="1077946" y="33888"/>
                  <a:pt x="1140841" y="29050"/>
                </a:cubicBezTo>
                <a:cubicBezTo>
                  <a:pt x="1203736" y="24212"/>
                  <a:pt x="1310174" y="788631"/>
                  <a:pt x="1373069" y="783793"/>
                </a:cubicBezTo>
                <a:cubicBezTo>
                  <a:pt x="1435964" y="778955"/>
                  <a:pt x="1460155" y="-4816"/>
                  <a:pt x="1518212" y="22"/>
                </a:cubicBezTo>
                <a:cubicBezTo>
                  <a:pt x="1576269" y="4860"/>
                  <a:pt x="1665774" y="810403"/>
                  <a:pt x="1721412" y="812822"/>
                </a:cubicBezTo>
                <a:cubicBezTo>
                  <a:pt x="1777050" y="815241"/>
                  <a:pt x="1797310" y="60536"/>
                  <a:pt x="1852041" y="14536"/>
                </a:cubicBezTo>
                <a:cubicBezTo>
                  <a:pt x="1906772" y="-31464"/>
                  <a:pt x="1931416" y="525107"/>
                  <a:pt x="2049798" y="536824"/>
                </a:cubicBezTo>
                <a:cubicBezTo>
                  <a:pt x="2168180" y="548541"/>
                  <a:pt x="2311886" y="537977"/>
                  <a:pt x="2390883" y="542040"/>
                </a:cubicBezTo>
              </a:path>
            </a:pathLst>
          </a:custGeom>
          <a:noFill/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2" name="直線矢印コネクタ 61"/>
          <p:cNvCxnSpPr/>
          <p:nvPr/>
        </p:nvCxnSpPr>
        <p:spPr>
          <a:xfrm flipH="1">
            <a:off x="1293634" y="1945509"/>
            <a:ext cx="58770" cy="2977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グループ化 66"/>
          <p:cNvGrpSpPr/>
          <p:nvPr/>
        </p:nvGrpSpPr>
        <p:grpSpPr>
          <a:xfrm>
            <a:off x="1068782" y="1450020"/>
            <a:ext cx="576916" cy="512097"/>
            <a:chOff x="1068782" y="1195555"/>
            <a:chExt cx="576916" cy="512097"/>
          </a:xfrm>
        </p:grpSpPr>
        <p:sp>
          <p:nvSpPr>
            <p:cNvPr id="65" name="円/楕円 64"/>
            <p:cNvSpPr/>
            <p:nvPr/>
          </p:nvSpPr>
          <p:spPr>
            <a:xfrm>
              <a:off x="1133601" y="1195555"/>
              <a:ext cx="512097" cy="5120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1068782" y="1242451"/>
              <a:ext cx="5565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 baseline="30000" dirty="0"/>
                <a:t>12</a:t>
              </a:r>
              <a:r>
                <a:rPr lang="en-US" altLang="ja-JP" sz="2400" dirty="0"/>
                <a:t>C</a:t>
              </a:r>
              <a:endParaRPr lang="ja-JP" alt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テキスト ボックス 69"/>
              <p:cNvSpPr txBox="1"/>
              <p:nvPr/>
            </p:nvSpPr>
            <p:spPr>
              <a:xfrm>
                <a:off x="5813552" y="3840261"/>
                <a:ext cx="3395610" cy="498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4.44 MeV×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/>
                          </a:rPr>
                          <m:t>𝛾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/>
                          </a:rPr>
                          <m:t>1−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𝛽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/>
                          </a:rPr>
                          <m:t>cos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⁡(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𝜃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+0.17)</m:t>
                        </m:r>
                      </m:den>
                    </m:f>
                    <m:r>
                      <a:rPr kumimoji="1" lang="en-US" altLang="ja-JP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646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70" name="テキスト ボックス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552" y="3840261"/>
                <a:ext cx="3395610" cy="498663"/>
              </a:xfrm>
              <a:prstGeom prst="rect">
                <a:avLst/>
              </a:prstGeom>
              <a:blipFill rotWithShape="1">
                <a:blip r:embed="rId4"/>
                <a:stretch>
                  <a:fillRect l="-1616" t="-3659" r="-539" b="-60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テキスト ボックス 70"/>
              <p:cNvSpPr txBox="1"/>
              <p:nvPr/>
            </p:nvSpPr>
            <p:spPr>
              <a:xfrm>
                <a:off x="6134715" y="5438360"/>
                <a:ext cx="3009285" cy="498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3.21 MeV×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/>
                          </a:rPr>
                          <m:t>𝛾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/>
                          </a:rPr>
                          <m:t>1−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𝛽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/>
                          </a:rPr>
                          <m:t>cos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⁡(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𝜃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)</m:t>
                        </m:r>
                      </m:den>
                    </m:f>
                    <m:r>
                      <a:rPr kumimoji="1" lang="en-US" altLang="ja-JP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410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71" name="テキスト ボックス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715" y="5438360"/>
                <a:ext cx="3009285" cy="498663"/>
              </a:xfrm>
              <a:prstGeom prst="rect">
                <a:avLst/>
              </a:prstGeom>
              <a:blipFill rotWithShape="1">
                <a:blip r:embed="rId5"/>
                <a:stretch>
                  <a:fillRect l="-1619" t="-3659" b="-60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正方形/長方形 72"/>
          <p:cNvSpPr/>
          <p:nvPr/>
        </p:nvSpPr>
        <p:spPr>
          <a:xfrm>
            <a:off x="2911004" y="3031876"/>
            <a:ext cx="6194896" cy="315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828594" y="2831821"/>
            <a:ext cx="170136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This event is …</a:t>
            </a:r>
            <a:endParaRPr kumimoji="1" lang="ja-JP" altLang="en-US" sz="2000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-22864" y="4895479"/>
            <a:ext cx="304121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 smtClean="0"/>
              <a:t>PHITS considers</a:t>
            </a:r>
          </a:p>
          <a:p>
            <a:r>
              <a:rPr kumimoji="1" lang="ja-JP" altLang="en-US" sz="2200" dirty="0" smtClean="0"/>
              <a:t>〇 </a:t>
            </a:r>
            <a:r>
              <a:rPr kumimoji="1" lang="en-US" altLang="ja-JP" sz="2200" dirty="0" smtClean="0"/>
              <a:t>Structure data</a:t>
            </a:r>
          </a:p>
          <a:p>
            <a:r>
              <a:rPr kumimoji="1" lang="ja-JP" altLang="en-US" sz="2200" dirty="0" smtClean="0"/>
              <a:t>〇 </a:t>
            </a:r>
            <a:r>
              <a:rPr kumimoji="1" lang="en-US" altLang="ja-JP" sz="2200" dirty="0" smtClean="0"/>
              <a:t>Doppler effect</a:t>
            </a:r>
          </a:p>
          <a:p>
            <a:r>
              <a:rPr lang="ja-JP" altLang="en-US" sz="2200" dirty="0"/>
              <a:t>〇 </a:t>
            </a:r>
            <a:r>
              <a:rPr lang="en-US" altLang="ja-JP" sz="2200" dirty="0" smtClean="0"/>
              <a:t>in Event-by-event </a:t>
            </a:r>
            <a:endParaRPr lang="en-US" altLang="ja-JP" sz="2200" dirty="0"/>
          </a:p>
          <a:p>
            <a:r>
              <a:rPr kumimoji="1" lang="en-US" altLang="ja-JP" sz="2200" dirty="0" smtClean="0">
                <a:solidFill>
                  <a:srgbClr val="FF0000"/>
                </a:solidFill>
              </a:rPr>
              <a:t>Robust simulation tool.</a:t>
            </a:r>
            <a:endParaRPr kumimoji="1" lang="ja-JP" altLang="en-US" sz="2200" dirty="0">
              <a:solidFill>
                <a:srgbClr val="FF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820535" y="6571952"/>
            <a:ext cx="3497586" cy="310133"/>
          </a:xfrm>
        </p:spPr>
        <p:txBody>
          <a:bodyPr/>
          <a:lstStyle/>
          <a:p>
            <a:r>
              <a:rPr kumimoji="1" lang="en-US" altLang="ja-JP" dirty="0" err="1" smtClean="0"/>
              <a:t>T.Ogawa</a:t>
            </a:r>
            <a:r>
              <a:rPr kumimoji="1" lang="en-US" altLang="ja-JP" dirty="0" smtClean="0"/>
              <a:t>, Integral simulation by PHITS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11</a:t>
            </a:fld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 flipH="1">
            <a:off x="5534742" y="3489519"/>
            <a:ext cx="97706" cy="467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H="1">
            <a:off x="5698402" y="3429000"/>
            <a:ext cx="115150" cy="4800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>
            <a:off x="5838441" y="3568041"/>
            <a:ext cx="135806" cy="419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1175432" y="384885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0.17°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1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 (averaged over events)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959345"/>
              </p:ext>
            </p:extLst>
          </p:nvPr>
        </p:nvGraphicFramePr>
        <p:xfrm>
          <a:off x="189641" y="1165190"/>
          <a:ext cx="7081125" cy="424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グループ化 5"/>
          <p:cNvGrpSpPr/>
          <p:nvPr/>
        </p:nvGrpSpPr>
        <p:grpSpPr>
          <a:xfrm>
            <a:off x="8365598" y="1098034"/>
            <a:ext cx="602216" cy="512097"/>
            <a:chOff x="1045956" y="1195555"/>
            <a:chExt cx="602216" cy="512097"/>
          </a:xfrm>
        </p:grpSpPr>
        <p:sp>
          <p:nvSpPr>
            <p:cNvPr id="7" name="円/楕円 6"/>
            <p:cNvSpPr/>
            <p:nvPr/>
          </p:nvSpPr>
          <p:spPr>
            <a:xfrm>
              <a:off x="1133601" y="1195555"/>
              <a:ext cx="512097" cy="5120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045956" y="1242451"/>
              <a:ext cx="6022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 baseline="30000" dirty="0" smtClean="0"/>
                <a:t>11</a:t>
              </a:r>
              <a:r>
                <a:rPr lang="en-US" altLang="ja-JP" sz="2400" dirty="0" smtClean="0"/>
                <a:t>B</a:t>
              </a:r>
              <a:endParaRPr lang="ja-JP" altLang="en-US" sz="2400" dirty="0"/>
            </a:p>
          </p:txBody>
        </p:sp>
      </p:grpSp>
      <p:sp>
        <p:nvSpPr>
          <p:cNvPr id="13" name="テキスト ボックス 12"/>
          <p:cNvSpPr txBox="1"/>
          <p:nvPr/>
        </p:nvSpPr>
        <p:spPr bwMode="auto">
          <a:xfrm>
            <a:off x="2111028" y="5244246"/>
            <a:ext cx="4055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="1" dirty="0" smtClean="0"/>
              <a:t>Energy in fragment frame (MeV)</a:t>
            </a:r>
            <a:endParaRPr kumimoji="1" lang="ja-JP" altLang="en-US" sz="2000" b="1" dirty="0" smtClean="0"/>
          </a:p>
        </p:txBody>
      </p:sp>
      <p:sp>
        <p:nvSpPr>
          <p:cNvPr id="14" name="テキスト ボックス 13"/>
          <p:cNvSpPr txBox="1"/>
          <p:nvPr/>
        </p:nvSpPr>
        <p:spPr bwMode="auto">
          <a:xfrm rot="16200000">
            <a:off x="-1863194" y="3063882"/>
            <a:ext cx="4485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="1" dirty="0" smtClean="0"/>
              <a:t>Production cross section (</a:t>
            </a:r>
            <a:r>
              <a:rPr kumimoji="1" lang="en-US" altLang="ja-JP" sz="2000" b="1" dirty="0" err="1" smtClean="0"/>
              <a:t>mb</a:t>
            </a:r>
            <a:r>
              <a:rPr kumimoji="1" lang="en-US" altLang="ja-JP" sz="2000" b="1" dirty="0" smtClean="0"/>
              <a:t>/MeV)</a:t>
            </a:r>
            <a:endParaRPr kumimoji="1" lang="ja-JP" altLang="en-US" sz="2000" b="1" dirty="0" smtClean="0"/>
          </a:p>
        </p:txBody>
      </p:sp>
      <p:sp>
        <p:nvSpPr>
          <p:cNvPr id="15" name="テキスト ボックス 14"/>
          <p:cNvSpPr txBox="1"/>
          <p:nvPr/>
        </p:nvSpPr>
        <p:spPr bwMode="auto">
          <a:xfrm>
            <a:off x="621689" y="1161036"/>
            <a:ext cx="564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dirty="0" smtClean="0"/>
              <a:t>10</a:t>
            </a:r>
            <a:r>
              <a:rPr kumimoji="1" lang="en-US" altLang="ja-JP" sz="2000" baseline="30000" dirty="0" smtClean="0"/>
              <a:t>3</a:t>
            </a:r>
            <a:endParaRPr kumimoji="1" lang="ja-JP" altLang="en-US" sz="2000" baseline="30000" dirty="0" smtClean="0"/>
          </a:p>
        </p:txBody>
      </p:sp>
      <p:sp>
        <p:nvSpPr>
          <p:cNvPr id="16" name="テキスト ボックス 15"/>
          <p:cNvSpPr txBox="1"/>
          <p:nvPr/>
        </p:nvSpPr>
        <p:spPr bwMode="auto">
          <a:xfrm>
            <a:off x="621689" y="1872219"/>
            <a:ext cx="564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dirty="0" smtClean="0"/>
              <a:t>10</a:t>
            </a:r>
            <a:r>
              <a:rPr kumimoji="1" lang="en-US" altLang="ja-JP" sz="2000" baseline="30000" dirty="0" smtClean="0"/>
              <a:t>2</a:t>
            </a:r>
            <a:endParaRPr kumimoji="1" lang="ja-JP" altLang="en-US" sz="2000" baseline="30000" dirty="0" smtClean="0"/>
          </a:p>
        </p:txBody>
      </p:sp>
      <p:sp>
        <p:nvSpPr>
          <p:cNvPr id="17" name="テキスト ボックス 16"/>
          <p:cNvSpPr txBox="1"/>
          <p:nvPr/>
        </p:nvSpPr>
        <p:spPr bwMode="auto">
          <a:xfrm>
            <a:off x="621689" y="2583402"/>
            <a:ext cx="564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dirty="0" smtClean="0"/>
              <a:t>10</a:t>
            </a:r>
            <a:r>
              <a:rPr kumimoji="1" lang="en-US" altLang="ja-JP" sz="2000" baseline="30000" dirty="0" smtClean="0"/>
              <a:t>1</a:t>
            </a:r>
            <a:endParaRPr kumimoji="1" lang="ja-JP" altLang="en-US" sz="2000" baseline="30000" dirty="0" smtClean="0"/>
          </a:p>
        </p:txBody>
      </p:sp>
      <p:sp>
        <p:nvSpPr>
          <p:cNvPr id="18" name="テキスト ボックス 17"/>
          <p:cNvSpPr txBox="1"/>
          <p:nvPr/>
        </p:nvSpPr>
        <p:spPr bwMode="auto">
          <a:xfrm>
            <a:off x="621689" y="3294585"/>
            <a:ext cx="564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dirty="0" smtClean="0"/>
              <a:t>10</a:t>
            </a:r>
            <a:r>
              <a:rPr kumimoji="1" lang="en-US" altLang="ja-JP" sz="2000" baseline="30000" dirty="0" smtClean="0"/>
              <a:t>0</a:t>
            </a:r>
            <a:endParaRPr kumimoji="1" lang="ja-JP" altLang="en-US" sz="2000" baseline="30000" dirty="0" smtClean="0"/>
          </a:p>
        </p:txBody>
      </p:sp>
      <p:sp>
        <p:nvSpPr>
          <p:cNvPr id="19" name="テキスト ボックス 18"/>
          <p:cNvSpPr txBox="1"/>
          <p:nvPr/>
        </p:nvSpPr>
        <p:spPr bwMode="auto">
          <a:xfrm>
            <a:off x="621689" y="4005768"/>
            <a:ext cx="622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dirty="0" smtClean="0"/>
              <a:t>10</a:t>
            </a:r>
            <a:r>
              <a:rPr kumimoji="1" lang="en-US" altLang="ja-JP" sz="2000" baseline="30000" dirty="0" smtClean="0"/>
              <a:t>-1</a:t>
            </a:r>
            <a:endParaRPr kumimoji="1" lang="ja-JP" altLang="en-US" sz="2000" baseline="30000" dirty="0" smtClean="0"/>
          </a:p>
        </p:txBody>
      </p:sp>
      <p:sp>
        <p:nvSpPr>
          <p:cNvPr id="20" name="テキスト ボックス 19"/>
          <p:cNvSpPr txBox="1"/>
          <p:nvPr/>
        </p:nvSpPr>
        <p:spPr bwMode="auto">
          <a:xfrm>
            <a:off x="621689" y="4716952"/>
            <a:ext cx="622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dirty="0" smtClean="0"/>
              <a:t>10</a:t>
            </a:r>
            <a:r>
              <a:rPr kumimoji="1" lang="en-US" altLang="ja-JP" sz="2000" baseline="30000" dirty="0" smtClean="0"/>
              <a:t>-2</a:t>
            </a:r>
            <a:endParaRPr kumimoji="1" lang="ja-JP" altLang="en-US" sz="2000" baseline="30000" dirty="0" smtClean="0"/>
          </a:p>
        </p:txBody>
      </p:sp>
      <p:sp>
        <p:nvSpPr>
          <p:cNvPr id="21" name="テキスト ボックス 20"/>
          <p:cNvSpPr txBox="1"/>
          <p:nvPr/>
        </p:nvSpPr>
        <p:spPr bwMode="auto">
          <a:xfrm>
            <a:off x="1156560" y="1525230"/>
            <a:ext cx="4796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7</a:t>
            </a:r>
            <a:r>
              <a:rPr kumimoji="1" lang="en-US" altLang="ja-JP" sz="2000" dirty="0" smtClean="0"/>
              <a:t>Li</a:t>
            </a:r>
            <a:endParaRPr kumimoji="1" lang="ja-JP" altLang="en-US" sz="2000" dirty="0" smtClean="0"/>
          </a:p>
        </p:txBody>
      </p:sp>
      <p:sp>
        <p:nvSpPr>
          <p:cNvPr id="22" name="テキスト ボックス 21"/>
          <p:cNvSpPr txBox="1"/>
          <p:nvPr/>
        </p:nvSpPr>
        <p:spPr bwMode="auto">
          <a:xfrm>
            <a:off x="1355425" y="1166064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10</a:t>
            </a:r>
            <a:r>
              <a:rPr kumimoji="1" lang="en-US" altLang="ja-JP" sz="2000" dirty="0" smtClean="0"/>
              <a:t>B</a:t>
            </a:r>
            <a:endParaRPr kumimoji="1" lang="ja-JP" altLang="en-US" sz="2000" dirty="0" smtClean="0"/>
          </a:p>
        </p:txBody>
      </p:sp>
      <p:sp>
        <p:nvSpPr>
          <p:cNvPr id="23" name="テキスト ボックス 22"/>
          <p:cNvSpPr txBox="1"/>
          <p:nvPr/>
        </p:nvSpPr>
        <p:spPr bwMode="auto">
          <a:xfrm>
            <a:off x="1551090" y="1867443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10</a:t>
            </a:r>
            <a:r>
              <a:rPr kumimoji="1" lang="en-US" altLang="ja-JP" sz="2000" dirty="0" smtClean="0"/>
              <a:t>B</a:t>
            </a:r>
            <a:endParaRPr kumimoji="1" lang="ja-JP" altLang="en-US" sz="2000" dirty="0" smtClean="0"/>
          </a:p>
        </p:txBody>
      </p:sp>
      <p:sp>
        <p:nvSpPr>
          <p:cNvPr id="24" name="テキスト ボックス 23"/>
          <p:cNvSpPr txBox="1"/>
          <p:nvPr/>
        </p:nvSpPr>
        <p:spPr bwMode="auto">
          <a:xfrm>
            <a:off x="2631210" y="2402974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10</a:t>
            </a:r>
            <a:r>
              <a:rPr kumimoji="1" lang="en-US" altLang="ja-JP" sz="2000" dirty="0" smtClean="0"/>
              <a:t>B</a:t>
            </a:r>
            <a:endParaRPr kumimoji="1" lang="ja-JP" altLang="en-US" sz="2000" dirty="0" smtClean="0"/>
          </a:p>
        </p:txBody>
      </p:sp>
      <p:sp>
        <p:nvSpPr>
          <p:cNvPr id="25" name="テキスト ボックス 24"/>
          <p:cNvSpPr txBox="1"/>
          <p:nvPr/>
        </p:nvSpPr>
        <p:spPr bwMode="auto">
          <a:xfrm>
            <a:off x="3046184" y="1256935"/>
            <a:ext cx="4796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6</a:t>
            </a:r>
            <a:r>
              <a:rPr kumimoji="1" lang="en-US" altLang="ja-JP" sz="2000" dirty="0" smtClean="0"/>
              <a:t>Li</a:t>
            </a:r>
            <a:endParaRPr kumimoji="1" lang="ja-JP" altLang="en-US" sz="2000" dirty="0" smtClean="0"/>
          </a:p>
        </p:txBody>
      </p:sp>
      <p:cxnSp>
        <p:nvCxnSpPr>
          <p:cNvPr id="27" name="直線コネクタ 26"/>
          <p:cNvCxnSpPr>
            <a:stCxn id="25" idx="2"/>
          </p:cNvCxnSpPr>
          <p:nvPr/>
        </p:nvCxnSpPr>
        <p:spPr>
          <a:xfrm>
            <a:off x="3285993" y="1657045"/>
            <a:ext cx="0" cy="41607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 rot="629832">
            <a:off x="7069478" y="2014637"/>
            <a:ext cx="1906165" cy="2023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/>
          <p:cNvSpPr/>
          <p:nvPr/>
        </p:nvSpPr>
        <p:spPr>
          <a:xfrm rot="3800446">
            <a:off x="8103148" y="2762565"/>
            <a:ext cx="1465351" cy="353441"/>
          </a:xfrm>
          <a:custGeom>
            <a:avLst/>
            <a:gdLst>
              <a:gd name="connsiteX0" fmla="*/ 0 w 3701142"/>
              <a:gd name="connsiteY0" fmla="*/ 335609 h 887174"/>
              <a:gd name="connsiteX1" fmla="*/ 232228 w 3701142"/>
              <a:gd name="connsiteY1" fmla="*/ 16295 h 887174"/>
              <a:gd name="connsiteX2" fmla="*/ 449942 w 3701142"/>
              <a:gd name="connsiteY2" fmla="*/ 785552 h 887174"/>
              <a:gd name="connsiteX3" fmla="*/ 682171 w 3701142"/>
              <a:gd name="connsiteY3" fmla="*/ 16295 h 887174"/>
              <a:gd name="connsiteX4" fmla="*/ 943428 w 3701142"/>
              <a:gd name="connsiteY4" fmla="*/ 800066 h 887174"/>
              <a:gd name="connsiteX5" fmla="*/ 1132114 w 3701142"/>
              <a:gd name="connsiteY5" fmla="*/ 30809 h 887174"/>
              <a:gd name="connsiteX6" fmla="*/ 1349828 w 3701142"/>
              <a:gd name="connsiteY6" fmla="*/ 800066 h 887174"/>
              <a:gd name="connsiteX7" fmla="*/ 1524000 w 3701142"/>
              <a:gd name="connsiteY7" fmla="*/ 45323 h 887174"/>
              <a:gd name="connsiteX8" fmla="*/ 1712685 w 3701142"/>
              <a:gd name="connsiteY8" fmla="*/ 829095 h 887174"/>
              <a:gd name="connsiteX9" fmla="*/ 1901371 w 3701142"/>
              <a:gd name="connsiteY9" fmla="*/ 88866 h 887174"/>
              <a:gd name="connsiteX10" fmla="*/ 2119085 w 3701142"/>
              <a:gd name="connsiteY10" fmla="*/ 887152 h 887174"/>
              <a:gd name="connsiteX11" fmla="*/ 2264228 w 3701142"/>
              <a:gd name="connsiteY11" fmla="*/ 74352 h 887174"/>
              <a:gd name="connsiteX12" fmla="*/ 2496457 w 3701142"/>
              <a:gd name="connsiteY12" fmla="*/ 887152 h 887174"/>
              <a:gd name="connsiteX13" fmla="*/ 2641600 w 3701142"/>
              <a:gd name="connsiteY13" fmla="*/ 103380 h 887174"/>
              <a:gd name="connsiteX14" fmla="*/ 2873828 w 3701142"/>
              <a:gd name="connsiteY14" fmla="*/ 858123 h 887174"/>
              <a:gd name="connsiteX15" fmla="*/ 3018971 w 3701142"/>
              <a:gd name="connsiteY15" fmla="*/ 74352 h 887174"/>
              <a:gd name="connsiteX16" fmla="*/ 3222171 w 3701142"/>
              <a:gd name="connsiteY16" fmla="*/ 887152 h 887174"/>
              <a:gd name="connsiteX17" fmla="*/ 3352800 w 3701142"/>
              <a:gd name="connsiteY17" fmla="*/ 88866 h 887174"/>
              <a:gd name="connsiteX18" fmla="*/ 3512457 w 3701142"/>
              <a:gd name="connsiteY18" fmla="*/ 596866 h 887174"/>
              <a:gd name="connsiteX19" fmla="*/ 3628571 w 3701142"/>
              <a:gd name="connsiteY19" fmla="*/ 611380 h 887174"/>
              <a:gd name="connsiteX20" fmla="*/ 3701142 w 3701142"/>
              <a:gd name="connsiteY20" fmla="*/ 625895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12457 w 3891642"/>
              <a:gd name="connsiteY18" fmla="*/ 596866 h 887174"/>
              <a:gd name="connsiteX19" fmla="*/ 3628571 w 3891642"/>
              <a:gd name="connsiteY19" fmla="*/ 611380 h 887174"/>
              <a:gd name="connsiteX20" fmla="*/ 3891642 w 3891642"/>
              <a:gd name="connsiteY20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12457 w 3891642"/>
              <a:gd name="connsiteY18" fmla="*/ 596866 h 887174"/>
              <a:gd name="connsiteX19" fmla="*/ 3891642 w 3891642"/>
              <a:gd name="connsiteY19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50557 w 3891642"/>
              <a:gd name="connsiteY18" fmla="*/ 611154 h 887174"/>
              <a:gd name="connsiteX19" fmla="*/ 3891642 w 3891642"/>
              <a:gd name="connsiteY19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50557 w 3891642"/>
              <a:gd name="connsiteY18" fmla="*/ 611154 h 887174"/>
              <a:gd name="connsiteX19" fmla="*/ 3891642 w 3891642"/>
              <a:gd name="connsiteY19" fmla="*/ 616370 h 88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91642" h="887174">
                <a:moveTo>
                  <a:pt x="0" y="335609"/>
                </a:moveTo>
                <a:cubicBezTo>
                  <a:pt x="78619" y="138456"/>
                  <a:pt x="157238" y="-58696"/>
                  <a:pt x="232228" y="16295"/>
                </a:cubicBezTo>
                <a:cubicBezTo>
                  <a:pt x="307218" y="91285"/>
                  <a:pt x="374952" y="785552"/>
                  <a:pt x="449942" y="785552"/>
                </a:cubicBezTo>
                <a:cubicBezTo>
                  <a:pt x="524932" y="785552"/>
                  <a:pt x="599923" y="13876"/>
                  <a:pt x="682171" y="16295"/>
                </a:cubicBezTo>
                <a:cubicBezTo>
                  <a:pt x="764419" y="18714"/>
                  <a:pt x="868438" y="797647"/>
                  <a:pt x="943428" y="800066"/>
                </a:cubicBezTo>
                <a:cubicBezTo>
                  <a:pt x="1018418" y="802485"/>
                  <a:pt x="1064381" y="30809"/>
                  <a:pt x="1132114" y="30809"/>
                </a:cubicBezTo>
                <a:cubicBezTo>
                  <a:pt x="1199847" y="30809"/>
                  <a:pt x="1284514" y="797647"/>
                  <a:pt x="1349828" y="800066"/>
                </a:cubicBezTo>
                <a:cubicBezTo>
                  <a:pt x="1415142" y="802485"/>
                  <a:pt x="1463524" y="40485"/>
                  <a:pt x="1524000" y="45323"/>
                </a:cubicBezTo>
                <a:cubicBezTo>
                  <a:pt x="1584476" y="50161"/>
                  <a:pt x="1649790" y="821838"/>
                  <a:pt x="1712685" y="829095"/>
                </a:cubicBezTo>
                <a:cubicBezTo>
                  <a:pt x="1775580" y="836352"/>
                  <a:pt x="1833638" y="79190"/>
                  <a:pt x="1901371" y="88866"/>
                </a:cubicBezTo>
                <a:cubicBezTo>
                  <a:pt x="1969104" y="98542"/>
                  <a:pt x="2058609" y="889571"/>
                  <a:pt x="2119085" y="887152"/>
                </a:cubicBezTo>
                <a:cubicBezTo>
                  <a:pt x="2179561" y="884733"/>
                  <a:pt x="2201333" y="74352"/>
                  <a:pt x="2264228" y="74352"/>
                </a:cubicBezTo>
                <a:cubicBezTo>
                  <a:pt x="2327123" y="74352"/>
                  <a:pt x="2433562" y="882314"/>
                  <a:pt x="2496457" y="887152"/>
                </a:cubicBezTo>
                <a:cubicBezTo>
                  <a:pt x="2559352" y="891990"/>
                  <a:pt x="2578705" y="108218"/>
                  <a:pt x="2641600" y="103380"/>
                </a:cubicBezTo>
                <a:cubicBezTo>
                  <a:pt x="2704495" y="98542"/>
                  <a:pt x="2810933" y="862961"/>
                  <a:pt x="2873828" y="858123"/>
                </a:cubicBezTo>
                <a:cubicBezTo>
                  <a:pt x="2936723" y="853285"/>
                  <a:pt x="2960914" y="69514"/>
                  <a:pt x="3018971" y="74352"/>
                </a:cubicBezTo>
                <a:cubicBezTo>
                  <a:pt x="3077028" y="79190"/>
                  <a:pt x="3166533" y="884733"/>
                  <a:pt x="3222171" y="887152"/>
                </a:cubicBezTo>
                <a:cubicBezTo>
                  <a:pt x="3277809" y="889571"/>
                  <a:pt x="3298069" y="134866"/>
                  <a:pt x="3352800" y="88866"/>
                </a:cubicBezTo>
                <a:cubicBezTo>
                  <a:pt x="3407531" y="42866"/>
                  <a:pt x="3432175" y="599437"/>
                  <a:pt x="3550557" y="611154"/>
                </a:cubicBezTo>
                <a:cubicBezTo>
                  <a:pt x="3668939" y="622871"/>
                  <a:pt x="3812645" y="612307"/>
                  <a:pt x="3891642" y="61637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フリーフォーム 33"/>
          <p:cNvSpPr/>
          <p:nvPr/>
        </p:nvSpPr>
        <p:spPr>
          <a:xfrm rot="8654649">
            <a:off x="7055592" y="2438601"/>
            <a:ext cx="1465351" cy="353441"/>
          </a:xfrm>
          <a:custGeom>
            <a:avLst/>
            <a:gdLst>
              <a:gd name="connsiteX0" fmla="*/ 0 w 3701142"/>
              <a:gd name="connsiteY0" fmla="*/ 335609 h 887174"/>
              <a:gd name="connsiteX1" fmla="*/ 232228 w 3701142"/>
              <a:gd name="connsiteY1" fmla="*/ 16295 h 887174"/>
              <a:gd name="connsiteX2" fmla="*/ 449942 w 3701142"/>
              <a:gd name="connsiteY2" fmla="*/ 785552 h 887174"/>
              <a:gd name="connsiteX3" fmla="*/ 682171 w 3701142"/>
              <a:gd name="connsiteY3" fmla="*/ 16295 h 887174"/>
              <a:gd name="connsiteX4" fmla="*/ 943428 w 3701142"/>
              <a:gd name="connsiteY4" fmla="*/ 800066 h 887174"/>
              <a:gd name="connsiteX5" fmla="*/ 1132114 w 3701142"/>
              <a:gd name="connsiteY5" fmla="*/ 30809 h 887174"/>
              <a:gd name="connsiteX6" fmla="*/ 1349828 w 3701142"/>
              <a:gd name="connsiteY6" fmla="*/ 800066 h 887174"/>
              <a:gd name="connsiteX7" fmla="*/ 1524000 w 3701142"/>
              <a:gd name="connsiteY7" fmla="*/ 45323 h 887174"/>
              <a:gd name="connsiteX8" fmla="*/ 1712685 w 3701142"/>
              <a:gd name="connsiteY8" fmla="*/ 829095 h 887174"/>
              <a:gd name="connsiteX9" fmla="*/ 1901371 w 3701142"/>
              <a:gd name="connsiteY9" fmla="*/ 88866 h 887174"/>
              <a:gd name="connsiteX10" fmla="*/ 2119085 w 3701142"/>
              <a:gd name="connsiteY10" fmla="*/ 887152 h 887174"/>
              <a:gd name="connsiteX11" fmla="*/ 2264228 w 3701142"/>
              <a:gd name="connsiteY11" fmla="*/ 74352 h 887174"/>
              <a:gd name="connsiteX12" fmla="*/ 2496457 w 3701142"/>
              <a:gd name="connsiteY12" fmla="*/ 887152 h 887174"/>
              <a:gd name="connsiteX13" fmla="*/ 2641600 w 3701142"/>
              <a:gd name="connsiteY13" fmla="*/ 103380 h 887174"/>
              <a:gd name="connsiteX14" fmla="*/ 2873828 w 3701142"/>
              <a:gd name="connsiteY14" fmla="*/ 858123 h 887174"/>
              <a:gd name="connsiteX15" fmla="*/ 3018971 w 3701142"/>
              <a:gd name="connsiteY15" fmla="*/ 74352 h 887174"/>
              <a:gd name="connsiteX16" fmla="*/ 3222171 w 3701142"/>
              <a:gd name="connsiteY16" fmla="*/ 887152 h 887174"/>
              <a:gd name="connsiteX17" fmla="*/ 3352800 w 3701142"/>
              <a:gd name="connsiteY17" fmla="*/ 88866 h 887174"/>
              <a:gd name="connsiteX18" fmla="*/ 3512457 w 3701142"/>
              <a:gd name="connsiteY18" fmla="*/ 596866 h 887174"/>
              <a:gd name="connsiteX19" fmla="*/ 3628571 w 3701142"/>
              <a:gd name="connsiteY19" fmla="*/ 611380 h 887174"/>
              <a:gd name="connsiteX20" fmla="*/ 3701142 w 3701142"/>
              <a:gd name="connsiteY20" fmla="*/ 625895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12457 w 3891642"/>
              <a:gd name="connsiteY18" fmla="*/ 596866 h 887174"/>
              <a:gd name="connsiteX19" fmla="*/ 3628571 w 3891642"/>
              <a:gd name="connsiteY19" fmla="*/ 611380 h 887174"/>
              <a:gd name="connsiteX20" fmla="*/ 3891642 w 3891642"/>
              <a:gd name="connsiteY20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12457 w 3891642"/>
              <a:gd name="connsiteY18" fmla="*/ 596866 h 887174"/>
              <a:gd name="connsiteX19" fmla="*/ 3891642 w 3891642"/>
              <a:gd name="connsiteY19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50557 w 3891642"/>
              <a:gd name="connsiteY18" fmla="*/ 611154 h 887174"/>
              <a:gd name="connsiteX19" fmla="*/ 3891642 w 3891642"/>
              <a:gd name="connsiteY19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50557 w 3891642"/>
              <a:gd name="connsiteY18" fmla="*/ 611154 h 887174"/>
              <a:gd name="connsiteX19" fmla="*/ 3891642 w 3891642"/>
              <a:gd name="connsiteY19" fmla="*/ 616370 h 88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91642" h="887174">
                <a:moveTo>
                  <a:pt x="0" y="335609"/>
                </a:moveTo>
                <a:cubicBezTo>
                  <a:pt x="78619" y="138456"/>
                  <a:pt x="157238" y="-58696"/>
                  <a:pt x="232228" y="16295"/>
                </a:cubicBezTo>
                <a:cubicBezTo>
                  <a:pt x="307218" y="91285"/>
                  <a:pt x="374952" y="785552"/>
                  <a:pt x="449942" y="785552"/>
                </a:cubicBezTo>
                <a:cubicBezTo>
                  <a:pt x="524932" y="785552"/>
                  <a:pt x="599923" y="13876"/>
                  <a:pt x="682171" y="16295"/>
                </a:cubicBezTo>
                <a:cubicBezTo>
                  <a:pt x="764419" y="18714"/>
                  <a:pt x="868438" y="797647"/>
                  <a:pt x="943428" y="800066"/>
                </a:cubicBezTo>
                <a:cubicBezTo>
                  <a:pt x="1018418" y="802485"/>
                  <a:pt x="1064381" y="30809"/>
                  <a:pt x="1132114" y="30809"/>
                </a:cubicBezTo>
                <a:cubicBezTo>
                  <a:pt x="1199847" y="30809"/>
                  <a:pt x="1284514" y="797647"/>
                  <a:pt x="1349828" y="800066"/>
                </a:cubicBezTo>
                <a:cubicBezTo>
                  <a:pt x="1415142" y="802485"/>
                  <a:pt x="1463524" y="40485"/>
                  <a:pt x="1524000" y="45323"/>
                </a:cubicBezTo>
                <a:cubicBezTo>
                  <a:pt x="1584476" y="50161"/>
                  <a:pt x="1649790" y="821838"/>
                  <a:pt x="1712685" y="829095"/>
                </a:cubicBezTo>
                <a:cubicBezTo>
                  <a:pt x="1775580" y="836352"/>
                  <a:pt x="1833638" y="79190"/>
                  <a:pt x="1901371" y="88866"/>
                </a:cubicBezTo>
                <a:cubicBezTo>
                  <a:pt x="1969104" y="98542"/>
                  <a:pt x="2058609" y="889571"/>
                  <a:pt x="2119085" y="887152"/>
                </a:cubicBezTo>
                <a:cubicBezTo>
                  <a:pt x="2179561" y="884733"/>
                  <a:pt x="2201333" y="74352"/>
                  <a:pt x="2264228" y="74352"/>
                </a:cubicBezTo>
                <a:cubicBezTo>
                  <a:pt x="2327123" y="74352"/>
                  <a:pt x="2433562" y="882314"/>
                  <a:pt x="2496457" y="887152"/>
                </a:cubicBezTo>
                <a:cubicBezTo>
                  <a:pt x="2559352" y="891990"/>
                  <a:pt x="2578705" y="108218"/>
                  <a:pt x="2641600" y="103380"/>
                </a:cubicBezTo>
                <a:cubicBezTo>
                  <a:pt x="2704495" y="98542"/>
                  <a:pt x="2810933" y="862961"/>
                  <a:pt x="2873828" y="858123"/>
                </a:cubicBezTo>
                <a:cubicBezTo>
                  <a:pt x="2936723" y="853285"/>
                  <a:pt x="2960914" y="69514"/>
                  <a:pt x="3018971" y="74352"/>
                </a:cubicBezTo>
                <a:cubicBezTo>
                  <a:pt x="3077028" y="79190"/>
                  <a:pt x="3166533" y="884733"/>
                  <a:pt x="3222171" y="887152"/>
                </a:cubicBezTo>
                <a:cubicBezTo>
                  <a:pt x="3277809" y="889571"/>
                  <a:pt x="3298069" y="134866"/>
                  <a:pt x="3352800" y="88866"/>
                </a:cubicBezTo>
                <a:cubicBezTo>
                  <a:pt x="3407531" y="42866"/>
                  <a:pt x="3432175" y="599437"/>
                  <a:pt x="3550557" y="611154"/>
                </a:cubicBezTo>
                <a:cubicBezTo>
                  <a:pt x="3668939" y="622871"/>
                  <a:pt x="3812645" y="612307"/>
                  <a:pt x="3891642" y="61637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爆発 1 34"/>
          <p:cNvSpPr/>
          <p:nvPr/>
        </p:nvSpPr>
        <p:spPr>
          <a:xfrm>
            <a:off x="8305510" y="1943013"/>
            <a:ext cx="361196" cy="361196"/>
          </a:xfrm>
          <a:prstGeom prst="irregularSeal1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爆発 1 39"/>
          <p:cNvSpPr/>
          <p:nvPr/>
        </p:nvSpPr>
        <p:spPr>
          <a:xfrm>
            <a:off x="8168552" y="2825663"/>
            <a:ext cx="361196" cy="361196"/>
          </a:xfrm>
          <a:prstGeom prst="irregularSeal1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/>
        </p:nvSpPr>
        <p:spPr>
          <a:xfrm rot="3800446">
            <a:off x="8002015" y="3632384"/>
            <a:ext cx="1465351" cy="353441"/>
          </a:xfrm>
          <a:custGeom>
            <a:avLst/>
            <a:gdLst>
              <a:gd name="connsiteX0" fmla="*/ 0 w 3701142"/>
              <a:gd name="connsiteY0" fmla="*/ 335609 h 887174"/>
              <a:gd name="connsiteX1" fmla="*/ 232228 w 3701142"/>
              <a:gd name="connsiteY1" fmla="*/ 16295 h 887174"/>
              <a:gd name="connsiteX2" fmla="*/ 449942 w 3701142"/>
              <a:gd name="connsiteY2" fmla="*/ 785552 h 887174"/>
              <a:gd name="connsiteX3" fmla="*/ 682171 w 3701142"/>
              <a:gd name="connsiteY3" fmla="*/ 16295 h 887174"/>
              <a:gd name="connsiteX4" fmla="*/ 943428 w 3701142"/>
              <a:gd name="connsiteY4" fmla="*/ 800066 h 887174"/>
              <a:gd name="connsiteX5" fmla="*/ 1132114 w 3701142"/>
              <a:gd name="connsiteY5" fmla="*/ 30809 h 887174"/>
              <a:gd name="connsiteX6" fmla="*/ 1349828 w 3701142"/>
              <a:gd name="connsiteY6" fmla="*/ 800066 h 887174"/>
              <a:gd name="connsiteX7" fmla="*/ 1524000 w 3701142"/>
              <a:gd name="connsiteY7" fmla="*/ 45323 h 887174"/>
              <a:gd name="connsiteX8" fmla="*/ 1712685 w 3701142"/>
              <a:gd name="connsiteY8" fmla="*/ 829095 h 887174"/>
              <a:gd name="connsiteX9" fmla="*/ 1901371 w 3701142"/>
              <a:gd name="connsiteY9" fmla="*/ 88866 h 887174"/>
              <a:gd name="connsiteX10" fmla="*/ 2119085 w 3701142"/>
              <a:gd name="connsiteY10" fmla="*/ 887152 h 887174"/>
              <a:gd name="connsiteX11" fmla="*/ 2264228 w 3701142"/>
              <a:gd name="connsiteY11" fmla="*/ 74352 h 887174"/>
              <a:gd name="connsiteX12" fmla="*/ 2496457 w 3701142"/>
              <a:gd name="connsiteY12" fmla="*/ 887152 h 887174"/>
              <a:gd name="connsiteX13" fmla="*/ 2641600 w 3701142"/>
              <a:gd name="connsiteY13" fmla="*/ 103380 h 887174"/>
              <a:gd name="connsiteX14" fmla="*/ 2873828 w 3701142"/>
              <a:gd name="connsiteY14" fmla="*/ 858123 h 887174"/>
              <a:gd name="connsiteX15" fmla="*/ 3018971 w 3701142"/>
              <a:gd name="connsiteY15" fmla="*/ 74352 h 887174"/>
              <a:gd name="connsiteX16" fmla="*/ 3222171 w 3701142"/>
              <a:gd name="connsiteY16" fmla="*/ 887152 h 887174"/>
              <a:gd name="connsiteX17" fmla="*/ 3352800 w 3701142"/>
              <a:gd name="connsiteY17" fmla="*/ 88866 h 887174"/>
              <a:gd name="connsiteX18" fmla="*/ 3512457 w 3701142"/>
              <a:gd name="connsiteY18" fmla="*/ 596866 h 887174"/>
              <a:gd name="connsiteX19" fmla="*/ 3628571 w 3701142"/>
              <a:gd name="connsiteY19" fmla="*/ 611380 h 887174"/>
              <a:gd name="connsiteX20" fmla="*/ 3701142 w 3701142"/>
              <a:gd name="connsiteY20" fmla="*/ 625895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12457 w 3891642"/>
              <a:gd name="connsiteY18" fmla="*/ 596866 h 887174"/>
              <a:gd name="connsiteX19" fmla="*/ 3628571 w 3891642"/>
              <a:gd name="connsiteY19" fmla="*/ 611380 h 887174"/>
              <a:gd name="connsiteX20" fmla="*/ 3891642 w 3891642"/>
              <a:gd name="connsiteY20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12457 w 3891642"/>
              <a:gd name="connsiteY18" fmla="*/ 596866 h 887174"/>
              <a:gd name="connsiteX19" fmla="*/ 3891642 w 3891642"/>
              <a:gd name="connsiteY19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50557 w 3891642"/>
              <a:gd name="connsiteY18" fmla="*/ 611154 h 887174"/>
              <a:gd name="connsiteX19" fmla="*/ 3891642 w 3891642"/>
              <a:gd name="connsiteY19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50557 w 3891642"/>
              <a:gd name="connsiteY18" fmla="*/ 611154 h 887174"/>
              <a:gd name="connsiteX19" fmla="*/ 3891642 w 3891642"/>
              <a:gd name="connsiteY19" fmla="*/ 616370 h 88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91642" h="887174">
                <a:moveTo>
                  <a:pt x="0" y="335609"/>
                </a:moveTo>
                <a:cubicBezTo>
                  <a:pt x="78619" y="138456"/>
                  <a:pt x="157238" y="-58696"/>
                  <a:pt x="232228" y="16295"/>
                </a:cubicBezTo>
                <a:cubicBezTo>
                  <a:pt x="307218" y="91285"/>
                  <a:pt x="374952" y="785552"/>
                  <a:pt x="449942" y="785552"/>
                </a:cubicBezTo>
                <a:cubicBezTo>
                  <a:pt x="524932" y="785552"/>
                  <a:pt x="599923" y="13876"/>
                  <a:pt x="682171" y="16295"/>
                </a:cubicBezTo>
                <a:cubicBezTo>
                  <a:pt x="764419" y="18714"/>
                  <a:pt x="868438" y="797647"/>
                  <a:pt x="943428" y="800066"/>
                </a:cubicBezTo>
                <a:cubicBezTo>
                  <a:pt x="1018418" y="802485"/>
                  <a:pt x="1064381" y="30809"/>
                  <a:pt x="1132114" y="30809"/>
                </a:cubicBezTo>
                <a:cubicBezTo>
                  <a:pt x="1199847" y="30809"/>
                  <a:pt x="1284514" y="797647"/>
                  <a:pt x="1349828" y="800066"/>
                </a:cubicBezTo>
                <a:cubicBezTo>
                  <a:pt x="1415142" y="802485"/>
                  <a:pt x="1463524" y="40485"/>
                  <a:pt x="1524000" y="45323"/>
                </a:cubicBezTo>
                <a:cubicBezTo>
                  <a:pt x="1584476" y="50161"/>
                  <a:pt x="1649790" y="821838"/>
                  <a:pt x="1712685" y="829095"/>
                </a:cubicBezTo>
                <a:cubicBezTo>
                  <a:pt x="1775580" y="836352"/>
                  <a:pt x="1833638" y="79190"/>
                  <a:pt x="1901371" y="88866"/>
                </a:cubicBezTo>
                <a:cubicBezTo>
                  <a:pt x="1969104" y="98542"/>
                  <a:pt x="2058609" y="889571"/>
                  <a:pt x="2119085" y="887152"/>
                </a:cubicBezTo>
                <a:cubicBezTo>
                  <a:pt x="2179561" y="884733"/>
                  <a:pt x="2201333" y="74352"/>
                  <a:pt x="2264228" y="74352"/>
                </a:cubicBezTo>
                <a:cubicBezTo>
                  <a:pt x="2327123" y="74352"/>
                  <a:pt x="2433562" y="882314"/>
                  <a:pt x="2496457" y="887152"/>
                </a:cubicBezTo>
                <a:cubicBezTo>
                  <a:pt x="2559352" y="891990"/>
                  <a:pt x="2578705" y="108218"/>
                  <a:pt x="2641600" y="103380"/>
                </a:cubicBezTo>
                <a:cubicBezTo>
                  <a:pt x="2704495" y="98542"/>
                  <a:pt x="2810933" y="862961"/>
                  <a:pt x="2873828" y="858123"/>
                </a:cubicBezTo>
                <a:cubicBezTo>
                  <a:pt x="2936723" y="853285"/>
                  <a:pt x="2960914" y="69514"/>
                  <a:pt x="3018971" y="74352"/>
                </a:cubicBezTo>
                <a:cubicBezTo>
                  <a:pt x="3077028" y="79190"/>
                  <a:pt x="3166533" y="884733"/>
                  <a:pt x="3222171" y="887152"/>
                </a:cubicBezTo>
                <a:cubicBezTo>
                  <a:pt x="3277809" y="889571"/>
                  <a:pt x="3298069" y="134866"/>
                  <a:pt x="3352800" y="88866"/>
                </a:cubicBezTo>
                <a:cubicBezTo>
                  <a:pt x="3407531" y="42866"/>
                  <a:pt x="3432175" y="599437"/>
                  <a:pt x="3550557" y="611154"/>
                </a:cubicBezTo>
                <a:cubicBezTo>
                  <a:pt x="3668939" y="622871"/>
                  <a:pt x="3812645" y="612307"/>
                  <a:pt x="3891642" y="61637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フリーフォーム 41"/>
          <p:cNvSpPr/>
          <p:nvPr/>
        </p:nvSpPr>
        <p:spPr>
          <a:xfrm rot="5400000">
            <a:off x="7536398" y="3742814"/>
            <a:ext cx="1465351" cy="353441"/>
          </a:xfrm>
          <a:custGeom>
            <a:avLst/>
            <a:gdLst>
              <a:gd name="connsiteX0" fmla="*/ 0 w 3701142"/>
              <a:gd name="connsiteY0" fmla="*/ 335609 h 887174"/>
              <a:gd name="connsiteX1" fmla="*/ 232228 w 3701142"/>
              <a:gd name="connsiteY1" fmla="*/ 16295 h 887174"/>
              <a:gd name="connsiteX2" fmla="*/ 449942 w 3701142"/>
              <a:gd name="connsiteY2" fmla="*/ 785552 h 887174"/>
              <a:gd name="connsiteX3" fmla="*/ 682171 w 3701142"/>
              <a:gd name="connsiteY3" fmla="*/ 16295 h 887174"/>
              <a:gd name="connsiteX4" fmla="*/ 943428 w 3701142"/>
              <a:gd name="connsiteY4" fmla="*/ 800066 h 887174"/>
              <a:gd name="connsiteX5" fmla="*/ 1132114 w 3701142"/>
              <a:gd name="connsiteY5" fmla="*/ 30809 h 887174"/>
              <a:gd name="connsiteX6" fmla="*/ 1349828 w 3701142"/>
              <a:gd name="connsiteY6" fmla="*/ 800066 h 887174"/>
              <a:gd name="connsiteX7" fmla="*/ 1524000 w 3701142"/>
              <a:gd name="connsiteY7" fmla="*/ 45323 h 887174"/>
              <a:gd name="connsiteX8" fmla="*/ 1712685 w 3701142"/>
              <a:gd name="connsiteY8" fmla="*/ 829095 h 887174"/>
              <a:gd name="connsiteX9" fmla="*/ 1901371 w 3701142"/>
              <a:gd name="connsiteY9" fmla="*/ 88866 h 887174"/>
              <a:gd name="connsiteX10" fmla="*/ 2119085 w 3701142"/>
              <a:gd name="connsiteY10" fmla="*/ 887152 h 887174"/>
              <a:gd name="connsiteX11" fmla="*/ 2264228 w 3701142"/>
              <a:gd name="connsiteY11" fmla="*/ 74352 h 887174"/>
              <a:gd name="connsiteX12" fmla="*/ 2496457 w 3701142"/>
              <a:gd name="connsiteY12" fmla="*/ 887152 h 887174"/>
              <a:gd name="connsiteX13" fmla="*/ 2641600 w 3701142"/>
              <a:gd name="connsiteY13" fmla="*/ 103380 h 887174"/>
              <a:gd name="connsiteX14" fmla="*/ 2873828 w 3701142"/>
              <a:gd name="connsiteY14" fmla="*/ 858123 h 887174"/>
              <a:gd name="connsiteX15" fmla="*/ 3018971 w 3701142"/>
              <a:gd name="connsiteY15" fmla="*/ 74352 h 887174"/>
              <a:gd name="connsiteX16" fmla="*/ 3222171 w 3701142"/>
              <a:gd name="connsiteY16" fmla="*/ 887152 h 887174"/>
              <a:gd name="connsiteX17" fmla="*/ 3352800 w 3701142"/>
              <a:gd name="connsiteY17" fmla="*/ 88866 h 887174"/>
              <a:gd name="connsiteX18" fmla="*/ 3512457 w 3701142"/>
              <a:gd name="connsiteY18" fmla="*/ 596866 h 887174"/>
              <a:gd name="connsiteX19" fmla="*/ 3628571 w 3701142"/>
              <a:gd name="connsiteY19" fmla="*/ 611380 h 887174"/>
              <a:gd name="connsiteX20" fmla="*/ 3701142 w 3701142"/>
              <a:gd name="connsiteY20" fmla="*/ 625895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12457 w 3891642"/>
              <a:gd name="connsiteY18" fmla="*/ 596866 h 887174"/>
              <a:gd name="connsiteX19" fmla="*/ 3628571 w 3891642"/>
              <a:gd name="connsiteY19" fmla="*/ 611380 h 887174"/>
              <a:gd name="connsiteX20" fmla="*/ 3891642 w 3891642"/>
              <a:gd name="connsiteY20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12457 w 3891642"/>
              <a:gd name="connsiteY18" fmla="*/ 596866 h 887174"/>
              <a:gd name="connsiteX19" fmla="*/ 3891642 w 3891642"/>
              <a:gd name="connsiteY19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50557 w 3891642"/>
              <a:gd name="connsiteY18" fmla="*/ 611154 h 887174"/>
              <a:gd name="connsiteX19" fmla="*/ 3891642 w 3891642"/>
              <a:gd name="connsiteY19" fmla="*/ 616370 h 887174"/>
              <a:gd name="connsiteX0" fmla="*/ 0 w 3891642"/>
              <a:gd name="connsiteY0" fmla="*/ 335609 h 887174"/>
              <a:gd name="connsiteX1" fmla="*/ 232228 w 3891642"/>
              <a:gd name="connsiteY1" fmla="*/ 16295 h 887174"/>
              <a:gd name="connsiteX2" fmla="*/ 449942 w 3891642"/>
              <a:gd name="connsiteY2" fmla="*/ 785552 h 887174"/>
              <a:gd name="connsiteX3" fmla="*/ 682171 w 3891642"/>
              <a:gd name="connsiteY3" fmla="*/ 16295 h 887174"/>
              <a:gd name="connsiteX4" fmla="*/ 943428 w 3891642"/>
              <a:gd name="connsiteY4" fmla="*/ 800066 h 887174"/>
              <a:gd name="connsiteX5" fmla="*/ 1132114 w 3891642"/>
              <a:gd name="connsiteY5" fmla="*/ 30809 h 887174"/>
              <a:gd name="connsiteX6" fmla="*/ 1349828 w 3891642"/>
              <a:gd name="connsiteY6" fmla="*/ 800066 h 887174"/>
              <a:gd name="connsiteX7" fmla="*/ 1524000 w 3891642"/>
              <a:gd name="connsiteY7" fmla="*/ 45323 h 887174"/>
              <a:gd name="connsiteX8" fmla="*/ 1712685 w 3891642"/>
              <a:gd name="connsiteY8" fmla="*/ 829095 h 887174"/>
              <a:gd name="connsiteX9" fmla="*/ 1901371 w 3891642"/>
              <a:gd name="connsiteY9" fmla="*/ 88866 h 887174"/>
              <a:gd name="connsiteX10" fmla="*/ 2119085 w 3891642"/>
              <a:gd name="connsiteY10" fmla="*/ 887152 h 887174"/>
              <a:gd name="connsiteX11" fmla="*/ 2264228 w 3891642"/>
              <a:gd name="connsiteY11" fmla="*/ 74352 h 887174"/>
              <a:gd name="connsiteX12" fmla="*/ 2496457 w 3891642"/>
              <a:gd name="connsiteY12" fmla="*/ 887152 h 887174"/>
              <a:gd name="connsiteX13" fmla="*/ 2641600 w 3891642"/>
              <a:gd name="connsiteY13" fmla="*/ 103380 h 887174"/>
              <a:gd name="connsiteX14" fmla="*/ 2873828 w 3891642"/>
              <a:gd name="connsiteY14" fmla="*/ 858123 h 887174"/>
              <a:gd name="connsiteX15" fmla="*/ 3018971 w 3891642"/>
              <a:gd name="connsiteY15" fmla="*/ 74352 h 887174"/>
              <a:gd name="connsiteX16" fmla="*/ 3222171 w 3891642"/>
              <a:gd name="connsiteY16" fmla="*/ 887152 h 887174"/>
              <a:gd name="connsiteX17" fmla="*/ 3352800 w 3891642"/>
              <a:gd name="connsiteY17" fmla="*/ 88866 h 887174"/>
              <a:gd name="connsiteX18" fmla="*/ 3550557 w 3891642"/>
              <a:gd name="connsiteY18" fmla="*/ 611154 h 887174"/>
              <a:gd name="connsiteX19" fmla="*/ 3891642 w 3891642"/>
              <a:gd name="connsiteY19" fmla="*/ 616370 h 88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91642" h="887174">
                <a:moveTo>
                  <a:pt x="0" y="335609"/>
                </a:moveTo>
                <a:cubicBezTo>
                  <a:pt x="78619" y="138456"/>
                  <a:pt x="157238" y="-58696"/>
                  <a:pt x="232228" y="16295"/>
                </a:cubicBezTo>
                <a:cubicBezTo>
                  <a:pt x="307218" y="91285"/>
                  <a:pt x="374952" y="785552"/>
                  <a:pt x="449942" y="785552"/>
                </a:cubicBezTo>
                <a:cubicBezTo>
                  <a:pt x="524932" y="785552"/>
                  <a:pt x="599923" y="13876"/>
                  <a:pt x="682171" y="16295"/>
                </a:cubicBezTo>
                <a:cubicBezTo>
                  <a:pt x="764419" y="18714"/>
                  <a:pt x="868438" y="797647"/>
                  <a:pt x="943428" y="800066"/>
                </a:cubicBezTo>
                <a:cubicBezTo>
                  <a:pt x="1018418" y="802485"/>
                  <a:pt x="1064381" y="30809"/>
                  <a:pt x="1132114" y="30809"/>
                </a:cubicBezTo>
                <a:cubicBezTo>
                  <a:pt x="1199847" y="30809"/>
                  <a:pt x="1284514" y="797647"/>
                  <a:pt x="1349828" y="800066"/>
                </a:cubicBezTo>
                <a:cubicBezTo>
                  <a:pt x="1415142" y="802485"/>
                  <a:pt x="1463524" y="40485"/>
                  <a:pt x="1524000" y="45323"/>
                </a:cubicBezTo>
                <a:cubicBezTo>
                  <a:pt x="1584476" y="50161"/>
                  <a:pt x="1649790" y="821838"/>
                  <a:pt x="1712685" y="829095"/>
                </a:cubicBezTo>
                <a:cubicBezTo>
                  <a:pt x="1775580" y="836352"/>
                  <a:pt x="1833638" y="79190"/>
                  <a:pt x="1901371" y="88866"/>
                </a:cubicBezTo>
                <a:cubicBezTo>
                  <a:pt x="1969104" y="98542"/>
                  <a:pt x="2058609" y="889571"/>
                  <a:pt x="2119085" y="887152"/>
                </a:cubicBezTo>
                <a:cubicBezTo>
                  <a:pt x="2179561" y="884733"/>
                  <a:pt x="2201333" y="74352"/>
                  <a:pt x="2264228" y="74352"/>
                </a:cubicBezTo>
                <a:cubicBezTo>
                  <a:pt x="2327123" y="74352"/>
                  <a:pt x="2433562" y="882314"/>
                  <a:pt x="2496457" y="887152"/>
                </a:cubicBezTo>
                <a:cubicBezTo>
                  <a:pt x="2559352" y="891990"/>
                  <a:pt x="2578705" y="108218"/>
                  <a:pt x="2641600" y="103380"/>
                </a:cubicBezTo>
                <a:cubicBezTo>
                  <a:pt x="2704495" y="98542"/>
                  <a:pt x="2810933" y="862961"/>
                  <a:pt x="2873828" y="858123"/>
                </a:cubicBezTo>
                <a:cubicBezTo>
                  <a:pt x="2936723" y="853285"/>
                  <a:pt x="2960914" y="69514"/>
                  <a:pt x="3018971" y="74352"/>
                </a:cubicBezTo>
                <a:cubicBezTo>
                  <a:pt x="3077028" y="79190"/>
                  <a:pt x="3166533" y="884733"/>
                  <a:pt x="3222171" y="887152"/>
                </a:cubicBezTo>
                <a:cubicBezTo>
                  <a:pt x="3277809" y="889571"/>
                  <a:pt x="3298069" y="134866"/>
                  <a:pt x="3352800" y="88866"/>
                </a:cubicBezTo>
                <a:cubicBezTo>
                  <a:pt x="3407531" y="42866"/>
                  <a:pt x="3432175" y="599437"/>
                  <a:pt x="3550557" y="611154"/>
                </a:cubicBezTo>
                <a:cubicBezTo>
                  <a:pt x="3668939" y="622871"/>
                  <a:pt x="3812645" y="612307"/>
                  <a:pt x="3891642" y="61637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2" name="直線矢印コネクタ 31"/>
          <p:cNvCxnSpPr>
            <a:stCxn id="8" idx="2"/>
            <a:endCxn id="40" idx="0"/>
          </p:cNvCxnSpPr>
          <p:nvPr/>
        </p:nvCxnSpPr>
        <p:spPr>
          <a:xfrm flipH="1">
            <a:off x="8411389" y="1606595"/>
            <a:ext cx="255317" cy="121906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 bwMode="auto">
          <a:xfrm>
            <a:off x="7291774" y="3273203"/>
            <a:ext cx="819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Air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(N+O)</a:t>
            </a:r>
            <a:endParaRPr kumimoji="1" lang="ja-JP" altLang="en-US" dirty="0" smtClean="0"/>
          </a:p>
        </p:txBody>
      </p:sp>
      <p:sp>
        <p:nvSpPr>
          <p:cNvPr id="47" name="テキスト ボックス 46"/>
          <p:cNvSpPr txBox="1"/>
          <p:nvPr/>
        </p:nvSpPr>
        <p:spPr bwMode="auto">
          <a:xfrm>
            <a:off x="3475002" y="2990085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11</a:t>
            </a:r>
            <a:r>
              <a:rPr kumimoji="1" lang="en-US" altLang="ja-JP" sz="2000" dirty="0" smtClean="0"/>
              <a:t>B</a:t>
            </a:r>
            <a:endParaRPr kumimoji="1" lang="ja-JP" altLang="en-US" sz="2000" dirty="0" smtClean="0"/>
          </a:p>
        </p:txBody>
      </p:sp>
      <p:sp>
        <p:nvSpPr>
          <p:cNvPr id="48" name="テキスト ボックス 47"/>
          <p:cNvSpPr txBox="1"/>
          <p:nvPr/>
        </p:nvSpPr>
        <p:spPr bwMode="auto">
          <a:xfrm>
            <a:off x="3772701" y="2739230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11</a:t>
            </a:r>
            <a:r>
              <a:rPr kumimoji="1" lang="en-US" altLang="ja-JP" sz="2000" dirty="0" smtClean="0"/>
              <a:t>B</a:t>
            </a:r>
            <a:endParaRPr kumimoji="1" lang="ja-JP" altLang="en-US" sz="2000" dirty="0" smtClean="0"/>
          </a:p>
        </p:txBody>
      </p:sp>
      <p:sp>
        <p:nvSpPr>
          <p:cNvPr id="49" name="テキスト ボックス 48"/>
          <p:cNvSpPr txBox="1"/>
          <p:nvPr/>
        </p:nvSpPr>
        <p:spPr bwMode="auto">
          <a:xfrm>
            <a:off x="4932040" y="2267553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11</a:t>
            </a:r>
            <a:r>
              <a:rPr kumimoji="1" lang="en-US" altLang="ja-JP" sz="2000" dirty="0" smtClean="0"/>
              <a:t>B</a:t>
            </a:r>
            <a:endParaRPr kumimoji="1" lang="ja-JP" altLang="en-US" sz="2000" dirty="0" smtClean="0"/>
          </a:p>
        </p:txBody>
      </p:sp>
      <p:sp>
        <p:nvSpPr>
          <p:cNvPr id="50" name="テキスト ボックス 49"/>
          <p:cNvSpPr txBox="1"/>
          <p:nvPr/>
        </p:nvSpPr>
        <p:spPr bwMode="auto">
          <a:xfrm>
            <a:off x="4386698" y="2515402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10</a:t>
            </a:r>
            <a:r>
              <a:rPr kumimoji="1" lang="en-US" altLang="ja-JP" sz="2000" dirty="0" smtClean="0"/>
              <a:t>B</a:t>
            </a:r>
            <a:endParaRPr kumimoji="1" lang="ja-JP" altLang="en-US" sz="2000" dirty="0" smtClean="0"/>
          </a:p>
        </p:txBody>
      </p:sp>
      <p:sp>
        <p:nvSpPr>
          <p:cNvPr id="52" name="テキスト ボックス 51"/>
          <p:cNvSpPr txBox="1"/>
          <p:nvPr/>
        </p:nvSpPr>
        <p:spPr bwMode="auto">
          <a:xfrm>
            <a:off x="5577794" y="2593246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11</a:t>
            </a:r>
            <a:r>
              <a:rPr kumimoji="1" lang="en-US" altLang="ja-JP" sz="2000" dirty="0" smtClean="0"/>
              <a:t>B</a:t>
            </a:r>
            <a:endParaRPr kumimoji="1" lang="ja-JP" altLang="en-US" sz="2000" dirty="0" smtClean="0"/>
          </a:p>
        </p:txBody>
      </p:sp>
      <p:sp>
        <p:nvSpPr>
          <p:cNvPr id="53" name="テキスト ボックス 52"/>
          <p:cNvSpPr txBox="1"/>
          <p:nvPr/>
        </p:nvSpPr>
        <p:spPr bwMode="auto">
          <a:xfrm>
            <a:off x="6084168" y="3090167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11</a:t>
            </a:r>
            <a:r>
              <a:rPr kumimoji="1" lang="en-US" altLang="ja-JP" sz="2000" dirty="0" smtClean="0"/>
              <a:t>B</a:t>
            </a:r>
            <a:endParaRPr kumimoji="1" lang="ja-JP" altLang="en-US" sz="2000" dirty="0" smtClean="0"/>
          </a:p>
        </p:txBody>
      </p:sp>
      <p:cxnSp>
        <p:nvCxnSpPr>
          <p:cNvPr id="54" name="直線コネクタ 53"/>
          <p:cNvCxnSpPr>
            <a:stCxn id="52" idx="2"/>
          </p:cNvCxnSpPr>
          <p:nvPr/>
        </p:nvCxnSpPr>
        <p:spPr>
          <a:xfrm>
            <a:off x="5850465" y="2993356"/>
            <a:ext cx="22093" cy="58018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5159069" y="2583402"/>
            <a:ext cx="0" cy="97062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 bwMode="auto">
          <a:xfrm>
            <a:off x="5159069" y="2965390"/>
            <a:ext cx="5453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11</a:t>
            </a:r>
            <a:r>
              <a:rPr kumimoji="1" lang="en-US" altLang="ja-JP" sz="2000" dirty="0" smtClean="0"/>
              <a:t>B</a:t>
            </a:r>
            <a:endParaRPr kumimoji="1" lang="ja-JP" altLang="en-US" sz="2000" dirty="0" smtClean="0"/>
          </a:p>
        </p:txBody>
      </p:sp>
      <p:cxnSp>
        <p:nvCxnSpPr>
          <p:cNvPr id="61" name="直線コネクタ 60"/>
          <p:cNvCxnSpPr/>
          <p:nvPr/>
        </p:nvCxnSpPr>
        <p:spPr>
          <a:xfrm>
            <a:off x="5431740" y="3263059"/>
            <a:ext cx="0" cy="30341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 bwMode="auto">
          <a:xfrm>
            <a:off x="2488543" y="1577920"/>
            <a:ext cx="6880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baseline="30000" dirty="0" smtClean="0"/>
              <a:t>10</a:t>
            </a:r>
            <a:r>
              <a:rPr kumimoji="1" lang="en-US" altLang="ja-JP" sz="2000" dirty="0" smtClean="0"/>
              <a:t>Be</a:t>
            </a:r>
            <a:endParaRPr kumimoji="1" lang="ja-JP" altLang="en-US" sz="2000" dirty="0" smtClean="0"/>
          </a:p>
        </p:txBody>
      </p:sp>
      <p:cxnSp>
        <p:nvCxnSpPr>
          <p:cNvPr id="67" name="直線コネクタ 66"/>
          <p:cNvCxnSpPr/>
          <p:nvPr/>
        </p:nvCxnSpPr>
        <p:spPr>
          <a:xfrm>
            <a:off x="2903881" y="1867443"/>
            <a:ext cx="256664" cy="2561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 bwMode="auto">
          <a:xfrm>
            <a:off x="894829" y="5707856"/>
            <a:ext cx="8230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dirty="0" smtClean="0"/>
              <a:t>Integral trend of gamma-rays (peaks) are predicted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/>
              <a:t> </a:t>
            </a:r>
            <a:r>
              <a:rPr lang="en-US" altLang="ja-JP" sz="2000" dirty="0" smtClean="0"/>
              <a:t>                   </a:t>
            </a:r>
            <a:r>
              <a:rPr lang="ja-JP" altLang="en-US" sz="2000" dirty="0" smtClean="0"/>
              <a:t>→</a:t>
            </a:r>
            <a:r>
              <a:rPr lang="en-US" altLang="ja-JP" sz="2000" dirty="0" smtClean="0"/>
              <a:t> Useful for detector performance, experiment planning…</a:t>
            </a:r>
            <a:endParaRPr kumimoji="1" lang="ja-JP" altLang="en-US" sz="2000" dirty="0" smtClean="0"/>
          </a:p>
        </p:txBody>
      </p:sp>
      <p:sp>
        <p:nvSpPr>
          <p:cNvPr id="70" name="フッター プレースホルダー 69"/>
          <p:cNvSpPr>
            <a:spLocks noGrp="1"/>
          </p:cNvSpPr>
          <p:nvPr>
            <p:ph type="ftr" sz="quarter" idx="11"/>
          </p:nvPr>
        </p:nvSpPr>
        <p:spPr>
          <a:xfrm>
            <a:off x="2970824" y="6554936"/>
            <a:ext cx="3776921" cy="296416"/>
          </a:xfrm>
        </p:spPr>
        <p:txBody>
          <a:bodyPr/>
          <a:lstStyle/>
          <a:p>
            <a:r>
              <a:rPr kumimoji="1" lang="en-US" altLang="ja-JP" dirty="0" err="1" smtClean="0"/>
              <a:t>T.Ogawa</a:t>
            </a:r>
            <a:r>
              <a:rPr kumimoji="1" lang="en-US" altLang="ja-JP" dirty="0" smtClean="0"/>
              <a:t>, Integral simulation by PHITS</a:t>
            </a:r>
            <a:endParaRPr kumimoji="1" lang="ja-JP" altLang="en-US" dirty="0"/>
          </a:p>
        </p:txBody>
      </p:sp>
      <p:sp>
        <p:nvSpPr>
          <p:cNvPr id="71" name="スライド番号プレースホルダー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 bwMode="auto">
          <a:xfrm>
            <a:off x="7687169" y="1567978"/>
            <a:ext cx="979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1 </a:t>
            </a:r>
            <a:r>
              <a:rPr kumimoji="1" lang="en-US" altLang="ja-JP" dirty="0" err="1" smtClean="0"/>
              <a:t>AGeV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131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6012" y="1268412"/>
            <a:ext cx="9027988" cy="5589588"/>
          </a:xfrm>
        </p:spPr>
        <p:txBody>
          <a:bodyPr/>
          <a:lstStyle/>
          <a:p>
            <a:r>
              <a:rPr kumimoji="1" lang="en-US" altLang="ja-JP" dirty="0" smtClean="0"/>
              <a:t>Strong needs for </a:t>
            </a:r>
            <a:r>
              <a:rPr lang="en-US" altLang="ja-JP" dirty="0"/>
              <a:t>simulation </a:t>
            </a:r>
            <a:r>
              <a:rPr lang="en-US" altLang="ja-JP" dirty="0" smtClean="0"/>
              <a:t>of </a:t>
            </a:r>
            <a:r>
              <a:rPr kumimoji="1" lang="en-US" altLang="ja-JP" dirty="0" smtClean="0">
                <a:solidFill>
                  <a:srgbClr val="FF0000"/>
                </a:solidFill>
              </a:rPr>
              <a:t>gamma-rays</a:t>
            </a:r>
          </a:p>
          <a:p>
            <a:pPr lvl="1"/>
            <a:r>
              <a:rPr kumimoji="1" lang="en-US" altLang="ja-JP" dirty="0" smtClean="0">
                <a:solidFill>
                  <a:srgbClr val="FF0000"/>
                </a:solidFill>
              </a:rPr>
              <a:t>from cosmic-ray heavy ion fragments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PHITS</a:t>
            </a:r>
            <a:r>
              <a:rPr lang="en-US" altLang="ja-JP" dirty="0" smtClean="0"/>
              <a:t> can simulate such gammas by</a:t>
            </a:r>
          </a:p>
          <a:p>
            <a:pPr lvl="1"/>
            <a:r>
              <a:rPr kumimoji="1" lang="en-US" altLang="ja-JP" dirty="0" smtClean="0"/>
              <a:t>Nucleus-nucleus reaction dynamics model (JQMD)</a:t>
            </a:r>
          </a:p>
          <a:p>
            <a:pPr lvl="1"/>
            <a:r>
              <a:rPr lang="en-US" altLang="ja-JP" dirty="0" smtClean="0"/>
              <a:t>Statistical decay model (GEM)</a:t>
            </a:r>
            <a:endParaRPr lang="en-US" altLang="ja-JP" dirty="0"/>
          </a:p>
          <a:p>
            <a:pPr lvl="1"/>
            <a:r>
              <a:rPr lang="en-US" altLang="ja-JP" dirty="0" smtClean="0"/>
              <a:t>Prompt gamma-decay model (EBITEM)</a:t>
            </a:r>
          </a:p>
          <a:p>
            <a:r>
              <a:rPr kumimoji="1" lang="en-US" altLang="ja-JP" dirty="0" smtClean="0"/>
              <a:t>Cosmic-ray reactions (Ion, 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1" lang="en-US" altLang="ja-JP" dirty="0" smtClean="0"/>
              <a:t>…) </a:t>
            </a:r>
            <a:r>
              <a:rPr kumimoji="1" lang="en-US" altLang="ja-JP" dirty="0" smtClean="0"/>
              <a:t>are simulated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event-by-event</a:t>
            </a:r>
          </a:p>
          <a:p>
            <a:pPr lvl="1"/>
            <a:r>
              <a:rPr kumimoji="1" lang="en-US" altLang="ja-JP" dirty="0" smtClean="0"/>
              <a:t>considering </a:t>
            </a:r>
            <a:r>
              <a:rPr kumimoji="1" lang="en-US" altLang="ja-JP" dirty="0" smtClean="0">
                <a:solidFill>
                  <a:srgbClr val="FF0000"/>
                </a:solidFill>
              </a:rPr>
              <a:t>frame transform</a:t>
            </a:r>
            <a:r>
              <a:rPr kumimoji="1" lang="en-US" altLang="ja-JP" dirty="0" smtClean="0"/>
              <a:t> (Lab</a:t>
            </a:r>
            <a:r>
              <a:rPr kumimoji="1" lang="ja-JP" altLang="en-US" dirty="0" smtClean="0"/>
              <a:t>⇔</a:t>
            </a:r>
            <a:r>
              <a:rPr kumimoji="1" lang="en-US" altLang="ja-JP" dirty="0" smtClean="0"/>
              <a:t>CM</a:t>
            </a:r>
            <a:r>
              <a:rPr kumimoji="1" lang="ja-JP" altLang="en-US" dirty="0" smtClean="0"/>
              <a:t>⇔</a:t>
            </a:r>
            <a:r>
              <a:rPr kumimoji="1" lang="en-US" altLang="ja-JP" dirty="0" smtClean="0"/>
              <a:t>Rest)</a:t>
            </a:r>
          </a:p>
          <a:p>
            <a:pPr lvl="1"/>
            <a:r>
              <a:rPr kumimoji="1" lang="en-US" altLang="ja-JP" dirty="0" smtClean="0"/>
              <a:t>nuclear </a:t>
            </a:r>
            <a:r>
              <a:rPr kumimoji="1" lang="en-US" altLang="ja-JP" dirty="0" smtClean="0">
                <a:solidFill>
                  <a:srgbClr val="FF0000"/>
                </a:solidFill>
              </a:rPr>
              <a:t>level structure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980184" y="6553150"/>
            <a:ext cx="3248000" cy="476250"/>
          </a:xfrm>
        </p:spPr>
        <p:txBody>
          <a:bodyPr/>
          <a:lstStyle/>
          <a:p>
            <a:r>
              <a:rPr kumimoji="1" lang="en-US" altLang="ja-JP" dirty="0" err="1" smtClean="0"/>
              <a:t>T.Ogawa</a:t>
            </a:r>
            <a:r>
              <a:rPr kumimoji="1" lang="en-US" altLang="ja-JP" dirty="0" smtClean="0"/>
              <a:t>, Integral simulation by PHITS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9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PHITS license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1925" y="992602"/>
            <a:ext cx="8229600" cy="5532742"/>
          </a:xfrm>
        </p:spPr>
        <p:txBody>
          <a:bodyPr/>
          <a:lstStyle/>
          <a:p>
            <a:r>
              <a:rPr kumimoji="1" lang="en-US" altLang="ja-JP" dirty="0" smtClean="0"/>
              <a:t>Citizens of OECD/NEA databank countries</a:t>
            </a:r>
          </a:p>
          <a:p>
            <a:pPr lvl="1"/>
            <a:r>
              <a:rPr lang="en-US" altLang="ja-JP" dirty="0" smtClean="0"/>
              <a:t>Ask OECD/NEA databank</a:t>
            </a:r>
          </a:p>
          <a:p>
            <a:pPr lvl="1"/>
            <a:r>
              <a:rPr lang="en-US" altLang="ja-JP" sz="1800" dirty="0">
                <a:hlinkClick r:id="rId2"/>
              </a:rPr>
              <a:t>http://</a:t>
            </a:r>
            <a:r>
              <a:rPr lang="en-US" altLang="ja-JP" sz="1800" dirty="0" smtClean="0">
                <a:hlinkClick r:id="rId2"/>
              </a:rPr>
              <a:t>www.oecd-nea.org/tools/abstract/detail/NEA-1857</a:t>
            </a:r>
            <a:endParaRPr lang="en-US" altLang="ja-JP" sz="1800" dirty="0" smtClean="0"/>
          </a:p>
          <a:p>
            <a:pPr lvl="1"/>
            <a:r>
              <a:rPr lang="en-US" altLang="ja-JP" dirty="0" smtClean="0"/>
              <a:t>PHITS is sent as DVD in a few weeks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License charge : 0 </a:t>
            </a:r>
            <a:r>
              <a:rPr lang="ja-JP" altLang="en-US" dirty="0" smtClean="0"/>
              <a:t>₽ </a:t>
            </a:r>
            <a:r>
              <a:rPr lang="en-US" altLang="ja-JP" dirty="0" smtClean="0"/>
              <a:t>(free)</a:t>
            </a:r>
          </a:p>
          <a:p>
            <a:pPr lvl="1"/>
            <a:endParaRPr kumimoji="1" lang="en-US" altLang="ja-JP" dirty="0" smtClean="0"/>
          </a:p>
          <a:p>
            <a:r>
              <a:rPr lang="en-US" altLang="ja-JP" dirty="0" smtClean="0"/>
              <a:t>To know more about PHITS…</a:t>
            </a:r>
          </a:p>
          <a:p>
            <a:pPr lvl="1"/>
            <a:r>
              <a:rPr lang="en-US" altLang="ja-JP" dirty="0"/>
              <a:t>http://</a:t>
            </a:r>
            <a:r>
              <a:rPr lang="en-US" altLang="ja-JP" dirty="0" smtClean="0"/>
              <a:t>phits.jaea.go.jp/index.html</a:t>
            </a:r>
          </a:p>
          <a:p>
            <a:pPr lvl="1"/>
            <a:r>
              <a:rPr kumimoji="1" lang="en-US" altLang="ja-JP" dirty="0" smtClean="0"/>
              <a:t>Request for tutorial courses is 		welcome</a:t>
            </a:r>
          </a:p>
          <a:p>
            <a:pPr lvl="1"/>
            <a:r>
              <a:rPr lang="en-US" altLang="ja-JP" dirty="0" smtClean="0"/>
              <a:t>speak to me in coffee breaks!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875992" y="6597352"/>
            <a:ext cx="3392016" cy="260648"/>
          </a:xfrm>
        </p:spPr>
        <p:txBody>
          <a:bodyPr/>
          <a:lstStyle/>
          <a:p>
            <a:r>
              <a:rPr kumimoji="1" lang="en-US" altLang="ja-JP" dirty="0" err="1" smtClean="0"/>
              <a:t>T.Ogawa</a:t>
            </a:r>
            <a:r>
              <a:rPr kumimoji="1" lang="en-US" altLang="ja-JP" dirty="0" smtClean="0"/>
              <a:t>, Integral simulation by PHITS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14</a:t>
            </a:fld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7029095" y="1712874"/>
            <a:ext cx="1949889" cy="2100263"/>
            <a:chOff x="228599" y="2914650"/>
            <a:chExt cx="1949889" cy="210026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3" t="44782" r="74049" b="23469"/>
            <a:stretch/>
          </p:blipFill>
          <p:spPr bwMode="auto">
            <a:xfrm>
              <a:off x="228599" y="2914650"/>
              <a:ext cx="472045" cy="210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09" t="44782" r="17341" b="23469"/>
            <a:stretch/>
          </p:blipFill>
          <p:spPr bwMode="auto">
            <a:xfrm>
              <a:off x="1756993" y="2914650"/>
              <a:ext cx="421495" cy="210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5" t="44782" r="53644" b="23469"/>
            <a:stretch/>
          </p:blipFill>
          <p:spPr bwMode="auto">
            <a:xfrm>
              <a:off x="782980" y="2914650"/>
              <a:ext cx="427650" cy="210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94" t="44782" r="38733" b="23469"/>
            <a:stretch/>
          </p:blipFill>
          <p:spPr bwMode="auto">
            <a:xfrm>
              <a:off x="1284038" y="2914650"/>
              <a:ext cx="433991" cy="210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正方形/長方形 6"/>
          <p:cNvSpPr/>
          <p:nvPr/>
        </p:nvSpPr>
        <p:spPr>
          <a:xfrm>
            <a:off x="8084534" y="2919891"/>
            <a:ext cx="47295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flipH="1" flipV="1">
            <a:off x="8557491" y="3207923"/>
            <a:ext cx="210745" cy="9027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 bwMode="auto">
          <a:xfrm>
            <a:off x="7138253" y="4045041"/>
            <a:ext cx="19864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1400" b="1" dirty="0" smtClean="0"/>
              <a:t>Russia is a member!!</a:t>
            </a:r>
            <a:endParaRPr kumimoji="1" lang="ja-JP" altLang="en-US" sz="1400" b="1" dirty="0" smtClean="0"/>
          </a:p>
        </p:txBody>
      </p:sp>
      <p:sp>
        <p:nvSpPr>
          <p:cNvPr id="15" name="四角形吹き出し 14"/>
          <p:cNvSpPr/>
          <p:nvPr/>
        </p:nvSpPr>
        <p:spPr>
          <a:xfrm>
            <a:off x="6995765" y="1641022"/>
            <a:ext cx="2030720" cy="2301651"/>
          </a:xfrm>
          <a:prstGeom prst="wedgeRectCallout">
            <a:avLst>
              <a:gd name="adj1" fmla="val -37207"/>
              <a:gd name="adj2" fmla="val -5736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7" t="12319" r="32715" b="55164"/>
          <a:stretch/>
        </p:blipFill>
        <p:spPr bwMode="auto">
          <a:xfrm>
            <a:off x="6677102" y="4390309"/>
            <a:ext cx="2390760" cy="114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:\Users\T_Ogawa\AppData\Local\Microsoft\Windows\INetCache\IE\1089ABBU\coffee-1928249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87" y="5654439"/>
            <a:ext cx="863027" cy="117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92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11"/>
          <p:cNvSpPr>
            <a:spLocks noChangeArrowheads="1"/>
          </p:cNvSpPr>
          <p:nvPr/>
        </p:nvSpPr>
        <p:spPr bwMode="auto">
          <a:xfrm>
            <a:off x="161925" y="981075"/>
            <a:ext cx="8785225" cy="5476875"/>
          </a:xfrm>
          <a:prstGeom prst="roundRect">
            <a:avLst>
              <a:gd name="adj" fmla="val 6144"/>
            </a:avLst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ja-JP" altLang="en-US" sz="2000">
              <a:solidFill>
                <a:srgbClr val="000000"/>
              </a:solidFill>
            </a:endParaRPr>
          </a:p>
        </p:txBody>
      </p:sp>
      <p:sp>
        <p:nvSpPr>
          <p:cNvPr id="60419" name="スライド番号プレースホルダ 2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D90F04-01BB-4C57-AF54-7313B7DC6AAB}" type="slidenum">
              <a:rPr lang="ja-JP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ja-JP" sz="1400" smtClean="0">
              <a:solidFill>
                <a:srgbClr val="000000"/>
              </a:solidFill>
            </a:endParaRPr>
          </a:p>
        </p:txBody>
      </p:sp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1663700" y="127000"/>
            <a:ext cx="6003925" cy="709613"/>
          </a:xfrm>
          <a:prstGeom prst="roundRect">
            <a:avLst>
              <a:gd name="adj" fmla="val 8106"/>
            </a:avLst>
          </a:prstGeom>
          <a:solidFill>
            <a:srgbClr val="FFFFFF"/>
          </a:solidFill>
          <a:ln w="38100">
            <a:solidFill>
              <a:srgbClr val="0066C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0" tIns="91440" rIns="0" bIns="91440">
            <a:spAutoFit/>
          </a:bodyPr>
          <a:lstStyle/>
          <a:p>
            <a:pPr marL="342900" indent="-342900" algn="ctr" eaLnBrk="1" hangingPunct="1">
              <a:defRPr/>
            </a:pP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HG創英角ｺﾞｼｯｸUB" pitchFamily="49" charset="-128"/>
              </a:rPr>
              <a:t>User Interfaces of PHITS</a:t>
            </a:r>
            <a:endParaRPr lang="ja-JP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HG創英角ｺﾞｼｯｸUB" pitchFamily="49" charset="-128"/>
            </a:endParaRPr>
          </a:p>
        </p:txBody>
      </p:sp>
      <p:sp>
        <p:nvSpPr>
          <p:cNvPr id="60421" name="テキスト ボックス 1"/>
          <p:cNvSpPr txBox="1">
            <a:spLocks noChangeArrowheads="1"/>
          </p:cNvSpPr>
          <p:nvPr/>
        </p:nvSpPr>
        <p:spPr bwMode="auto">
          <a:xfrm>
            <a:off x="323850" y="981075"/>
            <a:ext cx="2430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400">
                <a:solidFill>
                  <a:srgbClr val="0000CC"/>
                </a:solidFill>
              </a:rPr>
              <a:t>Source code: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400">
                <a:solidFill>
                  <a:srgbClr val="0000CC"/>
                </a:solidFill>
              </a:rPr>
              <a:t>Input file:</a:t>
            </a:r>
            <a:endParaRPr lang="ja-JP" altLang="en-US" sz="2400">
              <a:solidFill>
                <a:srgbClr val="0000CC"/>
              </a:solidFill>
            </a:endParaRPr>
          </a:p>
        </p:txBody>
      </p:sp>
      <p:sp>
        <p:nvSpPr>
          <p:cNvPr id="60422" name="テキスト ボックス 2"/>
          <p:cNvSpPr txBox="1">
            <a:spLocks noChangeArrowheads="1"/>
          </p:cNvSpPr>
          <p:nvPr/>
        </p:nvSpPr>
        <p:spPr bwMode="auto">
          <a:xfrm>
            <a:off x="2054225" y="1397000"/>
            <a:ext cx="200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Free-format text</a:t>
            </a:r>
            <a:endParaRPr lang="ja-JP" altLang="en-US" sz="2000"/>
          </a:p>
        </p:txBody>
      </p:sp>
      <p:sp>
        <p:nvSpPr>
          <p:cNvPr id="85" name="正方形/長方形 84"/>
          <p:cNvSpPr/>
          <p:nvPr/>
        </p:nvSpPr>
        <p:spPr>
          <a:xfrm>
            <a:off x="900113" y="1836738"/>
            <a:ext cx="7599362" cy="400050"/>
          </a:xfrm>
          <a:prstGeom prst="rect">
            <a:avLst/>
          </a:prstGeom>
          <a:solidFill>
            <a:srgbClr val="0000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altLang="ja-JP" b="1" dirty="0">
                <a:solidFill>
                  <a:srgbClr val="FFFF00"/>
                </a:solidFill>
                <a:latin typeface="Arial" charset="0"/>
              </a:rPr>
              <a:t>You do not have to write Fortran program nor compile PHITS</a:t>
            </a:r>
          </a:p>
        </p:txBody>
      </p:sp>
      <p:sp>
        <p:nvSpPr>
          <p:cNvPr id="60424" name="テキスト ボックス 85"/>
          <p:cNvSpPr txBox="1">
            <a:spLocks noChangeArrowheads="1"/>
          </p:cNvSpPr>
          <p:nvPr/>
        </p:nvSpPr>
        <p:spPr bwMode="auto">
          <a:xfrm>
            <a:off x="304800" y="2236788"/>
            <a:ext cx="1881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400">
                <a:solidFill>
                  <a:srgbClr val="0000CC"/>
                </a:solidFill>
              </a:rPr>
              <a:t>Geometry</a:t>
            </a:r>
            <a:endParaRPr lang="ja-JP" altLang="en-US" sz="2400">
              <a:solidFill>
                <a:srgbClr val="0000CC"/>
              </a:solidFill>
            </a:endParaRPr>
          </a:p>
        </p:txBody>
      </p:sp>
      <p:sp>
        <p:nvSpPr>
          <p:cNvPr id="60425" name="テキスト ボックス 86"/>
          <p:cNvSpPr txBox="1">
            <a:spLocks noChangeArrowheads="1"/>
          </p:cNvSpPr>
          <p:nvPr/>
        </p:nvSpPr>
        <p:spPr bwMode="auto">
          <a:xfrm>
            <a:off x="644525" y="2565400"/>
            <a:ext cx="200501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42875" indent="-1428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 sz="2000" dirty="0"/>
              <a:t>GG format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000" dirty="0"/>
              <a:t>Graphic Utility: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   (ANGEL)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000" dirty="0" err="1"/>
              <a:t>SimpleGEO</a:t>
            </a:r>
            <a:r>
              <a:rPr lang="en-US" altLang="ja-JP" sz="2000" dirty="0"/>
              <a:t>* </a:t>
            </a:r>
            <a:endParaRPr lang="ja-JP" altLang="en-US" sz="2000" dirty="0"/>
          </a:p>
        </p:txBody>
      </p:sp>
      <p:pic>
        <p:nvPicPr>
          <p:cNvPr id="60426" name="Picture 49" descr="dshowv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260600"/>
            <a:ext cx="1350963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3" descr="t_zy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2351088"/>
            <a:ext cx="1863725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8" name="テキスト ボックス 218"/>
          <p:cNvSpPr txBox="1">
            <a:spLocks noChangeArrowheads="1"/>
          </p:cNvSpPr>
          <p:nvPr/>
        </p:nvSpPr>
        <p:spPr bwMode="auto">
          <a:xfrm>
            <a:off x="323850" y="3808413"/>
            <a:ext cx="2465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400">
                <a:solidFill>
                  <a:srgbClr val="0000CC"/>
                </a:solidFill>
              </a:rPr>
              <a:t>Tally functions</a:t>
            </a:r>
            <a:endParaRPr lang="ja-JP" altLang="en-US" sz="2400">
              <a:solidFill>
                <a:srgbClr val="0000CC"/>
              </a:solidFill>
            </a:endParaRPr>
          </a:p>
        </p:txBody>
      </p:sp>
      <p:sp>
        <p:nvSpPr>
          <p:cNvPr id="60429" name="テキスト ボックス 219"/>
          <p:cNvSpPr txBox="1">
            <a:spLocks noChangeArrowheads="1"/>
          </p:cNvSpPr>
          <p:nvPr/>
        </p:nvSpPr>
        <p:spPr bwMode="auto">
          <a:xfrm>
            <a:off x="604838" y="4164013"/>
            <a:ext cx="64238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 smtClean="0"/>
              <a:t>Particle flux</a:t>
            </a:r>
            <a:r>
              <a:rPr lang="en-US" altLang="ja-JP" sz="2000" dirty="0"/>
              <a:t>, Heat, </a:t>
            </a:r>
            <a:r>
              <a:rPr lang="en-US" altLang="ja-JP" sz="2000" dirty="0" smtClean="0"/>
              <a:t>Particle yield</a:t>
            </a:r>
            <a:r>
              <a:rPr lang="en-US" altLang="ja-JP" sz="2000" dirty="0"/>
              <a:t>, </a:t>
            </a:r>
            <a:r>
              <a:rPr lang="en-US" altLang="ja-JP" sz="2000" dirty="0" smtClean="0"/>
              <a:t>Ionization density, </a:t>
            </a:r>
            <a:r>
              <a:rPr lang="en-US" altLang="ja-JP" sz="2000" dirty="0"/>
              <a:t>etc.</a:t>
            </a:r>
            <a:endParaRPr lang="ja-JP" altLang="en-US" sz="2000" dirty="0"/>
          </a:p>
        </p:txBody>
      </p:sp>
      <p:sp>
        <p:nvSpPr>
          <p:cNvPr id="60430" name="テキスト ボックス 220"/>
          <p:cNvSpPr txBox="1">
            <a:spLocks noChangeArrowheads="1"/>
          </p:cNvSpPr>
          <p:nvPr/>
        </p:nvSpPr>
        <p:spPr bwMode="auto">
          <a:xfrm>
            <a:off x="352425" y="4692650"/>
            <a:ext cx="2190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400">
                <a:solidFill>
                  <a:srgbClr val="0000CC"/>
                </a:solidFill>
              </a:rPr>
              <a:t>Output Data</a:t>
            </a:r>
            <a:endParaRPr lang="ja-JP" altLang="en-US" sz="2400">
              <a:solidFill>
                <a:srgbClr val="0000CC"/>
              </a:solidFill>
            </a:endParaRPr>
          </a:p>
        </p:txBody>
      </p:sp>
      <p:sp>
        <p:nvSpPr>
          <p:cNvPr id="60431" name="テキスト ボックス 221"/>
          <p:cNvSpPr txBox="1">
            <a:spLocks noChangeArrowheads="1"/>
          </p:cNvSpPr>
          <p:nvPr/>
        </p:nvSpPr>
        <p:spPr bwMode="auto">
          <a:xfrm>
            <a:off x="628650" y="5154613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/>
              <a:t>Text data, histograms, contour maps </a:t>
            </a:r>
            <a:endParaRPr lang="ja-JP" altLang="en-US" sz="2000" dirty="0"/>
          </a:p>
        </p:txBody>
      </p:sp>
      <p:sp>
        <p:nvSpPr>
          <p:cNvPr id="60432" name="正方形/長方形 5"/>
          <p:cNvSpPr>
            <a:spLocks noChangeArrowheads="1"/>
          </p:cNvSpPr>
          <p:nvPr/>
        </p:nvSpPr>
        <p:spPr bwMode="auto">
          <a:xfrm>
            <a:off x="161925" y="6516688"/>
            <a:ext cx="878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800"/>
              <a:t>* GUI-based software originally for FLUKA, http://theis.web.cern.ch/theis/simplegeo/</a:t>
            </a:r>
          </a:p>
        </p:txBody>
      </p:sp>
      <p:pic>
        <p:nvPicPr>
          <p:cNvPr id="60433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4619625"/>
            <a:ext cx="2446338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4586288"/>
            <a:ext cx="1184275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3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314575"/>
            <a:ext cx="183673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36" name="テキスト ボックス 227"/>
          <p:cNvSpPr txBox="1">
            <a:spLocks noChangeArrowheads="1"/>
          </p:cNvSpPr>
          <p:nvPr/>
        </p:nvSpPr>
        <p:spPr bwMode="auto">
          <a:xfrm>
            <a:off x="7232650" y="3870325"/>
            <a:ext cx="1266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SimpleGEO</a:t>
            </a:r>
            <a:endParaRPr lang="ja-JP" altLang="en-US" sz="1600"/>
          </a:p>
        </p:txBody>
      </p:sp>
      <p:sp>
        <p:nvSpPr>
          <p:cNvPr id="60437" name="テキスト ボックス 228"/>
          <p:cNvSpPr txBox="1">
            <a:spLocks noChangeArrowheads="1"/>
          </p:cNvSpPr>
          <p:nvPr/>
        </p:nvSpPr>
        <p:spPr bwMode="auto">
          <a:xfrm>
            <a:off x="323850" y="5572125"/>
            <a:ext cx="1830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400">
                <a:solidFill>
                  <a:srgbClr val="0000CC"/>
                </a:solidFill>
              </a:rPr>
              <a:t>Platforms</a:t>
            </a:r>
            <a:endParaRPr lang="ja-JP" altLang="en-US" sz="2400">
              <a:solidFill>
                <a:srgbClr val="0000CC"/>
              </a:solidFill>
            </a:endParaRPr>
          </a:p>
        </p:txBody>
      </p:sp>
      <p:sp>
        <p:nvSpPr>
          <p:cNvPr id="60438" name="テキスト ボックス 229"/>
          <p:cNvSpPr txBox="1">
            <a:spLocks noChangeArrowheads="1"/>
          </p:cNvSpPr>
          <p:nvPr/>
        </p:nvSpPr>
        <p:spPr bwMode="auto">
          <a:xfrm>
            <a:off x="604838" y="5949950"/>
            <a:ext cx="7777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/>
              <a:t>Windows, Mac and Linux (MPI &amp; </a:t>
            </a:r>
            <a:r>
              <a:rPr lang="en-US" altLang="ja-JP" sz="2000" dirty="0" err="1"/>
              <a:t>OpenMP</a:t>
            </a:r>
            <a:r>
              <a:rPr lang="en-US" altLang="ja-JP" sz="2000" dirty="0"/>
              <a:t> parallelization available)</a:t>
            </a:r>
            <a:endParaRPr lang="ja-JP" altLang="en-US" sz="2000" dirty="0"/>
          </a:p>
        </p:txBody>
      </p:sp>
      <p:sp>
        <p:nvSpPr>
          <p:cNvPr id="60439" name="テキスト ボックス 2"/>
          <p:cNvSpPr txBox="1">
            <a:spLocks noChangeArrowheads="1"/>
          </p:cNvSpPr>
          <p:nvPr/>
        </p:nvSpPr>
        <p:spPr bwMode="auto">
          <a:xfrm>
            <a:off x="2551113" y="1027113"/>
            <a:ext cx="4792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Fortran</a:t>
            </a:r>
            <a:r>
              <a:rPr lang="ja-JP" altLang="en-US" sz="2000"/>
              <a:t> </a:t>
            </a:r>
            <a:r>
              <a:rPr lang="en-US" altLang="ja-JP" sz="1600"/>
              <a:t>(Intel Fortran 11.1, Gfortran 4.71 or later)</a:t>
            </a:r>
            <a:endParaRPr lang="ja-JP" altLang="en-US" sz="1600"/>
          </a:p>
        </p:txBody>
      </p:sp>
      <p:sp>
        <p:nvSpPr>
          <p:cNvPr id="60440" name="テキスト ボックス 6"/>
          <p:cNvSpPr txBox="1">
            <a:spLocks noChangeArrowheads="1"/>
          </p:cNvSpPr>
          <p:nvPr/>
        </p:nvSpPr>
        <p:spPr bwMode="auto">
          <a:xfrm>
            <a:off x="3779838" y="3870325"/>
            <a:ext cx="271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/>
              <a:t>Geometry drawn by ANGEL</a:t>
            </a:r>
            <a:endParaRPr lang="ja-JP" altLang="en-US" sz="1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598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11"/>
          <p:cNvSpPr>
            <a:spLocks noChangeArrowheads="1"/>
          </p:cNvSpPr>
          <p:nvPr/>
        </p:nvSpPr>
        <p:spPr bwMode="auto">
          <a:xfrm>
            <a:off x="54421" y="909638"/>
            <a:ext cx="8982075" cy="5472112"/>
          </a:xfrm>
          <a:prstGeom prst="roundRect">
            <a:avLst>
              <a:gd name="adj" fmla="val 3361"/>
            </a:avLst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ja-JP" altLang="en-US" sz="2000">
              <a:solidFill>
                <a:srgbClr val="000000"/>
              </a:solidFill>
            </a:endParaRPr>
          </a:p>
        </p:txBody>
      </p:sp>
      <p:sp>
        <p:nvSpPr>
          <p:cNvPr id="66563" name="スライド番号プレースホルダ 2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87CB28-EA79-4613-B16B-B18847E37EA0}" type="slidenum">
              <a:rPr lang="ja-JP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ja-JP" sz="1400" smtClean="0">
              <a:solidFill>
                <a:srgbClr val="000000"/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949895" y="1926027"/>
            <a:ext cx="4511327" cy="3381375"/>
          </a:xfrm>
          <a:prstGeom prst="rect">
            <a:avLst/>
          </a:prstGeom>
          <a:solidFill>
            <a:srgbClr val="CCCCFF"/>
          </a:solidFill>
          <a:ln w="12700">
            <a:solidFill>
              <a:sysClr val="windowText" lastClr="000000"/>
            </a:solidFill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800" kern="0" dirty="0">
                <a:solidFill>
                  <a:sysClr val="windowText" lastClr="000000"/>
                </a:solidFill>
                <a:latin typeface="Arial" charset="0"/>
              </a:rPr>
              <a:t>　　　　</a:t>
            </a:r>
            <a:endParaRPr kumimoji="0"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                      Ionization</a:t>
            </a:r>
            <a:endParaRPr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800" kern="0" dirty="0">
                <a:solidFill>
                  <a:sysClr val="windowText" lastClr="000000"/>
                </a:solidFill>
                <a:latin typeface="Arial" charset="0"/>
              </a:rPr>
              <a:t>　　　　           </a:t>
            </a:r>
            <a:r>
              <a:rPr kumimoji="0" lang="en-US" altLang="ja-JP" sz="1800" kern="0" dirty="0" smtClean="0">
                <a:solidFill>
                  <a:sysClr val="windowText" lastClr="000000"/>
                </a:solidFill>
                <a:latin typeface="Arial" charset="0"/>
              </a:rPr>
              <a:t>ATIMA</a:t>
            </a:r>
            <a:endParaRPr lang="ja-JP" altLang="en-US" sz="1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421134" y="1203715"/>
            <a:ext cx="1528762" cy="722312"/>
          </a:xfrm>
          <a:prstGeom prst="rect">
            <a:avLst/>
          </a:prstGeom>
          <a:solidFill>
            <a:srgbClr val="0000CC"/>
          </a:solidFill>
          <a:ln w="28575">
            <a:solidFill>
              <a:sysClr val="windowText" lastClr="000000"/>
            </a:solidFill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>
                <a:solidFill>
                  <a:srgbClr val="FFFF99"/>
                </a:solidFill>
                <a:latin typeface="Arial" charset="0"/>
              </a:rPr>
              <a:t>Neutron</a:t>
            </a:r>
            <a:endParaRPr lang="ja-JP" altLang="en-US" sz="1800" kern="0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1949896" y="1203715"/>
            <a:ext cx="1849438" cy="722312"/>
          </a:xfrm>
          <a:prstGeom prst="rect">
            <a:avLst/>
          </a:prstGeom>
          <a:solidFill>
            <a:srgbClr val="0000CC"/>
          </a:solidFill>
          <a:ln w="28575">
            <a:solidFill>
              <a:sysClr val="windowText" lastClr="000000"/>
            </a:solidFill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>
                <a:solidFill>
                  <a:srgbClr val="FFFF99"/>
                </a:solidFill>
                <a:latin typeface="Arial" charset="0"/>
              </a:rPr>
              <a:t>Proton, Pion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>
                <a:solidFill>
                  <a:srgbClr val="FFFF99"/>
                </a:solidFill>
                <a:latin typeface="Arial" charset="0"/>
              </a:rPr>
              <a:t>(other hadrons)</a:t>
            </a:r>
            <a:endParaRPr lang="ja-JP" altLang="en-US" sz="1800" kern="0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3792984" y="1203715"/>
            <a:ext cx="1729676" cy="722312"/>
          </a:xfrm>
          <a:prstGeom prst="rect">
            <a:avLst/>
          </a:prstGeom>
          <a:solidFill>
            <a:srgbClr val="0000CC"/>
          </a:solidFill>
          <a:ln w="28575">
            <a:solidFill>
              <a:sysClr val="windowText" lastClr="000000"/>
            </a:solidFill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>
                <a:solidFill>
                  <a:srgbClr val="FFFF99"/>
                </a:solidFill>
                <a:latin typeface="Arial" charset="0"/>
              </a:rPr>
              <a:t>Nucleus</a:t>
            </a:r>
            <a:endParaRPr lang="ja-JP" altLang="en-US" sz="1800" kern="0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6462757" y="1203715"/>
            <a:ext cx="869950" cy="715146"/>
          </a:xfrm>
          <a:prstGeom prst="rect">
            <a:avLst/>
          </a:prstGeom>
          <a:solidFill>
            <a:srgbClr val="0000CC"/>
          </a:solidFill>
          <a:ln w="28575">
            <a:solidFill>
              <a:sysClr val="windowText" lastClr="000000"/>
            </a:solidFill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>
                <a:solidFill>
                  <a:srgbClr val="FFFF99"/>
                </a:solidFill>
                <a:latin typeface="Arial" charset="0"/>
              </a:rPr>
              <a:t>e</a:t>
            </a:r>
            <a:r>
              <a:rPr lang="en-US" altLang="ja-JP" sz="1800" kern="0" baseline="30000" dirty="0">
                <a:solidFill>
                  <a:srgbClr val="FFFF99"/>
                </a:solidFill>
                <a:latin typeface="Arial" charset="0"/>
              </a:rPr>
              <a:t>-</a:t>
            </a:r>
            <a:r>
              <a:rPr lang="en-US" altLang="ja-JP" sz="1800" kern="0" dirty="0">
                <a:solidFill>
                  <a:srgbClr val="FFFF99"/>
                </a:solidFill>
                <a:latin typeface="Arial" charset="0"/>
              </a:rPr>
              <a:t> / e</a:t>
            </a:r>
            <a:r>
              <a:rPr lang="en-US" altLang="ja-JP" sz="1800" kern="0" baseline="30000" dirty="0">
                <a:solidFill>
                  <a:srgbClr val="FFFF99"/>
                </a:solidFill>
                <a:latin typeface="Arial" charset="0"/>
              </a:rPr>
              <a:t>+</a:t>
            </a:r>
            <a:endParaRPr lang="ja-JP" altLang="en-US" sz="1800" kern="0" baseline="30000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3799334" y="2189552"/>
            <a:ext cx="1723326" cy="2422525"/>
          </a:xfrm>
          <a:prstGeom prst="rect">
            <a:avLst/>
          </a:prstGeom>
          <a:solidFill>
            <a:srgbClr val="CCFFCC">
              <a:alpha val="70000"/>
            </a:srgbClr>
          </a:solidFill>
          <a:ln w="12700">
            <a:solidFill>
              <a:sysClr val="windowText" lastClr="000000"/>
            </a:solidFill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kern="0" dirty="0">
                <a:solidFill>
                  <a:srgbClr val="FF0000"/>
                </a:solidFill>
                <a:latin typeface="Arial" charset="0"/>
              </a:rPr>
              <a:t>   Quantum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kern="0" dirty="0">
                <a:solidFill>
                  <a:srgbClr val="FF0000"/>
                </a:solidFill>
                <a:latin typeface="Arial" charset="0"/>
              </a:rPr>
              <a:t>   Molecular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kern="0" dirty="0">
                <a:solidFill>
                  <a:srgbClr val="FF0000"/>
                </a:solidFill>
                <a:latin typeface="Arial" charset="0"/>
              </a:rPr>
              <a:t>    Dynamics</a:t>
            </a:r>
            <a:endParaRPr lang="en-US" altLang="ja-JP" sz="1800" b="1" kern="0" dirty="0">
              <a:solidFill>
                <a:srgbClr val="FF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1" kern="0" dirty="0">
                <a:solidFill>
                  <a:srgbClr val="FF0000"/>
                </a:solidFill>
                <a:latin typeface="Arial" charset="0"/>
              </a:rPr>
              <a:t>  (JQMD)</a:t>
            </a:r>
            <a:endParaRPr kumimoji="0" lang="en-US" altLang="ja-JP" sz="1800" b="1" kern="0" dirty="0">
              <a:solidFill>
                <a:srgbClr val="FF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  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    Evaporation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  (GEM)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5533896" y="1203715"/>
            <a:ext cx="923925" cy="722312"/>
          </a:xfrm>
          <a:prstGeom prst="rect">
            <a:avLst/>
          </a:prstGeom>
          <a:solidFill>
            <a:srgbClr val="0000CC"/>
          </a:solidFill>
          <a:ln w="28575">
            <a:solidFill>
              <a:sysClr val="windowText" lastClr="000000"/>
            </a:solidFill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kern="0" dirty="0" smtClean="0">
                <a:solidFill>
                  <a:srgbClr val="FFFF99"/>
                </a:solidFill>
                <a:latin typeface="Arial" charset="0"/>
              </a:rPr>
              <a:t>Muon</a:t>
            </a:r>
            <a:endParaRPr lang="ja-JP" altLang="en-US" sz="1800" kern="0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6454820" y="1933661"/>
            <a:ext cx="877887" cy="3366575"/>
          </a:xfrm>
          <a:prstGeom prst="rect">
            <a:avLst/>
          </a:prstGeom>
          <a:solidFill>
            <a:srgbClr val="FFCCCC"/>
          </a:solidFill>
          <a:ln w="12700">
            <a:solidFill>
              <a:sysClr val="windowText" lastClr="000000"/>
            </a:solidFill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 smtClean="0">
                <a:solidFill>
                  <a:sysClr val="windowText" lastClr="000000"/>
                </a:solidFill>
                <a:latin typeface="Arial" charset="0"/>
              </a:rPr>
              <a:t>EGS5</a:t>
            </a:r>
            <a:endParaRPr kumimoji="0"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7332707" y="1916479"/>
            <a:ext cx="1520380" cy="3383757"/>
          </a:xfrm>
          <a:prstGeom prst="rect">
            <a:avLst/>
          </a:prstGeom>
          <a:solidFill>
            <a:srgbClr val="FFCCCC"/>
          </a:solidFill>
          <a:ln w="12700">
            <a:solidFill>
              <a:sysClr val="windowText" lastClr="000000"/>
            </a:solidFill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7340645" y="1203715"/>
            <a:ext cx="1512093" cy="722312"/>
          </a:xfrm>
          <a:prstGeom prst="rect">
            <a:avLst/>
          </a:prstGeom>
          <a:solidFill>
            <a:srgbClr val="0000CC"/>
          </a:solidFill>
          <a:ln w="28575">
            <a:solidFill>
              <a:sysClr val="windowText" lastClr="000000"/>
            </a:solidFill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>
                <a:solidFill>
                  <a:srgbClr val="FFFF99"/>
                </a:solidFill>
                <a:latin typeface="Arial" charset="0"/>
              </a:rPr>
              <a:t>Photon</a:t>
            </a:r>
            <a:endParaRPr lang="ja-JP" altLang="en-US" sz="1800" kern="0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791109" y="1904608"/>
            <a:ext cx="7312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 smtClean="0">
                <a:solidFill>
                  <a:sysClr val="windowText" lastClr="000000"/>
                </a:solidFill>
                <a:latin typeface="Arial" charset="0"/>
              </a:rPr>
              <a:t>1 </a:t>
            </a:r>
            <a:r>
              <a:rPr lang="en-US" altLang="ja-JP" sz="1600" kern="0" dirty="0" err="1" smtClean="0">
                <a:solidFill>
                  <a:sysClr val="windowText" lastClr="000000"/>
                </a:solidFill>
                <a:latin typeface="Arial" charset="0"/>
              </a:rPr>
              <a:t>TeV</a:t>
            </a:r>
            <a:endParaRPr lang="ja-JP" altLang="en-US" sz="16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4221563" y="1913912"/>
            <a:ext cx="86754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 smtClean="0">
                <a:solidFill>
                  <a:sysClr val="windowText" lastClr="000000"/>
                </a:solidFill>
                <a:latin typeface="Arial" charset="0"/>
              </a:rPr>
              <a:t>1 </a:t>
            </a:r>
            <a:r>
              <a:rPr lang="en-US" altLang="ja-JP" sz="1600" kern="0" dirty="0" err="1" smtClean="0">
                <a:solidFill>
                  <a:sysClr val="windowText" lastClr="000000"/>
                </a:solidFill>
                <a:latin typeface="Arial" charset="0"/>
              </a:rPr>
              <a:t>ATeV</a:t>
            </a:r>
            <a:endParaRPr lang="ja-JP" altLang="en-US" sz="16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2465834" y="4980377"/>
            <a:ext cx="715962" cy="379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1 keV</a:t>
            </a:r>
            <a:endParaRPr lang="ja-JP" altLang="en-US" sz="16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4160270" y="4312831"/>
            <a:ext cx="108555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 10 </a:t>
            </a:r>
            <a:r>
              <a:rPr lang="en-US" altLang="ja-JP" sz="1600" kern="0" dirty="0" err="1" smtClean="0">
                <a:solidFill>
                  <a:sysClr val="windowText" lastClr="000000"/>
                </a:solidFill>
                <a:latin typeface="Arial" charset="0"/>
              </a:rPr>
              <a:t>AMeV</a:t>
            </a:r>
            <a:endParaRPr lang="ja-JP" altLang="en-US" sz="16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8065106" y="1906509"/>
            <a:ext cx="7312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 smtClean="0">
                <a:solidFill>
                  <a:sysClr val="windowText" lastClr="000000"/>
                </a:solidFill>
                <a:latin typeface="Arial" charset="0"/>
              </a:rPr>
              <a:t>1 </a:t>
            </a:r>
            <a:r>
              <a:rPr lang="en-US" altLang="ja-JP" sz="1600" kern="0" dirty="0" err="1" smtClean="0">
                <a:solidFill>
                  <a:sysClr val="windowText" lastClr="000000"/>
                </a:solidFill>
                <a:latin typeface="Arial" charset="0"/>
              </a:rPr>
              <a:t>TeV</a:t>
            </a:r>
            <a:endParaRPr lang="ja-JP" altLang="en-US" sz="16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6543720" y="4992261"/>
            <a:ext cx="715962" cy="377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1 keV</a:t>
            </a:r>
            <a:endParaRPr lang="ja-JP" altLang="en-US" sz="16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7345408" y="4995433"/>
            <a:ext cx="715962" cy="379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1 keV</a:t>
            </a:r>
            <a:endParaRPr lang="ja-JP" altLang="en-US" sz="16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8039938" y="2188735"/>
            <a:ext cx="812800" cy="3110730"/>
          </a:xfrm>
          <a:prstGeom prst="rect">
            <a:avLst/>
          </a:prstGeom>
          <a:solidFill>
            <a:srgbClr val="CCECFF">
              <a:alpha val="70000"/>
            </a:srgbClr>
          </a:solidFill>
          <a:ln w="12700">
            <a:solidFill>
              <a:sysClr val="windowText" lastClr="000000"/>
            </a:solidFill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700" kern="0" dirty="0" smtClean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700" kern="0" dirty="0" smtClean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700" kern="0" dirty="0" smtClean="0">
                <a:solidFill>
                  <a:sysClr val="windowText" lastClr="000000"/>
                </a:solidFill>
                <a:latin typeface="Arial" charset="0"/>
              </a:rPr>
              <a:t>Photo-Nuclear</a:t>
            </a:r>
            <a:endParaRPr kumimoji="0" lang="en-US" altLang="ja-JP" sz="17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kern="0" dirty="0">
                <a:solidFill>
                  <a:sysClr val="windowText" lastClr="000000"/>
                </a:solidFill>
                <a:latin typeface="Arial" charset="0"/>
              </a:rPr>
              <a:t>JAM/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kern="0" dirty="0">
                <a:solidFill>
                  <a:sysClr val="windowText" lastClr="000000"/>
                </a:solidFill>
                <a:latin typeface="Arial" charset="0"/>
              </a:rPr>
              <a:t>QMD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kern="0" dirty="0">
                <a:solidFill>
                  <a:sysClr val="windowText" lastClr="000000"/>
                </a:solidFill>
                <a:latin typeface="Arial" charset="0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kern="0" dirty="0">
                <a:solidFill>
                  <a:sysClr val="windowText" lastClr="000000"/>
                </a:solidFill>
                <a:latin typeface="Arial" charset="0"/>
              </a:rPr>
              <a:t>GEM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kern="0" dirty="0">
                <a:solidFill>
                  <a:sysClr val="windowText" lastClr="000000"/>
                </a:solidFill>
                <a:latin typeface="Arial" charset="0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kern="0" dirty="0" smtClean="0">
                <a:solidFill>
                  <a:sysClr val="windowText" lastClr="000000"/>
                </a:solidFill>
                <a:latin typeface="Arial" charset="0"/>
              </a:rPr>
              <a:t>JENDL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kern="0" dirty="0" smtClean="0">
                <a:solidFill>
                  <a:sysClr val="windowText" lastClr="000000"/>
                </a:solidFill>
                <a:latin typeface="Arial" charset="0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kern="0" dirty="0" smtClean="0">
                <a:solidFill>
                  <a:sysClr val="windowText" lastClr="000000"/>
                </a:solidFill>
                <a:latin typeface="Arial" charset="0"/>
              </a:rPr>
              <a:t>NRF</a:t>
            </a:r>
            <a:endParaRPr kumimoji="0" lang="en-US" altLang="ja-JP" sz="14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4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4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 rot="16200000">
            <a:off x="-1280667" y="3694503"/>
            <a:ext cx="30448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Low   </a:t>
            </a:r>
            <a:r>
              <a:rPr lang="ja-JP" altLang="en-US" sz="1800" kern="0" dirty="0">
                <a:solidFill>
                  <a:sysClr val="windowText" lastClr="000000"/>
                </a:solidFill>
                <a:latin typeface="Arial"/>
                <a:cs typeface="Arial"/>
              </a:rPr>
              <a:t>←   </a:t>
            </a:r>
            <a:r>
              <a:rPr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Energy   </a:t>
            </a:r>
            <a:r>
              <a:rPr lang="ja-JP" altLang="en-US" sz="1800" kern="0" dirty="0">
                <a:solidFill>
                  <a:sysClr val="windowText" lastClr="000000"/>
                </a:solidFill>
                <a:latin typeface="Arial"/>
                <a:cs typeface="Arial"/>
              </a:rPr>
              <a:t>→   </a:t>
            </a:r>
            <a:r>
              <a:rPr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High</a:t>
            </a:r>
            <a:endParaRPr lang="ja-JP" altLang="en-US" sz="1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66586" name="テキスト ボックス 2"/>
          <p:cNvSpPr txBox="1">
            <a:spLocks noChangeArrowheads="1"/>
          </p:cNvSpPr>
          <p:nvPr/>
        </p:nvSpPr>
        <p:spPr bwMode="auto">
          <a:xfrm>
            <a:off x="1476375" y="6488113"/>
            <a:ext cx="6083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smtClean="0">
                <a:solidFill>
                  <a:srgbClr val="000000"/>
                </a:solidFill>
              </a:rPr>
              <a:t>*Switching </a:t>
            </a:r>
            <a:r>
              <a:rPr lang="en-US" altLang="ja-JP" sz="1800" dirty="0">
                <a:solidFill>
                  <a:srgbClr val="000000"/>
                </a:solidFill>
              </a:rPr>
              <a:t>energies can be changed in input file of PHITS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43359" y="2189552"/>
            <a:ext cx="3348037" cy="777875"/>
          </a:xfrm>
          <a:prstGeom prst="rect">
            <a:avLst/>
          </a:prstGeom>
          <a:solidFill>
            <a:srgbClr val="FFFFCC">
              <a:alpha val="70000"/>
            </a:srgbClr>
          </a:solidFill>
          <a:ln w="12700">
            <a:solidFill>
              <a:sysClr val="windowText" lastClr="000000"/>
            </a:solidFill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    Intra-nuclear cascade (JAM)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ja-JP" altLang="en-US" sz="1800" kern="0" dirty="0">
                <a:solidFill>
                  <a:sysClr val="windowText" lastClr="000000"/>
                </a:solidFill>
                <a:latin typeface="Arial" charset="0"/>
              </a:rPr>
              <a:t>　　　　</a:t>
            </a:r>
            <a:r>
              <a:rPr lang="ja-JP" altLang="en-US" sz="1800" kern="0" dirty="0" smtClean="0">
                <a:solidFill>
                  <a:sysClr val="windowText" lastClr="000000"/>
                </a:solidFill>
                <a:latin typeface="Arial" charset="0"/>
              </a:rPr>
              <a:t>   </a:t>
            </a:r>
            <a:r>
              <a:rPr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+ Evaporation</a:t>
            </a:r>
            <a:r>
              <a:rPr lang="ja-JP" altLang="en-US" sz="1800" kern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(GEM</a:t>
            </a:r>
            <a:r>
              <a:rPr lang="en-US" altLang="ja-JP" sz="1800" kern="0" dirty="0" smtClean="0">
                <a:solidFill>
                  <a:sysClr val="windowText" lastClr="000000"/>
                </a:solidFill>
                <a:latin typeface="Arial" charset="0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43359" y="2969015"/>
            <a:ext cx="3657600" cy="1930400"/>
          </a:xfrm>
          <a:prstGeom prst="rect">
            <a:avLst/>
          </a:prstGeom>
          <a:solidFill>
            <a:srgbClr val="CCFFFF">
              <a:alpha val="70000"/>
            </a:srgbClr>
          </a:solidFill>
          <a:ln w="12700">
            <a:solidFill>
              <a:sysClr val="windowText" lastClr="000000"/>
            </a:solidFill>
          </a:ln>
        </p:spPr>
        <p:txBody>
          <a:bodyPr lIns="36000" rIns="3600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443359" y="4254890"/>
            <a:ext cx="1506537" cy="1368425"/>
          </a:xfrm>
          <a:prstGeom prst="rect">
            <a:avLst/>
          </a:prstGeom>
          <a:solidFill>
            <a:srgbClr val="FFCCCC"/>
          </a:solidFill>
          <a:ln w="12700">
            <a:solidFill>
              <a:sysClr val="windowText" lastClr="000000"/>
            </a:solidFill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Nuclear Data Library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(JENDL-4.0)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730696" y="3967552"/>
            <a:ext cx="930275" cy="377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20 MeV</a:t>
            </a:r>
            <a:endParaRPr lang="ja-JP" altLang="en-US" sz="16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711646" y="5299465"/>
            <a:ext cx="938213" cy="377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10</a:t>
            </a:r>
            <a:r>
              <a:rPr lang="en-US" altLang="ja-JP" sz="1600" kern="0" baseline="30000" dirty="0">
                <a:solidFill>
                  <a:sysClr val="windowText" lastClr="000000"/>
                </a:solidFill>
                <a:latin typeface="Arial" charset="0"/>
              </a:rPr>
              <a:t>-5</a:t>
            </a:r>
            <a:r>
              <a:rPr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altLang="ja-JP" sz="1600" kern="0" dirty="0" err="1">
                <a:solidFill>
                  <a:sysClr val="windowText" lastClr="000000"/>
                </a:solidFill>
                <a:latin typeface="Arial" charset="0"/>
              </a:rPr>
              <a:t>eV</a:t>
            </a:r>
            <a:endParaRPr lang="ja-JP" altLang="en-US" sz="16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2462659" y="4608902"/>
            <a:ext cx="814387" cy="377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1 MeV</a:t>
            </a:r>
            <a:endParaRPr lang="ja-JP" altLang="en-US" sz="16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19584" y="2673740"/>
            <a:ext cx="9382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3.0 GeV</a:t>
            </a:r>
            <a:endParaRPr lang="ja-JP" altLang="en-US" sz="16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21134" y="3069027"/>
            <a:ext cx="3371850" cy="922338"/>
          </a:xfrm>
          <a:prstGeom prst="rect">
            <a:avLst/>
          </a:prstGeom>
        </p:spPr>
        <p:txBody>
          <a:bodyPr lIns="36000" rIns="3600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Intra-nuclear cascade (INCL4.6)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800" kern="0" dirty="0">
                <a:solidFill>
                  <a:sysClr val="windowText" lastClr="000000"/>
                </a:solidFill>
                <a:latin typeface="Arial" charset="0"/>
              </a:rPr>
              <a:t>　　　　　　</a:t>
            </a:r>
            <a:r>
              <a:rPr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 Evaporation</a:t>
            </a:r>
            <a:r>
              <a:rPr kumimoji="0" lang="ja-JP" altLang="en-US" sz="1800" kern="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kumimoji="0"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(</a:t>
            </a:r>
            <a:r>
              <a:rPr lang="en-US" altLang="ja-JP" sz="1800" kern="0" dirty="0">
                <a:solidFill>
                  <a:sysClr val="windowText" lastClr="000000"/>
                </a:solidFill>
                <a:latin typeface="Arial" charset="0"/>
              </a:rPr>
              <a:t>GEM)</a:t>
            </a:r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3697734" y="3130940"/>
            <a:ext cx="481012" cy="1416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ja-JP" sz="1400" kern="0" dirty="0">
                <a:solidFill>
                  <a:sysClr val="windowText" lastClr="000000"/>
                </a:solidFill>
                <a:latin typeface="Arial" charset="0"/>
                <a:ea typeface="ＭＳ Ｐゴシック"/>
              </a:rPr>
              <a:t>d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ja-JP" sz="1400" kern="0" dirty="0">
                <a:solidFill>
                  <a:sysClr val="windowText" lastClr="000000"/>
                </a:solidFill>
                <a:latin typeface="Arial" charset="0"/>
                <a:ea typeface="ＭＳ Ｐゴシック"/>
              </a:rPr>
              <a:t>t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ja-JP" sz="1400" kern="0" baseline="30000" dirty="0">
                <a:solidFill>
                  <a:sysClr val="windowText" lastClr="000000"/>
                </a:solidFill>
                <a:latin typeface="Arial" charset="0"/>
                <a:ea typeface="ＭＳ Ｐゴシック"/>
              </a:rPr>
              <a:t>3</a:t>
            </a:r>
            <a:r>
              <a:rPr lang="en-US" altLang="ja-JP" sz="1400" kern="0" dirty="0">
                <a:solidFill>
                  <a:sysClr val="windowText" lastClr="000000"/>
                </a:solidFill>
                <a:latin typeface="Arial" charset="0"/>
                <a:ea typeface="ＭＳ Ｐゴシック"/>
              </a:rPr>
              <a:t>He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ja-JP" sz="1400" b="1" kern="0" dirty="0">
                <a:solidFill>
                  <a:sysClr val="windowText" lastClr="000000"/>
                </a:solidFill>
                <a:latin typeface="Symbol" pitchFamily="18" charset="2"/>
                <a:ea typeface="ＭＳ Ｐゴシック"/>
              </a:rPr>
              <a:t>a</a:t>
            </a:r>
            <a:endParaRPr lang="ja-JP" altLang="en-US" sz="1400" b="1" kern="0" dirty="0">
              <a:solidFill>
                <a:sysClr val="windowText" lastClr="000000"/>
              </a:solidFill>
              <a:latin typeface="Symbol" pitchFamily="18" charset="2"/>
              <a:ea typeface="ＭＳ Ｐゴシック"/>
            </a:endParaRPr>
          </a:p>
        </p:txBody>
      </p:sp>
      <p:sp>
        <p:nvSpPr>
          <p:cNvPr id="38" name="AutoShape 2"/>
          <p:cNvSpPr>
            <a:spLocks noChangeArrowheads="1"/>
          </p:cNvSpPr>
          <p:nvPr/>
        </p:nvSpPr>
        <p:spPr bwMode="auto">
          <a:xfrm>
            <a:off x="54422" y="115888"/>
            <a:ext cx="8982074" cy="629186"/>
          </a:xfrm>
          <a:prstGeom prst="roundRect">
            <a:avLst>
              <a:gd name="adj" fmla="val 8106"/>
            </a:avLst>
          </a:prstGeom>
          <a:solidFill>
            <a:srgbClr val="FFFFFF"/>
          </a:solidFill>
          <a:ln w="38100">
            <a:solidFill>
              <a:srgbClr val="0066C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square" lIns="0" tIns="91440" rIns="0" bIns="91440">
            <a:spAutoFit/>
          </a:bodyPr>
          <a:lstStyle/>
          <a:p>
            <a:pPr marL="342900" indent="-342900" algn="ctr" eaLnBrk="1" hangingPunct="1">
              <a:defRPr/>
            </a:pPr>
            <a:r>
              <a:rPr lang="en-US" altLang="ja-JP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HG創英角ｺﾞｼｯｸUB" pitchFamily="49" charset="-128"/>
              </a:rPr>
              <a:t>Map of </a:t>
            </a:r>
            <a:r>
              <a:rPr lang="en-US" altLang="ja-JP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HG創英角ｺﾞｼｯｸUB" pitchFamily="49" charset="-128"/>
              </a:rPr>
              <a:t>Reaction Models Used in PHITS</a:t>
            </a:r>
            <a:endParaRPr lang="ja-JP" alt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HG創英角ｺﾞｼｯｸUB" pitchFamily="49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522660" y="2192369"/>
            <a:ext cx="923925" cy="1917700"/>
          </a:xfrm>
          <a:prstGeom prst="rect">
            <a:avLst/>
          </a:prstGeom>
          <a:solidFill>
            <a:srgbClr val="00B0F0">
              <a:alpha val="30000"/>
            </a:srgbClr>
          </a:solidFill>
          <a:ln w="12700">
            <a:solidFill>
              <a:sysClr val="windowText" lastClr="000000"/>
            </a:solidFill>
          </a:ln>
        </p:spPr>
        <p:txBody>
          <a:bodyPr lIns="0" rIns="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 smtClean="0">
                <a:solidFill>
                  <a:sysClr val="windowText" lastClr="000000"/>
                </a:solidFill>
                <a:latin typeface="Arial" charset="0"/>
              </a:rPr>
              <a:t>Virtual </a:t>
            </a:r>
            <a:r>
              <a:rPr kumimoji="0"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Photo-Nuclear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JAM/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JQMD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sysClr val="windowText" lastClr="000000"/>
                </a:solidFill>
                <a:latin typeface="Arial" charset="0"/>
              </a:rPr>
              <a:t>GEM</a:t>
            </a:r>
            <a:endParaRPr kumimoji="0" lang="en-US" altLang="ja-JP" sz="14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570634" y="4065977"/>
            <a:ext cx="9017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kern="0" dirty="0">
                <a:solidFill>
                  <a:sysClr val="windowText" lastClr="000000"/>
                </a:solidFill>
                <a:latin typeface="Arial" charset="0"/>
              </a:rPr>
              <a:t>200 MeV</a:t>
            </a:r>
            <a:endParaRPr lang="ja-JP" altLang="en-US" sz="14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7260218" y="3424882"/>
            <a:ext cx="887933" cy="3693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kern="0" dirty="0" smtClean="0">
                <a:solidFill>
                  <a:sysClr val="windowText" lastClr="000000"/>
                </a:solidFill>
                <a:latin typeface="Arial" charset="0"/>
              </a:rPr>
              <a:t>EGS5</a:t>
            </a:r>
            <a:endParaRPr lang="en-US" altLang="ja-JP" sz="1600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41" name="テキスト ボックス 229"/>
          <p:cNvSpPr txBox="1">
            <a:spLocks noChangeArrowheads="1"/>
          </p:cNvSpPr>
          <p:nvPr/>
        </p:nvSpPr>
        <p:spPr bwMode="auto">
          <a:xfrm>
            <a:off x="1649859" y="5748254"/>
            <a:ext cx="69813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 smtClean="0"/>
              <a:t>Models are switched depending on </a:t>
            </a:r>
            <a:r>
              <a:rPr lang="en-US" altLang="ja-JP" sz="2000" dirty="0"/>
              <a:t>energy </a:t>
            </a:r>
            <a:r>
              <a:rPr lang="en-US" altLang="ja-JP" sz="2000" dirty="0" smtClean="0"/>
              <a:t>/ </a:t>
            </a:r>
            <a:r>
              <a:rPr lang="en-US" altLang="ja-JP" sz="2000" dirty="0"/>
              <a:t>particle </a:t>
            </a:r>
            <a:r>
              <a:rPr lang="en-US" altLang="ja-JP" sz="2000" dirty="0" smtClean="0"/>
              <a:t>species</a:t>
            </a:r>
            <a:endParaRPr lang="ja-JP" alt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12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79B00-5C06-4A78-B9C5-822C6BBDC379}" type="slidenum">
              <a:rPr lang="ja-JP" altLang="en-US" smtClean="0"/>
              <a:pPr>
                <a:defRPr/>
              </a:pPr>
              <a:t>17</a:t>
            </a:fld>
            <a:endParaRPr lang="en-US" altLang="ja-JP"/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284524" y="142875"/>
            <a:ext cx="6552728" cy="645319"/>
          </a:xfrm>
          <a:prstGeom prst="roundRect">
            <a:avLst>
              <a:gd name="adj" fmla="val 8106"/>
            </a:avLst>
          </a:prstGeom>
          <a:solidFill>
            <a:srgbClr val="FFFFFF"/>
          </a:solidFill>
          <a:ln w="38100">
            <a:solidFill>
              <a:srgbClr val="0066C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square" lIns="0" tIns="91440" rIns="0" bIns="91440">
            <a:spAutoFit/>
          </a:bodyPr>
          <a:lstStyle/>
          <a:p>
            <a:pPr marL="342900" indent="-342900" algn="ctr" eaLnBrk="1" hangingPunct="1">
              <a:defRPr/>
            </a:pPr>
            <a:r>
              <a:rPr lang="en-US" altLang="ja-JP" sz="2800" dirty="0"/>
              <a:t>Nucleus-Nucleus reaction models</a:t>
            </a:r>
            <a:endParaRPr lang="ja-JP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HG創英角ｺﾞｼｯｸUB" pitchFamily="49" charset="-128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239713" y="980729"/>
            <a:ext cx="8642350" cy="5688632"/>
          </a:xfrm>
          <a:prstGeom prst="roundRect">
            <a:avLst>
              <a:gd name="adj" fmla="val 11093"/>
            </a:avLst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000">
              <a:solidFill>
                <a:srgbClr val="00000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 bwMode="auto">
          <a:xfrm flipV="1">
            <a:off x="688907" y="1187612"/>
            <a:ext cx="6619447" cy="1"/>
          </a:xfrm>
          <a:prstGeom prst="straightConnector1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テキスト ボックス 7"/>
          <p:cNvSpPr txBox="1"/>
          <p:nvPr/>
        </p:nvSpPr>
        <p:spPr>
          <a:xfrm>
            <a:off x="7308354" y="1032360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Lab Energy</a:t>
            </a:r>
            <a:endParaRPr kumimoji="1" lang="ja-JP" altLang="en-US" dirty="0" smtClean="0"/>
          </a:p>
        </p:txBody>
      </p:sp>
      <p:cxnSp>
        <p:nvCxnSpPr>
          <p:cNvPr id="10" name="直線コネクタ 9"/>
          <p:cNvCxnSpPr/>
          <p:nvPr/>
        </p:nvCxnSpPr>
        <p:spPr bwMode="auto">
          <a:xfrm rot="5400000">
            <a:off x="4050104" y="1274450"/>
            <a:ext cx="177339" cy="0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線コネクタ 10"/>
          <p:cNvCxnSpPr/>
          <p:nvPr/>
        </p:nvCxnSpPr>
        <p:spPr bwMode="auto">
          <a:xfrm rot="5400000">
            <a:off x="605570" y="1274450"/>
            <a:ext cx="177339" cy="0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正方形/長方形 19"/>
          <p:cNvSpPr/>
          <p:nvPr/>
        </p:nvSpPr>
        <p:spPr bwMode="auto">
          <a:xfrm rot="5400000">
            <a:off x="4058641" y="-1666409"/>
            <a:ext cx="326915" cy="7055719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3750">
                <a:schemeClr val="accent6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07704" y="1671665"/>
            <a:ext cx="910827" cy="584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JQMD</a:t>
            </a:r>
            <a:endParaRPr kumimoji="1" lang="ja-JP" altLang="en-US" dirty="0" smtClean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569547" y="1301995"/>
            <a:ext cx="1068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 </a:t>
            </a:r>
            <a:r>
              <a:rPr kumimoji="1" lang="en-US" altLang="ja-JP" dirty="0" err="1" smtClean="0"/>
              <a:t>AGeV</a:t>
            </a:r>
            <a:endParaRPr kumimoji="1" lang="ja-JP" altLang="en-US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440558" y="1627919"/>
            <a:ext cx="1295547" cy="584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JAMQMD</a:t>
            </a:r>
            <a:endParaRPr kumimoji="1" lang="ja-JP" altLang="en-US" dirty="0" smtClean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15242" y="1340768"/>
            <a:ext cx="1270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~10 </a:t>
            </a:r>
            <a:r>
              <a:rPr kumimoji="1" lang="en-US" altLang="ja-JP" dirty="0" err="1" smtClean="0"/>
              <a:t>ATeV</a:t>
            </a:r>
            <a:endParaRPr kumimoji="1" lang="ja-JP" altLang="en-US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1587" y="1324766"/>
            <a:ext cx="1225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 </a:t>
            </a:r>
            <a:r>
              <a:rPr kumimoji="1" lang="en-US" altLang="ja-JP" dirty="0" err="1" smtClean="0"/>
              <a:t>AMeV</a:t>
            </a:r>
            <a:endParaRPr kumimoji="1" lang="ja-JP" altLang="en-US" dirty="0" smtClean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32147" y="2218737"/>
            <a:ext cx="339887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 + N -&gt; N + N (Elastic)</a:t>
            </a:r>
          </a:p>
          <a:p>
            <a:r>
              <a:rPr lang="en-US" altLang="ja-JP" dirty="0"/>
              <a:t>N + N </a:t>
            </a:r>
            <a:r>
              <a:rPr lang="en-US" altLang="ja-JP" dirty="0" smtClean="0"/>
              <a:t>-&gt;</a:t>
            </a:r>
            <a:r>
              <a:rPr lang="en-US" altLang="ja-JP" dirty="0"/>
              <a:t> N + </a:t>
            </a:r>
            <a:r>
              <a:rPr lang="en-US" altLang="ja-JP" dirty="0" smtClean="0"/>
              <a:t>Δ (1232 MeV)</a:t>
            </a:r>
          </a:p>
          <a:p>
            <a:r>
              <a:rPr lang="en-US" altLang="ja-JP" dirty="0"/>
              <a:t>N + N -&gt; N + </a:t>
            </a:r>
            <a:r>
              <a:rPr lang="en-US" altLang="ja-JP" dirty="0" smtClean="0"/>
              <a:t>N*(1440 MeV)</a:t>
            </a:r>
            <a:endParaRPr lang="en-US" altLang="ja-JP" dirty="0"/>
          </a:p>
          <a:p>
            <a:endParaRPr kumimoji="1" lang="en-US" altLang="ja-JP" dirty="0" smtClean="0"/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Up to N* -&gt; N + π + π </a:t>
            </a:r>
          </a:p>
          <a:p>
            <a:r>
              <a:rPr lang="en-US" altLang="ja-JP" dirty="0" smtClean="0"/>
              <a:t>is considered</a:t>
            </a:r>
          </a:p>
          <a:p>
            <a:r>
              <a:rPr kumimoji="1" lang="en-US" altLang="ja-JP" dirty="0" smtClean="0"/>
              <a:t>In-medium effect on </a:t>
            </a:r>
            <a:r>
              <a:rPr kumimoji="1" lang="en-US" altLang="ja-JP" dirty="0" err="1" smtClean="0"/>
              <a:t>σ</a:t>
            </a:r>
            <a:r>
              <a:rPr kumimoji="1" lang="en-US" altLang="ja-JP" baseline="-25000" dirty="0" err="1" smtClean="0"/>
              <a:t>elastic</a:t>
            </a:r>
            <a:endParaRPr kumimoji="1" lang="ja-JP" altLang="en-US" baseline="-25000" dirty="0" smtClean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506006" y="2218737"/>
            <a:ext cx="423224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 + N -&gt; N + N (Elastic)</a:t>
            </a:r>
          </a:p>
          <a:p>
            <a:r>
              <a:rPr lang="en-US" altLang="ja-JP" dirty="0"/>
              <a:t>N + N </a:t>
            </a:r>
            <a:r>
              <a:rPr lang="en-US" altLang="ja-JP" dirty="0" smtClean="0"/>
              <a:t>-&gt;</a:t>
            </a:r>
            <a:r>
              <a:rPr lang="en-US" altLang="ja-JP" dirty="0"/>
              <a:t> N + </a:t>
            </a:r>
            <a:r>
              <a:rPr lang="en-US" altLang="ja-JP" dirty="0" smtClean="0"/>
              <a:t>Δ (1232</a:t>
            </a:r>
            <a:r>
              <a:rPr lang="en-US" altLang="ja-JP" dirty="0" smtClean="0">
                <a:solidFill>
                  <a:srgbClr val="FF0000"/>
                </a:solidFill>
              </a:rPr>
              <a:t>-1950 </a:t>
            </a:r>
            <a:r>
              <a:rPr lang="en-US" altLang="ja-JP" dirty="0">
                <a:solidFill>
                  <a:srgbClr val="FF0000"/>
                </a:solidFill>
              </a:rPr>
              <a:t>MeV</a:t>
            </a:r>
            <a:r>
              <a:rPr lang="en-US" altLang="ja-JP" dirty="0" smtClean="0"/>
              <a:t>)</a:t>
            </a:r>
          </a:p>
          <a:p>
            <a:r>
              <a:rPr lang="en-US" altLang="ja-JP" dirty="0"/>
              <a:t>N + N -&gt; N + </a:t>
            </a:r>
            <a:r>
              <a:rPr lang="en-US" altLang="ja-JP" dirty="0" smtClean="0"/>
              <a:t>N* (</a:t>
            </a:r>
            <a:r>
              <a:rPr lang="en-US" altLang="ja-JP" dirty="0"/>
              <a:t>1440</a:t>
            </a:r>
            <a:r>
              <a:rPr lang="en-US" altLang="ja-JP" dirty="0">
                <a:solidFill>
                  <a:srgbClr val="FF0000"/>
                </a:solidFill>
              </a:rPr>
              <a:t>-1990 MeV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r>
              <a:rPr kumimoji="1" lang="en-US" altLang="ja-JP" dirty="0" smtClean="0"/>
              <a:t>+ </a:t>
            </a:r>
            <a:r>
              <a:rPr kumimoji="1" lang="en-US" altLang="ja-JP" smtClean="0">
                <a:solidFill>
                  <a:srgbClr val="FF0000"/>
                </a:solidFill>
              </a:rPr>
              <a:t>string production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Applicable up to 10 </a:t>
            </a:r>
            <a:r>
              <a:rPr kumimoji="1" lang="en-US" altLang="ja-JP" dirty="0" err="1" smtClean="0"/>
              <a:t>ATeV</a:t>
            </a:r>
            <a:endParaRPr kumimoji="1" lang="en-US" altLang="ja-JP" dirty="0" smtClean="0"/>
          </a:p>
          <a:p>
            <a:r>
              <a:rPr kumimoji="1" lang="en-US" altLang="ja-JP" dirty="0" smtClean="0"/>
              <a:t>(all possible modes are considered)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46028" y="5157192"/>
            <a:ext cx="75648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・</a:t>
            </a:r>
            <a:r>
              <a:rPr lang="en-US" altLang="ja-JP" dirty="0" smtClean="0"/>
              <a:t>Force between nucleons (</a:t>
            </a:r>
            <a:r>
              <a:rPr lang="en-US" altLang="ja-JP" dirty="0" err="1" smtClean="0"/>
              <a:t>Skyrme</a:t>
            </a:r>
            <a:r>
              <a:rPr lang="en-US" altLang="ja-JP" dirty="0" smtClean="0"/>
              <a:t> + Coulomb + Symmetry)</a:t>
            </a:r>
          </a:p>
          <a:p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Initial state nucleus is configured by random packing of nucleons</a:t>
            </a:r>
          </a:p>
          <a:p>
            <a:r>
              <a:rPr lang="ja-JP" altLang="en-US" dirty="0" smtClean="0"/>
              <a:t>・</a:t>
            </a:r>
            <a:r>
              <a:rPr lang="en-US" altLang="ja-JP" dirty="0" err="1" smtClean="0"/>
              <a:t>Clusterization</a:t>
            </a:r>
            <a:r>
              <a:rPr lang="en-US" altLang="ja-JP" dirty="0" smtClean="0"/>
              <a:t> of nucleons in the final state (t=150fm/c)</a:t>
            </a:r>
            <a:endParaRPr kumimoji="1" lang="en-US" altLang="ja-JP" dirty="0" smtClean="0"/>
          </a:p>
        </p:txBody>
      </p:sp>
      <p:cxnSp>
        <p:nvCxnSpPr>
          <p:cNvPr id="9" name="直線コネクタ 8"/>
          <p:cNvCxnSpPr/>
          <p:nvPr/>
        </p:nvCxnSpPr>
        <p:spPr bwMode="auto">
          <a:xfrm>
            <a:off x="4364178" y="2204864"/>
            <a:ext cx="0" cy="2578415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0925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79B00-5C06-4A78-B9C5-822C6BBDC379}" type="slidenum">
              <a:rPr lang="ja-JP" altLang="en-US" smtClean="0"/>
              <a:pPr>
                <a:defRPr/>
              </a:pPr>
              <a:t>18</a:t>
            </a:fld>
            <a:endParaRPr lang="en-US" altLang="ja-JP"/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284524" y="142875"/>
            <a:ext cx="6552728" cy="645319"/>
          </a:xfrm>
          <a:prstGeom prst="roundRect">
            <a:avLst>
              <a:gd name="adj" fmla="val 8106"/>
            </a:avLst>
          </a:prstGeom>
          <a:solidFill>
            <a:srgbClr val="FFFFFF"/>
          </a:solidFill>
          <a:ln w="38100">
            <a:solidFill>
              <a:srgbClr val="0066C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square" lIns="0" tIns="91440" rIns="0" bIns="91440">
            <a:spAutoFit/>
          </a:bodyPr>
          <a:lstStyle/>
          <a:p>
            <a:pPr marL="342900" indent="-342900" algn="ctr" eaLnBrk="1" hangingPunct="1">
              <a:defRPr/>
            </a:pPr>
            <a:r>
              <a:rPr lang="en-US" altLang="ja-JP" sz="2800" dirty="0" smtClean="0"/>
              <a:t>Cross sections in JQMD/JAMQMD</a:t>
            </a:r>
            <a:endParaRPr lang="ja-JP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HG創英角ｺﾞｼｯｸUB" pitchFamily="49" charset="-128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239713" y="980729"/>
            <a:ext cx="8642350" cy="5564987"/>
          </a:xfrm>
          <a:prstGeom prst="roundRect">
            <a:avLst>
              <a:gd name="adj" fmla="val 11093"/>
            </a:avLst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00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4" t="15911" r="25019" b="26872"/>
          <a:stretch/>
        </p:blipFill>
        <p:spPr bwMode="auto">
          <a:xfrm>
            <a:off x="812800" y="1124744"/>
            <a:ext cx="2852742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15911" r="1321" b="26921"/>
          <a:stretch/>
        </p:blipFill>
        <p:spPr bwMode="auto">
          <a:xfrm>
            <a:off x="812800" y="3785174"/>
            <a:ext cx="2823096" cy="230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78712" y="6545716"/>
            <a:ext cx="39797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1600" dirty="0"/>
              <a:t>K. </a:t>
            </a:r>
            <a:r>
              <a:rPr lang="en-US" altLang="ja-JP" sz="1600" dirty="0" err="1"/>
              <a:t>Niita</a:t>
            </a:r>
            <a:r>
              <a:rPr lang="en-US" altLang="ja-JP" sz="1600" dirty="0"/>
              <a:t> et al, Phys. Rev. C52 (1995) </a:t>
            </a:r>
            <a:r>
              <a:rPr lang="en-US" altLang="ja-JP" sz="1600" dirty="0" smtClean="0"/>
              <a:t>2620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36244" y="1196752"/>
            <a:ext cx="51267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Nucleon-nucleon </a:t>
            </a:r>
            <a:r>
              <a:rPr lang="en-US" altLang="ja-JP" dirty="0" smtClean="0">
                <a:solidFill>
                  <a:srgbClr val="FF0000"/>
                </a:solidFill>
              </a:rPr>
              <a:t>cross sections are 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parameterized </a:t>
            </a:r>
            <a:r>
              <a:rPr kumimoji="1" lang="en-US" altLang="ja-JP" dirty="0" smtClean="0"/>
              <a:t>based on </a:t>
            </a:r>
            <a:r>
              <a:rPr kumimoji="1" lang="en-US" altLang="ja-JP" dirty="0" smtClean="0">
                <a:solidFill>
                  <a:srgbClr val="FF0000"/>
                </a:solidFill>
              </a:rPr>
              <a:t>experimental data</a:t>
            </a:r>
          </a:p>
          <a:p>
            <a:r>
              <a:rPr lang="en-US" altLang="ja-JP" sz="1800" dirty="0" smtClean="0"/>
              <a:t>(also nucleon-meson </a:t>
            </a:r>
            <a:r>
              <a:rPr lang="en-US" altLang="ja-JP" sz="1800" dirty="0"/>
              <a:t>cross </a:t>
            </a:r>
            <a:r>
              <a:rPr lang="en-US" altLang="ja-JP" sz="1800" dirty="0" smtClean="0"/>
              <a:t>sections)</a:t>
            </a:r>
            <a:endParaRPr kumimoji="1" lang="ja-JP" altLang="en-US" sz="18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55339" y="3211229"/>
            <a:ext cx="461857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 JQMD “inelastic” is combination of </a:t>
            </a:r>
          </a:p>
          <a:p>
            <a:r>
              <a:rPr lang="en-US" altLang="ja-JP" dirty="0" smtClean="0"/>
              <a:t>N+N -&gt; N + Δ(1232 MeV)</a:t>
            </a:r>
          </a:p>
          <a:p>
            <a:r>
              <a:rPr lang="en-US" altLang="ja-JP" dirty="0"/>
              <a:t>N+N -&gt; N + </a:t>
            </a:r>
            <a:r>
              <a:rPr lang="en-US" altLang="ja-JP" dirty="0" smtClean="0"/>
              <a:t>N*(1440 </a:t>
            </a:r>
            <a:r>
              <a:rPr lang="en-US" altLang="ja-JP" dirty="0"/>
              <a:t>MeV)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In JAMQMD (&gt; 3 </a:t>
            </a:r>
            <a:r>
              <a:rPr lang="en-US" altLang="ja-JP" dirty="0" err="1" smtClean="0"/>
              <a:t>AGeV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inelastic </a:t>
            </a:r>
            <a:r>
              <a:rPr lang="en-US" altLang="ja-JP" dirty="0" smtClean="0">
                <a:solidFill>
                  <a:srgbClr val="FF0000"/>
                </a:solidFill>
              </a:rPr>
              <a:t>consists of various channels</a:t>
            </a:r>
          </a:p>
          <a:p>
            <a:r>
              <a:rPr kumimoji="1" lang="en-US" altLang="ja-JP" dirty="0" smtClean="0"/>
              <a:t>N+N -&gt; </a:t>
            </a:r>
            <a:r>
              <a:rPr lang="en-US" altLang="ja-JP" dirty="0"/>
              <a:t>Δ(1232 MeV</a:t>
            </a:r>
            <a:r>
              <a:rPr lang="en-US" altLang="ja-JP" dirty="0" smtClean="0"/>
              <a:t>) </a:t>
            </a:r>
            <a:r>
              <a:rPr lang="en-US" altLang="ja-JP" dirty="0"/>
              <a:t>+ Δ(1232 MeV</a:t>
            </a:r>
            <a:r>
              <a:rPr lang="en-US" altLang="ja-JP" dirty="0" smtClean="0"/>
              <a:t>)</a:t>
            </a:r>
          </a:p>
          <a:p>
            <a:r>
              <a:rPr lang="en-US" altLang="ja-JP" dirty="0"/>
              <a:t>N+N -&gt; </a:t>
            </a:r>
            <a:r>
              <a:rPr lang="en-US" altLang="ja-JP" dirty="0" smtClean="0"/>
              <a:t>N </a:t>
            </a:r>
            <a:r>
              <a:rPr lang="en-US" altLang="ja-JP" dirty="0"/>
              <a:t>+ </a:t>
            </a:r>
            <a:r>
              <a:rPr lang="en-US" altLang="ja-JP" dirty="0" smtClean="0"/>
              <a:t>Δ*(&gt;1232 </a:t>
            </a:r>
            <a:r>
              <a:rPr lang="en-US" altLang="ja-JP" dirty="0"/>
              <a:t>MeV)</a:t>
            </a:r>
          </a:p>
          <a:p>
            <a:r>
              <a:rPr lang="en-US" altLang="ja-JP" dirty="0" smtClean="0"/>
              <a:t>N+N </a:t>
            </a:r>
            <a:r>
              <a:rPr lang="en-US" altLang="ja-JP" dirty="0"/>
              <a:t>-&gt; </a:t>
            </a:r>
            <a:r>
              <a:rPr lang="en-US" altLang="ja-JP" dirty="0" smtClean="0"/>
              <a:t>N*(1440 </a:t>
            </a:r>
            <a:r>
              <a:rPr lang="en-US" altLang="ja-JP" dirty="0"/>
              <a:t>MeV) + </a:t>
            </a:r>
            <a:r>
              <a:rPr lang="en-US" altLang="ja-JP" dirty="0" smtClean="0"/>
              <a:t>N*(1440 </a:t>
            </a:r>
            <a:r>
              <a:rPr lang="en-US" altLang="ja-JP" dirty="0"/>
              <a:t>MeV)</a:t>
            </a:r>
          </a:p>
          <a:p>
            <a:r>
              <a:rPr lang="ja-JP" altLang="en-US" dirty="0"/>
              <a:t>・・・・・・</a:t>
            </a:r>
            <a:endParaRPr kumimoji="1" lang="ja-JP" altLang="en-US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80421" y="335780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Lab energy (GeV)</a:t>
            </a:r>
            <a:endParaRPr kumimoji="1" lang="ja-JP" altLang="en-US" sz="18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80421" y="600677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Lab energy (GeV)</a:t>
            </a:r>
            <a:endParaRPr kumimoji="1" lang="ja-JP" altLang="en-US" sz="18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 rot="16200000">
            <a:off x="-443528" y="4661055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Cross section (</a:t>
            </a:r>
            <a:r>
              <a:rPr kumimoji="1" lang="en-US" altLang="ja-JP" sz="1800" dirty="0" err="1" smtClean="0"/>
              <a:t>mb</a:t>
            </a:r>
            <a:r>
              <a:rPr kumimoji="1" lang="en-US" altLang="ja-JP" sz="1800" dirty="0" smtClean="0"/>
              <a:t>)</a:t>
            </a:r>
            <a:endParaRPr kumimoji="1" lang="ja-JP" altLang="en-US" sz="18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-443527" y="201144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Cross section (</a:t>
            </a:r>
            <a:r>
              <a:rPr kumimoji="1" lang="en-US" altLang="ja-JP" sz="1800" dirty="0" err="1" smtClean="0"/>
              <a:t>mb</a:t>
            </a:r>
            <a:r>
              <a:rPr kumimoji="1" lang="en-US" altLang="ja-JP" sz="1800" dirty="0" smtClean="0"/>
              <a:t>)</a:t>
            </a:r>
            <a:endParaRPr kumimoji="1" lang="ja-JP" altLang="en-US" sz="1800" dirty="0" smtClean="0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475656" y="3988689"/>
            <a:ext cx="1728192" cy="18466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90022" y="389635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proton-neutron</a:t>
            </a:r>
            <a:endParaRPr kumimoji="1" lang="ja-JP" altLang="en-US" sz="1800" dirty="0" smtClean="0"/>
          </a:p>
        </p:txBody>
      </p:sp>
      <p:sp>
        <p:nvSpPr>
          <p:cNvPr id="20" name="正方形/長方形 19"/>
          <p:cNvSpPr/>
          <p:nvPr/>
        </p:nvSpPr>
        <p:spPr bwMode="auto">
          <a:xfrm>
            <a:off x="1475656" y="1308219"/>
            <a:ext cx="1728192" cy="18466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90022" y="121588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proton-proton</a:t>
            </a:r>
            <a:endParaRPr kumimoji="1" lang="ja-JP" altLang="en-US" sz="1800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36244" y="2396901"/>
            <a:ext cx="3920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Inelastic = Total (fit) - Elastic (fit) </a:t>
            </a:r>
            <a:endParaRPr kumimoji="1" lang="ja-JP" alt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7012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11"/>
          <p:cNvSpPr>
            <a:spLocks noChangeArrowheads="1"/>
          </p:cNvSpPr>
          <p:nvPr/>
        </p:nvSpPr>
        <p:spPr bwMode="auto">
          <a:xfrm>
            <a:off x="239713" y="908720"/>
            <a:ext cx="8642350" cy="2794824"/>
          </a:xfrm>
          <a:prstGeom prst="roundRect">
            <a:avLst>
              <a:gd name="adj" fmla="val 11093"/>
            </a:avLst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79B00-5C06-4A78-B9C5-822C6BBDC379}" type="slidenum">
              <a:rPr lang="ja-JP" altLang="en-US" smtClean="0"/>
              <a:pPr>
                <a:defRPr/>
              </a:pPr>
              <a:t>19</a:t>
            </a:fld>
            <a:endParaRPr lang="en-US" altLang="ja-JP"/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284524" y="142875"/>
            <a:ext cx="6552728" cy="645319"/>
          </a:xfrm>
          <a:prstGeom prst="roundRect">
            <a:avLst>
              <a:gd name="adj" fmla="val 8106"/>
            </a:avLst>
          </a:prstGeom>
          <a:solidFill>
            <a:srgbClr val="FFFFFF"/>
          </a:solidFill>
          <a:ln w="38100">
            <a:solidFill>
              <a:srgbClr val="0066C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square" lIns="0" tIns="91440" rIns="0" bIns="91440">
            <a:spAutoFit/>
          </a:bodyPr>
          <a:lstStyle/>
          <a:p>
            <a:pPr marL="342900" indent="-342900" algn="ctr" eaLnBrk="1" hangingPunct="1">
              <a:defRPr/>
            </a:pPr>
            <a:r>
              <a:rPr lang="en-US" altLang="ja-JP" sz="2800" dirty="0" smtClean="0"/>
              <a:t>Quantities important for Homework 3</a:t>
            </a:r>
            <a:endParaRPr lang="ja-JP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HG創英角ｺﾞｼｯｸUB" pitchFamily="49" charset="-128"/>
            </a:endParaRPr>
          </a:p>
        </p:txBody>
      </p:sp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40612" y="6602866"/>
            <a:ext cx="40527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1600" dirty="0"/>
              <a:t>K. </a:t>
            </a:r>
            <a:r>
              <a:rPr lang="en-US" altLang="ja-JP" sz="1600" dirty="0" err="1"/>
              <a:t>Niita</a:t>
            </a:r>
            <a:r>
              <a:rPr lang="en-US" altLang="ja-JP" sz="1600" dirty="0"/>
              <a:t> </a:t>
            </a:r>
            <a:r>
              <a:rPr lang="en-US" altLang="ja-JP" sz="1600" i="1" dirty="0"/>
              <a:t>et al</a:t>
            </a:r>
            <a:r>
              <a:rPr lang="en-US" altLang="ja-JP" sz="1600" dirty="0"/>
              <a:t>, </a:t>
            </a:r>
            <a:r>
              <a:rPr lang="en-US" altLang="ja-JP" sz="1600" i="1" dirty="0"/>
              <a:t>Phys. Rev</a:t>
            </a:r>
            <a:r>
              <a:rPr lang="en-US" altLang="ja-JP" sz="1600" dirty="0"/>
              <a:t>. </a:t>
            </a:r>
            <a:r>
              <a:rPr lang="en-US" altLang="ja-JP" sz="1600" i="1" dirty="0" smtClean="0"/>
              <a:t>C 52</a:t>
            </a:r>
            <a:r>
              <a:rPr lang="en-US" altLang="ja-JP" sz="1600" dirty="0" smtClean="0"/>
              <a:t> </a:t>
            </a:r>
            <a:r>
              <a:rPr lang="en-US" altLang="ja-JP" sz="1600" dirty="0"/>
              <a:t>(1995) </a:t>
            </a:r>
            <a:r>
              <a:rPr lang="en-US" altLang="ja-JP" sz="1600" dirty="0" smtClean="0"/>
              <a:t>2620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9174"/>
            <a:ext cx="3641459" cy="101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388478" y="914245"/>
            <a:ext cx="35605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600" dirty="0" smtClean="0"/>
              <a:t>Delta mass distribution</a:t>
            </a:r>
            <a:endParaRPr kumimoji="1" lang="ja-JP" altLang="en-US" sz="2600" dirty="0" smtClean="0"/>
          </a:p>
        </p:txBody>
      </p:sp>
      <p:cxnSp>
        <p:nvCxnSpPr>
          <p:cNvPr id="44" name="直線矢印コネクタ 43"/>
          <p:cNvCxnSpPr/>
          <p:nvPr/>
        </p:nvCxnSpPr>
        <p:spPr bwMode="auto">
          <a:xfrm flipV="1">
            <a:off x="3505986" y="2267871"/>
            <a:ext cx="178961" cy="271993"/>
          </a:xfrm>
          <a:prstGeom prst="straightConnector1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テキスト ボックス 52"/>
          <p:cNvSpPr txBox="1"/>
          <p:nvPr/>
        </p:nvSpPr>
        <p:spPr>
          <a:xfrm>
            <a:off x="3880360" y="1000313"/>
            <a:ext cx="3692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・・・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Breit</a:t>
            </a:r>
            <a:r>
              <a:rPr kumimoji="1" lang="en-US" altLang="ja-JP" dirty="0" smtClean="0">
                <a:solidFill>
                  <a:srgbClr val="FF0000"/>
                </a:solidFill>
              </a:rPr>
              <a:t>-Wigner but </a:t>
            </a:r>
            <a:r>
              <a:rPr kumimoji="1" lang="en-US" altLang="ja-JP" i="1" dirty="0" smtClean="0">
                <a:solidFill>
                  <a:srgbClr val="FF0000"/>
                </a:solidFill>
              </a:rPr>
              <a:t>Γ </a:t>
            </a:r>
            <a:r>
              <a:rPr kumimoji="1" lang="en-US" altLang="ja-JP" dirty="0" smtClean="0">
                <a:solidFill>
                  <a:srgbClr val="FF0000"/>
                </a:solidFill>
              </a:rPr>
              <a:t>depends</a:t>
            </a:r>
            <a:endParaRPr kumimoji="1" lang="ja-JP" altLang="en-US" dirty="0" smtClean="0">
              <a:solidFill>
                <a:srgbClr val="FF0000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1905931" y="1403322"/>
            <a:ext cx="6524012" cy="2283289"/>
            <a:chOff x="539552" y="2537726"/>
            <a:chExt cx="7486340" cy="2620088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39552" y="2537726"/>
              <a:ext cx="7486340" cy="2620088"/>
              <a:chOff x="1508738" y="1810096"/>
              <a:chExt cx="6679532" cy="2337718"/>
            </a:xfrm>
          </p:grpSpPr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55" t="40393" r="30061" b="32223"/>
              <a:stretch/>
            </p:blipFill>
            <p:spPr bwMode="auto">
              <a:xfrm>
                <a:off x="2221161" y="2949481"/>
                <a:ext cx="2638883" cy="954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5" name="Picture 11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12" t="40393" r="37376" b="34958"/>
              <a:stretch/>
            </p:blipFill>
            <p:spPr bwMode="auto">
              <a:xfrm>
                <a:off x="5491678" y="2441436"/>
                <a:ext cx="1889879" cy="931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テキスト ボックス 25"/>
              <p:cNvSpPr txBox="1"/>
              <p:nvPr/>
            </p:nvSpPr>
            <p:spPr>
              <a:xfrm>
                <a:off x="4635636" y="3262929"/>
                <a:ext cx="16179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×</a:t>
                </a:r>
                <a:r>
                  <a:rPr kumimoji="1" lang="en-US" altLang="ja-JP" dirty="0" smtClean="0"/>
                  <a:t>110 (MeV)</a:t>
                </a:r>
                <a:endParaRPr kumimoji="1" lang="ja-JP" altLang="en-US" dirty="0" smtClean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6382967" y="1810096"/>
                <a:ext cx="18053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β</a:t>
                </a:r>
                <a:r>
                  <a:rPr lang="en-US" altLang="ja-JP" baseline="-25000" dirty="0" smtClean="0"/>
                  <a:t>r</a:t>
                </a:r>
                <a:r>
                  <a:rPr lang="en-US" altLang="ja-JP" dirty="0" smtClean="0"/>
                  <a:t> =</a:t>
                </a:r>
                <a:r>
                  <a:rPr kumimoji="1" lang="en-US" altLang="ja-JP" dirty="0" smtClean="0"/>
                  <a:t>300 (MeV)</a:t>
                </a:r>
                <a:endParaRPr kumimoji="1" lang="ja-JP" altLang="en-US" dirty="0" smtClean="0"/>
              </a:p>
            </p:txBody>
          </p:sp>
          <p:cxnSp>
            <p:nvCxnSpPr>
              <p:cNvPr id="42" name="直線矢印コネクタ 41"/>
              <p:cNvCxnSpPr/>
              <p:nvPr/>
            </p:nvCxnSpPr>
            <p:spPr bwMode="auto">
              <a:xfrm>
                <a:off x="6902424" y="2149492"/>
                <a:ext cx="0" cy="280748"/>
              </a:xfrm>
              <a:prstGeom prst="straightConnector1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直線コネクタ 30"/>
              <p:cNvCxnSpPr/>
              <p:nvPr/>
            </p:nvCxnSpPr>
            <p:spPr bwMode="auto">
              <a:xfrm>
                <a:off x="2780361" y="3764637"/>
                <a:ext cx="453257" cy="0"/>
              </a:xfrm>
              <a:prstGeom prst="lin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3" name="テキスト ボックス 32"/>
              <p:cNvSpPr txBox="1"/>
              <p:nvPr/>
            </p:nvSpPr>
            <p:spPr>
              <a:xfrm>
                <a:off x="1508738" y="3730771"/>
                <a:ext cx="18982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i="1" dirty="0" smtClean="0"/>
                  <a:t>q</a:t>
                </a:r>
                <a:r>
                  <a:rPr kumimoji="1" lang="en-US" altLang="ja-JP" dirty="0" smtClean="0"/>
                  <a:t> = momentum</a:t>
                </a:r>
                <a:endParaRPr kumimoji="1" lang="ja-JP" altLang="en-US" dirty="0" smtClean="0"/>
              </a:p>
            </p:txBody>
          </p:sp>
          <p:cxnSp>
            <p:nvCxnSpPr>
              <p:cNvPr id="49" name="直線コネクタ 48"/>
              <p:cNvCxnSpPr/>
              <p:nvPr/>
            </p:nvCxnSpPr>
            <p:spPr bwMode="auto">
              <a:xfrm>
                <a:off x="3419966" y="3764637"/>
                <a:ext cx="296498" cy="0"/>
              </a:xfrm>
              <a:prstGeom prst="lin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" name="テキスト ボックス 51"/>
              <p:cNvSpPr txBox="1"/>
              <p:nvPr/>
            </p:nvSpPr>
            <p:spPr>
              <a:xfrm>
                <a:off x="3382759" y="3747704"/>
                <a:ext cx="13003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i="1" dirty="0" smtClean="0"/>
                  <a:t>M</a:t>
                </a:r>
                <a:r>
                  <a:rPr kumimoji="1" lang="en-US" altLang="ja-JP" dirty="0" smtClean="0"/>
                  <a:t> = mass</a:t>
                </a:r>
                <a:endParaRPr kumimoji="1" lang="ja-JP" altLang="en-US" dirty="0" smtClean="0"/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4472698" y="2112949"/>
                <a:ext cx="1359020" cy="356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1232 </a:t>
                </a:r>
                <a:r>
                  <a:rPr kumimoji="1" lang="en-US" altLang="ja-JP" dirty="0" smtClean="0"/>
                  <a:t>(MeV)</a:t>
                </a:r>
                <a:endParaRPr kumimoji="1" lang="ja-JP" altLang="en-US" dirty="0" smtClean="0"/>
              </a:p>
            </p:txBody>
          </p:sp>
        </p:grpSp>
        <p:cxnSp>
          <p:nvCxnSpPr>
            <p:cNvPr id="30" name="直線矢印コネクタ 29"/>
            <p:cNvCxnSpPr/>
            <p:nvPr/>
          </p:nvCxnSpPr>
          <p:spPr bwMode="auto">
            <a:xfrm flipH="1">
              <a:off x="3037225" y="3243050"/>
              <a:ext cx="1006918" cy="678957"/>
            </a:xfrm>
            <a:prstGeom prst="straightConnector1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直線矢印コネクタ 35"/>
            <p:cNvCxnSpPr/>
            <p:nvPr/>
          </p:nvCxnSpPr>
          <p:spPr bwMode="auto">
            <a:xfrm flipH="1">
              <a:off x="3920530" y="3752268"/>
              <a:ext cx="1030298" cy="169740"/>
            </a:xfrm>
            <a:prstGeom prst="straightConnector1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3" name="AutoShape 11"/>
          <p:cNvSpPr>
            <a:spLocks noChangeArrowheads="1"/>
          </p:cNvSpPr>
          <p:nvPr/>
        </p:nvSpPr>
        <p:spPr bwMode="auto">
          <a:xfrm>
            <a:off x="239713" y="3861049"/>
            <a:ext cx="8642350" cy="2748386"/>
          </a:xfrm>
          <a:prstGeom prst="roundRect">
            <a:avLst>
              <a:gd name="adj" fmla="val 11093"/>
            </a:avLst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000">
              <a:solidFill>
                <a:srgbClr val="000000"/>
              </a:solidFill>
            </a:endParaRPr>
          </a:p>
        </p:txBody>
      </p:sp>
      <p:cxnSp>
        <p:nvCxnSpPr>
          <p:cNvPr id="25" name="直線コネクタ 24"/>
          <p:cNvCxnSpPr/>
          <p:nvPr/>
        </p:nvCxnSpPr>
        <p:spPr bwMode="auto">
          <a:xfrm>
            <a:off x="971600" y="2247282"/>
            <a:ext cx="2945857" cy="0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8" name="グループ化 47"/>
          <p:cNvGrpSpPr/>
          <p:nvPr/>
        </p:nvGrpSpPr>
        <p:grpSpPr>
          <a:xfrm>
            <a:off x="5508104" y="3799844"/>
            <a:ext cx="3433690" cy="2541965"/>
            <a:chOff x="446670" y="3827140"/>
            <a:chExt cx="3433690" cy="2541965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44" t="25782" r="25019" b="26872"/>
            <a:stretch/>
          </p:blipFill>
          <p:spPr bwMode="auto">
            <a:xfrm>
              <a:off x="446670" y="4074082"/>
              <a:ext cx="3433690" cy="2295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フリーフォーム 37"/>
            <p:cNvSpPr/>
            <p:nvPr/>
          </p:nvSpPr>
          <p:spPr bwMode="auto">
            <a:xfrm>
              <a:off x="779573" y="4233332"/>
              <a:ext cx="2810294" cy="1109219"/>
            </a:xfrm>
            <a:custGeom>
              <a:avLst/>
              <a:gdLst>
                <a:gd name="connsiteX0" fmla="*/ 0 w 2844800"/>
                <a:gd name="connsiteY0" fmla="*/ 0 h 1126980"/>
                <a:gd name="connsiteX1" fmla="*/ 50800 w 2844800"/>
                <a:gd name="connsiteY1" fmla="*/ 846667 h 1126980"/>
                <a:gd name="connsiteX2" fmla="*/ 186266 w 2844800"/>
                <a:gd name="connsiteY2" fmla="*/ 1083734 h 1126980"/>
                <a:gd name="connsiteX3" fmla="*/ 355600 w 2844800"/>
                <a:gd name="connsiteY3" fmla="*/ 1083734 h 1126980"/>
                <a:gd name="connsiteX4" fmla="*/ 558800 w 2844800"/>
                <a:gd name="connsiteY4" fmla="*/ 643467 h 1126980"/>
                <a:gd name="connsiteX5" fmla="*/ 778933 w 2844800"/>
                <a:gd name="connsiteY5" fmla="*/ 423334 h 1126980"/>
                <a:gd name="connsiteX6" fmla="*/ 1574800 w 2844800"/>
                <a:gd name="connsiteY6" fmla="*/ 321734 h 1126980"/>
                <a:gd name="connsiteX7" fmla="*/ 2573866 w 2844800"/>
                <a:gd name="connsiteY7" fmla="*/ 372534 h 1126980"/>
                <a:gd name="connsiteX8" fmla="*/ 2844800 w 2844800"/>
                <a:gd name="connsiteY8" fmla="*/ 406400 h 1126980"/>
                <a:gd name="connsiteX0" fmla="*/ 0 w 2844800"/>
                <a:gd name="connsiteY0" fmla="*/ 0 h 1126980"/>
                <a:gd name="connsiteX1" fmla="*/ 50800 w 2844800"/>
                <a:gd name="connsiteY1" fmla="*/ 846667 h 1126980"/>
                <a:gd name="connsiteX2" fmla="*/ 186266 w 2844800"/>
                <a:gd name="connsiteY2" fmla="*/ 1083734 h 1126980"/>
                <a:gd name="connsiteX3" fmla="*/ 355600 w 2844800"/>
                <a:gd name="connsiteY3" fmla="*/ 1083734 h 1126980"/>
                <a:gd name="connsiteX4" fmla="*/ 558800 w 2844800"/>
                <a:gd name="connsiteY4" fmla="*/ 643467 h 1126980"/>
                <a:gd name="connsiteX5" fmla="*/ 813439 w 2844800"/>
                <a:gd name="connsiteY5" fmla="*/ 388829 h 1126980"/>
                <a:gd name="connsiteX6" fmla="*/ 1574800 w 2844800"/>
                <a:gd name="connsiteY6" fmla="*/ 321734 h 1126980"/>
                <a:gd name="connsiteX7" fmla="*/ 2573866 w 2844800"/>
                <a:gd name="connsiteY7" fmla="*/ 372534 h 1126980"/>
                <a:gd name="connsiteX8" fmla="*/ 2844800 w 2844800"/>
                <a:gd name="connsiteY8" fmla="*/ 406400 h 1126980"/>
                <a:gd name="connsiteX0" fmla="*/ 0 w 2844800"/>
                <a:gd name="connsiteY0" fmla="*/ 0 h 1125178"/>
                <a:gd name="connsiteX1" fmla="*/ 50800 w 2844800"/>
                <a:gd name="connsiteY1" fmla="*/ 846667 h 1125178"/>
                <a:gd name="connsiteX2" fmla="*/ 186266 w 2844800"/>
                <a:gd name="connsiteY2" fmla="*/ 1083734 h 1125178"/>
                <a:gd name="connsiteX3" fmla="*/ 355600 w 2844800"/>
                <a:gd name="connsiteY3" fmla="*/ 1083734 h 1125178"/>
                <a:gd name="connsiteX4" fmla="*/ 567427 w 2844800"/>
                <a:gd name="connsiteY4" fmla="*/ 669346 h 1125178"/>
                <a:gd name="connsiteX5" fmla="*/ 813439 w 2844800"/>
                <a:gd name="connsiteY5" fmla="*/ 388829 h 1125178"/>
                <a:gd name="connsiteX6" fmla="*/ 1574800 w 2844800"/>
                <a:gd name="connsiteY6" fmla="*/ 321734 h 1125178"/>
                <a:gd name="connsiteX7" fmla="*/ 2573866 w 2844800"/>
                <a:gd name="connsiteY7" fmla="*/ 372534 h 1125178"/>
                <a:gd name="connsiteX8" fmla="*/ 2844800 w 2844800"/>
                <a:gd name="connsiteY8" fmla="*/ 406400 h 1125178"/>
                <a:gd name="connsiteX0" fmla="*/ 0 w 2844800"/>
                <a:gd name="connsiteY0" fmla="*/ 0 h 1110184"/>
                <a:gd name="connsiteX1" fmla="*/ 50800 w 2844800"/>
                <a:gd name="connsiteY1" fmla="*/ 846667 h 1110184"/>
                <a:gd name="connsiteX2" fmla="*/ 186266 w 2844800"/>
                <a:gd name="connsiteY2" fmla="*/ 1083734 h 1110184"/>
                <a:gd name="connsiteX3" fmla="*/ 407359 w 2844800"/>
                <a:gd name="connsiteY3" fmla="*/ 1057855 h 1110184"/>
                <a:gd name="connsiteX4" fmla="*/ 567427 w 2844800"/>
                <a:gd name="connsiteY4" fmla="*/ 669346 h 1110184"/>
                <a:gd name="connsiteX5" fmla="*/ 813439 w 2844800"/>
                <a:gd name="connsiteY5" fmla="*/ 388829 h 1110184"/>
                <a:gd name="connsiteX6" fmla="*/ 1574800 w 2844800"/>
                <a:gd name="connsiteY6" fmla="*/ 321734 h 1110184"/>
                <a:gd name="connsiteX7" fmla="*/ 2573866 w 2844800"/>
                <a:gd name="connsiteY7" fmla="*/ 372534 h 1110184"/>
                <a:gd name="connsiteX8" fmla="*/ 2844800 w 2844800"/>
                <a:gd name="connsiteY8" fmla="*/ 406400 h 1110184"/>
                <a:gd name="connsiteX0" fmla="*/ 0 w 2844800"/>
                <a:gd name="connsiteY0" fmla="*/ 0 h 1109219"/>
                <a:gd name="connsiteX1" fmla="*/ 50800 w 2844800"/>
                <a:gd name="connsiteY1" fmla="*/ 846667 h 1109219"/>
                <a:gd name="connsiteX2" fmla="*/ 186266 w 2844800"/>
                <a:gd name="connsiteY2" fmla="*/ 1083734 h 1109219"/>
                <a:gd name="connsiteX3" fmla="*/ 407359 w 2844800"/>
                <a:gd name="connsiteY3" fmla="*/ 1057855 h 1109219"/>
                <a:gd name="connsiteX4" fmla="*/ 584679 w 2844800"/>
                <a:gd name="connsiteY4" fmla="*/ 686599 h 1109219"/>
                <a:gd name="connsiteX5" fmla="*/ 813439 w 2844800"/>
                <a:gd name="connsiteY5" fmla="*/ 388829 h 1109219"/>
                <a:gd name="connsiteX6" fmla="*/ 1574800 w 2844800"/>
                <a:gd name="connsiteY6" fmla="*/ 321734 h 1109219"/>
                <a:gd name="connsiteX7" fmla="*/ 2573866 w 2844800"/>
                <a:gd name="connsiteY7" fmla="*/ 372534 h 1109219"/>
                <a:gd name="connsiteX8" fmla="*/ 2844800 w 2844800"/>
                <a:gd name="connsiteY8" fmla="*/ 406400 h 1109219"/>
                <a:gd name="connsiteX0" fmla="*/ 0 w 2844800"/>
                <a:gd name="connsiteY0" fmla="*/ 0 h 1109219"/>
                <a:gd name="connsiteX1" fmla="*/ 50800 w 2844800"/>
                <a:gd name="connsiteY1" fmla="*/ 846667 h 1109219"/>
                <a:gd name="connsiteX2" fmla="*/ 186266 w 2844800"/>
                <a:gd name="connsiteY2" fmla="*/ 1083734 h 1109219"/>
                <a:gd name="connsiteX3" fmla="*/ 407359 w 2844800"/>
                <a:gd name="connsiteY3" fmla="*/ 1057855 h 1109219"/>
                <a:gd name="connsiteX4" fmla="*/ 584679 w 2844800"/>
                <a:gd name="connsiteY4" fmla="*/ 686599 h 1109219"/>
                <a:gd name="connsiteX5" fmla="*/ 813439 w 2844800"/>
                <a:gd name="connsiteY5" fmla="*/ 388829 h 1109219"/>
                <a:gd name="connsiteX6" fmla="*/ 1574800 w 2844800"/>
                <a:gd name="connsiteY6" fmla="*/ 321734 h 1109219"/>
                <a:gd name="connsiteX7" fmla="*/ 2573866 w 2844800"/>
                <a:gd name="connsiteY7" fmla="*/ 372534 h 1109219"/>
                <a:gd name="connsiteX8" fmla="*/ 2844800 w 2844800"/>
                <a:gd name="connsiteY8" fmla="*/ 406400 h 1109219"/>
                <a:gd name="connsiteX0" fmla="*/ 0 w 2810294"/>
                <a:gd name="connsiteY0" fmla="*/ 0 h 1109219"/>
                <a:gd name="connsiteX1" fmla="*/ 16294 w 2810294"/>
                <a:gd name="connsiteY1" fmla="*/ 846667 h 1109219"/>
                <a:gd name="connsiteX2" fmla="*/ 151760 w 2810294"/>
                <a:gd name="connsiteY2" fmla="*/ 1083734 h 1109219"/>
                <a:gd name="connsiteX3" fmla="*/ 372853 w 2810294"/>
                <a:gd name="connsiteY3" fmla="*/ 1057855 h 1109219"/>
                <a:gd name="connsiteX4" fmla="*/ 550173 w 2810294"/>
                <a:gd name="connsiteY4" fmla="*/ 686599 h 1109219"/>
                <a:gd name="connsiteX5" fmla="*/ 778933 w 2810294"/>
                <a:gd name="connsiteY5" fmla="*/ 388829 h 1109219"/>
                <a:gd name="connsiteX6" fmla="*/ 1540294 w 2810294"/>
                <a:gd name="connsiteY6" fmla="*/ 321734 h 1109219"/>
                <a:gd name="connsiteX7" fmla="*/ 2539360 w 2810294"/>
                <a:gd name="connsiteY7" fmla="*/ 372534 h 1109219"/>
                <a:gd name="connsiteX8" fmla="*/ 2810294 w 2810294"/>
                <a:gd name="connsiteY8" fmla="*/ 406400 h 11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0294" h="1109219">
                  <a:moveTo>
                    <a:pt x="0" y="0"/>
                  </a:moveTo>
                  <a:cubicBezTo>
                    <a:pt x="9878" y="333022"/>
                    <a:pt x="-8999" y="666045"/>
                    <a:pt x="16294" y="846667"/>
                  </a:cubicBezTo>
                  <a:cubicBezTo>
                    <a:pt x="41587" y="1027289"/>
                    <a:pt x="92334" y="1048536"/>
                    <a:pt x="151760" y="1083734"/>
                  </a:cubicBezTo>
                  <a:cubicBezTo>
                    <a:pt x="211186" y="1118932"/>
                    <a:pt x="306451" y="1124044"/>
                    <a:pt x="372853" y="1057855"/>
                  </a:cubicBezTo>
                  <a:cubicBezTo>
                    <a:pt x="439255" y="991666"/>
                    <a:pt x="516999" y="823982"/>
                    <a:pt x="550173" y="686599"/>
                  </a:cubicBezTo>
                  <a:cubicBezTo>
                    <a:pt x="583347" y="549216"/>
                    <a:pt x="613913" y="449640"/>
                    <a:pt x="778933" y="388829"/>
                  </a:cubicBezTo>
                  <a:cubicBezTo>
                    <a:pt x="943953" y="328018"/>
                    <a:pt x="1246890" y="324450"/>
                    <a:pt x="1540294" y="321734"/>
                  </a:cubicBezTo>
                  <a:cubicBezTo>
                    <a:pt x="1833698" y="319018"/>
                    <a:pt x="2327693" y="358423"/>
                    <a:pt x="2539360" y="372534"/>
                  </a:cubicBezTo>
                  <a:cubicBezTo>
                    <a:pt x="2751027" y="386645"/>
                    <a:pt x="2780660" y="396522"/>
                    <a:pt x="2810294" y="406400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9" name="フリーフォーム 38"/>
            <p:cNvSpPr/>
            <p:nvPr/>
          </p:nvSpPr>
          <p:spPr bwMode="auto">
            <a:xfrm>
              <a:off x="1026543" y="5331195"/>
              <a:ext cx="2596551" cy="759053"/>
            </a:xfrm>
            <a:custGeom>
              <a:avLst/>
              <a:gdLst>
                <a:gd name="connsiteX0" fmla="*/ 0 w 2596551"/>
                <a:gd name="connsiteY0" fmla="*/ 752636 h 752636"/>
                <a:gd name="connsiteX1" fmla="*/ 120770 w 2596551"/>
                <a:gd name="connsiteY1" fmla="*/ 692251 h 752636"/>
                <a:gd name="connsiteX2" fmla="*/ 250166 w 2596551"/>
                <a:gd name="connsiteY2" fmla="*/ 450712 h 752636"/>
                <a:gd name="connsiteX3" fmla="*/ 327804 w 2596551"/>
                <a:gd name="connsiteY3" fmla="*/ 157413 h 752636"/>
                <a:gd name="connsiteX4" fmla="*/ 431321 w 2596551"/>
                <a:gd name="connsiteY4" fmla="*/ 45270 h 752636"/>
                <a:gd name="connsiteX5" fmla="*/ 612476 w 2596551"/>
                <a:gd name="connsiteY5" fmla="*/ 2138 h 752636"/>
                <a:gd name="connsiteX6" fmla="*/ 1259457 w 2596551"/>
                <a:gd name="connsiteY6" fmla="*/ 105655 h 752636"/>
                <a:gd name="connsiteX7" fmla="*/ 2596551 w 2596551"/>
                <a:gd name="connsiteY7" fmla="*/ 243678 h 752636"/>
                <a:gd name="connsiteX0" fmla="*/ 0 w 2596551"/>
                <a:gd name="connsiteY0" fmla="*/ 756779 h 756779"/>
                <a:gd name="connsiteX1" fmla="*/ 120770 w 2596551"/>
                <a:gd name="connsiteY1" fmla="*/ 696394 h 756779"/>
                <a:gd name="connsiteX2" fmla="*/ 250166 w 2596551"/>
                <a:gd name="connsiteY2" fmla="*/ 454855 h 756779"/>
                <a:gd name="connsiteX3" fmla="*/ 327804 w 2596551"/>
                <a:gd name="connsiteY3" fmla="*/ 161556 h 756779"/>
                <a:gd name="connsiteX4" fmla="*/ 431321 w 2596551"/>
                <a:gd name="connsiteY4" fmla="*/ 49413 h 756779"/>
                <a:gd name="connsiteX5" fmla="*/ 612476 w 2596551"/>
                <a:gd name="connsiteY5" fmla="*/ 6281 h 756779"/>
                <a:gd name="connsiteX6" fmla="*/ 1259457 w 2596551"/>
                <a:gd name="connsiteY6" fmla="*/ 178809 h 756779"/>
                <a:gd name="connsiteX7" fmla="*/ 2596551 w 2596551"/>
                <a:gd name="connsiteY7" fmla="*/ 247821 h 756779"/>
                <a:gd name="connsiteX0" fmla="*/ 0 w 2596551"/>
                <a:gd name="connsiteY0" fmla="*/ 756779 h 756779"/>
                <a:gd name="connsiteX1" fmla="*/ 120770 w 2596551"/>
                <a:gd name="connsiteY1" fmla="*/ 696394 h 756779"/>
                <a:gd name="connsiteX2" fmla="*/ 250166 w 2596551"/>
                <a:gd name="connsiteY2" fmla="*/ 454855 h 756779"/>
                <a:gd name="connsiteX3" fmla="*/ 327804 w 2596551"/>
                <a:gd name="connsiteY3" fmla="*/ 161556 h 756779"/>
                <a:gd name="connsiteX4" fmla="*/ 431321 w 2596551"/>
                <a:gd name="connsiteY4" fmla="*/ 49413 h 756779"/>
                <a:gd name="connsiteX5" fmla="*/ 612476 w 2596551"/>
                <a:gd name="connsiteY5" fmla="*/ 6281 h 756779"/>
                <a:gd name="connsiteX6" fmla="*/ 1259457 w 2596551"/>
                <a:gd name="connsiteY6" fmla="*/ 178809 h 756779"/>
                <a:gd name="connsiteX7" fmla="*/ 2596551 w 2596551"/>
                <a:gd name="connsiteY7" fmla="*/ 437602 h 756779"/>
                <a:gd name="connsiteX0" fmla="*/ 0 w 2596551"/>
                <a:gd name="connsiteY0" fmla="*/ 756779 h 756779"/>
                <a:gd name="connsiteX1" fmla="*/ 120770 w 2596551"/>
                <a:gd name="connsiteY1" fmla="*/ 696394 h 756779"/>
                <a:gd name="connsiteX2" fmla="*/ 250166 w 2596551"/>
                <a:gd name="connsiteY2" fmla="*/ 454855 h 756779"/>
                <a:gd name="connsiteX3" fmla="*/ 327804 w 2596551"/>
                <a:gd name="connsiteY3" fmla="*/ 161556 h 756779"/>
                <a:gd name="connsiteX4" fmla="*/ 431321 w 2596551"/>
                <a:gd name="connsiteY4" fmla="*/ 49413 h 756779"/>
                <a:gd name="connsiteX5" fmla="*/ 612476 w 2596551"/>
                <a:gd name="connsiteY5" fmla="*/ 6281 h 756779"/>
                <a:gd name="connsiteX6" fmla="*/ 1259457 w 2596551"/>
                <a:gd name="connsiteY6" fmla="*/ 178809 h 756779"/>
                <a:gd name="connsiteX7" fmla="*/ 2596551 w 2596551"/>
                <a:gd name="connsiteY7" fmla="*/ 437602 h 756779"/>
                <a:gd name="connsiteX0" fmla="*/ 0 w 2596551"/>
                <a:gd name="connsiteY0" fmla="*/ 759053 h 759053"/>
                <a:gd name="connsiteX1" fmla="*/ 120770 w 2596551"/>
                <a:gd name="connsiteY1" fmla="*/ 698668 h 759053"/>
                <a:gd name="connsiteX2" fmla="*/ 250166 w 2596551"/>
                <a:gd name="connsiteY2" fmla="*/ 457129 h 759053"/>
                <a:gd name="connsiteX3" fmla="*/ 327804 w 2596551"/>
                <a:gd name="connsiteY3" fmla="*/ 163830 h 759053"/>
                <a:gd name="connsiteX4" fmla="*/ 431321 w 2596551"/>
                <a:gd name="connsiteY4" fmla="*/ 51687 h 759053"/>
                <a:gd name="connsiteX5" fmla="*/ 612476 w 2596551"/>
                <a:gd name="connsiteY5" fmla="*/ 8555 h 759053"/>
                <a:gd name="connsiteX6" fmla="*/ 1259457 w 2596551"/>
                <a:gd name="connsiteY6" fmla="*/ 215589 h 759053"/>
                <a:gd name="connsiteX7" fmla="*/ 2596551 w 2596551"/>
                <a:gd name="connsiteY7" fmla="*/ 439876 h 759053"/>
                <a:gd name="connsiteX0" fmla="*/ 0 w 2596551"/>
                <a:gd name="connsiteY0" fmla="*/ 759053 h 759053"/>
                <a:gd name="connsiteX1" fmla="*/ 120770 w 2596551"/>
                <a:gd name="connsiteY1" fmla="*/ 698668 h 759053"/>
                <a:gd name="connsiteX2" fmla="*/ 250166 w 2596551"/>
                <a:gd name="connsiteY2" fmla="*/ 457129 h 759053"/>
                <a:gd name="connsiteX3" fmla="*/ 327804 w 2596551"/>
                <a:gd name="connsiteY3" fmla="*/ 163830 h 759053"/>
                <a:gd name="connsiteX4" fmla="*/ 431321 w 2596551"/>
                <a:gd name="connsiteY4" fmla="*/ 51687 h 759053"/>
                <a:gd name="connsiteX5" fmla="*/ 612476 w 2596551"/>
                <a:gd name="connsiteY5" fmla="*/ 8555 h 759053"/>
                <a:gd name="connsiteX6" fmla="*/ 1259457 w 2596551"/>
                <a:gd name="connsiteY6" fmla="*/ 215589 h 759053"/>
                <a:gd name="connsiteX7" fmla="*/ 2596551 w 2596551"/>
                <a:gd name="connsiteY7" fmla="*/ 439876 h 75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6551" h="759053">
                  <a:moveTo>
                    <a:pt x="0" y="759053"/>
                  </a:moveTo>
                  <a:cubicBezTo>
                    <a:pt x="39538" y="754021"/>
                    <a:pt x="79076" y="748989"/>
                    <a:pt x="120770" y="698668"/>
                  </a:cubicBezTo>
                  <a:cubicBezTo>
                    <a:pt x="162464" y="648347"/>
                    <a:pt x="215660" y="546269"/>
                    <a:pt x="250166" y="457129"/>
                  </a:cubicBezTo>
                  <a:cubicBezTo>
                    <a:pt x="284672" y="367989"/>
                    <a:pt x="297612" y="231404"/>
                    <a:pt x="327804" y="163830"/>
                  </a:cubicBezTo>
                  <a:cubicBezTo>
                    <a:pt x="357996" y="96256"/>
                    <a:pt x="383876" y="77566"/>
                    <a:pt x="431321" y="51687"/>
                  </a:cubicBezTo>
                  <a:cubicBezTo>
                    <a:pt x="478766" y="25808"/>
                    <a:pt x="474453" y="-18762"/>
                    <a:pt x="612476" y="8555"/>
                  </a:cubicBezTo>
                  <a:cubicBezTo>
                    <a:pt x="750499" y="35872"/>
                    <a:pt x="1066801" y="160955"/>
                    <a:pt x="1259457" y="215589"/>
                  </a:cubicBezTo>
                  <a:cubicBezTo>
                    <a:pt x="1452113" y="270223"/>
                    <a:pt x="2093343" y="390993"/>
                    <a:pt x="2596551" y="439876"/>
                  </a:cubicBezTo>
                </a:path>
              </a:pathLst>
            </a:cu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0" name="フリーフォーム 39"/>
            <p:cNvSpPr/>
            <p:nvPr/>
          </p:nvSpPr>
          <p:spPr bwMode="auto">
            <a:xfrm>
              <a:off x="1423358" y="5501736"/>
              <a:ext cx="2191110" cy="589813"/>
            </a:xfrm>
            <a:custGeom>
              <a:avLst/>
              <a:gdLst>
                <a:gd name="connsiteX0" fmla="*/ 0 w 2191110"/>
                <a:gd name="connsiteY0" fmla="*/ 588513 h 589813"/>
                <a:gd name="connsiteX1" fmla="*/ 198408 w 2191110"/>
                <a:gd name="connsiteY1" fmla="*/ 571260 h 589813"/>
                <a:gd name="connsiteX2" fmla="*/ 517585 w 2191110"/>
                <a:gd name="connsiteY2" fmla="*/ 459117 h 589813"/>
                <a:gd name="connsiteX3" fmla="*/ 966159 w 2191110"/>
                <a:gd name="connsiteY3" fmla="*/ 252083 h 589813"/>
                <a:gd name="connsiteX4" fmla="*/ 1406106 w 2191110"/>
                <a:gd name="connsiteY4" fmla="*/ 139939 h 589813"/>
                <a:gd name="connsiteX5" fmla="*/ 2035834 w 2191110"/>
                <a:gd name="connsiteY5" fmla="*/ 19170 h 589813"/>
                <a:gd name="connsiteX6" fmla="*/ 2191110 w 2191110"/>
                <a:gd name="connsiteY6" fmla="*/ 1917 h 58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1110" h="589813">
                  <a:moveTo>
                    <a:pt x="0" y="588513"/>
                  </a:moveTo>
                  <a:cubicBezTo>
                    <a:pt x="56072" y="590669"/>
                    <a:pt x="112144" y="592826"/>
                    <a:pt x="198408" y="571260"/>
                  </a:cubicBezTo>
                  <a:cubicBezTo>
                    <a:pt x="284672" y="549694"/>
                    <a:pt x="389627" y="512313"/>
                    <a:pt x="517585" y="459117"/>
                  </a:cubicBezTo>
                  <a:cubicBezTo>
                    <a:pt x="645543" y="405921"/>
                    <a:pt x="818072" y="305279"/>
                    <a:pt x="966159" y="252083"/>
                  </a:cubicBezTo>
                  <a:cubicBezTo>
                    <a:pt x="1114246" y="198887"/>
                    <a:pt x="1227827" y="178758"/>
                    <a:pt x="1406106" y="139939"/>
                  </a:cubicBezTo>
                  <a:cubicBezTo>
                    <a:pt x="1584385" y="101120"/>
                    <a:pt x="1905000" y="42174"/>
                    <a:pt x="2035834" y="19170"/>
                  </a:cubicBezTo>
                  <a:cubicBezTo>
                    <a:pt x="2166668" y="-3834"/>
                    <a:pt x="2178889" y="-959"/>
                    <a:pt x="2191110" y="1917"/>
                  </a:cubicBezTo>
                </a:path>
              </a:pathLst>
            </a:cu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 bwMode="auto">
            <a:xfrm rot="19438359">
              <a:off x="1691124" y="5607184"/>
              <a:ext cx="524830" cy="19810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1870887" y="5405154"/>
              <a:ext cx="369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0000CC"/>
                  </a:solidFill>
                </a:rPr>
                <a:t>Δ</a:t>
              </a:r>
              <a:endParaRPr kumimoji="1" lang="ja-JP" altLang="en-US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58" name="正方形/長方形 57"/>
            <p:cNvSpPr/>
            <p:nvPr/>
          </p:nvSpPr>
          <p:spPr bwMode="auto">
            <a:xfrm rot="1329730">
              <a:off x="2436939" y="5797460"/>
              <a:ext cx="387819" cy="18295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2411760" y="5672577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B050"/>
                  </a:solidFill>
                </a:rPr>
                <a:t>N*</a:t>
              </a:r>
              <a:endParaRPr kumimoji="1" lang="ja-JP" altLang="en-US" b="1" dirty="0" smtClean="0">
                <a:solidFill>
                  <a:srgbClr val="00B050"/>
                </a:solidFill>
              </a:endParaRPr>
            </a:p>
          </p:txBody>
        </p:sp>
        <p:sp>
          <p:nvSpPr>
            <p:cNvPr id="61" name="正方形/長方形 60"/>
            <p:cNvSpPr/>
            <p:nvPr/>
          </p:nvSpPr>
          <p:spPr bwMode="auto">
            <a:xfrm rot="20553417">
              <a:off x="2212799" y="4135106"/>
              <a:ext cx="613581" cy="26796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2211467" y="4134392"/>
              <a:ext cx="724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total</a:t>
              </a:r>
              <a:endParaRPr kumimoji="1" lang="ja-JP" altLang="en-US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721668" y="3827140"/>
              <a:ext cx="22188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e.g., pp reaction </a:t>
              </a:r>
              <a:endParaRPr kumimoji="1" lang="ja-JP" altLang="en-US" b="1" dirty="0" smtClean="0"/>
            </a:p>
          </p:txBody>
        </p:sp>
      </p:grpSp>
      <p:sp>
        <p:nvSpPr>
          <p:cNvPr id="64" name="テキスト ボックス 63"/>
          <p:cNvSpPr txBox="1"/>
          <p:nvPr/>
        </p:nvSpPr>
        <p:spPr>
          <a:xfrm>
            <a:off x="527354" y="4393618"/>
            <a:ext cx="3488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Inelastic = Total - Elastic</a:t>
            </a:r>
            <a:endParaRPr kumimoji="1" lang="ja-JP" alt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27625" y="3861048"/>
            <a:ext cx="49159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600" dirty="0" smtClean="0"/>
              <a:t>Inelastic (Δ prod) cross section </a:t>
            </a:r>
            <a:endParaRPr kumimoji="1" lang="ja-JP" altLang="en-US" sz="2600" dirty="0" smtClean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60938" y="5063936"/>
            <a:ext cx="37160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 smtClean="0"/>
              <a:t>Δ</a:t>
            </a:r>
            <a:r>
              <a:rPr lang="en-US" altLang="ja-JP" sz="2200" baseline="30000" dirty="0" smtClean="0"/>
              <a:t>++</a:t>
            </a:r>
            <a:r>
              <a:rPr lang="en-US" altLang="ja-JP" sz="2200" dirty="0" smtClean="0"/>
              <a:t>, Δ</a:t>
            </a:r>
            <a:r>
              <a:rPr lang="en-US" altLang="ja-JP" sz="2200" baseline="30000" dirty="0" smtClean="0"/>
              <a:t>+</a:t>
            </a:r>
            <a:r>
              <a:rPr lang="en-US" altLang="ja-JP" sz="2200" dirty="0" smtClean="0"/>
              <a:t> branching</a:t>
            </a:r>
          </a:p>
          <a:p>
            <a:r>
              <a:rPr lang="en-US" altLang="ja-JP" sz="2200" dirty="0"/>
              <a:t>Δ </a:t>
            </a:r>
            <a:r>
              <a:rPr lang="en-US" altLang="ja-JP" sz="2200" dirty="0" smtClean="0"/>
              <a:t>, N* branching </a:t>
            </a:r>
          </a:p>
          <a:p>
            <a:r>
              <a:rPr lang="en-US" altLang="ja-JP" sz="2200" dirty="0" smtClean="0"/>
              <a:t>is explained in the next slide</a:t>
            </a:r>
            <a:endParaRPr kumimoji="1" lang="ja-JP" altLang="en-US" sz="2200" dirty="0" smtClean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516454" y="6236621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E</a:t>
            </a:r>
            <a:r>
              <a:rPr kumimoji="1" lang="en-US" altLang="ja-JP" baseline="-25000" dirty="0" err="1" smtClean="0"/>
              <a:t>lab</a:t>
            </a:r>
            <a:r>
              <a:rPr kumimoji="1" lang="en-US" altLang="ja-JP" dirty="0" smtClean="0"/>
              <a:t> (GeV)</a:t>
            </a:r>
            <a:endParaRPr kumimoji="1" lang="ja-JP" altLang="en-US" dirty="0" smtClean="0"/>
          </a:p>
        </p:txBody>
      </p:sp>
      <p:sp>
        <p:nvSpPr>
          <p:cNvPr id="69" name="テキスト ボックス 68"/>
          <p:cNvSpPr txBox="1"/>
          <p:nvPr/>
        </p:nvSpPr>
        <p:spPr>
          <a:xfrm rot="16200000">
            <a:off x="4851856" y="4963695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σ</a:t>
            </a:r>
            <a:r>
              <a:rPr kumimoji="1" lang="en-US" altLang="ja-JP" dirty="0" smtClean="0"/>
              <a:t> (</a:t>
            </a:r>
            <a:r>
              <a:rPr kumimoji="1" lang="en-US" altLang="ja-JP" dirty="0" err="1" smtClean="0"/>
              <a:t>mb</a:t>
            </a:r>
            <a:r>
              <a:rPr kumimoji="1" lang="en-US" altLang="ja-JP" dirty="0" smtClean="0"/>
              <a:t>)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695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dirty="0" smtClean="0"/>
              <a:t>  Importance of cosmic gamma-rays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39088"/>
            <a:ext cx="8579296" cy="4857750"/>
          </a:xfrm>
        </p:spPr>
        <p:txBody>
          <a:bodyPr/>
          <a:lstStyle/>
          <a:p>
            <a:r>
              <a:rPr kumimoji="1" lang="en-US" altLang="ja-JP" dirty="0" smtClean="0"/>
              <a:t>Cosmic gamma-rays</a:t>
            </a:r>
          </a:p>
          <a:p>
            <a:pPr lvl="1"/>
            <a:r>
              <a:rPr kumimoji="1" lang="en-US" altLang="ja-JP" dirty="0" smtClean="0"/>
              <a:t>in GeV range are observed</a:t>
            </a:r>
          </a:p>
          <a:p>
            <a:pPr lvl="2"/>
            <a:r>
              <a:rPr kumimoji="1" lang="en-US" altLang="ja-JP" dirty="0" smtClean="0"/>
              <a:t>Evolution of universe</a:t>
            </a:r>
          </a:p>
          <a:p>
            <a:pPr lvl="2"/>
            <a:r>
              <a:rPr lang="en-US" altLang="ja-JP" dirty="0" smtClean="0"/>
              <a:t>Mechanism of particle acceleration, etc.</a:t>
            </a:r>
          </a:p>
          <a:p>
            <a:pPr lvl="2"/>
            <a:r>
              <a:rPr lang="en-US" altLang="ja-JP" dirty="0" smtClean="0"/>
              <a:t>by satellites and Cherenkov </a:t>
            </a:r>
            <a:r>
              <a:rPr lang="en-US" altLang="ja-JP" dirty="0"/>
              <a:t>telescope </a:t>
            </a:r>
            <a:r>
              <a:rPr lang="en-US" altLang="ja-JP" dirty="0" smtClean="0"/>
              <a:t>arrays</a:t>
            </a:r>
          </a:p>
          <a:p>
            <a:pPr lvl="1"/>
            <a:r>
              <a:rPr lang="en-US" altLang="ja-JP" dirty="0" smtClean="0"/>
              <a:t>GeV-class gamma-rays are from</a:t>
            </a:r>
          </a:p>
          <a:p>
            <a:pPr lvl="2"/>
            <a:r>
              <a:rPr kumimoji="1" lang="en-US" altLang="ja-JP" dirty="0" smtClean="0"/>
              <a:t>Gamma-ray bursts, </a:t>
            </a:r>
            <a:r>
              <a:rPr lang="en-US" altLang="ja-JP" dirty="0" smtClean="0"/>
              <a:t>Pulsar</a:t>
            </a:r>
            <a:r>
              <a:rPr lang="en-US" altLang="ja-JP" dirty="0"/>
              <a:t>, Blazars </a:t>
            </a:r>
            <a:endParaRPr kumimoji="1" lang="en-US" altLang="ja-JP" dirty="0" smtClean="0"/>
          </a:p>
          <a:p>
            <a:pPr lvl="2"/>
            <a:r>
              <a:rPr lang="en-US" altLang="ja-JP" dirty="0" smtClean="0">
                <a:solidFill>
                  <a:srgbClr val="FF0000"/>
                </a:solidFill>
              </a:rPr>
              <a:t>Galactic cosmic-ray heavy ions</a:t>
            </a:r>
            <a:endParaRPr kumimoji="1"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020272" y="-27384"/>
            <a:ext cx="23461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hlinkClick r:id="rId3"/>
              </a:rPr>
              <a:t>http://www.icrr.u-tokyo.ac.jp</a:t>
            </a:r>
            <a:r>
              <a:rPr lang="en-US" altLang="ja-JP" sz="1100" dirty="0" smtClean="0">
                <a:hlinkClick r:id="rId3"/>
              </a:rPr>
              <a:t>/</a:t>
            </a:r>
            <a:endParaRPr lang="en-US" altLang="ja-JP" sz="1100" dirty="0" smtClean="0"/>
          </a:p>
          <a:p>
            <a:r>
              <a:rPr lang="en-US" altLang="ja-JP" sz="1100" dirty="0">
                <a:hlinkClick r:id="rId4"/>
              </a:rPr>
              <a:t>https://www-glast.stanford.edu</a:t>
            </a:r>
            <a:r>
              <a:rPr lang="en-US" altLang="ja-JP" sz="1100" dirty="0" smtClean="0">
                <a:hlinkClick r:id="rId4"/>
              </a:rPr>
              <a:t>/</a:t>
            </a:r>
            <a:endParaRPr lang="en-US" altLang="ja-JP" sz="1100" dirty="0" smtClean="0"/>
          </a:p>
        </p:txBody>
      </p:sp>
      <p:sp>
        <p:nvSpPr>
          <p:cNvPr id="36" name="テキスト ボックス 35"/>
          <p:cNvSpPr txBox="1"/>
          <p:nvPr/>
        </p:nvSpPr>
        <p:spPr bwMode="auto">
          <a:xfrm>
            <a:off x="6637880" y="4896480"/>
            <a:ext cx="26277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 γ (MeV)</a:t>
            </a:r>
            <a:r>
              <a:rPr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Lorentz factor (~</a:t>
            </a:r>
            <a:r>
              <a:rPr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en-US" altLang="ja-JP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GeV class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0" b="33271"/>
          <a:stretch/>
        </p:blipFill>
        <p:spPr bwMode="auto">
          <a:xfrm>
            <a:off x="5922955" y="1930399"/>
            <a:ext cx="3117105" cy="70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" r="42736"/>
          <a:stretch/>
        </p:blipFill>
        <p:spPr bwMode="auto">
          <a:xfrm>
            <a:off x="5876636" y="1052737"/>
            <a:ext cx="3163425" cy="7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グループ化 36"/>
          <p:cNvGrpSpPr/>
          <p:nvPr/>
        </p:nvGrpSpPr>
        <p:grpSpPr>
          <a:xfrm>
            <a:off x="1339364" y="5032981"/>
            <a:ext cx="7838050" cy="7789237"/>
            <a:chOff x="1339364" y="5032981"/>
            <a:chExt cx="7838050" cy="7789237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1339364" y="5032981"/>
              <a:ext cx="7838050" cy="7789237"/>
              <a:chOff x="1339364" y="5032981"/>
              <a:chExt cx="7838050" cy="778923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98" r="42737"/>
              <a:stretch/>
            </p:blipFill>
            <p:spPr bwMode="auto">
              <a:xfrm>
                <a:off x="4499992" y="5032981"/>
                <a:ext cx="1590333" cy="556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" name="グループ化 6"/>
              <p:cNvGrpSpPr/>
              <p:nvPr/>
            </p:nvGrpSpPr>
            <p:grpSpPr>
              <a:xfrm>
                <a:off x="1339364" y="5493603"/>
                <a:ext cx="7642699" cy="7328615"/>
                <a:chOff x="2773524" y="4299746"/>
                <a:chExt cx="7642699" cy="7328615"/>
              </a:xfrm>
            </p:grpSpPr>
            <p:sp>
              <p:nvSpPr>
                <p:cNvPr id="11" name="円弧 10"/>
                <p:cNvSpPr/>
                <p:nvPr/>
              </p:nvSpPr>
              <p:spPr>
                <a:xfrm>
                  <a:off x="2773524" y="4299746"/>
                  <a:ext cx="7642699" cy="7328615"/>
                </a:xfrm>
                <a:prstGeom prst="arc">
                  <a:avLst>
                    <a:gd name="adj1" fmla="val 13018343"/>
                    <a:gd name="adj2" fmla="val 19472449"/>
                  </a:avLst>
                </a:prstGeom>
                <a:solidFill>
                  <a:srgbClr val="00FFFF">
                    <a:alpha val="3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" name="円弧 3"/>
                <p:cNvSpPr/>
                <p:nvPr/>
              </p:nvSpPr>
              <p:spPr>
                <a:xfrm>
                  <a:off x="3223212" y="4797152"/>
                  <a:ext cx="6743324" cy="6466201"/>
                </a:xfrm>
                <a:prstGeom prst="arc">
                  <a:avLst>
                    <a:gd name="adj1" fmla="val 13571899"/>
                    <a:gd name="adj2" fmla="val 18868792"/>
                  </a:avLst>
                </a:prstGeom>
                <a:solidFill>
                  <a:srgbClr val="061DFA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" name="正方形/長方形 5"/>
                <p:cNvSpPr/>
                <p:nvPr/>
              </p:nvSpPr>
              <p:spPr>
                <a:xfrm>
                  <a:off x="3223212" y="5661248"/>
                  <a:ext cx="6535087" cy="25202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7" name="フリーフォーム 16"/>
              <p:cNvSpPr/>
              <p:nvPr/>
            </p:nvSpPr>
            <p:spPr>
              <a:xfrm rot="1287701" flipH="1">
                <a:off x="5719290" y="5628519"/>
                <a:ext cx="1238071" cy="208191"/>
              </a:xfrm>
              <a:custGeom>
                <a:avLst/>
                <a:gdLst>
                  <a:gd name="connsiteX0" fmla="*/ 0 w 2268187"/>
                  <a:gd name="connsiteY0" fmla="*/ 510642 h 961907"/>
                  <a:gd name="connsiteX1" fmla="*/ 142504 w 2268187"/>
                  <a:gd name="connsiteY1" fmla="*/ 11878 h 961907"/>
                  <a:gd name="connsiteX2" fmla="*/ 308758 w 2268187"/>
                  <a:gd name="connsiteY2" fmla="*/ 938154 h 961907"/>
                  <a:gd name="connsiteX3" fmla="*/ 451262 w 2268187"/>
                  <a:gd name="connsiteY3" fmla="*/ 3 h 961907"/>
                  <a:gd name="connsiteX4" fmla="*/ 641268 w 2268187"/>
                  <a:gd name="connsiteY4" fmla="*/ 950029 h 961907"/>
                  <a:gd name="connsiteX5" fmla="*/ 771896 w 2268187"/>
                  <a:gd name="connsiteY5" fmla="*/ 23754 h 961907"/>
                  <a:gd name="connsiteX6" fmla="*/ 938151 w 2268187"/>
                  <a:gd name="connsiteY6" fmla="*/ 961904 h 961907"/>
                  <a:gd name="connsiteX7" fmla="*/ 1056904 w 2268187"/>
                  <a:gd name="connsiteY7" fmla="*/ 23754 h 961907"/>
                  <a:gd name="connsiteX8" fmla="*/ 1223158 w 2268187"/>
                  <a:gd name="connsiteY8" fmla="*/ 950029 h 961907"/>
                  <a:gd name="connsiteX9" fmla="*/ 1330036 w 2268187"/>
                  <a:gd name="connsiteY9" fmla="*/ 11878 h 961907"/>
                  <a:gd name="connsiteX10" fmla="*/ 1508166 w 2268187"/>
                  <a:gd name="connsiteY10" fmla="*/ 950029 h 961907"/>
                  <a:gd name="connsiteX11" fmla="*/ 1603169 w 2268187"/>
                  <a:gd name="connsiteY11" fmla="*/ 35629 h 961907"/>
                  <a:gd name="connsiteX12" fmla="*/ 1805049 w 2268187"/>
                  <a:gd name="connsiteY12" fmla="*/ 950029 h 961907"/>
                  <a:gd name="connsiteX13" fmla="*/ 1876301 w 2268187"/>
                  <a:gd name="connsiteY13" fmla="*/ 35629 h 961907"/>
                  <a:gd name="connsiteX14" fmla="*/ 2042556 w 2268187"/>
                  <a:gd name="connsiteY14" fmla="*/ 961904 h 961907"/>
                  <a:gd name="connsiteX15" fmla="*/ 2101932 w 2268187"/>
                  <a:gd name="connsiteY15" fmla="*/ 47504 h 961907"/>
                  <a:gd name="connsiteX16" fmla="*/ 2268187 w 2268187"/>
                  <a:gd name="connsiteY16" fmla="*/ 581894 h 96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8187" h="961907">
                    <a:moveTo>
                      <a:pt x="0" y="510642"/>
                    </a:moveTo>
                    <a:cubicBezTo>
                      <a:pt x="45522" y="225634"/>
                      <a:pt x="91044" y="-59374"/>
                      <a:pt x="142504" y="11878"/>
                    </a:cubicBezTo>
                    <a:cubicBezTo>
                      <a:pt x="193964" y="83130"/>
                      <a:pt x="257298" y="940133"/>
                      <a:pt x="308758" y="938154"/>
                    </a:cubicBezTo>
                    <a:cubicBezTo>
                      <a:pt x="360218" y="936175"/>
                      <a:pt x="395844" y="-1976"/>
                      <a:pt x="451262" y="3"/>
                    </a:cubicBezTo>
                    <a:cubicBezTo>
                      <a:pt x="506680" y="1982"/>
                      <a:pt x="587829" y="946071"/>
                      <a:pt x="641268" y="950029"/>
                    </a:cubicBezTo>
                    <a:cubicBezTo>
                      <a:pt x="694707" y="953987"/>
                      <a:pt x="722416" y="21775"/>
                      <a:pt x="771896" y="23754"/>
                    </a:cubicBezTo>
                    <a:cubicBezTo>
                      <a:pt x="821376" y="25733"/>
                      <a:pt x="890650" y="961904"/>
                      <a:pt x="938151" y="961904"/>
                    </a:cubicBezTo>
                    <a:cubicBezTo>
                      <a:pt x="985652" y="961904"/>
                      <a:pt x="1009403" y="25733"/>
                      <a:pt x="1056904" y="23754"/>
                    </a:cubicBezTo>
                    <a:cubicBezTo>
                      <a:pt x="1104405" y="21775"/>
                      <a:pt x="1177636" y="952008"/>
                      <a:pt x="1223158" y="950029"/>
                    </a:cubicBezTo>
                    <a:cubicBezTo>
                      <a:pt x="1268680" y="948050"/>
                      <a:pt x="1282535" y="11878"/>
                      <a:pt x="1330036" y="11878"/>
                    </a:cubicBezTo>
                    <a:cubicBezTo>
                      <a:pt x="1377537" y="11878"/>
                      <a:pt x="1462644" y="946070"/>
                      <a:pt x="1508166" y="950029"/>
                    </a:cubicBezTo>
                    <a:cubicBezTo>
                      <a:pt x="1553688" y="953988"/>
                      <a:pt x="1553689" y="35629"/>
                      <a:pt x="1603169" y="35629"/>
                    </a:cubicBezTo>
                    <a:cubicBezTo>
                      <a:pt x="1652649" y="35629"/>
                      <a:pt x="1759527" y="950029"/>
                      <a:pt x="1805049" y="950029"/>
                    </a:cubicBezTo>
                    <a:cubicBezTo>
                      <a:pt x="1850571" y="950029"/>
                      <a:pt x="1836717" y="33650"/>
                      <a:pt x="1876301" y="35629"/>
                    </a:cubicBezTo>
                    <a:cubicBezTo>
                      <a:pt x="1915885" y="37608"/>
                      <a:pt x="2004951" y="959925"/>
                      <a:pt x="2042556" y="961904"/>
                    </a:cubicBezTo>
                    <a:cubicBezTo>
                      <a:pt x="2080161" y="963883"/>
                      <a:pt x="2064327" y="110839"/>
                      <a:pt x="2101932" y="47504"/>
                    </a:cubicBezTo>
                    <a:cubicBezTo>
                      <a:pt x="2139537" y="-15831"/>
                      <a:pt x="2203862" y="283031"/>
                      <a:pt x="2268187" y="581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フリーフォーム 18"/>
              <p:cNvSpPr/>
              <p:nvPr/>
            </p:nvSpPr>
            <p:spPr>
              <a:xfrm rot="20650171">
                <a:off x="3150963" y="5530374"/>
                <a:ext cx="1970057" cy="198436"/>
              </a:xfrm>
              <a:custGeom>
                <a:avLst/>
                <a:gdLst>
                  <a:gd name="connsiteX0" fmla="*/ 0 w 2268187"/>
                  <a:gd name="connsiteY0" fmla="*/ 510642 h 961907"/>
                  <a:gd name="connsiteX1" fmla="*/ 142504 w 2268187"/>
                  <a:gd name="connsiteY1" fmla="*/ 11878 h 961907"/>
                  <a:gd name="connsiteX2" fmla="*/ 308758 w 2268187"/>
                  <a:gd name="connsiteY2" fmla="*/ 938154 h 961907"/>
                  <a:gd name="connsiteX3" fmla="*/ 451262 w 2268187"/>
                  <a:gd name="connsiteY3" fmla="*/ 3 h 961907"/>
                  <a:gd name="connsiteX4" fmla="*/ 641268 w 2268187"/>
                  <a:gd name="connsiteY4" fmla="*/ 950029 h 961907"/>
                  <a:gd name="connsiteX5" fmla="*/ 771896 w 2268187"/>
                  <a:gd name="connsiteY5" fmla="*/ 23754 h 961907"/>
                  <a:gd name="connsiteX6" fmla="*/ 938151 w 2268187"/>
                  <a:gd name="connsiteY6" fmla="*/ 961904 h 961907"/>
                  <a:gd name="connsiteX7" fmla="*/ 1056904 w 2268187"/>
                  <a:gd name="connsiteY7" fmla="*/ 23754 h 961907"/>
                  <a:gd name="connsiteX8" fmla="*/ 1223158 w 2268187"/>
                  <a:gd name="connsiteY8" fmla="*/ 950029 h 961907"/>
                  <a:gd name="connsiteX9" fmla="*/ 1330036 w 2268187"/>
                  <a:gd name="connsiteY9" fmla="*/ 11878 h 961907"/>
                  <a:gd name="connsiteX10" fmla="*/ 1508166 w 2268187"/>
                  <a:gd name="connsiteY10" fmla="*/ 950029 h 961907"/>
                  <a:gd name="connsiteX11" fmla="*/ 1603169 w 2268187"/>
                  <a:gd name="connsiteY11" fmla="*/ 35629 h 961907"/>
                  <a:gd name="connsiteX12" fmla="*/ 1805049 w 2268187"/>
                  <a:gd name="connsiteY12" fmla="*/ 950029 h 961907"/>
                  <a:gd name="connsiteX13" fmla="*/ 1876301 w 2268187"/>
                  <a:gd name="connsiteY13" fmla="*/ 35629 h 961907"/>
                  <a:gd name="connsiteX14" fmla="*/ 2042556 w 2268187"/>
                  <a:gd name="connsiteY14" fmla="*/ 961904 h 961907"/>
                  <a:gd name="connsiteX15" fmla="*/ 2101932 w 2268187"/>
                  <a:gd name="connsiteY15" fmla="*/ 47504 h 961907"/>
                  <a:gd name="connsiteX16" fmla="*/ 2268187 w 2268187"/>
                  <a:gd name="connsiteY16" fmla="*/ 581894 h 96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8187" h="961907">
                    <a:moveTo>
                      <a:pt x="0" y="510642"/>
                    </a:moveTo>
                    <a:cubicBezTo>
                      <a:pt x="45522" y="225634"/>
                      <a:pt x="91044" y="-59374"/>
                      <a:pt x="142504" y="11878"/>
                    </a:cubicBezTo>
                    <a:cubicBezTo>
                      <a:pt x="193964" y="83130"/>
                      <a:pt x="257298" y="940133"/>
                      <a:pt x="308758" y="938154"/>
                    </a:cubicBezTo>
                    <a:cubicBezTo>
                      <a:pt x="360218" y="936175"/>
                      <a:pt x="395844" y="-1976"/>
                      <a:pt x="451262" y="3"/>
                    </a:cubicBezTo>
                    <a:cubicBezTo>
                      <a:pt x="506680" y="1982"/>
                      <a:pt x="587829" y="946071"/>
                      <a:pt x="641268" y="950029"/>
                    </a:cubicBezTo>
                    <a:cubicBezTo>
                      <a:pt x="694707" y="953987"/>
                      <a:pt x="722416" y="21775"/>
                      <a:pt x="771896" y="23754"/>
                    </a:cubicBezTo>
                    <a:cubicBezTo>
                      <a:pt x="821376" y="25733"/>
                      <a:pt x="890650" y="961904"/>
                      <a:pt x="938151" y="961904"/>
                    </a:cubicBezTo>
                    <a:cubicBezTo>
                      <a:pt x="985652" y="961904"/>
                      <a:pt x="1009403" y="25733"/>
                      <a:pt x="1056904" y="23754"/>
                    </a:cubicBezTo>
                    <a:cubicBezTo>
                      <a:pt x="1104405" y="21775"/>
                      <a:pt x="1177636" y="952008"/>
                      <a:pt x="1223158" y="950029"/>
                    </a:cubicBezTo>
                    <a:cubicBezTo>
                      <a:pt x="1268680" y="948050"/>
                      <a:pt x="1282535" y="11878"/>
                      <a:pt x="1330036" y="11878"/>
                    </a:cubicBezTo>
                    <a:cubicBezTo>
                      <a:pt x="1377537" y="11878"/>
                      <a:pt x="1462644" y="946070"/>
                      <a:pt x="1508166" y="950029"/>
                    </a:cubicBezTo>
                    <a:cubicBezTo>
                      <a:pt x="1553688" y="953988"/>
                      <a:pt x="1553689" y="35629"/>
                      <a:pt x="1603169" y="35629"/>
                    </a:cubicBezTo>
                    <a:cubicBezTo>
                      <a:pt x="1652649" y="35629"/>
                      <a:pt x="1759527" y="950029"/>
                      <a:pt x="1805049" y="950029"/>
                    </a:cubicBezTo>
                    <a:cubicBezTo>
                      <a:pt x="1850571" y="950029"/>
                      <a:pt x="1836717" y="33650"/>
                      <a:pt x="1876301" y="35629"/>
                    </a:cubicBezTo>
                    <a:cubicBezTo>
                      <a:pt x="1915885" y="37608"/>
                      <a:pt x="2004951" y="959925"/>
                      <a:pt x="2042556" y="961904"/>
                    </a:cubicBezTo>
                    <a:cubicBezTo>
                      <a:pt x="2080161" y="963883"/>
                      <a:pt x="2064327" y="110839"/>
                      <a:pt x="2101932" y="47504"/>
                    </a:cubicBezTo>
                    <a:cubicBezTo>
                      <a:pt x="2139537" y="-15831"/>
                      <a:pt x="2203862" y="283031"/>
                      <a:pt x="2268187" y="581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7396" y="5632827"/>
                <a:ext cx="1522140" cy="1141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テキスト ボックス 19"/>
              <p:cNvSpPr txBox="1"/>
              <p:nvPr/>
            </p:nvSpPr>
            <p:spPr bwMode="auto">
              <a:xfrm>
                <a:off x="3009693" y="5265428"/>
                <a:ext cx="113685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en-US" altLang="ja-JP" sz="1600" b="1" dirty="0" err="1" smtClean="0"/>
                  <a:t>MeV~GeV</a:t>
                </a:r>
                <a:endParaRPr kumimoji="1" lang="ja-JP" altLang="en-US" sz="1600" b="1" dirty="0" smtClean="0"/>
              </a:p>
            </p:txBody>
          </p:sp>
          <p:sp>
            <p:nvSpPr>
              <p:cNvPr id="24" name="テキスト ボックス 23"/>
              <p:cNvSpPr txBox="1"/>
              <p:nvPr/>
            </p:nvSpPr>
            <p:spPr bwMode="auto">
              <a:xfrm>
                <a:off x="2349317" y="6435878"/>
                <a:ext cx="80021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en-US" altLang="ja-JP" sz="1600" b="1" dirty="0" smtClean="0">
                    <a:solidFill>
                      <a:schemeClr val="bg1"/>
                    </a:solidFill>
                  </a:rPr>
                  <a:t>Blazar</a:t>
                </a:r>
                <a:endParaRPr kumimoji="1" lang="ja-JP" altLang="en-US" sz="1600" b="1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 bwMode="auto">
              <a:xfrm>
                <a:off x="7549276" y="6363329"/>
                <a:ext cx="162813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en-US" altLang="ja-JP" sz="1600" b="1" dirty="0" err="1" smtClean="0"/>
                  <a:t>TeV</a:t>
                </a:r>
                <a:r>
                  <a:rPr kumimoji="1" lang="en-US" altLang="ja-JP" sz="1600" b="1" dirty="0" smtClean="0"/>
                  <a:t> </a:t>
                </a:r>
                <a:r>
                  <a:rPr kumimoji="1" lang="en-US" altLang="ja-JP" sz="1600" b="1" dirty="0" smtClean="0"/>
                  <a:t>class GCR</a:t>
                </a:r>
                <a:endParaRPr kumimoji="1" lang="ja-JP" altLang="en-US" sz="1600" b="1" dirty="0" smtClean="0"/>
              </a:p>
            </p:txBody>
          </p:sp>
        </p:grpSp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60" r="39564"/>
            <a:stretch/>
          </p:blipFill>
          <p:spPr bwMode="auto">
            <a:xfrm>
              <a:off x="4774787" y="5856980"/>
              <a:ext cx="771852" cy="100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フリーフォーム 52"/>
          <p:cNvSpPr/>
          <p:nvPr/>
        </p:nvSpPr>
        <p:spPr>
          <a:xfrm rot="539348">
            <a:off x="3155567" y="6057268"/>
            <a:ext cx="1695526" cy="227038"/>
          </a:xfrm>
          <a:custGeom>
            <a:avLst/>
            <a:gdLst>
              <a:gd name="connsiteX0" fmla="*/ 0 w 2268187"/>
              <a:gd name="connsiteY0" fmla="*/ 510642 h 961907"/>
              <a:gd name="connsiteX1" fmla="*/ 142504 w 2268187"/>
              <a:gd name="connsiteY1" fmla="*/ 11878 h 961907"/>
              <a:gd name="connsiteX2" fmla="*/ 308758 w 2268187"/>
              <a:gd name="connsiteY2" fmla="*/ 938154 h 961907"/>
              <a:gd name="connsiteX3" fmla="*/ 451262 w 2268187"/>
              <a:gd name="connsiteY3" fmla="*/ 3 h 961907"/>
              <a:gd name="connsiteX4" fmla="*/ 641268 w 2268187"/>
              <a:gd name="connsiteY4" fmla="*/ 950029 h 961907"/>
              <a:gd name="connsiteX5" fmla="*/ 771896 w 2268187"/>
              <a:gd name="connsiteY5" fmla="*/ 23754 h 961907"/>
              <a:gd name="connsiteX6" fmla="*/ 938151 w 2268187"/>
              <a:gd name="connsiteY6" fmla="*/ 961904 h 961907"/>
              <a:gd name="connsiteX7" fmla="*/ 1056904 w 2268187"/>
              <a:gd name="connsiteY7" fmla="*/ 23754 h 961907"/>
              <a:gd name="connsiteX8" fmla="*/ 1223158 w 2268187"/>
              <a:gd name="connsiteY8" fmla="*/ 950029 h 961907"/>
              <a:gd name="connsiteX9" fmla="*/ 1330036 w 2268187"/>
              <a:gd name="connsiteY9" fmla="*/ 11878 h 961907"/>
              <a:gd name="connsiteX10" fmla="*/ 1508166 w 2268187"/>
              <a:gd name="connsiteY10" fmla="*/ 950029 h 961907"/>
              <a:gd name="connsiteX11" fmla="*/ 1603169 w 2268187"/>
              <a:gd name="connsiteY11" fmla="*/ 35629 h 961907"/>
              <a:gd name="connsiteX12" fmla="*/ 1805049 w 2268187"/>
              <a:gd name="connsiteY12" fmla="*/ 950029 h 961907"/>
              <a:gd name="connsiteX13" fmla="*/ 1876301 w 2268187"/>
              <a:gd name="connsiteY13" fmla="*/ 35629 h 961907"/>
              <a:gd name="connsiteX14" fmla="*/ 2042556 w 2268187"/>
              <a:gd name="connsiteY14" fmla="*/ 961904 h 961907"/>
              <a:gd name="connsiteX15" fmla="*/ 2101932 w 2268187"/>
              <a:gd name="connsiteY15" fmla="*/ 47504 h 961907"/>
              <a:gd name="connsiteX16" fmla="*/ 2268187 w 2268187"/>
              <a:gd name="connsiteY16" fmla="*/ 581894 h 96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68187" h="961907">
                <a:moveTo>
                  <a:pt x="0" y="510642"/>
                </a:moveTo>
                <a:cubicBezTo>
                  <a:pt x="45522" y="225634"/>
                  <a:pt x="91044" y="-59374"/>
                  <a:pt x="142504" y="11878"/>
                </a:cubicBezTo>
                <a:cubicBezTo>
                  <a:pt x="193964" y="83130"/>
                  <a:pt x="257298" y="940133"/>
                  <a:pt x="308758" y="938154"/>
                </a:cubicBezTo>
                <a:cubicBezTo>
                  <a:pt x="360218" y="936175"/>
                  <a:pt x="395844" y="-1976"/>
                  <a:pt x="451262" y="3"/>
                </a:cubicBezTo>
                <a:cubicBezTo>
                  <a:pt x="506680" y="1982"/>
                  <a:pt x="587829" y="946071"/>
                  <a:pt x="641268" y="950029"/>
                </a:cubicBezTo>
                <a:cubicBezTo>
                  <a:pt x="694707" y="953987"/>
                  <a:pt x="722416" y="21775"/>
                  <a:pt x="771896" y="23754"/>
                </a:cubicBezTo>
                <a:cubicBezTo>
                  <a:pt x="821376" y="25733"/>
                  <a:pt x="890650" y="961904"/>
                  <a:pt x="938151" y="961904"/>
                </a:cubicBezTo>
                <a:cubicBezTo>
                  <a:pt x="985652" y="961904"/>
                  <a:pt x="1009403" y="25733"/>
                  <a:pt x="1056904" y="23754"/>
                </a:cubicBezTo>
                <a:cubicBezTo>
                  <a:pt x="1104405" y="21775"/>
                  <a:pt x="1177636" y="952008"/>
                  <a:pt x="1223158" y="950029"/>
                </a:cubicBezTo>
                <a:cubicBezTo>
                  <a:pt x="1268680" y="948050"/>
                  <a:pt x="1282535" y="11878"/>
                  <a:pt x="1330036" y="11878"/>
                </a:cubicBezTo>
                <a:cubicBezTo>
                  <a:pt x="1377537" y="11878"/>
                  <a:pt x="1462644" y="946070"/>
                  <a:pt x="1508166" y="950029"/>
                </a:cubicBezTo>
                <a:cubicBezTo>
                  <a:pt x="1553688" y="953988"/>
                  <a:pt x="1553689" y="35629"/>
                  <a:pt x="1603169" y="35629"/>
                </a:cubicBezTo>
                <a:cubicBezTo>
                  <a:pt x="1652649" y="35629"/>
                  <a:pt x="1759527" y="950029"/>
                  <a:pt x="1805049" y="950029"/>
                </a:cubicBezTo>
                <a:cubicBezTo>
                  <a:pt x="1850571" y="950029"/>
                  <a:pt x="1836717" y="33650"/>
                  <a:pt x="1876301" y="35629"/>
                </a:cubicBezTo>
                <a:cubicBezTo>
                  <a:pt x="1915885" y="37608"/>
                  <a:pt x="2004951" y="959925"/>
                  <a:pt x="2042556" y="961904"/>
                </a:cubicBezTo>
                <a:cubicBezTo>
                  <a:pt x="2080161" y="963883"/>
                  <a:pt x="2064327" y="110839"/>
                  <a:pt x="2101932" y="47504"/>
                </a:cubicBezTo>
                <a:cubicBezTo>
                  <a:pt x="2139537" y="-15831"/>
                  <a:pt x="2203862" y="283031"/>
                  <a:pt x="2268187" y="581894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/>
          <p:cNvSpPr/>
          <p:nvPr/>
        </p:nvSpPr>
        <p:spPr>
          <a:xfrm rot="20888822" flipH="1">
            <a:off x="5305599" y="6072288"/>
            <a:ext cx="1465330" cy="253784"/>
          </a:xfrm>
          <a:custGeom>
            <a:avLst/>
            <a:gdLst>
              <a:gd name="connsiteX0" fmla="*/ 0 w 2268187"/>
              <a:gd name="connsiteY0" fmla="*/ 510642 h 961907"/>
              <a:gd name="connsiteX1" fmla="*/ 142504 w 2268187"/>
              <a:gd name="connsiteY1" fmla="*/ 11878 h 961907"/>
              <a:gd name="connsiteX2" fmla="*/ 308758 w 2268187"/>
              <a:gd name="connsiteY2" fmla="*/ 938154 h 961907"/>
              <a:gd name="connsiteX3" fmla="*/ 451262 w 2268187"/>
              <a:gd name="connsiteY3" fmla="*/ 3 h 961907"/>
              <a:gd name="connsiteX4" fmla="*/ 641268 w 2268187"/>
              <a:gd name="connsiteY4" fmla="*/ 950029 h 961907"/>
              <a:gd name="connsiteX5" fmla="*/ 771896 w 2268187"/>
              <a:gd name="connsiteY5" fmla="*/ 23754 h 961907"/>
              <a:gd name="connsiteX6" fmla="*/ 938151 w 2268187"/>
              <a:gd name="connsiteY6" fmla="*/ 961904 h 961907"/>
              <a:gd name="connsiteX7" fmla="*/ 1056904 w 2268187"/>
              <a:gd name="connsiteY7" fmla="*/ 23754 h 961907"/>
              <a:gd name="connsiteX8" fmla="*/ 1223158 w 2268187"/>
              <a:gd name="connsiteY8" fmla="*/ 950029 h 961907"/>
              <a:gd name="connsiteX9" fmla="*/ 1330036 w 2268187"/>
              <a:gd name="connsiteY9" fmla="*/ 11878 h 961907"/>
              <a:gd name="connsiteX10" fmla="*/ 1508166 w 2268187"/>
              <a:gd name="connsiteY10" fmla="*/ 950029 h 961907"/>
              <a:gd name="connsiteX11" fmla="*/ 1603169 w 2268187"/>
              <a:gd name="connsiteY11" fmla="*/ 35629 h 961907"/>
              <a:gd name="connsiteX12" fmla="*/ 1805049 w 2268187"/>
              <a:gd name="connsiteY12" fmla="*/ 950029 h 961907"/>
              <a:gd name="connsiteX13" fmla="*/ 1876301 w 2268187"/>
              <a:gd name="connsiteY13" fmla="*/ 35629 h 961907"/>
              <a:gd name="connsiteX14" fmla="*/ 2042556 w 2268187"/>
              <a:gd name="connsiteY14" fmla="*/ 961904 h 961907"/>
              <a:gd name="connsiteX15" fmla="*/ 2101932 w 2268187"/>
              <a:gd name="connsiteY15" fmla="*/ 47504 h 961907"/>
              <a:gd name="connsiteX16" fmla="*/ 2268187 w 2268187"/>
              <a:gd name="connsiteY16" fmla="*/ 581894 h 96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68187" h="961907">
                <a:moveTo>
                  <a:pt x="0" y="510642"/>
                </a:moveTo>
                <a:cubicBezTo>
                  <a:pt x="45522" y="225634"/>
                  <a:pt x="91044" y="-59374"/>
                  <a:pt x="142504" y="11878"/>
                </a:cubicBezTo>
                <a:cubicBezTo>
                  <a:pt x="193964" y="83130"/>
                  <a:pt x="257298" y="940133"/>
                  <a:pt x="308758" y="938154"/>
                </a:cubicBezTo>
                <a:cubicBezTo>
                  <a:pt x="360218" y="936175"/>
                  <a:pt x="395844" y="-1976"/>
                  <a:pt x="451262" y="3"/>
                </a:cubicBezTo>
                <a:cubicBezTo>
                  <a:pt x="506680" y="1982"/>
                  <a:pt x="587829" y="946071"/>
                  <a:pt x="641268" y="950029"/>
                </a:cubicBezTo>
                <a:cubicBezTo>
                  <a:pt x="694707" y="953987"/>
                  <a:pt x="722416" y="21775"/>
                  <a:pt x="771896" y="23754"/>
                </a:cubicBezTo>
                <a:cubicBezTo>
                  <a:pt x="821376" y="25733"/>
                  <a:pt x="890650" y="961904"/>
                  <a:pt x="938151" y="961904"/>
                </a:cubicBezTo>
                <a:cubicBezTo>
                  <a:pt x="985652" y="961904"/>
                  <a:pt x="1009403" y="25733"/>
                  <a:pt x="1056904" y="23754"/>
                </a:cubicBezTo>
                <a:cubicBezTo>
                  <a:pt x="1104405" y="21775"/>
                  <a:pt x="1177636" y="952008"/>
                  <a:pt x="1223158" y="950029"/>
                </a:cubicBezTo>
                <a:cubicBezTo>
                  <a:pt x="1268680" y="948050"/>
                  <a:pt x="1282535" y="11878"/>
                  <a:pt x="1330036" y="11878"/>
                </a:cubicBezTo>
                <a:cubicBezTo>
                  <a:pt x="1377537" y="11878"/>
                  <a:pt x="1462644" y="946070"/>
                  <a:pt x="1508166" y="950029"/>
                </a:cubicBezTo>
                <a:cubicBezTo>
                  <a:pt x="1553688" y="953988"/>
                  <a:pt x="1553689" y="35629"/>
                  <a:pt x="1603169" y="35629"/>
                </a:cubicBezTo>
                <a:cubicBezTo>
                  <a:pt x="1652649" y="35629"/>
                  <a:pt x="1759527" y="950029"/>
                  <a:pt x="1805049" y="950029"/>
                </a:cubicBezTo>
                <a:cubicBezTo>
                  <a:pt x="1850571" y="950029"/>
                  <a:pt x="1836717" y="33650"/>
                  <a:pt x="1876301" y="35629"/>
                </a:cubicBezTo>
                <a:cubicBezTo>
                  <a:pt x="1915885" y="37608"/>
                  <a:pt x="2004951" y="959925"/>
                  <a:pt x="2042556" y="961904"/>
                </a:cubicBezTo>
                <a:cubicBezTo>
                  <a:pt x="2080161" y="963883"/>
                  <a:pt x="2064327" y="110839"/>
                  <a:pt x="2101932" y="47504"/>
                </a:cubicBezTo>
                <a:cubicBezTo>
                  <a:pt x="2139537" y="-15831"/>
                  <a:pt x="2203862" y="283031"/>
                  <a:pt x="2268187" y="581894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スライド番号プレースホルダー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</a:t>
            </a:fld>
            <a:endParaRPr kumimoji="1" lang="ja-JP" altLang="en-US"/>
          </a:p>
        </p:txBody>
      </p:sp>
      <p:grpSp>
        <p:nvGrpSpPr>
          <p:cNvPr id="40" name="グループ化 39"/>
          <p:cNvGrpSpPr/>
          <p:nvPr/>
        </p:nvGrpSpPr>
        <p:grpSpPr>
          <a:xfrm>
            <a:off x="6808510" y="6061024"/>
            <a:ext cx="885540" cy="420459"/>
            <a:chOff x="6781200" y="6096715"/>
            <a:chExt cx="885540" cy="420459"/>
          </a:xfrm>
        </p:grpSpPr>
        <p:sp>
          <p:nvSpPr>
            <p:cNvPr id="41" name="円/楕円 40"/>
            <p:cNvSpPr/>
            <p:nvPr/>
          </p:nvSpPr>
          <p:spPr>
            <a:xfrm>
              <a:off x="7132572" y="6096715"/>
              <a:ext cx="245757" cy="2457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2" name="直線コネクタ 41"/>
            <p:cNvCxnSpPr/>
            <p:nvPr/>
          </p:nvCxnSpPr>
          <p:spPr>
            <a:xfrm>
              <a:off x="7426966" y="6191754"/>
              <a:ext cx="216024" cy="1388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7450716" y="6330597"/>
              <a:ext cx="216024" cy="1388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7378329" y="6378331"/>
              <a:ext cx="216024" cy="1388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円/楕円 44"/>
            <p:cNvSpPr/>
            <p:nvPr/>
          </p:nvSpPr>
          <p:spPr>
            <a:xfrm>
              <a:off x="6781200" y="6118186"/>
              <a:ext cx="245757" cy="2457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</a:rPr>
                <a:t>N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爆発 1 45"/>
          <p:cNvSpPr/>
          <p:nvPr/>
        </p:nvSpPr>
        <p:spPr>
          <a:xfrm>
            <a:off x="6999134" y="5926377"/>
            <a:ext cx="283626" cy="283626"/>
          </a:xfrm>
          <a:prstGeom prst="irregularSeal1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6808510" y="4437112"/>
            <a:ext cx="474250" cy="4593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 bwMode="auto">
          <a:xfrm>
            <a:off x="7069011" y="3819961"/>
            <a:ext cx="20954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Need for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dirty="0"/>
              <a:t> </a:t>
            </a:r>
            <a:r>
              <a:rPr kumimoji="1" lang="en-US" altLang="ja-JP" dirty="0" smtClean="0"/>
              <a:t>simulation codes !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674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80867" y="811519"/>
            <a:ext cx="7772400" cy="4683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29447-A66F-4C82-9B89-690C3099BA12}" type="slidenum">
              <a:rPr lang="ja-JP" altLang="en-US" smtClean="0"/>
              <a:pPr>
                <a:defRPr/>
              </a:pPr>
              <a:t>20</a:t>
            </a:fld>
            <a:endParaRPr lang="en-US" altLang="ja-JP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101475" y="861422"/>
            <a:ext cx="8882063" cy="5706830"/>
          </a:xfrm>
          <a:prstGeom prst="roundRect">
            <a:avLst>
              <a:gd name="adj" fmla="val 11093"/>
            </a:avLst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26" name="AutoShape 2"/>
          <p:cNvSpPr>
            <a:spLocks noChangeArrowheads="1"/>
          </p:cNvSpPr>
          <p:nvPr/>
        </p:nvSpPr>
        <p:spPr bwMode="auto">
          <a:xfrm>
            <a:off x="996643" y="142875"/>
            <a:ext cx="7115103" cy="645319"/>
          </a:xfrm>
          <a:prstGeom prst="roundRect">
            <a:avLst>
              <a:gd name="adj" fmla="val 8106"/>
            </a:avLst>
          </a:prstGeom>
          <a:solidFill>
            <a:srgbClr val="FFFFFF"/>
          </a:solidFill>
          <a:ln w="38100">
            <a:solidFill>
              <a:srgbClr val="0066C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square" lIns="0" tIns="91440" rIns="0" bIns="91440">
            <a:spAutoFit/>
          </a:bodyPr>
          <a:lstStyle/>
          <a:p>
            <a:pPr algn="ctr"/>
            <a:r>
              <a:rPr lang="en-US" altLang="ja-JP" sz="2800" dirty="0"/>
              <a:t>Resonance cross section</a:t>
            </a:r>
            <a:endParaRPr lang="ja-JP" alt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57031" r="7028" b="16667"/>
          <a:stretch/>
        </p:blipFill>
        <p:spPr bwMode="auto">
          <a:xfrm>
            <a:off x="534213" y="863485"/>
            <a:ext cx="5901258" cy="105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テキスト ボックス 46"/>
          <p:cNvSpPr txBox="1"/>
          <p:nvPr/>
        </p:nvSpPr>
        <p:spPr>
          <a:xfrm>
            <a:off x="1099048" y="1916536"/>
            <a:ext cx="3363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</a:t>
            </a:r>
            <a:r>
              <a:rPr kumimoji="1" lang="en-US" altLang="ja-JP" dirty="0" smtClean="0"/>
              <a:t>, f means initial/final isospin</a:t>
            </a:r>
            <a:endParaRPr kumimoji="1" lang="ja-JP" altLang="en-US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18660" r="14861" b="9635"/>
          <a:stretch/>
        </p:blipFill>
        <p:spPr bwMode="auto">
          <a:xfrm>
            <a:off x="396357" y="2447661"/>
            <a:ext cx="456739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左中かっこ 47"/>
          <p:cNvSpPr/>
          <p:nvPr/>
        </p:nvSpPr>
        <p:spPr bwMode="auto">
          <a:xfrm>
            <a:off x="331912" y="2511849"/>
            <a:ext cx="242369" cy="2767366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2" name="左中かっこ 51"/>
          <p:cNvSpPr/>
          <p:nvPr/>
        </p:nvSpPr>
        <p:spPr bwMode="auto">
          <a:xfrm>
            <a:off x="5030044" y="2137516"/>
            <a:ext cx="228721" cy="2593157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60" name="グループ化 59"/>
          <p:cNvGrpSpPr/>
          <p:nvPr/>
        </p:nvGrpSpPr>
        <p:grpSpPr>
          <a:xfrm>
            <a:off x="5106533" y="2129570"/>
            <a:ext cx="3569923" cy="2585337"/>
            <a:chOff x="5106533" y="2224166"/>
            <a:chExt cx="3778384" cy="2736304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22025" r="52994" b="14515"/>
            <a:stretch/>
          </p:blipFill>
          <p:spPr bwMode="auto">
            <a:xfrm>
              <a:off x="5106533" y="2224166"/>
              <a:ext cx="1877832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18" t="22025" r="22795" b="14515"/>
            <a:stretch/>
          </p:blipFill>
          <p:spPr bwMode="auto">
            <a:xfrm>
              <a:off x="7091347" y="2224166"/>
              <a:ext cx="1793570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39" t="22025" r="47386" b="14515"/>
            <a:stretch/>
          </p:blipFill>
          <p:spPr bwMode="auto">
            <a:xfrm>
              <a:off x="6927215" y="2224166"/>
              <a:ext cx="304800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0" name="直線コネクタ 49"/>
          <p:cNvCxnSpPr/>
          <p:nvPr/>
        </p:nvCxnSpPr>
        <p:spPr bwMode="auto">
          <a:xfrm flipV="1">
            <a:off x="179512" y="1390010"/>
            <a:ext cx="0" cy="2505522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直線コネクタ 56"/>
          <p:cNvCxnSpPr>
            <a:endCxn id="48" idx="1"/>
          </p:cNvCxnSpPr>
          <p:nvPr/>
        </p:nvCxnSpPr>
        <p:spPr bwMode="auto">
          <a:xfrm>
            <a:off x="179512" y="3895532"/>
            <a:ext cx="152400" cy="0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直線コネクタ 60"/>
          <p:cNvCxnSpPr>
            <a:endCxn id="3074" idx="1"/>
          </p:cNvCxnSpPr>
          <p:nvPr/>
        </p:nvCxnSpPr>
        <p:spPr bwMode="auto">
          <a:xfrm>
            <a:off x="179512" y="1390010"/>
            <a:ext cx="354701" cy="1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1" t="25391" r="51682" b="17969"/>
          <a:stretch/>
        </p:blipFill>
        <p:spPr bwMode="auto">
          <a:xfrm>
            <a:off x="5206424" y="4840046"/>
            <a:ext cx="1674337" cy="163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テキスト ボックス 58"/>
          <p:cNvSpPr txBox="1"/>
          <p:nvPr/>
        </p:nvSpPr>
        <p:spPr>
          <a:xfrm>
            <a:off x="7865839" y="5381133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σ</a:t>
            </a:r>
            <a:r>
              <a:rPr lang="en-US" altLang="ja-JP" baseline="-25000" dirty="0" err="1" smtClean="0"/>
              <a:t>N</a:t>
            </a:r>
            <a:r>
              <a:rPr lang="en-US" altLang="ja-JP" baseline="-25000" dirty="0" smtClean="0"/>
              <a:t>* </a:t>
            </a:r>
            <a:r>
              <a:rPr lang="en-US" altLang="ja-JP" dirty="0" smtClean="0"/>
              <a:t>= σ</a:t>
            </a:r>
            <a:r>
              <a:rPr kumimoji="1" lang="en-US" altLang="ja-JP" baseline="-25000" dirty="0" smtClean="0"/>
              <a:t>01</a:t>
            </a:r>
            <a:endParaRPr kumimoji="1" lang="ja-JP" altLang="en-US" baseline="-25000" dirty="0" smtClean="0"/>
          </a:p>
        </p:txBody>
      </p:sp>
      <p:sp>
        <p:nvSpPr>
          <p:cNvPr id="66" name="左中かっこ 65"/>
          <p:cNvSpPr/>
          <p:nvPr/>
        </p:nvSpPr>
        <p:spPr bwMode="auto">
          <a:xfrm>
            <a:off x="5016397" y="4909632"/>
            <a:ext cx="242368" cy="156206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6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5" t="25391" r="28945" b="17969"/>
          <a:stretch/>
        </p:blipFill>
        <p:spPr bwMode="auto">
          <a:xfrm>
            <a:off x="6943994" y="4826398"/>
            <a:ext cx="766548" cy="163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5" t="25391" r="46054" b="17969"/>
          <a:stretch/>
        </p:blipFill>
        <p:spPr bwMode="auto">
          <a:xfrm>
            <a:off x="6804005" y="4840046"/>
            <a:ext cx="177836" cy="163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正方形/長方形 61"/>
          <p:cNvSpPr/>
          <p:nvPr/>
        </p:nvSpPr>
        <p:spPr>
          <a:xfrm>
            <a:off x="0" y="6568252"/>
            <a:ext cx="82198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B. J. </a:t>
            </a:r>
            <a:r>
              <a:rPr lang="en-US" altLang="ja-JP" sz="1600" dirty="0" err="1"/>
              <a:t>VerWest</a:t>
            </a:r>
            <a:r>
              <a:rPr lang="en-US" altLang="ja-JP" sz="1600" dirty="0"/>
              <a:t> and R. A. </a:t>
            </a:r>
            <a:r>
              <a:rPr lang="en-US" altLang="ja-JP" sz="1600" dirty="0" err="1"/>
              <a:t>Amdt</a:t>
            </a:r>
            <a:r>
              <a:rPr lang="en-US" altLang="ja-JP" sz="1600" dirty="0"/>
              <a:t>, Phys. Rev. C 25, 1979 (1982).</a:t>
            </a:r>
            <a:endParaRPr lang="ja-JP" altLang="en-US" sz="1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88090" y="1003832"/>
            <a:ext cx="2433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← </a:t>
            </a:r>
            <a:r>
              <a:rPr kumimoji="1" lang="en-US" altLang="ja-JP" dirty="0" smtClean="0">
                <a:solidFill>
                  <a:srgbClr val="FF0000"/>
                </a:solidFill>
              </a:rPr>
              <a:t>B.W. distribution 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        with correction</a:t>
            </a:r>
            <a:endParaRPr kumimoji="1" lang="en-US" altLang="ja-JP" dirty="0" smtClean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6830" y="5381133"/>
            <a:ext cx="4368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↑ </a:t>
            </a:r>
            <a:r>
              <a:rPr kumimoji="1" lang="en-US" altLang="ja-JP" dirty="0" smtClean="0">
                <a:solidFill>
                  <a:srgbClr val="FF0000"/>
                </a:solidFill>
              </a:rPr>
              <a:t>Quantities to correct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29859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239713" y="980729"/>
            <a:ext cx="8642350" cy="5688632"/>
          </a:xfrm>
          <a:prstGeom prst="roundRect">
            <a:avLst>
              <a:gd name="adj" fmla="val 11093"/>
            </a:avLst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1043607" y="2841196"/>
            <a:ext cx="2768405" cy="725595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4106702" y="2857822"/>
            <a:ext cx="3168352" cy="708970"/>
          </a:xfrm>
          <a:prstGeom prst="rect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1979712" y="1961030"/>
            <a:ext cx="3744416" cy="9081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79B00-5C06-4A78-B9C5-822C6BBDC379}" type="slidenum">
              <a:rPr lang="ja-JP" altLang="en-US" smtClean="0"/>
              <a:pPr>
                <a:defRPr/>
              </a:pPr>
              <a:t>21</a:t>
            </a:fld>
            <a:endParaRPr lang="en-US" altLang="ja-JP"/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284524" y="142875"/>
            <a:ext cx="6552728" cy="645319"/>
          </a:xfrm>
          <a:prstGeom prst="roundRect">
            <a:avLst>
              <a:gd name="adj" fmla="val 8106"/>
            </a:avLst>
          </a:prstGeom>
          <a:solidFill>
            <a:srgbClr val="FFFFFF"/>
          </a:solidFill>
          <a:ln w="38100">
            <a:solidFill>
              <a:srgbClr val="0066C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square" lIns="0" tIns="91440" rIns="0" bIns="91440">
            <a:spAutoFit/>
          </a:bodyPr>
          <a:lstStyle/>
          <a:p>
            <a:pPr marL="342900" indent="-342900" algn="ctr" eaLnBrk="1" hangingPunct="1">
              <a:defRPr/>
            </a:pPr>
            <a:r>
              <a:rPr lang="en-US" altLang="ja-JP" sz="2800" dirty="0" smtClean="0"/>
              <a:t>Hamiltonian in JQMD/JAMQMD</a:t>
            </a:r>
            <a:endParaRPr lang="ja-JP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HG創英角ｺﾞｼｯｸUB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36452" y="1961030"/>
                <a:ext cx="7848872" cy="1605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sz="2400" i="1">
                              <a:latin typeface="Cambria Math"/>
                            </a:rPr>
                            <m:t>−219.4</m:t>
                          </m:r>
                          <m:acc>
                            <m:accPr>
                              <m:chr m:val="̅"/>
                              <m:ctrlPr>
                                <a:rPr kumimoji="1" lang="en-US" altLang="ja-JP" sz="24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ja-JP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ja-JP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sz="2400" b="0" i="1" smtClean="0">
                              <a:latin typeface="Cambria Math"/>
                            </a:rPr>
                            <m:t>165.3</m:t>
                          </m:r>
                          <m:acc>
                            <m:accPr>
                              <m:chr m:val="̅"/>
                              <m:ctrlPr>
                                <a:rPr lang="en-US" altLang="ja-JP" sz="2400" i="1">
                                  <a:latin typeface="Cambria Math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altLang="ja-JP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i="1">
                                          <a:latin typeface="Cambria Math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ja-JP" sz="2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4/3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d>
                            <m:dPr>
                              <m:ctrlPr>
                                <a:rPr lang="en-US" altLang="ja-JP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2400" b="0" i="1" smtClean="0">
                                  <a:latin typeface="Cambria Math"/>
                                </a:rPr>
                                <m:t>1+4/3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ja-JP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ja-JP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ja-JP" sz="2400" b="0" i="1" smtClean="0">
                                  <a:latin typeface="Cambria Math"/>
                                </a:rPr>
                                <m:t>4/3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ja-JP" sz="2400" b="0" i="1" dirty="0" smtClean="0">
                  <a:latin typeface="Cambria Math"/>
                </a:endParaRPr>
              </a:p>
              <a:p>
                <a:r>
                  <a:rPr lang="en-US" altLang="ja-JP" sz="2400" b="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ja-JP" sz="2400" b="0" i="1" smtClean="0">
                            <a:latin typeface="Cambria Math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altLang="ja-JP" sz="24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ja-JP" sz="2400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ja-JP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f>
                          <m:fPr>
                            <m:ctrlPr>
                              <a:rPr lang="en-US" altLang="ja-JP" sz="2400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sz="24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altLang="ja-JP" sz="24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</m:den>
                        </m:f>
                        <m:r>
                          <a:rPr lang="en-US" altLang="ja-JP" sz="2400" b="0" i="1" smtClean="0">
                            <a:latin typeface="Cambria Math"/>
                          </a:rPr>
                          <m:t>𝑒𝑟𝑓</m:t>
                        </m:r>
                        <m:d>
                          <m:dPr>
                            <m:ctrlPr>
                              <a:rPr lang="en-US" altLang="ja-JP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24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ja-JP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4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ja-JP" sz="2400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altLang="ja-JP" sz="2400" b="0" i="1" smtClean="0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ja-JP" sz="2400" b="0" i="1" smtClean="0">
                                        <a:latin typeface="Cambria Math"/>
                                      </a:rPr>
                                      <m:t>4</m:t>
                                    </m:r>
                                    <m:r>
                                      <a:rPr lang="en-US" altLang="ja-JP" sz="24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</m:nary>
                    <m:r>
                      <a:rPr lang="en-US" altLang="ja-JP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/>
                          </a:rPr>
                          <m:t>25</m:t>
                        </m:r>
                      </m:num>
                      <m:den>
                        <m:r>
                          <a:rPr lang="en-US" altLang="ja-JP" sz="2400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altLang="ja-JP" sz="24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ja-JP" sz="2400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altLang="ja-JP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altLang="ja-JP" sz="2400" i="1">
                                <a:latin typeface="Cambria Math"/>
                              </a:rPr>
                              <m:t>1−2|</m:t>
                            </m:r>
                            <m:sSub>
                              <m:sSubPr>
                                <m:ctrlPr>
                                  <a:rPr lang="en-US" altLang="ja-JP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ja-JP" sz="2400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ja-JP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ja-JP" sz="2400" i="1">
                                <a:latin typeface="Cambria Math"/>
                              </a:rPr>
                              <m:t>|</m:t>
                            </m:r>
                          </m:e>
                        </m:d>
                        <m:sSub>
                          <m:sSubPr>
                            <m:ctrlPr>
                              <a:rPr lang="en-US" altLang="ja-JP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US" altLang="ja-JP" sz="2400" b="0" i="1" smtClean="0">
                        <a:latin typeface="Cambria Math"/>
                      </a:rPr>
                      <m:t>  (</m:t>
                    </m:r>
                    <m:r>
                      <a:rPr lang="en-US" altLang="ja-JP" sz="2400" b="0" i="1" smtClean="0">
                        <a:latin typeface="Cambria Math"/>
                      </a:rPr>
                      <m:t>𝑀𝑒𝑉</m:t>
                    </m:r>
                    <m:r>
                      <a:rPr lang="en-US" altLang="ja-JP" sz="2400" b="0" i="1" smtClean="0">
                        <a:latin typeface="Cambria Math"/>
                      </a:rPr>
                      <m:t>)</m:t>
                    </m:r>
                  </m:oMath>
                </a14:m>
                <a:endParaRPr kumimoji="1" lang="ja-JP" altLang="en-US" sz="2400" dirty="0" smtClean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52" y="1961030"/>
                <a:ext cx="7848872" cy="160576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538083" y="1052736"/>
            <a:ext cx="4445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Hamiltonian of </a:t>
            </a:r>
            <a:r>
              <a:rPr lang="en-US" altLang="ja-JP" sz="2800" dirty="0" err="1" smtClean="0"/>
              <a:t>i-th</a:t>
            </a:r>
            <a:r>
              <a:rPr lang="en-US" altLang="ja-JP" sz="2800" dirty="0" smtClean="0"/>
              <a:t> nucleon</a:t>
            </a:r>
            <a:endParaRPr kumimoji="1" lang="ja-JP" altLang="en-US" sz="28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04179" y="2067695"/>
            <a:ext cx="2247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accent1"/>
                </a:solidFill>
              </a:rPr>
              <a:t>Skyrme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 type force</a:t>
            </a:r>
            <a:endParaRPr kumimoji="1" lang="ja-JP" altLang="en-US" dirty="0" smtClean="0">
              <a:solidFill>
                <a:schemeClr val="accent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89313" y="3516904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9900"/>
                </a:solidFill>
              </a:rPr>
              <a:t>Coulomb force</a:t>
            </a:r>
            <a:endParaRPr kumimoji="1" lang="ja-JP" altLang="en-US" dirty="0" smtClean="0">
              <a:solidFill>
                <a:srgbClr val="FF99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14707" y="3548988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Symmetry force</a:t>
            </a:r>
            <a:endParaRPr kumimoji="1" lang="ja-JP" altLang="en-US" dirty="0" smtClean="0"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4925523" y="2067695"/>
            <a:ext cx="350515" cy="254043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57562" y="4366915"/>
            <a:ext cx="28312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 (“width” of nucleons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r>
              <a:rPr kumimoji="1" lang="el-GR" altLang="ja-JP" dirty="0" smtClean="0"/>
              <a:t>ρ</a:t>
            </a:r>
            <a:r>
              <a:rPr kumimoji="1" lang="el-GR" altLang="ja-JP" baseline="-25000" dirty="0" smtClean="0"/>
              <a:t>0</a:t>
            </a:r>
            <a:r>
              <a:rPr kumimoji="1" lang="en-US" altLang="ja-JP" dirty="0" smtClean="0"/>
              <a:t> (Saturation density) </a:t>
            </a:r>
          </a:p>
          <a:p>
            <a:r>
              <a:rPr kumimoji="1" lang="en-US" altLang="ja-JP" dirty="0" smtClean="0"/>
              <a:t>Binding energy</a:t>
            </a:r>
          </a:p>
          <a:p>
            <a:r>
              <a:rPr lang="en-US" altLang="ja-JP" dirty="0" smtClean="0"/>
              <a:t>Compressibility (K)  </a:t>
            </a:r>
            <a:endParaRPr kumimoji="1" lang="ja-JP" altLang="en-US" dirty="0" smtClean="0"/>
          </a:p>
        </p:txBody>
      </p:sp>
      <p:sp>
        <p:nvSpPr>
          <p:cNvPr id="16" name="正方形/長方形 15"/>
          <p:cNvSpPr/>
          <p:nvPr/>
        </p:nvSpPr>
        <p:spPr>
          <a:xfrm>
            <a:off x="4418444" y="4383540"/>
            <a:ext cx="25555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: </a:t>
            </a:r>
            <a:r>
              <a:rPr lang="en-US" altLang="ja-JP" dirty="0"/>
              <a:t>2 (fm</a:t>
            </a:r>
            <a:r>
              <a:rPr lang="en-US" altLang="ja-JP" baseline="30000" dirty="0"/>
              <a:t>2</a:t>
            </a:r>
            <a:r>
              <a:rPr lang="en-US" altLang="ja-JP" dirty="0" smtClean="0"/>
              <a:t>)</a:t>
            </a:r>
          </a:p>
          <a:p>
            <a:r>
              <a:rPr lang="en-US" altLang="ja-JP" dirty="0"/>
              <a:t>: 0.168 (nucleon/fm</a:t>
            </a:r>
            <a:r>
              <a:rPr lang="en-US" altLang="ja-JP" baseline="30000" dirty="0"/>
              <a:t>3</a:t>
            </a:r>
            <a:r>
              <a:rPr lang="en-US" altLang="ja-JP" dirty="0"/>
              <a:t>)</a:t>
            </a:r>
          </a:p>
          <a:p>
            <a:r>
              <a:rPr lang="en-US" altLang="ja-JP" dirty="0" smtClean="0"/>
              <a:t>: 16 (MeV)</a:t>
            </a:r>
          </a:p>
          <a:p>
            <a:r>
              <a:rPr lang="en-US" altLang="ja-JP" dirty="0" smtClean="0"/>
              <a:t>: 237.3 (MeV)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927253" y="5882074"/>
            <a:ext cx="7843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Pauli-force is not included</a:t>
            </a:r>
          </a:p>
          <a:p>
            <a:r>
              <a:rPr lang="en-US" altLang="ja-JP" dirty="0" smtClean="0"/>
              <a:t>Pauli-principle is considered in nucleus initialization and collision    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11216" y="1560838"/>
            <a:ext cx="2651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Local nucleon density</a:t>
            </a:r>
            <a:endParaRPr kumimoji="1" lang="ja-JP" altLang="en-US" dirty="0" smtClean="0"/>
          </a:p>
        </p:txBody>
      </p:sp>
      <p:cxnSp>
        <p:nvCxnSpPr>
          <p:cNvPr id="20" name="直線コネクタ 19"/>
          <p:cNvCxnSpPr/>
          <p:nvPr/>
        </p:nvCxnSpPr>
        <p:spPr bwMode="auto">
          <a:xfrm flipH="1">
            <a:off x="3267600" y="1821463"/>
            <a:ext cx="1440495" cy="377051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直線コネクタ 21"/>
          <p:cNvCxnSpPr/>
          <p:nvPr/>
        </p:nvCxnSpPr>
        <p:spPr bwMode="auto">
          <a:xfrm flipH="1">
            <a:off x="4788024" y="1821463"/>
            <a:ext cx="137500" cy="324093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テキスト ボックス 24"/>
          <p:cNvSpPr txBox="1"/>
          <p:nvPr/>
        </p:nvSpPr>
        <p:spPr>
          <a:xfrm>
            <a:off x="251427" y="3825045"/>
            <a:ext cx="1351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Sum over </a:t>
            </a:r>
          </a:p>
          <a:p>
            <a:r>
              <a:rPr lang="en-US" altLang="ja-JP" dirty="0" smtClean="0"/>
              <a:t>nucleons</a:t>
            </a:r>
            <a:endParaRPr kumimoji="1" lang="ja-JP" altLang="en-US" dirty="0" smtClean="0"/>
          </a:p>
        </p:txBody>
      </p:sp>
      <p:cxnSp>
        <p:nvCxnSpPr>
          <p:cNvPr id="26" name="直線コネクタ 25"/>
          <p:cNvCxnSpPr/>
          <p:nvPr/>
        </p:nvCxnSpPr>
        <p:spPr bwMode="auto">
          <a:xfrm flipH="1">
            <a:off x="878186" y="3364013"/>
            <a:ext cx="525462" cy="517863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22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79B00-5C06-4A78-B9C5-822C6BBDC379}" type="slidenum">
              <a:rPr lang="ja-JP" altLang="en-US" smtClean="0"/>
              <a:pPr>
                <a:defRPr/>
              </a:pPr>
              <a:t>22</a:t>
            </a:fld>
            <a:endParaRPr lang="en-US" altLang="ja-JP"/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284524" y="142875"/>
            <a:ext cx="6552728" cy="645319"/>
          </a:xfrm>
          <a:prstGeom prst="roundRect">
            <a:avLst>
              <a:gd name="adj" fmla="val 8106"/>
            </a:avLst>
          </a:prstGeom>
          <a:solidFill>
            <a:srgbClr val="FFFFFF"/>
          </a:solidFill>
          <a:ln w="38100">
            <a:solidFill>
              <a:srgbClr val="0066C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square" lIns="0" tIns="91440" rIns="0" bIns="91440">
            <a:spAutoFit/>
          </a:bodyPr>
          <a:lstStyle/>
          <a:p>
            <a:pPr marL="342900" indent="-342900" algn="ctr" eaLnBrk="1" hangingPunct="1">
              <a:defRPr/>
            </a:pPr>
            <a:r>
              <a:rPr lang="en-US" altLang="ja-JP" sz="2800" dirty="0" smtClean="0"/>
              <a:t>Equation of motion in JQMD/JAMQMD</a:t>
            </a:r>
            <a:endParaRPr lang="ja-JP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HG創英角ｺﾞｼｯｸUB" pitchFamily="49" charset="-128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239713" y="980729"/>
            <a:ext cx="8642350" cy="5400599"/>
          </a:xfrm>
          <a:prstGeom prst="roundRect">
            <a:avLst>
              <a:gd name="adj" fmla="val 11093"/>
            </a:avLst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1124744"/>
            <a:ext cx="2746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JQMD/JAMQMD Ver.1</a:t>
            </a:r>
            <a:endParaRPr kumimoji="1" lang="ja-JP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900376" y="1680385"/>
                <a:ext cx="1711366" cy="75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ja-JP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kumimoji="1" lang="en-US" altLang="ja-JP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ja-JP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ja-JP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ja-JP" altLang="en-US" i="1"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kumimoji="1" lang="en-US" altLang="ja-JP" b="0" dirty="0" smtClean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376" y="1680385"/>
                <a:ext cx="1711366" cy="75129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900376" y="2436933"/>
                <a:ext cx="1439304" cy="699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ja-JP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en-US" altLang="ja-JP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ja-JP" i="1">
                          <a:latin typeface="Cambria Math"/>
                        </a:rPr>
                        <m:t>=</m:t>
                      </m:r>
                      <m:r>
                        <a:rPr lang="en-US" altLang="ja-JP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ja-JP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ja-JP" altLang="en-US" i="1"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ja-JP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kumimoji="1" lang="ja-JP" altLang="en-US" dirty="0" smtClean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376" y="2436933"/>
                <a:ext cx="1439304" cy="6994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右中かっこ 7"/>
          <p:cNvSpPr/>
          <p:nvPr/>
        </p:nvSpPr>
        <p:spPr bwMode="auto">
          <a:xfrm flipH="1">
            <a:off x="784604" y="1710966"/>
            <a:ext cx="216809" cy="1409347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75854" y="1770981"/>
            <a:ext cx="30732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p</a:t>
            </a:r>
            <a:r>
              <a:rPr kumimoji="1" lang="en-US" altLang="ja-JP" dirty="0" smtClean="0"/>
              <a:t> : momentum of nucleon</a:t>
            </a:r>
          </a:p>
          <a:p>
            <a:r>
              <a:rPr lang="en-US" altLang="ja-JP" i="1" dirty="0" smtClean="0"/>
              <a:t>r</a:t>
            </a:r>
            <a:r>
              <a:rPr lang="en-US" altLang="ja-JP" dirty="0" smtClean="0"/>
              <a:t> </a:t>
            </a:r>
            <a:r>
              <a:rPr lang="en-US" altLang="ja-JP" dirty="0"/>
              <a:t>: </a:t>
            </a:r>
            <a:r>
              <a:rPr lang="en-US" altLang="ja-JP" dirty="0" smtClean="0"/>
              <a:t>coordinate of nucleon</a:t>
            </a:r>
            <a:endParaRPr lang="ja-JP" altLang="en-US" dirty="0"/>
          </a:p>
          <a:p>
            <a:r>
              <a:rPr kumimoji="1" lang="en-US" altLang="ja-JP" dirty="0" smtClean="0"/>
              <a:t>m: mass</a:t>
            </a:r>
          </a:p>
          <a:p>
            <a:r>
              <a:rPr kumimoji="1" lang="en-US" altLang="ja-JP" dirty="0" smtClean="0"/>
              <a:t>V: potential</a:t>
            </a:r>
            <a:endParaRPr kumimoji="1" lang="ja-JP" altLang="en-US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41800" y="2780928"/>
            <a:ext cx="4240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→ </a:t>
            </a:r>
            <a:r>
              <a:rPr lang="en-US" altLang="ja-JP" dirty="0"/>
              <a:t>not Lorentz covariant </a:t>
            </a:r>
            <a:r>
              <a:rPr lang="en-US" altLang="ja-JP" dirty="0" smtClean="0"/>
              <a:t>interaction 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ja-JP" altLang="en-US" dirty="0" smtClean="0"/>
              <a:t>→ </a:t>
            </a:r>
            <a:r>
              <a:rPr lang="en-US" altLang="ja-JP" dirty="0" smtClean="0">
                <a:solidFill>
                  <a:srgbClr val="FF0000"/>
                </a:solidFill>
              </a:rPr>
              <a:t>frame dependent</a:t>
            </a:r>
            <a:endParaRPr kumimoji="1" lang="ja-JP" altLang="en-US" dirty="0" smtClean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3568" y="3569441"/>
            <a:ext cx="5337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JQMD/JAMQMD Ver.2 (Available since 2016)</a:t>
            </a:r>
            <a:endParaRPr kumimoji="1" lang="ja-JP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900376" y="4125082"/>
                <a:ext cx="2729978" cy="889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kumimoji="1" lang="en-US" altLang="ja-JP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kumimoji="1" lang="en-US" altLang="ja-JP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kumimoji="1" lang="en-US" altLang="ja-JP" b="0" i="1" smtClean="0">
                              <a:latin typeface="Cambria Math"/>
                            </a:rPr>
                            <m:t>2</m:t>
                          </m:r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  <m:r>
                        <a:rPr kumimoji="1" lang="en-US" altLang="ja-JP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ja-JP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ja-JP" b="0" i="1" smtClean="0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ja-JP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ja-JP" altLang="en-US" i="1">
                                  <a:latin typeface="Cambria Math"/>
                                </a:rPr>
                                <m:t>𝜕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altLang="ja-JP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den>
                          </m:f>
                        </m:e>
                      </m:nary>
                    </m:oMath>
                  </m:oMathPara>
                </a14:m>
                <a:endParaRPr kumimoji="1" lang="en-US" altLang="ja-JP" b="0" dirty="0" smtClean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376" y="4125082"/>
                <a:ext cx="2729978" cy="88921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900376" y="5036353"/>
                <a:ext cx="2280304" cy="889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US" altLang="ja-JP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ja-JP" i="1">
                          <a:latin typeface="Cambria Math"/>
                        </a:rPr>
                        <m:t>=</m:t>
                      </m:r>
                      <m:r>
                        <a:rPr lang="en-US" altLang="ja-JP" b="0" i="1" smtClean="0"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ja-JP" i="1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ja-JP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ja-JP" altLang="en-US" i="1">
                                  <a:latin typeface="Cambria Math"/>
                                </a:rPr>
                                <m:t>𝜕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altLang="ja-JP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den>
                          </m:f>
                        </m:e>
                      </m:nary>
                    </m:oMath>
                  </m:oMathPara>
                </a14:m>
                <a:endParaRPr kumimoji="1" lang="ja-JP" altLang="en-US" dirty="0" smtClean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376" y="5036353"/>
                <a:ext cx="2280304" cy="88921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右中かっこ 13"/>
          <p:cNvSpPr/>
          <p:nvPr/>
        </p:nvSpPr>
        <p:spPr bwMode="auto">
          <a:xfrm flipH="1">
            <a:off x="754790" y="4155663"/>
            <a:ext cx="216810" cy="1625719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41800" y="5217685"/>
            <a:ext cx="3887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→ </a:t>
            </a:r>
            <a:r>
              <a:rPr kumimoji="1" lang="en-US" altLang="ja-JP" dirty="0" smtClean="0"/>
              <a:t>Lorentz covariant description*</a:t>
            </a:r>
          </a:p>
          <a:p>
            <a:r>
              <a:rPr lang="ja-JP" altLang="en-US" dirty="0" smtClean="0"/>
              <a:t>→ </a:t>
            </a:r>
            <a:r>
              <a:rPr lang="en-US" altLang="ja-JP" dirty="0" smtClean="0">
                <a:solidFill>
                  <a:srgbClr val="FF0000"/>
                </a:solidFill>
              </a:rPr>
              <a:t>Frame independent</a:t>
            </a:r>
            <a:endParaRPr kumimoji="1" lang="ja-JP" altLang="en-US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289793" y="4241684"/>
                <a:ext cx="2646494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18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kumimoji="1" lang="en-US" altLang="ja-JP" sz="18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1800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kumimoji="1" lang="en-US" altLang="ja-JP" sz="1800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kumimoji="1" lang="en-US" altLang="ja-JP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kumimoji="1" lang="en-US" altLang="ja-JP" sz="18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1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ja-JP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sz="1800" b="0" i="1" smtClean="0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sz="18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ja-JP" sz="1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/>
                            <m:sup>
                              <m:r>
                                <a:rPr lang="en-US" altLang="ja-JP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ja-JP" sz="1800" b="0" i="1" smtClean="0">
                              <a:latin typeface="Cambria Math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altLang="ja-JP" sz="1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1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18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kumimoji="1" lang="en-US" altLang="ja-JP" sz="1800" b="0" dirty="0" smtClean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793" y="4241684"/>
                <a:ext cx="2646494" cy="65601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正方形/長方形 19"/>
          <p:cNvSpPr/>
          <p:nvPr/>
        </p:nvSpPr>
        <p:spPr>
          <a:xfrm>
            <a:off x="293727" y="6525973"/>
            <a:ext cx="38290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*D</a:t>
            </a:r>
            <a:r>
              <a:rPr lang="en-US" altLang="ja-JP" sz="1400" dirty="0"/>
              <a:t>. </a:t>
            </a:r>
            <a:r>
              <a:rPr lang="en-US" altLang="ja-JP" sz="1400" dirty="0" err="1" smtClean="0"/>
              <a:t>Mancusi</a:t>
            </a:r>
            <a:r>
              <a:rPr lang="en-US" altLang="ja-JP" sz="1400" dirty="0" smtClean="0"/>
              <a:t> et al, </a:t>
            </a:r>
            <a:r>
              <a:rPr lang="en-US" altLang="ja-JP" sz="1400" i="1" dirty="0" smtClean="0"/>
              <a:t>PRC</a:t>
            </a:r>
            <a:r>
              <a:rPr lang="en-US" altLang="ja-JP" sz="1400" dirty="0" smtClean="0"/>
              <a:t>, </a:t>
            </a:r>
            <a:r>
              <a:rPr lang="en-US" altLang="ja-JP" sz="1400" b="1" dirty="0"/>
              <a:t>79</a:t>
            </a:r>
            <a:r>
              <a:rPr lang="en-US" altLang="ja-JP" sz="1400" dirty="0"/>
              <a:t>, </a:t>
            </a:r>
            <a:r>
              <a:rPr lang="en-US" altLang="ja-JP" sz="1400" dirty="0" smtClean="0"/>
              <a:t>014614 (2009)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79241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Simulation code package </a:t>
            </a:r>
            <a:r>
              <a:rPr kumimoji="1" lang="en-US" altLang="ja-JP" dirty="0" smtClean="0">
                <a:solidFill>
                  <a:srgbClr val="FF0000"/>
                </a:solidFill>
              </a:rPr>
              <a:t>PHITS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052736"/>
            <a:ext cx="8784976" cy="4857750"/>
          </a:xfrm>
        </p:spPr>
        <p:txBody>
          <a:bodyPr/>
          <a:lstStyle/>
          <a:p>
            <a:r>
              <a:rPr lang="en-US" altLang="ja-JP" dirty="0" smtClean="0"/>
              <a:t>This talk is dedicated to applicability of PHITS</a:t>
            </a:r>
          </a:p>
          <a:p>
            <a:pPr lvl="1"/>
            <a:r>
              <a:rPr lang="en-US" altLang="ja-JP" dirty="0" smtClean="0"/>
              <a:t>PHITS </a:t>
            </a:r>
            <a:r>
              <a:rPr lang="ja-JP" altLang="en-US" dirty="0" smtClean="0"/>
              <a:t>≒ </a:t>
            </a:r>
            <a:r>
              <a:rPr lang="en-US" altLang="ja-JP" dirty="0" smtClean="0"/>
              <a:t>MCNPX, MARS, 						FLUKA, Geant4…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5724128" y="1728124"/>
            <a:ext cx="3116731" cy="5085252"/>
            <a:chOff x="4618162" y="2090498"/>
            <a:chExt cx="3386137" cy="552481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2090498"/>
              <a:ext cx="2503488" cy="154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テキスト ボックス 24"/>
            <p:cNvSpPr txBox="1">
              <a:spLocks noChangeArrowheads="1"/>
            </p:cNvSpPr>
            <p:nvPr/>
          </p:nvSpPr>
          <p:spPr bwMode="auto">
            <a:xfrm>
              <a:off x="4943599" y="3582748"/>
              <a:ext cx="2133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</a:rPr>
                <a:t>Accelerator Design</a:t>
              </a:r>
              <a:endParaRPr lang="ja-JP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16" name="Picture 55" descr="kumxz05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599" y="4037510"/>
              <a:ext cx="1797050" cy="134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テキスト ボックス 31"/>
            <p:cNvSpPr txBox="1">
              <a:spLocks noChangeArrowheads="1"/>
            </p:cNvSpPr>
            <p:nvPr/>
          </p:nvSpPr>
          <p:spPr bwMode="auto">
            <a:xfrm>
              <a:off x="4618162" y="5407522"/>
              <a:ext cx="33861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</a:rPr>
                <a:t>Radiation Therapy &amp; Protection</a:t>
              </a:r>
              <a:endParaRPr lang="ja-JP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" name="テキスト ボックス 34"/>
            <p:cNvSpPr txBox="1">
              <a:spLocks noChangeArrowheads="1"/>
            </p:cNvSpPr>
            <p:nvPr/>
          </p:nvSpPr>
          <p:spPr bwMode="auto">
            <a:xfrm>
              <a:off x="5141242" y="7245424"/>
              <a:ext cx="23399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solidFill>
                    <a:srgbClr val="000000"/>
                  </a:solidFill>
                </a:rPr>
                <a:t>Space &amp; Geoscience</a:t>
              </a:r>
              <a:endParaRPr lang="ja-JP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19" name="グループ化 1"/>
            <p:cNvGrpSpPr>
              <a:grpSpLocks/>
            </p:cNvGrpSpPr>
            <p:nvPr/>
          </p:nvGrpSpPr>
          <p:grpSpPr bwMode="auto">
            <a:xfrm>
              <a:off x="4930104" y="5910337"/>
              <a:ext cx="2589213" cy="1319212"/>
              <a:chOff x="6232525" y="4974257"/>
              <a:chExt cx="2589213" cy="1319213"/>
            </a:xfrm>
          </p:grpSpPr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2525" y="4983782"/>
                <a:ext cx="2589213" cy="1309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2713" y="4974257"/>
                <a:ext cx="1030287" cy="879475"/>
              </a:xfrm>
              <a:prstGeom prst="rect">
                <a:avLst/>
              </a:prstGeom>
              <a:noFill/>
              <a:ln w="9525">
                <a:solidFill>
                  <a:srgbClr val="0000CC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64463" y="5612432"/>
                <a:ext cx="385762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2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674" y="4004172"/>
              <a:ext cx="806450" cy="141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テキスト ボックス 25"/>
          <p:cNvSpPr txBox="1"/>
          <p:nvPr/>
        </p:nvSpPr>
        <p:spPr bwMode="auto">
          <a:xfrm>
            <a:off x="359509" y="6471340"/>
            <a:ext cx="4788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b="1" dirty="0" smtClean="0"/>
              <a:t>Transport of 662 </a:t>
            </a:r>
            <a:r>
              <a:rPr kumimoji="1" lang="en-US" altLang="ja-JP" b="1" dirty="0" err="1" smtClean="0"/>
              <a:t>keV</a:t>
            </a:r>
            <a:r>
              <a:rPr kumimoji="1" lang="en-US" altLang="ja-JP" b="1" dirty="0" smtClean="0"/>
              <a:t> gamma-rays in maze</a:t>
            </a:r>
            <a:endParaRPr kumimoji="1" lang="ja-JP" altLang="en-US" b="1" dirty="0" smtClean="0"/>
          </a:p>
        </p:txBody>
      </p:sp>
      <p:sp>
        <p:nvSpPr>
          <p:cNvPr id="27" name="スライド番号プレースホルダー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29" name="Picture 2" descr="G:\Tatsu\gakkai\2010\PHITSseminar\MC2010_PHITS_tutorial\ans-tutorial\ex_animation\ex006\ST_100000_particle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38" y="2544331"/>
            <a:ext cx="4464496" cy="390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82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円/楕円 230"/>
          <p:cNvSpPr/>
          <p:nvPr/>
        </p:nvSpPr>
        <p:spPr>
          <a:xfrm>
            <a:off x="2191702" y="4886789"/>
            <a:ext cx="181958" cy="181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2" name="円/楕円 231"/>
          <p:cNvSpPr/>
          <p:nvPr/>
        </p:nvSpPr>
        <p:spPr>
          <a:xfrm>
            <a:off x="2149654" y="5200945"/>
            <a:ext cx="181958" cy="181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Simulation scheme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06108" y="1470259"/>
            <a:ext cx="2558380" cy="4655904"/>
          </a:xfrm>
        </p:spPr>
        <p:txBody>
          <a:bodyPr/>
          <a:lstStyle/>
          <a:p>
            <a:r>
              <a:rPr kumimoji="1" lang="el-GR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1" lang="en-US" altLang="ja-JP" dirty="0" smtClean="0"/>
              <a:t>-rays are from fragments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PHITS simulates 3 steps</a:t>
            </a:r>
          </a:p>
        </p:txBody>
      </p:sp>
      <p:grpSp>
        <p:nvGrpSpPr>
          <p:cNvPr id="41" name="グループ化 40"/>
          <p:cNvGrpSpPr/>
          <p:nvPr/>
        </p:nvGrpSpPr>
        <p:grpSpPr>
          <a:xfrm>
            <a:off x="611561" y="1931954"/>
            <a:ext cx="685024" cy="709684"/>
            <a:chOff x="630480" y="1363688"/>
            <a:chExt cx="1084368" cy="1123404"/>
          </a:xfrm>
        </p:grpSpPr>
        <p:sp>
          <p:nvSpPr>
            <p:cNvPr id="39" name="円/楕円 38"/>
            <p:cNvSpPr/>
            <p:nvPr/>
          </p:nvSpPr>
          <p:spPr>
            <a:xfrm>
              <a:off x="668580" y="2008212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1342928" y="2008064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884132" y="136368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646652" y="1529036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630480" y="181706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835192" y="2144588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1043180" y="2199060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1215828" y="2181944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1426816" y="1772816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1359844" y="1484784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1133628" y="1363688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926708" y="1628800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841876" y="190720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1043180" y="1883544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1267872" y="1752228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1128928" y="1608212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845596" y="1681932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テキスト ボックス 41"/>
          <p:cNvSpPr txBox="1"/>
          <p:nvPr/>
        </p:nvSpPr>
        <p:spPr bwMode="auto">
          <a:xfrm>
            <a:off x="1254277" y="1715265"/>
            <a:ext cx="14835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dirty="0" smtClean="0"/>
              <a:t>Cosmic ray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1" lang="en-US" altLang="ja-JP" sz="2000" dirty="0" smtClean="0"/>
              <a:t> heavy ion</a:t>
            </a:r>
            <a:endParaRPr kumimoji="1" lang="ja-JP" altLang="en-US" sz="2000" dirty="0" smtClean="0"/>
          </a:p>
        </p:txBody>
      </p:sp>
      <p:grpSp>
        <p:nvGrpSpPr>
          <p:cNvPr id="45" name="グループ化 44"/>
          <p:cNvGrpSpPr/>
          <p:nvPr/>
        </p:nvGrpSpPr>
        <p:grpSpPr>
          <a:xfrm>
            <a:off x="1184874" y="2731401"/>
            <a:ext cx="514993" cy="497665"/>
            <a:chOff x="646652" y="1363688"/>
            <a:chExt cx="815214" cy="787786"/>
          </a:xfrm>
        </p:grpSpPr>
        <p:sp>
          <p:nvSpPr>
            <p:cNvPr id="48" name="円/楕円 47"/>
            <p:cNvSpPr/>
            <p:nvPr/>
          </p:nvSpPr>
          <p:spPr>
            <a:xfrm>
              <a:off x="884132" y="136368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円/楕円 48"/>
            <p:cNvSpPr/>
            <p:nvPr/>
          </p:nvSpPr>
          <p:spPr>
            <a:xfrm>
              <a:off x="646652" y="1529036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690791" y="1736653"/>
              <a:ext cx="288032" cy="2880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1173835" y="1403895"/>
              <a:ext cx="288031" cy="28803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円/楕円 56"/>
            <p:cNvSpPr/>
            <p:nvPr/>
          </p:nvSpPr>
          <p:spPr>
            <a:xfrm>
              <a:off x="926708" y="1628800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円/楕円 58"/>
            <p:cNvSpPr/>
            <p:nvPr/>
          </p:nvSpPr>
          <p:spPr>
            <a:xfrm>
              <a:off x="922559" y="1863441"/>
              <a:ext cx="288031" cy="2880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1167354" y="1792436"/>
              <a:ext cx="288031" cy="28803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/>
          </p:nvSpPr>
          <p:spPr>
            <a:xfrm>
              <a:off x="1128928" y="1608212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61"/>
            <p:cNvSpPr/>
            <p:nvPr/>
          </p:nvSpPr>
          <p:spPr>
            <a:xfrm>
              <a:off x="845596" y="1681932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64" name="直線コネクタ 63"/>
          <p:cNvCxnSpPr/>
          <p:nvPr/>
        </p:nvCxnSpPr>
        <p:spPr>
          <a:xfrm>
            <a:off x="395537" y="1707422"/>
            <a:ext cx="216024" cy="28803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701208" y="1689071"/>
            <a:ext cx="125012" cy="16668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395537" y="2086426"/>
            <a:ext cx="108012" cy="1440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爆発 1 69"/>
          <p:cNvSpPr/>
          <p:nvPr/>
        </p:nvSpPr>
        <p:spPr>
          <a:xfrm>
            <a:off x="1054964" y="2498097"/>
            <a:ext cx="360040" cy="360040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/>
          <p:cNvSpPr txBox="1"/>
          <p:nvPr/>
        </p:nvSpPr>
        <p:spPr bwMode="auto">
          <a:xfrm>
            <a:off x="1704509" y="2783350"/>
            <a:ext cx="17475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dirty="0" smtClean="0"/>
              <a:t>Air (N, O, </a:t>
            </a:r>
            <a:r>
              <a:rPr kumimoji="1" lang="en-US" altLang="ja-JP" sz="2000" dirty="0" err="1" smtClean="0"/>
              <a:t>etc</a:t>
            </a:r>
            <a:r>
              <a:rPr kumimoji="1" lang="en-US" altLang="ja-JP" sz="2000" dirty="0" smtClean="0"/>
              <a:t>)</a:t>
            </a:r>
            <a:endParaRPr kumimoji="1" lang="ja-JP" altLang="en-US" sz="2000" dirty="0" smtClean="0"/>
          </a:p>
        </p:txBody>
      </p:sp>
      <p:sp>
        <p:nvSpPr>
          <p:cNvPr id="72" name="正方形/長方形 71"/>
          <p:cNvSpPr/>
          <p:nvPr/>
        </p:nvSpPr>
        <p:spPr>
          <a:xfrm>
            <a:off x="251521" y="1185015"/>
            <a:ext cx="3312496" cy="223224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251520" y="1185015"/>
            <a:ext cx="2883191" cy="41752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Nucleus-nucleus collisions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75" name="グループ化 74"/>
          <p:cNvGrpSpPr/>
          <p:nvPr/>
        </p:nvGrpSpPr>
        <p:grpSpPr>
          <a:xfrm>
            <a:off x="4884060" y="1755750"/>
            <a:ext cx="1320259" cy="1506925"/>
            <a:chOff x="630480" y="1084769"/>
            <a:chExt cx="2089921" cy="2385403"/>
          </a:xfrm>
        </p:grpSpPr>
        <p:sp>
          <p:nvSpPr>
            <p:cNvPr id="76" name="円/楕円 75"/>
            <p:cNvSpPr/>
            <p:nvPr/>
          </p:nvSpPr>
          <p:spPr>
            <a:xfrm>
              <a:off x="668580" y="2008212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76"/>
            <p:cNvSpPr/>
            <p:nvPr/>
          </p:nvSpPr>
          <p:spPr>
            <a:xfrm>
              <a:off x="1342928" y="2008064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77"/>
            <p:cNvSpPr/>
            <p:nvPr/>
          </p:nvSpPr>
          <p:spPr>
            <a:xfrm>
              <a:off x="884132" y="136368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/>
            <p:nvPr/>
          </p:nvSpPr>
          <p:spPr>
            <a:xfrm>
              <a:off x="646652" y="1529036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/>
            <p:cNvSpPr/>
            <p:nvPr/>
          </p:nvSpPr>
          <p:spPr>
            <a:xfrm>
              <a:off x="630480" y="181706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/>
            <p:cNvSpPr/>
            <p:nvPr/>
          </p:nvSpPr>
          <p:spPr>
            <a:xfrm>
              <a:off x="835192" y="2144588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/>
          </p:nvSpPr>
          <p:spPr>
            <a:xfrm>
              <a:off x="1043180" y="2199060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/>
          </p:nvSpPr>
          <p:spPr>
            <a:xfrm>
              <a:off x="1478313" y="3182141"/>
              <a:ext cx="288033" cy="2880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/>
          </p:nvSpPr>
          <p:spPr>
            <a:xfrm>
              <a:off x="2432370" y="2245804"/>
              <a:ext cx="288031" cy="2880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円/楕円 84"/>
            <p:cNvSpPr/>
            <p:nvPr/>
          </p:nvSpPr>
          <p:spPr>
            <a:xfrm>
              <a:off x="1359844" y="1484784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円/楕円 85"/>
            <p:cNvSpPr/>
            <p:nvPr/>
          </p:nvSpPr>
          <p:spPr>
            <a:xfrm>
              <a:off x="2393742" y="1084769"/>
              <a:ext cx="288033" cy="2880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円/楕円 86"/>
            <p:cNvSpPr/>
            <p:nvPr/>
          </p:nvSpPr>
          <p:spPr>
            <a:xfrm>
              <a:off x="926708" y="1628800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/>
          </p:nvSpPr>
          <p:spPr>
            <a:xfrm>
              <a:off x="841876" y="190720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/>
          </p:nvSpPr>
          <p:spPr>
            <a:xfrm>
              <a:off x="1043180" y="1883544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/>
          </p:nvSpPr>
          <p:spPr>
            <a:xfrm>
              <a:off x="1267872" y="1752228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1128928" y="1608212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91"/>
            <p:cNvSpPr/>
            <p:nvPr/>
          </p:nvSpPr>
          <p:spPr>
            <a:xfrm>
              <a:off x="845596" y="1681932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12" name="直線コネクタ 111"/>
          <p:cNvCxnSpPr/>
          <p:nvPr/>
        </p:nvCxnSpPr>
        <p:spPr>
          <a:xfrm>
            <a:off x="4668036" y="1707422"/>
            <a:ext cx="216024" cy="28803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/>
          <p:cNvCxnSpPr/>
          <p:nvPr/>
        </p:nvCxnSpPr>
        <p:spPr>
          <a:xfrm>
            <a:off x="4973707" y="1689071"/>
            <a:ext cx="125012" cy="16668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/>
          <p:cNvCxnSpPr/>
          <p:nvPr/>
        </p:nvCxnSpPr>
        <p:spPr>
          <a:xfrm>
            <a:off x="4668036" y="2086426"/>
            <a:ext cx="108012" cy="1440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正方形/長方形 116"/>
          <p:cNvSpPr/>
          <p:nvPr/>
        </p:nvSpPr>
        <p:spPr>
          <a:xfrm>
            <a:off x="4572129" y="1185015"/>
            <a:ext cx="1833979" cy="223224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正方形/長方形 117"/>
          <p:cNvSpPr/>
          <p:nvPr/>
        </p:nvSpPr>
        <p:spPr>
          <a:xfrm>
            <a:off x="4572128" y="1185015"/>
            <a:ext cx="1833979" cy="41752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Evaporation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20" name="直線矢印コネクタ 119"/>
          <p:cNvCxnSpPr>
            <a:stCxn id="42" idx="3"/>
          </p:cNvCxnSpPr>
          <p:nvPr/>
        </p:nvCxnSpPr>
        <p:spPr>
          <a:xfrm flipV="1">
            <a:off x="2737807" y="2061553"/>
            <a:ext cx="1834321" cy="765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グループ化 130"/>
          <p:cNvGrpSpPr/>
          <p:nvPr/>
        </p:nvGrpSpPr>
        <p:grpSpPr>
          <a:xfrm rot="442768">
            <a:off x="5321446" y="2888293"/>
            <a:ext cx="204606" cy="257190"/>
            <a:chOff x="6374138" y="2637798"/>
            <a:chExt cx="430683" cy="541371"/>
          </a:xfrm>
        </p:grpSpPr>
        <p:cxnSp>
          <p:nvCxnSpPr>
            <p:cNvPr id="128" name="直線コネクタ 127"/>
            <p:cNvCxnSpPr/>
            <p:nvPr/>
          </p:nvCxnSpPr>
          <p:spPr>
            <a:xfrm>
              <a:off x="6374138" y="2656149"/>
              <a:ext cx="216024" cy="28803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/>
            <p:nvPr/>
          </p:nvCxnSpPr>
          <p:spPr>
            <a:xfrm>
              <a:off x="6679809" y="2637798"/>
              <a:ext cx="125012" cy="16668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/>
            <p:nvPr/>
          </p:nvCxnSpPr>
          <p:spPr>
            <a:xfrm>
              <a:off x="6374138" y="3035153"/>
              <a:ext cx="108012" cy="14401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グループ化 131"/>
          <p:cNvGrpSpPr/>
          <p:nvPr/>
        </p:nvGrpSpPr>
        <p:grpSpPr>
          <a:xfrm rot="19192592">
            <a:off x="5819536" y="2401986"/>
            <a:ext cx="205624" cy="258470"/>
            <a:chOff x="6374138" y="2637798"/>
            <a:chExt cx="430683" cy="541371"/>
          </a:xfrm>
        </p:grpSpPr>
        <p:cxnSp>
          <p:nvCxnSpPr>
            <p:cNvPr id="133" name="直線コネクタ 132"/>
            <p:cNvCxnSpPr/>
            <p:nvPr/>
          </p:nvCxnSpPr>
          <p:spPr>
            <a:xfrm>
              <a:off x="6374138" y="2656149"/>
              <a:ext cx="216024" cy="28803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コネクタ 133"/>
            <p:cNvCxnSpPr/>
            <p:nvPr/>
          </p:nvCxnSpPr>
          <p:spPr>
            <a:xfrm>
              <a:off x="6679809" y="2637798"/>
              <a:ext cx="125012" cy="16668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/>
            <p:cNvCxnSpPr/>
            <p:nvPr/>
          </p:nvCxnSpPr>
          <p:spPr>
            <a:xfrm>
              <a:off x="6374138" y="3035153"/>
              <a:ext cx="108012" cy="14401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グループ化 135"/>
          <p:cNvGrpSpPr/>
          <p:nvPr/>
        </p:nvGrpSpPr>
        <p:grpSpPr>
          <a:xfrm rot="17352961">
            <a:off x="5817605" y="1780741"/>
            <a:ext cx="248963" cy="312947"/>
            <a:chOff x="6374138" y="2637798"/>
            <a:chExt cx="430683" cy="541371"/>
          </a:xfrm>
        </p:grpSpPr>
        <p:cxnSp>
          <p:nvCxnSpPr>
            <p:cNvPr id="137" name="直線コネクタ 136"/>
            <p:cNvCxnSpPr/>
            <p:nvPr/>
          </p:nvCxnSpPr>
          <p:spPr>
            <a:xfrm>
              <a:off x="6374138" y="2656149"/>
              <a:ext cx="216024" cy="28803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/>
            <p:cNvCxnSpPr/>
            <p:nvPr/>
          </p:nvCxnSpPr>
          <p:spPr>
            <a:xfrm>
              <a:off x="6679809" y="2637798"/>
              <a:ext cx="125012" cy="16668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コネクタ 138"/>
            <p:cNvCxnSpPr/>
            <p:nvPr/>
          </p:nvCxnSpPr>
          <p:spPr>
            <a:xfrm>
              <a:off x="6374138" y="3035153"/>
              <a:ext cx="108012" cy="14401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グループ化 147"/>
          <p:cNvGrpSpPr/>
          <p:nvPr/>
        </p:nvGrpSpPr>
        <p:grpSpPr>
          <a:xfrm>
            <a:off x="5561844" y="1702447"/>
            <a:ext cx="356260" cy="436762"/>
            <a:chOff x="6080101" y="1570168"/>
            <a:chExt cx="356260" cy="436762"/>
          </a:xfrm>
        </p:grpSpPr>
        <p:sp>
          <p:nvSpPr>
            <p:cNvPr id="140" name="フリーフォーム 139"/>
            <p:cNvSpPr/>
            <p:nvPr/>
          </p:nvSpPr>
          <p:spPr>
            <a:xfrm>
              <a:off x="6080101" y="1959429"/>
              <a:ext cx="356260" cy="47501"/>
            </a:xfrm>
            <a:custGeom>
              <a:avLst/>
              <a:gdLst>
                <a:gd name="connsiteX0" fmla="*/ 0 w 356260"/>
                <a:gd name="connsiteY0" fmla="*/ 47501 h 47501"/>
                <a:gd name="connsiteX1" fmla="*/ 201880 w 356260"/>
                <a:gd name="connsiteY1" fmla="*/ 0 h 47501"/>
                <a:gd name="connsiteX2" fmla="*/ 356260 w 356260"/>
                <a:gd name="connsiteY2" fmla="*/ 47501 h 4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260" h="47501">
                  <a:moveTo>
                    <a:pt x="0" y="47501"/>
                  </a:moveTo>
                  <a:cubicBezTo>
                    <a:pt x="71251" y="23750"/>
                    <a:pt x="142503" y="0"/>
                    <a:pt x="201880" y="0"/>
                  </a:cubicBezTo>
                  <a:cubicBezTo>
                    <a:pt x="261257" y="0"/>
                    <a:pt x="308758" y="23750"/>
                    <a:pt x="356260" y="47501"/>
                  </a:cubicBezTo>
                </a:path>
              </a:pathLst>
            </a:custGeom>
            <a:noFill/>
            <a:ln w="952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フリーフォーム 140"/>
            <p:cNvSpPr/>
            <p:nvPr/>
          </p:nvSpPr>
          <p:spPr>
            <a:xfrm rot="18365231" flipV="1">
              <a:off x="6011835" y="1719160"/>
              <a:ext cx="356260" cy="58276"/>
            </a:xfrm>
            <a:custGeom>
              <a:avLst/>
              <a:gdLst>
                <a:gd name="connsiteX0" fmla="*/ 0 w 356260"/>
                <a:gd name="connsiteY0" fmla="*/ 47501 h 47501"/>
                <a:gd name="connsiteX1" fmla="*/ 201880 w 356260"/>
                <a:gd name="connsiteY1" fmla="*/ 0 h 47501"/>
                <a:gd name="connsiteX2" fmla="*/ 356260 w 356260"/>
                <a:gd name="connsiteY2" fmla="*/ 47501 h 4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260" h="47501">
                  <a:moveTo>
                    <a:pt x="0" y="47501"/>
                  </a:moveTo>
                  <a:cubicBezTo>
                    <a:pt x="71251" y="23750"/>
                    <a:pt x="142503" y="0"/>
                    <a:pt x="201880" y="0"/>
                  </a:cubicBezTo>
                  <a:cubicBezTo>
                    <a:pt x="261257" y="0"/>
                    <a:pt x="308758" y="23750"/>
                    <a:pt x="356260" y="47501"/>
                  </a:cubicBezTo>
                </a:path>
              </a:pathLst>
            </a:custGeom>
            <a:noFill/>
            <a:ln w="952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4" name="グループ化 143"/>
          <p:cNvGrpSpPr/>
          <p:nvPr/>
        </p:nvGrpSpPr>
        <p:grpSpPr>
          <a:xfrm rot="2256691">
            <a:off x="5612073" y="2230487"/>
            <a:ext cx="356260" cy="436762"/>
            <a:chOff x="6948264" y="1888464"/>
            <a:chExt cx="356260" cy="436762"/>
          </a:xfrm>
        </p:grpSpPr>
        <p:sp>
          <p:nvSpPr>
            <p:cNvPr id="142" name="フリーフォーム 141"/>
            <p:cNvSpPr/>
            <p:nvPr/>
          </p:nvSpPr>
          <p:spPr>
            <a:xfrm>
              <a:off x="6948264" y="2277725"/>
              <a:ext cx="356260" cy="47501"/>
            </a:xfrm>
            <a:custGeom>
              <a:avLst/>
              <a:gdLst>
                <a:gd name="connsiteX0" fmla="*/ 0 w 356260"/>
                <a:gd name="connsiteY0" fmla="*/ 47501 h 47501"/>
                <a:gd name="connsiteX1" fmla="*/ 201880 w 356260"/>
                <a:gd name="connsiteY1" fmla="*/ 0 h 47501"/>
                <a:gd name="connsiteX2" fmla="*/ 356260 w 356260"/>
                <a:gd name="connsiteY2" fmla="*/ 47501 h 4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260" h="47501">
                  <a:moveTo>
                    <a:pt x="0" y="47501"/>
                  </a:moveTo>
                  <a:cubicBezTo>
                    <a:pt x="71251" y="23750"/>
                    <a:pt x="142503" y="0"/>
                    <a:pt x="201880" y="0"/>
                  </a:cubicBezTo>
                  <a:cubicBezTo>
                    <a:pt x="261257" y="0"/>
                    <a:pt x="308758" y="23750"/>
                    <a:pt x="356260" y="47501"/>
                  </a:cubicBezTo>
                </a:path>
              </a:pathLst>
            </a:custGeom>
            <a:noFill/>
            <a:ln w="952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フリーフォーム 142"/>
            <p:cNvSpPr/>
            <p:nvPr/>
          </p:nvSpPr>
          <p:spPr>
            <a:xfrm rot="18365231" flipV="1">
              <a:off x="6879998" y="2037456"/>
              <a:ext cx="356260" cy="58276"/>
            </a:xfrm>
            <a:custGeom>
              <a:avLst/>
              <a:gdLst>
                <a:gd name="connsiteX0" fmla="*/ 0 w 356260"/>
                <a:gd name="connsiteY0" fmla="*/ 47501 h 47501"/>
                <a:gd name="connsiteX1" fmla="*/ 201880 w 356260"/>
                <a:gd name="connsiteY1" fmla="*/ 0 h 47501"/>
                <a:gd name="connsiteX2" fmla="*/ 356260 w 356260"/>
                <a:gd name="connsiteY2" fmla="*/ 47501 h 4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260" h="47501">
                  <a:moveTo>
                    <a:pt x="0" y="47501"/>
                  </a:moveTo>
                  <a:cubicBezTo>
                    <a:pt x="71251" y="23750"/>
                    <a:pt x="142503" y="0"/>
                    <a:pt x="201880" y="0"/>
                  </a:cubicBezTo>
                  <a:cubicBezTo>
                    <a:pt x="261257" y="0"/>
                    <a:pt x="308758" y="23750"/>
                    <a:pt x="356260" y="47501"/>
                  </a:cubicBezTo>
                </a:path>
              </a:pathLst>
            </a:custGeom>
            <a:noFill/>
            <a:ln w="952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5" name="グループ化 144"/>
          <p:cNvGrpSpPr/>
          <p:nvPr/>
        </p:nvGrpSpPr>
        <p:grpSpPr>
          <a:xfrm rot="5036877">
            <a:off x="5223844" y="2638680"/>
            <a:ext cx="356260" cy="436762"/>
            <a:chOff x="6948264" y="1888464"/>
            <a:chExt cx="356260" cy="436762"/>
          </a:xfrm>
        </p:grpSpPr>
        <p:sp>
          <p:nvSpPr>
            <p:cNvPr id="146" name="フリーフォーム 145"/>
            <p:cNvSpPr/>
            <p:nvPr/>
          </p:nvSpPr>
          <p:spPr>
            <a:xfrm>
              <a:off x="6948264" y="2277725"/>
              <a:ext cx="356260" cy="47501"/>
            </a:xfrm>
            <a:custGeom>
              <a:avLst/>
              <a:gdLst>
                <a:gd name="connsiteX0" fmla="*/ 0 w 356260"/>
                <a:gd name="connsiteY0" fmla="*/ 47501 h 47501"/>
                <a:gd name="connsiteX1" fmla="*/ 201880 w 356260"/>
                <a:gd name="connsiteY1" fmla="*/ 0 h 47501"/>
                <a:gd name="connsiteX2" fmla="*/ 356260 w 356260"/>
                <a:gd name="connsiteY2" fmla="*/ 47501 h 4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260" h="47501">
                  <a:moveTo>
                    <a:pt x="0" y="47501"/>
                  </a:moveTo>
                  <a:cubicBezTo>
                    <a:pt x="71251" y="23750"/>
                    <a:pt x="142503" y="0"/>
                    <a:pt x="201880" y="0"/>
                  </a:cubicBezTo>
                  <a:cubicBezTo>
                    <a:pt x="261257" y="0"/>
                    <a:pt x="308758" y="23750"/>
                    <a:pt x="356260" y="47501"/>
                  </a:cubicBezTo>
                </a:path>
              </a:pathLst>
            </a:custGeom>
            <a:noFill/>
            <a:ln w="952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フリーフォーム 146"/>
            <p:cNvSpPr/>
            <p:nvPr/>
          </p:nvSpPr>
          <p:spPr>
            <a:xfrm rot="18365231" flipV="1">
              <a:off x="6879998" y="2037456"/>
              <a:ext cx="356260" cy="58276"/>
            </a:xfrm>
            <a:custGeom>
              <a:avLst/>
              <a:gdLst>
                <a:gd name="connsiteX0" fmla="*/ 0 w 356260"/>
                <a:gd name="connsiteY0" fmla="*/ 47501 h 47501"/>
                <a:gd name="connsiteX1" fmla="*/ 201880 w 356260"/>
                <a:gd name="connsiteY1" fmla="*/ 0 h 47501"/>
                <a:gd name="connsiteX2" fmla="*/ 356260 w 356260"/>
                <a:gd name="connsiteY2" fmla="*/ 47501 h 4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260" h="47501">
                  <a:moveTo>
                    <a:pt x="0" y="47501"/>
                  </a:moveTo>
                  <a:cubicBezTo>
                    <a:pt x="71251" y="23750"/>
                    <a:pt x="142503" y="0"/>
                    <a:pt x="201880" y="0"/>
                  </a:cubicBezTo>
                  <a:cubicBezTo>
                    <a:pt x="261257" y="0"/>
                    <a:pt x="308758" y="23750"/>
                    <a:pt x="356260" y="47501"/>
                  </a:cubicBezTo>
                </a:path>
              </a:pathLst>
            </a:custGeom>
            <a:noFill/>
            <a:ln w="952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50" name="直線矢印コネクタ 149"/>
          <p:cNvCxnSpPr/>
          <p:nvPr/>
        </p:nvCxnSpPr>
        <p:spPr>
          <a:xfrm flipH="1">
            <a:off x="3566699" y="3419969"/>
            <a:ext cx="984816" cy="62980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正方形/長方形 185"/>
          <p:cNvSpPr/>
          <p:nvPr/>
        </p:nvSpPr>
        <p:spPr>
          <a:xfrm>
            <a:off x="251521" y="4049776"/>
            <a:ext cx="6154586" cy="223224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正方形/長方形 186"/>
          <p:cNvSpPr/>
          <p:nvPr/>
        </p:nvSpPr>
        <p:spPr>
          <a:xfrm>
            <a:off x="251520" y="4049776"/>
            <a:ext cx="2883191" cy="41752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Prompt gamma-decay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90" name="円/楕円 189"/>
          <p:cNvSpPr/>
          <p:nvPr/>
        </p:nvSpPr>
        <p:spPr>
          <a:xfrm>
            <a:off x="1767861" y="5202973"/>
            <a:ext cx="181958" cy="181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2" name="円/楕円 191"/>
          <p:cNvSpPr/>
          <p:nvPr/>
        </p:nvSpPr>
        <p:spPr>
          <a:xfrm>
            <a:off x="1904031" y="4836754"/>
            <a:ext cx="181958" cy="181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3" name="円/楕円 192"/>
          <p:cNvSpPr/>
          <p:nvPr/>
        </p:nvSpPr>
        <p:spPr>
          <a:xfrm>
            <a:off x="1754008" y="4900265"/>
            <a:ext cx="181958" cy="1819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4" name="円/楕円 193"/>
          <p:cNvSpPr/>
          <p:nvPr/>
        </p:nvSpPr>
        <p:spPr>
          <a:xfrm>
            <a:off x="1743792" y="5082223"/>
            <a:ext cx="181958" cy="181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円/楕円 194"/>
          <p:cNvSpPr/>
          <p:nvPr/>
        </p:nvSpPr>
        <p:spPr>
          <a:xfrm>
            <a:off x="1873114" y="5289126"/>
            <a:ext cx="181958" cy="1819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6" name="円/楕円 195"/>
          <p:cNvSpPr/>
          <p:nvPr/>
        </p:nvSpPr>
        <p:spPr>
          <a:xfrm>
            <a:off x="2004506" y="5323537"/>
            <a:ext cx="181958" cy="181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円/楕円 198"/>
          <p:cNvSpPr/>
          <p:nvPr/>
        </p:nvSpPr>
        <p:spPr>
          <a:xfrm>
            <a:off x="2039958" y="4803468"/>
            <a:ext cx="181958" cy="181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円/楕円 200"/>
          <p:cNvSpPr/>
          <p:nvPr/>
        </p:nvSpPr>
        <p:spPr>
          <a:xfrm>
            <a:off x="1930927" y="4963288"/>
            <a:ext cx="181958" cy="181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円/楕円 201"/>
          <p:cNvSpPr/>
          <p:nvPr/>
        </p:nvSpPr>
        <p:spPr>
          <a:xfrm>
            <a:off x="1877337" y="5139166"/>
            <a:ext cx="181958" cy="181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3" name="円/楕円 202"/>
          <p:cNvSpPr/>
          <p:nvPr/>
        </p:nvSpPr>
        <p:spPr>
          <a:xfrm>
            <a:off x="2004506" y="5124217"/>
            <a:ext cx="181958" cy="181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" name="円/楕円 203"/>
          <p:cNvSpPr/>
          <p:nvPr/>
        </p:nvSpPr>
        <p:spPr>
          <a:xfrm>
            <a:off x="2146450" y="5041261"/>
            <a:ext cx="181958" cy="1819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" name="円/楕円 204"/>
          <p:cNvSpPr/>
          <p:nvPr/>
        </p:nvSpPr>
        <p:spPr>
          <a:xfrm>
            <a:off x="2058675" y="4950282"/>
            <a:ext cx="181958" cy="181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6" name="円/楕円 205"/>
          <p:cNvSpPr/>
          <p:nvPr/>
        </p:nvSpPr>
        <p:spPr>
          <a:xfrm>
            <a:off x="1879687" y="4996853"/>
            <a:ext cx="181958" cy="1819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7" name="直線コネクタ 206"/>
          <p:cNvCxnSpPr/>
          <p:nvPr/>
        </p:nvCxnSpPr>
        <p:spPr>
          <a:xfrm>
            <a:off x="1568712" y="4584929"/>
            <a:ext cx="216024" cy="28803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線コネクタ 207"/>
          <p:cNvCxnSpPr/>
          <p:nvPr/>
        </p:nvCxnSpPr>
        <p:spPr>
          <a:xfrm>
            <a:off x="1874383" y="4566578"/>
            <a:ext cx="125012" cy="16668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線コネクタ 208"/>
          <p:cNvCxnSpPr/>
          <p:nvPr/>
        </p:nvCxnSpPr>
        <p:spPr>
          <a:xfrm>
            <a:off x="1568712" y="4963933"/>
            <a:ext cx="108012" cy="1440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フリーフォーム 233"/>
          <p:cNvSpPr/>
          <p:nvPr/>
        </p:nvSpPr>
        <p:spPr>
          <a:xfrm rot="3097319">
            <a:off x="2204365" y="5625935"/>
            <a:ext cx="771893" cy="251411"/>
          </a:xfrm>
          <a:custGeom>
            <a:avLst/>
            <a:gdLst>
              <a:gd name="connsiteX0" fmla="*/ 0 w 1856095"/>
              <a:gd name="connsiteY0" fmla="*/ 272975 h 784324"/>
              <a:gd name="connsiteX1" fmla="*/ 122830 w 1856095"/>
              <a:gd name="connsiteY1" fmla="*/ 27316 h 784324"/>
              <a:gd name="connsiteX2" fmla="*/ 300250 w 1856095"/>
              <a:gd name="connsiteY2" fmla="*/ 777943 h 784324"/>
              <a:gd name="connsiteX3" fmla="*/ 450376 w 1856095"/>
              <a:gd name="connsiteY3" fmla="*/ 27316 h 784324"/>
              <a:gd name="connsiteX4" fmla="*/ 614149 w 1856095"/>
              <a:gd name="connsiteY4" fmla="*/ 764295 h 784324"/>
              <a:gd name="connsiteX5" fmla="*/ 750627 w 1856095"/>
              <a:gd name="connsiteY5" fmla="*/ 40963 h 784324"/>
              <a:gd name="connsiteX6" fmla="*/ 900752 w 1856095"/>
              <a:gd name="connsiteY6" fmla="*/ 750647 h 784324"/>
              <a:gd name="connsiteX7" fmla="*/ 1037230 w 1856095"/>
              <a:gd name="connsiteY7" fmla="*/ 40963 h 784324"/>
              <a:gd name="connsiteX8" fmla="*/ 1173707 w 1856095"/>
              <a:gd name="connsiteY8" fmla="*/ 750647 h 784324"/>
              <a:gd name="connsiteX9" fmla="*/ 1337480 w 1856095"/>
              <a:gd name="connsiteY9" fmla="*/ 20 h 784324"/>
              <a:gd name="connsiteX10" fmla="*/ 1528549 w 1856095"/>
              <a:gd name="connsiteY10" fmla="*/ 777943 h 784324"/>
              <a:gd name="connsiteX11" fmla="*/ 1596788 w 1856095"/>
              <a:gd name="connsiteY11" fmla="*/ 368510 h 784324"/>
              <a:gd name="connsiteX12" fmla="*/ 1856095 w 1856095"/>
              <a:gd name="connsiteY12" fmla="*/ 354862 h 78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6095" h="784324">
                <a:moveTo>
                  <a:pt x="0" y="272975"/>
                </a:moveTo>
                <a:cubicBezTo>
                  <a:pt x="36394" y="108065"/>
                  <a:pt x="72788" y="-56845"/>
                  <a:pt x="122830" y="27316"/>
                </a:cubicBezTo>
                <a:cubicBezTo>
                  <a:pt x="172872" y="111477"/>
                  <a:pt x="245659" y="777943"/>
                  <a:pt x="300250" y="777943"/>
                </a:cubicBezTo>
                <a:cubicBezTo>
                  <a:pt x="354841" y="777943"/>
                  <a:pt x="398060" y="29591"/>
                  <a:pt x="450376" y="27316"/>
                </a:cubicBezTo>
                <a:cubicBezTo>
                  <a:pt x="502692" y="25041"/>
                  <a:pt x="564107" y="762021"/>
                  <a:pt x="614149" y="764295"/>
                </a:cubicBezTo>
                <a:cubicBezTo>
                  <a:pt x="664191" y="766569"/>
                  <a:pt x="702860" y="43238"/>
                  <a:pt x="750627" y="40963"/>
                </a:cubicBezTo>
                <a:cubicBezTo>
                  <a:pt x="798394" y="38688"/>
                  <a:pt x="852985" y="750647"/>
                  <a:pt x="900752" y="750647"/>
                </a:cubicBezTo>
                <a:cubicBezTo>
                  <a:pt x="948519" y="750647"/>
                  <a:pt x="991738" y="40963"/>
                  <a:pt x="1037230" y="40963"/>
                </a:cubicBezTo>
                <a:cubicBezTo>
                  <a:pt x="1082722" y="40963"/>
                  <a:pt x="1123665" y="757471"/>
                  <a:pt x="1173707" y="750647"/>
                </a:cubicBezTo>
                <a:cubicBezTo>
                  <a:pt x="1223749" y="743823"/>
                  <a:pt x="1278340" y="-4529"/>
                  <a:pt x="1337480" y="20"/>
                </a:cubicBezTo>
                <a:cubicBezTo>
                  <a:pt x="1396620" y="4569"/>
                  <a:pt x="1485331" y="716528"/>
                  <a:pt x="1528549" y="777943"/>
                </a:cubicBezTo>
                <a:cubicBezTo>
                  <a:pt x="1571767" y="839358"/>
                  <a:pt x="1542197" y="439024"/>
                  <a:pt x="1596788" y="368510"/>
                </a:cubicBezTo>
                <a:cubicBezTo>
                  <a:pt x="1651379" y="297996"/>
                  <a:pt x="1753737" y="326429"/>
                  <a:pt x="1856095" y="354862"/>
                </a:cubicBezTo>
              </a:path>
            </a:pathLst>
          </a:custGeom>
          <a:noFill/>
          <a:ln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フリーフォーム 234"/>
          <p:cNvSpPr/>
          <p:nvPr/>
        </p:nvSpPr>
        <p:spPr>
          <a:xfrm rot="8805596">
            <a:off x="193625" y="5650795"/>
            <a:ext cx="1561439" cy="196254"/>
          </a:xfrm>
          <a:custGeom>
            <a:avLst/>
            <a:gdLst>
              <a:gd name="connsiteX0" fmla="*/ 0 w 1856095"/>
              <a:gd name="connsiteY0" fmla="*/ 272975 h 784324"/>
              <a:gd name="connsiteX1" fmla="*/ 122830 w 1856095"/>
              <a:gd name="connsiteY1" fmla="*/ 27316 h 784324"/>
              <a:gd name="connsiteX2" fmla="*/ 300250 w 1856095"/>
              <a:gd name="connsiteY2" fmla="*/ 777943 h 784324"/>
              <a:gd name="connsiteX3" fmla="*/ 450376 w 1856095"/>
              <a:gd name="connsiteY3" fmla="*/ 27316 h 784324"/>
              <a:gd name="connsiteX4" fmla="*/ 614149 w 1856095"/>
              <a:gd name="connsiteY4" fmla="*/ 764295 h 784324"/>
              <a:gd name="connsiteX5" fmla="*/ 750627 w 1856095"/>
              <a:gd name="connsiteY5" fmla="*/ 40963 h 784324"/>
              <a:gd name="connsiteX6" fmla="*/ 900752 w 1856095"/>
              <a:gd name="connsiteY6" fmla="*/ 750647 h 784324"/>
              <a:gd name="connsiteX7" fmla="*/ 1037230 w 1856095"/>
              <a:gd name="connsiteY7" fmla="*/ 40963 h 784324"/>
              <a:gd name="connsiteX8" fmla="*/ 1173707 w 1856095"/>
              <a:gd name="connsiteY8" fmla="*/ 750647 h 784324"/>
              <a:gd name="connsiteX9" fmla="*/ 1337480 w 1856095"/>
              <a:gd name="connsiteY9" fmla="*/ 20 h 784324"/>
              <a:gd name="connsiteX10" fmla="*/ 1528549 w 1856095"/>
              <a:gd name="connsiteY10" fmla="*/ 777943 h 784324"/>
              <a:gd name="connsiteX11" fmla="*/ 1596788 w 1856095"/>
              <a:gd name="connsiteY11" fmla="*/ 368510 h 784324"/>
              <a:gd name="connsiteX12" fmla="*/ 1856095 w 1856095"/>
              <a:gd name="connsiteY12" fmla="*/ 354862 h 78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6095" h="784324">
                <a:moveTo>
                  <a:pt x="0" y="272975"/>
                </a:moveTo>
                <a:cubicBezTo>
                  <a:pt x="36394" y="108065"/>
                  <a:pt x="72788" y="-56845"/>
                  <a:pt x="122830" y="27316"/>
                </a:cubicBezTo>
                <a:cubicBezTo>
                  <a:pt x="172872" y="111477"/>
                  <a:pt x="245659" y="777943"/>
                  <a:pt x="300250" y="777943"/>
                </a:cubicBezTo>
                <a:cubicBezTo>
                  <a:pt x="354841" y="777943"/>
                  <a:pt x="398060" y="29591"/>
                  <a:pt x="450376" y="27316"/>
                </a:cubicBezTo>
                <a:cubicBezTo>
                  <a:pt x="502692" y="25041"/>
                  <a:pt x="564107" y="762021"/>
                  <a:pt x="614149" y="764295"/>
                </a:cubicBezTo>
                <a:cubicBezTo>
                  <a:pt x="664191" y="766569"/>
                  <a:pt x="702860" y="43238"/>
                  <a:pt x="750627" y="40963"/>
                </a:cubicBezTo>
                <a:cubicBezTo>
                  <a:pt x="798394" y="38688"/>
                  <a:pt x="852985" y="750647"/>
                  <a:pt x="900752" y="750647"/>
                </a:cubicBezTo>
                <a:cubicBezTo>
                  <a:pt x="948519" y="750647"/>
                  <a:pt x="991738" y="40963"/>
                  <a:pt x="1037230" y="40963"/>
                </a:cubicBezTo>
                <a:cubicBezTo>
                  <a:pt x="1082722" y="40963"/>
                  <a:pt x="1123665" y="757471"/>
                  <a:pt x="1173707" y="750647"/>
                </a:cubicBezTo>
                <a:cubicBezTo>
                  <a:pt x="1223749" y="743823"/>
                  <a:pt x="1278340" y="-4529"/>
                  <a:pt x="1337480" y="20"/>
                </a:cubicBezTo>
                <a:cubicBezTo>
                  <a:pt x="1396620" y="4569"/>
                  <a:pt x="1485331" y="716528"/>
                  <a:pt x="1528549" y="777943"/>
                </a:cubicBezTo>
                <a:cubicBezTo>
                  <a:pt x="1571767" y="839358"/>
                  <a:pt x="1542197" y="439024"/>
                  <a:pt x="1596788" y="368510"/>
                </a:cubicBezTo>
                <a:cubicBezTo>
                  <a:pt x="1651379" y="297996"/>
                  <a:pt x="1753737" y="326429"/>
                  <a:pt x="1856095" y="354862"/>
                </a:cubicBezTo>
              </a:path>
            </a:pathLst>
          </a:custGeom>
          <a:noFill/>
          <a:ln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テキスト ボックス 235"/>
          <p:cNvSpPr txBox="1"/>
          <p:nvPr/>
        </p:nvSpPr>
        <p:spPr bwMode="auto">
          <a:xfrm>
            <a:off x="759344" y="5838695"/>
            <a:ext cx="17750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dirty="0" smtClean="0"/>
              <a:t>Doppler effect</a:t>
            </a:r>
            <a:endParaRPr kumimoji="1" lang="ja-JP" altLang="en-US" sz="2000" dirty="0" smtClean="0"/>
          </a:p>
        </p:txBody>
      </p:sp>
      <p:cxnSp>
        <p:nvCxnSpPr>
          <p:cNvPr id="238" name="直線コネクタ 237"/>
          <p:cNvCxnSpPr/>
          <p:nvPr/>
        </p:nvCxnSpPr>
        <p:spPr>
          <a:xfrm>
            <a:off x="3626712" y="4456439"/>
            <a:ext cx="119704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線コネクタ 238"/>
          <p:cNvCxnSpPr/>
          <p:nvPr/>
        </p:nvCxnSpPr>
        <p:spPr>
          <a:xfrm>
            <a:off x="3626712" y="5045420"/>
            <a:ext cx="114380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直線コネクタ 239"/>
          <p:cNvCxnSpPr/>
          <p:nvPr/>
        </p:nvCxnSpPr>
        <p:spPr>
          <a:xfrm>
            <a:off x="3626712" y="5963437"/>
            <a:ext cx="11624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直線コネクタ 240"/>
          <p:cNvCxnSpPr/>
          <p:nvPr/>
        </p:nvCxnSpPr>
        <p:spPr>
          <a:xfrm>
            <a:off x="3626712" y="5637330"/>
            <a:ext cx="11624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直線矢印コネクタ 242"/>
          <p:cNvCxnSpPr/>
          <p:nvPr/>
        </p:nvCxnSpPr>
        <p:spPr>
          <a:xfrm>
            <a:off x="3926772" y="5045420"/>
            <a:ext cx="0" cy="91801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直線矢印コネクタ 243"/>
          <p:cNvCxnSpPr/>
          <p:nvPr/>
        </p:nvCxnSpPr>
        <p:spPr>
          <a:xfrm>
            <a:off x="4413611" y="4456439"/>
            <a:ext cx="0" cy="150699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直線矢印コネクタ 245"/>
          <p:cNvCxnSpPr/>
          <p:nvPr/>
        </p:nvCxnSpPr>
        <p:spPr>
          <a:xfrm>
            <a:off x="4647188" y="5637330"/>
            <a:ext cx="0" cy="32610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直線矢印コネクタ 247"/>
          <p:cNvCxnSpPr/>
          <p:nvPr/>
        </p:nvCxnSpPr>
        <p:spPr>
          <a:xfrm>
            <a:off x="4070788" y="4450065"/>
            <a:ext cx="0" cy="57690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直線矢印コネクタ 249"/>
          <p:cNvCxnSpPr/>
          <p:nvPr/>
        </p:nvCxnSpPr>
        <p:spPr>
          <a:xfrm>
            <a:off x="4269396" y="5045420"/>
            <a:ext cx="0" cy="59191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四角形吹き出し 255"/>
          <p:cNvSpPr/>
          <p:nvPr/>
        </p:nvSpPr>
        <p:spPr>
          <a:xfrm>
            <a:off x="3396126" y="4299481"/>
            <a:ext cx="1659470" cy="1827733"/>
          </a:xfrm>
          <a:prstGeom prst="wedgeRectCallout">
            <a:avLst>
              <a:gd name="adj1" fmla="val -102172"/>
              <a:gd name="adj2" fmla="val -12547"/>
            </a:avLst>
          </a:prstGeom>
          <a:noFill/>
          <a:ln w="127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テキスト ボックス 257"/>
          <p:cNvSpPr txBox="1"/>
          <p:nvPr/>
        </p:nvSpPr>
        <p:spPr bwMode="auto">
          <a:xfrm>
            <a:off x="5071195" y="4406921"/>
            <a:ext cx="12506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000" dirty="0" smtClean="0"/>
              <a:t>Level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/>
              <a:t> </a:t>
            </a:r>
            <a:r>
              <a:rPr lang="en-US" altLang="ja-JP" sz="2000" dirty="0" smtClean="0"/>
              <a:t>structure</a:t>
            </a:r>
            <a:endParaRPr kumimoji="1" lang="ja-JP" altLang="en-US" sz="2000" dirty="0" smtClean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805708" y="6525344"/>
            <a:ext cx="3536032" cy="317624"/>
          </a:xfrm>
        </p:spPr>
        <p:txBody>
          <a:bodyPr/>
          <a:lstStyle/>
          <a:p>
            <a:r>
              <a:rPr kumimoji="1" lang="en-US" altLang="ja-JP" smtClean="0"/>
              <a:t>T.Ogawa, Integral simulation by PHITS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92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Nucleus-nucleus reaction model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24743"/>
            <a:ext cx="6588224" cy="5315949"/>
          </a:xfrm>
        </p:spPr>
        <p:txBody>
          <a:bodyPr/>
          <a:lstStyle/>
          <a:p>
            <a:r>
              <a:rPr lang="en-US" altLang="ja-JP" sz="2800" dirty="0" smtClean="0"/>
              <a:t>JAERI Quantum Molecular Dynamics</a:t>
            </a:r>
            <a:r>
              <a:rPr lang="en-US" altLang="ja-JP" sz="2800" baseline="30000" dirty="0" smtClean="0"/>
              <a:t>*</a:t>
            </a:r>
            <a:endParaRPr lang="en-US" altLang="ja-JP" sz="2800" baseline="30000" dirty="0"/>
          </a:p>
          <a:p>
            <a:pPr lvl="1"/>
            <a:r>
              <a:rPr lang="en-US" altLang="ja-JP" sz="2400" dirty="0" smtClean="0"/>
              <a:t>Time </a:t>
            </a:r>
            <a:r>
              <a:rPr lang="en-US" altLang="ja-JP" sz="2400" dirty="0"/>
              <a:t>evolution 3x10</a:t>
            </a:r>
            <a:r>
              <a:rPr lang="en-US" altLang="ja-JP" sz="2400" baseline="30000" dirty="0"/>
              <a:t>-22 </a:t>
            </a:r>
            <a:r>
              <a:rPr lang="en-US" altLang="ja-JP" sz="2400" dirty="0"/>
              <a:t>(s) </a:t>
            </a:r>
            <a:r>
              <a:rPr lang="en-US" altLang="ja-JP" sz="2400" dirty="0" smtClean="0"/>
              <a:t>is tracked</a:t>
            </a:r>
            <a:endParaRPr lang="en-US" altLang="ja-JP" sz="2400" baseline="30000" dirty="0"/>
          </a:p>
          <a:p>
            <a:pPr lvl="2"/>
            <a:r>
              <a:rPr lang="en-US" altLang="ja-JP" sz="2000" dirty="0" smtClean="0"/>
              <a:t>~3x10</a:t>
            </a:r>
            <a:r>
              <a:rPr lang="en-US" altLang="ja-JP" sz="2000" baseline="30000" dirty="0" smtClean="0"/>
              <a:t>-24 </a:t>
            </a:r>
            <a:r>
              <a:rPr lang="en-US" altLang="ja-JP" sz="2000" dirty="0"/>
              <a:t>(s) time steps are repeated</a:t>
            </a:r>
          </a:p>
          <a:p>
            <a:pPr lvl="1"/>
            <a:r>
              <a:rPr lang="en-US" altLang="ja-JP" sz="2400" dirty="0" smtClean="0"/>
              <a:t>Nucleons </a:t>
            </a:r>
            <a:r>
              <a:rPr lang="en-US" altLang="ja-JP" sz="2400" dirty="0"/>
              <a:t>= Gaussian wave packets </a:t>
            </a:r>
            <a:endParaRPr lang="en-US" altLang="ja-JP" sz="2400" dirty="0" smtClean="0"/>
          </a:p>
          <a:p>
            <a:pPr lvl="1"/>
            <a:r>
              <a:rPr lang="en-US" altLang="ja-JP" sz="2400" dirty="0" smtClean="0">
                <a:solidFill>
                  <a:srgbClr val="FF0000"/>
                </a:solidFill>
              </a:rPr>
              <a:t>Interaction between particles</a:t>
            </a:r>
            <a:endParaRPr lang="en-US" altLang="ja-JP" sz="2400" dirty="0" smtClean="0"/>
          </a:p>
          <a:p>
            <a:pPr lvl="2"/>
            <a:r>
              <a:rPr lang="en-US" altLang="ja-JP" sz="2200" dirty="0" smtClean="0"/>
              <a:t>Strong force (</a:t>
            </a:r>
            <a:r>
              <a:rPr lang="en-US" altLang="ja-JP" sz="2200" dirty="0" err="1" smtClean="0"/>
              <a:t>Skyrme</a:t>
            </a:r>
            <a:r>
              <a:rPr lang="en-US" altLang="ja-JP" sz="2200" dirty="0" smtClean="0"/>
              <a:t>) + Coulomb</a:t>
            </a:r>
            <a:endParaRPr lang="en-US" altLang="ja-JP" sz="2200" dirty="0"/>
          </a:p>
          <a:p>
            <a:pPr lvl="2"/>
            <a:r>
              <a:rPr lang="en-US" altLang="ja-JP" sz="2200" dirty="0" smtClean="0"/>
              <a:t>Pauli blocking</a:t>
            </a:r>
          </a:p>
          <a:p>
            <a:pPr lvl="2"/>
            <a:r>
              <a:rPr lang="en-US" altLang="ja-JP" sz="2200" dirty="0" smtClean="0"/>
              <a:t>Reaction channels:		             Elastic </a:t>
            </a:r>
            <a:r>
              <a:rPr lang="en-US" altLang="ja-JP" sz="2200" dirty="0"/>
              <a:t>+ Δ + N</a:t>
            </a:r>
            <a:r>
              <a:rPr lang="en-US" altLang="ja-JP" sz="2200" dirty="0" smtClean="0"/>
              <a:t>*</a:t>
            </a:r>
            <a:r>
              <a:rPr lang="en-US" altLang="ja-JP" sz="2200" dirty="0"/>
              <a:t> + </a:t>
            </a:r>
            <a:r>
              <a:rPr lang="en-US" altLang="ja-JP" sz="2200" dirty="0" smtClean="0"/>
              <a:t>String + Hyperon</a:t>
            </a:r>
          </a:p>
          <a:p>
            <a:pPr lvl="2"/>
            <a:endParaRPr lang="en-US" altLang="ja-JP" sz="2200" dirty="0"/>
          </a:p>
          <a:p>
            <a:pPr lvl="2"/>
            <a:endParaRPr lang="en-US" altLang="ja-JP" sz="2200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5527183" y="1021672"/>
            <a:ext cx="3594969" cy="2430750"/>
            <a:chOff x="4874828" y="2072784"/>
            <a:chExt cx="3924907" cy="2653835"/>
          </a:xfrm>
        </p:grpSpPr>
        <p:sp>
          <p:nvSpPr>
            <p:cNvPr id="5" name="円/楕円 4"/>
            <p:cNvSpPr/>
            <p:nvPr/>
          </p:nvSpPr>
          <p:spPr>
            <a:xfrm>
              <a:off x="4874828" y="2678152"/>
              <a:ext cx="1944216" cy="1944216"/>
            </a:xfrm>
            <a:prstGeom prst="ellipse">
              <a:avLst/>
            </a:prstGeom>
            <a:solidFill>
              <a:srgbClr val="FFCC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 5"/>
            <p:cNvSpPr/>
            <p:nvPr/>
          </p:nvSpPr>
          <p:spPr>
            <a:xfrm>
              <a:off x="5020375" y="3008324"/>
              <a:ext cx="385140" cy="317899"/>
            </a:xfrm>
            <a:custGeom>
              <a:avLst/>
              <a:gdLst>
                <a:gd name="connsiteX0" fmla="*/ 0 w 514350"/>
                <a:gd name="connsiteY0" fmla="*/ 381076 h 381076"/>
                <a:gd name="connsiteX1" fmla="*/ 180975 w 514350"/>
                <a:gd name="connsiteY1" fmla="*/ 276301 h 381076"/>
                <a:gd name="connsiteX2" fmla="*/ 285750 w 514350"/>
                <a:gd name="connsiteY2" fmla="*/ 76 h 381076"/>
                <a:gd name="connsiteX3" fmla="*/ 381000 w 514350"/>
                <a:gd name="connsiteY3" fmla="*/ 304876 h 381076"/>
                <a:gd name="connsiteX4" fmla="*/ 514350 w 514350"/>
                <a:gd name="connsiteY4" fmla="*/ 371551 h 381076"/>
                <a:gd name="connsiteX0" fmla="*/ 0 w 514350"/>
                <a:gd name="connsiteY0" fmla="*/ 381068 h 381068"/>
                <a:gd name="connsiteX1" fmla="*/ 180975 w 514350"/>
                <a:gd name="connsiteY1" fmla="*/ 276293 h 381068"/>
                <a:gd name="connsiteX2" fmla="*/ 285750 w 514350"/>
                <a:gd name="connsiteY2" fmla="*/ 68 h 381068"/>
                <a:gd name="connsiteX3" fmla="*/ 381000 w 514350"/>
                <a:gd name="connsiteY3" fmla="*/ 304868 h 381068"/>
                <a:gd name="connsiteX4" fmla="*/ 514350 w 514350"/>
                <a:gd name="connsiteY4" fmla="*/ 371543 h 381068"/>
                <a:gd name="connsiteX0" fmla="*/ 0 w 514350"/>
                <a:gd name="connsiteY0" fmla="*/ 381000 h 381000"/>
                <a:gd name="connsiteX1" fmla="*/ 180975 w 514350"/>
                <a:gd name="connsiteY1" fmla="*/ 276225 h 381000"/>
                <a:gd name="connsiteX2" fmla="*/ 285750 w 514350"/>
                <a:gd name="connsiteY2" fmla="*/ 0 h 381000"/>
                <a:gd name="connsiteX3" fmla="*/ 381000 w 514350"/>
                <a:gd name="connsiteY3" fmla="*/ 304800 h 381000"/>
                <a:gd name="connsiteX4" fmla="*/ 514350 w 514350"/>
                <a:gd name="connsiteY4" fmla="*/ 371475 h 381000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38162"/>
                <a:gd name="connsiteY0" fmla="*/ 381034 h 381034"/>
                <a:gd name="connsiteX1" fmla="*/ 180975 w 538162"/>
                <a:gd name="connsiteY1" fmla="*/ 276259 h 381034"/>
                <a:gd name="connsiteX2" fmla="*/ 285750 w 538162"/>
                <a:gd name="connsiteY2" fmla="*/ 34 h 381034"/>
                <a:gd name="connsiteX3" fmla="*/ 392906 w 538162"/>
                <a:gd name="connsiteY3" fmla="*/ 295309 h 381034"/>
                <a:gd name="connsiteX4" fmla="*/ 538162 w 538162"/>
                <a:gd name="connsiteY4" fmla="*/ 371509 h 381034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71486"/>
                <a:gd name="connsiteY0" fmla="*/ 373891 h 373891"/>
                <a:gd name="connsiteX1" fmla="*/ 114299 w 471486"/>
                <a:gd name="connsiteY1" fmla="*/ 276259 h 373891"/>
                <a:gd name="connsiteX2" fmla="*/ 219074 w 471486"/>
                <a:gd name="connsiteY2" fmla="*/ 34 h 373891"/>
                <a:gd name="connsiteX3" fmla="*/ 326230 w 471486"/>
                <a:gd name="connsiteY3" fmla="*/ 295309 h 373891"/>
                <a:gd name="connsiteX4" fmla="*/ 471486 w 471486"/>
                <a:gd name="connsiteY4" fmla="*/ 371509 h 373891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26230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16705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80"/>
                <a:gd name="connsiteX1" fmla="*/ 123824 w 471486"/>
                <a:gd name="connsiteY1" fmla="*/ 288136 h 373880"/>
                <a:gd name="connsiteX2" fmla="*/ 219074 w 471486"/>
                <a:gd name="connsiteY2" fmla="*/ 5 h 373880"/>
                <a:gd name="connsiteX3" fmla="*/ 316705 w 471486"/>
                <a:gd name="connsiteY3" fmla="*/ 295280 h 373880"/>
                <a:gd name="connsiteX4" fmla="*/ 471486 w 471486"/>
                <a:gd name="connsiteY4" fmla="*/ 371480 h 373880"/>
                <a:gd name="connsiteX0" fmla="*/ 0 w 469105"/>
                <a:gd name="connsiteY0" fmla="*/ 369100 h 371480"/>
                <a:gd name="connsiteX1" fmla="*/ 121443 w 469105"/>
                <a:gd name="connsiteY1" fmla="*/ 288136 h 371480"/>
                <a:gd name="connsiteX2" fmla="*/ 216693 w 469105"/>
                <a:gd name="connsiteY2" fmla="*/ 5 h 371480"/>
                <a:gd name="connsiteX3" fmla="*/ 314324 w 469105"/>
                <a:gd name="connsiteY3" fmla="*/ 295280 h 371480"/>
                <a:gd name="connsiteX4" fmla="*/ 469105 w 469105"/>
                <a:gd name="connsiteY4" fmla="*/ 371480 h 371480"/>
                <a:gd name="connsiteX0" fmla="*/ 0 w 450055"/>
                <a:gd name="connsiteY0" fmla="*/ 369100 h 371480"/>
                <a:gd name="connsiteX1" fmla="*/ 121443 w 450055"/>
                <a:gd name="connsiteY1" fmla="*/ 288136 h 371480"/>
                <a:gd name="connsiteX2" fmla="*/ 216693 w 450055"/>
                <a:gd name="connsiteY2" fmla="*/ 5 h 371480"/>
                <a:gd name="connsiteX3" fmla="*/ 314324 w 450055"/>
                <a:gd name="connsiteY3" fmla="*/ 295280 h 371480"/>
                <a:gd name="connsiteX4" fmla="*/ 450055 w 450055"/>
                <a:gd name="connsiteY4" fmla="*/ 371480 h 37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5" h="371480">
                  <a:moveTo>
                    <a:pt x="0" y="369100"/>
                  </a:moveTo>
                  <a:cubicBezTo>
                    <a:pt x="85724" y="369893"/>
                    <a:pt x="85328" y="349652"/>
                    <a:pt x="121443" y="288136"/>
                  </a:cubicBezTo>
                  <a:cubicBezTo>
                    <a:pt x="157558" y="226620"/>
                    <a:pt x="184546" y="-1186"/>
                    <a:pt x="216693" y="5"/>
                  </a:cubicBezTo>
                  <a:cubicBezTo>
                    <a:pt x="248840" y="1196"/>
                    <a:pt x="275430" y="233368"/>
                    <a:pt x="314324" y="295280"/>
                  </a:cubicBezTo>
                  <a:cubicBezTo>
                    <a:pt x="353218" y="357193"/>
                    <a:pt x="369092" y="371480"/>
                    <a:pt x="450055" y="37148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リーフォーム 6"/>
            <p:cNvSpPr/>
            <p:nvPr/>
          </p:nvSpPr>
          <p:spPr>
            <a:xfrm>
              <a:off x="5122615" y="3701037"/>
              <a:ext cx="385140" cy="317899"/>
            </a:xfrm>
            <a:custGeom>
              <a:avLst/>
              <a:gdLst>
                <a:gd name="connsiteX0" fmla="*/ 0 w 514350"/>
                <a:gd name="connsiteY0" fmla="*/ 381076 h 381076"/>
                <a:gd name="connsiteX1" fmla="*/ 180975 w 514350"/>
                <a:gd name="connsiteY1" fmla="*/ 276301 h 381076"/>
                <a:gd name="connsiteX2" fmla="*/ 285750 w 514350"/>
                <a:gd name="connsiteY2" fmla="*/ 76 h 381076"/>
                <a:gd name="connsiteX3" fmla="*/ 381000 w 514350"/>
                <a:gd name="connsiteY3" fmla="*/ 304876 h 381076"/>
                <a:gd name="connsiteX4" fmla="*/ 514350 w 514350"/>
                <a:gd name="connsiteY4" fmla="*/ 371551 h 381076"/>
                <a:gd name="connsiteX0" fmla="*/ 0 w 514350"/>
                <a:gd name="connsiteY0" fmla="*/ 381068 h 381068"/>
                <a:gd name="connsiteX1" fmla="*/ 180975 w 514350"/>
                <a:gd name="connsiteY1" fmla="*/ 276293 h 381068"/>
                <a:gd name="connsiteX2" fmla="*/ 285750 w 514350"/>
                <a:gd name="connsiteY2" fmla="*/ 68 h 381068"/>
                <a:gd name="connsiteX3" fmla="*/ 381000 w 514350"/>
                <a:gd name="connsiteY3" fmla="*/ 304868 h 381068"/>
                <a:gd name="connsiteX4" fmla="*/ 514350 w 514350"/>
                <a:gd name="connsiteY4" fmla="*/ 371543 h 381068"/>
                <a:gd name="connsiteX0" fmla="*/ 0 w 514350"/>
                <a:gd name="connsiteY0" fmla="*/ 381000 h 381000"/>
                <a:gd name="connsiteX1" fmla="*/ 180975 w 514350"/>
                <a:gd name="connsiteY1" fmla="*/ 276225 h 381000"/>
                <a:gd name="connsiteX2" fmla="*/ 285750 w 514350"/>
                <a:gd name="connsiteY2" fmla="*/ 0 h 381000"/>
                <a:gd name="connsiteX3" fmla="*/ 381000 w 514350"/>
                <a:gd name="connsiteY3" fmla="*/ 304800 h 381000"/>
                <a:gd name="connsiteX4" fmla="*/ 514350 w 514350"/>
                <a:gd name="connsiteY4" fmla="*/ 371475 h 381000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38162"/>
                <a:gd name="connsiteY0" fmla="*/ 381034 h 381034"/>
                <a:gd name="connsiteX1" fmla="*/ 180975 w 538162"/>
                <a:gd name="connsiteY1" fmla="*/ 276259 h 381034"/>
                <a:gd name="connsiteX2" fmla="*/ 285750 w 538162"/>
                <a:gd name="connsiteY2" fmla="*/ 34 h 381034"/>
                <a:gd name="connsiteX3" fmla="*/ 392906 w 538162"/>
                <a:gd name="connsiteY3" fmla="*/ 295309 h 381034"/>
                <a:gd name="connsiteX4" fmla="*/ 538162 w 538162"/>
                <a:gd name="connsiteY4" fmla="*/ 371509 h 381034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71486"/>
                <a:gd name="connsiteY0" fmla="*/ 373891 h 373891"/>
                <a:gd name="connsiteX1" fmla="*/ 114299 w 471486"/>
                <a:gd name="connsiteY1" fmla="*/ 276259 h 373891"/>
                <a:gd name="connsiteX2" fmla="*/ 219074 w 471486"/>
                <a:gd name="connsiteY2" fmla="*/ 34 h 373891"/>
                <a:gd name="connsiteX3" fmla="*/ 326230 w 471486"/>
                <a:gd name="connsiteY3" fmla="*/ 295309 h 373891"/>
                <a:gd name="connsiteX4" fmla="*/ 471486 w 471486"/>
                <a:gd name="connsiteY4" fmla="*/ 371509 h 373891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26230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16705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80"/>
                <a:gd name="connsiteX1" fmla="*/ 123824 w 471486"/>
                <a:gd name="connsiteY1" fmla="*/ 288136 h 373880"/>
                <a:gd name="connsiteX2" fmla="*/ 219074 w 471486"/>
                <a:gd name="connsiteY2" fmla="*/ 5 h 373880"/>
                <a:gd name="connsiteX3" fmla="*/ 316705 w 471486"/>
                <a:gd name="connsiteY3" fmla="*/ 295280 h 373880"/>
                <a:gd name="connsiteX4" fmla="*/ 471486 w 471486"/>
                <a:gd name="connsiteY4" fmla="*/ 371480 h 373880"/>
                <a:gd name="connsiteX0" fmla="*/ 0 w 469105"/>
                <a:gd name="connsiteY0" fmla="*/ 369100 h 371480"/>
                <a:gd name="connsiteX1" fmla="*/ 121443 w 469105"/>
                <a:gd name="connsiteY1" fmla="*/ 288136 h 371480"/>
                <a:gd name="connsiteX2" fmla="*/ 216693 w 469105"/>
                <a:gd name="connsiteY2" fmla="*/ 5 h 371480"/>
                <a:gd name="connsiteX3" fmla="*/ 314324 w 469105"/>
                <a:gd name="connsiteY3" fmla="*/ 295280 h 371480"/>
                <a:gd name="connsiteX4" fmla="*/ 469105 w 469105"/>
                <a:gd name="connsiteY4" fmla="*/ 371480 h 371480"/>
                <a:gd name="connsiteX0" fmla="*/ 0 w 450055"/>
                <a:gd name="connsiteY0" fmla="*/ 369100 h 371480"/>
                <a:gd name="connsiteX1" fmla="*/ 121443 w 450055"/>
                <a:gd name="connsiteY1" fmla="*/ 288136 h 371480"/>
                <a:gd name="connsiteX2" fmla="*/ 216693 w 450055"/>
                <a:gd name="connsiteY2" fmla="*/ 5 h 371480"/>
                <a:gd name="connsiteX3" fmla="*/ 314324 w 450055"/>
                <a:gd name="connsiteY3" fmla="*/ 295280 h 371480"/>
                <a:gd name="connsiteX4" fmla="*/ 450055 w 450055"/>
                <a:gd name="connsiteY4" fmla="*/ 371480 h 37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5" h="371480">
                  <a:moveTo>
                    <a:pt x="0" y="369100"/>
                  </a:moveTo>
                  <a:cubicBezTo>
                    <a:pt x="85724" y="369893"/>
                    <a:pt x="85328" y="349652"/>
                    <a:pt x="121443" y="288136"/>
                  </a:cubicBezTo>
                  <a:cubicBezTo>
                    <a:pt x="157558" y="226620"/>
                    <a:pt x="184546" y="-1186"/>
                    <a:pt x="216693" y="5"/>
                  </a:cubicBezTo>
                  <a:cubicBezTo>
                    <a:pt x="248840" y="1196"/>
                    <a:pt x="275430" y="233368"/>
                    <a:pt x="314324" y="295280"/>
                  </a:cubicBezTo>
                  <a:cubicBezTo>
                    <a:pt x="353218" y="357193"/>
                    <a:pt x="369092" y="371480"/>
                    <a:pt x="450055" y="37148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5649593" y="3211062"/>
              <a:ext cx="385140" cy="317899"/>
            </a:xfrm>
            <a:custGeom>
              <a:avLst/>
              <a:gdLst>
                <a:gd name="connsiteX0" fmla="*/ 0 w 514350"/>
                <a:gd name="connsiteY0" fmla="*/ 381076 h 381076"/>
                <a:gd name="connsiteX1" fmla="*/ 180975 w 514350"/>
                <a:gd name="connsiteY1" fmla="*/ 276301 h 381076"/>
                <a:gd name="connsiteX2" fmla="*/ 285750 w 514350"/>
                <a:gd name="connsiteY2" fmla="*/ 76 h 381076"/>
                <a:gd name="connsiteX3" fmla="*/ 381000 w 514350"/>
                <a:gd name="connsiteY3" fmla="*/ 304876 h 381076"/>
                <a:gd name="connsiteX4" fmla="*/ 514350 w 514350"/>
                <a:gd name="connsiteY4" fmla="*/ 371551 h 381076"/>
                <a:gd name="connsiteX0" fmla="*/ 0 w 514350"/>
                <a:gd name="connsiteY0" fmla="*/ 381068 h 381068"/>
                <a:gd name="connsiteX1" fmla="*/ 180975 w 514350"/>
                <a:gd name="connsiteY1" fmla="*/ 276293 h 381068"/>
                <a:gd name="connsiteX2" fmla="*/ 285750 w 514350"/>
                <a:gd name="connsiteY2" fmla="*/ 68 h 381068"/>
                <a:gd name="connsiteX3" fmla="*/ 381000 w 514350"/>
                <a:gd name="connsiteY3" fmla="*/ 304868 h 381068"/>
                <a:gd name="connsiteX4" fmla="*/ 514350 w 514350"/>
                <a:gd name="connsiteY4" fmla="*/ 371543 h 381068"/>
                <a:gd name="connsiteX0" fmla="*/ 0 w 514350"/>
                <a:gd name="connsiteY0" fmla="*/ 381000 h 381000"/>
                <a:gd name="connsiteX1" fmla="*/ 180975 w 514350"/>
                <a:gd name="connsiteY1" fmla="*/ 276225 h 381000"/>
                <a:gd name="connsiteX2" fmla="*/ 285750 w 514350"/>
                <a:gd name="connsiteY2" fmla="*/ 0 h 381000"/>
                <a:gd name="connsiteX3" fmla="*/ 381000 w 514350"/>
                <a:gd name="connsiteY3" fmla="*/ 304800 h 381000"/>
                <a:gd name="connsiteX4" fmla="*/ 514350 w 514350"/>
                <a:gd name="connsiteY4" fmla="*/ 371475 h 381000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38162"/>
                <a:gd name="connsiteY0" fmla="*/ 381034 h 381034"/>
                <a:gd name="connsiteX1" fmla="*/ 180975 w 538162"/>
                <a:gd name="connsiteY1" fmla="*/ 276259 h 381034"/>
                <a:gd name="connsiteX2" fmla="*/ 285750 w 538162"/>
                <a:gd name="connsiteY2" fmla="*/ 34 h 381034"/>
                <a:gd name="connsiteX3" fmla="*/ 392906 w 538162"/>
                <a:gd name="connsiteY3" fmla="*/ 295309 h 381034"/>
                <a:gd name="connsiteX4" fmla="*/ 538162 w 538162"/>
                <a:gd name="connsiteY4" fmla="*/ 371509 h 381034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71486"/>
                <a:gd name="connsiteY0" fmla="*/ 373891 h 373891"/>
                <a:gd name="connsiteX1" fmla="*/ 114299 w 471486"/>
                <a:gd name="connsiteY1" fmla="*/ 276259 h 373891"/>
                <a:gd name="connsiteX2" fmla="*/ 219074 w 471486"/>
                <a:gd name="connsiteY2" fmla="*/ 34 h 373891"/>
                <a:gd name="connsiteX3" fmla="*/ 326230 w 471486"/>
                <a:gd name="connsiteY3" fmla="*/ 295309 h 373891"/>
                <a:gd name="connsiteX4" fmla="*/ 471486 w 471486"/>
                <a:gd name="connsiteY4" fmla="*/ 371509 h 373891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26230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16705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80"/>
                <a:gd name="connsiteX1" fmla="*/ 123824 w 471486"/>
                <a:gd name="connsiteY1" fmla="*/ 288136 h 373880"/>
                <a:gd name="connsiteX2" fmla="*/ 219074 w 471486"/>
                <a:gd name="connsiteY2" fmla="*/ 5 h 373880"/>
                <a:gd name="connsiteX3" fmla="*/ 316705 w 471486"/>
                <a:gd name="connsiteY3" fmla="*/ 295280 h 373880"/>
                <a:gd name="connsiteX4" fmla="*/ 471486 w 471486"/>
                <a:gd name="connsiteY4" fmla="*/ 371480 h 373880"/>
                <a:gd name="connsiteX0" fmla="*/ 0 w 469105"/>
                <a:gd name="connsiteY0" fmla="*/ 369100 h 371480"/>
                <a:gd name="connsiteX1" fmla="*/ 121443 w 469105"/>
                <a:gd name="connsiteY1" fmla="*/ 288136 h 371480"/>
                <a:gd name="connsiteX2" fmla="*/ 216693 w 469105"/>
                <a:gd name="connsiteY2" fmla="*/ 5 h 371480"/>
                <a:gd name="connsiteX3" fmla="*/ 314324 w 469105"/>
                <a:gd name="connsiteY3" fmla="*/ 295280 h 371480"/>
                <a:gd name="connsiteX4" fmla="*/ 469105 w 469105"/>
                <a:gd name="connsiteY4" fmla="*/ 371480 h 371480"/>
                <a:gd name="connsiteX0" fmla="*/ 0 w 450055"/>
                <a:gd name="connsiteY0" fmla="*/ 369100 h 371480"/>
                <a:gd name="connsiteX1" fmla="*/ 121443 w 450055"/>
                <a:gd name="connsiteY1" fmla="*/ 288136 h 371480"/>
                <a:gd name="connsiteX2" fmla="*/ 216693 w 450055"/>
                <a:gd name="connsiteY2" fmla="*/ 5 h 371480"/>
                <a:gd name="connsiteX3" fmla="*/ 314324 w 450055"/>
                <a:gd name="connsiteY3" fmla="*/ 295280 h 371480"/>
                <a:gd name="connsiteX4" fmla="*/ 450055 w 450055"/>
                <a:gd name="connsiteY4" fmla="*/ 371480 h 37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5" h="371480">
                  <a:moveTo>
                    <a:pt x="0" y="369100"/>
                  </a:moveTo>
                  <a:cubicBezTo>
                    <a:pt x="85724" y="369893"/>
                    <a:pt x="85328" y="349652"/>
                    <a:pt x="121443" y="288136"/>
                  </a:cubicBezTo>
                  <a:cubicBezTo>
                    <a:pt x="157558" y="226620"/>
                    <a:pt x="184546" y="-1186"/>
                    <a:pt x="216693" y="5"/>
                  </a:cubicBezTo>
                  <a:cubicBezTo>
                    <a:pt x="248840" y="1196"/>
                    <a:pt x="275430" y="233368"/>
                    <a:pt x="314324" y="295280"/>
                  </a:cubicBezTo>
                  <a:cubicBezTo>
                    <a:pt x="353218" y="357193"/>
                    <a:pt x="369092" y="371480"/>
                    <a:pt x="450055" y="37148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8"/>
            <p:cNvSpPr/>
            <p:nvPr/>
          </p:nvSpPr>
          <p:spPr>
            <a:xfrm>
              <a:off x="6135439" y="2766893"/>
              <a:ext cx="385140" cy="317899"/>
            </a:xfrm>
            <a:custGeom>
              <a:avLst/>
              <a:gdLst>
                <a:gd name="connsiteX0" fmla="*/ 0 w 514350"/>
                <a:gd name="connsiteY0" fmla="*/ 381076 h 381076"/>
                <a:gd name="connsiteX1" fmla="*/ 180975 w 514350"/>
                <a:gd name="connsiteY1" fmla="*/ 276301 h 381076"/>
                <a:gd name="connsiteX2" fmla="*/ 285750 w 514350"/>
                <a:gd name="connsiteY2" fmla="*/ 76 h 381076"/>
                <a:gd name="connsiteX3" fmla="*/ 381000 w 514350"/>
                <a:gd name="connsiteY3" fmla="*/ 304876 h 381076"/>
                <a:gd name="connsiteX4" fmla="*/ 514350 w 514350"/>
                <a:gd name="connsiteY4" fmla="*/ 371551 h 381076"/>
                <a:gd name="connsiteX0" fmla="*/ 0 w 514350"/>
                <a:gd name="connsiteY0" fmla="*/ 381068 h 381068"/>
                <a:gd name="connsiteX1" fmla="*/ 180975 w 514350"/>
                <a:gd name="connsiteY1" fmla="*/ 276293 h 381068"/>
                <a:gd name="connsiteX2" fmla="*/ 285750 w 514350"/>
                <a:gd name="connsiteY2" fmla="*/ 68 h 381068"/>
                <a:gd name="connsiteX3" fmla="*/ 381000 w 514350"/>
                <a:gd name="connsiteY3" fmla="*/ 304868 h 381068"/>
                <a:gd name="connsiteX4" fmla="*/ 514350 w 514350"/>
                <a:gd name="connsiteY4" fmla="*/ 371543 h 381068"/>
                <a:gd name="connsiteX0" fmla="*/ 0 w 514350"/>
                <a:gd name="connsiteY0" fmla="*/ 381000 h 381000"/>
                <a:gd name="connsiteX1" fmla="*/ 180975 w 514350"/>
                <a:gd name="connsiteY1" fmla="*/ 276225 h 381000"/>
                <a:gd name="connsiteX2" fmla="*/ 285750 w 514350"/>
                <a:gd name="connsiteY2" fmla="*/ 0 h 381000"/>
                <a:gd name="connsiteX3" fmla="*/ 381000 w 514350"/>
                <a:gd name="connsiteY3" fmla="*/ 304800 h 381000"/>
                <a:gd name="connsiteX4" fmla="*/ 514350 w 514350"/>
                <a:gd name="connsiteY4" fmla="*/ 371475 h 381000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38162"/>
                <a:gd name="connsiteY0" fmla="*/ 381034 h 381034"/>
                <a:gd name="connsiteX1" fmla="*/ 180975 w 538162"/>
                <a:gd name="connsiteY1" fmla="*/ 276259 h 381034"/>
                <a:gd name="connsiteX2" fmla="*/ 285750 w 538162"/>
                <a:gd name="connsiteY2" fmla="*/ 34 h 381034"/>
                <a:gd name="connsiteX3" fmla="*/ 392906 w 538162"/>
                <a:gd name="connsiteY3" fmla="*/ 295309 h 381034"/>
                <a:gd name="connsiteX4" fmla="*/ 538162 w 538162"/>
                <a:gd name="connsiteY4" fmla="*/ 371509 h 381034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71486"/>
                <a:gd name="connsiteY0" fmla="*/ 373891 h 373891"/>
                <a:gd name="connsiteX1" fmla="*/ 114299 w 471486"/>
                <a:gd name="connsiteY1" fmla="*/ 276259 h 373891"/>
                <a:gd name="connsiteX2" fmla="*/ 219074 w 471486"/>
                <a:gd name="connsiteY2" fmla="*/ 34 h 373891"/>
                <a:gd name="connsiteX3" fmla="*/ 326230 w 471486"/>
                <a:gd name="connsiteY3" fmla="*/ 295309 h 373891"/>
                <a:gd name="connsiteX4" fmla="*/ 471486 w 471486"/>
                <a:gd name="connsiteY4" fmla="*/ 371509 h 373891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26230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16705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80"/>
                <a:gd name="connsiteX1" fmla="*/ 123824 w 471486"/>
                <a:gd name="connsiteY1" fmla="*/ 288136 h 373880"/>
                <a:gd name="connsiteX2" fmla="*/ 219074 w 471486"/>
                <a:gd name="connsiteY2" fmla="*/ 5 h 373880"/>
                <a:gd name="connsiteX3" fmla="*/ 316705 w 471486"/>
                <a:gd name="connsiteY3" fmla="*/ 295280 h 373880"/>
                <a:gd name="connsiteX4" fmla="*/ 471486 w 471486"/>
                <a:gd name="connsiteY4" fmla="*/ 371480 h 373880"/>
                <a:gd name="connsiteX0" fmla="*/ 0 w 469105"/>
                <a:gd name="connsiteY0" fmla="*/ 369100 h 371480"/>
                <a:gd name="connsiteX1" fmla="*/ 121443 w 469105"/>
                <a:gd name="connsiteY1" fmla="*/ 288136 h 371480"/>
                <a:gd name="connsiteX2" fmla="*/ 216693 w 469105"/>
                <a:gd name="connsiteY2" fmla="*/ 5 h 371480"/>
                <a:gd name="connsiteX3" fmla="*/ 314324 w 469105"/>
                <a:gd name="connsiteY3" fmla="*/ 295280 h 371480"/>
                <a:gd name="connsiteX4" fmla="*/ 469105 w 469105"/>
                <a:gd name="connsiteY4" fmla="*/ 371480 h 371480"/>
                <a:gd name="connsiteX0" fmla="*/ 0 w 450055"/>
                <a:gd name="connsiteY0" fmla="*/ 369100 h 371480"/>
                <a:gd name="connsiteX1" fmla="*/ 121443 w 450055"/>
                <a:gd name="connsiteY1" fmla="*/ 288136 h 371480"/>
                <a:gd name="connsiteX2" fmla="*/ 216693 w 450055"/>
                <a:gd name="connsiteY2" fmla="*/ 5 h 371480"/>
                <a:gd name="connsiteX3" fmla="*/ 314324 w 450055"/>
                <a:gd name="connsiteY3" fmla="*/ 295280 h 371480"/>
                <a:gd name="connsiteX4" fmla="*/ 450055 w 450055"/>
                <a:gd name="connsiteY4" fmla="*/ 371480 h 37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5" h="371480">
                  <a:moveTo>
                    <a:pt x="0" y="369100"/>
                  </a:moveTo>
                  <a:cubicBezTo>
                    <a:pt x="85724" y="369893"/>
                    <a:pt x="85328" y="349652"/>
                    <a:pt x="121443" y="288136"/>
                  </a:cubicBezTo>
                  <a:cubicBezTo>
                    <a:pt x="157558" y="226620"/>
                    <a:pt x="184546" y="-1186"/>
                    <a:pt x="216693" y="5"/>
                  </a:cubicBezTo>
                  <a:cubicBezTo>
                    <a:pt x="248840" y="1196"/>
                    <a:pt x="275430" y="233368"/>
                    <a:pt x="314324" y="295280"/>
                  </a:cubicBezTo>
                  <a:cubicBezTo>
                    <a:pt x="353218" y="357193"/>
                    <a:pt x="369092" y="371480"/>
                    <a:pt x="450055" y="37148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9"/>
            <p:cNvSpPr/>
            <p:nvPr/>
          </p:nvSpPr>
          <p:spPr>
            <a:xfrm>
              <a:off x="6038522" y="3870621"/>
              <a:ext cx="385140" cy="317899"/>
            </a:xfrm>
            <a:custGeom>
              <a:avLst/>
              <a:gdLst>
                <a:gd name="connsiteX0" fmla="*/ 0 w 514350"/>
                <a:gd name="connsiteY0" fmla="*/ 381076 h 381076"/>
                <a:gd name="connsiteX1" fmla="*/ 180975 w 514350"/>
                <a:gd name="connsiteY1" fmla="*/ 276301 h 381076"/>
                <a:gd name="connsiteX2" fmla="*/ 285750 w 514350"/>
                <a:gd name="connsiteY2" fmla="*/ 76 h 381076"/>
                <a:gd name="connsiteX3" fmla="*/ 381000 w 514350"/>
                <a:gd name="connsiteY3" fmla="*/ 304876 h 381076"/>
                <a:gd name="connsiteX4" fmla="*/ 514350 w 514350"/>
                <a:gd name="connsiteY4" fmla="*/ 371551 h 381076"/>
                <a:gd name="connsiteX0" fmla="*/ 0 w 514350"/>
                <a:gd name="connsiteY0" fmla="*/ 381068 h 381068"/>
                <a:gd name="connsiteX1" fmla="*/ 180975 w 514350"/>
                <a:gd name="connsiteY1" fmla="*/ 276293 h 381068"/>
                <a:gd name="connsiteX2" fmla="*/ 285750 w 514350"/>
                <a:gd name="connsiteY2" fmla="*/ 68 h 381068"/>
                <a:gd name="connsiteX3" fmla="*/ 381000 w 514350"/>
                <a:gd name="connsiteY3" fmla="*/ 304868 h 381068"/>
                <a:gd name="connsiteX4" fmla="*/ 514350 w 514350"/>
                <a:gd name="connsiteY4" fmla="*/ 371543 h 381068"/>
                <a:gd name="connsiteX0" fmla="*/ 0 w 514350"/>
                <a:gd name="connsiteY0" fmla="*/ 381000 h 381000"/>
                <a:gd name="connsiteX1" fmla="*/ 180975 w 514350"/>
                <a:gd name="connsiteY1" fmla="*/ 276225 h 381000"/>
                <a:gd name="connsiteX2" fmla="*/ 285750 w 514350"/>
                <a:gd name="connsiteY2" fmla="*/ 0 h 381000"/>
                <a:gd name="connsiteX3" fmla="*/ 381000 w 514350"/>
                <a:gd name="connsiteY3" fmla="*/ 304800 h 381000"/>
                <a:gd name="connsiteX4" fmla="*/ 514350 w 514350"/>
                <a:gd name="connsiteY4" fmla="*/ 371475 h 381000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38162"/>
                <a:gd name="connsiteY0" fmla="*/ 381034 h 381034"/>
                <a:gd name="connsiteX1" fmla="*/ 180975 w 538162"/>
                <a:gd name="connsiteY1" fmla="*/ 276259 h 381034"/>
                <a:gd name="connsiteX2" fmla="*/ 285750 w 538162"/>
                <a:gd name="connsiteY2" fmla="*/ 34 h 381034"/>
                <a:gd name="connsiteX3" fmla="*/ 392906 w 538162"/>
                <a:gd name="connsiteY3" fmla="*/ 295309 h 381034"/>
                <a:gd name="connsiteX4" fmla="*/ 538162 w 538162"/>
                <a:gd name="connsiteY4" fmla="*/ 371509 h 381034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71486"/>
                <a:gd name="connsiteY0" fmla="*/ 373891 h 373891"/>
                <a:gd name="connsiteX1" fmla="*/ 114299 w 471486"/>
                <a:gd name="connsiteY1" fmla="*/ 276259 h 373891"/>
                <a:gd name="connsiteX2" fmla="*/ 219074 w 471486"/>
                <a:gd name="connsiteY2" fmla="*/ 34 h 373891"/>
                <a:gd name="connsiteX3" fmla="*/ 326230 w 471486"/>
                <a:gd name="connsiteY3" fmla="*/ 295309 h 373891"/>
                <a:gd name="connsiteX4" fmla="*/ 471486 w 471486"/>
                <a:gd name="connsiteY4" fmla="*/ 371509 h 373891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26230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16705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80"/>
                <a:gd name="connsiteX1" fmla="*/ 123824 w 471486"/>
                <a:gd name="connsiteY1" fmla="*/ 288136 h 373880"/>
                <a:gd name="connsiteX2" fmla="*/ 219074 w 471486"/>
                <a:gd name="connsiteY2" fmla="*/ 5 h 373880"/>
                <a:gd name="connsiteX3" fmla="*/ 316705 w 471486"/>
                <a:gd name="connsiteY3" fmla="*/ 295280 h 373880"/>
                <a:gd name="connsiteX4" fmla="*/ 471486 w 471486"/>
                <a:gd name="connsiteY4" fmla="*/ 371480 h 373880"/>
                <a:gd name="connsiteX0" fmla="*/ 0 w 469105"/>
                <a:gd name="connsiteY0" fmla="*/ 369100 h 371480"/>
                <a:gd name="connsiteX1" fmla="*/ 121443 w 469105"/>
                <a:gd name="connsiteY1" fmla="*/ 288136 h 371480"/>
                <a:gd name="connsiteX2" fmla="*/ 216693 w 469105"/>
                <a:gd name="connsiteY2" fmla="*/ 5 h 371480"/>
                <a:gd name="connsiteX3" fmla="*/ 314324 w 469105"/>
                <a:gd name="connsiteY3" fmla="*/ 295280 h 371480"/>
                <a:gd name="connsiteX4" fmla="*/ 469105 w 469105"/>
                <a:gd name="connsiteY4" fmla="*/ 371480 h 371480"/>
                <a:gd name="connsiteX0" fmla="*/ 0 w 450055"/>
                <a:gd name="connsiteY0" fmla="*/ 369100 h 371480"/>
                <a:gd name="connsiteX1" fmla="*/ 121443 w 450055"/>
                <a:gd name="connsiteY1" fmla="*/ 288136 h 371480"/>
                <a:gd name="connsiteX2" fmla="*/ 216693 w 450055"/>
                <a:gd name="connsiteY2" fmla="*/ 5 h 371480"/>
                <a:gd name="connsiteX3" fmla="*/ 314324 w 450055"/>
                <a:gd name="connsiteY3" fmla="*/ 295280 h 371480"/>
                <a:gd name="connsiteX4" fmla="*/ 450055 w 450055"/>
                <a:gd name="connsiteY4" fmla="*/ 371480 h 37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5" h="371480">
                  <a:moveTo>
                    <a:pt x="0" y="369100"/>
                  </a:moveTo>
                  <a:cubicBezTo>
                    <a:pt x="85724" y="369893"/>
                    <a:pt x="85328" y="349652"/>
                    <a:pt x="121443" y="288136"/>
                  </a:cubicBezTo>
                  <a:cubicBezTo>
                    <a:pt x="157558" y="226620"/>
                    <a:pt x="184546" y="-1186"/>
                    <a:pt x="216693" y="5"/>
                  </a:cubicBezTo>
                  <a:cubicBezTo>
                    <a:pt x="248840" y="1196"/>
                    <a:pt x="275430" y="233368"/>
                    <a:pt x="314324" y="295280"/>
                  </a:cubicBezTo>
                  <a:cubicBezTo>
                    <a:pt x="353218" y="357193"/>
                    <a:pt x="369092" y="371480"/>
                    <a:pt x="450055" y="37148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0"/>
            <p:cNvSpPr/>
            <p:nvPr/>
          </p:nvSpPr>
          <p:spPr>
            <a:xfrm>
              <a:off x="5601605" y="4103378"/>
              <a:ext cx="385140" cy="317899"/>
            </a:xfrm>
            <a:custGeom>
              <a:avLst/>
              <a:gdLst>
                <a:gd name="connsiteX0" fmla="*/ 0 w 514350"/>
                <a:gd name="connsiteY0" fmla="*/ 381076 h 381076"/>
                <a:gd name="connsiteX1" fmla="*/ 180975 w 514350"/>
                <a:gd name="connsiteY1" fmla="*/ 276301 h 381076"/>
                <a:gd name="connsiteX2" fmla="*/ 285750 w 514350"/>
                <a:gd name="connsiteY2" fmla="*/ 76 h 381076"/>
                <a:gd name="connsiteX3" fmla="*/ 381000 w 514350"/>
                <a:gd name="connsiteY3" fmla="*/ 304876 h 381076"/>
                <a:gd name="connsiteX4" fmla="*/ 514350 w 514350"/>
                <a:gd name="connsiteY4" fmla="*/ 371551 h 381076"/>
                <a:gd name="connsiteX0" fmla="*/ 0 w 514350"/>
                <a:gd name="connsiteY0" fmla="*/ 381068 h 381068"/>
                <a:gd name="connsiteX1" fmla="*/ 180975 w 514350"/>
                <a:gd name="connsiteY1" fmla="*/ 276293 h 381068"/>
                <a:gd name="connsiteX2" fmla="*/ 285750 w 514350"/>
                <a:gd name="connsiteY2" fmla="*/ 68 h 381068"/>
                <a:gd name="connsiteX3" fmla="*/ 381000 w 514350"/>
                <a:gd name="connsiteY3" fmla="*/ 304868 h 381068"/>
                <a:gd name="connsiteX4" fmla="*/ 514350 w 514350"/>
                <a:gd name="connsiteY4" fmla="*/ 371543 h 381068"/>
                <a:gd name="connsiteX0" fmla="*/ 0 w 514350"/>
                <a:gd name="connsiteY0" fmla="*/ 381000 h 381000"/>
                <a:gd name="connsiteX1" fmla="*/ 180975 w 514350"/>
                <a:gd name="connsiteY1" fmla="*/ 276225 h 381000"/>
                <a:gd name="connsiteX2" fmla="*/ 285750 w 514350"/>
                <a:gd name="connsiteY2" fmla="*/ 0 h 381000"/>
                <a:gd name="connsiteX3" fmla="*/ 381000 w 514350"/>
                <a:gd name="connsiteY3" fmla="*/ 304800 h 381000"/>
                <a:gd name="connsiteX4" fmla="*/ 514350 w 514350"/>
                <a:gd name="connsiteY4" fmla="*/ 371475 h 381000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38162"/>
                <a:gd name="connsiteY0" fmla="*/ 381034 h 381034"/>
                <a:gd name="connsiteX1" fmla="*/ 180975 w 538162"/>
                <a:gd name="connsiteY1" fmla="*/ 276259 h 381034"/>
                <a:gd name="connsiteX2" fmla="*/ 285750 w 538162"/>
                <a:gd name="connsiteY2" fmla="*/ 34 h 381034"/>
                <a:gd name="connsiteX3" fmla="*/ 392906 w 538162"/>
                <a:gd name="connsiteY3" fmla="*/ 295309 h 381034"/>
                <a:gd name="connsiteX4" fmla="*/ 538162 w 538162"/>
                <a:gd name="connsiteY4" fmla="*/ 371509 h 381034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71486"/>
                <a:gd name="connsiteY0" fmla="*/ 373891 h 373891"/>
                <a:gd name="connsiteX1" fmla="*/ 114299 w 471486"/>
                <a:gd name="connsiteY1" fmla="*/ 276259 h 373891"/>
                <a:gd name="connsiteX2" fmla="*/ 219074 w 471486"/>
                <a:gd name="connsiteY2" fmla="*/ 34 h 373891"/>
                <a:gd name="connsiteX3" fmla="*/ 326230 w 471486"/>
                <a:gd name="connsiteY3" fmla="*/ 295309 h 373891"/>
                <a:gd name="connsiteX4" fmla="*/ 471486 w 471486"/>
                <a:gd name="connsiteY4" fmla="*/ 371509 h 373891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26230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16705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80"/>
                <a:gd name="connsiteX1" fmla="*/ 123824 w 471486"/>
                <a:gd name="connsiteY1" fmla="*/ 288136 h 373880"/>
                <a:gd name="connsiteX2" fmla="*/ 219074 w 471486"/>
                <a:gd name="connsiteY2" fmla="*/ 5 h 373880"/>
                <a:gd name="connsiteX3" fmla="*/ 316705 w 471486"/>
                <a:gd name="connsiteY3" fmla="*/ 295280 h 373880"/>
                <a:gd name="connsiteX4" fmla="*/ 471486 w 471486"/>
                <a:gd name="connsiteY4" fmla="*/ 371480 h 373880"/>
                <a:gd name="connsiteX0" fmla="*/ 0 w 469105"/>
                <a:gd name="connsiteY0" fmla="*/ 369100 h 371480"/>
                <a:gd name="connsiteX1" fmla="*/ 121443 w 469105"/>
                <a:gd name="connsiteY1" fmla="*/ 288136 h 371480"/>
                <a:gd name="connsiteX2" fmla="*/ 216693 w 469105"/>
                <a:gd name="connsiteY2" fmla="*/ 5 h 371480"/>
                <a:gd name="connsiteX3" fmla="*/ 314324 w 469105"/>
                <a:gd name="connsiteY3" fmla="*/ 295280 h 371480"/>
                <a:gd name="connsiteX4" fmla="*/ 469105 w 469105"/>
                <a:gd name="connsiteY4" fmla="*/ 371480 h 371480"/>
                <a:gd name="connsiteX0" fmla="*/ 0 w 450055"/>
                <a:gd name="connsiteY0" fmla="*/ 369100 h 371480"/>
                <a:gd name="connsiteX1" fmla="*/ 121443 w 450055"/>
                <a:gd name="connsiteY1" fmla="*/ 288136 h 371480"/>
                <a:gd name="connsiteX2" fmla="*/ 216693 w 450055"/>
                <a:gd name="connsiteY2" fmla="*/ 5 h 371480"/>
                <a:gd name="connsiteX3" fmla="*/ 314324 w 450055"/>
                <a:gd name="connsiteY3" fmla="*/ 295280 h 371480"/>
                <a:gd name="connsiteX4" fmla="*/ 450055 w 450055"/>
                <a:gd name="connsiteY4" fmla="*/ 371480 h 37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5" h="371480">
                  <a:moveTo>
                    <a:pt x="0" y="369100"/>
                  </a:moveTo>
                  <a:cubicBezTo>
                    <a:pt x="85724" y="369893"/>
                    <a:pt x="85328" y="349652"/>
                    <a:pt x="121443" y="288136"/>
                  </a:cubicBezTo>
                  <a:cubicBezTo>
                    <a:pt x="157558" y="226620"/>
                    <a:pt x="184546" y="-1186"/>
                    <a:pt x="216693" y="5"/>
                  </a:cubicBezTo>
                  <a:cubicBezTo>
                    <a:pt x="248840" y="1196"/>
                    <a:pt x="275430" y="233368"/>
                    <a:pt x="314324" y="295280"/>
                  </a:cubicBezTo>
                  <a:cubicBezTo>
                    <a:pt x="353218" y="357193"/>
                    <a:pt x="369092" y="371480"/>
                    <a:pt x="450055" y="37148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5743728" y="3473090"/>
              <a:ext cx="204480" cy="2044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5110705" y="3267771"/>
              <a:ext cx="204480" cy="2044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5212945" y="3955147"/>
              <a:ext cx="204480" cy="2044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691935" y="4391186"/>
              <a:ext cx="204480" cy="2044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6128852" y="4164373"/>
              <a:ext cx="204480" cy="2044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6225769" y="3010809"/>
              <a:ext cx="204480" cy="2044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169394" y="2914565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078410" y="3146182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630620" y="4297917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689221" y="3387390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n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151630" y="3861879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n</a:t>
              </a:r>
              <a:endParaRPr kumimoji="1" lang="ja-JP" altLang="en-US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076044" y="4076361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n</a:t>
              </a:r>
              <a:endParaRPr kumimoji="1" lang="ja-JP" altLang="en-US" dirty="0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6571295" y="2072784"/>
              <a:ext cx="1944216" cy="1944216"/>
            </a:xfrm>
            <a:prstGeom prst="ellipse">
              <a:avLst/>
            </a:prstGeom>
            <a:solidFill>
              <a:srgbClr val="FFCC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6526707" y="2631826"/>
              <a:ext cx="385140" cy="317899"/>
            </a:xfrm>
            <a:custGeom>
              <a:avLst/>
              <a:gdLst>
                <a:gd name="connsiteX0" fmla="*/ 0 w 514350"/>
                <a:gd name="connsiteY0" fmla="*/ 381076 h 381076"/>
                <a:gd name="connsiteX1" fmla="*/ 180975 w 514350"/>
                <a:gd name="connsiteY1" fmla="*/ 276301 h 381076"/>
                <a:gd name="connsiteX2" fmla="*/ 285750 w 514350"/>
                <a:gd name="connsiteY2" fmla="*/ 76 h 381076"/>
                <a:gd name="connsiteX3" fmla="*/ 381000 w 514350"/>
                <a:gd name="connsiteY3" fmla="*/ 304876 h 381076"/>
                <a:gd name="connsiteX4" fmla="*/ 514350 w 514350"/>
                <a:gd name="connsiteY4" fmla="*/ 371551 h 381076"/>
                <a:gd name="connsiteX0" fmla="*/ 0 w 514350"/>
                <a:gd name="connsiteY0" fmla="*/ 381068 h 381068"/>
                <a:gd name="connsiteX1" fmla="*/ 180975 w 514350"/>
                <a:gd name="connsiteY1" fmla="*/ 276293 h 381068"/>
                <a:gd name="connsiteX2" fmla="*/ 285750 w 514350"/>
                <a:gd name="connsiteY2" fmla="*/ 68 h 381068"/>
                <a:gd name="connsiteX3" fmla="*/ 381000 w 514350"/>
                <a:gd name="connsiteY3" fmla="*/ 304868 h 381068"/>
                <a:gd name="connsiteX4" fmla="*/ 514350 w 514350"/>
                <a:gd name="connsiteY4" fmla="*/ 371543 h 381068"/>
                <a:gd name="connsiteX0" fmla="*/ 0 w 514350"/>
                <a:gd name="connsiteY0" fmla="*/ 381000 h 381000"/>
                <a:gd name="connsiteX1" fmla="*/ 180975 w 514350"/>
                <a:gd name="connsiteY1" fmla="*/ 276225 h 381000"/>
                <a:gd name="connsiteX2" fmla="*/ 285750 w 514350"/>
                <a:gd name="connsiteY2" fmla="*/ 0 h 381000"/>
                <a:gd name="connsiteX3" fmla="*/ 381000 w 514350"/>
                <a:gd name="connsiteY3" fmla="*/ 304800 h 381000"/>
                <a:gd name="connsiteX4" fmla="*/ 514350 w 514350"/>
                <a:gd name="connsiteY4" fmla="*/ 371475 h 381000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38162"/>
                <a:gd name="connsiteY0" fmla="*/ 381034 h 381034"/>
                <a:gd name="connsiteX1" fmla="*/ 180975 w 538162"/>
                <a:gd name="connsiteY1" fmla="*/ 276259 h 381034"/>
                <a:gd name="connsiteX2" fmla="*/ 285750 w 538162"/>
                <a:gd name="connsiteY2" fmla="*/ 34 h 381034"/>
                <a:gd name="connsiteX3" fmla="*/ 392906 w 538162"/>
                <a:gd name="connsiteY3" fmla="*/ 295309 h 381034"/>
                <a:gd name="connsiteX4" fmla="*/ 538162 w 538162"/>
                <a:gd name="connsiteY4" fmla="*/ 371509 h 381034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71486"/>
                <a:gd name="connsiteY0" fmla="*/ 373891 h 373891"/>
                <a:gd name="connsiteX1" fmla="*/ 114299 w 471486"/>
                <a:gd name="connsiteY1" fmla="*/ 276259 h 373891"/>
                <a:gd name="connsiteX2" fmla="*/ 219074 w 471486"/>
                <a:gd name="connsiteY2" fmla="*/ 34 h 373891"/>
                <a:gd name="connsiteX3" fmla="*/ 326230 w 471486"/>
                <a:gd name="connsiteY3" fmla="*/ 295309 h 373891"/>
                <a:gd name="connsiteX4" fmla="*/ 471486 w 471486"/>
                <a:gd name="connsiteY4" fmla="*/ 371509 h 373891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26230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16705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80"/>
                <a:gd name="connsiteX1" fmla="*/ 123824 w 471486"/>
                <a:gd name="connsiteY1" fmla="*/ 288136 h 373880"/>
                <a:gd name="connsiteX2" fmla="*/ 219074 w 471486"/>
                <a:gd name="connsiteY2" fmla="*/ 5 h 373880"/>
                <a:gd name="connsiteX3" fmla="*/ 316705 w 471486"/>
                <a:gd name="connsiteY3" fmla="*/ 295280 h 373880"/>
                <a:gd name="connsiteX4" fmla="*/ 471486 w 471486"/>
                <a:gd name="connsiteY4" fmla="*/ 371480 h 373880"/>
                <a:gd name="connsiteX0" fmla="*/ 0 w 469105"/>
                <a:gd name="connsiteY0" fmla="*/ 369100 h 371480"/>
                <a:gd name="connsiteX1" fmla="*/ 121443 w 469105"/>
                <a:gd name="connsiteY1" fmla="*/ 288136 h 371480"/>
                <a:gd name="connsiteX2" fmla="*/ 216693 w 469105"/>
                <a:gd name="connsiteY2" fmla="*/ 5 h 371480"/>
                <a:gd name="connsiteX3" fmla="*/ 314324 w 469105"/>
                <a:gd name="connsiteY3" fmla="*/ 295280 h 371480"/>
                <a:gd name="connsiteX4" fmla="*/ 469105 w 469105"/>
                <a:gd name="connsiteY4" fmla="*/ 371480 h 371480"/>
                <a:gd name="connsiteX0" fmla="*/ 0 w 450055"/>
                <a:gd name="connsiteY0" fmla="*/ 369100 h 371480"/>
                <a:gd name="connsiteX1" fmla="*/ 121443 w 450055"/>
                <a:gd name="connsiteY1" fmla="*/ 288136 h 371480"/>
                <a:gd name="connsiteX2" fmla="*/ 216693 w 450055"/>
                <a:gd name="connsiteY2" fmla="*/ 5 h 371480"/>
                <a:gd name="connsiteX3" fmla="*/ 314324 w 450055"/>
                <a:gd name="connsiteY3" fmla="*/ 295280 h 371480"/>
                <a:gd name="connsiteX4" fmla="*/ 450055 w 450055"/>
                <a:gd name="connsiteY4" fmla="*/ 371480 h 37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5" h="371480">
                  <a:moveTo>
                    <a:pt x="0" y="369100"/>
                  </a:moveTo>
                  <a:cubicBezTo>
                    <a:pt x="85724" y="369893"/>
                    <a:pt x="85328" y="349652"/>
                    <a:pt x="121443" y="288136"/>
                  </a:cubicBezTo>
                  <a:cubicBezTo>
                    <a:pt x="157558" y="226620"/>
                    <a:pt x="184546" y="-1186"/>
                    <a:pt x="216693" y="5"/>
                  </a:cubicBezTo>
                  <a:cubicBezTo>
                    <a:pt x="248840" y="1196"/>
                    <a:pt x="275430" y="233368"/>
                    <a:pt x="314324" y="295280"/>
                  </a:cubicBezTo>
                  <a:cubicBezTo>
                    <a:pt x="353218" y="357193"/>
                    <a:pt x="369092" y="371480"/>
                    <a:pt x="450055" y="37148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7346060" y="2605694"/>
              <a:ext cx="385140" cy="317899"/>
            </a:xfrm>
            <a:custGeom>
              <a:avLst/>
              <a:gdLst>
                <a:gd name="connsiteX0" fmla="*/ 0 w 514350"/>
                <a:gd name="connsiteY0" fmla="*/ 381076 h 381076"/>
                <a:gd name="connsiteX1" fmla="*/ 180975 w 514350"/>
                <a:gd name="connsiteY1" fmla="*/ 276301 h 381076"/>
                <a:gd name="connsiteX2" fmla="*/ 285750 w 514350"/>
                <a:gd name="connsiteY2" fmla="*/ 76 h 381076"/>
                <a:gd name="connsiteX3" fmla="*/ 381000 w 514350"/>
                <a:gd name="connsiteY3" fmla="*/ 304876 h 381076"/>
                <a:gd name="connsiteX4" fmla="*/ 514350 w 514350"/>
                <a:gd name="connsiteY4" fmla="*/ 371551 h 381076"/>
                <a:gd name="connsiteX0" fmla="*/ 0 w 514350"/>
                <a:gd name="connsiteY0" fmla="*/ 381068 h 381068"/>
                <a:gd name="connsiteX1" fmla="*/ 180975 w 514350"/>
                <a:gd name="connsiteY1" fmla="*/ 276293 h 381068"/>
                <a:gd name="connsiteX2" fmla="*/ 285750 w 514350"/>
                <a:gd name="connsiteY2" fmla="*/ 68 h 381068"/>
                <a:gd name="connsiteX3" fmla="*/ 381000 w 514350"/>
                <a:gd name="connsiteY3" fmla="*/ 304868 h 381068"/>
                <a:gd name="connsiteX4" fmla="*/ 514350 w 514350"/>
                <a:gd name="connsiteY4" fmla="*/ 371543 h 381068"/>
                <a:gd name="connsiteX0" fmla="*/ 0 w 514350"/>
                <a:gd name="connsiteY0" fmla="*/ 381000 h 381000"/>
                <a:gd name="connsiteX1" fmla="*/ 180975 w 514350"/>
                <a:gd name="connsiteY1" fmla="*/ 276225 h 381000"/>
                <a:gd name="connsiteX2" fmla="*/ 285750 w 514350"/>
                <a:gd name="connsiteY2" fmla="*/ 0 h 381000"/>
                <a:gd name="connsiteX3" fmla="*/ 381000 w 514350"/>
                <a:gd name="connsiteY3" fmla="*/ 304800 h 381000"/>
                <a:gd name="connsiteX4" fmla="*/ 514350 w 514350"/>
                <a:gd name="connsiteY4" fmla="*/ 371475 h 381000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38162"/>
                <a:gd name="connsiteY0" fmla="*/ 381034 h 381034"/>
                <a:gd name="connsiteX1" fmla="*/ 180975 w 538162"/>
                <a:gd name="connsiteY1" fmla="*/ 276259 h 381034"/>
                <a:gd name="connsiteX2" fmla="*/ 285750 w 538162"/>
                <a:gd name="connsiteY2" fmla="*/ 34 h 381034"/>
                <a:gd name="connsiteX3" fmla="*/ 392906 w 538162"/>
                <a:gd name="connsiteY3" fmla="*/ 295309 h 381034"/>
                <a:gd name="connsiteX4" fmla="*/ 538162 w 538162"/>
                <a:gd name="connsiteY4" fmla="*/ 371509 h 381034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71486"/>
                <a:gd name="connsiteY0" fmla="*/ 373891 h 373891"/>
                <a:gd name="connsiteX1" fmla="*/ 114299 w 471486"/>
                <a:gd name="connsiteY1" fmla="*/ 276259 h 373891"/>
                <a:gd name="connsiteX2" fmla="*/ 219074 w 471486"/>
                <a:gd name="connsiteY2" fmla="*/ 34 h 373891"/>
                <a:gd name="connsiteX3" fmla="*/ 326230 w 471486"/>
                <a:gd name="connsiteY3" fmla="*/ 295309 h 373891"/>
                <a:gd name="connsiteX4" fmla="*/ 471486 w 471486"/>
                <a:gd name="connsiteY4" fmla="*/ 371509 h 373891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26230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16705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80"/>
                <a:gd name="connsiteX1" fmla="*/ 123824 w 471486"/>
                <a:gd name="connsiteY1" fmla="*/ 288136 h 373880"/>
                <a:gd name="connsiteX2" fmla="*/ 219074 w 471486"/>
                <a:gd name="connsiteY2" fmla="*/ 5 h 373880"/>
                <a:gd name="connsiteX3" fmla="*/ 316705 w 471486"/>
                <a:gd name="connsiteY3" fmla="*/ 295280 h 373880"/>
                <a:gd name="connsiteX4" fmla="*/ 471486 w 471486"/>
                <a:gd name="connsiteY4" fmla="*/ 371480 h 373880"/>
                <a:gd name="connsiteX0" fmla="*/ 0 w 469105"/>
                <a:gd name="connsiteY0" fmla="*/ 369100 h 371480"/>
                <a:gd name="connsiteX1" fmla="*/ 121443 w 469105"/>
                <a:gd name="connsiteY1" fmla="*/ 288136 h 371480"/>
                <a:gd name="connsiteX2" fmla="*/ 216693 w 469105"/>
                <a:gd name="connsiteY2" fmla="*/ 5 h 371480"/>
                <a:gd name="connsiteX3" fmla="*/ 314324 w 469105"/>
                <a:gd name="connsiteY3" fmla="*/ 295280 h 371480"/>
                <a:gd name="connsiteX4" fmla="*/ 469105 w 469105"/>
                <a:gd name="connsiteY4" fmla="*/ 371480 h 371480"/>
                <a:gd name="connsiteX0" fmla="*/ 0 w 450055"/>
                <a:gd name="connsiteY0" fmla="*/ 369100 h 371480"/>
                <a:gd name="connsiteX1" fmla="*/ 121443 w 450055"/>
                <a:gd name="connsiteY1" fmla="*/ 288136 h 371480"/>
                <a:gd name="connsiteX2" fmla="*/ 216693 w 450055"/>
                <a:gd name="connsiteY2" fmla="*/ 5 h 371480"/>
                <a:gd name="connsiteX3" fmla="*/ 314324 w 450055"/>
                <a:gd name="connsiteY3" fmla="*/ 295280 h 371480"/>
                <a:gd name="connsiteX4" fmla="*/ 450055 w 450055"/>
                <a:gd name="connsiteY4" fmla="*/ 371480 h 37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5" h="371480">
                  <a:moveTo>
                    <a:pt x="0" y="369100"/>
                  </a:moveTo>
                  <a:cubicBezTo>
                    <a:pt x="85724" y="369893"/>
                    <a:pt x="85328" y="349652"/>
                    <a:pt x="121443" y="288136"/>
                  </a:cubicBezTo>
                  <a:cubicBezTo>
                    <a:pt x="157558" y="226620"/>
                    <a:pt x="184546" y="-1186"/>
                    <a:pt x="216693" y="5"/>
                  </a:cubicBezTo>
                  <a:cubicBezTo>
                    <a:pt x="248840" y="1196"/>
                    <a:pt x="275430" y="233368"/>
                    <a:pt x="314324" y="295280"/>
                  </a:cubicBezTo>
                  <a:cubicBezTo>
                    <a:pt x="353218" y="357193"/>
                    <a:pt x="369092" y="371480"/>
                    <a:pt x="450055" y="37148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7683212" y="2215749"/>
              <a:ext cx="385140" cy="317899"/>
            </a:xfrm>
            <a:custGeom>
              <a:avLst/>
              <a:gdLst>
                <a:gd name="connsiteX0" fmla="*/ 0 w 514350"/>
                <a:gd name="connsiteY0" fmla="*/ 381076 h 381076"/>
                <a:gd name="connsiteX1" fmla="*/ 180975 w 514350"/>
                <a:gd name="connsiteY1" fmla="*/ 276301 h 381076"/>
                <a:gd name="connsiteX2" fmla="*/ 285750 w 514350"/>
                <a:gd name="connsiteY2" fmla="*/ 76 h 381076"/>
                <a:gd name="connsiteX3" fmla="*/ 381000 w 514350"/>
                <a:gd name="connsiteY3" fmla="*/ 304876 h 381076"/>
                <a:gd name="connsiteX4" fmla="*/ 514350 w 514350"/>
                <a:gd name="connsiteY4" fmla="*/ 371551 h 381076"/>
                <a:gd name="connsiteX0" fmla="*/ 0 w 514350"/>
                <a:gd name="connsiteY0" fmla="*/ 381068 h 381068"/>
                <a:gd name="connsiteX1" fmla="*/ 180975 w 514350"/>
                <a:gd name="connsiteY1" fmla="*/ 276293 h 381068"/>
                <a:gd name="connsiteX2" fmla="*/ 285750 w 514350"/>
                <a:gd name="connsiteY2" fmla="*/ 68 h 381068"/>
                <a:gd name="connsiteX3" fmla="*/ 381000 w 514350"/>
                <a:gd name="connsiteY3" fmla="*/ 304868 h 381068"/>
                <a:gd name="connsiteX4" fmla="*/ 514350 w 514350"/>
                <a:gd name="connsiteY4" fmla="*/ 371543 h 381068"/>
                <a:gd name="connsiteX0" fmla="*/ 0 w 514350"/>
                <a:gd name="connsiteY0" fmla="*/ 381000 h 381000"/>
                <a:gd name="connsiteX1" fmla="*/ 180975 w 514350"/>
                <a:gd name="connsiteY1" fmla="*/ 276225 h 381000"/>
                <a:gd name="connsiteX2" fmla="*/ 285750 w 514350"/>
                <a:gd name="connsiteY2" fmla="*/ 0 h 381000"/>
                <a:gd name="connsiteX3" fmla="*/ 381000 w 514350"/>
                <a:gd name="connsiteY3" fmla="*/ 304800 h 381000"/>
                <a:gd name="connsiteX4" fmla="*/ 514350 w 514350"/>
                <a:gd name="connsiteY4" fmla="*/ 371475 h 381000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38162"/>
                <a:gd name="connsiteY0" fmla="*/ 381034 h 381034"/>
                <a:gd name="connsiteX1" fmla="*/ 180975 w 538162"/>
                <a:gd name="connsiteY1" fmla="*/ 276259 h 381034"/>
                <a:gd name="connsiteX2" fmla="*/ 285750 w 538162"/>
                <a:gd name="connsiteY2" fmla="*/ 34 h 381034"/>
                <a:gd name="connsiteX3" fmla="*/ 392906 w 538162"/>
                <a:gd name="connsiteY3" fmla="*/ 295309 h 381034"/>
                <a:gd name="connsiteX4" fmla="*/ 538162 w 538162"/>
                <a:gd name="connsiteY4" fmla="*/ 371509 h 381034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71486"/>
                <a:gd name="connsiteY0" fmla="*/ 373891 h 373891"/>
                <a:gd name="connsiteX1" fmla="*/ 114299 w 471486"/>
                <a:gd name="connsiteY1" fmla="*/ 276259 h 373891"/>
                <a:gd name="connsiteX2" fmla="*/ 219074 w 471486"/>
                <a:gd name="connsiteY2" fmla="*/ 34 h 373891"/>
                <a:gd name="connsiteX3" fmla="*/ 326230 w 471486"/>
                <a:gd name="connsiteY3" fmla="*/ 295309 h 373891"/>
                <a:gd name="connsiteX4" fmla="*/ 471486 w 471486"/>
                <a:gd name="connsiteY4" fmla="*/ 371509 h 373891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26230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16705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80"/>
                <a:gd name="connsiteX1" fmla="*/ 123824 w 471486"/>
                <a:gd name="connsiteY1" fmla="*/ 288136 h 373880"/>
                <a:gd name="connsiteX2" fmla="*/ 219074 w 471486"/>
                <a:gd name="connsiteY2" fmla="*/ 5 h 373880"/>
                <a:gd name="connsiteX3" fmla="*/ 316705 w 471486"/>
                <a:gd name="connsiteY3" fmla="*/ 295280 h 373880"/>
                <a:gd name="connsiteX4" fmla="*/ 471486 w 471486"/>
                <a:gd name="connsiteY4" fmla="*/ 371480 h 373880"/>
                <a:gd name="connsiteX0" fmla="*/ 0 w 469105"/>
                <a:gd name="connsiteY0" fmla="*/ 369100 h 371480"/>
                <a:gd name="connsiteX1" fmla="*/ 121443 w 469105"/>
                <a:gd name="connsiteY1" fmla="*/ 288136 h 371480"/>
                <a:gd name="connsiteX2" fmla="*/ 216693 w 469105"/>
                <a:gd name="connsiteY2" fmla="*/ 5 h 371480"/>
                <a:gd name="connsiteX3" fmla="*/ 314324 w 469105"/>
                <a:gd name="connsiteY3" fmla="*/ 295280 h 371480"/>
                <a:gd name="connsiteX4" fmla="*/ 469105 w 469105"/>
                <a:gd name="connsiteY4" fmla="*/ 371480 h 371480"/>
                <a:gd name="connsiteX0" fmla="*/ 0 w 450055"/>
                <a:gd name="connsiteY0" fmla="*/ 369100 h 371480"/>
                <a:gd name="connsiteX1" fmla="*/ 121443 w 450055"/>
                <a:gd name="connsiteY1" fmla="*/ 288136 h 371480"/>
                <a:gd name="connsiteX2" fmla="*/ 216693 w 450055"/>
                <a:gd name="connsiteY2" fmla="*/ 5 h 371480"/>
                <a:gd name="connsiteX3" fmla="*/ 314324 w 450055"/>
                <a:gd name="connsiteY3" fmla="*/ 295280 h 371480"/>
                <a:gd name="connsiteX4" fmla="*/ 450055 w 450055"/>
                <a:gd name="connsiteY4" fmla="*/ 371480 h 37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5" h="371480">
                  <a:moveTo>
                    <a:pt x="0" y="369100"/>
                  </a:moveTo>
                  <a:cubicBezTo>
                    <a:pt x="85724" y="369893"/>
                    <a:pt x="85328" y="349652"/>
                    <a:pt x="121443" y="288136"/>
                  </a:cubicBezTo>
                  <a:cubicBezTo>
                    <a:pt x="157558" y="226620"/>
                    <a:pt x="184546" y="-1186"/>
                    <a:pt x="216693" y="5"/>
                  </a:cubicBezTo>
                  <a:cubicBezTo>
                    <a:pt x="248840" y="1196"/>
                    <a:pt x="275430" y="233368"/>
                    <a:pt x="314324" y="295280"/>
                  </a:cubicBezTo>
                  <a:cubicBezTo>
                    <a:pt x="353218" y="357193"/>
                    <a:pt x="369092" y="371480"/>
                    <a:pt x="450055" y="37148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 27"/>
            <p:cNvSpPr/>
            <p:nvPr/>
          </p:nvSpPr>
          <p:spPr>
            <a:xfrm>
              <a:off x="8023021" y="2792864"/>
              <a:ext cx="385140" cy="317899"/>
            </a:xfrm>
            <a:custGeom>
              <a:avLst/>
              <a:gdLst>
                <a:gd name="connsiteX0" fmla="*/ 0 w 514350"/>
                <a:gd name="connsiteY0" fmla="*/ 381076 h 381076"/>
                <a:gd name="connsiteX1" fmla="*/ 180975 w 514350"/>
                <a:gd name="connsiteY1" fmla="*/ 276301 h 381076"/>
                <a:gd name="connsiteX2" fmla="*/ 285750 w 514350"/>
                <a:gd name="connsiteY2" fmla="*/ 76 h 381076"/>
                <a:gd name="connsiteX3" fmla="*/ 381000 w 514350"/>
                <a:gd name="connsiteY3" fmla="*/ 304876 h 381076"/>
                <a:gd name="connsiteX4" fmla="*/ 514350 w 514350"/>
                <a:gd name="connsiteY4" fmla="*/ 371551 h 381076"/>
                <a:gd name="connsiteX0" fmla="*/ 0 w 514350"/>
                <a:gd name="connsiteY0" fmla="*/ 381068 h 381068"/>
                <a:gd name="connsiteX1" fmla="*/ 180975 w 514350"/>
                <a:gd name="connsiteY1" fmla="*/ 276293 h 381068"/>
                <a:gd name="connsiteX2" fmla="*/ 285750 w 514350"/>
                <a:gd name="connsiteY2" fmla="*/ 68 h 381068"/>
                <a:gd name="connsiteX3" fmla="*/ 381000 w 514350"/>
                <a:gd name="connsiteY3" fmla="*/ 304868 h 381068"/>
                <a:gd name="connsiteX4" fmla="*/ 514350 w 514350"/>
                <a:gd name="connsiteY4" fmla="*/ 371543 h 381068"/>
                <a:gd name="connsiteX0" fmla="*/ 0 w 514350"/>
                <a:gd name="connsiteY0" fmla="*/ 381000 h 381000"/>
                <a:gd name="connsiteX1" fmla="*/ 180975 w 514350"/>
                <a:gd name="connsiteY1" fmla="*/ 276225 h 381000"/>
                <a:gd name="connsiteX2" fmla="*/ 285750 w 514350"/>
                <a:gd name="connsiteY2" fmla="*/ 0 h 381000"/>
                <a:gd name="connsiteX3" fmla="*/ 381000 w 514350"/>
                <a:gd name="connsiteY3" fmla="*/ 304800 h 381000"/>
                <a:gd name="connsiteX4" fmla="*/ 514350 w 514350"/>
                <a:gd name="connsiteY4" fmla="*/ 371475 h 381000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38162"/>
                <a:gd name="connsiteY0" fmla="*/ 381034 h 381034"/>
                <a:gd name="connsiteX1" fmla="*/ 180975 w 538162"/>
                <a:gd name="connsiteY1" fmla="*/ 276259 h 381034"/>
                <a:gd name="connsiteX2" fmla="*/ 285750 w 538162"/>
                <a:gd name="connsiteY2" fmla="*/ 34 h 381034"/>
                <a:gd name="connsiteX3" fmla="*/ 392906 w 538162"/>
                <a:gd name="connsiteY3" fmla="*/ 295309 h 381034"/>
                <a:gd name="connsiteX4" fmla="*/ 538162 w 538162"/>
                <a:gd name="connsiteY4" fmla="*/ 371509 h 381034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71486"/>
                <a:gd name="connsiteY0" fmla="*/ 373891 h 373891"/>
                <a:gd name="connsiteX1" fmla="*/ 114299 w 471486"/>
                <a:gd name="connsiteY1" fmla="*/ 276259 h 373891"/>
                <a:gd name="connsiteX2" fmla="*/ 219074 w 471486"/>
                <a:gd name="connsiteY2" fmla="*/ 34 h 373891"/>
                <a:gd name="connsiteX3" fmla="*/ 326230 w 471486"/>
                <a:gd name="connsiteY3" fmla="*/ 295309 h 373891"/>
                <a:gd name="connsiteX4" fmla="*/ 471486 w 471486"/>
                <a:gd name="connsiteY4" fmla="*/ 371509 h 373891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26230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16705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80"/>
                <a:gd name="connsiteX1" fmla="*/ 123824 w 471486"/>
                <a:gd name="connsiteY1" fmla="*/ 288136 h 373880"/>
                <a:gd name="connsiteX2" fmla="*/ 219074 w 471486"/>
                <a:gd name="connsiteY2" fmla="*/ 5 h 373880"/>
                <a:gd name="connsiteX3" fmla="*/ 316705 w 471486"/>
                <a:gd name="connsiteY3" fmla="*/ 295280 h 373880"/>
                <a:gd name="connsiteX4" fmla="*/ 471486 w 471486"/>
                <a:gd name="connsiteY4" fmla="*/ 371480 h 373880"/>
                <a:gd name="connsiteX0" fmla="*/ 0 w 469105"/>
                <a:gd name="connsiteY0" fmla="*/ 369100 h 371480"/>
                <a:gd name="connsiteX1" fmla="*/ 121443 w 469105"/>
                <a:gd name="connsiteY1" fmla="*/ 288136 h 371480"/>
                <a:gd name="connsiteX2" fmla="*/ 216693 w 469105"/>
                <a:gd name="connsiteY2" fmla="*/ 5 h 371480"/>
                <a:gd name="connsiteX3" fmla="*/ 314324 w 469105"/>
                <a:gd name="connsiteY3" fmla="*/ 295280 h 371480"/>
                <a:gd name="connsiteX4" fmla="*/ 469105 w 469105"/>
                <a:gd name="connsiteY4" fmla="*/ 371480 h 371480"/>
                <a:gd name="connsiteX0" fmla="*/ 0 w 450055"/>
                <a:gd name="connsiteY0" fmla="*/ 369100 h 371480"/>
                <a:gd name="connsiteX1" fmla="*/ 121443 w 450055"/>
                <a:gd name="connsiteY1" fmla="*/ 288136 h 371480"/>
                <a:gd name="connsiteX2" fmla="*/ 216693 w 450055"/>
                <a:gd name="connsiteY2" fmla="*/ 5 h 371480"/>
                <a:gd name="connsiteX3" fmla="*/ 314324 w 450055"/>
                <a:gd name="connsiteY3" fmla="*/ 295280 h 371480"/>
                <a:gd name="connsiteX4" fmla="*/ 450055 w 450055"/>
                <a:gd name="connsiteY4" fmla="*/ 371480 h 37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5" h="371480">
                  <a:moveTo>
                    <a:pt x="0" y="369100"/>
                  </a:moveTo>
                  <a:cubicBezTo>
                    <a:pt x="85724" y="369893"/>
                    <a:pt x="85328" y="349652"/>
                    <a:pt x="121443" y="288136"/>
                  </a:cubicBezTo>
                  <a:cubicBezTo>
                    <a:pt x="157558" y="226620"/>
                    <a:pt x="184546" y="-1186"/>
                    <a:pt x="216693" y="5"/>
                  </a:cubicBezTo>
                  <a:cubicBezTo>
                    <a:pt x="248840" y="1196"/>
                    <a:pt x="275430" y="233368"/>
                    <a:pt x="314324" y="295280"/>
                  </a:cubicBezTo>
                  <a:cubicBezTo>
                    <a:pt x="353218" y="357193"/>
                    <a:pt x="369092" y="371480"/>
                    <a:pt x="450055" y="37148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/>
            <p:cNvSpPr/>
            <p:nvPr/>
          </p:nvSpPr>
          <p:spPr>
            <a:xfrm>
              <a:off x="7588681" y="3224912"/>
              <a:ext cx="385140" cy="317899"/>
            </a:xfrm>
            <a:custGeom>
              <a:avLst/>
              <a:gdLst>
                <a:gd name="connsiteX0" fmla="*/ 0 w 514350"/>
                <a:gd name="connsiteY0" fmla="*/ 381076 h 381076"/>
                <a:gd name="connsiteX1" fmla="*/ 180975 w 514350"/>
                <a:gd name="connsiteY1" fmla="*/ 276301 h 381076"/>
                <a:gd name="connsiteX2" fmla="*/ 285750 w 514350"/>
                <a:gd name="connsiteY2" fmla="*/ 76 h 381076"/>
                <a:gd name="connsiteX3" fmla="*/ 381000 w 514350"/>
                <a:gd name="connsiteY3" fmla="*/ 304876 h 381076"/>
                <a:gd name="connsiteX4" fmla="*/ 514350 w 514350"/>
                <a:gd name="connsiteY4" fmla="*/ 371551 h 381076"/>
                <a:gd name="connsiteX0" fmla="*/ 0 w 514350"/>
                <a:gd name="connsiteY0" fmla="*/ 381068 h 381068"/>
                <a:gd name="connsiteX1" fmla="*/ 180975 w 514350"/>
                <a:gd name="connsiteY1" fmla="*/ 276293 h 381068"/>
                <a:gd name="connsiteX2" fmla="*/ 285750 w 514350"/>
                <a:gd name="connsiteY2" fmla="*/ 68 h 381068"/>
                <a:gd name="connsiteX3" fmla="*/ 381000 w 514350"/>
                <a:gd name="connsiteY3" fmla="*/ 304868 h 381068"/>
                <a:gd name="connsiteX4" fmla="*/ 514350 w 514350"/>
                <a:gd name="connsiteY4" fmla="*/ 371543 h 381068"/>
                <a:gd name="connsiteX0" fmla="*/ 0 w 514350"/>
                <a:gd name="connsiteY0" fmla="*/ 381000 h 381000"/>
                <a:gd name="connsiteX1" fmla="*/ 180975 w 514350"/>
                <a:gd name="connsiteY1" fmla="*/ 276225 h 381000"/>
                <a:gd name="connsiteX2" fmla="*/ 285750 w 514350"/>
                <a:gd name="connsiteY2" fmla="*/ 0 h 381000"/>
                <a:gd name="connsiteX3" fmla="*/ 381000 w 514350"/>
                <a:gd name="connsiteY3" fmla="*/ 304800 h 381000"/>
                <a:gd name="connsiteX4" fmla="*/ 514350 w 514350"/>
                <a:gd name="connsiteY4" fmla="*/ 371475 h 381000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38162"/>
                <a:gd name="connsiteY0" fmla="*/ 381034 h 381034"/>
                <a:gd name="connsiteX1" fmla="*/ 180975 w 538162"/>
                <a:gd name="connsiteY1" fmla="*/ 276259 h 381034"/>
                <a:gd name="connsiteX2" fmla="*/ 285750 w 538162"/>
                <a:gd name="connsiteY2" fmla="*/ 34 h 381034"/>
                <a:gd name="connsiteX3" fmla="*/ 392906 w 538162"/>
                <a:gd name="connsiteY3" fmla="*/ 295309 h 381034"/>
                <a:gd name="connsiteX4" fmla="*/ 538162 w 538162"/>
                <a:gd name="connsiteY4" fmla="*/ 371509 h 381034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71486"/>
                <a:gd name="connsiteY0" fmla="*/ 373891 h 373891"/>
                <a:gd name="connsiteX1" fmla="*/ 114299 w 471486"/>
                <a:gd name="connsiteY1" fmla="*/ 276259 h 373891"/>
                <a:gd name="connsiteX2" fmla="*/ 219074 w 471486"/>
                <a:gd name="connsiteY2" fmla="*/ 34 h 373891"/>
                <a:gd name="connsiteX3" fmla="*/ 326230 w 471486"/>
                <a:gd name="connsiteY3" fmla="*/ 295309 h 373891"/>
                <a:gd name="connsiteX4" fmla="*/ 471486 w 471486"/>
                <a:gd name="connsiteY4" fmla="*/ 371509 h 373891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26230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16705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80"/>
                <a:gd name="connsiteX1" fmla="*/ 123824 w 471486"/>
                <a:gd name="connsiteY1" fmla="*/ 288136 h 373880"/>
                <a:gd name="connsiteX2" fmla="*/ 219074 w 471486"/>
                <a:gd name="connsiteY2" fmla="*/ 5 h 373880"/>
                <a:gd name="connsiteX3" fmla="*/ 316705 w 471486"/>
                <a:gd name="connsiteY3" fmla="*/ 295280 h 373880"/>
                <a:gd name="connsiteX4" fmla="*/ 471486 w 471486"/>
                <a:gd name="connsiteY4" fmla="*/ 371480 h 373880"/>
                <a:gd name="connsiteX0" fmla="*/ 0 w 469105"/>
                <a:gd name="connsiteY0" fmla="*/ 369100 h 371480"/>
                <a:gd name="connsiteX1" fmla="*/ 121443 w 469105"/>
                <a:gd name="connsiteY1" fmla="*/ 288136 h 371480"/>
                <a:gd name="connsiteX2" fmla="*/ 216693 w 469105"/>
                <a:gd name="connsiteY2" fmla="*/ 5 h 371480"/>
                <a:gd name="connsiteX3" fmla="*/ 314324 w 469105"/>
                <a:gd name="connsiteY3" fmla="*/ 295280 h 371480"/>
                <a:gd name="connsiteX4" fmla="*/ 469105 w 469105"/>
                <a:gd name="connsiteY4" fmla="*/ 371480 h 371480"/>
                <a:gd name="connsiteX0" fmla="*/ 0 w 450055"/>
                <a:gd name="connsiteY0" fmla="*/ 369100 h 371480"/>
                <a:gd name="connsiteX1" fmla="*/ 121443 w 450055"/>
                <a:gd name="connsiteY1" fmla="*/ 288136 h 371480"/>
                <a:gd name="connsiteX2" fmla="*/ 216693 w 450055"/>
                <a:gd name="connsiteY2" fmla="*/ 5 h 371480"/>
                <a:gd name="connsiteX3" fmla="*/ 314324 w 450055"/>
                <a:gd name="connsiteY3" fmla="*/ 295280 h 371480"/>
                <a:gd name="connsiteX4" fmla="*/ 450055 w 450055"/>
                <a:gd name="connsiteY4" fmla="*/ 371480 h 37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5" h="371480">
                  <a:moveTo>
                    <a:pt x="0" y="369100"/>
                  </a:moveTo>
                  <a:cubicBezTo>
                    <a:pt x="85724" y="369893"/>
                    <a:pt x="85328" y="349652"/>
                    <a:pt x="121443" y="288136"/>
                  </a:cubicBezTo>
                  <a:cubicBezTo>
                    <a:pt x="157558" y="226620"/>
                    <a:pt x="184546" y="-1186"/>
                    <a:pt x="216693" y="5"/>
                  </a:cubicBezTo>
                  <a:cubicBezTo>
                    <a:pt x="248840" y="1196"/>
                    <a:pt x="275430" y="233368"/>
                    <a:pt x="314324" y="295280"/>
                  </a:cubicBezTo>
                  <a:cubicBezTo>
                    <a:pt x="353218" y="357193"/>
                    <a:pt x="369092" y="371480"/>
                    <a:pt x="450055" y="37148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/>
            <p:cNvSpPr/>
            <p:nvPr/>
          </p:nvSpPr>
          <p:spPr>
            <a:xfrm>
              <a:off x="7151764" y="3457669"/>
              <a:ext cx="385140" cy="317899"/>
            </a:xfrm>
            <a:custGeom>
              <a:avLst/>
              <a:gdLst>
                <a:gd name="connsiteX0" fmla="*/ 0 w 514350"/>
                <a:gd name="connsiteY0" fmla="*/ 381076 h 381076"/>
                <a:gd name="connsiteX1" fmla="*/ 180975 w 514350"/>
                <a:gd name="connsiteY1" fmla="*/ 276301 h 381076"/>
                <a:gd name="connsiteX2" fmla="*/ 285750 w 514350"/>
                <a:gd name="connsiteY2" fmla="*/ 76 h 381076"/>
                <a:gd name="connsiteX3" fmla="*/ 381000 w 514350"/>
                <a:gd name="connsiteY3" fmla="*/ 304876 h 381076"/>
                <a:gd name="connsiteX4" fmla="*/ 514350 w 514350"/>
                <a:gd name="connsiteY4" fmla="*/ 371551 h 381076"/>
                <a:gd name="connsiteX0" fmla="*/ 0 w 514350"/>
                <a:gd name="connsiteY0" fmla="*/ 381068 h 381068"/>
                <a:gd name="connsiteX1" fmla="*/ 180975 w 514350"/>
                <a:gd name="connsiteY1" fmla="*/ 276293 h 381068"/>
                <a:gd name="connsiteX2" fmla="*/ 285750 w 514350"/>
                <a:gd name="connsiteY2" fmla="*/ 68 h 381068"/>
                <a:gd name="connsiteX3" fmla="*/ 381000 w 514350"/>
                <a:gd name="connsiteY3" fmla="*/ 304868 h 381068"/>
                <a:gd name="connsiteX4" fmla="*/ 514350 w 514350"/>
                <a:gd name="connsiteY4" fmla="*/ 371543 h 381068"/>
                <a:gd name="connsiteX0" fmla="*/ 0 w 514350"/>
                <a:gd name="connsiteY0" fmla="*/ 381000 h 381000"/>
                <a:gd name="connsiteX1" fmla="*/ 180975 w 514350"/>
                <a:gd name="connsiteY1" fmla="*/ 276225 h 381000"/>
                <a:gd name="connsiteX2" fmla="*/ 285750 w 514350"/>
                <a:gd name="connsiteY2" fmla="*/ 0 h 381000"/>
                <a:gd name="connsiteX3" fmla="*/ 381000 w 514350"/>
                <a:gd name="connsiteY3" fmla="*/ 304800 h 381000"/>
                <a:gd name="connsiteX4" fmla="*/ 514350 w 514350"/>
                <a:gd name="connsiteY4" fmla="*/ 371475 h 381000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14350"/>
                <a:gd name="connsiteY0" fmla="*/ 381034 h 381034"/>
                <a:gd name="connsiteX1" fmla="*/ 180975 w 514350"/>
                <a:gd name="connsiteY1" fmla="*/ 276259 h 381034"/>
                <a:gd name="connsiteX2" fmla="*/ 285750 w 514350"/>
                <a:gd name="connsiteY2" fmla="*/ 34 h 381034"/>
                <a:gd name="connsiteX3" fmla="*/ 392906 w 514350"/>
                <a:gd name="connsiteY3" fmla="*/ 295309 h 381034"/>
                <a:gd name="connsiteX4" fmla="*/ 514350 w 514350"/>
                <a:gd name="connsiteY4" fmla="*/ 371509 h 381034"/>
                <a:gd name="connsiteX0" fmla="*/ 0 w 538162"/>
                <a:gd name="connsiteY0" fmla="*/ 381034 h 381034"/>
                <a:gd name="connsiteX1" fmla="*/ 180975 w 538162"/>
                <a:gd name="connsiteY1" fmla="*/ 276259 h 381034"/>
                <a:gd name="connsiteX2" fmla="*/ 285750 w 538162"/>
                <a:gd name="connsiteY2" fmla="*/ 34 h 381034"/>
                <a:gd name="connsiteX3" fmla="*/ 392906 w 538162"/>
                <a:gd name="connsiteY3" fmla="*/ 295309 h 381034"/>
                <a:gd name="connsiteX4" fmla="*/ 538162 w 538162"/>
                <a:gd name="connsiteY4" fmla="*/ 371509 h 381034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95299"/>
                <a:gd name="connsiteY0" fmla="*/ 373891 h 373891"/>
                <a:gd name="connsiteX1" fmla="*/ 138112 w 495299"/>
                <a:gd name="connsiteY1" fmla="*/ 276259 h 373891"/>
                <a:gd name="connsiteX2" fmla="*/ 242887 w 495299"/>
                <a:gd name="connsiteY2" fmla="*/ 34 h 373891"/>
                <a:gd name="connsiteX3" fmla="*/ 350043 w 495299"/>
                <a:gd name="connsiteY3" fmla="*/ 295309 h 373891"/>
                <a:gd name="connsiteX4" fmla="*/ 495299 w 495299"/>
                <a:gd name="connsiteY4" fmla="*/ 371509 h 373891"/>
                <a:gd name="connsiteX0" fmla="*/ 0 w 471486"/>
                <a:gd name="connsiteY0" fmla="*/ 373891 h 373891"/>
                <a:gd name="connsiteX1" fmla="*/ 114299 w 471486"/>
                <a:gd name="connsiteY1" fmla="*/ 276259 h 373891"/>
                <a:gd name="connsiteX2" fmla="*/ 219074 w 471486"/>
                <a:gd name="connsiteY2" fmla="*/ 34 h 373891"/>
                <a:gd name="connsiteX3" fmla="*/ 326230 w 471486"/>
                <a:gd name="connsiteY3" fmla="*/ 295309 h 373891"/>
                <a:gd name="connsiteX4" fmla="*/ 471486 w 471486"/>
                <a:gd name="connsiteY4" fmla="*/ 371509 h 373891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26230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62"/>
                <a:gd name="connsiteX1" fmla="*/ 123824 w 471486"/>
                <a:gd name="connsiteY1" fmla="*/ 288136 h 373862"/>
                <a:gd name="connsiteX2" fmla="*/ 219074 w 471486"/>
                <a:gd name="connsiteY2" fmla="*/ 5 h 373862"/>
                <a:gd name="connsiteX3" fmla="*/ 316705 w 471486"/>
                <a:gd name="connsiteY3" fmla="*/ 295280 h 373862"/>
                <a:gd name="connsiteX4" fmla="*/ 471486 w 471486"/>
                <a:gd name="connsiteY4" fmla="*/ 371480 h 373862"/>
                <a:gd name="connsiteX0" fmla="*/ 0 w 471486"/>
                <a:gd name="connsiteY0" fmla="*/ 373862 h 373880"/>
                <a:gd name="connsiteX1" fmla="*/ 123824 w 471486"/>
                <a:gd name="connsiteY1" fmla="*/ 288136 h 373880"/>
                <a:gd name="connsiteX2" fmla="*/ 219074 w 471486"/>
                <a:gd name="connsiteY2" fmla="*/ 5 h 373880"/>
                <a:gd name="connsiteX3" fmla="*/ 316705 w 471486"/>
                <a:gd name="connsiteY3" fmla="*/ 295280 h 373880"/>
                <a:gd name="connsiteX4" fmla="*/ 471486 w 471486"/>
                <a:gd name="connsiteY4" fmla="*/ 371480 h 373880"/>
                <a:gd name="connsiteX0" fmla="*/ 0 w 469105"/>
                <a:gd name="connsiteY0" fmla="*/ 369100 h 371480"/>
                <a:gd name="connsiteX1" fmla="*/ 121443 w 469105"/>
                <a:gd name="connsiteY1" fmla="*/ 288136 h 371480"/>
                <a:gd name="connsiteX2" fmla="*/ 216693 w 469105"/>
                <a:gd name="connsiteY2" fmla="*/ 5 h 371480"/>
                <a:gd name="connsiteX3" fmla="*/ 314324 w 469105"/>
                <a:gd name="connsiteY3" fmla="*/ 295280 h 371480"/>
                <a:gd name="connsiteX4" fmla="*/ 469105 w 469105"/>
                <a:gd name="connsiteY4" fmla="*/ 371480 h 371480"/>
                <a:gd name="connsiteX0" fmla="*/ 0 w 450055"/>
                <a:gd name="connsiteY0" fmla="*/ 369100 h 371480"/>
                <a:gd name="connsiteX1" fmla="*/ 121443 w 450055"/>
                <a:gd name="connsiteY1" fmla="*/ 288136 h 371480"/>
                <a:gd name="connsiteX2" fmla="*/ 216693 w 450055"/>
                <a:gd name="connsiteY2" fmla="*/ 5 h 371480"/>
                <a:gd name="connsiteX3" fmla="*/ 314324 w 450055"/>
                <a:gd name="connsiteY3" fmla="*/ 295280 h 371480"/>
                <a:gd name="connsiteX4" fmla="*/ 450055 w 450055"/>
                <a:gd name="connsiteY4" fmla="*/ 371480 h 37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055" h="371480">
                  <a:moveTo>
                    <a:pt x="0" y="369100"/>
                  </a:moveTo>
                  <a:cubicBezTo>
                    <a:pt x="85724" y="369893"/>
                    <a:pt x="85328" y="349652"/>
                    <a:pt x="121443" y="288136"/>
                  </a:cubicBezTo>
                  <a:cubicBezTo>
                    <a:pt x="157558" y="226620"/>
                    <a:pt x="184546" y="-1186"/>
                    <a:pt x="216693" y="5"/>
                  </a:cubicBezTo>
                  <a:cubicBezTo>
                    <a:pt x="248840" y="1196"/>
                    <a:pt x="275430" y="233368"/>
                    <a:pt x="314324" y="295280"/>
                  </a:cubicBezTo>
                  <a:cubicBezTo>
                    <a:pt x="353218" y="357193"/>
                    <a:pt x="369092" y="371480"/>
                    <a:pt x="450055" y="37148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7440195" y="2867722"/>
              <a:ext cx="204480" cy="2044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6617037" y="2891273"/>
              <a:ext cx="204480" cy="2044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7242094" y="3745477"/>
              <a:ext cx="204480" cy="2044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7679011" y="3518664"/>
              <a:ext cx="204480" cy="2044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8113351" y="3065233"/>
              <a:ext cx="204480" cy="2044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7773542" y="2459665"/>
              <a:ext cx="204480" cy="2044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731482" y="2349105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endParaRPr kumimoji="1" lang="ja-JP" altLang="en-US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6584742" y="2769684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endParaRPr kumimoji="1" lang="ja-JP" altLang="en-US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7180779" y="3637893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endParaRPr kumimoji="1" lang="ja-JP" altLang="en-US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7385688" y="2753391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n</a:t>
              </a:r>
              <a:endParaRPr kumimoji="1" lang="ja-JP" altLang="en-US" dirty="0"/>
            </a:p>
          </p:txBody>
        </p:sp>
        <p:grpSp>
          <p:nvGrpSpPr>
            <p:cNvPr id="41" name="グループ化 40"/>
            <p:cNvGrpSpPr/>
            <p:nvPr/>
          </p:nvGrpSpPr>
          <p:grpSpPr>
            <a:xfrm>
              <a:off x="6713149" y="3180588"/>
              <a:ext cx="385140" cy="501543"/>
              <a:chOff x="6521555" y="2432341"/>
              <a:chExt cx="385140" cy="501543"/>
            </a:xfrm>
          </p:grpSpPr>
          <p:sp>
            <p:nvSpPr>
              <p:cNvPr id="71" name="フリーフォーム 70"/>
              <p:cNvSpPr/>
              <p:nvPr/>
            </p:nvSpPr>
            <p:spPr>
              <a:xfrm>
                <a:off x="6521555" y="2432341"/>
                <a:ext cx="385140" cy="317899"/>
              </a:xfrm>
              <a:custGeom>
                <a:avLst/>
                <a:gdLst>
                  <a:gd name="connsiteX0" fmla="*/ 0 w 514350"/>
                  <a:gd name="connsiteY0" fmla="*/ 381076 h 381076"/>
                  <a:gd name="connsiteX1" fmla="*/ 180975 w 514350"/>
                  <a:gd name="connsiteY1" fmla="*/ 276301 h 381076"/>
                  <a:gd name="connsiteX2" fmla="*/ 285750 w 514350"/>
                  <a:gd name="connsiteY2" fmla="*/ 76 h 381076"/>
                  <a:gd name="connsiteX3" fmla="*/ 381000 w 514350"/>
                  <a:gd name="connsiteY3" fmla="*/ 304876 h 381076"/>
                  <a:gd name="connsiteX4" fmla="*/ 514350 w 514350"/>
                  <a:gd name="connsiteY4" fmla="*/ 371551 h 381076"/>
                  <a:gd name="connsiteX0" fmla="*/ 0 w 514350"/>
                  <a:gd name="connsiteY0" fmla="*/ 381068 h 381068"/>
                  <a:gd name="connsiteX1" fmla="*/ 180975 w 514350"/>
                  <a:gd name="connsiteY1" fmla="*/ 276293 h 381068"/>
                  <a:gd name="connsiteX2" fmla="*/ 285750 w 514350"/>
                  <a:gd name="connsiteY2" fmla="*/ 68 h 381068"/>
                  <a:gd name="connsiteX3" fmla="*/ 381000 w 514350"/>
                  <a:gd name="connsiteY3" fmla="*/ 304868 h 381068"/>
                  <a:gd name="connsiteX4" fmla="*/ 514350 w 514350"/>
                  <a:gd name="connsiteY4" fmla="*/ 371543 h 381068"/>
                  <a:gd name="connsiteX0" fmla="*/ 0 w 514350"/>
                  <a:gd name="connsiteY0" fmla="*/ 381000 h 381000"/>
                  <a:gd name="connsiteX1" fmla="*/ 180975 w 514350"/>
                  <a:gd name="connsiteY1" fmla="*/ 276225 h 381000"/>
                  <a:gd name="connsiteX2" fmla="*/ 285750 w 514350"/>
                  <a:gd name="connsiteY2" fmla="*/ 0 h 381000"/>
                  <a:gd name="connsiteX3" fmla="*/ 381000 w 514350"/>
                  <a:gd name="connsiteY3" fmla="*/ 304800 h 381000"/>
                  <a:gd name="connsiteX4" fmla="*/ 514350 w 514350"/>
                  <a:gd name="connsiteY4" fmla="*/ 371475 h 381000"/>
                  <a:gd name="connsiteX0" fmla="*/ 0 w 514350"/>
                  <a:gd name="connsiteY0" fmla="*/ 381034 h 381034"/>
                  <a:gd name="connsiteX1" fmla="*/ 180975 w 514350"/>
                  <a:gd name="connsiteY1" fmla="*/ 276259 h 381034"/>
                  <a:gd name="connsiteX2" fmla="*/ 285750 w 514350"/>
                  <a:gd name="connsiteY2" fmla="*/ 34 h 381034"/>
                  <a:gd name="connsiteX3" fmla="*/ 392906 w 514350"/>
                  <a:gd name="connsiteY3" fmla="*/ 295309 h 381034"/>
                  <a:gd name="connsiteX4" fmla="*/ 514350 w 514350"/>
                  <a:gd name="connsiteY4" fmla="*/ 371509 h 381034"/>
                  <a:gd name="connsiteX0" fmla="*/ 0 w 514350"/>
                  <a:gd name="connsiteY0" fmla="*/ 381034 h 381034"/>
                  <a:gd name="connsiteX1" fmla="*/ 180975 w 514350"/>
                  <a:gd name="connsiteY1" fmla="*/ 276259 h 381034"/>
                  <a:gd name="connsiteX2" fmla="*/ 285750 w 514350"/>
                  <a:gd name="connsiteY2" fmla="*/ 34 h 381034"/>
                  <a:gd name="connsiteX3" fmla="*/ 392906 w 514350"/>
                  <a:gd name="connsiteY3" fmla="*/ 295309 h 381034"/>
                  <a:gd name="connsiteX4" fmla="*/ 514350 w 514350"/>
                  <a:gd name="connsiteY4" fmla="*/ 371509 h 381034"/>
                  <a:gd name="connsiteX0" fmla="*/ 0 w 538162"/>
                  <a:gd name="connsiteY0" fmla="*/ 381034 h 381034"/>
                  <a:gd name="connsiteX1" fmla="*/ 180975 w 538162"/>
                  <a:gd name="connsiteY1" fmla="*/ 276259 h 381034"/>
                  <a:gd name="connsiteX2" fmla="*/ 285750 w 538162"/>
                  <a:gd name="connsiteY2" fmla="*/ 34 h 381034"/>
                  <a:gd name="connsiteX3" fmla="*/ 392906 w 538162"/>
                  <a:gd name="connsiteY3" fmla="*/ 295309 h 381034"/>
                  <a:gd name="connsiteX4" fmla="*/ 538162 w 538162"/>
                  <a:gd name="connsiteY4" fmla="*/ 371509 h 381034"/>
                  <a:gd name="connsiteX0" fmla="*/ 0 w 495299"/>
                  <a:gd name="connsiteY0" fmla="*/ 373891 h 373891"/>
                  <a:gd name="connsiteX1" fmla="*/ 138112 w 495299"/>
                  <a:gd name="connsiteY1" fmla="*/ 276259 h 373891"/>
                  <a:gd name="connsiteX2" fmla="*/ 242887 w 495299"/>
                  <a:gd name="connsiteY2" fmla="*/ 34 h 373891"/>
                  <a:gd name="connsiteX3" fmla="*/ 350043 w 495299"/>
                  <a:gd name="connsiteY3" fmla="*/ 295309 h 373891"/>
                  <a:gd name="connsiteX4" fmla="*/ 495299 w 495299"/>
                  <a:gd name="connsiteY4" fmla="*/ 371509 h 373891"/>
                  <a:gd name="connsiteX0" fmla="*/ 0 w 495299"/>
                  <a:gd name="connsiteY0" fmla="*/ 373891 h 373891"/>
                  <a:gd name="connsiteX1" fmla="*/ 138112 w 495299"/>
                  <a:gd name="connsiteY1" fmla="*/ 276259 h 373891"/>
                  <a:gd name="connsiteX2" fmla="*/ 242887 w 495299"/>
                  <a:gd name="connsiteY2" fmla="*/ 34 h 373891"/>
                  <a:gd name="connsiteX3" fmla="*/ 350043 w 495299"/>
                  <a:gd name="connsiteY3" fmla="*/ 295309 h 373891"/>
                  <a:gd name="connsiteX4" fmla="*/ 495299 w 495299"/>
                  <a:gd name="connsiteY4" fmla="*/ 371509 h 373891"/>
                  <a:gd name="connsiteX0" fmla="*/ 0 w 471486"/>
                  <a:gd name="connsiteY0" fmla="*/ 373891 h 373891"/>
                  <a:gd name="connsiteX1" fmla="*/ 114299 w 471486"/>
                  <a:gd name="connsiteY1" fmla="*/ 276259 h 373891"/>
                  <a:gd name="connsiteX2" fmla="*/ 219074 w 471486"/>
                  <a:gd name="connsiteY2" fmla="*/ 34 h 373891"/>
                  <a:gd name="connsiteX3" fmla="*/ 326230 w 471486"/>
                  <a:gd name="connsiteY3" fmla="*/ 295309 h 373891"/>
                  <a:gd name="connsiteX4" fmla="*/ 471486 w 471486"/>
                  <a:gd name="connsiteY4" fmla="*/ 371509 h 373891"/>
                  <a:gd name="connsiteX0" fmla="*/ 0 w 471486"/>
                  <a:gd name="connsiteY0" fmla="*/ 373862 h 373862"/>
                  <a:gd name="connsiteX1" fmla="*/ 123824 w 471486"/>
                  <a:gd name="connsiteY1" fmla="*/ 288136 h 373862"/>
                  <a:gd name="connsiteX2" fmla="*/ 219074 w 471486"/>
                  <a:gd name="connsiteY2" fmla="*/ 5 h 373862"/>
                  <a:gd name="connsiteX3" fmla="*/ 326230 w 471486"/>
                  <a:gd name="connsiteY3" fmla="*/ 295280 h 373862"/>
                  <a:gd name="connsiteX4" fmla="*/ 471486 w 471486"/>
                  <a:gd name="connsiteY4" fmla="*/ 371480 h 373862"/>
                  <a:gd name="connsiteX0" fmla="*/ 0 w 471486"/>
                  <a:gd name="connsiteY0" fmla="*/ 373862 h 373862"/>
                  <a:gd name="connsiteX1" fmla="*/ 123824 w 471486"/>
                  <a:gd name="connsiteY1" fmla="*/ 288136 h 373862"/>
                  <a:gd name="connsiteX2" fmla="*/ 219074 w 471486"/>
                  <a:gd name="connsiteY2" fmla="*/ 5 h 373862"/>
                  <a:gd name="connsiteX3" fmla="*/ 316705 w 471486"/>
                  <a:gd name="connsiteY3" fmla="*/ 295280 h 373862"/>
                  <a:gd name="connsiteX4" fmla="*/ 471486 w 471486"/>
                  <a:gd name="connsiteY4" fmla="*/ 371480 h 373862"/>
                  <a:gd name="connsiteX0" fmla="*/ 0 w 471486"/>
                  <a:gd name="connsiteY0" fmla="*/ 373862 h 373880"/>
                  <a:gd name="connsiteX1" fmla="*/ 123824 w 471486"/>
                  <a:gd name="connsiteY1" fmla="*/ 288136 h 373880"/>
                  <a:gd name="connsiteX2" fmla="*/ 219074 w 471486"/>
                  <a:gd name="connsiteY2" fmla="*/ 5 h 373880"/>
                  <a:gd name="connsiteX3" fmla="*/ 316705 w 471486"/>
                  <a:gd name="connsiteY3" fmla="*/ 295280 h 373880"/>
                  <a:gd name="connsiteX4" fmla="*/ 471486 w 471486"/>
                  <a:gd name="connsiteY4" fmla="*/ 371480 h 373880"/>
                  <a:gd name="connsiteX0" fmla="*/ 0 w 469105"/>
                  <a:gd name="connsiteY0" fmla="*/ 369100 h 371480"/>
                  <a:gd name="connsiteX1" fmla="*/ 121443 w 469105"/>
                  <a:gd name="connsiteY1" fmla="*/ 288136 h 371480"/>
                  <a:gd name="connsiteX2" fmla="*/ 216693 w 469105"/>
                  <a:gd name="connsiteY2" fmla="*/ 5 h 371480"/>
                  <a:gd name="connsiteX3" fmla="*/ 314324 w 469105"/>
                  <a:gd name="connsiteY3" fmla="*/ 295280 h 371480"/>
                  <a:gd name="connsiteX4" fmla="*/ 469105 w 469105"/>
                  <a:gd name="connsiteY4" fmla="*/ 371480 h 371480"/>
                  <a:gd name="connsiteX0" fmla="*/ 0 w 450055"/>
                  <a:gd name="connsiteY0" fmla="*/ 369100 h 371480"/>
                  <a:gd name="connsiteX1" fmla="*/ 121443 w 450055"/>
                  <a:gd name="connsiteY1" fmla="*/ 288136 h 371480"/>
                  <a:gd name="connsiteX2" fmla="*/ 216693 w 450055"/>
                  <a:gd name="connsiteY2" fmla="*/ 5 h 371480"/>
                  <a:gd name="connsiteX3" fmla="*/ 314324 w 450055"/>
                  <a:gd name="connsiteY3" fmla="*/ 295280 h 371480"/>
                  <a:gd name="connsiteX4" fmla="*/ 450055 w 450055"/>
                  <a:gd name="connsiteY4" fmla="*/ 371480 h 371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055" h="371480">
                    <a:moveTo>
                      <a:pt x="0" y="369100"/>
                    </a:moveTo>
                    <a:cubicBezTo>
                      <a:pt x="85724" y="369893"/>
                      <a:pt x="85328" y="349652"/>
                      <a:pt x="121443" y="288136"/>
                    </a:cubicBezTo>
                    <a:cubicBezTo>
                      <a:pt x="157558" y="226620"/>
                      <a:pt x="184546" y="-1186"/>
                      <a:pt x="216693" y="5"/>
                    </a:cubicBezTo>
                    <a:cubicBezTo>
                      <a:pt x="248840" y="1196"/>
                      <a:pt x="275430" y="233368"/>
                      <a:pt x="314324" y="295280"/>
                    </a:cubicBezTo>
                    <a:cubicBezTo>
                      <a:pt x="353218" y="357193"/>
                      <a:pt x="369092" y="371480"/>
                      <a:pt x="450055" y="371480"/>
                    </a:cubicBezTo>
                  </a:path>
                </a:pathLst>
              </a:custGeom>
              <a:noFill/>
              <a:ln w="190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円/楕円 71"/>
              <p:cNvSpPr/>
              <p:nvPr/>
            </p:nvSpPr>
            <p:spPr>
              <a:xfrm>
                <a:off x="6611885" y="2686451"/>
                <a:ext cx="204480" cy="204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テキスト ボックス 72"/>
              <p:cNvSpPr txBox="1"/>
              <p:nvPr/>
            </p:nvSpPr>
            <p:spPr>
              <a:xfrm>
                <a:off x="6536254" y="2564552"/>
                <a:ext cx="2984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n</a:t>
                </a:r>
                <a:endParaRPr kumimoji="1" lang="ja-JP" altLang="en-US" dirty="0"/>
              </a:p>
            </p:txBody>
          </p:sp>
        </p:grpSp>
        <p:sp>
          <p:nvSpPr>
            <p:cNvPr id="42" name="テキスト ボックス 41"/>
            <p:cNvSpPr txBox="1"/>
            <p:nvPr/>
          </p:nvSpPr>
          <p:spPr>
            <a:xfrm>
              <a:off x="8072556" y="2966128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n</a:t>
              </a:r>
              <a:endParaRPr kumimoji="1" lang="ja-JP" altLang="en-US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7626203" y="3416337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n</a:t>
              </a:r>
              <a:endParaRPr kumimoji="1" lang="ja-JP" altLang="en-US" dirty="0"/>
            </a:p>
          </p:txBody>
        </p:sp>
        <p:cxnSp>
          <p:nvCxnSpPr>
            <p:cNvPr id="44" name="直線コネクタ 43"/>
            <p:cNvCxnSpPr/>
            <p:nvPr/>
          </p:nvCxnSpPr>
          <p:spPr>
            <a:xfrm>
              <a:off x="7997215" y="2215749"/>
              <a:ext cx="728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8322940" y="2540814"/>
              <a:ext cx="4767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8329581" y="2984984"/>
              <a:ext cx="4701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>
              <a:off x="8289073" y="3537871"/>
              <a:ext cx="5106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8130531" y="3793929"/>
              <a:ext cx="4767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>
              <a:off x="5336549" y="3173076"/>
              <a:ext cx="366838" cy="15323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/>
            <p:cNvCxnSpPr/>
            <p:nvPr/>
          </p:nvCxnSpPr>
          <p:spPr>
            <a:xfrm flipV="1">
              <a:off x="5896415" y="4008129"/>
              <a:ext cx="210618" cy="20995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グループ化 50"/>
            <p:cNvGrpSpPr/>
            <p:nvPr/>
          </p:nvGrpSpPr>
          <p:grpSpPr>
            <a:xfrm>
              <a:off x="6328009" y="3249879"/>
              <a:ext cx="385140" cy="542596"/>
              <a:chOff x="5938697" y="2785265"/>
              <a:chExt cx="385140" cy="542596"/>
            </a:xfrm>
          </p:grpSpPr>
          <p:sp>
            <p:nvSpPr>
              <p:cNvPr id="68" name="フリーフォーム 67"/>
              <p:cNvSpPr/>
              <p:nvPr/>
            </p:nvSpPr>
            <p:spPr>
              <a:xfrm>
                <a:off x="5938697" y="2785265"/>
                <a:ext cx="385140" cy="317899"/>
              </a:xfrm>
              <a:custGeom>
                <a:avLst/>
                <a:gdLst>
                  <a:gd name="connsiteX0" fmla="*/ 0 w 514350"/>
                  <a:gd name="connsiteY0" fmla="*/ 381076 h 381076"/>
                  <a:gd name="connsiteX1" fmla="*/ 180975 w 514350"/>
                  <a:gd name="connsiteY1" fmla="*/ 276301 h 381076"/>
                  <a:gd name="connsiteX2" fmla="*/ 285750 w 514350"/>
                  <a:gd name="connsiteY2" fmla="*/ 76 h 381076"/>
                  <a:gd name="connsiteX3" fmla="*/ 381000 w 514350"/>
                  <a:gd name="connsiteY3" fmla="*/ 304876 h 381076"/>
                  <a:gd name="connsiteX4" fmla="*/ 514350 w 514350"/>
                  <a:gd name="connsiteY4" fmla="*/ 371551 h 381076"/>
                  <a:gd name="connsiteX0" fmla="*/ 0 w 514350"/>
                  <a:gd name="connsiteY0" fmla="*/ 381068 h 381068"/>
                  <a:gd name="connsiteX1" fmla="*/ 180975 w 514350"/>
                  <a:gd name="connsiteY1" fmla="*/ 276293 h 381068"/>
                  <a:gd name="connsiteX2" fmla="*/ 285750 w 514350"/>
                  <a:gd name="connsiteY2" fmla="*/ 68 h 381068"/>
                  <a:gd name="connsiteX3" fmla="*/ 381000 w 514350"/>
                  <a:gd name="connsiteY3" fmla="*/ 304868 h 381068"/>
                  <a:gd name="connsiteX4" fmla="*/ 514350 w 514350"/>
                  <a:gd name="connsiteY4" fmla="*/ 371543 h 381068"/>
                  <a:gd name="connsiteX0" fmla="*/ 0 w 514350"/>
                  <a:gd name="connsiteY0" fmla="*/ 381000 h 381000"/>
                  <a:gd name="connsiteX1" fmla="*/ 180975 w 514350"/>
                  <a:gd name="connsiteY1" fmla="*/ 276225 h 381000"/>
                  <a:gd name="connsiteX2" fmla="*/ 285750 w 514350"/>
                  <a:gd name="connsiteY2" fmla="*/ 0 h 381000"/>
                  <a:gd name="connsiteX3" fmla="*/ 381000 w 514350"/>
                  <a:gd name="connsiteY3" fmla="*/ 304800 h 381000"/>
                  <a:gd name="connsiteX4" fmla="*/ 514350 w 514350"/>
                  <a:gd name="connsiteY4" fmla="*/ 371475 h 381000"/>
                  <a:gd name="connsiteX0" fmla="*/ 0 w 514350"/>
                  <a:gd name="connsiteY0" fmla="*/ 381034 h 381034"/>
                  <a:gd name="connsiteX1" fmla="*/ 180975 w 514350"/>
                  <a:gd name="connsiteY1" fmla="*/ 276259 h 381034"/>
                  <a:gd name="connsiteX2" fmla="*/ 285750 w 514350"/>
                  <a:gd name="connsiteY2" fmla="*/ 34 h 381034"/>
                  <a:gd name="connsiteX3" fmla="*/ 392906 w 514350"/>
                  <a:gd name="connsiteY3" fmla="*/ 295309 h 381034"/>
                  <a:gd name="connsiteX4" fmla="*/ 514350 w 514350"/>
                  <a:gd name="connsiteY4" fmla="*/ 371509 h 381034"/>
                  <a:gd name="connsiteX0" fmla="*/ 0 w 514350"/>
                  <a:gd name="connsiteY0" fmla="*/ 381034 h 381034"/>
                  <a:gd name="connsiteX1" fmla="*/ 180975 w 514350"/>
                  <a:gd name="connsiteY1" fmla="*/ 276259 h 381034"/>
                  <a:gd name="connsiteX2" fmla="*/ 285750 w 514350"/>
                  <a:gd name="connsiteY2" fmla="*/ 34 h 381034"/>
                  <a:gd name="connsiteX3" fmla="*/ 392906 w 514350"/>
                  <a:gd name="connsiteY3" fmla="*/ 295309 h 381034"/>
                  <a:gd name="connsiteX4" fmla="*/ 514350 w 514350"/>
                  <a:gd name="connsiteY4" fmla="*/ 371509 h 381034"/>
                  <a:gd name="connsiteX0" fmla="*/ 0 w 538162"/>
                  <a:gd name="connsiteY0" fmla="*/ 381034 h 381034"/>
                  <a:gd name="connsiteX1" fmla="*/ 180975 w 538162"/>
                  <a:gd name="connsiteY1" fmla="*/ 276259 h 381034"/>
                  <a:gd name="connsiteX2" fmla="*/ 285750 w 538162"/>
                  <a:gd name="connsiteY2" fmla="*/ 34 h 381034"/>
                  <a:gd name="connsiteX3" fmla="*/ 392906 w 538162"/>
                  <a:gd name="connsiteY3" fmla="*/ 295309 h 381034"/>
                  <a:gd name="connsiteX4" fmla="*/ 538162 w 538162"/>
                  <a:gd name="connsiteY4" fmla="*/ 371509 h 381034"/>
                  <a:gd name="connsiteX0" fmla="*/ 0 w 495299"/>
                  <a:gd name="connsiteY0" fmla="*/ 373891 h 373891"/>
                  <a:gd name="connsiteX1" fmla="*/ 138112 w 495299"/>
                  <a:gd name="connsiteY1" fmla="*/ 276259 h 373891"/>
                  <a:gd name="connsiteX2" fmla="*/ 242887 w 495299"/>
                  <a:gd name="connsiteY2" fmla="*/ 34 h 373891"/>
                  <a:gd name="connsiteX3" fmla="*/ 350043 w 495299"/>
                  <a:gd name="connsiteY3" fmla="*/ 295309 h 373891"/>
                  <a:gd name="connsiteX4" fmla="*/ 495299 w 495299"/>
                  <a:gd name="connsiteY4" fmla="*/ 371509 h 373891"/>
                  <a:gd name="connsiteX0" fmla="*/ 0 w 495299"/>
                  <a:gd name="connsiteY0" fmla="*/ 373891 h 373891"/>
                  <a:gd name="connsiteX1" fmla="*/ 138112 w 495299"/>
                  <a:gd name="connsiteY1" fmla="*/ 276259 h 373891"/>
                  <a:gd name="connsiteX2" fmla="*/ 242887 w 495299"/>
                  <a:gd name="connsiteY2" fmla="*/ 34 h 373891"/>
                  <a:gd name="connsiteX3" fmla="*/ 350043 w 495299"/>
                  <a:gd name="connsiteY3" fmla="*/ 295309 h 373891"/>
                  <a:gd name="connsiteX4" fmla="*/ 495299 w 495299"/>
                  <a:gd name="connsiteY4" fmla="*/ 371509 h 373891"/>
                  <a:gd name="connsiteX0" fmla="*/ 0 w 471486"/>
                  <a:gd name="connsiteY0" fmla="*/ 373891 h 373891"/>
                  <a:gd name="connsiteX1" fmla="*/ 114299 w 471486"/>
                  <a:gd name="connsiteY1" fmla="*/ 276259 h 373891"/>
                  <a:gd name="connsiteX2" fmla="*/ 219074 w 471486"/>
                  <a:gd name="connsiteY2" fmla="*/ 34 h 373891"/>
                  <a:gd name="connsiteX3" fmla="*/ 326230 w 471486"/>
                  <a:gd name="connsiteY3" fmla="*/ 295309 h 373891"/>
                  <a:gd name="connsiteX4" fmla="*/ 471486 w 471486"/>
                  <a:gd name="connsiteY4" fmla="*/ 371509 h 373891"/>
                  <a:gd name="connsiteX0" fmla="*/ 0 w 471486"/>
                  <a:gd name="connsiteY0" fmla="*/ 373862 h 373862"/>
                  <a:gd name="connsiteX1" fmla="*/ 123824 w 471486"/>
                  <a:gd name="connsiteY1" fmla="*/ 288136 h 373862"/>
                  <a:gd name="connsiteX2" fmla="*/ 219074 w 471486"/>
                  <a:gd name="connsiteY2" fmla="*/ 5 h 373862"/>
                  <a:gd name="connsiteX3" fmla="*/ 326230 w 471486"/>
                  <a:gd name="connsiteY3" fmla="*/ 295280 h 373862"/>
                  <a:gd name="connsiteX4" fmla="*/ 471486 w 471486"/>
                  <a:gd name="connsiteY4" fmla="*/ 371480 h 373862"/>
                  <a:gd name="connsiteX0" fmla="*/ 0 w 471486"/>
                  <a:gd name="connsiteY0" fmla="*/ 373862 h 373862"/>
                  <a:gd name="connsiteX1" fmla="*/ 123824 w 471486"/>
                  <a:gd name="connsiteY1" fmla="*/ 288136 h 373862"/>
                  <a:gd name="connsiteX2" fmla="*/ 219074 w 471486"/>
                  <a:gd name="connsiteY2" fmla="*/ 5 h 373862"/>
                  <a:gd name="connsiteX3" fmla="*/ 316705 w 471486"/>
                  <a:gd name="connsiteY3" fmla="*/ 295280 h 373862"/>
                  <a:gd name="connsiteX4" fmla="*/ 471486 w 471486"/>
                  <a:gd name="connsiteY4" fmla="*/ 371480 h 373862"/>
                  <a:gd name="connsiteX0" fmla="*/ 0 w 471486"/>
                  <a:gd name="connsiteY0" fmla="*/ 373862 h 373880"/>
                  <a:gd name="connsiteX1" fmla="*/ 123824 w 471486"/>
                  <a:gd name="connsiteY1" fmla="*/ 288136 h 373880"/>
                  <a:gd name="connsiteX2" fmla="*/ 219074 w 471486"/>
                  <a:gd name="connsiteY2" fmla="*/ 5 h 373880"/>
                  <a:gd name="connsiteX3" fmla="*/ 316705 w 471486"/>
                  <a:gd name="connsiteY3" fmla="*/ 295280 h 373880"/>
                  <a:gd name="connsiteX4" fmla="*/ 471486 w 471486"/>
                  <a:gd name="connsiteY4" fmla="*/ 371480 h 373880"/>
                  <a:gd name="connsiteX0" fmla="*/ 0 w 469105"/>
                  <a:gd name="connsiteY0" fmla="*/ 369100 h 371480"/>
                  <a:gd name="connsiteX1" fmla="*/ 121443 w 469105"/>
                  <a:gd name="connsiteY1" fmla="*/ 288136 h 371480"/>
                  <a:gd name="connsiteX2" fmla="*/ 216693 w 469105"/>
                  <a:gd name="connsiteY2" fmla="*/ 5 h 371480"/>
                  <a:gd name="connsiteX3" fmla="*/ 314324 w 469105"/>
                  <a:gd name="connsiteY3" fmla="*/ 295280 h 371480"/>
                  <a:gd name="connsiteX4" fmla="*/ 469105 w 469105"/>
                  <a:gd name="connsiteY4" fmla="*/ 371480 h 371480"/>
                  <a:gd name="connsiteX0" fmla="*/ 0 w 450055"/>
                  <a:gd name="connsiteY0" fmla="*/ 369100 h 371480"/>
                  <a:gd name="connsiteX1" fmla="*/ 121443 w 450055"/>
                  <a:gd name="connsiteY1" fmla="*/ 288136 h 371480"/>
                  <a:gd name="connsiteX2" fmla="*/ 216693 w 450055"/>
                  <a:gd name="connsiteY2" fmla="*/ 5 h 371480"/>
                  <a:gd name="connsiteX3" fmla="*/ 314324 w 450055"/>
                  <a:gd name="connsiteY3" fmla="*/ 295280 h 371480"/>
                  <a:gd name="connsiteX4" fmla="*/ 450055 w 450055"/>
                  <a:gd name="connsiteY4" fmla="*/ 371480 h 371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055" h="371480">
                    <a:moveTo>
                      <a:pt x="0" y="369100"/>
                    </a:moveTo>
                    <a:cubicBezTo>
                      <a:pt x="85724" y="369893"/>
                      <a:pt x="85328" y="349652"/>
                      <a:pt x="121443" y="288136"/>
                    </a:cubicBezTo>
                    <a:cubicBezTo>
                      <a:pt x="157558" y="226620"/>
                      <a:pt x="184546" y="-1186"/>
                      <a:pt x="216693" y="5"/>
                    </a:cubicBezTo>
                    <a:cubicBezTo>
                      <a:pt x="248840" y="1196"/>
                      <a:pt x="275430" y="233368"/>
                      <a:pt x="314324" y="295280"/>
                    </a:cubicBezTo>
                    <a:cubicBezTo>
                      <a:pt x="353218" y="357193"/>
                      <a:pt x="369092" y="371480"/>
                      <a:pt x="450055" y="371480"/>
                    </a:cubicBezTo>
                  </a:path>
                </a:pathLst>
              </a:custGeom>
              <a:noFill/>
              <a:ln w="190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円/楕円 68"/>
              <p:cNvSpPr/>
              <p:nvPr/>
            </p:nvSpPr>
            <p:spPr>
              <a:xfrm>
                <a:off x="6029027" y="3057634"/>
                <a:ext cx="204480" cy="2044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テキスト ボックス 69"/>
              <p:cNvSpPr txBox="1"/>
              <p:nvPr/>
            </p:nvSpPr>
            <p:spPr>
              <a:xfrm>
                <a:off x="5973917" y="2958529"/>
                <a:ext cx="2984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n</a:t>
                </a:r>
                <a:endParaRPr kumimoji="1" lang="ja-JP" altLang="en-US" dirty="0"/>
              </a:p>
            </p:txBody>
          </p:sp>
        </p:grpSp>
        <p:cxnSp>
          <p:nvCxnSpPr>
            <p:cNvPr id="52" name="直線矢印コネクタ 51"/>
            <p:cNvCxnSpPr/>
            <p:nvPr/>
          </p:nvCxnSpPr>
          <p:spPr>
            <a:xfrm flipV="1">
              <a:off x="6541099" y="3299418"/>
              <a:ext cx="277945" cy="70593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爆発 1 52"/>
            <p:cNvSpPr/>
            <p:nvPr/>
          </p:nvSpPr>
          <p:spPr>
            <a:xfrm>
              <a:off x="6584742" y="3485327"/>
              <a:ext cx="293674" cy="286706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爆発 1 53"/>
            <p:cNvSpPr/>
            <p:nvPr/>
          </p:nvSpPr>
          <p:spPr>
            <a:xfrm>
              <a:off x="6423662" y="2986036"/>
              <a:ext cx="293674" cy="286706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5" name="直線矢印コネクタ 54"/>
            <p:cNvCxnSpPr/>
            <p:nvPr/>
          </p:nvCxnSpPr>
          <p:spPr>
            <a:xfrm flipV="1">
              <a:off x="5908973" y="3052515"/>
              <a:ext cx="210618" cy="20995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/>
            <p:cNvCxnSpPr/>
            <p:nvPr/>
          </p:nvCxnSpPr>
          <p:spPr>
            <a:xfrm>
              <a:off x="5464425" y="3893446"/>
              <a:ext cx="238962" cy="27092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/>
            <p:cNvCxnSpPr/>
            <p:nvPr/>
          </p:nvCxnSpPr>
          <p:spPr>
            <a:xfrm flipV="1">
              <a:off x="7416616" y="3416750"/>
              <a:ext cx="210618" cy="20995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/>
            <p:cNvCxnSpPr/>
            <p:nvPr/>
          </p:nvCxnSpPr>
          <p:spPr>
            <a:xfrm flipV="1">
              <a:off x="7549243" y="2435838"/>
              <a:ext cx="210618" cy="20995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/>
            <p:cNvCxnSpPr/>
            <p:nvPr/>
          </p:nvCxnSpPr>
          <p:spPr>
            <a:xfrm>
              <a:off x="7688696" y="2796583"/>
              <a:ext cx="366838" cy="15323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/>
            <p:nvPr/>
          </p:nvCxnSpPr>
          <p:spPr>
            <a:xfrm flipV="1">
              <a:off x="7830757" y="3066285"/>
              <a:ext cx="210618" cy="20995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/>
            <p:cNvCxnSpPr/>
            <p:nvPr/>
          </p:nvCxnSpPr>
          <p:spPr>
            <a:xfrm flipV="1">
              <a:off x="5391368" y="3485808"/>
              <a:ext cx="247147" cy="246909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/>
            <p:cNvCxnSpPr/>
            <p:nvPr/>
          </p:nvCxnSpPr>
          <p:spPr>
            <a:xfrm>
              <a:off x="6002016" y="3436908"/>
              <a:ext cx="38682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矢印コネクタ 62"/>
            <p:cNvCxnSpPr/>
            <p:nvPr/>
          </p:nvCxnSpPr>
          <p:spPr>
            <a:xfrm flipV="1">
              <a:off x="6878416" y="2764643"/>
              <a:ext cx="521587" cy="493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矢印コネクタ 63"/>
            <p:cNvCxnSpPr/>
            <p:nvPr/>
          </p:nvCxnSpPr>
          <p:spPr>
            <a:xfrm>
              <a:off x="6944074" y="4201423"/>
              <a:ext cx="43861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爆発 1 64"/>
            <p:cNvSpPr/>
            <p:nvPr/>
          </p:nvSpPr>
          <p:spPr>
            <a:xfrm>
              <a:off x="7036345" y="4380544"/>
              <a:ext cx="293674" cy="286706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7376434" y="3989737"/>
              <a:ext cx="1215969" cy="38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Attraction</a:t>
              </a:r>
              <a:endParaRPr kumimoji="1" lang="ja-JP" altLang="en-US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7376437" y="4339231"/>
              <a:ext cx="1269772" cy="38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Repulsion</a:t>
              </a:r>
              <a:endParaRPr kumimoji="1" lang="ja-JP" altLang="en-US" dirty="0"/>
            </a:p>
          </p:txBody>
        </p:sp>
      </p:grpSp>
      <p:pic>
        <p:nvPicPr>
          <p:cNvPr id="74" name="Picture 25" descr="a0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65" y="3551832"/>
            <a:ext cx="2651673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2557816" y="6040583"/>
            <a:ext cx="33922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000" b="1" baseline="30000" dirty="0">
                <a:solidFill>
                  <a:srgbClr val="0000CC"/>
                </a:solidFill>
              </a:rPr>
              <a:t>56</a:t>
            </a:r>
            <a:r>
              <a:rPr kumimoji="0" lang="en-US" altLang="ja-JP" sz="2000" b="1" dirty="0">
                <a:solidFill>
                  <a:srgbClr val="0000CC"/>
                </a:solidFill>
              </a:rPr>
              <a:t>Fe 800 MeV/u on </a:t>
            </a:r>
            <a:r>
              <a:rPr kumimoji="0" lang="en-US" altLang="ja-JP" sz="2000" b="1" baseline="30000" dirty="0" smtClean="0">
                <a:solidFill>
                  <a:srgbClr val="0000CC"/>
                </a:solidFill>
              </a:rPr>
              <a:t>208</a:t>
            </a:r>
            <a:r>
              <a:rPr kumimoji="0" lang="en-US" altLang="ja-JP" sz="2000" b="1" dirty="0" smtClean="0">
                <a:solidFill>
                  <a:srgbClr val="0000CC"/>
                </a:solidFill>
              </a:rPr>
              <a:t>Pb </a:t>
            </a:r>
            <a:r>
              <a:rPr kumimoji="0" lang="ja-JP" altLang="en-US" sz="2000" b="1" dirty="0" smtClean="0">
                <a:solidFill>
                  <a:srgbClr val="0000CC"/>
                </a:solidFill>
              </a:rPr>
              <a:t>→</a:t>
            </a:r>
            <a:endParaRPr kumimoji="0" lang="en-US" altLang="ja-JP" sz="2000" b="1" dirty="0">
              <a:solidFill>
                <a:srgbClr val="0000CC"/>
              </a:solidFill>
            </a:endParaRPr>
          </a:p>
        </p:txBody>
      </p:sp>
      <p:sp>
        <p:nvSpPr>
          <p:cNvPr id="76" name="フッター プレースホルダー 75"/>
          <p:cNvSpPr>
            <a:spLocks noGrp="1"/>
          </p:cNvSpPr>
          <p:nvPr>
            <p:ph type="ftr" sz="quarter" idx="11"/>
          </p:nvPr>
        </p:nvSpPr>
        <p:spPr>
          <a:xfrm>
            <a:off x="2944865" y="6559252"/>
            <a:ext cx="3248000" cy="260648"/>
          </a:xfrm>
        </p:spPr>
        <p:txBody>
          <a:bodyPr/>
          <a:lstStyle/>
          <a:p>
            <a:r>
              <a:rPr kumimoji="1" lang="en-US" altLang="ja-JP" dirty="0" err="1" smtClean="0"/>
              <a:t>T.Ogawa</a:t>
            </a:r>
            <a:r>
              <a:rPr kumimoji="1" lang="en-US" altLang="ja-JP" dirty="0" smtClean="0"/>
              <a:t>, Integral simulation by PHITS</a:t>
            </a:r>
            <a:endParaRPr kumimoji="1" lang="ja-JP" altLang="en-US" dirty="0"/>
          </a:p>
        </p:txBody>
      </p:sp>
      <p:sp>
        <p:nvSpPr>
          <p:cNvPr id="77" name="スライド番号プレースホルダー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8" name="テキスト ボックス 77"/>
          <p:cNvSpPr txBox="1"/>
          <p:nvPr/>
        </p:nvSpPr>
        <p:spPr bwMode="auto">
          <a:xfrm>
            <a:off x="0" y="6453325"/>
            <a:ext cx="26869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1050" dirty="0" smtClean="0"/>
              <a:t>* </a:t>
            </a:r>
            <a:r>
              <a:rPr kumimoji="1" lang="en-US" altLang="ja-JP" sz="1050" dirty="0" err="1" smtClean="0"/>
              <a:t>K.Niita</a:t>
            </a:r>
            <a:r>
              <a:rPr lang="ja-JP" altLang="en-US" sz="1050" dirty="0" smtClean="0"/>
              <a:t> </a:t>
            </a:r>
            <a:r>
              <a:rPr lang="en-US" altLang="ja-JP" sz="1050" i="1" dirty="0" smtClean="0"/>
              <a:t>et al.</a:t>
            </a:r>
            <a:r>
              <a:rPr lang="en-US" altLang="ja-JP" sz="1050" dirty="0" smtClean="0"/>
              <a:t>, </a:t>
            </a:r>
            <a:r>
              <a:rPr lang="en-US" altLang="ja-JP" sz="1050" i="1" dirty="0" smtClean="0"/>
              <a:t>PRC</a:t>
            </a:r>
            <a:r>
              <a:rPr lang="en-US" altLang="ja-JP" sz="1050" dirty="0" smtClean="0"/>
              <a:t>, </a:t>
            </a:r>
            <a:r>
              <a:rPr lang="en-US" altLang="ja-JP" sz="1050" b="1" dirty="0" smtClean="0"/>
              <a:t>52</a:t>
            </a:r>
            <a:r>
              <a:rPr lang="en-US" altLang="ja-JP" sz="1050" dirty="0" smtClean="0"/>
              <a:t>, 2620, (1995)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1050" dirty="0" smtClean="0"/>
              <a:t>* </a:t>
            </a:r>
            <a:r>
              <a:rPr kumimoji="1" lang="en-US" altLang="ja-JP" sz="1050" dirty="0" err="1" smtClean="0"/>
              <a:t>T.Ogawa</a:t>
            </a:r>
            <a:r>
              <a:rPr kumimoji="1" lang="en-US" altLang="ja-JP" sz="1050" dirty="0" smtClean="0"/>
              <a:t> </a:t>
            </a:r>
            <a:r>
              <a:rPr kumimoji="1" lang="en-US" altLang="ja-JP" sz="1050" i="1" dirty="0" smtClean="0"/>
              <a:t>et al.</a:t>
            </a:r>
            <a:r>
              <a:rPr kumimoji="1" lang="en-US" altLang="ja-JP" sz="1050" dirty="0" smtClean="0"/>
              <a:t>, </a:t>
            </a:r>
            <a:r>
              <a:rPr kumimoji="1" lang="en-US" altLang="ja-JP" sz="1050" i="1" dirty="0" smtClean="0"/>
              <a:t>PRC</a:t>
            </a:r>
            <a:r>
              <a:rPr kumimoji="1" lang="en-US" altLang="ja-JP" sz="1050" dirty="0" smtClean="0"/>
              <a:t>, </a:t>
            </a:r>
            <a:r>
              <a:rPr kumimoji="1" lang="en-US" altLang="ja-JP" sz="1050" b="1" dirty="0" smtClean="0"/>
              <a:t>92</a:t>
            </a:r>
            <a:r>
              <a:rPr kumimoji="1" lang="en-US" altLang="ja-JP" sz="1050" dirty="0" smtClean="0"/>
              <a:t>, 024614 (2015)</a:t>
            </a:r>
            <a:endParaRPr kumimoji="1" lang="ja-JP" altLang="en-US" sz="1050" dirty="0" smtClean="0"/>
          </a:p>
        </p:txBody>
      </p:sp>
      <p:cxnSp>
        <p:nvCxnSpPr>
          <p:cNvPr id="85" name="直線矢印コネクタ 84"/>
          <p:cNvCxnSpPr/>
          <p:nvPr/>
        </p:nvCxnSpPr>
        <p:spPr>
          <a:xfrm>
            <a:off x="2475260" y="4837906"/>
            <a:ext cx="0" cy="216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>
            <a:off x="2987824" y="4837906"/>
            <a:ext cx="0" cy="216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>
            <a:off x="3851920" y="4837906"/>
            <a:ext cx="0" cy="216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/>
          <p:cNvSpPr txBox="1"/>
          <p:nvPr/>
        </p:nvSpPr>
        <p:spPr bwMode="auto">
          <a:xfrm>
            <a:off x="2339752" y="5016394"/>
            <a:ext cx="8643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Decay</a:t>
            </a:r>
            <a:endParaRPr kumimoji="1" lang="ja-JP" altLang="en-US" dirty="0" smtClean="0"/>
          </a:p>
        </p:txBody>
      </p:sp>
      <p:sp>
        <p:nvSpPr>
          <p:cNvPr id="91" name="テキスト ボックス 90"/>
          <p:cNvSpPr txBox="1"/>
          <p:nvPr/>
        </p:nvSpPr>
        <p:spPr bwMode="auto">
          <a:xfrm>
            <a:off x="3389614" y="5016394"/>
            <a:ext cx="16722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Fragmentation</a:t>
            </a:r>
            <a:endParaRPr kumimoji="1" lang="ja-JP" altLang="en-US" dirty="0" smtClean="0"/>
          </a:p>
        </p:txBody>
      </p:sp>
      <p:cxnSp>
        <p:nvCxnSpPr>
          <p:cNvPr id="92" name="直線矢印コネクタ 91"/>
          <p:cNvCxnSpPr/>
          <p:nvPr/>
        </p:nvCxnSpPr>
        <p:spPr>
          <a:xfrm flipH="1">
            <a:off x="3389614" y="5385726"/>
            <a:ext cx="462306" cy="216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92"/>
          <p:cNvCxnSpPr/>
          <p:nvPr/>
        </p:nvCxnSpPr>
        <p:spPr>
          <a:xfrm>
            <a:off x="2987824" y="5393164"/>
            <a:ext cx="401790" cy="216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/>
          <p:cNvSpPr txBox="1"/>
          <p:nvPr/>
        </p:nvSpPr>
        <p:spPr bwMode="auto">
          <a:xfrm>
            <a:off x="2657238" y="5609752"/>
            <a:ext cx="21387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Mesons (π, K, η…)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027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" r="-3214" b="20292"/>
          <a:stretch/>
        </p:blipFill>
        <p:spPr bwMode="auto">
          <a:xfrm>
            <a:off x="319949" y="1932995"/>
            <a:ext cx="2100165" cy="172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Prompt gamma-decay model</a:t>
            </a:r>
            <a:r>
              <a:rPr lang="en-US" altLang="ja-JP" baseline="30000" dirty="0" smtClean="0"/>
              <a:t>*</a:t>
            </a:r>
            <a:endParaRPr kumimoji="1" lang="ja-JP" altLang="en-US" baseline="30000" dirty="0"/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97" t="68892" r="6111" b="5311"/>
          <a:stretch/>
        </p:blipFill>
        <p:spPr bwMode="auto">
          <a:xfrm>
            <a:off x="894606" y="3736395"/>
            <a:ext cx="1183623" cy="97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円/楕円 35"/>
          <p:cNvSpPr/>
          <p:nvPr/>
        </p:nvSpPr>
        <p:spPr>
          <a:xfrm>
            <a:off x="1192405" y="4835579"/>
            <a:ext cx="46863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矢印コネクタ 36"/>
          <p:cNvCxnSpPr/>
          <p:nvPr/>
        </p:nvCxnSpPr>
        <p:spPr>
          <a:xfrm flipV="1">
            <a:off x="1421005" y="1656136"/>
            <a:ext cx="0" cy="316611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78229" y="4754295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Ground</a:t>
            </a:r>
          </a:p>
          <a:p>
            <a:r>
              <a:rPr kumimoji="1" lang="en-US" altLang="ja-JP" dirty="0" smtClean="0"/>
              <a:t> state</a:t>
            </a:r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>
          <a:xfrm>
            <a:off x="1518160" y="4673656"/>
            <a:ext cx="1533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1118110" y="4513636"/>
            <a:ext cx="1828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1323850" y="4410766"/>
            <a:ext cx="2105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1009525" y="4182166"/>
            <a:ext cx="23431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1488632" y="4056436"/>
            <a:ext cx="1828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1118110" y="3862126"/>
            <a:ext cx="1828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 flipH="1">
            <a:off x="963187" y="3782116"/>
            <a:ext cx="2006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1671512" y="3827836"/>
            <a:ext cx="1828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1454342" y="2038922"/>
            <a:ext cx="925830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1511492" y="142575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Angular </a:t>
            </a:r>
          </a:p>
          <a:p>
            <a:r>
              <a:rPr kumimoji="1" lang="en-US" altLang="ja-JP" dirty="0" smtClean="0"/>
              <a:t>momentum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05370" y="147147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Energy</a:t>
            </a:r>
            <a:endParaRPr kumimoji="1" lang="ja-JP" altLang="en-US" dirty="0"/>
          </a:p>
        </p:txBody>
      </p:sp>
      <p:cxnSp>
        <p:nvCxnSpPr>
          <p:cNvPr id="65" name="直線コネクタ 64"/>
          <p:cNvCxnSpPr/>
          <p:nvPr/>
        </p:nvCxnSpPr>
        <p:spPr>
          <a:xfrm>
            <a:off x="1323850" y="4822246"/>
            <a:ext cx="2105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338753" y="429175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Levels</a:t>
            </a:r>
            <a:endParaRPr kumimoji="1" lang="ja-JP" altLang="en-US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-96233" y="3429344"/>
            <a:ext cx="1050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 </a:t>
            </a:r>
            <a:r>
              <a:rPr kumimoji="1" lang="en-US" altLang="ja-JP" dirty="0" smtClean="0"/>
              <a:t>MeV</a:t>
            </a:r>
          </a:p>
          <a:p>
            <a:r>
              <a:rPr lang="en-US" altLang="ja-JP" dirty="0" smtClean="0"/>
              <a:t>&amp; A &gt; 40</a:t>
            </a:r>
            <a:endParaRPr kumimoji="1" lang="ja-JP" altLang="en-US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876272" y="1613397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Theory-based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1762952" y="4144304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Data file based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132769" y="6440999"/>
            <a:ext cx="4225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* </a:t>
            </a:r>
            <a:r>
              <a:rPr kumimoji="1" lang="en-US" altLang="ja-JP" sz="1200" dirty="0" err="1" smtClean="0"/>
              <a:t>T.Ogawa</a:t>
            </a:r>
            <a:r>
              <a:rPr kumimoji="1" lang="en-US" altLang="ja-JP" sz="1200" dirty="0" smtClean="0"/>
              <a:t>, </a:t>
            </a:r>
            <a:r>
              <a:rPr kumimoji="1" lang="en-US" altLang="ja-JP" sz="1200" i="1" dirty="0" smtClean="0"/>
              <a:t>et al.</a:t>
            </a:r>
            <a:r>
              <a:rPr kumimoji="1" lang="en-US" altLang="ja-JP" sz="1200" dirty="0" smtClean="0"/>
              <a:t>, </a:t>
            </a:r>
            <a:r>
              <a:rPr kumimoji="1" lang="en-US" altLang="ja-JP" sz="1200" i="1" dirty="0" err="1" smtClean="0"/>
              <a:t>Nucl</a:t>
            </a:r>
            <a:r>
              <a:rPr kumimoji="1" lang="en-US" altLang="ja-JP" sz="1200" i="1" dirty="0" smtClean="0"/>
              <a:t>. </a:t>
            </a:r>
            <a:r>
              <a:rPr kumimoji="1" lang="en-US" altLang="ja-JP" sz="1200" i="1" dirty="0" err="1" smtClean="0"/>
              <a:t>Instrum</a:t>
            </a:r>
            <a:r>
              <a:rPr kumimoji="1" lang="en-US" altLang="ja-JP" sz="1200" i="1" dirty="0" smtClean="0"/>
              <a:t>. Meth. B</a:t>
            </a:r>
            <a:r>
              <a:rPr kumimoji="1" lang="en-US" altLang="ja-JP" sz="1200" dirty="0" smtClean="0"/>
              <a:t>, </a:t>
            </a:r>
            <a:r>
              <a:rPr kumimoji="1" lang="en-US" altLang="ja-JP" sz="1200" b="1" dirty="0" smtClean="0"/>
              <a:t>325</a:t>
            </a:r>
            <a:r>
              <a:rPr kumimoji="1" lang="en-US" altLang="ja-JP" sz="1200" dirty="0" smtClean="0"/>
              <a:t>, 35-42 (2014)</a:t>
            </a:r>
          </a:p>
          <a:p>
            <a:r>
              <a:rPr lang="en-US" altLang="ja-JP" sz="1200" dirty="0"/>
              <a:t>** </a:t>
            </a:r>
            <a:r>
              <a:rPr lang="en-US" altLang="ja-JP" sz="1200" dirty="0" err="1"/>
              <a:t>A.Gilbert</a:t>
            </a:r>
            <a:r>
              <a:rPr lang="en-US" altLang="ja-JP" sz="1200" dirty="0"/>
              <a:t>, </a:t>
            </a:r>
            <a:r>
              <a:rPr lang="en-US" altLang="ja-JP" sz="1200" i="1" dirty="0"/>
              <a:t>et al.</a:t>
            </a:r>
            <a:r>
              <a:rPr lang="en-US" altLang="ja-JP" sz="1200" dirty="0"/>
              <a:t>, </a:t>
            </a:r>
            <a:r>
              <a:rPr lang="en-US" altLang="ja-JP" sz="1200" i="1" dirty="0"/>
              <a:t>Can. Jour. Phys</a:t>
            </a:r>
            <a:r>
              <a:rPr lang="en-US" altLang="ja-JP" sz="1200" dirty="0"/>
              <a:t>., </a:t>
            </a:r>
            <a:r>
              <a:rPr lang="en-US" altLang="ja-JP" sz="1200" b="1" dirty="0"/>
              <a:t>43</a:t>
            </a:r>
            <a:r>
              <a:rPr lang="en-US" altLang="ja-JP" sz="1200" dirty="0"/>
              <a:t>, 1446-1496 (1965</a:t>
            </a:r>
            <a:r>
              <a:rPr lang="en-US" altLang="ja-JP" sz="1200" dirty="0" smtClean="0"/>
              <a:t>)</a:t>
            </a:r>
            <a:endParaRPr lang="en-US" altLang="ja-JP" sz="1200" dirty="0"/>
          </a:p>
        </p:txBody>
      </p:sp>
      <p:cxnSp>
        <p:nvCxnSpPr>
          <p:cNvPr id="101" name="直線コネクタ 100"/>
          <p:cNvCxnSpPr/>
          <p:nvPr/>
        </p:nvCxnSpPr>
        <p:spPr>
          <a:xfrm flipH="1">
            <a:off x="862865" y="3416608"/>
            <a:ext cx="2006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テキスト ボックス 148"/>
          <p:cNvSpPr txBox="1"/>
          <p:nvPr/>
        </p:nvSpPr>
        <p:spPr>
          <a:xfrm>
            <a:off x="3857550" y="608400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Ground state</a:t>
            </a:r>
            <a:endParaRPr kumimoji="1" lang="ja-JP" altLang="en-US" dirty="0"/>
          </a:p>
        </p:txBody>
      </p:sp>
      <p:grpSp>
        <p:nvGrpSpPr>
          <p:cNvPr id="169" name="グループ化 168"/>
          <p:cNvGrpSpPr/>
          <p:nvPr/>
        </p:nvGrpSpPr>
        <p:grpSpPr>
          <a:xfrm>
            <a:off x="3807506" y="4225294"/>
            <a:ext cx="1618438" cy="1877198"/>
            <a:chOff x="706013" y="7994607"/>
            <a:chExt cx="2434272" cy="2016153"/>
          </a:xfrm>
        </p:grpSpPr>
        <p:cxnSp>
          <p:nvCxnSpPr>
            <p:cNvPr id="125" name="直線矢印コネクタ 124"/>
            <p:cNvCxnSpPr/>
            <p:nvPr/>
          </p:nvCxnSpPr>
          <p:spPr>
            <a:xfrm flipV="1">
              <a:off x="706013" y="7994607"/>
              <a:ext cx="0" cy="2016153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グループ化 126"/>
            <p:cNvGrpSpPr/>
            <p:nvPr/>
          </p:nvGrpSpPr>
          <p:grpSpPr>
            <a:xfrm>
              <a:off x="706013" y="8472117"/>
              <a:ext cx="2281434" cy="1522058"/>
              <a:chOff x="611560" y="4221088"/>
              <a:chExt cx="1872208" cy="2065725"/>
            </a:xfrm>
          </p:grpSpPr>
          <p:cxnSp>
            <p:nvCxnSpPr>
              <p:cNvPr id="128" name="直線コネクタ 127"/>
              <p:cNvCxnSpPr/>
              <p:nvPr/>
            </p:nvCxnSpPr>
            <p:spPr>
              <a:xfrm>
                <a:off x="611560" y="4221088"/>
                <a:ext cx="187220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コネクタ 128"/>
              <p:cNvCxnSpPr/>
              <p:nvPr/>
            </p:nvCxnSpPr>
            <p:spPr>
              <a:xfrm>
                <a:off x="611560" y="4365104"/>
                <a:ext cx="187220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コネクタ 129"/>
              <p:cNvCxnSpPr/>
              <p:nvPr/>
            </p:nvCxnSpPr>
            <p:spPr>
              <a:xfrm>
                <a:off x="611560" y="5013176"/>
                <a:ext cx="187220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線コネクタ 130"/>
              <p:cNvCxnSpPr/>
              <p:nvPr/>
            </p:nvCxnSpPr>
            <p:spPr>
              <a:xfrm>
                <a:off x="611560" y="5157192"/>
                <a:ext cx="187220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コネクタ 131"/>
              <p:cNvCxnSpPr/>
              <p:nvPr/>
            </p:nvCxnSpPr>
            <p:spPr>
              <a:xfrm>
                <a:off x="611560" y="5517232"/>
                <a:ext cx="187220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コネクタ 132"/>
              <p:cNvCxnSpPr/>
              <p:nvPr/>
            </p:nvCxnSpPr>
            <p:spPr>
              <a:xfrm>
                <a:off x="611560" y="5733256"/>
                <a:ext cx="187220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コネクタ 133"/>
              <p:cNvCxnSpPr/>
              <p:nvPr/>
            </p:nvCxnSpPr>
            <p:spPr>
              <a:xfrm>
                <a:off x="611560" y="5949280"/>
                <a:ext cx="187220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コネクタ 134"/>
              <p:cNvCxnSpPr/>
              <p:nvPr/>
            </p:nvCxnSpPr>
            <p:spPr>
              <a:xfrm>
                <a:off x="611560" y="6005760"/>
                <a:ext cx="187220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コネクタ 135"/>
              <p:cNvCxnSpPr/>
              <p:nvPr/>
            </p:nvCxnSpPr>
            <p:spPr>
              <a:xfrm>
                <a:off x="611560" y="6286813"/>
                <a:ext cx="187220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8" name="直線矢印コネクタ 137"/>
            <p:cNvCxnSpPr/>
            <p:nvPr/>
          </p:nvCxnSpPr>
          <p:spPr>
            <a:xfrm>
              <a:off x="1448806" y="8578230"/>
              <a:ext cx="0" cy="1158436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矢印コネクタ 138"/>
            <p:cNvCxnSpPr/>
            <p:nvPr/>
          </p:nvCxnSpPr>
          <p:spPr>
            <a:xfrm>
              <a:off x="2297712" y="9055740"/>
              <a:ext cx="0" cy="371396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矢印コネクタ 139"/>
            <p:cNvCxnSpPr/>
            <p:nvPr/>
          </p:nvCxnSpPr>
          <p:spPr>
            <a:xfrm>
              <a:off x="2152185" y="9427136"/>
              <a:ext cx="0" cy="31834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矢印コネクタ 140"/>
            <p:cNvCxnSpPr/>
            <p:nvPr/>
          </p:nvCxnSpPr>
          <p:spPr>
            <a:xfrm>
              <a:off x="2297712" y="9787091"/>
              <a:ext cx="0" cy="22366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矢印コネクタ 141"/>
            <p:cNvCxnSpPr/>
            <p:nvPr/>
          </p:nvCxnSpPr>
          <p:spPr>
            <a:xfrm>
              <a:off x="2472994" y="9586306"/>
              <a:ext cx="0" cy="200785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/>
            <p:cNvCxnSpPr/>
            <p:nvPr/>
          </p:nvCxnSpPr>
          <p:spPr>
            <a:xfrm>
              <a:off x="749375" y="8266481"/>
              <a:ext cx="2390910" cy="1027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矢印コネクタ 155"/>
            <p:cNvCxnSpPr/>
            <p:nvPr/>
          </p:nvCxnSpPr>
          <p:spPr>
            <a:xfrm>
              <a:off x="1831985" y="8472117"/>
              <a:ext cx="0" cy="685331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矢印コネクタ 157"/>
            <p:cNvCxnSpPr/>
            <p:nvPr/>
          </p:nvCxnSpPr>
          <p:spPr>
            <a:xfrm>
              <a:off x="1961663" y="8578230"/>
              <a:ext cx="0" cy="848906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テキスト ボックス 170"/>
          <p:cNvSpPr txBox="1"/>
          <p:nvPr/>
        </p:nvSpPr>
        <p:spPr>
          <a:xfrm rot="16200000">
            <a:off x="3114661" y="502862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Energy </a:t>
            </a:r>
            <a:endParaRPr kumimoji="1" lang="ja-JP" altLang="en-US" dirty="0"/>
          </a:p>
        </p:txBody>
      </p:sp>
      <p:sp>
        <p:nvSpPr>
          <p:cNvPr id="174" name="テキスト ボックス 173"/>
          <p:cNvSpPr txBox="1"/>
          <p:nvPr/>
        </p:nvSpPr>
        <p:spPr>
          <a:xfrm>
            <a:off x="5806585" y="4350490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De-excited based </a:t>
            </a:r>
          </a:p>
          <a:p>
            <a:r>
              <a:rPr kumimoji="1" lang="en-US" altLang="ja-JP" dirty="0" smtClean="0"/>
              <a:t>on </a:t>
            </a:r>
            <a:r>
              <a:rPr kumimoji="1" lang="en-US" altLang="ja-JP" dirty="0" smtClean="0">
                <a:solidFill>
                  <a:srgbClr val="FF0000"/>
                </a:solidFill>
              </a:rPr>
              <a:t>ENSDF data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</a:t>
            </a:fld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1598920" y="2249641"/>
            <a:ext cx="1100872" cy="1420857"/>
            <a:chOff x="1275391" y="1744404"/>
            <a:chExt cx="1180210" cy="1523256"/>
          </a:xfrm>
        </p:grpSpPr>
        <p:cxnSp>
          <p:nvCxnSpPr>
            <p:cNvPr id="112" name="直線矢印コネクタ 111"/>
            <p:cNvCxnSpPr/>
            <p:nvPr/>
          </p:nvCxnSpPr>
          <p:spPr>
            <a:xfrm flipH="1">
              <a:off x="1723442" y="1744404"/>
              <a:ext cx="109668" cy="3384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矢印コネクタ 112"/>
            <p:cNvCxnSpPr/>
            <p:nvPr/>
          </p:nvCxnSpPr>
          <p:spPr>
            <a:xfrm flipH="1">
              <a:off x="1559191" y="2082828"/>
              <a:ext cx="138243" cy="3312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矢印コネクタ 118"/>
            <p:cNvCxnSpPr/>
            <p:nvPr/>
          </p:nvCxnSpPr>
          <p:spPr>
            <a:xfrm flipH="1">
              <a:off x="1477369" y="2434018"/>
              <a:ext cx="69123" cy="35029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矢印コネクタ 120"/>
            <p:cNvCxnSpPr/>
            <p:nvPr/>
          </p:nvCxnSpPr>
          <p:spPr>
            <a:xfrm flipH="1">
              <a:off x="1275391" y="2792945"/>
              <a:ext cx="214678" cy="4671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フリーフォーム 143"/>
            <p:cNvSpPr/>
            <p:nvPr/>
          </p:nvSpPr>
          <p:spPr>
            <a:xfrm rot="780542">
              <a:off x="1847554" y="1863414"/>
              <a:ext cx="608047" cy="198045"/>
            </a:xfrm>
            <a:custGeom>
              <a:avLst/>
              <a:gdLst>
                <a:gd name="connsiteX0" fmla="*/ 0 w 1856095"/>
                <a:gd name="connsiteY0" fmla="*/ 272975 h 784324"/>
                <a:gd name="connsiteX1" fmla="*/ 122830 w 1856095"/>
                <a:gd name="connsiteY1" fmla="*/ 27316 h 784324"/>
                <a:gd name="connsiteX2" fmla="*/ 300250 w 1856095"/>
                <a:gd name="connsiteY2" fmla="*/ 777943 h 784324"/>
                <a:gd name="connsiteX3" fmla="*/ 450376 w 1856095"/>
                <a:gd name="connsiteY3" fmla="*/ 27316 h 784324"/>
                <a:gd name="connsiteX4" fmla="*/ 614149 w 1856095"/>
                <a:gd name="connsiteY4" fmla="*/ 764295 h 784324"/>
                <a:gd name="connsiteX5" fmla="*/ 750627 w 1856095"/>
                <a:gd name="connsiteY5" fmla="*/ 40963 h 784324"/>
                <a:gd name="connsiteX6" fmla="*/ 900752 w 1856095"/>
                <a:gd name="connsiteY6" fmla="*/ 750647 h 784324"/>
                <a:gd name="connsiteX7" fmla="*/ 1037230 w 1856095"/>
                <a:gd name="connsiteY7" fmla="*/ 40963 h 784324"/>
                <a:gd name="connsiteX8" fmla="*/ 1173707 w 1856095"/>
                <a:gd name="connsiteY8" fmla="*/ 750647 h 784324"/>
                <a:gd name="connsiteX9" fmla="*/ 1337480 w 1856095"/>
                <a:gd name="connsiteY9" fmla="*/ 20 h 784324"/>
                <a:gd name="connsiteX10" fmla="*/ 1528549 w 1856095"/>
                <a:gd name="connsiteY10" fmla="*/ 777943 h 784324"/>
                <a:gd name="connsiteX11" fmla="*/ 1596788 w 1856095"/>
                <a:gd name="connsiteY11" fmla="*/ 368510 h 784324"/>
                <a:gd name="connsiteX12" fmla="*/ 1856095 w 1856095"/>
                <a:gd name="connsiteY12" fmla="*/ 354862 h 78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6095" h="784324">
                  <a:moveTo>
                    <a:pt x="0" y="272975"/>
                  </a:moveTo>
                  <a:cubicBezTo>
                    <a:pt x="36394" y="108065"/>
                    <a:pt x="72788" y="-56845"/>
                    <a:pt x="122830" y="27316"/>
                  </a:cubicBezTo>
                  <a:cubicBezTo>
                    <a:pt x="172872" y="111477"/>
                    <a:pt x="245659" y="777943"/>
                    <a:pt x="300250" y="777943"/>
                  </a:cubicBezTo>
                  <a:cubicBezTo>
                    <a:pt x="354841" y="777943"/>
                    <a:pt x="398060" y="29591"/>
                    <a:pt x="450376" y="27316"/>
                  </a:cubicBezTo>
                  <a:cubicBezTo>
                    <a:pt x="502692" y="25041"/>
                    <a:pt x="564107" y="762021"/>
                    <a:pt x="614149" y="764295"/>
                  </a:cubicBezTo>
                  <a:cubicBezTo>
                    <a:pt x="664191" y="766569"/>
                    <a:pt x="702860" y="43238"/>
                    <a:pt x="750627" y="40963"/>
                  </a:cubicBezTo>
                  <a:cubicBezTo>
                    <a:pt x="798394" y="38688"/>
                    <a:pt x="852985" y="750647"/>
                    <a:pt x="900752" y="750647"/>
                  </a:cubicBezTo>
                  <a:cubicBezTo>
                    <a:pt x="948519" y="750647"/>
                    <a:pt x="991738" y="40963"/>
                    <a:pt x="1037230" y="40963"/>
                  </a:cubicBezTo>
                  <a:cubicBezTo>
                    <a:pt x="1082722" y="40963"/>
                    <a:pt x="1123665" y="757471"/>
                    <a:pt x="1173707" y="750647"/>
                  </a:cubicBezTo>
                  <a:cubicBezTo>
                    <a:pt x="1223749" y="743823"/>
                    <a:pt x="1278340" y="-4529"/>
                    <a:pt x="1337480" y="20"/>
                  </a:cubicBezTo>
                  <a:cubicBezTo>
                    <a:pt x="1396620" y="4569"/>
                    <a:pt x="1485331" y="716528"/>
                    <a:pt x="1528549" y="777943"/>
                  </a:cubicBezTo>
                  <a:cubicBezTo>
                    <a:pt x="1571767" y="839358"/>
                    <a:pt x="1542197" y="439024"/>
                    <a:pt x="1596788" y="368510"/>
                  </a:cubicBezTo>
                  <a:cubicBezTo>
                    <a:pt x="1651379" y="297996"/>
                    <a:pt x="1753737" y="326429"/>
                    <a:pt x="1856095" y="354862"/>
                  </a:cubicBezTo>
                </a:path>
              </a:pathLst>
            </a:custGeom>
            <a:noFill/>
            <a:ln w="1270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フリーフォーム 144"/>
            <p:cNvSpPr/>
            <p:nvPr/>
          </p:nvSpPr>
          <p:spPr>
            <a:xfrm rot="780542">
              <a:off x="1651841" y="2283177"/>
              <a:ext cx="608047" cy="198045"/>
            </a:xfrm>
            <a:custGeom>
              <a:avLst/>
              <a:gdLst>
                <a:gd name="connsiteX0" fmla="*/ 0 w 1856095"/>
                <a:gd name="connsiteY0" fmla="*/ 272975 h 784324"/>
                <a:gd name="connsiteX1" fmla="*/ 122830 w 1856095"/>
                <a:gd name="connsiteY1" fmla="*/ 27316 h 784324"/>
                <a:gd name="connsiteX2" fmla="*/ 300250 w 1856095"/>
                <a:gd name="connsiteY2" fmla="*/ 777943 h 784324"/>
                <a:gd name="connsiteX3" fmla="*/ 450376 w 1856095"/>
                <a:gd name="connsiteY3" fmla="*/ 27316 h 784324"/>
                <a:gd name="connsiteX4" fmla="*/ 614149 w 1856095"/>
                <a:gd name="connsiteY4" fmla="*/ 764295 h 784324"/>
                <a:gd name="connsiteX5" fmla="*/ 750627 w 1856095"/>
                <a:gd name="connsiteY5" fmla="*/ 40963 h 784324"/>
                <a:gd name="connsiteX6" fmla="*/ 900752 w 1856095"/>
                <a:gd name="connsiteY6" fmla="*/ 750647 h 784324"/>
                <a:gd name="connsiteX7" fmla="*/ 1037230 w 1856095"/>
                <a:gd name="connsiteY7" fmla="*/ 40963 h 784324"/>
                <a:gd name="connsiteX8" fmla="*/ 1173707 w 1856095"/>
                <a:gd name="connsiteY8" fmla="*/ 750647 h 784324"/>
                <a:gd name="connsiteX9" fmla="*/ 1337480 w 1856095"/>
                <a:gd name="connsiteY9" fmla="*/ 20 h 784324"/>
                <a:gd name="connsiteX10" fmla="*/ 1528549 w 1856095"/>
                <a:gd name="connsiteY10" fmla="*/ 777943 h 784324"/>
                <a:gd name="connsiteX11" fmla="*/ 1596788 w 1856095"/>
                <a:gd name="connsiteY11" fmla="*/ 368510 h 784324"/>
                <a:gd name="connsiteX12" fmla="*/ 1856095 w 1856095"/>
                <a:gd name="connsiteY12" fmla="*/ 354862 h 78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6095" h="784324">
                  <a:moveTo>
                    <a:pt x="0" y="272975"/>
                  </a:moveTo>
                  <a:cubicBezTo>
                    <a:pt x="36394" y="108065"/>
                    <a:pt x="72788" y="-56845"/>
                    <a:pt x="122830" y="27316"/>
                  </a:cubicBezTo>
                  <a:cubicBezTo>
                    <a:pt x="172872" y="111477"/>
                    <a:pt x="245659" y="777943"/>
                    <a:pt x="300250" y="777943"/>
                  </a:cubicBezTo>
                  <a:cubicBezTo>
                    <a:pt x="354841" y="777943"/>
                    <a:pt x="398060" y="29591"/>
                    <a:pt x="450376" y="27316"/>
                  </a:cubicBezTo>
                  <a:cubicBezTo>
                    <a:pt x="502692" y="25041"/>
                    <a:pt x="564107" y="762021"/>
                    <a:pt x="614149" y="764295"/>
                  </a:cubicBezTo>
                  <a:cubicBezTo>
                    <a:pt x="664191" y="766569"/>
                    <a:pt x="702860" y="43238"/>
                    <a:pt x="750627" y="40963"/>
                  </a:cubicBezTo>
                  <a:cubicBezTo>
                    <a:pt x="798394" y="38688"/>
                    <a:pt x="852985" y="750647"/>
                    <a:pt x="900752" y="750647"/>
                  </a:cubicBezTo>
                  <a:cubicBezTo>
                    <a:pt x="948519" y="750647"/>
                    <a:pt x="991738" y="40963"/>
                    <a:pt x="1037230" y="40963"/>
                  </a:cubicBezTo>
                  <a:cubicBezTo>
                    <a:pt x="1082722" y="40963"/>
                    <a:pt x="1123665" y="757471"/>
                    <a:pt x="1173707" y="750647"/>
                  </a:cubicBezTo>
                  <a:cubicBezTo>
                    <a:pt x="1223749" y="743823"/>
                    <a:pt x="1278340" y="-4529"/>
                    <a:pt x="1337480" y="20"/>
                  </a:cubicBezTo>
                  <a:cubicBezTo>
                    <a:pt x="1396620" y="4569"/>
                    <a:pt x="1485331" y="716528"/>
                    <a:pt x="1528549" y="777943"/>
                  </a:cubicBezTo>
                  <a:cubicBezTo>
                    <a:pt x="1571767" y="839358"/>
                    <a:pt x="1542197" y="439024"/>
                    <a:pt x="1596788" y="368510"/>
                  </a:cubicBezTo>
                  <a:cubicBezTo>
                    <a:pt x="1651379" y="297996"/>
                    <a:pt x="1753737" y="326429"/>
                    <a:pt x="1856095" y="354862"/>
                  </a:cubicBezTo>
                </a:path>
              </a:pathLst>
            </a:custGeom>
            <a:noFill/>
            <a:ln w="1270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フリーフォーム 145"/>
            <p:cNvSpPr/>
            <p:nvPr/>
          </p:nvSpPr>
          <p:spPr>
            <a:xfrm rot="780542">
              <a:off x="1539118" y="2598509"/>
              <a:ext cx="608047" cy="198045"/>
            </a:xfrm>
            <a:custGeom>
              <a:avLst/>
              <a:gdLst>
                <a:gd name="connsiteX0" fmla="*/ 0 w 1856095"/>
                <a:gd name="connsiteY0" fmla="*/ 272975 h 784324"/>
                <a:gd name="connsiteX1" fmla="*/ 122830 w 1856095"/>
                <a:gd name="connsiteY1" fmla="*/ 27316 h 784324"/>
                <a:gd name="connsiteX2" fmla="*/ 300250 w 1856095"/>
                <a:gd name="connsiteY2" fmla="*/ 777943 h 784324"/>
                <a:gd name="connsiteX3" fmla="*/ 450376 w 1856095"/>
                <a:gd name="connsiteY3" fmla="*/ 27316 h 784324"/>
                <a:gd name="connsiteX4" fmla="*/ 614149 w 1856095"/>
                <a:gd name="connsiteY4" fmla="*/ 764295 h 784324"/>
                <a:gd name="connsiteX5" fmla="*/ 750627 w 1856095"/>
                <a:gd name="connsiteY5" fmla="*/ 40963 h 784324"/>
                <a:gd name="connsiteX6" fmla="*/ 900752 w 1856095"/>
                <a:gd name="connsiteY6" fmla="*/ 750647 h 784324"/>
                <a:gd name="connsiteX7" fmla="*/ 1037230 w 1856095"/>
                <a:gd name="connsiteY7" fmla="*/ 40963 h 784324"/>
                <a:gd name="connsiteX8" fmla="*/ 1173707 w 1856095"/>
                <a:gd name="connsiteY8" fmla="*/ 750647 h 784324"/>
                <a:gd name="connsiteX9" fmla="*/ 1337480 w 1856095"/>
                <a:gd name="connsiteY9" fmla="*/ 20 h 784324"/>
                <a:gd name="connsiteX10" fmla="*/ 1528549 w 1856095"/>
                <a:gd name="connsiteY10" fmla="*/ 777943 h 784324"/>
                <a:gd name="connsiteX11" fmla="*/ 1596788 w 1856095"/>
                <a:gd name="connsiteY11" fmla="*/ 368510 h 784324"/>
                <a:gd name="connsiteX12" fmla="*/ 1856095 w 1856095"/>
                <a:gd name="connsiteY12" fmla="*/ 354862 h 78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6095" h="784324">
                  <a:moveTo>
                    <a:pt x="0" y="272975"/>
                  </a:moveTo>
                  <a:cubicBezTo>
                    <a:pt x="36394" y="108065"/>
                    <a:pt x="72788" y="-56845"/>
                    <a:pt x="122830" y="27316"/>
                  </a:cubicBezTo>
                  <a:cubicBezTo>
                    <a:pt x="172872" y="111477"/>
                    <a:pt x="245659" y="777943"/>
                    <a:pt x="300250" y="777943"/>
                  </a:cubicBezTo>
                  <a:cubicBezTo>
                    <a:pt x="354841" y="777943"/>
                    <a:pt x="398060" y="29591"/>
                    <a:pt x="450376" y="27316"/>
                  </a:cubicBezTo>
                  <a:cubicBezTo>
                    <a:pt x="502692" y="25041"/>
                    <a:pt x="564107" y="762021"/>
                    <a:pt x="614149" y="764295"/>
                  </a:cubicBezTo>
                  <a:cubicBezTo>
                    <a:pt x="664191" y="766569"/>
                    <a:pt x="702860" y="43238"/>
                    <a:pt x="750627" y="40963"/>
                  </a:cubicBezTo>
                  <a:cubicBezTo>
                    <a:pt x="798394" y="38688"/>
                    <a:pt x="852985" y="750647"/>
                    <a:pt x="900752" y="750647"/>
                  </a:cubicBezTo>
                  <a:cubicBezTo>
                    <a:pt x="948519" y="750647"/>
                    <a:pt x="991738" y="40963"/>
                    <a:pt x="1037230" y="40963"/>
                  </a:cubicBezTo>
                  <a:cubicBezTo>
                    <a:pt x="1082722" y="40963"/>
                    <a:pt x="1123665" y="757471"/>
                    <a:pt x="1173707" y="750647"/>
                  </a:cubicBezTo>
                  <a:cubicBezTo>
                    <a:pt x="1223749" y="743823"/>
                    <a:pt x="1278340" y="-4529"/>
                    <a:pt x="1337480" y="20"/>
                  </a:cubicBezTo>
                  <a:cubicBezTo>
                    <a:pt x="1396620" y="4569"/>
                    <a:pt x="1485331" y="716528"/>
                    <a:pt x="1528549" y="777943"/>
                  </a:cubicBezTo>
                  <a:cubicBezTo>
                    <a:pt x="1571767" y="839358"/>
                    <a:pt x="1542197" y="439024"/>
                    <a:pt x="1596788" y="368510"/>
                  </a:cubicBezTo>
                  <a:cubicBezTo>
                    <a:pt x="1651379" y="297996"/>
                    <a:pt x="1753737" y="326429"/>
                    <a:pt x="1856095" y="354862"/>
                  </a:cubicBezTo>
                </a:path>
              </a:pathLst>
            </a:custGeom>
            <a:noFill/>
            <a:ln w="1270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フリーフォーム 146"/>
            <p:cNvSpPr/>
            <p:nvPr/>
          </p:nvSpPr>
          <p:spPr>
            <a:xfrm rot="780542">
              <a:off x="1397218" y="3069615"/>
              <a:ext cx="608047" cy="198045"/>
            </a:xfrm>
            <a:custGeom>
              <a:avLst/>
              <a:gdLst>
                <a:gd name="connsiteX0" fmla="*/ 0 w 1856095"/>
                <a:gd name="connsiteY0" fmla="*/ 272975 h 784324"/>
                <a:gd name="connsiteX1" fmla="*/ 122830 w 1856095"/>
                <a:gd name="connsiteY1" fmla="*/ 27316 h 784324"/>
                <a:gd name="connsiteX2" fmla="*/ 300250 w 1856095"/>
                <a:gd name="connsiteY2" fmla="*/ 777943 h 784324"/>
                <a:gd name="connsiteX3" fmla="*/ 450376 w 1856095"/>
                <a:gd name="connsiteY3" fmla="*/ 27316 h 784324"/>
                <a:gd name="connsiteX4" fmla="*/ 614149 w 1856095"/>
                <a:gd name="connsiteY4" fmla="*/ 764295 h 784324"/>
                <a:gd name="connsiteX5" fmla="*/ 750627 w 1856095"/>
                <a:gd name="connsiteY5" fmla="*/ 40963 h 784324"/>
                <a:gd name="connsiteX6" fmla="*/ 900752 w 1856095"/>
                <a:gd name="connsiteY6" fmla="*/ 750647 h 784324"/>
                <a:gd name="connsiteX7" fmla="*/ 1037230 w 1856095"/>
                <a:gd name="connsiteY7" fmla="*/ 40963 h 784324"/>
                <a:gd name="connsiteX8" fmla="*/ 1173707 w 1856095"/>
                <a:gd name="connsiteY8" fmla="*/ 750647 h 784324"/>
                <a:gd name="connsiteX9" fmla="*/ 1337480 w 1856095"/>
                <a:gd name="connsiteY9" fmla="*/ 20 h 784324"/>
                <a:gd name="connsiteX10" fmla="*/ 1528549 w 1856095"/>
                <a:gd name="connsiteY10" fmla="*/ 777943 h 784324"/>
                <a:gd name="connsiteX11" fmla="*/ 1596788 w 1856095"/>
                <a:gd name="connsiteY11" fmla="*/ 368510 h 784324"/>
                <a:gd name="connsiteX12" fmla="*/ 1856095 w 1856095"/>
                <a:gd name="connsiteY12" fmla="*/ 354862 h 78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6095" h="784324">
                  <a:moveTo>
                    <a:pt x="0" y="272975"/>
                  </a:moveTo>
                  <a:cubicBezTo>
                    <a:pt x="36394" y="108065"/>
                    <a:pt x="72788" y="-56845"/>
                    <a:pt x="122830" y="27316"/>
                  </a:cubicBezTo>
                  <a:cubicBezTo>
                    <a:pt x="172872" y="111477"/>
                    <a:pt x="245659" y="777943"/>
                    <a:pt x="300250" y="777943"/>
                  </a:cubicBezTo>
                  <a:cubicBezTo>
                    <a:pt x="354841" y="777943"/>
                    <a:pt x="398060" y="29591"/>
                    <a:pt x="450376" y="27316"/>
                  </a:cubicBezTo>
                  <a:cubicBezTo>
                    <a:pt x="502692" y="25041"/>
                    <a:pt x="564107" y="762021"/>
                    <a:pt x="614149" y="764295"/>
                  </a:cubicBezTo>
                  <a:cubicBezTo>
                    <a:pt x="664191" y="766569"/>
                    <a:pt x="702860" y="43238"/>
                    <a:pt x="750627" y="40963"/>
                  </a:cubicBezTo>
                  <a:cubicBezTo>
                    <a:pt x="798394" y="38688"/>
                    <a:pt x="852985" y="750647"/>
                    <a:pt x="900752" y="750647"/>
                  </a:cubicBezTo>
                  <a:cubicBezTo>
                    <a:pt x="948519" y="750647"/>
                    <a:pt x="991738" y="40963"/>
                    <a:pt x="1037230" y="40963"/>
                  </a:cubicBezTo>
                  <a:cubicBezTo>
                    <a:pt x="1082722" y="40963"/>
                    <a:pt x="1123665" y="757471"/>
                    <a:pt x="1173707" y="750647"/>
                  </a:cubicBezTo>
                  <a:cubicBezTo>
                    <a:pt x="1223749" y="743823"/>
                    <a:pt x="1278340" y="-4529"/>
                    <a:pt x="1337480" y="20"/>
                  </a:cubicBezTo>
                  <a:cubicBezTo>
                    <a:pt x="1396620" y="4569"/>
                    <a:pt x="1485331" y="716528"/>
                    <a:pt x="1528549" y="777943"/>
                  </a:cubicBezTo>
                  <a:cubicBezTo>
                    <a:pt x="1571767" y="839358"/>
                    <a:pt x="1542197" y="439024"/>
                    <a:pt x="1596788" y="368510"/>
                  </a:cubicBezTo>
                  <a:cubicBezTo>
                    <a:pt x="1651379" y="297996"/>
                    <a:pt x="1753737" y="326429"/>
                    <a:pt x="1856095" y="354862"/>
                  </a:cubicBezTo>
                </a:path>
              </a:pathLst>
            </a:custGeom>
            <a:noFill/>
            <a:ln w="1270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8" name="テキスト ボックス 147"/>
          <p:cNvSpPr txBox="1"/>
          <p:nvPr/>
        </p:nvSpPr>
        <p:spPr>
          <a:xfrm>
            <a:off x="2861833" y="2134680"/>
            <a:ext cx="2048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Above 3 MeV, a lot of levels are not identified</a:t>
            </a:r>
            <a:endParaRPr kumimoji="1" lang="en-US" altLang="ja-JP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テキスト ボックス 150"/>
              <p:cNvSpPr txBox="1"/>
              <p:nvPr/>
            </p:nvSpPr>
            <p:spPr>
              <a:xfrm>
                <a:off x="4763464" y="1505635"/>
                <a:ext cx="4293676" cy="771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ja-JP" altLang="ja-JP" sz="1700" smtClean="0">
                          <a:solidFill>
                            <a:schemeClr val="tx1"/>
                          </a:solidFill>
                          <a:latin typeface="Cambria Math"/>
                        </a:rPr>
                        <m:t>ρ</m:t>
                      </m:r>
                      <m:d>
                        <m:dPr>
                          <m:ctrlPr>
                            <a:rPr lang="ja-JP" altLang="ja-JP" sz="17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7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</m:t>
                          </m:r>
                        </m:e>
                      </m:d>
                      <m:r>
                        <a:rPr lang="ja-JP" altLang="ja-JP" sz="1700">
                          <a:solidFill>
                            <a:schemeClr val="tx1"/>
                          </a:solidFill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ja-JP" altLang="ja-JP" sz="17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17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Exp</m:t>
                          </m:r>
                          <m:d>
                            <m:dPr>
                              <m:ctrlPr>
                                <a:rPr lang="en-US" altLang="ja-JP" sz="17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7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ja-JP" altLang="ja-JP" sz="17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ja-JP" sz="17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𝑎𝐸</m:t>
                                  </m:r>
                                </m:e>
                              </m:rad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ja-JP" altLang="ja-JP" sz="17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sz="17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ja-JP" altLang="ja-JP" sz="17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7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altLang="ja-JP" sz="17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ja-JP" sz="17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ja-JP" sz="17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altLang="ja-JP" sz="17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  <m:r>
                            <a:rPr lang="en-US" altLang="ja-JP" sz="17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ja-JP" sz="1700">
                          <a:solidFill>
                            <a:schemeClr val="tx1"/>
                          </a:solidFill>
                          <a:latin typeface="Cambria Math"/>
                        </a:rPr>
                        <m:t>Exp</m:t>
                      </m:r>
                      <m:r>
                        <a:rPr lang="en-US" altLang="ja-JP" sz="1700" i="1">
                          <a:solidFill>
                            <a:schemeClr val="tx1"/>
                          </a:solidFill>
                          <a:latin typeface="Cambria Math"/>
                        </a:rPr>
                        <m:t>(−</m:t>
                      </m:r>
                      <m:f>
                        <m:fPr>
                          <m:ctrlPr>
                            <a:rPr lang="ja-JP" altLang="ja-JP" sz="17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sz="17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  <m:r>
                            <a:rPr lang="en-US" altLang="ja-JP" sz="17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altLang="ja-JP" sz="17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</m:t>
                          </m:r>
                          <m:r>
                            <a:rPr lang="en-US" altLang="ja-JP" sz="17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+1)</m:t>
                          </m:r>
                        </m:num>
                        <m:den>
                          <m:r>
                            <a:rPr lang="en-US" altLang="ja-JP" sz="17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ja-JP" altLang="ja-JP" sz="17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sz="17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ja-JP" sz="17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1700" i="1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kumimoji="1" lang="ja-JP" altLang="en-US" sz="17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1" name="テキスト ボックス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464" y="1505635"/>
                <a:ext cx="4293676" cy="77123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テキスト ボックス 151"/>
              <p:cNvSpPr txBox="1"/>
              <p:nvPr/>
            </p:nvSpPr>
            <p:spPr>
              <a:xfrm>
                <a:off x="4763464" y="2737208"/>
                <a:ext cx="3039700" cy="657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I</m:t>
                      </m:r>
                      <m: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E</m:t>
                      </m:r>
                      <m:r>
                        <a:rPr lang="en-US" altLang="ja-JP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altLang="ja-JP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𝜆</m:t>
                      </m:r>
                      <m:r>
                        <a:rPr lang="en-US" altLang="ja-JP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  <m:r>
                        <a:rPr lang="ja-JP" altLang="ja-JP">
                          <a:solidFill>
                            <a:schemeClr val="tx1"/>
                          </a:solidFill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ja-JP" altLang="ja-JP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𝜆</m:t>
                          </m:r>
                          <m: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ja-JP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𝜆</m:t>
                                  </m:r>
                                  <m:r>
                                    <a:rPr lang="en-US" altLang="ja-JP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+1</m:t>
                                  </m:r>
                                </m:e>
                              </m:d>
                              <m:r>
                                <a:rPr lang="en-US" altLang="ja-JP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‼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ja-JP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altLang="ja-JP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𝜆</m:t>
                          </m:r>
                          <m:r>
                            <a:rPr lang="en-US" altLang="ja-JP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2" name="テキスト ボックス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464" y="2737208"/>
                <a:ext cx="3039700" cy="65755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テキスト ボックス 154"/>
          <p:cNvSpPr txBox="1"/>
          <p:nvPr/>
        </p:nvSpPr>
        <p:spPr>
          <a:xfrm>
            <a:off x="4714210" y="1144384"/>
            <a:ext cx="15311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Level density</a:t>
            </a:r>
            <a:endParaRPr kumimoji="1" lang="ja-JP" altLang="en-US" dirty="0"/>
          </a:p>
        </p:txBody>
      </p:sp>
      <p:sp>
        <p:nvSpPr>
          <p:cNvPr id="159" name="テキスト ボックス 158"/>
          <p:cNvSpPr txBox="1"/>
          <p:nvPr/>
        </p:nvSpPr>
        <p:spPr>
          <a:xfrm>
            <a:off x="4767901" y="2392528"/>
            <a:ext cx="20868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Transition strength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 bwMode="auto">
          <a:xfrm>
            <a:off x="7639699" y="2444695"/>
            <a:ext cx="16594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E: Energy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dirty="0" smtClean="0"/>
              <a:t>J: Angular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dirty="0" smtClean="0"/>
              <a:t>     momentum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λ: </a:t>
            </a:r>
            <a:r>
              <a:rPr lang="en-US" altLang="ja-JP" dirty="0" smtClean="0"/>
              <a:t>Shift of J</a:t>
            </a:r>
            <a:endParaRPr kumimoji="1" lang="ja-JP" altLang="en-US" dirty="0" smtClean="0"/>
          </a:p>
        </p:txBody>
      </p:sp>
      <p:cxnSp>
        <p:nvCxnSpPr>
          <p:cNvPr id="160" name="直線コネクタ 159"/>
          <p:cNvCxnSpPr/>
          <p:nvPr/>
        </p:nvCxnSpPr>
        <p:spPr>
          <a:xfrm>
            <a:off x="755282" y="3710995"/>
            <a:ext cx="6884417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テキスト ボックス 79"/>
          <p:cNvSpPr txBox="1"/>
          <p:nvPr/>
        </p:nvSpPr>
        <p:spPr>
          <a:xfrm>
            <a:off x="5806585" y="5056840"/>
            <a:ext cx="3459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ENSDF includes data on</a:t>
            </a:r>
          </a:p>
          <a:p>
            <a:r>
              <a:rPr lang="en-US" altLang="ja-JP" dirty="0" smtClean="0"/>
              <a:t>energy, spin, parity, </a:t>
            </a:r>
            <a:r>
              <a:rPr lang="en-US" altLang="ja-JP" dirty="0" err="1" smtClean="0"/>
              <a:t>deexcitation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3059832" y="5400626"/>
            <a:ext cx="1241524" cy="55631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/>
          <p:cNvSpPr txBox="1"/>
          <p:nvPr/>
        </p:nvSpPr>
        <p:spPr>
          <a:xfrm>
            <a:off x="1196186" y="5633780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Corresponds to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gamma-ray peaks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576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Model benchmark (fragmentation)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2494"/>
            <a:ext cx="8229600" cy="720427"/>
          </a:xfrm>
        </p:spPr>
        <p:txBody>
          <a:bodyPr/>
          <a:lstStyle/>
          <a:p>
            <a:r>
              <a:rPr lang="en-US" altLang="ja-JP" sz="2800" baseline="30000" dirty="0"/>
              <a:t>208</a:t>
            </a:r>
            <a:r>
              <a:rPr lang="en-US" altLang="ja-JP" sz="2800" dirty="0"/>
              <a:t>Pb(</a:t>
            </a:r>
            <a:r>
              <a:rPr lang="en-US" altLang="ja-JP" sz="2800" baseline="30000" dirty="0" err="1"/>
              <a:t>Nat</a:t>
            </a:r>
            <a:r>
              <a:rPr lang="en-US" altLang="ja-JP" sz="2800" dirty="0" err="1"/>
              <a:t>C,x</a:t>
            </a:r>
            <a:r>
              <a:rPr lang="en-US" altLang="ja-JP" sz="2800" dirty="0"/>
              <a:t>)X @ </a:t>
            </a:r>
            <a:r>
              <a:rPr lang="en-US" altLang="ja-JP" sz="2800" dirty="0" smtClean="0"/>
              <a:t>158AGeV</a:t>
            </a:r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ja-JP" altLang="en-US" sz="2800" dirty="0"/>
          </a:p>
          <a:p>
            <a:endParaRPr kumimoji="1" lang="ja-JP" altLang="en-US" sz="28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80205" y="6565981"/>
            <a:ext cx="3657148" cy="306347"/>
          </a:xfrm>
        </p:spPr>
        <p:txBody>
          <a:bodyPr/>
          <a:lstStyle/>
          <a:p>
            <a:r>
              <a:rPr kumimoji="1" lang="en-US" altLang="ja-JP" dirty="0" err="1" smtClean="0"/>
              <a:t>T.Ogawa</a:t>
            </a:r>
            <a:r>
              <a:rPr kumimoji="1" lang="en-US" altLang="ja-JP" dirty="0" smtClean="0"/>
              <a:t>, Integral simulation by PHITS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7</a:t>
            </a:fld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-861881" y="1675606"/>
            <a:ext cx="10867763" cy="3409578"/>
            <a:chOff x="-861881" y="2239377"/>
            <a:chExt cx="10867763" cy="3409578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11809" y="2239377"/>
              <a:ext cx="9104995" cy="3409578"/>
              <a:chOff x="11809" y="4209828"/>
              <a:chExt cx="9104995" cy="3409578"/>
            </a:xfrm>
          </p:grpSpPr>
          <p:sp>
            <p:nvSpPr>
              <p:cNvPr id="27" name="正方形/長方形 26"/>
              <p:cNvSpPr/>
              <p:nvPr/>
            </p:nvSpPr>
            <p:spPr>
              <a:xfrm>
                <a:off x="691868" y="4642931"/>
                <a:ext cx="8424936" cy="227707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8" name="グループ化 27"/>
              <p:cNvGrpSpPr/>
              <p:nvPr/>
            </p:nvGrpSpPr>
            <p:grpSpPr>
              <a:xfrm>
                <a:off x="1411948" y="5675267"/>
                <a:ext cx="7304339" cy="730668"/>
                <a:chOff x="1411948" y="5675267"/>
                <a:chExt cx="7304339" cy="730668"/>
              </a:xfrm>
            </p:grpSpPr>
            <p:sp>
              <p:nvSpPr>
                <p:cNvPr id="78" name="円/楕円 77"/>
                <p:cNvSpPr/>
                <p:nvPr/>
              </p:nvSpPr>
              <p:spPr>
                <a:xfrm>
                  <a:off x="1411948" y="6257428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円/楕円 78"/>
                <p:cNvSpPr/>
                <p:nvPr/>
              </p:nvSpPr>
              <p:spPr>
                <a:xfrm>
                  <a:off x="1501770" y="5995793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0" name="円/楕円 79"/>
                <p:cNvSpPr/>
                <p:nvPr/>
              </p:nvSpPr>
              <p:spPr>
                <a:xfrm>
                  <a:off x="1610158" y="592126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1" name="円/楕円 80"/>
                <p:cNvSpPr/>
                <p:nvPr/>
              </p:nvSpPr>
              <p:spPr>
                <a:xfrm>
                  <a:off x="1701806" y="5915583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" name="円/楕円 81"/>
                <p:cNvSpPr/>
                <p:nvPr/>
              </p:nvSpPr>
              <p:spPr>
                <a:xfrm>
                  <a:off x="1797624" y="596860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" name="円/楕円 82"/>
                <p:cNvSpPr/>
                <p:nvPr/>
              </p:nvSpPr>
              <p:spPr>
                <a:xfrm>
                  <a:off x="1901718" y="598759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円/楕円 83"/>
                <p:cNvSpPr/>
                <p:nvPr/>
              </p:nvSpPr>
              <p:spPr>
                <a:xfrm>
                  <a:off x="1992774" y="6074134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" name="円/楕円 84"/>
                <p:cNvSpPr/>
                <p:nvPr/>
              </p:nvSpPr>
              <p:spPr>
                <a:xfrm>
                  <a:off x="2088592" y="6088370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円/楕円 85"/>
                <p:cNvSpPr/>
                <p:nvPr/>
              </p:nvSpPr>
              <p:spPr>
                <a:xfrm>
                  <a:off x="2192131" y="6095513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円/楕円 86"/>
                <p:cNvSpPr/>
                <p:nvPr/>
              </p:nvSpPr>
              <p:spPr>
                <a:xfrm>
                  <a:off x="2287949" y="604755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円/楕円 87"/>
                <p:cNvSpPr/>
                <p:nvPr/>
              </p:nvSpPr>
              <p:spPr>
                <a:xfrm>
                  <a:off x="2391488" y="6150229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円/楕円 88"/>
                <p:cNvSpPr/>
                <p:nvPr/>
              </p:nvSpPr>
              <p:spPr>
                <a:xfrm>
                  <a:off x="2482671" y="6090698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0" name="円/楕円 89"/>
                <p:cNvSpPr/>
                <p:nvPr/>
              </p:nvSpPr>
              <p:spPr>
                <a:xfrm>
                  <a:off x="2583124" y="6223805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1" name="円/楕円 90"/>
                <p:cNvSpPr/>
                <p:nvPr/>
              </p:nvSpPr>
              <p:spPr>
                <a:xfrm>
                  <a:off x="2680205" y="6099823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2" name="円/楕円 91"/>
                <p:cNvSpPr/>
                <p:nvPr/>
              </p:nvSpPr>
              <p:spPr>
                <a:xfrm>
                  <a:off x="2780100" y="6095513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3" name="円/楕円 92"/>
                <p:cNvSpPr/>
                <p:nvPr/>
              </p:nvSpPr>
              <p:spPr>
                <a:xfrm>
                  <a:off x="2871156" y="6104585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円/楕円 93"/>
                <p:cNvSpPr/>
                <p:nvPr/>
              </p:nvSpPr>
              <p:spPr>
                <a:xfrm>
                  <a:off x="2974695" y="6147848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円/楕円 94"/>
                <p:cNvSpPr/>
                <p:nvPr/>
              </p:nvSpPr>
              <p:spPr>
                <a:xfrm>
                  <a:off x="3070442" y="6145647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" name="円/楕円 95"/>
                <p:cNvSpPr/>
                <p:nvPr/>
              </p:nvSpPr>
              <p:spPr>
                <a:xfrm>
                  <a:off x="3164304" y="617183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" name="円/楕円 96"/>
                <p:cNvSpPr/>
                <p:nvPr/>
              </p:nvSpPr>
              <p:spPr>
                <a:xfrm>
                  <a:off x="3272251" y="6147848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円/楕円 97"/>
                <p:cNvSpPr/>
                <p:nvPr/>
              </p:nvSpPr>
              <p:spPr>
                <a:xfrm>
                  <a:off x="3363135" y="6264300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円/楕円 98"/>
                <p:cNvSpPr/>
                <p:nvPr/>
              </p:nvSpPr>
              <p:spPr>
                <a:xfrm>
                  <a:off x="3459178" y="6239077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円/楕円 99"/>
                <p:cNvSpPr/>
                <p:nvPr/>
              </p:nvSpPr>
              <p:spPr>
                <a:xfrm>
                  <a:off x="3562664" y="6225915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1" name="円/楕円 100"/>
                <p:cNvSpPr/>
                <p:nvPr/>
              </p:nvSpPr>
              <p:spPr>
                <a:xfrm>
                  <a:off x="3658482" y="6212198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円/楕円 101"/>
                <p:cNvSpPr/>
                <p:nvPr/>
              </p:nvSpPr>
              <p:spPr>
                <a:xfrm>
                  <a:off x="3757259" y="6261919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円/楕円 102"/>
                <p:cNvSpPr/>
                <p:nvPr/>
              </p:nvSpPr>
              <p:spPr>
                <a:xfrm>
                  <a:off x="3855458" y="6196514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円/楕円 103"/>
                <p:cNvSpPr/>
                <p:nvPr/>
              </p:nvSpPr>
              <p:spPr>
                <a:xfrm>
                  <a:off x="3951276" y="6308318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円/楕円 104"/>
                <p:cNvSpPr/>
                <p:nvPr/>
              </p:nvSpPr>
              <p:spPr>
                <a:xfrm>
                  <a:off x="4047672" y="6234250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6" name="円/楕円 105"/>
                <p:cNvSpPr/>
                <p:nvPr/>
              </p:nvSpPr>
              <p:spPr>
                <a:xfrm>
                  <a:off x="4148252" y="6236196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7" name="円/楕円 106"/>
                <p:cNvSpPr/>
                <p:nvPr/>
              </p:nvSpPr>
              <p:spPr>
                <a:xfrm>
                  <a:off x="4247029" y="629611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" name="円/楕円 107"/>
                <p:cNvSpPr/>
                <p:nvPr/>
              </p:nvSpPr>
              <p:spPr>
                <a:xfrm>
                  <a:off x="4345228" y="6241072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" name="円/楕円 108"/>
                <p:cNvSpPr/>
                <p:nvPr/>
              </p:nvSpPr>
              <p:spPr>
                <a:xfrm>
                  <a:off x="4436284" y="6293432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" name="円/楕円 109"/>
                <p:cNvSpPr/>
                <p:nvPr/>
              </p:nvSpPr>
              <p:spPr>
                <a:xfrm>
                  <a:off x="4537153" y="6305550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円/楕円 110"/>
                <p:cNvSpPr/>
                <p:nvPr/>
              </p:nvSpPr>
              <p:spPr>
                <a:xfrm>
                  <a:off x="4638019" y="621000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" name="円/楕円 111"/>
                <p:cNvSpPr/>
                <p:nvPr/>
              </p:nvSpPr>
              <p:spPr>
                <a:xfrm>
                  <a:off x="4733840" y="615942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3" name="円/楕円 112"/>
                <p:cNvSpPr/>
                <p:nvPr/>
              </p:nvSpPr>
              <p:spPr>
                <a:xfrm>
                  <a:off x="4829276" y="6225915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" name="円/楕円 113"/>
                <p:cNvSpPr/>
                <p:nvPr/>
              </p:nvSpPr>
              <p:spPr>
                <a:xfrm>
                  <a:off x="4928146" y="6207362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" name="円/楕円 114"/>
                <p:cNvSpPr/>
                <p:nvPr/>
              </p:nvSpPr>
              <p:spPr>
                <a:xfrm>
                  <a:off x="5026634" y="6235923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6" name="円/楕円 115"/>
                <p:cNvSpPr/>
                <p:nvPr/>
              </p:nvSpPr>
              <p:spPr>
                <a:xfrm>
                  <a:off x="5124833" y="6274295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" name="円/楕円 116"/>
                <p:cNvSpPr/>
                <p:nvPr/>
              </p:nvSpPr>
              <p:spPr>
                <a:xfrm>
                  <a:off x="5225991" y="6226999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" name="円/楕円 117"/>
                <p:cNvSpPr/>
                <p:nvPr/>
              </p:nvSpPr>
              <p:spPr>
                <a:xfrm>
                  <a:off x="5320371" y="6270728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" name="円/楕円 118"/>
                <p:cNvSpPr/>
                <p:nvPr/>
              </p:nvSpPr>
              <p:spPr>
                <a:xfrm>
                  <a:off x="5418205" y="6248386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" name="円/楕円 119"/>
                <p:cNvSpPr/>
                <p:nvPr/>
              </p:nvSpPr>
              <p:spPr>
                <a:xfrm>
                  <a:off x="5516404" y="6205239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" name="円/楕円 120"/>
                <p:cNvSpPr/>
                <p:nvPr/>
              </p:nvSpPr>
              <p:spPr>
                <a:xfrm>
                  <a:off x="5612222" y="6226999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" name="円/楕円 121"/>
                <p:cNvSpPr/>
                <p:nvPr/>
              </p:nvSpPr>
              <p:spPr>
                <a:xfrm>
                  <a:off x="5718142" y="621000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" name="円/楕円 122"/>
                <p:cNvSpPr/>
                <p:nvPr/>
              </p:nvSpPr>
              <p:spPr>
                <a:xfrm>
                  <a:off x="5806817" y="6329147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4" name="円/楕円 123"/>
                <p:cNvSpPr/>
                <p:nvPr/>
              </p:nvSpPr>
              <p:spPr>
                <a:xfrm>
                  <a:off x="5909778" y="6241059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5" name="円/楕円 124"/>
                <p:cNvSpPr/>
                <p:nvPr/>
              </p:nvSpPr>
              <p:spPr>
                <a:xfrm>
                  <a:off x="6006174" y="6295813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6" name="円/楕円 125"/>
                <p:cNvSpPr/>
                <p:nvPr/>
              </p:nvSpPr>
              <p:spPr>
                <a:xfrm>
                  <a:off x="6101992" y="6229416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7" name="円/楕円 126"/>
                <p:cNvSpPr/>
                <p:nvPr/>
              </p:nvSpPr>
              <p:spPr>
                <a:xfrm>
                  <a:off x="6198454" y="6281238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" name="円/楕円 127"/>
                <p:cNvSpPr/>
                <p:nvPr/>
              </p:nvSpPr>
              <p:spPr>
                <a:xfrm>
                  <a:off x="6301349" y="6333927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" name="円/楕円 128"/>
                <p:cNvSpPr/>
                <p:nvPr/>
              </p:nvSpPr>
              <p:spPr>
                <a:xfrm>
                  <a:off x="6392405" y="6226918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0" name="円/楕円 129"/>
                <p:cNvSpPr/>
                <p:nvPr/>
              </p:nvSpPr>
              <p:spPr>
                <a:xfrm>
                  <a:off x="6493563" y="6245032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1" name="円/楕円 130"/>
                <p:cNvSpPr/>
                <p:nvPr/>
              </p:nvSpPr>
              <p:spPr>
                <a:xfrm>
                  <a:off x="6596524" y="6235608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" name="円/楕円 131"/>
                <p:cNvSpPr/>
                <p:nvPr/>
              </p:nvSpPr>
              <p:spPr>
                <a:xfrm>
                  <a:off x="6689837" y="6209316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" name="円/楕円 132"/>
                <p:cNvSpPr/>
                <p:nvPr/>
              </p:nvSpPr>
              <p:spPr>
                <a:xfrm>
                  <a:off x="6788357" y="6257017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4" name="円/楕円 133"/>
                <p:cNvSpPr/>
                <p:nvPr/>
              </p:nvSpPr>
              <p:spPr>
                <a:xfrm>
                  <a:off x="6884556" y="6194944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5" name="円/楕円 134"/>
                <p:cNvSpPr/>
                <p:nvPr/>
              </p:nvSpPr>
              <p:spPr>
                <a:xfrm>
                  <a:off x="6985136" y="6192563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" name="円/楕円 135"/>
                <p:cNvSpPr/>
                <p:nvPr/>
              </p:nvSpPr>
              <p:spPr>
                <a:xfrm>
                  <a:off x="7081532" y="6159400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7" name="円/楕円 136"/>
                <p:cNvSpPr/>
                <p:nvPr/>
              </p:nvSpPr>
              <p:spPr>
                <a:xfrm>
                  <a:off x="7177350" y="614985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8" name="円/楕円 137"/>
                <p:cNvSpPr/>
                <p:nvPr/>
              </p:nvSpPr>
              <p:spPr>
                <a:xfrm>
                  <a:off x="7277930" y="616657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" name="円/楕円 138"/>
                <p:cNvSpPr/>
                <p:nvPr/>
              </p:nvSpPr>
              <p:spPr>
                <a:xfrm>
                  <a:off x="7381469" y="6207062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0" name="円/楕円 139"/>
                <p:cNvSpPr/>
                <p:nvPr/>
              </p:nvSpPr>
              <p:spPr>
                <a:xfrm>
                  <a:off x="7474906" y="6186255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" name="円/楕円 140"/>
                <p:cNvSpPr/>
                <p:nvPr/>
              </p:nvSpPr>
              <p:spPr>
                <a:xfrm>
                  <a:off x="7575063" y="6178974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2" name="円/楕円 141"/>
                <p:cNvSpPr/>
                <p:nvPr/>
              </p:nvSpPr>
              <p:spPr>
                <a:xfrm>
                  <a:off x="7670603" y="6178974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" name="円/楕円 142"/>
                <p:cNvSpPr/>
                <p:nvPr/>
              </p:nvSpPr>
              <p:spPr>
                <a:xfrm>
                  <a:off x="7768278" y="6126466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4" name="円/楕円 143"/>
                <p:cNvSpPr/>
                <p:nvPr/>
              </p:nvSpPr>
              <p:spPr>
                <a:xfrm>
                  <a:off x="7864096" y="6140589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5" name="円/楕円 144"/>
                <p:cNvSpPr/>
                <p:nvPr/>
              </p:nvSpPr>
              <p:spPr>
                <a:xfrm>
                  <a:off x="7964676" y="6087235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6" name="円/楕円 145"/>
                <p:cNvSpPr/>
                <p:nvPr/>
              </p:nvSpPr>
              <p:spPr>
                <a:xfrm>
                  <a:off x="8056923" y="6216016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7" name="円/楕円 146"/>
                <p:cNvSpPr/>
                <p:nvPr/>
              </p:nvSpPr>
              <p:spPr>
                <a:xfrm>
                  <a:off x="8155691" y="6317242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" name="円/楕円 147"/>
                <p:cNvSpPr/>
                <p:nvPr/>
              </p:nvSpPr>
              <p:spPr>
                <a:xfrm>
                  <a:off x="8257470" y="5849253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9" name="円/楕円 148"/>
                <p:cNvSpPr/>
                <p:nvPr/>
              </p:nvSpPr>
              <p:spPr>
                <a:xfrm>
                  <a:off x="8349617" y="5675267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0" name="円/楕円 149"/>
                <p:cNvSpPr/>
                <p:nvPr/>
              </p:nvSpPr>
              <p:spPr>
                <a:xfrm>
                  <a:off x="8454446" y="571127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" name="円/楕円 150"/>
                <p:cNvSpPr/>
                <p:nvPr/>
              </p:nvSpPr>
              <p:spPr>
                <a:xfrm>
                  <a:off x="8545926" y="6082071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2" name="円/楕円 151"/>
                <p:cNvSpPr/>
                <p:nvPr/>
              </p:nvSpPr>
              <p:spPr>
                <a:xfrm>
                  <a:off x="8644279" y="5689739"/>
                  <a:ext cx="72008" cy="72008"/>
                </a:xfrm>
                <a:prstGeom prst="ellipse">
                  <a:avLst/>
                </a:prstGeom>
                <a:noFill/>
                <a:ln w="12700"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29" name="グループ化 28"/>
              <p:cNvGrpSpPr/>
              <p:nvPr/>
            </p:nvGrpSpPr>
            <p:grpSpPr>
              <a:xfrm>
                <a:off x="6598905" y="5507027"/>
                <a:ext cx="2107895" cy="887259"/>
                <a:chOff x="6598905" y="5507027"/>
                <a:chExt cx="2107895" cy="887259"/>
              </a:xfrm>
            </p:grpSpPr>
            <p:sp>
              <p:nvSpPr>
                <p:cNvPr id="56" name="二等辺三角形 55"/>
                <p:cNvSpPr/>
                <p:nvPr/>
              </p:nvSpPr>
              <p:spPr>
                <a:xfrm>
                  <a:off x="6598905" y="6331817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" name="二等辺三角形 56"/>
                <p:cNvSpPr/>
                <p:nvPr/>
              </p:nvSpPr>
              <p:spPr>
                <a:xfrm>
                  <a:off x="6704049" y="6348567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二等辺三角形 57"/>
                <p:cNvSpPr/>
                <p:nvPr/>
              </p:nvSpPr>
              <p:spPr>
                <a:xfrm>
                  <a:off x="6802566" y="6307976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" name="二等辺三角形 58"/>
                <p:cNvSpPr/>
                <p:nvPr/>
              </p:nvSpPr>
              <p:spPr>
                <a:xfrm>
                  <a:off x="6894043" y="6316654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二等辺三角形 59"/>
                <p:cNvSpPr/>
                <p:nvPr/>
              </p:nvSpPr>
              <p:spPr>
                <a:xfrm>
                  <a:off x="6991695" y="6302848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二等辺三角形 60"/>
                <p:cNvSpPr/>
                <p:nvPr/>
              </p:nvSpPr>
              <p:spPr>
                <a:xfrm>
                  <a:off x="7091019" y="6317040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2" name="二等辺三角形 61"/>
                <p:cNvSpPr/>
                <p:nvPr/>
              </p:nvSpPr>
              <p:spPr>
                <a:xfrm>
                  <a:off x="7188004" y="6293118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二等辺三角形 62"/>
                <p:cNvSpPr/>
                <p:nvPr/>
              </p:nvSpPr>
              <p:spPr>
                <a:xfrm>
                  <a:off x="7287417" y="6262196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二等辺三角形 63"/>
                <p:cNvSpPr/>
                <p:nvPr/>
              </p:nvSpPr>
              <p:spPr>
                <a:xfrm>
                  <a:off x="7381469" y="6283717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二等辺三角形 64"/>
                <p:cNvSpPr/>
                <p:nvPr/>
              </p:nvSpPr>
              <p:spPr>
                <a:xfrm>
                  <a:off x="7484393" y="6270066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二等辺三角形 65"/>
                <p:cNvSpPr/>
                <p:nvPr/>
              </p:nvSpPr>
              <p:spPr>
                <a:xfrm>
                  <a:off x="7584550" y="6225009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二等辺三角形 66"/>
                <p:cNvSpPr/>
                <p:nvPr/>
              </p:nvSpPr>
              <p:spPr>
                <a:xfrm>
                  <a:off x="7681869" y="6226999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8" name="二等辺三角形 67"/>
                <p:cNvSpPr/>
                <p:nvPr/>
              </p:nvSpPr>
              <p:spPr>
                <a:xfrm>
                  <a:off x="7777765" y="6181801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" name="二等辺三角形 68"/>
                <p:cNvSpPr/>
                <p:nvPr/>
              </p:nvSpPr>
              <p:spPr>
                <a:xfrm>
                  <a:off x="7873583" y="6179426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" name="二等辺三角形 69"/>
                <p:cNvSpPr/>
                <p:nvPr/>
              </p:nvSpPr>
              <p:spPr>
                <a:xfrm>
                  <a:off x="7974163" y="6158454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二等辺三角形 70"/>
                <p:cNvSpPr/>
                <p:nvPr/>
              </p:nvSpPr>
              <p:spPr>
                <a:xfrm>
                  <a:off x="8072039" y="6108360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" name="二等辺三角形 71"/>
                <p:cNvSpPr/>
                <p:nvPr/>
              </p:nvSpPr>
              <p:spPr>
                <a:xfrm>
                  <a:off x="8165178" y="6085093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二等辺三角形 72"/>
                <p:cNvSpPr/>
                <p:nvPr/>
              </p:nvSpPr>
              <p:spPr>
                <a:xfrm>
                  <a:off x="8261271" y="6009988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" name="二等辺三角形 73"/>
                <p:cNvSpPr/>
                <p:nvPr/>
              </p:nvSpPr>
              <p:spPr>
                <a:xfrm>
                  <a:off x="8368591" y="5964731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二等辺三角形 74"/>
                <p:cNvSpPr/>
                <p:nvPr/>
              </p:nvSpPr>
              <p:spPr>
                <a:xfrm>
                  <a:off x="8463933" y="5873184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二等辺三角形 75"/>
                <p:cNvSpPr/>
                <p:nvPr/>
              </p:nvSpPr>
              <p:spPr>
                <a:xfrm>
                  <a:off x="8555413" y="5747275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" name="二等辺三角形 76"/>
                <p:cNvSpPr/>
                <p:nvPr/>
              </p:nvSpPr>
              <p:spPr>
                <a:xfrm>
                  <a:off x="8653766" y="5507027"/>
                  <a:ext cx="53034" cy="45719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0" name="テキスト ボックス 29"/>
              <p:cNvSpPr txBox="1"/>
              <p:nvPr/>
            </p:nvSpPr>
            <p:spPr>
              <a:xfrm>
                <a:off x="591285" y="695118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0</a:t>
                </a:r>
                <a:endParaRPr kumimoji="1" lang="ja-JP" altLang="en-US" dirty="0"/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1531208" y="695118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endParaRPr kumimoji="1" lang="ja-JP" altLang="en-US" dirty="0"/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2511246" y="695118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20</a:t>
                </a:r>
                <a:endParaRPr kumimoji="1" lang="ja-JP" altLang="en-US" dirty="0"/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3491808" y="695118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30</a:t>
                </a:r>
                <a:endParaRPr kumimoji="1" lang="ja-JP" altLang="en-US" dirty="0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4472288" y="695118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40</a:t>
                </a:r>
                <a:endParaRPr kumimoji="1" lang="ja-JP" altLang="en-US" dirty="0"/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5440115" y="695118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50</a:t>
                </a:r>
                <a:endParaRPr kumimoji="1" lang="ja-JP" altLang="en-US" dirty="0"/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6430680" y="695118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60</a:t>
                </a:r>
                <a:endParaRPr kumimoji="1" lang="ja-JP" altLang="en-US" dirty="0"/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7402206" y="695118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70</a:t>
                </a:r>
                <a:endParaRPr kumimoji="1" lang="ja-JP" altLang="en-US" dirty="0"/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8376096" y="695118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80</a:t>
                </a:r>
                <a:endParaRPr kumimoji="1" lang="ja-JP" altLang="en-US" dirty="0"/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235784" y="4729797"/>
                <a:ext cx="4972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r>
                  <a:rPr kumimoji="1" lang="en-US" altLang="ja-JP" baseline="30000" dirty="0" smtClean="0"/>
                  <a:t>3</a:t>
                </a:r>
                <a:endParaRPr kumimoji="1" lang="ja-JP" altLang="en-US" baseline="30000" dirty="0"/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235784" y="5597458"/>
                <a:ext cx="4972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r>
                  <a:rPr kumimoji="1" lang="en-US" altLang="ja-JP" baseline="30000" dirty="0" smtClean="0"/>
                  <a:t>2</a:t>
                </a:r>
                <a:endParaRPr kumimoji="1" lang="ja-JP" altLang="en-US" baseline="30000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235784" y="6444035"/>
                <a:ext cx="4972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r>
                  <a:rPr kumimoji="1" lang="en-US" altLang="ja-JP" baseline="30000" dirty="0" smtClean="0"/>
                  <a:t>1</a:t>
                </a:r>
                <a:endParaRPr kumimoji="1" lang="ja-JP" altLang="en-US" baseline="30000" dirty="0"/>
              </a:p>
            </p:txBody>
          </p:sp>
          <p:cxnSp>
            <p:nvCxnSpPr>
              <p:cNvPr id="42" name="直線コネクタ 41"/>
              <p:cNvCxnSpPr/>
              <p:nvPr/>
            </p:nvCxnSpPr>
            <p:spPr>
              <a:xfrm>
                <a:off x="706726" y="4914463"/>
                <a:ext cx="1080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>
                <a:off x="706726" y="5783880"/>
                <a:ext cx="1080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>
                <a:off x="706726" y="6642624"/>
                <a:ext cx="1080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 flipV="1">
                <a:off x="755815" y="6731163"/>
                <a:ext cx="0" cy="19156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 flipV="1">
                <a:off x="1745125" y="6731163"/>
                <a:ext cx="0" cy="19156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V="1">
                <a:off x="2723873" y="6731163"/>
                <a:ext cx="0" cy="19156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V="1">
                <a:off x="3701160" y="6731164"/>
                <a:ext cx="0" cy="1833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V="1">
                <a:off x="4674023" y="6731164"/>
                <a:ext cx="0" cy="1833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flipV="1">
                <a:off x="5659399" y="6731164"/>
                <a:ext cx="0" cy="1833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flipV="1">
                <a:off x="6631371" y="6731164"/>
                <a:ext cx="0" cy="1833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flipV="1">
                <a:off x="7611067" y="6731164"/>
                <a:ext cx="0" cy="1833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V="1">
                <a:off x="8587265" y="6731164"/>
                <a:ext cx="0" cy="1833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テキスト ボックス 53"/>
              <p:cNvSpPr txBox="1"/>
              <p:nvPr/>
            </p:nvSpPr>
            <p:spPr>
              <a:xfrm rot="16200000">
                <a:off x="-1296226" y="5517863"/>
                <a:ext cx="298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Production X-section (</a:t>
                </a:r>
                <a:r>
                  <a:rPr kumimoji="1" lang="en-US" altLang="ja-JP" dirty="0" err="1" smtClean="0"/>
                  <a:t>mb</a:t>
                </a:r>
                <a:r>
                  <a:rPr kumimoji="1" lang="en-US" altLang="ja-JP" dirty="0" smtClean="0"/>
                  <a:t>)</a:t>
                </a:r>
                <a:endParaRPr kumimoji="1" lang="ja-JP" altLang="en-US" dirty="0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4199286" y="7250074"/>
                <a:ext cx="1749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Product charge</a:t>
                </a:r>
                <a:endParaRPr lang="ja-JP" altLang="en-US" dirty="0"/>
              </a:p>
            </p:txBody>
          </p:sp>
        </p:grpSp>
        <p:graphicFrame>
          <p:nvGraphicFramePr>
            <p:cNvPr id="16" name="グラフ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81432207"/>
                </p:ext>
              </p:extLst>
            </p:nvPr>
          </p:nvGraphicFramePr>
          <p:xfrm>
            <a:off x="-861881" y="2653804"/>
            <a:ext cx="10867763" cy="22926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17" name="グループ化 16"/>
            <p:cNvGrpSpPr/>
            <p:nvPr/>
          </p:nvGrpSpPr>
          <p:grpSpPr>
            <a:xfrm>
              <a:off x="4068549" y="2696287"/>
              <a:ext cx="3288444" cy="886008"/>
              <a:chOff x="5090966" y="2782863"/>
              <a:chExt cx="3288444" cy="886008"/>
            </a:xfrm>
          </p:grpSpPr>
          <p:grpSp>
            <p:nvGrpSpPr>
              <p:cNvPr id="18" name="グループ化 17"/>
              <p:cNvGrpSpPr/>
              <p:nvPr/>
            </p:nvGrpSpPr>
            <p:grpSpPr>
              <a:xfrm>
                <a:off x="5098922" y="2782863"/>
                <a:ext cx="3280488" cy="886008"/>
                <a:chOff x="4229937" y="3651260"/>
                <a:chExt cx="3280488" cy="886008"/>
              </a:xfrm>
            </p:grpSpPr>
            <p:sp>
              <p:nvSpPr>
                <p:cNvPr id="20" name="正方形/長方形 19"/>
                <p:cNvSpPr/>
                <p:nvPr/>
              </p:nvSpPr>
              <p:spPr>
                <a:xfrm>
                  <a:off x="4234995" y="4306265"/>
                  <a:ext cx="92673" cy="9267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二等辺三角形 21"/>
                <p:cNvSpPr/>
                <p:nvPr/>
              </p:nvSpPr>
              <p:spPr>
                <a:xfrm>
                  <a:off x="4229937" y="4068217"/>
                  <a:ext cx="102686" cy="88522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" name="テキスト ボックス 22"/>
                <p:cNvSpPr txBox="1"/>
                <p:nvPr/>
              </p:nvSpPr>
              <p:spPr>
                <a:xfrm>
                  <a:off x="4408294" y="3874026"/>
                  <a:ext cx="23679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err="1" smtClean="0"/>
                    <a:t>Exp</a:t>
                  </a:r>
                  <a:r>
                    <a:rPr kumimoji="1" lang="ja-JP" altLang="en-US" dirty="0" smtClean="0"/>
                    <a:t> </a:t>
                  </a:r>
                  <a:r>
                    <a:rPr kumimoji="1" lang="en-US" altLang="ja-JP" dirty="0" smtClean="0"/>
                    <a:t>(</a:t>
                  </a:r>
                  <a:r>
                    <a:rPr kumimoji="1" lang="en-US" altLang="ja-JP" dirty="0" err="1" smtClean="0"/>
                    <a:t>Cecchini</a:t>
                  </a:r>
                  <a:r>
                    <a:rPr kumimoji="1" lang="en-US" altLang="ja-JP" dirty="0" smtClean="0"/>
                    <a:t> </a:t>
                  </a:r>
                  <a:r>
                    <a:rPr kumimoji="1" lang="en-US" altLang="ja-JP" i="1" dirty="0" smtClean="0"/>
                    <a:t>et al.</a:t>
                  </a:r>
                  <a:r>
                    <a:rPr kumimoji="1" lang="en-US" altLang="ja-JP" dirty="0" smtClean="0"/>
                    <a:t>)</a:t>
                  </a:r>
                  <a:r>
                    <a:rPr kumimoji="1" lang="en-US" altLang="ja-JP" baseline="30000" dirty="0" smtClean="0"/>
                    <a:t>**</a:t>
                  </a:r>
                  <a:endParaRPr kumimoji="1" lang="ja-JP" altLang="en-US" baseline="30000" dirty="0"/>
                </a:p>
              </p:txBody>
            </p:sp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4408294" y="4167936"/>
                  <a:ext cx="31021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/>
                    <a:t>PHITS (</a:t>
                  </a:r>
                  <a:r>
                    <a:rPr kumimoji="1" lang="en-US" altLang="ja-JP" dirty="0" err="1" smtClean="0"/>
                    <a:t>JQMD+Evaporation</a:t>
                  </a:r>
                  <a:r>
                    <a:rPr kumimoji="1" lang="en-US" altLang="ja-JP" dirty="0" smtClean="0"/>
                    <a:t>)</a:t>
                  </a:r>
                  <a:endParaRPr kumimoji="1" lang="ja-JP" altLang="en-US" dirty="0"/>
                </a:p>
              </p:txBody>
            </p:sp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4408294" y="3651260"/>
                  <a:ext cx="30524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err="1" smtClean="0"/>
                    <a:t>Exp</a:t>
                  </a:r>
                  <a:r>
                    <a:rPr lang="ja-JP" altLang="en-US" dirty="0" smtClean="0"/>
                    <a:t> </a:t>
                  </a:r>
                  <a:r>
                    <a:rPr lang="en-US" altLang="ja-JP" dirty="0" smtClean="0"/>
                    <a:t>(</a:t>
                  </a:r>
                  <a:r>
                    <a:rPr lang="en-US" altLang="ja-JP" dirty="0" err="1" smtClean="0"/>
                    <a:t>Scheidenberger</a:t>
                  </a:r>
                  <a:r>
                    <a:rPr lang="en-US" altLang="ja-JP" dirty="0" smtClean="0"/>
                    <a:t> </a:t>
                  </a:r>
                  <a:r>
                    <a:rPr kumimoji="1" lang="en-US" altLang="ja-JP" i="1" dirty="0" smtClean="0"/>
                    <a:t>et al.</a:t>
                  </a:r>
                  <a:r>
                    <a:rPr kumimoji="1" lang="en-US" altLang="ja-JP" dirty="0" smtClean="0"/>
                    <a:t>)</a:t>
                  </a:r>
                  <a:r>
                    <a:rPr kumimoji="1" lang="en-US" altLang="ja-JP" baseline="30000" dirty="0" smtClean="0"/>
                    <a:t>*</a:t>
                  </a:r>
                  <a:endParaRPr kumimoji="1" lang="ja-JP" altLang="en-US" baseline="30000" dirty="0"/>
                </a:p>
              </p:txBody>
            </p:sp>
          </p:grpSp>
          <p:sp>
            <p:nvSpPr>
              <p:cNvPr id="19" name="円/楕円 18"/>
              <p:cNvSpPr/>
              <p:nvPr/>
            </p:nvSpPr>
            <p:spPr>
              <a:xfrm>
                <a:off x="5090966" y="2943131"/>
                <a:ext cx="124996" cy="124996"/>
              </a:xfrm>
              <a:prstGeom prst="ellipse">
                <a:avLst/>
              </a:prstGeom>
              <a:noFill/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53" name="テキスト ボックス 152"/>
          <p:cNvSpPr txBox="1"/>
          <p:nvPr/>
        </p:nvSpPr>
        <p:spPr>
          <a:xfrm>
            <a:off x="5026634" y="6165502"/>
            <a:ext cx="4209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* C</a:t>
            </a:r>
            <a:r>
              <a:rPr lang="en-US" altLang="ja-JP" sz="1200" dirty="0"/>
              <a:t>. </a:t>
            </a:r>
            <a:r>
              <a:rPr lang="en-US" altLang="ja-JP" sz="1200" dirty="0" err="1"/>
              <a:t>Scheidenberger</a:t>
            </a:r>
            <a:r>
              <a:rPr lang="en-US" altLang="ja-JP" sz="1200" dirty="0"/>
              <a:t> </a:t>
            </a:r>
            <a:r>
              <a:rPr lang="en-US" altLang="ja-JP" sz="1200" i="1" dirty="0" smtClean="0"/>
              <a:t>et al.</a:t>
            </a:r>
            <a:r>
              <a:rPr lang="en-US" altLang="ja-JP" sz="1200" dirty="0" smtClean="0"/>
              <a:t>, </a:t>
            </a:r>
            <a:r>
              <a:rPr lang="en-US" altLang="ja-JP" sz="1200" i="1" dirty="0" smtClean="0"/>
              <a:t>Phys. Rev. C </a:t>
            </a:r>
            <a:r>
              <a:rPr lang="en-US" altLang="ja-JP" sz="1200" b="1" dirty="0" smtClean="0"/>
              <a:t>70</a:t>
            </a:r>
            <a:r>
              <a:rPr lang="en-US" altLang="ja-JP" sz="1200" dirty="0" smtClean="0"/>
              <a:t>, 014902 (2004)</a:t>
            </a:r>
          </a:p>
          <a:p>
            <a:r>
              <a:rPr lang="en-US" altLang="ja-JP" sz="1200" dirty="0" smtClean="0"/>
              <a:t>** S</a:t>
            </a:r>
            <a:r>
              <a:rPr lang="en-US" altLang="ja-JP" sz="1200" dirty="0"/>
              <a:t>. </a:t>
            </a:r>
            <a:r>
              <a:rPr lang="en-US" altLang="ja-JP" sz="1200" dirty="0" err="1"/>
              <a:t>Cecchini</a:t>
            </a:r>
            <a:r>
              <a:rPr lang="en-US" altLang="ja-JP" sz="1200" dirty="0"/>
              <a:t> </a:t>
            </a:r>
            <a:r>
              <a:rPr lang="en-US" altLang="ja-JP" sz="1200" i="1" dirty="0"/>
              <a:t>et al.</a:t>
            </a:r>
            <a:r>
              <a:rPr lang="en-US" altLang="ja-JP" sz="1200" dirty="0"/>
              <a:t>, </a:t>
            </a:r>
            <a:r>
              <a:rPr lang="en-US" altLang="ja-JP" sz="1200" i="1" dirty="0" err="1" smtClean="0"/>
              <a:t>Nucl</a:t>
            </a:r>
            <a:r>
              <a:rPr lang="en-US" altLang="ja-JP" sz="1200" i="1" dirty="0"/>
              <a:t>. Phys. </a:t>
            </a:r>
            <a:r>
              <a:rPr lang="en-US" altLang="ja-JP" sz="1200" dirty="0"/>
              <a:t>A</a:t>
            </a:r>
            <a:r>
              <a:rPr lang="en-US" altLang="ja-JP" sz="1200" b="1" dirty="0"/>
              <a:t>707</a:t>
            </a:r>
            <a:r>
              <a:rPr lang="en-US" altLang="ja-JP" sz="1200" dirty="0"/>
              <a:t>, 513 (2002).</a:t>
            </a:r>
            <a:endParaRPr kumimoji="1" lang="ja-JP" altLang="en-US" sz="1200" dirty="0"/>
          </a:p>
        </p:txBody>
      </p:sp>
      <p:sp>
        <p:nvSpPr>
          <p:cNvPr id="154" name="テキスト ボックス 153"/>
          <p:cNvSpPr txBox="1"/>
          <p:nvPr/>
        </p:nvSpPr>
        <p:spPr bwMode="auto">
          <a:xfrm>
            <a:off x="516522" y="5537700"/>
            <a:ext cx="81756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sz="2400" dirty="0" smtClean="0"/>
              <a:t>PHITS can predict fragmentation cros</a:t>
            </a:r>
            <a:r>
              <a:rPr lang="en-US" altLang="ja-JP" sz="2400" dirty="0" smtClean="0"/>
              <a:t>s sections accurately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5542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Model benchmark (particle yield)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1761"/>
            <a:ext cx="8229600" cy="1162253"/>
          </a:xfrm>
        </p:spPr>
        <p:txBody>
          <a:bodyPr/>
          <a:lstStyle/>
          <a:p>
            <a:r>
              <a:rPr kumimoji="1" lang="en-US" altLang="ja-JP" dirty="0" smtClean="0"/>
              <a:t>Particle production in </a:t>
            </a:r>
            <a:r>
              <a:rPr kumimoji="1" lang="en-US" altLang="ja-JP" dirty="0" err="1" smtClean="0"/>
              <a:t>Pb</a:t>
            </a:r>
            <a:r>
              <a:rPr lang="en-US" altLang="ja-JP" dirty="0" err="1" smtClean="0"/>
              <a:t>-Pb</a:t>
            </a:r>
            <a:r>
              <a:rPr lang="en-US" altLang="ja-JP" dirty="0" smtClean="0"/>
              <a:t> collision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27826" y="6282989"/>
            <a:ext cx="37273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* </a:t>
            </a:r>
            <a:r>
              <a:rPr lang="en-US" altLang="ja-JP" sz="1100" dirty="0" err="1" smtClean="0"/>
              <a:t>C.Alt</a:t>
            </a:r>
            <a:r>
              <a:rPr lang="en-US" altLang="ja-JP" sz="1100" dirty="0" smtClean="0"/>
              <a:t> </a:t>
            </a:r>
            <a:r>
              <a:rPr lang="en-US" altLang="ja-JP" sz="1100" i="1" dirty="0"/>
              <a:t>et al.</a:t>
            </a:r>
            <a:r>
              <a:rPr lang="en-US" altLang="ja-JP" sz="1100" dirty="0"/>
              <a:t>, </a:t>
            </a:r>
            <a:r>
              <a:rPr lang="en-US" altLang="ja-JP" sz="1100" i="1" dirty="0" smtClean="0"/>
              <a:t>Phys. Rev. C</a:t>
            </a:r>
            <a:r>
              <a:rPr lang="en-US" altLang="ja-JP" sz="1100" dirty="0" smtClean="0"/>
              <a:t>, </a:t>
            </a:r>
            <a:r>
              <a:rPr lang="en-US" altLang="ja-JP" sz="1100" b="1" dirty="0" smtClean="0"/>
              <a:t>73,</a:t>
            </a:r>
            <a:r>
              <a:rPr lang="en-US" altLang="ja-JP" sz="1100" dirty="0" smtClean="0"/>
              <a:t> 044910 (2006)</a:t>
            </a:r>
          </a:p>
          <a:p>
            <a:r>
              <a:rPr kumimoji="1" lang="en-US" altLang="ja-JP" sz="1100" dirty="0" smtClean="0"/>
              <a:t>** </a:t>
            </a:r>
            <a:r>
              <a:rPr lang="en-US" altLang="ja-JP" sz="1100" dirty="0" smtClean="0"/>
              <a:t>S.V..</a:t>
            </a:r>
            <a:r>
              <a:rPr lang="en-US" altLang="ja-JP" sz="1100" dirty="0" err="1" smtClean="0"/>
              <a:t>Afanasiev</a:t>
            </a:r>
            <a:r>
              <a:rPr lang="en-US" altLang="ja-JP" sz="1100" dirty="0" smtClean="0"/>
              <a:t> </a:t>
            </a:r>
            <a:r>
              <a:rPr lang="en-US" altLang="ja-JP" sz="1100" i="1" dirty="0"/>
              <a:t>et al.</a:t>
            </a:r>
            <a:r>
              <a:rPr lang="en-US" altLang="ja-JP" sz="1100" dirty="0"/>
              <a:t>, </a:t>
            </a:r>
            <a:r>
              <a:rPr lang="en-US" altLang="ja-JP" sz="1100" i="1" dirty="0"/>
              <a:t>Phys. Rev. C</a:t>
            </a:r>
            <a:r>
              <a:rPr lang="en-US" altLang="ja-JP" sz="1100" dirty="0"/>
              <a:t>, </a:t>
            </a:r>
            <a:r>
              <a:rPr lang="en-US" altLang="ja-JP" sz="1100" b="1" dirty="0" smtClean="0"/>
              <a:t>66,</a:t>
            </a:r>
            <a:r>
              <a:rPr lang="en-US" altLang="ja-JP" sz="1100" dirty="0" smtClean="0"/>
              <a:t> 054902 </a:t>
            </a:r>
            <a:r>
              <a:rPr lang="en-US" altLang="ja-JP" sz="1100" dirty="0"/>
              <a:t>(</a:t>
            </a:r>
            <a:r>
              <a:rPr lang="en-US" altLang="ja-JP" sz="1100" dirty="0" smtClean="0"/>
              <a:t>2002)</a:t>
            </a:r>
            <a:endParaRPr lang="en-US" altLang="ja-JP" sz="1100" dirty="0"/>
          </a:p>
          <a:p>
            <a:r>
              <a:rPr kumimoji="1" lang="en-US" altLang="ja-JP" sz="1100" dirty="0" smtClean="0"/>
              <a:t>** </a:t>
            </a:r>
            <a:r>
              <a:rPr lang="en-US" altLang="ja-JP" sz="1100" dirty="0" err="1"/>
              <a:t>C.Alt</a:t>
            </a:r>
            <a:r>
              <a:rPr lang="en-US" altLang="ja-JP" sz="1100" dirty="0"/>
              <a:t> </a:t>
            </a:r>
            <a:r>
              <a:rPr lang="en-US" altLang="ja-JP" sz="1100" i="1" dirty="0"/>
              <a:t>et al.</a:t>
            </a:r>
            <a:r>
              <a:rPr lang="en-US" altLang="ja-JP" sz="1100" dirty="0"/>
              <a:t>, </a:t>
            </a:r>
            <a:r>
              <a:rPr lang="en-US" altLang="ja-JP" sz="1100" i="1" dirty="0"/>
              <a:t>Phys. Rev. C</a:t>
            </a:r>
            <a:r>
              <a:rPr lang="en-US" altLang="ja-JP" sz="1100" dirty="0"/>
              <a:t>, </a:t>
            </a:r>
            <a:r>
              <a:rPr lang="en-US" altLang="ja-JP" sz="1100" b="1" dirty="0" smtClean="0"/>
              <a:t>77,</a:t>
            </a:r>
            <a:r>
              <a:rPr lang="en-US" altLang="ja-JP" sz="1100" dirty="0" smtClean="0"/>
              <a:t> 024903 </a:t>
            </a:r>
            <a:r>
              <a:rPr lang="en-US" altLang="ja-JP" sz="1100" dirty="0"/>
              <a:t>(</a:t>
            </a:r>
            <a:r>
              <a:rPr lang="en-US" altLang="ja-JP" sz="1100" dirty="0" smtClean="0"/>
              <a:t>2008)</a:t>
            </a:r>
            <a:endParaRPr kumimoji="1" lang="ja-JP" altLang="en-US" sz="11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05776" y="1610142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Proton production</a:t>
            </a:r>
            <a:endParaRPr kumimoji="1" lang="ja-JP" altLang="en-US" dirty="0" smtClean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36391" y="1677237"/>
            <a:ext cx="4051819" cy="4561005"/>
            <a:chOff x="-4575" y="1107198"/>
            <a:chExt cx="4394206" cy="4946419"/>
          </a:xfrm>
        </p:grpSpPr>
        <p:sp>
          <p:nvSpPr>
            <p:cNvPr id="9" name="正方形/長方形 8"/>
            <p:cNvSpPr/>
            <p:nvPr/>
          </p:nvSpPr>
          <p:spPr>
            <a:xfrm>
              <a:off x="845733" y="1468606"/>
              <a:ext cx="3441726" cy="38450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" name="グループ化 9"/>
            <p:cNvGrpSpPr/>
            <p:nvPr/>
          </p:nvGrpSpPr>
          <p:grpSpPr>
            <a:xfrm>
              <a:off x="906700" y="1662899"/>
              <a:ext cx="2236940" cy="1431712"/>
              <a:chOff x="2952124" y="1190833"/>
              <a:chExt cx="2501182" cy="1600835"/>
            </a:xfrm>
          </p:grpSpPr>
          <p:grpSp>
            <p:nvGrpSpPr>
              <p:cNvPr id="154" name="グループ化 153"/>
              <p:cNvGrpSpPr/>
              <p:nvPr/>
            </p:nvGrpSpPr>
            <p:grpSpPr>
              <a:xfrm>
                <a:off x="2960589" y="1190833"/>
                <a:ext cx="69687" cy="95620"/>
                <a:chOff x="5483320" y="2174470"/>
                <a:chExt cx="69687" cy="191240"/>
              </a:xfrm>
            </p:grpSpPr>
            <p:cxnSp>
              <p:nvCxnSpPr>
                <p:cNvPr id="212" name="直線コネクタ 211"/>
                <p:cNvCxnSpPr/>
                <p:nvPr/>
              </p:nvCxnSpPr>
              <p:spPr>
                <a:xfrm>
                  <a:off x="5517105" y="2174470"/>
                  <a:ext cx="0" cy="191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直線コネクタ 212"/>
                <p:cNvCxnSpPr/>
                <p:nvPr/>
              </p:nvCxnSpPr>
              <p:spPr>
                <a:xfrm>
                  <a:off x="5483320" y="2174470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直線コネクタ 213"/>
                <p:cNvCxnSpPr/>
                <p:nvPr/>
              </p:nvCxnSpPr>
              <p:spPr>
                <a:xfrm>
                  <a:off x="5483320" y="2363571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グループ化 154"/>
              <p:cNvGrpSpPr/>
              <p:nvPr/>
            </p:nvGrpSpPr>
            <p:grpSpPr>
              <a:xfrm>
                <a:off x="3187167" y="1279375"/>
                <a:ext cx="69687" cy="66833"/>
                <a:chOff x="5483320" y="2174470"/>
                <a:chExt cx="69687" cy="191240"/>
              </a:xfrm>
            </p:grpSpPr>
            <p:cxnSp>
              <p:nvCxnSpPr>
                <p:cNvPr id="209" name="直線コネクタ 208"/>
                <p:cNvCxnSpPr/>
                <p:nvPr/>
              </p:nvCxnSpPr>
              <p:spPr>
                <a:xfrm>
                  <a:off x="5517105" y="2174470"/>
                  <a:ext cx="0" cy="191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直線コネクタ 209"/>
                <p:cNvCxnSpPr/>
                <p:nvPr/>
              </p:nvCxnSpPr>
              <p:spPr>
                <a:xfrm>
                  <a:off x="5483320" y="2174470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線コネクタ 210"/>
                <p:cNvCxnSpPr/>
                <p:nvPr/>
              </p:nvCxnSpPr>
              <p:spPr>
                <a:xfrm>
                  <a:off x="5483320" y="2363571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グループ化 155"/>
              <p:cNvGrpSpPr/>
              <p:nvPr/>
            </p:nvGrpSpPr>
            <p:grpSpPr>
              <a:xfrm>
                <a:off x="3395654" y="1342875"/>
                <a:ext cx="69687" cy="65308"/>
                <a:chOff x="5483320" y="2174470"/>
                <a:chExt cx="69687" cy="191240"/>
              </a:xfrm>
            </p:grpSpPr>
            <p:cxnSp>
              <p:nvCxnSpPr>
                <p:cNvPr id="206" name="直線コネクタ 205"/>
                <p:cNvCxnSpPr/>
                <p:nvPr/>
              </p:nvCxnSpPr>
              <p:spPr>
                <a:xfrm>
                  <a:off x="5517105" y="2174470"/>
                  <a:ext cx="0" cy="191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直線コネクタ 206"/>
                <p:cNvCxnSpPr/>
                <p:nvPr/>
              </p:nvCxnSpPr>
              <p:spPr>
                <a:xfrm>
                  <a:off x="5483320" y="2174470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線コネクタ 207"/>
                <p:cNvCxnSpPr/>
                <p:nvPr/>
              </p:nvCxnSpPr>
              <p:spPr>
                <a:xfrm>
                  <a:off x="5483320" y="2363571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グループ化 156"/>
              <p:cNvGrpSpPr/>
              <p:nvPr/>
            </p:nvGrpSpPr>
            <p:grpSpPr>
              <a:xfrm>
                <a:off x="3623792" y="1471331"/>
                <a:ext cx="69687" cy="70102"/>
                <a:chOff x="5483320" y="2174470"/>
                <a:chExt cx="69687" cy="191240"/>
              </a:xfrm>
            </p:grpSpPr>
            <p:cxnSp>
              <p:nvCxnSpPr>
                <p:cNvPr id="203" name="直線コネクタ 202"/>
                <p:cNvCxnSpPr/>
                <p:nvPr/>
              </p:nvCxnSpPr>
              <p:spPr>
                <a:xfrm>
                  <a:off x="5517105" y="2174470"/>
                  <a:ext cx="0" cy="191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直線コネクタ 203"/>
                <p:cNvCxnSpPr/>
                <p:nvPr/>
              </p:nvCxnSpPr>
              <p:spPr>
                <a:xfrm>
                  <a:off x="5483320" y="2174470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線コネクタ 204"/>
                <p:cNvCxnSpPr/>
                <p:nvPr/>
              </p:nvCxnSpPr>
              <p:spPr>
                <a:xfrm>
                  <a:off x="5483320" y="2363571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グループ化 157"/>
              <p:cNvGrpSpPr/>
              <p:nvPr/>
            </p:nvGrpSpPr>
            <p:grpSpPr>
              <a:xfrm>
                <a:off x="3836434" y="1617972"/>
                <a:ext cx="69687" cy="51768"/>
                <a:chOff x="5483320" y="2174470"/>
                <a:chExt cx="69687" cy="191240"/>
              </a:xfrm>
            </p:grpSpPr>
            <p:cxnSp>
              <p:nvCxnSpPr>
                <p:cNvPr id="200" name="直線コネクタ 199"/>
                <p:cNvCxnSpPr/>
                <p:nvPr/>
              </p:nvCxnSpPr>
              <p:spPr>
                <a:xfrm>
                  <a:off x="5517105" y="2174470"/>
                  <a:ext cx="0" cy="191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線コネクタ 200"/>
                <p:cNvCxnSpPr/>
                <p:nvPr/>
              </p:nvCxnSpPr>
              <p:spPr>
                <a:xfrm>
                  <a:off x="5483320" y="2174470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直線コネクタ 201"/>
                <p:cNvCxnSpPr/>
                <p:nvPr/>
              </p:nvCxnSpPr>
              <p:spPr>
                <a:xfrm>
                  <a:off x="5483320" y="2363571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グループ化 158"/>
              <p:cNvGrpSpPr/>
              <p:nvPr/>
            </p:nvGrpSpPr>
            <p:grpSpPr>
              <a:xfrm>
                <a:off x="4061075" y="1737311"/>
                <a:ext cx="69687" cy="53588"/>
                <a:chOff x="5483320" y="2174470"/>
                <a:chExt cx="69687" cy="191240"/>
              </a:xfrm>
            </p:grpSpPr>
            <p:cxnSp>
              <p:nvCxnSpPr>
                <p:cNvPr id="197" name="直線コネクタ 196"/>
                <p:cNvCxnSpPr/>
                <p:nvPr/>
              </p:nvCxnSpPr>
              <p:spPr>
                <a:xfrm>
                  <a:off x="5517105" y="2174470"/>
                  <a:ext cx="0" cy="191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直線コネクタ 197"/>
                <p:cNvCxnSpPr/>
                <p:nvPr/>
              </p:nvCxnSpPr>
              <p:spPr>
                <a:xfrm>
                  <a:off x="5483320" y="2174470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直線コネクタ 198"/>
                <p:cNvCxnSpPr/>
                <p:nvPr/>
              </p:nvCxnSpPr>
              <p:spPr>
                <a:xfrm>
                  <a:off x="5483320" y="2363571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グループ化 159"/>
              <p:cNvGrpSpPr/>
              <p:nvPr/>
            </p:nvGrpSpPr>
            <p:grpSpPr>
              <a:xfrm>
                <a:off x="4286100" y="1891414"/>
                <a:ext cx="69687" cy="117289"/>
                <a:chOff x="5483320" y="2174470"/>
                <a:chExt cx="69687" cy="191240"/>
              </a:xfrm>
            </p:grpSpPr>
            <p:cxnSp>
              <p:nvCxnSpPr>
                <p:cNvPr id="194" name="直線コネクタ 193"/>
                <p:cNvCxnSpPr/>
                <p:nvPr/>
              </p:nvCxnSpPr>
              <p:spPr>
                <a:xfrm>
                  <a:off x="5517105" y="2174470"/>
                  <a:ext cx="0" cy="191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線コネクタ 194"/>
                <p:cNvCxnSpPr/>
                <p:nvPr/>
              </p:nvCxnSpPr>
              <p:spPr>
                <a:xfrm>
                  <a:off x="5483320" y="2174470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線コネクタ 195"/>
                <p:cNvCxnSpPr/>
                <p:nvPr/>
              </p:nvCxnSpPr>
              <p:spPr>
                <a:xfrm>
                  <a:off x="5483320" y="2363571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グループ化 160"/>
              <p:cNvGrpSpPr/>
              <p:nvPr/>
            </p:nvGrpSpPr>
            <p:grpSpPr>
              <a:xfrm>
                <a:off x="4502313" y="2023797"/>
                <a:ext cx="69687" cy="123361"/>
                <a:chOff x="5483320" y="2174470"/>
                <a:chExt cx="69687" cy="191240"/>
              </a:xfrm>
            </p:grpSpPr>
            <p:cxnSp>
              <p:nvCxnSpPr>
                <p:cNvPr id="191" name="直線コネクタ 190"/>
                <p:cNvCxnSpPr/>
                <p:nvPr/>
              </p:nvCxnSpPr>
              <p:spPr>
                <a:xfrm>
                  <a:off x="5517105" y="2174470"/>
                  <a:ext cx="0" cy="191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線コネクタ 191"/>
                <p:cNvCxnSpPr/>
                <p:nvPr/>
              </p:nvCxnSpPr>
              <p:spPr>
                <a:xfrm>
                  <a:off x="5483320" y="2174470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線コネクタ 192"/>
                <p:cNvCxnSpPr/>
                <p:nvPr/>
              </p:nvCxnSpPr>
              <p:spPr>
                <a:xfrm>
                  <a:off x="5483320" y="2363571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グループ化 161"/>
              <p:cNvGrpSpPr/>
              <p:nvPr/>
            </p:nvGrpSpPr>
            <p:grpSpPr>
              <a:xfrm>
                <a:off x="4724195" y="2154130"/>
                <a:ext cx="69687" cy="126821"/>
                <a:chOff x="5483320" y="2174470"/>
                <a:chExt cx="69687" cy="191240"/>
              </a:xfrm>
            </p:grpSpPr>
            <p:cxnSp>
              <p:nvCxnSpPr>
                <p:cNvPr id="188" name="直線コネクタ 187"/>
                <p:cNvCxnSpPr/>
                <p:nvPr/>
              </p:nvCxnSpPr>
              <p:spPr>
                <a:xfrm>
                  <a:off x="5517105" y="2174470"/>
                  <a:ext cx="0" cy="191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線コネクタ 188"/>
                <p:cNvCxnSpPr/>
                <p:nvPr/>
              </p:nvCxnSpPr>
              <p:spPr>
                <a:xfrm>
                  <a:off x="5483320" y="2174470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線コネクタ 189"/>
                <p:cNvCxnSpPr/>
                <p:nvPr/>
              </p:nvCxnSpPr>
              <p:spPr>
                <a:xfrm>
                  <a:off x="5483320" y="2363571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グループ化 162"/>
              <p:cNvGrpSpPr/>
              <p:nvPr/>
            </p:nvGrpSpPr>
            <p:grpSpPr>
              <a:xfrm>
                <a:off x="5377958" y="2565594"/>
                <a:ext cx="69687" cy="226074"/>
                <a:chOff x="5483320" y="2174470"/>
                <a:chExt cx="69687" cy="191240"/>
              </a:xfrm>
            </p:grpSpPr>
            <p:cxnSp>
              <p:nvCxnSpPr>
                <p:cNvPr id="185" name="直線コネクタ 184"/>
                <p:cNvCxnSpPr/>
                <p:nvPr/>
              </p:nvCxnSpPr>
              <p:spPr>
                <a:xfrm>
                  <a:off x="5517105" y="2174470"/>
                  <a:ext cx="0" cy="191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線コネクタ 185"/>
                <p:cNvCxnSpPr/>
                <p:nvPr/>
              </p:nvCxnSpPr>
              <p:spPr>
                <a:xfrm>
                  <a:off x="5483320" y="2174470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線コネクタ 186"/>
                <p:cNvCxnSpPr/>
                <p:nvPr/>
              </p:nvCxnSpPr>
              <p:spPr>
                <a:xfrm>
                  <a:off x="5483320" y="2363571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グループ化 163"/>
              <p:cNvGrpSpPr/>
              <p:nvPr/>
            </p:nvGrpSpPr>
            <p:grpSpPr>
              <a:xfrm>
                <a:off x="5160599" y="2350900"/>
                <a:ext cx="69687" cy="163235"/>
                <a:chOff x="5483320" y="2174470"/>
                <a:chExt cx="69687" cy="191240"/>
              </a:xfrm>
            </p:grpSpPr>
            <p:cxnSp>
              <p:nvCxnSpPr>
                <p:cNvPr id="182" name="直線コネクタ 181"/>
                <p:cNvCxnSpPr/>
                <p:nvPr/>
              </p:nvCxnSpPr>
              <p:spPr>
                <a:xfrm>
                  <a:off x="5517105" y="2174470"/>
                  <a:ext cx="0" cy="191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線コネクタ 182"/>
                <p:cNvCxnSpPr/>
                <p:nvPr/>
              </p:nvCxnSpPr>
              <p:spPr>
                <a:xfrm>
                  <a:off x="5483320" y="2174470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線コネクタ 183"/>
                <p:cNvCxnSpPr/>
                <p:nvPr/>
              </p:nvCxnSpPr>
              <p:spPr>
                <a:xfrm>
                  <a:off x="5483320" y="2363571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グループ化 164"/>
              <p:cNvGrpSpPr/>
              <p:nvPr/>
            </p:nvGrpSpPr>
            <p:grpSpPr>
              <a:xfrm>
                <a:off x="4939418" y="2342971"/>
                <a:ext cx="69687" cy="195617"/>
                <a:chOff x="5483320" y="2174470"/>
                <a:chExt cx="69687" cy="191240"/>
              </a:xfrm>
            </p:grpSpPr>
            <p:cxnSp>
              <p:nvCxnSpPr>
                <p:cNvPr id="179" name="直線コネクタ 178"/>
                <p:cNvCxnSpPr/>
                <p:nvPr/>
              </p:nvCxnSpPr>
              <p:spPr>
                <a:xfrm>
                  <a:off x="5517105" y="2174470"/>
                  <a:ext cx="0" cy="191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線コネクタ 179"/>
                <p:cNvCxnSpPr/>
                <p:nvPr/>
              </p:nvCxnSpPr>
              <p:spPr>
                <a:xfrm>
                  <a:off x="5483320" y="2174470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線コネクタ 180"/>
                <p:cNvCxnSpPr/>
                <p:nvPr/>
              </p:nvCxnSpPr>
              <p:spPr>
                <a:xfrm>
                  <a:off x="5483320" y="2363571"/>
                  <a:ext cx="696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グループ化 165"/>
              <p:cNvGrpSpPr/>
              <p:nvPr/>
            </p:nvGrpSpPr>
            <p:grpSpPr>
              <a:xfrm>
                <a:off x="2952124" y="1197854"/>
                <a:ext cx="2501182" cy="1506082"/>
                <a:chOff x="2952124" y="1197854"/>
                <a:chExt cx="2501182" cy="1506082"/>
              </a:xfrm>
            </p:grpSpPr>
            <p:sp>
              <p:nvSpPr>
                <p:cNvPr id="167" name="正方形/長方形 166"/>
                <p:cNvSpPr>
                  <a:spLocks noChangeAspect="1"/>
                </p:cNvSpPr>
                <p:nvPr/>
              </p:nvSpPr>
              <p:spPr>
                <a:xfrm>
                  <a:off x="2952124" y="1197854"/>
                  <a:ext cx="81008" cy="81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8" name="正方形/長方形 167"/>
                <p:cNvSpPr>
                  <a:spLocks noChangeAspect="1"/>
                </p:cNvSpPr>
                <p:nvPr/>
              </p:nvSpPr>
              <p:spPr>
                <a:xfrm>
                  <a:off x="3176470" y="1265200"/>
                  <a:ext cx="81008" cy="81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9" name="正方形/長方形 168"/>
                <p:cNvSpPr>
                  <a:spLocks noChangeAspect="1"/>
                </p:cNvSpPr>
                <p:nvPr/>
              </p:nvSpPr>
              <p:spPr>
                <a:xfrm>
                  <a:off x="3389994" y="1331579"/>
                  <a:ext cx="81008" cy="81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0" name="正方形/長方形 169"/>
                <p:cNvSpPr>
                  <a:spLocks noChangeAspect="1"/>
                </p:cNvSpPr>
                <p:nvPr/>
              </p:nvSpPr>
              <p:spPr>
                <a:xfrm>
                  <a:off x="3615019" y="1468609"/>
                  <a:ext cx="81008" cy="81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1" name="正方形/長方形 170"/>
                <p:cNvSpPr>
                  <a:spLocks noChangeAspect="1"/>
                </p:cNvSpPr>
                <p:nvPr/>
              </p:nvSpPr>
              <p:spPr>
                <a:xfrm>
                  <a:off x="3834106" y="1607400"/>
                  <a:ext cx="81008" cy="81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2" name="正方形/長方形 171"/>
                <p:cNvSpPr>
                  <a:spLocks noChangeAspect="1"/>
                </p:cNvSpPr>
                <p:nvPr/>
              </p:nvSpPr>
              <p:spPr>
                <a:xfrm>
                  <a:off x="4049754" y="1729817"/>
                  <a:ext cx="81008" cy="81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3" name="正方形/長方形 172"/>
                <p:cNvSpPr>
                  <a:spLocks noChangeAspect="1"/>
                </p:cNvSpPr>
                <p:nvPr/>
              </p:nvSpPr>
              <p:spPr>
                <a:xfrm>
                  <a:off x="4274779" y="1909668"/>
                  <a:ext cx="81008" cy="81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4" name="正方形/長方形 173"/>
                <p:cNvSpPr>
                  <a:spLocks noChangeAspect="1"/>
                </p:cNvSpPr>
                <p:nvPr/>
              </p:nvSpPr>
              <p:spPr>
                <a:xfrm>
                  <a:off x="4494431" y="2042172"/>
                  <a:ext cx="81008" cy="81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5" name="正方形/長方形 174"/>
                <p:cNvSpPr>
                  <a:spLocks noChangeAspect="1"/>
                </p:cNvSpPr>
                <p:nvPr/>
              </p:nvSpPr>
              <p:spPr>
                <a:xfrm>
                  <a:off x="4715769" y="2173577"/>
                  <a:ext cx="81008" cy="81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6" name="正方形/長方形 175"/>
                <p:cNvSpPr>
                  <a:spLocks noChangeAspect="1"/>
                </p:cNvSpPr>
                <p:nvPr/>
              </p:nvSpPr>
              <p:spPr>
                <a:xfrm>
                  <a:off x="4939044" y="2393271"/>
                  <a:ext cx="81008" cy="81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7" name="正方形/長方形 176"/>
                <p:cNvSpPr>
                  <a:spLocks noChangeAspect="1"/>
                </p:cNvSpPr>
                <p:nvPr/>
              </p:nvSpPr>
              <p:spPr>
                <a:xfrm>
                  <a:off x="5154939" y="2393271"/>
                  <a:ext cx="81008" cy="81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8" name="正方形/長方形 177"/>
                <p:cNvSpPr>
                  <a:spLocks noChangeAspect="1"/>
                </p:cNvSpPr>
                <p:nvPr/>
              </p:nvSpPr>
              <p:spPr>
                <a:xfrm>
                  <a:off x="5372298" y="2622928"/>
                  <a:ext cx="81008" cy="81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1" name="グループ化 10"/>
            <p:cNvGrpSpPr/>
            <p:nvPr/>
          </p:nvGrpSpPr>
          <p:grpSpPr>
            <a:xfrm>
              <a:off x="927919" y="2103698"/>
              <a:ext cx="3279512" cy="2307875"/>
              <a:chOff x="2975850" y="1683703"/>
              <a:chExt cx="3666909" cy="2580496"/>
            </a:xfrm>
          </p:grpSpPr>
          <p:sp>
            <p:nvSpPr>
              <p:cNvPr id="140" name="円/楕円 139"/>
              <p:cNvSpPr/>
              <p:nvPr/>
            </p:nvSpPr>
            <p:spPr>
              <a:xfrm>
                <a:off x="2975850" y="1683703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1" name="円/楕円 140"/>
              <p:cNvSpPr/>
              <p:nvPr/>
            </p:nvSpPr>
            <p:spPr>
              <a:xfrm>
                <a:off x="3254835" y="1833487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2" name="円/楕円 141"/>
              <p:cNvSpPr/>
              <p:nvPr/>
            </p:nvSpPr>
            <p:spPr>
              <a:xfrm>
                <a:off x="3528401" y="1940946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3" name="円/楕円 142"/>
              <p:cNvSpPr/>
              <p:nvPr/>
            </p:nvSpPr>
            <p:spPr>
              <a:xfrm>
                <a:off x="3803985" y="2095396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4" name="円/楕円 143"/>
              <p:cNvSpPr/>
              <p:nvPr/>
            </p:nvSpPr>
            <p:spPr>
              <a:xfrm>
                <a:off x="4081874" y="2261031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5" name="円/楕円 144"/>
              <p:cNvSpPr/>
              <p:nvPr/>
            </p:nvSpPr>
            <p:spPr>
              <a:xfrm>
                <a:off x="4351799" y="2451970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6" name="円/楕円 145"/>
              <p:cNvSpPr/>
              <p:nvPr/>
            </p:nvSpPr>
            <p:spPr>
              <a:xfrm>
                <a:off x="4628827" y="2641325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7" name="円/楕円 146"/>
              <p:cNvSpPr/>
              <p:nvPr/>
            </p:nvSpPr>
            <p:spPr>
              <a:xfrm>
                <a:off x="4903614" y="2865830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8" name="円/楕円 147"/>
              <p:cNvSpPr/>
              <p:nvPr/>
            </p:nvSpPr>
            <p:spPr>
              <a:xfrm>
                <a:off x="5179416" y="3093568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9" name="円/楕円 148"/>
              <p:cNvSpPr/>
              <p:nvPr/>
            </p:nvSpPr>
            <p:spPr>
              <a:xfrm>
                <a:off x="5728193" y="3526741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0" name="円/楕円 149"/>
              <p:cNvSpPr/>
              <p:nvPr/>
            </p:nvSpPr>
            <p:spPr>
              <a:xfrm>
                <a:off x="5452865" y="3322138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1" name="円/楕円 150"/>
              <p:cNvSpPr/>
              <p:nvPr/>
            </p:nvSpPr>
            <p:spPr>
              <a:xfrm>
                <a:off x="6002281" y="3785838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2" name="円/楕円 151"/>
              <p:cNvSpPr/>
              <p:nvPr/>
            </p:nvSpPr>
            <p:spPr>
              <a:xfrm>
                <a:off x="6276474" y="3990852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3" name="円/楕円 152"/>
              <p:cNvSpPr/>
              <p:nvPr/>
            </p:nvSpPr>
            <p:spPr>
              <a:xfrm>
                <a:off x="6556141" y="4177581"/>
                <a:ext cx="86618" cy="866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" name="グループ化 11"/>
            <p:cNvGrpSpPr/>
            <p:nvPr/>
          </p:nvGrpSpPr>
          <p:grpSpPr>
            <a:xfrm>
              <a:off x="933682" y="2336348"/>
              <a:ext cx="3276899" cy="2433869"/>
              <a:chOff x="2982294" y="2325538"/>
              <a:chExt cx="3663987" cy="2721373"/>
            </a:xfrm>
          </p:grpSpPr>
          <p:sp>
            <p:nvSpPr>
              <p:cNvPr id="126" name="正方形/長方形 125"/>
              <p:cNvSpPr/>
              <p:nvPr/>
            </p:nvSpPr>
            <p:spPr>
              <a:xfrm>
                <a:off x="2982294" y="2325538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7" name="正方形/長方形 126"/>
              <p:cNvSpPr/>
              <p:nvPr/>
            </p:nvSpPr>
            <p:spPr>
              <a:xfrm>
                <a:off x="3257403" y="2400793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8" name="正方形/長方形 127"/>
              <p:cNvSpPr/>
              <p:nvPr/>
            </p:nvSpPr>
            <p:spPr>
              <a:xfrm>
                <a:off x="3534495" y="2540593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" name="正方形/長方形 128"/>
              <p:cNvSpPr/>
              <p:nvPr/>
            </p:nvSpPr>
            <p:spPr>
              <a:xfrm>
                <a:off x="3808120" y="2708973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0" name="正方形/長方形 129"/>
              <p:cNvSpPr/>
              <p:nvPr/>
            </p:nvSpPr>
            <p:spPr>
              <a:xfrm>
                <a:off x="4081845" y="2891631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1" name="正方形/長方形 130"/>
              <p:cNvSpPr/>
              <p:nvPr/>
            </p:nvSpPr>
            <p:spPr>
              <a:xfrm>
                <a:off x="4357873" y="3095435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2" name="正方形/長方形 131"/>
              <p:cNvSpPr/>
              <p:nvPr/>
            </p:nvSpPr>
            <p:spPr>
              <a:xfrm>
                <a:off x="4629921" y="3301070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3" name="正方形/長方形 132"/>
              <p:cNvSpPr/>
              <p:nvPr/>
            </p:nvSpPr>
            <p:spPr>
              <a:xfrm>
                <a:off x="4901555" y="3536998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4" name="正方形/長方形 133"/>
              <p:cNvSpPr/>
              <p:nvPr/>
            </p:nvSpPr>
            <p:spPr>
              <a:xfrm>
                <a:off x="5184611" y="3780106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5" name="正方形/長方形 134"/>
              <p:cNvSpPr/>
              <p:nvPr/>
            </p:nvSpPr>
            <p:spPr>
              <a:xfrm>
                <a:off x="5457342" y="4029374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6" name="正方形/長方形 135"/>
              <p:cNvSpPr/>
              <p:nvPr/>
            </p:nvSpPr>
            <p:spPr>
              <a:xfrm>
                <a:off x="5730299" y="4250984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7" name="正方形/長方形 136"/>
              <p:cNvSpPr/>
              <p:nvPr/>
            </p:nvSpPr>
            <p:spPr>
              <a:xfrm>
                <a:off x="6008920" y="4474761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8" name="正方形/長方形 137"/>
              <p:cNvSpPr/>
              <p:nvPr/>
            </p:nvSpPr>
            <p:spPr>
              <a:xfrm>
                <a:off x="6277130" y="4755257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9" name="正方形/長方形 138"/>
              <p:cNvSpPr/>
              <p:nvPr/>
            </p:nvSpPr>
            <p:spPr>
              <a:xfrm>
                <a:off x="6559923" y="4991380"/>
                <a:ext cx="86358" cy="5553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81" y="1352618"/>
              <a:ext cx="3063211" cy="311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グループ化 13"/>
            <p:cNvGrpSpPr/>
            <p:nvPr/>
          </p:nvGrpSpPr>
          <p:grpSpPr>
            <a:xfrm>
              <a:off x="-4575" y="1107198"/>
              <a:ext cx="4394206" cy="4946419"/>
              <a:chOff x="-4575" y="1344862"/>
              <a:chExt cx="4394206" cy="4946419"/>
            </a:xfrm>
          </p:grpSpPr>
          <p:cxnSp>
            <p:nvCxnSpPr>
              <p:cNvPr id="49" name="直線コネクタ 48"/>
              <p:cNvCxnSpPr/>
              <p:nvPr/>
            </p:nvCxnSpPr>
            <p:spPr>
              <a:xfrm flipV="1">
                <a:off x="1335198" y="5489804"/>
                <a:ext cx="0" cy="593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flipV="1">
                <a:off x="1822362" y="5489804"/>
                <a:ext cx="0" cy="593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グループ化 50"/>
              <p:cNvGrpSpPr/>
              <p:nvPr/>
            </p:nvGrpSpPr>
            <p:grpSpPr>
              <a:xfrm>
                <a:off x="850355" y="3803611"/>
                <a:ext cx="57042" cy="806632"/>
                <a:chOff x="1016605" y="2434207"/>
                <a:chExt cx="80373" cy="590922"/>
              </a:xfrm>
            </p:grpSpPr>
            <p:cxnSp>
              <p:nvCxnSpPr>
                <p:cNvPr id="117" name="直線コネクタ 116"/>
                <p:cNvCxnSpPr/>
                <p:nvPr/>
              </p:nvCxnSpPr>
              <p:spPr>
                <a:xfrm>
                  <a:off x="1016605" y="2434207"/>
                  <a:ext cx="803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線コネクタ 117"/>
                <p:cNvCxnSpPr/>
                <p:nvPr/>
              </p:nvCxnSpPr>
              <p:spPr>
                <a:xfrm>
                  <a:off x="1016605" y="247011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線コネクタ 118"/>
                <p:cNvCxnSpPr/>
                <p:nvPr/>
              </p:nvCxnSpPr>
              <p:spPr>
                <a:xfrm>
                  <a:off x="1019673" y="251643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線コネクタ 119"/>
                <p:cNvCxnSpPr/>
                <p:nvPr/>
              </p:nvCxnSpPr>
              <p:spPr>
                <a:xfrm>
                  <a:off x="1019673" y="2566860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線コネクタ 120"/>
                <p:cNvCxnSpPr/>
                <p:nvPr/>
              </p:nvCxnSpPr>
              <p:spPr>
                <a:xfrm>
                  <a:off x="1019673" y="2622786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線コネクタ 121"/>
                <p:cNvCxnSpPr/>
                <p:nvPr/>
              </p:nvCxnSpPr>
              <p:spPr>
                <a:xfrm>
                  <a:off x="1019673" y="2689962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線コネクタ 122"/>
                <p:cNvCxnSpPr/>
                <p:nvPr/>
              </p:nvCxnSpPr>
              <p:spPr>
                <a:xfrm>
                  <a:off x="1019673" y="276050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線コネクタ 123"/>
                <p:cNvCxnSpPr/>
                <p:nvPr/>
              </p:nvCxnSpPr>
              <p:spPr>
                <a:xfrm>
                  <a:off x="1019673" y="287125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線コネクタ 124"/>
                <p:cNvCxnSpPr/>
                <p:nvPr/>
              </p:nvCxnSpPr>
              <p:spPr>
                <a:xfrm>
                  <a:off x="1019673" y="3025129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直線コネクタ 51"/>
              <p:cNvCxnSpPr/>
              <p:nvPr/>
            </p:nvCxnSpPr>
            <p:spPr>
              <a:xfrm flipV="1">
                <a:off x="970611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V="1">
                <a:off x="1085688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 flipV="1">
                <a:off x="1205505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flipV="1">
                <a:off x="1819928" y="5489804"/>
                <a:ext cx="0" cy="593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 flipV="1">
                <a:off x="1454419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 flipV="1">
                <a:off x="1577719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 flipV="1">
                <a:off x="1697536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 flipV="1">
                <a:off x="2315255" y="5489804"/>
                <a:ext cx="0" cy="593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 flipV="1">
                <a:off x="2312822" y="5489804"/>
                <a:ext cx="0" cy="593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 flipV="1">
                <a:off x="1947312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/>
              <p:cNvCxnSpPr/>
              <p:nvPr/>
            </p:nvCxnSpPr>
            <p:spPr>
              <a:xfrm flipV="1">
                <a:off x="2070612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/>
              <p:nvPr/>
            </p:nvCxnSpPr>
            <p:spPr>
              <a:xfrm flipV="1">
                <a:off x="2190429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/>
              <p:cNvCxnSpPr/>
              <p:nvPr/>
            </p:nvCxnSpPr>
            <p:spPr>
              <a:xfrm flipV="1">
                <a:off x="2806719" y="5489804"/>
                <a:ext cx="0" cy="593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 flipV="1">
                <a:off x="2804286" y="5489804"/>
                <a:ext cx="0" cy="593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/>
              <p:cNvCxnSpPr/>
              <p:nvPr/>
            </p:nvCxnSpPr>
            <p:spPr>
              <a:xfrm flipV="1">
                <a:off x="2438776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コネクタ 66"/>
              <p:cNvCxnSpPr/>
              <p:nvPr/>
            </p:nvCxnSpPr>
            <p:spPr>
              <a:xfrm flipV="1">
                <a:off x="2562076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/>
              <p:cNvCxnSpPr/>
              <p:nvPr/>
            </p:nvCxnSpPr>
            <p:spPr>
              <a:xfrm flipV="1">
                <a:off x="2681894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/>
              <p:cNvCxnSpPr/>
              <p:nvPr/>
            </p:nvCxnSpPr>
            <p:spPr>
              <a:xfrm flipV="1">
                <a:off x="3294273" y="5489804"/>
                <a:ext cx="0" cy="593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コネクタ 69"/>
              <p:cNvCxnSpPr/>
              <p:nvPr/>
            </p:nvCxnSpPr>
            <p:spPr>
              <a:xfrm flipV="1">
                <a:off x="3291839" y="5489804"/>
                <a:ext cx="0" cy="593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/>
              <p:cNvCxnSpPr/>
              <p:nvPr/>
            </p:nvCxnSpPr>
            <p:spPr>
              <a:xfrm flipV="1">
                <a:off x="2926329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 flipV="1">
                <a:off x="3049629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 flipV="1">
                <a:off x="3169447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 flipV="1">
                <a:off x="3787330" y="5489804"/>
                <a:ext cx="0" cy="593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 flipV="1">
                <a:off x="3784896" y="5489804"/>
                <a:ext cx="0" cy="593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 flipV="1">
                <a:off x="3419386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 flipV="1">
                <a:off x="3542686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/>
              <p:cNvCxnSpPr/>
              <p:nvPr/>
            </p:nvCxnSpPr>
            <p:spPr>
              <a:xfrm flipV="1">
                <a:off x="3664937" y="5519472"/>
                <a:ext cx="0" cy="24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テキスト ボックス 78"/>
              <p:cNvSpPr txBox="1"/>
              <p:nvPr/>
            </p:nvSpPr>
            <p:spPr>
              <a:xfrm>
                <a:off x="687826" y="5531679"/>
                <a:ext cx="269814" cy="330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0</a:t>
                </a:r>
                <a:endParaRPr kumimoji="1" lang="ja-JP" altLang="en-US" dirty="0"/>
              </a:p>
            </p:txBody>
          </p:sp>
          <p:sp>
            <p:nvSpPr>
              <p:cNvPr id="80" name="テキスト ボックス 79"/>
              <p:cNvSpPr txBox="1"/>
              <p:nvPr/>
            </p:nvSpPr>
            <p:spPr>
              <a:xfrm>
                <a:off x="1044645" y="5529245"/>
                <a:ext cx="426081" cy="330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0.2</a:t>
                </a:r>
                <a:endParaRPr kumimoji="1" lang="ja-JP" altLang="en-US" dirty="0"/>
              </a:p>
            </p:txBody>
          </p:sp>
          <p:sp>
            <p:nvSpPr>
              <p:cNvPr id="81" name="テキスト ボックス 80"/>
              <p:cNvSpPr txBox="1"/>
              <p:nvPr/>
            </p:nvSpPr>
            <p:spPr>
              <a:xfrm>
                <a:off x="1539517" y="5529245"/>
                <a:ext cx="426081" cy="330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0.4</a:t>
                </a:r>
                <a:endParaRPr kumimoji="1" lang="ja-JP" altLang="en-US" dirty="0"/>
              </a:p>
            </p:txBody>
          </p:sp>
          <p:sp>
            <p:nvSpPr>
              <p:cNvPr id="82" name="テキスト ボックス 81"/>
              <p:cNvSpPr txBox="1"/>
              <p:nvPr/>
            </p:nvSpPr>
            <p:spPr>
              <a:xfrm>
                <a:off x="2027389" y="5529245"/>
                <a:ext cx="426081" cy="330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0.6</a:t>
                </a:r>
                <a:endParaRPr kumimoji="1" lang="ja-JP" altLang="en-US" dirty="0"/>
              </a:p>
            </p:txBody>
          </p:sp>
          <p:sp>
            <p:nvSpPr>
              <p:cNvPr id="83" name="テキスト ボックス 82"/>
              <p:cNvSpPr txBox="1"/>
              <p:nvPr/>
            </p:nvSpPr>
            <p:spPr>
              <a:xfrm>
                <a:off x="2509230" y="5529245"/>
                <a:ext cx="426081" cy="330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0.8</a:t>
                </a:r>
                <a:endParaRPr kumimoji="1" lang="ja-JP" altLang="en-US" dirty="0"/>
              </a:p>
            </p:txBody>
          </p:sp>
          <p:sp>
            <p:nvSpPr>
              <p:cNvPr id="84" name="テキスト ボックス 83"/>
              <p:cNvSpPr txBox="1"/>
              <p:nvPr/>
            </p:nvSpPr>
            <p:spPr>
              <a:xfrm>
                <a:off x="3010351" y="5529245"/>
                <a:ext cx="426081" cy="330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1.0</a:t>
                </a:r>
                <a:endParaRPr kumimoji="1" lang="ja-JP" altLang="en-US" dirty="0"/>
              </a:p>
            </p:txBody>
          </p:sp>
          <p:sp>
            <p:nvSpPr>
              <p:cNvPr id="85" name="テキスト ボックス 84"/>
              <p:cNvSpPr txBox="1"/>
              <p:nvPr/>
            </p:nvSpPr>
            <p:spPr>
              <a:xfrm>
                <a:off x="3495051" y="5529245"/>
                <a:ext cx="426081" cy="330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1.2</a:t>
                </a:r>
                <a:endParaRPr kumimoji="1" lang="ja-JP" altLang="en-US" dirty="0"/>
              </a:p>
            </p:txBody>
          </p:sp>
          <p:sp>
            <p:nvSpPr>
              <p:cNvPr id="86" name="テキスト ボックス 85"/>
              <p:cNvSpPr txBox="1"/>
              <p:nvPr/>
            </p:nvSpPr>
            <p:spPr>
              <a:xfrm>
                <a:off x="1202412" y="5891171"/>
                <a:ext cx="31872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Transverse mass (GeV/c</a:t>
                </a:r>
                <a:r>
                  <a:rPr kumimoji="1" lang="en-US" altLang="ja-JP" baseline="30000" dirty="0" smtClean="0"/>
                  <a:t>2</a:t>
                </a:r>
                <a:r>
                  <a:rPr kumimoji="1" lang="en-US" altLang="ja-JP" dirty="0" smtClean="0"/>
                  <a:t>)</a:t>
                </a:r>
                <a:endParaRPr kumimoji="1" lang="ja-JP" altLang="en-US" dirty="0"/>
              </a:p>
            </p:txBody>
          </p:sp>
          <p:sp>
            <p:nvSpPr>
              <p:cNvPr id="87" name="テキスト ボックス 86"/>
              <p:cNvSpPr txBox="1"/>
              <p:nvPr/>
            </p:nvSpPr>
            <p:spPr>
              <a:xfrm>
                <a:off x="349486" y="3639531"/>
                <a:ext cx="444719" cy="330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r>
                  <a:rPr kumimoji="1" lang="en-US" altLang="ja-JP" baseline="30000" dirty="0" smtClean="0"/>
                  <a:t>0</a:t>
                </a:r>
                <a:endParaRPr kumimoji="1" lang="ja-JP" altLang="en-US" baseline="30000" dirty="0"/>
              </a:p>
            </p:txBody>
          </p:sp>
          <p:sp>
            <p:nvSpPr>
              <p:cNvPr id="88" name="テキスト ボックス 87"/>
              <p:cNvSpPr txBox="1"/>
              <p:nvPr/>
            </p:nvSpPr>
            <p:spPr>
              <a:xfrm>
                <a:off x="349486" y="2488163"/>
                <a:ext cx="444719" cy="330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r>
                  <a:rPr kumimoji="1" lang="en-US" altLang="ja-JP" baseline="30000" dirty="0" smtClean="0"/>
                  <a:t>1</a:t>
                </a:r>
                <a:endParaRPr kumimoji="1" lang="ja-JP" altLang="en-US" baseline="30000" dirty="0"/>
              </a:p>
            </p:txBody>
          </p:sp>
          <p:sp>
            <p:nvSpPr>
              <p:cNvPr id="89" name="テキスト ボックス 88"/>
              <p:cNvSpPr txBox="1"/>
              <p:nvPr/>
            </p:nvSpPr>
            <p:spPr>
              <a:xfrm>
                <a:off x="3952195" y="5529245"/>
                <a:ext cx="426081" cy="330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1.4</a:t>
                </a:r>
                <a:endParaRPr kumimoji="1" lang="ja-JP" altLang="en-US" dirty="0"/>
              </a:p>
            </p:txBody>
          </p:sp>
          <p:sp>
            <p:nvSpPr>
              <p:cNvPr id="90" name="テキスト ボックス 89"/>
              <p:cNvSpPr txBox="1"/>
              <p:nvPr/>
            </p:nvSpPr>
            <p:spPr>
              <a:xfrm>
                <a:off x="307910" y="4787935"/>
                <a:ext cx="486295" cy="330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r>
                  <a:rPr kumimoji="1" lang="en-US" altLang="ja-JP" baseline="30000" dirty="0" smtClean="0"/>
                  <a:t>-1</a:t>
                </a:r>
                <a:endParaRPr kumimoji="1" lang="ja-JP" altLang="en-US" baseline="30000" dirty="0"/>
              </a:p>
            </p:txBody>
          </p:sp>
          <p:grpSp>
            <p:nvGrpSpPr>
              <p:cNvPr id="91" name="グループ化 90"/>
              <p:cNvGrpSpPr/>
              <p:nvPr/>
            </p:nvGrpSpPr>
            <p:grpSpPr>
              <a:xfrm>
                <a:off x="850355" y="4955323"/>
                <a:ext cx="57042" cy="596586"/>
                <a:chOff x="1016605" y="2434207"/>
                <a:chExt cx="80373" cy="437047"/>
              </a:xfrm>
            </p:grpSpPr>
            <p:cxnSp>
              <p:nvCxnSpPr>
                <p:cNvPr id="109" name="直線コネクタ 108"/>
                <p:cNvCxnSpPr/>
                <p:nvPr/>
              </p:nvCxnSpPr>
              <p:spPr>
                <a:xfrm>
                  <a:off x="1016605" y="2434207"/>
                  <a:ext cx="803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線コネクタ 109"/>
                <p:cNvCxnSpPr/>
                <p:nvPr/>
              </p:nvCxnSpPr>
              <p:spPr>
                <a:xfrm>
                  <a:off x="1016605" y="247011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線コネクタ 110"/>
                <p:cNvCxnSpPr/>
                <p:nvPr/>
              </p:nvCxnSpPr>
              <p:spPr>
                <a:xfrm>
                  <a:off x="1019673" y="251643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線コネクタ 111"/>
                <p:cNvCxnSpPr/>
                <p:nvPr/>
              </p:nvCxnSpPr>
              <p:spPr>
                <a:xfrm>
                  <a:off x="1019673" y="2566860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線コネクタ 112"/>
                <p:cNvCxnSpPr/>
                <p:nvPr/>
              </p:nvCxnSpPr>
              <p:spPr>
                <a:xfrm>
                  <a:off x="1019673" y="2622786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線コネクタ 113"/>
                <p:cNvCxnSpPr/>
                <p:nvPr/>
              </p:nvCxnSpPr>
              <p:spPr>
                <a:xfrm>
                  <a:off x="1019673" y="2689962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線コネクタ 114"/>
                <p:cNvCxnSpPr/>
                <p:nvPr/>
              </p:nvCxnSpPr>
              <p:spPr>
                <a:xfrm>
                  <a:off x="1019673" y="276050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線コネクタ 115"/>
                <p:cNvCxnSpPr/>
                <p:nvPr/>
              </p:nvCxnSpPr>
              <p:spPr>
                <a:xfrm>
                  <a:off x="1019673" y="287125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グループ化 91"/>
              <p:cNvGrpSpPr/>
              <p:nvPr/>
            </p:nvGrpSpPr>
            <p:grpSpPr>
              <a:xfrm>
                <a:off x="850355" y="2655965"/>
                <a:ext cx="57042" cy="806632"/>
                <a:chOff x="1016605" y="2434207"/>
                <a:chExt cx="80373" cy="590922"/>
              </a:xfrm>
            </p:grpSpPr>
            <p:cxnSp>
              <p:nvCxnSpPr>
                <p:cNvPr id="100" name="直線コネクタ 99"/>
                <p:cNvCxnSpPr/>
                <p:nvPr/>
              </p:nvCxnSpPr>
              <p:spPr>
                <a:xfrm>
                  <a:off x="1016605" y="2434207"/>
                  <a:ext cx="803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線コネクタ 100"/>
                <p:cNvCxnSpPr/>
                <p:nvPr/>
              </p:nvCxnSpPr>
              <p:spPr>
                <a:xfrm>
                  <a:off x="1016605" y="247011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線コネクタ 101"/>
                <p:cNvCxnSpPr/>
                <p:nvPr/>
              </p:nvCxnSpPr>
              <p:spPr>
                <a:xfrm>
                  <a:off x="1019673" y="251643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線コネクタ 102"/>
                <p:cNvCxnSpPr/>
                <p:nvPr/>
              </p:nvCxnSpPr>
              <p:spPr>
                <a:xfrm>
                  <a:off x="1019673" y="2566860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線コネクタ 103"/>
                <p:cNvCxnSpPr/>
                <p:nvPr/>
              </p:nvCxnSpPr>
              <p:spPr>
                <a:xfrm>
                  <a:off x="1019673" y="2622786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線コネクタ 104"/>
                <p:cNvCxnSpPr/>
                <p:nvPr/>
              </p:nvCxnSpPr>
              <p:spPr>
                <a:xfrm>
                  <a:off x="1019673" y="2689962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線コネクタ 105"/>
                <p:cNvCxnSpPr/>
                <p:nvPr/>
              </p:nvCxnSpPr>
              <p:spPr>
                <a:xfrm>
                  <a:off x="1019673" y="276050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線コネクタ 106"/>
                <p:cNvCxnSpPr/>
                <p:nvPr/>
              </p:nvCxnSpPr>
              <p:spPr>
                <a:xfrm>
                  <a:off x="1019673" y="287125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線コネクタ 107"/>
                <p:cNvCxnSpPr/>
                <p:nvPr/>
              </p:nvCxnSpPr>
              <p:spPr>
                <a:xfrm>
                  <a:off x="1019673" y="3025129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グループ化 92"/>
              <p:cNvGrpSpPr/>
              <p:nvPr/>
            </p:nvGrpSpPr>
            <p:grpSpPr>
              <a:xfrm>
                <a:off x="852518" y="1755782"/>
                <a:ext cx="28520" cy="549214"/>
                <a:chOff x="1019673" y="2622786"/>
                <a:chExt cx="40186" cy="402343"/>
              </a:xfrm>
            </p:grpSpPr>
            <p:cxnSp>
              <p:nvCxnSpPr>
                <p:cNvPr id="95" name="直線コネクタ 94"/>
                <p:cNvCxnSpPr/>
                <p:nvPr/>
              </p:nvCxnSpPr>
              <p:spPr>
                <a:xfrm>
                  <a:off x="1019673" y="2622786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線コネクタ 95"/>
                <p:cNvCxnSpPr/>
                <p:nvPr/>
              </p:nvCxnSpPr>
              <p:spPr>
                <a:xfrm>
                  <a:off x="1019673" y="2689962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線コネクタ 96"/>
                <p:cNvCxnSpPr/>
                <p:nvPr/>
              </p:nvCxnSpPr>
              <p:spPr>
                <a:xfrm>
                  <a:off x="1019673" y="276050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線コネクタ 97"/>
                <p:cNvCxnSpPr/>
                <p:nvPr/>
              </p:nvCxnSpPr>
              <p:spPr>
                <a:xfrm>
                  <a:off x="1019673" y="2871254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線コネクタ 98"/>
                <p:cNvCxnSpPr/>
                <p:nvPr/>
              </p:nvCxnSpPr>
              <p:spPr>
                <a:xfrm>
                  <a:off x="1019673" y="3025129"/>
                  <a:ext cx="401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4" name="テキスト ボックス 93"/>
              <p:cNvSpPr txBox="1"/>
              <p:nvPr/>
            </p:nvSpPr>
            <p:spPr>
              <a:xfrm rot="16200000">
                <a:off x="-2117012" y="3457299"/>
                <a:ext cx="46249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Invariant cross section (/GeV</a:t>
                </a:r>
                <a:r>
                  <a:rPr kumimoji="1" lang="en-US" altLang="ja-JP" baseline="30000" dirty="0" smtClean="0"/>
                  <a:t>2</a:t>
                </a:r>
                <a:r>
                  <a:rPr kumimoji="1" lang="en-US" altLang="ja-JP" dirty="0" smtClean="0"/>
                  <a:t>/primary)</a:t>
                </a:r>
                <a:endParaRPr kumimoji="1" lang="ja-JP" altLang="en-US" dirty="0" smtClean="0"/>
              </a:p>
            </p:txBody>
          </p:sp>
        </p:grpSp>
        <p:sp>
          <p:nvSpPr>
            <p:cNvPr id="15" name="正方形/長方形 14"/>
            <p:cNvSpPr>
              <a:spLocks noChangeAspect="1"/>
            </p:cNvSpPr>
            <p:nvPr/>
          </p:nvSpPr>
          <p:spPr>
            <a:xfrm>
              <a:off x="1049617" y="4108980"/>
              <a:ext cx="72450" cy="724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二等辺三角形 15"/>
            <p:cNvSpPr/>
            <p:nvPr/>
          </p:nvSpPr>
          <p:spPr>
            <a:xfrm>
              <a:off x="1043608" y="4375080"/>
              <a:ext cx="87502" cy="87502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1048625" y="4673076"/>
              <a:ext cx="77467" cy="7746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1048244" y="4981032"/>
              <a:ext cx="77235" cy="4966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123236" y="3965324"/>
              <a:ext cx="995184" cy="330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158 </a:t>
              </a:r>
              <a:r>
                <a:rPr kumimoji="1" lang="en-US" altLang="ja-JP" dirty="0" err="1" smtClean="0"/>
                <a:t>AGeV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123236" y="4247077"/>
              <a:ext cx="18071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80 </a:t>
              </a:r>
              <a:r>
                <a:rPr kumimoji="1" lang="en-US" altLang="ja-JP" dirty="0" err="1" smtClean="0"/>
                <a:t>AGeV</a:t>
              </a:r>
              <a:r>
                <a:rPr kumimoji="1" lang="en-US" altLang="ja-JP" dirty="0" smtClean="0"/>
                <a:t> (1/2)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123236" y="4528393"/>
              <a:ext cx="18071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40 </a:t>
              </a:r>
              <a:r>
                <a:rPr kumimoji="1" lang="en-US" altLang="ja-JP" dirty="0" err="1" smtClean="0"/>
                <a:t>AGeV</a:t>
              </a:r>
              <a:r>
                <a:rPr kumimoji="1" lang="en-US" altLang="ja-JP" dirty="0" smtClean="0"/>
                <a:t> (1/4)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123236" y="4821281"/>
              <a:ext cx="18071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20 </a:t>
              </a:r>
              <a:r>
                <a:rPr kumimoji="1" lang="en-US" altLang="ja-JP" dirty="0" err="1" smtClean="0"/>
                <a:t>AGeV</a:t>
              </a:r>
              <a:r>
                <a:rPr kumimoji="1" lang="en-US" altLang="ja-JP" dirty="0" smtClean="0"/>
                <a:t> (1/8)</a:t>
              </a:r>
              <a:endParaRPr kumimoji="1" lang="ja-JP" altLang="en-US" dirty="0"/>
            </a:p>
          </p:txBody>
        </p:sp>
        <p:sp>
          <p:nvSpPr>
            <p:cNvPr id="23" name="右中かっこ 22"/>
            <p:cNvSpPr/>
            <p:nvPr/>
          </p:nvSpPr>
          <p:spPr bwMode="auto">
            <a:xfrm>
              <a:off x="2789944" y="4015833"/>
              <a:ext cx="271467" cy="1154634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3070266" y="4398134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Exp</a:t>
              </a:r>
              <a:r>
                <a:rPr kumimoji="1" lang="en-US" altLang="ja-JP" dirty="0" smtClean="0"/>
                <a:t>*</a:t>
              </a:r>
              <a:endParaRPr kumimoji="1" lang="ja-JP" altLang="en-US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545022" y="1560643"/>
              <a:ext cx="937377" cy="700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Lines: </a:t>
              </a:r>
            </a:p>
            <a:p>
              <a:r>
                <a:rPr kumimoji="1" lang="en-US" altLang="ja-JP" dirty="0" smtClean="0"/>
                <a:t>PHITS</a:t>
              </a:r>
              <a:endParaRPr kumimoji="1" lang="ja-JP" altLang="en-US" dirty="0"/>
            </a:p>
          </p:txBody>
        </p:sp>
        <p:grpSp>
          <p:nvGrpSpPr>
            <p:cNvPr id="26" name="グループ化 25"/>
            <p:cNvGrpSpPr/>
            <p:nvPr/>
          </p:nvGrpSpPr>
          <p:grpSpPr>
            <a:xfrm>
              <a:off x="927103" y="1840941"/>
              <a:ext cx="3284857" cy="2377588"/>
              <a:chOff x="1680740" y="1190023"/>
              <a:chExt cx="3672885" cy="2658444"/>
            </a:xfrm>
            <a:solidFill>
              <a:srgbClr val="FF9900"/>
            </a:solidFill>
          </p:grpSpPr>
          <p:grpSp>
            <p:nvGrpSpPr>
              <p:cNvPr id="27" name="グループ化 26"/>
              <p:cNvGrpSpPr/>
              <p:nvPr/>
            </p:nvGrpSpPr>
            <p:grpSpPr>
              <a:xfrm>
                <a:off x="4997196" y="3518961"/>
                <a:ext cx="339108" cy="329506"/>
                <a:chOff x="6320755" y="2874982"/>
                <a:chExt cx="339108" cy="223091"/>
              </a:xfrm>
              <a:grpFill/>
            </p:grpSpPr>
            <p:cxnSp>
              <p:nvCxnSpPr>
                <p:cNvPr id="43" name="直線コネクタ 42"/>
                <p:cNvCxnSpPr/>
                <p:nvPr/>
              </p:nvCxnSpPr>
              <p:spPr>
                <a:xfrm>
                  <a:off x="6354540" y="2874986"/>
                  <a:ext cx="0" cy="77859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コネクタ 43"/>
                <p:cNvCxnSpPr/>
                <p:nvPr/>
              </p:nvCxnSpPr>
              <p:spPr>
                <a:xfrm>
                  <a:off x="6320755" y="2874982"/>
                  <a:ext cx="69687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線コネクタ 44"/>
                <p:cNvCxnSpPr/>
                <p:nvPr/>
              </p:nvCxnSpPr>
              <p:spPr>
                <a:xfrm>
                  <a:off x="6320755" y="2950707"/>
                  <a:ext cx="69687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45"/>
                <p:cNvCxnSpPr/>
                <p:nvPr/>
              </p:nvCxnSpPr>
              <p:spPr>
                <a:xfrm>
                  <a:off x="6590176" y="3013075"/>
                  <a:ext cx="69687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6590176" y="3095959"/>
                  <a:ext cx="69687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/>
                <p:cNvCxnSpPr/>
                <p:nvPr/>
              </p:nvCxnSpPr>
              <p:spPr>
                <a:xfrm>
                  <a:off x="6625019" y="3020214"/>
                  <a:ext cx="0" cy="77859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グループ化 27"/>
              <p:cNvGrpSpPr/>
              <p:nvPr/>
            </p:nvGrpSpPr>
            <p:grpSpPr>
              <a:xfrm>
                <a:off x="1680740" y="1190023"/>
                <a:ext cx="3672885" cy="2639467"/>
                <a:chOff x="1680740" y="1190023"/>
                <a:chExt cx="3672885" cy="2639467"/>
              </a:xfrm>
              <a:grpFill/>
            </p:grpSpPr>
            <p:sp>
              <p:nvSpPr>
                <p:cNvPr id="29" name="二等辺三角形 28"/>
                <p:cNvSpPr/>
                <p:nvPr/>
              </p:nvSpPr>
              <p:spPr>
                <a:xfrm>
                  <a:off x="1957049" y="1333340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二等辺三角形 29"/>
                <p:cNvSpPr/>
                <p:nvPr/>
              </p:nvSpPr>
              <p:spPr>
                <a:xfrm>
                  <a:off x="1680740" y="1190023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二等辺三角形 30"/>
                <p:cNvSpPr/>
                <p:nvPr/>
              </p:nvSpPr>
              <p:spPr>
                <a:xfrm>
                  <a:off x="2234595" y="1481014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二等辺三角形 31"/>
                <p:cNvSpPr/>
                <p:nvPr/>
              </p:nvSpPr>
              <p:spPr>
                <a:xfrm>
                  <a:off x="2504413" y="1656340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二等辺三角形 32"/>
                <p:cNvSpPr/>
                <p:nvPr/>
              </p:nvSpPr>
              <p:spPr>
                <a:xfrm>
                  <a:off x="2780053" y="1811462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二等辺三角形 33"/>
                <p:cNvSpPr/>
                <p:nvPr/>
              </p:nvSpPr>
              <p:spPr>
                <a:xfrm>
                  <a:off x="3053736" y="1998365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二等辺三角形 34"/>
                <p:cNvSpPr/>
                <p:nvPr/>
              </p:nvSpPr>
              <p:spPr>
                <a:xfrm>
                  <a:off x="3329057" y="2179756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二等辺三角形 35"/>
                <p:cNvSpPr/>
                <p:nvPr/>
              </p:nvSpPr>
              <p:spPr>
                <a:xfrm>
                  <a:off x="3601201" y="2392522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二等辺三角形 36"/>
                <p:cNvSpPr/>
                <p:nvPr/>
              </p:nvSpPr>
              <p:spPr>
                <a:xfrm>
                  <a:off x="3876679" y="2596270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二等辺三角形 37"/>
                <p:cNvSpPr/>
                <p:nvPr/>
              </p:nvSpPr>
              <p:spPr>
                <a:xfrm>
                  <a:off x="4150452" y="2812052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二等辺三角形 38"/>
                <p:cNvSpPr/>
                <p:nvPr/>
              </p:nvSpPr>
              <p:spPr>
                <a:xfrm>
                  <a:off x="4428099" y="3033757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二等辺三角形 39"/>
                <p:cNvSpPr/>
                <p:nvPr/>
              </p:nvSpPr>
              <p:spPr>
                <a:xfrm>
                  <a:off x="4701545" y="3253679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1" name="二等辺三角形 40"/>
                <p:cNvSpPr/>
                <p:nvPr/>
              </p:nvSpPr>
              <p:spPr>
                <a:xfrm>
                  <a:off x="4982744" y="3518983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二等辺三角形 41"/>
                <p:cNvSpPr/>
                <p:nvPr/>
              </p:nvSpPr>
              <p:spPr>
                <a:xfrm>
                  <a:off x="5255787" y="3731652"/>
                  <a:ext cx="97838" cy="97838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sp>
        <p:nvSpPr>
          <p:cNvPr id="215" name="テキスト ボックス 214"/>
          <p:cNvSpPr txBox="1"/>
          <p:nvPr/>
        </p:nvSpPr>
        <p:spPr>
          <a:xfrm>
            <a:off x="5547741" y="1610142"/>
            <a:ext cx="1580384" cy="368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π</a:t>
            </a:r>
            <a:r>
              <a:rPr lang="en-US" altLang="ja-JP" baseline="30000" dirty="0" smtClean="0"/>
              <a:t>-</a:t>
            </a:r>
            <a:r>
              <a:rPr kumimoji="1" lang="en-US" altLang="ja-JP" dirty="0" smtClean="0"/>
              <a:t> production</a:t>
            </a:r>
            <a:endParaRPr kumimoji="1" lang="ja-JP" altLang="en-US" dirty="0" smtClean="0"/>
          </a:p>
        </p:txBody>
      </p:sp>
      <p:grpSp>
        <p:nvGrpSpPr>
          <p:cNvPr id="216" name="グループ化 215"/>
          <p:cNvGrpSpPr/>
          <p:nvPr/>
        </p:nvGrpSpPr>
        <p:grpSpPr>
          <a:xfrm>
            <a:off x="4716016" y="2010252"/>
            <a:ext cx="3655247" cy="4735308"/>
            <a:chOff x="4716016" y="1404588"/>
            <a:chExt cx="3964123" cy="5135452"/>
          </a:xfrm>
        </p:grpSpPr>
        <p:grpSp>
          <p:nvGrpSpPr>
            <p:cNvPr id="217" name="グループ化 216"/>
            <p:cNvGrpSpPr/>
            <p:nvPr/>
          </p:nvGrpSpPr>
          <p:grpSpPr>
            <a:xfrm>
              <a:off x="5090370" y="1404588"/>
              <a:ext cx="3589769" cy="5135452"/>
              <a:chOff x="10024520" y="1546626"/>
              <a:chExt cx="3589769" cy="5135452"/>
            </a:xfrm>
          </p:grpSpPr>
          <p:sp>
            <p:nvSpPr>
              <p:cNvPr id="313" name="正方形/長方形 312"/>
              <p:cNvSpPr/>
              <p:nvPr/>
            </p:nvSpPr>
            <p:spPr>
              <a:xfrm>
                <a:off x="10537133" y="1592598"/>
                <a:ext cx="2943794" cy="44536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4" name="テキスト ボックス 313"/>
              <p:cNvSpPr txBox="1"/>
              <p:nvPr/>
            </p:nvSpPr>
            <p:spPr>
              <a:xfrm>
                <a:off x="10480122" y="6281537"/>
                <a:ext cx="3134167" cy="400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Transverse mass (GeV/c</a:t>
                </a:r>
                <a:r>
                  <a:rPr lang="en-US" altLang="ja-JP" baseline="30000" dirty="0"/>
                  <a:t>2</a:t>
                </a:r>
                <a:r>
                  <a:rPr lang="en-US" altLang="ja-JP" dirty="0"/>
                  <a:t>)</a:t>
                </a:r>
                <a:endParaRPr lang="ja-JP" altLang="en-US" dirty="0"/>
              </a:p>
            </p:txBody>
          </p:sp>
          <p:sp>
            <p:nvSpPr>
              <p:cNvPr id="315" name="テキスト ボックス 314"/>
              <p:cNvSpPr txBox="1"/>
              <p:nvPr/>
            </p:nvSpPr>
            <p:spPr>
              <a:xfrm>
                <a:off x="10425131" y="6021950"/>
                <a:ext cx="216224" cy="26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0</a:t>
                </a:r>
                <a:endParaRPr kumimoji="1" lang="ja-JP" altLang="en-US" dirty="0"/>
              </a:p>
            </p:txBody>
          </p:sp>
          <p:sp>
            <p:nvSpPr>
              <p:cNvPr id="316" name="テキスト ボックス 315"/>
              <p:cNvSpPr txBox="1"/>
              <p:nvPr/>
            </p:nvSpPr>
            <p:spPr>
              <a:xfrm>
                <a:off x="11704488" y="6021950"/>
                <a:ext cx="341453" cy="26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0.5</a:t>
                </a:r>
                <a:endParaRPr kumimoji="1" lang="ja-JP" altLang="en-US" dirty="0"/>
              </a:p>
            </p:txBody>
          </p:sp>
          <p:sp>
            <p:nvSpPr>
              <p:cNvPr id="317" name="テキスト ボックス 316"/>
              <p:cNvSpPr txBox="1"/>
              <p:nvPr/>
            </p:nvSpPr>
            <p:spPr>
              <a:xfrm>
                <a:off x="13060801" y="6021950"/>
                <a:ext cx="341453" cy="26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1.0</a:t>
                </a:r>
                <a:endParaRPr kumimoji="1" lang="ja-JP" altLang="en-US" dirty="0"/>
              </a:p>
            </p:txBody>
          </p:sp>
          <p:sp>
            <p:nvSpPr>
              <p:cNvPr id="318" name="テキスト ボックス 317"/>
              <p:cNvSpPr txBox="1"/>
              <p:nvPr/>
            </p:nvSpPr>
            <p:spPr>
              <a:xfrm>
                <a:off x="10218182" y="5837851"/>
                <a:ext cx="216224" cy="26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</a:t>
                </a:r>
                <a:endParaRPr kumimoji="1" lang="ja-JP" altLang="en-US" dirty="0"/>
              </a:p>
            </p:txBody>
          </p:sp>
          <p:sp>
            <p:nvSpPr>
              <p:cNvPr id="319" name="テキスト ボックス 318"/>
              <p:cNvSpPr txBox="1"/>
              <p:nvPr/>
            </p:nvSpPr>
            <p:spPr>
              <a:xfrm>
                <a:off x="10080818" y="5239069"/>
                <a:ext cx="300092" cy="26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endParaRPr kumimoji="1" lang="ja-JP" altLang="en-US" dirty="0"/>
              </a:p>
            </p:txBody>
          </p:sp>
          <p:sp>
            <p:nvSpPr>
              <p:cNvPr id="320" name="テキスト ボックス 319"/>
              <p:cNvSpPr txBox="1"/>
              <p:nvPr/>
            </p:nvSpPr>
            <p:spPr>
              <a:xfrm>
                <a:off x="10024520" y="4623662"/>
                <a:ext cx="356389" cy="26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r>
                  <a:rPr kumimoji="1" lang="en-US" altLang="ja-JP" baseline="30000" dirty="0" smtClean="0"/>
                  <a:t>2</a:t>
                </a:r>
                <a:endParaRPr kumimoji="1" lang="ja-JP" altLang="en-US" baseline="30000" dirty="0"/>
              </a:p>
            </p:txBody>
          </p:sp>
          <p:sp>
            <p:nvSpPr>
              <p:cNvPr id="321" name="テキスト ボックス 320"/>
              <p:cNvSpPr txBox="1"/>
              <p:nvPr/>
            </p:nvSpPr>
            <p:spPr>
              <a:xfrm>
                <a:off x="10024520" y="4008254"/>
                <a:ext cx="356389" cy="26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r>
                  <a:rPr kumimoji="1" lang="en-US" altLang="ja-JP" baseline="30000" dirty="0" smtClean="0"/>
                  <a:t>3</a:t>
                </a:r>
                <a:endParaRPr kumimoji="1" lang="ja-JP" altLang="en-US" baseline="30000" dirty="0"/>
              </a:p>
            </p:txBody>
          </p:sp>
          <p:sp>
            <p:nvSpPr>
              <p:cNvPr id="322" name="テキスト ボックス 321"/>
              <p:cNvSpPr txBox="1"/>
              <p:nvPr/>
            </p:nvSpPr>
            <p:spPr>
              <a:xfrm>
                <a:off x="10024520" y="3392847"/>
                <a:ext cx="356389" cy="26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r>
                  <a:rPr kumimoji="1" lang="en-US" altLang="ja-JP" baseline="30000" dirty="0" smtClean="0"/>
                  <a:t>4</a:t>
                </a:r>
                <a:endParaRPr kumimoji="1" lang="ja-JP" altLang="en-US" baseline="30000" dirty="0"/>
              </a:p>
            </p:txBody>
          </p:sp>
          <p:sp>
            <p:nvSpPr>
              <p:cNvPr id="323" name="テキスト ボックス 322"/>
              <p:cNvSpPr txBox="1"/>
              <p:nvPr/>
            </p:nvSpPr>
            <p:spPr>
              <a:xfrm>
                <a:off x="10024520" y="2777440"/>
                <a:ext cx="356389" cy="26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r>
                  <a:rPr kumimoji="1" lang="en-US" altLang="ja-JP" baseline="30000" dirty="0" smtClean="0"/>
                  <a:t>5</a:t>
                </a:r>
                <a:endParaRPr kumimoji="1" lang="ja-JP" altLang="en-US" baseline="30000" dirty="0"/>
              </a:p>
            </p:txBody>
          </p:sp>
          <p:sp>
            <p:nvSpPr>
              <p:cNvPr id="324" name="テキスト ボックス 323"/>
              <p:cNvSpPr txBox="1"/>
              <p:nvPr/>
            </p:nvSpPr>
            <p:spPr>
              <a:xfrm>
                <a:off x="10024520" y="2162033"/>
                <a:ext cx="356389" cy="26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r>
                  <a:rPr kumimoji="1" lang="en-US" altLang="ja-JP" baseline="30000" dirty="0" smtClean="0"/>
                  <a:t>6</a:t>
                </a:r>
                <a:endParaRPr kumimoji="1" lang="ja-JP" altLang="en-US" baseline="30000" dirty="0"/>
              </a:p>
            </p:txBody>
          </p:sp>
          <p:sp>
            <p:nvSpPr>
              <p:cNvPr id="325" name="テキスト ボックス 324"/>
              <p:cNvSpPr txBox="1"/>
              <p:nvPr/>
            </p:nvSpPr>
            <p:spPr>
              <a:xfrm>
                <a:off x="10024520" y="1546626"/>
                <a:ext cx="356389" cy="26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10</a:t>
                </a:r>
                <a:r>
                  <a:rPr kumimoji="1" lang="en-US" altLang="ja-JP" baseline="30000" dirty="0" smtClean="0"/>
                  <a:t>7</a:t>
                </a:r>
                <a:endParaRPr kumimoji="1" lang="ja-JP" altLang="en-US" baseline="30000" dirty="0"/>
              </a:p>
            </p:txBody>
          </p:sp>
          <p:sp>
            <p:nvSpPr>
              <p:cNvPr id="326" name="円/楕円 325"/>
              <p:cNvSpPr/>
              <p:nvPr/>
            </p:nvSpPr>
            <p:spPr>
              <a:xfrm>
                <a:off x="10694191" y="3429176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7" name="円/楕円 326"/>
              <p:cNvSpPr/>
              <p:nvPr/>
            </p:nvSpPr>
            <p:spPr>
              <a:xfrm>
                <a:off x="10830892" y="3552186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8" name="円/楕円 327"/>
              <p:cNvSpPr/>
              <p:nvPr/>
            </p:nvSpPr>
            <p:spPr>
              <a:xfrm>
                <a:off x="10966308" y="3637103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9" name="円/楕円 328"/>
              <p:cNvSpPr/>
              <p:nvPr/>
            </p:nvSpPr>
            <p:spPr>
              <a:xfrm>
                <a:off x="11102703" y="3738529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0" name="円/楕円 329"/>
              <p:cNvSpPr/>
              <p:nvPr/>
            </p:nvSpPr>
            <p:spPr>
              <a:xfrm>
                <a:off x="11234499" y="3806471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1" name="円/楕円 330"/>
              <p:cNvSpPr/>
              <p:nvPr/>
            </p:nvSpPr>
            <p:spPr>
              <a:xfrm>
                <a:off x="11378098" y="3910058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2" name="円/楕円 331"/>
              <p:cNvSpPr/>
              <p:nvPr/>
            </p:nvSpPr>
            <p:spPr>
              <a:xfrm>
                <a:off x="11503465" y="4011076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3" name="円/楕円 332"/>
              <p:cNvSpPr/>
              <p:nvPr/>
            </p:nvSpPr>
            <p:spPr>
              <a:xfrm>
                <a:off x="11638638" y="4067850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4" name="円/楕円 333"/>
              <p:cNvSpPr/>
              <p:nvPr/>
            </p:nvSpPr>
            <p:spPr>
              <a:xfrm>
                <a:off x="11766214" y="4165059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5" name="円/楕円 334"/>
              <p:cNvSpPr/>
              <p:nvPr/>
            </p:nvSpPr>
            <p:spPr>
              <a:xfrm>
                <a:off x="11910315" y="4255201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6" name="円/楕円 335"/>
              <p:cNvSpPr/>
              <p:nvPr/>
            </p:nvSpPr>
            <p:spPr>
              <a:xfrm>
                <a:off x="12039944" y="4275484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7" name="円/楕円 336"/>
              <p:cNvSpPr/>
              <p:nvPr/>
            </p:nvSpPr>
            <p:spPr>
              <a:xfrm>
                <a:off x="12176364" y="4341333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8" name="円/楕円 337"/>
              <p:cNvSpPr/>
              <p:nvPr/>
            </p:nvSpPr>
            <p:spPr>
              <a:xfrm>
                <a:off x="12310278" y="4425238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9" name="円/楕円 338"/>
              <p:cNvSpPr/>
              <p:nvPr/>
            </p:nvSpPr>
            <p:spPr>
              <a:xfrm>
                <a:off x="12443596" y="4501352"/>
                <a:ext cx="73891" cy="7389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0" name="正方形/長方形 339"/>
              <p:cNvSpPr/>
              <p:nvPr/>
            </p:nvSpPr>
            <p:spPr>
              <a:xfrm>
                <a:off x="10587502" y="3997684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1" name="正方形/長方形 340"/>
              <p:cNvSpPr/>
              <p:nvPr/>
            </p:nvSpPr>
            <p:spPr>
              <a:xfrm>
                <a:off x="10751435" y="4101941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2" name="正方形/長方形 341"/>
              <p:cNvSpPr/>
              <p:nvPr/>
            </p:nvSpPr>
            <p:spPr>
              <a:xfrm>
                <a:off x="10912825" y="4243387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3" name="正方形/長方形 342"/>
              <p:cNvSpPr/>
              <p:nvPr/>
            </p:nvSpPr>
            <p:spPr>
              <a:xfrm>
                <a:off x="11071756" y="4366420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4" name="正方形/長方形 343"/>
              <p:cNvSpPr/>
              <p:nvPr/>
            </p:nvSpPr>
            <p:spPr>
              <a:xfrm>
                <a:off x="11236469" y="4495540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5" name="正方形/長方形 344"/>
              <p:cNvSpPr/>
              <p:nvPr/>
            </p:nvSpPr>
            <p:spPr>
              <a:xfrm>
                <a:off x="11395953" y="4597836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6" name="正方形/長方形 345"/>
              <p:cNvSpPr/>
              <p:nvPr/>
            </p:nvSpPr>
            <p:spPr>
              <a:xfrm>
                <a:off x="11554450" y="4700746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7" name="正方形/長方形 346"/>
              <p:cNvSpPr/>
              <p:nvPr/>
            </p:nvSpPr>
            <p:spPr>
              <a:xfrm>
                <a:off x="11718736" y="4797388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8" name="正方形/長方形 347"/>
              <p:cNvSpPr/>
              <p:nvPr/>
            </p:nvSpPr>
            <p:spPr>
              <a:xfrm>
                <a:off x="11881200" y="4877797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9" name="正方形/長方形 348"/>
              <p:cNvSpPr/>
              <p:nvPr/>
            </p:nvSpPr>
            <p:spPr>
              <a:xfrm>
                <a:off x="12042784" y="4975564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0" name="正方形/長方形 349"/>
              <p:cNvSpPr/>
              <p:nvPr/>
            </p:nvSpPr>
            <p:spPr>
              <a:xfrm>
                <a:off x="12208465" y="5063687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1" name="正方形/長方形 350"/>
              <p:cNvSpPr/>
              <p:nvPr/>
            </p:nvSpPr>
            <p:spPr>
              <a:xfrm>
                <a:off x="12368866" y="5144461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2" name="正方形/長方形 351"/>
              <p:cNvSpPr/>
              <p:nvPr/>
            </p:nvSpPr>
            <p:spPr>
              <a:xfrm>
                <a:off x="12533980" y="5218389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3" name="正方形/長方形 352"/>
              <p:cNvSpPr/>
              <p:nvPr/>
            </p:nvSpPr>
            <p:spPr>
              <a:xfrm>
                <a:off x="12690703" y="5316327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4" name="正方形/長方形 353"/>
              <p:cNvSpPr/>
              <p:nvPr/>
            </p:nvSpPr>
            <p:spPr>
              <a:xfrm>
                <a:off x="12851893" y="5392891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5" name="正方形/長方形 354"/>
              <p:cNvSpPr/>
              <p:nvPr/>
            </p:nvSpPr>
            <p:spPr>
              <a:xfrm>
                <a:off x="13011927" y="5474620"/>
                <a:ext cx="61894" cy="398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6" name="二等辺三角形 355"/>
              <p:cNvSpPr/>
              <p:nvPr/>
            </p:nvSpPr>
            <p:spPr>
              <a:xfrm>
                <a:off x="10694191" y="2703618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7" name="正方形/長方形 356"/>
              <p:cNvSpPr>
                <a:spLocks noChangeAspect="1"/>
              </p:cNvSpPr>
              <p:nvPr/>
            </p:nvSpPr>
            <p:spPr>
              <a:xfrm>
                <a:off x="10704243" y="2044180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8" name="二等辺三角形 357"/>
              <p:cNvSpPr/>
              <p:nvPr/>
            </p:nvSpPr>
            <p:spPr>
              <a:xfrm>
                <a:off x="10853184" y="2832771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9" name="二等辺三角形 358"/>
              <p:cNvSpPr/>
              <p:nvPr/>
            </p:nvSpPr>
            <p:spPr>
              <a:xfrm>
                <a:off x="10974719" y="2936998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0" name="二等辺三角形 359"/>
              <p:cNvSpPr/>
              <p:nvPr/>
            </p:nvSpPr>
            <p:spPr>
              <a:xfrm>
                <a:off x="11106473" y="3037545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1" name="二等辺三角形 360"/>
              <p:cNvSpPr/>
              <p:nvPr/>
            </p:nvSpPr>
            <p:spPr>
              <a:xfrm>
                <a:off x="11232355" y="3125692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2" name="二等辺三角形 361"/>
              <p:cNvSpPr/>
              <p:nvPr/>
            </p:nvSpPr>
            <p:spPr>
              <a:xfrm>
                <a:off x="11378098" y="3198214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3" name="二等辺三角形 362"/>
              <p:cNvSpPr/>
              <p:nvPr/>
            </p:nvSpPr>
            <p:spPr>
              <a:xfrm>
                <a:off x="11506301" y="3267802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4" name="二等辺三角形 363"/>
              <p:cNvSpPr/>
              <p:nvPr/>
            </p:nvSpPr>
            <p:spPr>
              <a:xfrm>
                <a:off x="11638638" y="3359404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5" name="二等辺三角形 364"/>
              <p:cNvSpPr/>
              <p:nvPr/>
            </p:nvSpPr>
            <p:spPr>
              <a:xfrm>
                <a:off x="11782664" y="3427385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6" name="二等辺三角形 365"/>
              <p:cNvSpPr/>
              <p:nvPr/>
            </p:nvSpPr>
            <p:spPr>
              <a:xfrm>
                <a:off x="11911631" y="3488328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7" name="二等辺三角形 366"/>
              <p:cNvSpPr/>
              <p:nvPr/>
            </p:nvSpPr>
            <p:spPr>
              <a:xfrm>
                <a:off x="12047563" y="3560953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8" name="二等辺三角形 367"/>
              <p:cNvSpPr/>
              <p:nvPr/>
            </p:nvSpPr>
            <p:spPr>
              <a:xfrm>
                <a:off x="12180134" y="3629085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9" name="二等辺三角形 368"/>
              <p:cNvSpPr/>
              <p:nvPr/>
            </p:nvSpPr>
            <p:spPr>
              <a:xfrm>
                <a:off x="12326411" y="3705353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0" name="二等辺三角形 369"/>
              <p:cNvSpPr/>
              <p:nvPr/>
            </p:nvSpPr>
            <p:spPr>
              <a:xfrm>
                <a:off x="12462112" y="3762942"/>
                <a:ext cx="70122" cy="70122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1" name="正方形/長方形 370"/>
              <p:cNvSpPr>
                <a:spLocks noChangeAspect="1"/>
              </p:cNvSpPr>
              <p:nvPr/>
            </p:nvSpPr>
            <p:spPr>
              <a:xfrm>
                <a:off x="10838808" y="2176379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2" name="正方形/長方形 371"/>
              <p:cNvSpPr>
                <a:spLocks noChangeAspect="1"/>
              </p:cNvSpPr>
              <p:nvPr/>
            </p:nvSpPr>
            <p:spPr>
              <a:xfrm>
                <a:off x="10974223" y="2278209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3" name="正方形/長方形 372"/>
              <p:cNvSpPr>
                <a:spLocks noChangeAspect="1"/>
              </p:cNvSpPr>
              <p:nvPr/>
            </p:nvSpPr>
            <p:spPr>
              <a:xfrm>
                <a:off x="11110619" y="2363201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4" name="正方形/長方形 373"/>
              <p:cNvSpPr>
                <a:spLocks noChangeAspect="1"/>
              </p:cNvSpPr>
              <p:nvPr/>
            </p:nvSpPr>
            <p:spPr>
              <a:xfrm>
                <a:off x="11242407" y="2443190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5" name="正方形/長方形 374"/>
              <p:cNvSpPr>
                <a:spLocks noChangeAspect="1"/>
              </p:cNvSpPr>
              <p:nvPr/>
            </p:nvSpPr>
            <p:spPr>
              <a:xfrm>
                <a:off x="11380109" y="2548066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6" name="正方形/長方形 375"/>
              <p:cNvSpPr>
                <a:spLocks noChangeAspect="1"/>
              </p:cNvSpPr>
              <p:nvPr/>
            </p:nvSpPr>
            <p:spPr>
              <a:xfrm>
                <a:off x="11512332" y="2595588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7" name="正方形/長方形 376"/>
              <p:cNvSpPr>
                <a:spLocks noChangeAspect="1"/>
              </p:cNvSpPr>
              <p:nvPr/>
            </p:nvSpPr>
            <p:spPr>
              <a:xfrm>
                <a:off x="11647854" y="2693005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8" name="正方形/長方形 377"/>
              <p:cNvSpPr>
                <a:spLocks noChangeAspect="1"/>
              </p:cNvSpPr>
              <p:nvPr/>
            </p:nvSpPr>
            <p:spPr>
              <a:xfrm>
                <a:off x="11782664" y="2752630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9" name="正方形/長方形 378"/>
              <p:cNvSpPr>
                <a:spLocks noChangeAspect="1"/>
              </p:cNvSpPr>
              <p:nvPr/>
            </p:nvSpPr>
            <p:spPr>
              <a:xfrm>
                <a:off x="11914064" y="2827059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0" name="正方形/長方形 379"/>
              <p:cNvSpPr>
                <a:spLocks noChangeAspect="1"/>
              </p:cNvSpPr>
              <p:nvPr/>
            </p:nvSpPr>
            <p:spPr>
              <a:xfrm>
                <a:off x="12049186" y="2887625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1" name="正方形/長方形 380"/>
              <p:cNvSpPr>
                <a:spLocks noChangeAspect="1"/>
              </p:cNvSpPr>
              <p:nvPr/>
            </p:nvSpPr>
            <p:spPr>
              <a:xfrm>
                <a:off x="12189027" y="2943604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2" name="正方形/長方形 381"/>
              <p:cNvSpPr>
                <a:spLocks noChangeAspect="1"/>
              </p:cNvSpPr>
              <p:nvPr/>
            </p:nvSpPr>
            <p:spPr>
              <a:xfrm>
                <a:off x="12320380" y="3035534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3" name="正方形/長方形 382"/>
              <p:cNvSpPr>
                <a:spLocks noChangeAspect="1"/>
              </p:cNvSpPr>
              <p:nvPr/>
            </p:nvSpPr>
            <p:spPr>
              <a:xfrm>
                <a:off x="12451511" y="3095947"/>
                <a:ext cx="58060" cy="580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18" name="グループ化 217"/>
            <p:cNvGrpSpPr/>
            <p:nvPr/>
          </p:nvGrpSpPr>
          <p:grpSpPr>
            <a:xfrm>
              <a:off x="5523034" y="1564172"/>
              <a:ext cx="3023744" cy="4391150"/>
              <a:chOff x="10457184" y="1706210"/>
              <a:chExt cx="3023744" cy="4391150"/>
            </a:xfrm>
          </p:grpSpPr>
          <p:pic>
            <p:nvPicPr>
              <p:cNvPr id="231" name="Picture 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64"/>
              <a:stretch/>
            </p:blipFill>
            <p:spPr bwMode="auto">
              <a:xfrm>
                <a:off x="10457184" y="2044180"/>
                <a:ext cx="3023744" cy="40531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32" name="グループ化 231"/>
              <p:cNvGrpSpPr/>
              <p:nvPr/>
            </p:nvGrpSpPr>
            <p:grpSpPr>
              <a:xfrm>
                <a:off x="10539118" y="5412790"/>
                <a:ext cx="96768" cy="424484"/>
                <a:chOff x="8346070" y="5456083"/>
                <a:chExt cx="135015" cy="592261"/>
              </a:xfrm>
            </p:grpSpPr>
            <p:cxnSp>
              <p:nvCxnSpPr>
                <p:cNvPr id="304" name="直線コネクタ 303"/>
                <p:cNvCxnSpPr/>
                <p:nvPr/>
              </p:nvCxnSpPr>
              <p:spPr>
                <a:xfrm flipH="1">
                  <a:off x="8346070" y="5456083"/>
                  <a:ext cx="13501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直線コネクタ 304"/>
                <p:cNvCxnSpPr/>
                <p:nvPr/>
              </p:nvCxnSpPr>
              <p:spPr>
                <a:xfrm flipH="1">
                  <a:off x="8346071" y="604834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直線コネクタ 305"/>
                <p:cNvCxnSpPr/>
                <p:nvPr/>
              </p:nvCxnSpPr>
              <p:spPr>
                <a:xfrm flipH="1">
                  <a:off x="8346071" y="5904275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直線コネクタ 306"/>
                <p:cNvCxnSpPr/>
                <p:nvPr/>
              </p:nvCxnSpPr>
              <p:spPr>
                <a:xfrm flipH="1">
                  <a:off x="8346071" y="580068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直線コネクタ 307"/>
                <p:cNvCxnSpPr/>
                <p:nvPr/>
              </p:nvCxnSpPr>
              <p:spPr>
                <a:xfrm flipH="1">
                  <a:off x="8346071" y="5715201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直線コネクタ 308"/>
                <p:cNvCxnSpPr/>
                <p:nvPr/>
              </p:nvCxnSpPr>
              <p:spPr>
                <a:xfrm flipH="1">
                  <a:off x="8346071" y="5647099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直線コネクタ 309"/>
                <p:cNvCxnSpPr/>
                <p:nvPr/>
              </p:nvCxnSpPr>
              <p:spPr>
                <a:xfrm flipH="1">
                  <a:off x="8346071" y="558326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直線コネクタ 310"/>
                <p:cNvCxnSpPr/>
                <p:nvPr/>
              </p:nvCxnSpPr>
              <p:spPr>
                <a:xfrm flipH="1">
                  <a:off x="8346071" y="5537393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直線コネクタ 311"/>
                <p:cNvCxnSpPr/>
                <p:nvPr/>
              </p:nvCxnSpPr>
              <p:spPr>
                <a:xfrm flipH="1">
                  <a:off x="8346071" y="549757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グループ化 232"/>
              <p:cNvGrpSpPr/>
              <p:nvPr/>
            </p:nvGrpSpPr>
            <p:grpSpPr>
              <a:xfrm>
                <a:off x="10539118" y="4793722"/>
                <a:ext cx="96768" cy="424484"/>
                <a:chOff x="8346070" y="5456083"/>
                <a:chExt cx="135015" cy="592261"/>
              </a:xfrm>
            </p:grpSpPr>
            <p:cxnSp>
              <p:nvCxnSpPr>
                <p:cNvPr id="295" name="直線コネクタ 294"/>
                <p:cNvCxnSpPr/>
                <p:nvPr/>
              </p:nvCxnSpPr>
              <p:spPr>
                <a:xfrm flipH="1">
                  <a:off x="8346070" y="5456083"/>
                  <a:ext cx="13501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直線コネクタ 295"/>
                <p:cNvCxnSpPr/>
                <p:nvPr/>
              </p:nvCxnSpPr>
              <p:spPr>
                <a:xfrm flipH="1">
                  <a:off x="8346071" y="604834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直線コネクタ 296"/>
                <p:cNvCxnSpPr/>
                <p:nvPr/>
              </p:nvCxnSpPr>
              <p:spPr>
                <a:xfrm flipH="1">
                  <a:off x="8346071" y="5904275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直線コネクタ 297"/>
                <p:cNvCxnSpPr/>
                <p:nvPr/>
              </p:nvCxnSpPr>
              <p:spPr>
                <a:xfrm flipH="1">
                  <a:off x="8346071" y="580068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直線コネクタ 298"/>
                <p:cNvCxnSpPr/>
                <p:nvPr/>
              </p:nvCxnSpPr>
              <p:spPr>
                <a:xfrm flipH="1">
                  <a:off x="8346071" y="5715201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直線コネクタ 299"/>
                <p:cNvCxnSpPr/>
                <p:nvPr/>
              </p:nvCxnSpPr>
              <p:spPr>
                <a:xfrm flipH="1">
                  <a:off x="8346071" y="5647099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直線コネクタ 300"/>
                <p:cNvCxnSpPr/>
                <p:nvPr/>
              </p:nvCxnSpPr>
              <p:spPr>
                <a:xfrm flipH="1">
                  <a:off x="8346071" y="558326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直線コネクタ 301"/>
                <p:cNvCxnSpPr/>
                <p:nvPr/>
              </p:nvCxnSpPr>
              <p:spPr>
                <a:xfrm flipH="1">
                  <a:off x="8346071" y="5537393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直線コネクタ 302"/>
                <p:cNvCxnSpPr/>
                <p:nvPr/>
              </p:nvCxnSpPr>
              <p:spPr>
                <a:xfrm flipH="1">
                  <a:off x="8346071" y="549757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グループ化 233"/>
              <p:cNvGrpSpPr/>
              <p:nvPr/>
            </p:nvGrpSpPr>
            <p:grpSpPr>
              <a:xfrm>
                <a:off x="10539118" y="4176430"/>
                <a:ext cx="96768" cy="424484"/>
                <a:chOff x="8346070" y="5456083"/>
                <a:chExt cx="135015" cy="592261"/>
              </a:xfrm>
            </p:grpSpPr>
            <p:cxnSp>
              <p:nvCxnSpPr>
                <p:cNvPr id="286" name="直線コネクタ 285"/>
                <p:cNvCxnSpPr/>
                <p:nvPr/>
              </p:nvCxnSpPr>
              <p:spPr>
                <a:xfrm flipH="1">
                  <a:off x="8346070" y="5456083"/>
                  <a:ext cx="13501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直線コネクタ 286"/>
                <p:cNvCxnSpPr/>
                <p:nvPr/>
              </p:nvCxnSpPr>
              <p:spPr>
                <a:xfrm flipH="1">
                  <a:off x="8346071" y="604834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直線コネクタ 287"/>
                <p:cNvCxnSpPr/>
                <p:nvPr/>
              </p:nvCxnSpPr>
              <p:spPr>
                <a:xfrm flipH="1">
                  <a:off x="8346071" y="5904275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直線コネクタ 288"/>
                <p:cNvCxnSpPr/>
                <p:nvPr/>
              </p:nvCxnSpPr>
              <p:spPr>
                <a:xfrm flipH="1">
                  <a:off x="8346071" y="580068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直線コネクタ 289"/>
                <p:cNvCxnSpPr/>
                <p:nvPr/>
              </p:nvCxnSpPr>
              <p:spPr>
                <a:xfrm flipH="1">
                  <a:off x="8346071" y="5715201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直線コネクタ 290"/>
                <p:cNvCxnSpPr/>
                <p:nvPr/>
              </p:nvCxnSpPr>
              <p:spPr>
                <a:xfrm flipH="1">
                  <a:off x="8346071" y="5647099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直線コネクタ 291"/>
                <p:cNvCxnSpPr/>
                <p:nvPr/>
              </p:nvCxnSpPr>
              <p:spPr>
                <a:xfrm flipH="1">
                  <a:off x="8346071" y="558326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直線コネクタ 292"/>
                <p:cNvCxnSpPr/>
                <p:nvPr/>
              </p:nvCxnSpPr>
              <p:spPr>
                <a:xfrm flipH="1">
                  <a:off x="8346071" y="5537393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直線コネクタ 293"/>
                <p:cNvCxnSpPr/>
                <p:nvPr/>
              </p:nvCxnSpPr>
              <p:spPr>
                <a:xfrm flipH="1">
                  <a:off x="8346071" y="549757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グループ化 234"/>
              <p:cNvGrpSpPr/>
              <p:nvPr/>
            </p:nvGrpSpPr>
            <p:grpSpPr>
              <a:xfrm>
                <a:off x="10542363" y="3556537"/>
                <a:ext cx="96768" cy="424484"/>
                <a:chOff x="8346070" y="5456083"/>
                <a:chExt cx="135015" cy="592261"/>
              </a:xfrm>
            </p:grpSpPr>
            <p:cxnSp>
              <p:nvCxnSpPr>
                <p:cNvPr id="277" name="直線コネクタ 276"/>
                <p:cNvCxnSpPr/>
                <p:nvPr/>
              </p:nvCxnSpPr>
              <p:spPr>
                <a:xfrm flipH="1">
                  <a:off x="8346070" y="5456083"/>
                  <a:ext cx="13501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直線コネクタ 277"/>
                <p:cNvCxnSpPr/>
                <p:nvPr/>
              </p:nvCxnSpPr>
              <p:spPr>
                <a:xfrm flipH="1">
                  <a:off x="8346071" y="604834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直線コネクタ 278"/>
                <p:cNvCxnSpPr/>
                <p:nvPr/>
              </p:nvCxnSpPr>
              <p:spPr>
                <a:xfrm flipH="1">
                  <a:off x="8346071" y="5904275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直線コネクタ 279"/>
                <p:cNvCxnSpPr/>
                <p:nvPr/>
              </p:nvCxnSpPr>
              <p:spPr>
                <a:xfrm flipH="1">
                  <a:off x="8346071" y="580068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直線コネクタ 280"/>
                <p:cNvCxnSpPr/>
                <p:nvPr/>
              </p:nvCxnSpPr>
              <p:spPr>
                <a:xfrm flipH="1">
                  <a:off x="8346071" y="5715201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直線コネクタ 281"/>
                <p:cNvCxnSpPr/>
                <p:nvPr/>
              </p:nvCxnSpPr>
              <p:spPr>
                <a:xfrm flipH="1">
                  <a:off x="8346071" y="5647099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直線コネクタ 282"/>
                <p:cNvCxnSpPr/>
                <p:nvPr/>
              </p:nvCxnSpPr>
              <p:spPr>
                <a:xfrm flipH="1">
                  <a:off x="8346071" y="558326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直線コネクタ 283"/>
                <p:cNvCxnSpPr/>
                <p:nvPr/>
              </p:nvCxnSpPr>
              <p:spPr>
                <a:xfrm flipH="1">
                  <a:off x="8346071" y="5537393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直線コネクタ 284"/>
                <p:cNvCxnSpPr/>
                <p:nvPr/>
              </p:nvCxnSpPr>
              <p:spPr>
                <a:xfrm flipH="1">
                  <a:off x="8346071" y="549757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グループ化 235"/>
              <p:cNvGrpSpPr/>
              <p:nvPr/>
            </p:nvGrpSpPr>
            <p:grpSpPr>
              <a:xfrm>
                <a:off x="10542363" y="2946535"/>
                <a:ext cx="96768" cy="424484"/>
                <a:chOff x="8346070" y="5456083"/>
                <a:chExt cx="135015" cy="592261"/>
              </a:xfrm>
            </p:grpSpPr>
            <p:cxnSp>
              <p:nvCxnSpPr>
                <p:cNvPr id="268" name="直線コネクタ 267"/>
                <p:cNvCxnSpPr/>
                <p:nvPr/>
              </p:nvCxnSpPr>
              <p:spPr>
                <a:xfrm flipH="1">
                  <a:off x="8346070" y="5456083"/>
                  <a:ext cx="13501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直線コネクタ 268"/>
                <p:cNvCxnSpPr/>
                <p:nvPr/>
              </p:nvCxnSpPr>
              <p:spPr>
                <a:xfrm flipH="1">
                  <a:off x="8346071" y="604834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直線コネクタ 269"/>
                <p:cNvCxnSpPr/>
                <p:nvPr/>
              </p:nvCxnSpPr>
              <p:spPr>
                <a:xfrm flipH="1">
                  <a:off x="8346071" y="5904275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直線コネクタ 270"/>
                <p:cNvCxnSpPr/>
                <p:nvPr/>
              </p:nvCxnSpPr>
              <p:spPr>
                <a:xfrm flipH="1">
                  <a:off x="8346071" y="580068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直線コネクタ 271"/>
                <p:cNvCxnSpPr/>
                <p:nvPr/>
              </p:nvCxnSpPr>
              <p:spPr>
                <a:xfrm flipH="1">
                  <a:off x="8346071" y="5715201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直線コネクタ 272"/>
                <p:cNvCxnSpPr/>
                <p:nvPr/>
              </p:nvCxnSpPr>
              <p:spPr>
                <a:xfrm flipH="1">
                  <a:off x="8346071" y="5647099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直線コネクタ 273"/>
                <p:cNvCxnSpPr/>
                <p:nvPr/>
              </p:nvCxnSpPr>
              <p:spPr>
                <a:xfrm flipH="1">
                  <a:off x="8346071" y="558326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直線コネクタ 274"/>
                <p:cNvCxnSpPr/>
                <p:nvPr/>
              </p:nvCxnSpPr>
              <p:spPr>
                <a:xfrm flipH="1">
                  <a:off x="8346071" y="5537393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直線コネクタ 275"/>
                <p:cNvCxnSpPr/>
                <p:nvPr/>
              </p:nvCxnSpPr>
              <p:spPr>
                <a:xfrm flipH="1">
                  <a:off x="8346071" y="549757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グループ化 236"/>
              <p:cNvGrpSpPr/>
              <p:nvPr/>
            </p:nvGrpSpPr>
            <p:grpSpPr>
              <a:xfrm>
                <a:off x="10542363" y="2336269"/>
                <a:ext cx="96768" cy="424484"/>
                <a:chOff x="8346070" y="5456083"/>
                <a:chExt cx="135015" cy="592261"/>
              </a:xfrm>
            </p:grpSpPr>
            <p:cxnSp>
              <p:nvCxnSpPr>
                <p:cNvPr id="259" name="直線コネクタ 258"/>
                <p:cNvCxnSpPr/>
                <p:nvPr/>
              </p:nvCxnSpPr>
              <p:spPr>
                <a:xfrm flipH="1">
                  <a:off x="8346070" y="5456083"/>
                  <a:ext cx="13501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直線コネクタ 259"/>
                <p:cNvCxnSpPr/>
                <p:nvPr/>
              </p:nvCxnSpPr>
              <p:spPr>
                <a:xfrm flipH="1">
                  <a:off x="8346071" y="604834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直線コネクタ 260"/>
                <p:cNvCxnSpPr/>
                <p:nvPr/>
              </p:nvCxnSpPr>
              <p:spPr>
                <a:xfrm flipH="1">
                  <a:off x="8346071" y="5904275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直線コネクタ 261"/>
                <p:cNvCxnSpPr/>
                <p:nvPr/>
              </p:nvCxnSpPr>
              <p:spPr>
                <a:xfrm flipH="1">
                  <a:off x="8346071" y="580068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直線コネクタ 262"/>
                <p:cNvCxnSpPr/>
                <p:nvPr/>
              </p:nvCxnSpPr>
              <p:spPr>
                <a:xfrm flipH="1">
                  <a:off x="8346071" y="5715201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直線コネクタ 263"/>
                <p:cNvCxnSpPr/>
                <p:nvPr/>
              </p:nvCxnSpPr>
              <p:spPr>
                <a:xfrm flipH="1">
                  <a:off x="8346071" y="5647099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直線コネクタ 264"/>
                <p:cNvCxnSpPr/>
                <p:nvPr/>
              </p:nvCxnSpPr>
              <p:spPr>
                <a:xfrm flipH="1">
                  <a:off x="8346071" y="558326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直線コネクタ 265"/>
                <p:cNvCxnSpPr/>
                <p:nvPr/>
              </p:nvCxnSpPr>
              <p:spPr>
                <a:xfrm flipH="1">
                  <a:off x="8346071" y="5537393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直線コネクタ 266"/>
                <p:cNvCxnSpPr/>
                <p:nvPr/>
              </p:nvCxnSpPr>
              <p:spPr>
                <a:xfrm flipH="1">
                  <a:off x="8346071" y="549757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グループ化 237"/>
              <p:cNvGrpSpPr/>
              <p:nvPr/>
            </p:nvGrpSpPr>
            <p:grpSpPr>
              <a:xfrm>
                <a:off x="10542363" y="1706210"/>
                <a:ext cx="96768" cy="424484"/>
                <a:chOff x="8346070" y="5456083"/>
                <a:chExt cx="135015" cy="592261"/>
              </a:xfrm>
            </p:grpSpPr>
            <p:cxnSp>
              <p:nvCxnSpPr>
                <p:cNvPr id="250" name="直線コネクタ 249"/>
                <p:cNvCxnSpPr/>
                <p:nvPr/>
              </p:nvCxnSpPr>
              <p:spPr>
                <a:xfrm flipH="1">
                  <a:off x="8346070" y="5456083"/>
                  <a:ext cx="13501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直線コネクタ 250"/>
                <p:cNvCxnSpPr/>
                <p:nvPr/>
              </p:nvCxnSpPr>
              <p:spPr>
                <a:xfrm flipH="1">
                  <a:off x="8346071" y="604834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直線コネクタ 251"/>
                <p:cNvCxnSpPr/>
                <p:nvPr/>
              </p:nvCxnSpPr>
              <p:spPr>
                <a:xfrm flipH="1">
                  <a:off x="8346071" y="5904275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直線コネクタ 252"/>
                <p:cNvCxnSpPr/>
                <p:nvPr/>
              </p:nvCxnSpPr>
              <p:spPr>
                <a:xfrm flipH="1">
                  <a:off x="8346071" y="5800684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直線コネクタ 253"/>
                <p:cNvCxnSpPr/>
                <p:nvPr/>
              </p:nvCxnSpPr>
              <p:spPr>
                <a:xfrm flipH="1">
                  <a:off x="8346071" y="5715201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直線コネクタ 254"/>
                <p:cNvCxnSpPr/>
                <p:nvPr/>
              </p:nvCxnSpPr>
              <p:spPr>
                <a:xfrm flipH="1">
                  <a:off x="8346071" y="5647099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直線コネクタ 255"/>
                <p:cNvCxnSpPr/>
                <p:nvPr/>
              </p:nvCxnSpPr>
              <p:spPr>
                <a:xfrm flipH="1">
                  <a:off x="8346071" y="558326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直線コネクタ 256"/>
                <p:cNvCxnSpPr/>
                <p:nvPr/>
              </p:nvCxnSpPr>
              <p:spPr>
                <a:xfrm flipH="1">
                  <a:off x="8346071" y="5537393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直線コネクタ 257"/>
                <p:cNvCxnSpPr/>
                <p:nvPr/>
              </p:nvCxnSpPr>
              <p:spPr>
                <a:xfrm flipH="1">
                  <a:off x="8346071" y="5497576"/>
                  <a:ext cx="6750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グループ化 238"/>
              <p:cNvGrpSpPr/>
              <p:nvPr/>
            </p:nvGrpSpPr>
            <p:grpSpPr>
              <a:xfrm>
                <a:off x="10806125" y="5958356"/>
                <a:ext cx="2425402" cy="87491"/>
                <a:chOff x="2096725" y="6234960"/>
                <a:chExt cx="3384044" cy="122072"/>
              </a:xfrm>
            </p:grpSpPr>
            <p:cxnSp>
              <p:nvCxnSpPr>
                <p:cNvPr id="240" name="直線コネクタ 239"/>
                <p:cNvCxnSpPr/>
                <p:nvPr/>
              </p:nvCxnSpPr>
              <p:spPr>
                <a:xfrm flipV="1">
                  <a:off x="3588372" y="6234960"/>
                  <a:ext cx="0" cy="1220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直線コネクタ 240"/>
                <p:cNvCxnSpPr/>
                <p:nvPr/>
              </p:nvCxnSpPr>
              <p:spPr>
                <a:xfrm flipV="1">
                  <a:off x="5480769" y="6234960"/>
                  <a:ext cx="0" cy="1220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直線コネクタ 241"/>
                <p:cNvCxnSpPr/>
                <p:nvPr/>
              </p:nvCxnSpPr>
              <p:spPr>
                <a:xfrm flipV="1">
                  <a:off x="5093008" y="6295995"/>
                  <a:ext cx="0" cy="610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直線コネクタ 242"/>
                <p:cNvCxnSpPr/>
                <p:nvPr/>
              </p:nvCxnSpPr>
              <p:spPr>
                <a:xfrm flipV="1">
                  <a:off x="4723442" y="6295995"/>
                  <a:ext cx="0" cy="610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直線コネクタ 243"/>
                <p:cNvCxnSpPr/>
                <p:nvPr/>
              </p:nvCxnSpPr>
              <p:spPr>
                <a:xfrm flipV="1">
                  <a:off x="3972646" y="6295995"/>
                  <a:ext cx="0" cy="610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直線コネクタ 244"/>
                <p:cNvCxnSpPr/>
                <p:nvPr/>
              </p:nvCxnSpPr>
              <p:spPr>
                <a:xfrm flipV="1">
                  <a:off x="4351738" y="6295995"/>
                  <a:ext cx="0" cy="610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線コネクタ 245"/>
                <p:cNvCxnSpPr/>
                <p:nvPr/>
              </p:nvCxnSpPr>
              <p:spPr>
                <a:xfrm flipV="1">
                  <a:off x="3217087" y="6295995"/>
                  <a:ext cx="0" cy="610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直線コネクタ 246"/>
                <p:cNvCxnSpPr/>
                <p:nvPr/>
              </p:nvCxnSpPr>
              <p:spPr>
                <a:xfrm flipV="1">
                  <a:off x="2847521" y="6295995"/>
                  <a:ext cx="0" cy="610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直線コネクタ 247"/>
                <p:cNvCxnSpPr/>
                <p:nvPr/>
              </p:nvCxnSpPr>
              <p:spPr>
                <a:xfrm flipV="1">
                  <a:off x="2096725" y="6295995"/>
                  <a:ext cx="0" cy="610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直線コネクタ 248"/>
                <p:cNvCxnSpPr/>
                <p:nvPr/>
              </p:nvCxnSpPr>
              <p:spPr>
                <a:xfrm flipV="1">
                  <a:off x="2475817" y="6295995"/>
                  <a:ext cx="0" cy="610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9" name="テキスト ボックス 218"/>
            <p:cNvSpPr txBox="1"/>
            <p:nvPr/>
          </p:nvSpPr>
          <p:spPr>
            <a:xfrm rot="16200000">
              <a:off x="2603579" y="3550693"/>
              <a:ext cx="46249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Invariant cross section (/GeV</a:t>
              </a:r>
              <a:r>
                <a:rPr kumimoji="1" lang="en-US" altLang="ja-JP" baseline="30000" dirty="0" smtClean="0"/>
                <a:t>2</a:t>
              </a:r>
              <a:r>
                <a:rPr kumimoji="1" lang="en-US" altLang="ja-JP" dirty="0" smtClean="0"/>
                <a:t>/primary)</a:t>
              </a:r>
              <a:endParaRPr kumimoji="1" lang="ja-JP" altLang="en-US" dirty="0" smtClean="0"/>
            </a:p>
          </p:txBody>
        </p:sp>
        <p:grpSp>
          <p:nvGrpSpPr>
            <p:cNvPr id="220" name="グループ化 219"/>
            <p:cNvGrpSpPr/>
            <p:nvPr/>
          </p:nvGrpSpPr>
          <p:grpSpPr>
            <a:xfrm>
              <a:off x="5768749" y="4675101"/>
              <a:ext cx="1871210" cy="1256498"/>
              <a:chOff x="6945413" y="1704323"/>
              <a:chExt cx="1871210" cy="1256498"/>
            </a:xfrm>
          </p:grpSpPr>
          <p:sp>
            <p:nvSpPr>
              <p:cNvPr id="223" name="正方形/長方形 222"/>
              <p:cNvSpPr>
                <a:spLocks noChangeAspect="1"/>
              </p:cNvSpPr>
              <p:nvPr/>
            </p:nvSpPr>
            <p:spPr>
              <a:xfrm>
                <a:off x="6951422" y="1847979"/>
                <a:ext cx="72450" cy="7245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4" name="二等辺三角形 223"/>
              <p:cNvSpPr/>
              <p:nvPr/>
            </p:nvSpPr>
            <p:spPr>
              <a:xfrm>
                <a:off x="6945413" y="2114079"/>
                <a:ext cx="87502" cy="87502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5" name="円/楕円 224"/>
              <p:cNvSpPr/>
              <p:nvPr/>
            </p:nvSpPr>
            <p:spPr>
              <a:xfrm>
                <a:off x="6950430" y="2412075"/>
                <a:ext cx="77467" cy="7746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6" name="正方形/長方形 225"/>
              <p:cNvSpPr/>
              <p:nvPr/>
            </p:nvSpPr>
            <p:spPr>
              <a:xfrm>
                <a:off x="6950049" y="2720031"/>
                <a:ext cx="77235" cy="4966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800"/>
              </a:p>
            </p:txBody>
          </p:sp>
          <p:sp>
            <p:nvSpPr>
              <p:cNvPr id="227" name="テキスト ボックス 226"/>
              <p:cNvSpPr txBox="1"/>
              <p:nvPr/>
            </p:nvSpPr>
            <p:spPr>
              <a:xfrm>
                <a:off x="6976915" y="1704323"/>
                <a:ext cx="1340770" cy="400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158 </a:t>
                </a:r>
                <a:r>
                  <a:rPr kumimoji="1" lang="en-US" altLang="ja-JP" dirty="0" err="1" smtClean="0"/>
                  <a:t>AGeV</a:t>
                </a:r>
                <a:endParaRPr kumimoji="1" lang="ja-JP" altLang="en-US" dirty="0"/>
              </a:p>
            </p:txBody>
          </p:sp>
          <p:sp>
            <p:nvSpPr>
              <p:cNvPr id="228" name="テキスト ボックス 227"/>
              <p:cNvSpPr txBox="1"/>
              <p:nvPr/>
            </p:nvSpPr>
            <p:spPr>
              <a:xfrm>
                <a:off x="6976915" y="1986076"/>
                <a:ext cx="1839708" cy="400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80 </a:t>
                </a:r>
                <a:r>
                  <a:rPr kumimoji="1" lang="en-US" altLang="ja-JP" dirty="0" err="1" smtClean="0"/>
                  <a:t>AGeV</a:t>
                </a:r>
                <a:r>
                  <a:rPr kumimoji="1" lang="en-US" altLang="ja-JP" sz="1600" dirty="0" smtClean="0"/>
                  <a:t>(x10</a:t>
                </a:r>
                <a:r>
                  <a:rPr kumimoji="1" lang="en-US" altLang="ja-JP" sz="1600" baseline="30000" dirty="0" smtClean="0"/>
                  <a:t>-1</a:t>
                </a:r>
                <a:r>
                  <a:rPr kumimoji="1" lang="en-US" altLang="ja-JP" sz="1600" dirty="0" smtClean="0"/>
                  <a:t>)</a:t>
                </a:r>
                <a:endParaRPr kumimoji="1" lang="ja-JP" altLang="en-US" dirty="0"/>
              </a:p>
            </p:txBody>
          </p:sp>
          <p:sp>
            <p:nvSpPr>
              <p:cNvPr id="229" name="テキスト ボックス 228"/>
              <p:cNvSpPr txBox="1"/>
              <p:nvPr/>
            </p:nvSpPr>
            <p:spPr>
              <a:xfrm>
                <a:off x="6976915" y="2267392"/>
                <a:ext cx="1839708" cy="400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40 </a:t>
                </a:r>
                <a:r>
                  <a:rPr kumimoji="1" lang="en-US" altLang="ja-JP" dirty="0" err="1" smtClean="0"/>
                  <a:t>AGeV</a:t>
                </a:r>
                <a:r>
                  <a:rPr lang="en-US" altLang="ja-JP" sz="1600" dirty="0" smtClean="0"/>
                  <a:t>(x10</a:t>
                </a:r>
                <a:r>
                  <a:rPr lang="en-US" altLang="ja-JP" sz="1600" baseline="30000" dirty="0" smtClean="0"/>
                  <a:t>-2</a:t>
                </a:r>
                <a:r>
                  <a:rPr lang="en-US" altLang="ja-JP" sz="1600" dirty="0" smtClean="0"/>
                  <a:t>)</a:t>
                </a:r>
                <a:endParaRPr kumimoji="1" lang="ja-JP" altLang="en-US" sz="1600" dirty="0"/>
              </a:p>
            </p:txBody>
          </p:sp>
          <p:sp>
            <p:nvSpPr>
              <p:cNvPr id="230" name="テキスト ボックス 229"/>
              <p:cNvSpPr txBox="1"/>
              <p:nvPr/>
            </p:nvSpPr>
            <p:spPr>
              <a:xfrm>
                <a:off x="6976915" y="2560279"/>
                <a:ext cx="1839708" cy="400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20 </a:t>
                </a:r>
                <a:r>
                  <a:rPr kumimoji="1" lang="en-US" altLang="ja-JP" dirty="0" err="1" smtClean="0"/>
                  <a:t>AGeV</a:t>
                </a:r>
                <a:r>
                  <a:rPr lang="en-US" altLang="ja-JP" sz="1600" dirty="0" smtClean="0"/>
                  <a:t>(x10</a:t>
                </a:r>
                <a:r>
                  <a:rPr lang="en-US" altLang="ja-JP" sz="1600" baseline="30000" dirty="0" smtClean="0"/>
                  <a:t>-3</a:t>
                </a:r>
                <a:r>
                  <a:rPr lang="en-US" altLang="ja-JP" sz="1600" dirty="0" smtClean="0"/>
                  <a:t>)</a:t>
                </a:r>
                <a:endParaRPr kumimoji="1" lang="ja-JP" altLang="en-US" sz="1600" dirty="0"/>
              </a:p>
            </p:txBody>
          </p:sp>
        </p:grpSp>
        <p:sp>
          <p:nvSpPr>
            <p:cNvPr id="221" name="テキスト ボックス 220"/>
            <p:cNvSpPr txBox="1"/>
            <p:nvPr/>
          </p:nvSpPr>
          <p:spPr>
            <a:xfrm>
              <a:off x="6713704" y="1803151"/>
              <a:ext cx="937377" cy="700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Lines: </a:t>
              </a:r>
            </a:p>
            <a:p>
              <a:r>
                <a:rPr kumimoji="1" lang="en-US" altLang="ja-JP" dirty="0" smtClean="0"/>
                <a:t>PHITS</a:t>
              </a:r>
              <a:endParaRPr kumimoji="1" lang="ja-JP" altLang="en-US" dirty="0"/>
            </a:p>
          </p:txBody>
        </p:sp>
        <p:sp>
          <p:nvSpPr>
            <p:cNvPr id="222" name="テキスト ボックス 221"/>
            <p:cNvSpPr txBox="1"/>
            <p:nvPr/>
          </p:nvSpPr>
          <p:spPr>
            <a:xfrm>
              <a:off x="7513897" y="5391924"/>
              <a:ext cx="826116" cy="400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Exp</a:t>
              </a:r>
              <a:r>
                <a:rPr kumimoji="1" lang="en-US" altLang="ja-JP" dirty="0" smtClean="0"/>
                <a:t>**</a:t>
              </a:r>
              <a:endParaRPr kumimoji="1" lang="ja-JP" altLang="en-US" dirty="0"/>
            </a:p>
          </p:txBody>
        </p:sp>
      </p:grpSp>
      <p:cxnSp>
        <p:nvCxnSpPr>
          <p:cNvPr id="384" name="直線矢印コネクタ 383"/>
          <p:cNvCxnSpPr/>
          <p:nvPr/>
        </p:nvCxnSpPr>
        <p:spPr>
          <a:xfrm flipH="1">
            <a:off x="7021787" y="1810197"/>
            <a:ext cx="36183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6" name="テキスト ボックス 385"/>
          <p:cNvSpPr txBox="1"/>
          <p:nvPr/>
        </p:nvSpPr>
        <p:spPr bwMode="auto">
          <a:xfrm>
            <a:off x="7402779" y="1625332"/>
            <a:ext cx="18854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/>
              <a:t>From </a:t>
            </a:r>
            <a:r>
              <a:rPr lang="en-US" altLang="ja-JP" sz="1600" dirty="0" smtClean="0"/>
              <a:t>string </a:t>
            </a:r>
            <a:r>
              <a:rPr lang="en-US" altLang="ja-JP" sz="1600" dirty="0"/>
              <a:t>decay </a:t>
            </a:r>
            <a:endParaRPr kumimoji="1" lang="ja-JP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16022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グラフ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2344951"/>
              </p:ext>
            </p:extLst>
          </p:nvPr>
        </p:nvGraphicFramePr>
        <p:xfrm>
          <a:off x="120204" y="986532"/>
          <a:ext cx="46257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Model benchmark (gamma-ray)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31184" y="1577941"/>
            <a:ext cx="4312816" cy="3899563"/>
          </a:xfrm>
        </p:spPr>
        <p:txBody>
          <a:bodyPr/>
          <a:lstStyle/>
          <a:p>
            <a:r>
              <a:rPr kumimoji="1" lang="en-US" altLang="ja-JP" sz="2800" dirty="0" smtClean="0"/>
              <a:t>PHITS can predict gamma-ray </a:t>
            </a:r>
            <a:r>
              <a:rPr kumimoji="1" lang="en-US" altLang="ja-JP" sz="2400" dirty="0" smtClean="0"/>
              <a:t>yields</a:t>
            </a:r>
          </a:p>
          <a:p>
            <a:pPr lvl="1"/>
            <a:r>
              <a:rPr lang="en-US" altLang="ja-JP" sz="2400" dirty="0" smtClean="0"/>
              <a:t>in high energy spallation reactions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Prompt gamma-rays </a:t>
            </a:r>
            <a:r>
              <a:rPr lang="en-US" altLang="ja-JP" sz="2800" dirty="0" smtClean="0"/>
              <a:t>are spread up to 10 </a:t>
            </a:r>
            <a:r>
              <a:rPr lang="en-US" altLang="ja-JP" sz="2800" dirty="0" smtClean="0"/>
              <a:t>MeV </a:t>
            </a:r>
            <a:r>
              <a:rPr lang="en-US" altLang="ja-JP" sz="2700" dirty="0" smtClean="0"/>
              <a:t>(= nucleon </a:t>
            </a:r>
            <a:r>
              <a:rPr lang="en-US" altLang="ja-JP" sz="2700" dirty="0" smtClean="0"/>
              <a:t>binding energy)</a:t>
            </a:r>
          </a:p>
          <a:p>
            <a:endParaRPr kumimoji="1" lang="ja-JP" altLang="en-US" sz="28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524345" y="6576144"/>
            <a:ext cx="3320008" cy="311672"/>
          </a:xfrm>
        </p:spPr>
        <p:txBody>
          <a:bodyPr/>
          <a:lstStyle/>
          <a:p>
            <a:r>
              <a:rPr kumimoji="1" lang="en-US" altLang="ja-JP" dirty="0" err="1" smtClean="0"/>
              <a:t>T.Ogawa</a:t>
            </a:r>
            <a:r>
              <a:rPr kumimoji="1" lang="en-US" altLang="ja-JP" dirty="0" smtClean="0"/>
              <a:t>, Integral simulation by PHITS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9</a:t>
            </a:fld>
            <a:endParaRPr kumimoji="1" lang="ja-JP" alt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-4789040" y="1004798"/>
            <a:ext cx="4392488" cy="5567154"/>
            <a:chOff x="-108520" y="947737"/>
            <a:chExt cx="4392488" cy="5567154"/>
          </a:xfrm>
        </p:grpSpPr>
        <p:graphicFrame>
          <p:nvGraphicFramePr>
            <p:cNvPr id="10" name="グラフ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74347609"/>
                </p:ext>
              </p:extLst>
            </p:nvPr>
          </p:nvGraphicFramePr>
          <p:xfrm>
            <a:off x="-108520" y="947737"/>
            <a:ext cx="4392488" cy="52735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テキスト ボックス 10"/>
            <p:cNvSpPr txBox="1"/>
            <p:nvPr/>
          </p:nvSpPr>
          <p:spPr bwMode="auto">
            <a:xfrm rot="16200000">
              <a:off x="-1758193" y="3422591"/>
              <a:ext cx="39725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dirty="0" smtClean="0"/>
                <a:t>Production cross section (</a:t>
              </a:r>
              <a:r>
                <a:rPr lang="en-US" altLang="ja-JP" dirty="0" err="1" smtClean="0"/>
                <a:t>μ</a:t>
              </a:r>
              <a:r>
                <a:rPr kumimoji="1" lang="en-US" altLang="ja-JP" dirty="0" err="1" smtClean="0"/>
                <a:t>b</a:t>
              </a:r>
              <a:r>
                <a:rPr kumimoji="1" lang="en-US" altLang="ja-JP" dirty="0" smtClean="0"/>
                <a:t>/MeV/</a:t>
              </a:r>
              <a:r>
                <a:rPr kumimoji="1" lang="en-US" altLang="ja-JP" dirty="0" err="1" smtClean="0"/>
                <a:t>sr</a:t>
              </a:r>
              <a:r>
                <a:rPr kumimoji="1" lang="en-US" altLang="ja-JP" dirty="0" smtClean="0"/>
                <a:t>)</a:t>
              </a:r>
              <a:endParaRPr kumimoji="1" lang="ja-JP" altLang="en-US" dirty="0" smtClean="0"/>
            </a:p>
          </p:txBody>
        </p:sp>
        <p:sp>
          <p:nvSpPr>
            <p:cNvPr id="12" name="テキスト ボックス 11"/>
            <p:cNvSpPr txBox="1"/>
            <p:nvPr/>
          </p:nvSpPr>
          <p:spPr bwMode="auto">
            <a:xfrm>
              <a:off x="395705" y="5655973"/>
              <a:ext cx="559784" cy="342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dirty="0" smtClean="0"/>
                <a:t>10</a:t>
              </a:r>
              <a:r>
                <a:rPr kumimoji="1" lang="en-US" altLang="ja-JP" baseline="30000" dirty="0" smtClean="0"/>
                <a:t>-4</a:t>
              </a:r>
              <a:endParaRPr kumimoji="1" lang="ja-JP" altLang="en-US" baseline="30000" dirty="0" smtClean="0"/>
            </a:p>
          </p:txBody>
        </p:sp>
        <p:sp>
          <p:nvSpPr>
            <p:cNvPr id="13" name="テキスト ボックス 12"/>
            <p:cNvSpPr txBox="1"/>
            <p:nvPr/>
          </p:nvSpPr>
          <p:spPr bwMode="auto">
            <a:xfrm>
              <a:off x="395705" y="3889927"/>
              <a:ext cx="559784" cy="342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dirty="0" smtClean="0"/>
                <a:t>10</a:t>
              </a:r>
              <a:r>
                <a:rPr kumimoji="1" lang="en-US" altLang="ja-JP" baseline="30000" dirty="0" smtClean="0"/>
                <a:t>-3</a:t>
              </a:r>
              <a:endParaRPr kumimoji="1" lang="ja-JP" altLang="en-US" baseline="30000" dirty="0" smtClean="0"/>
            </a:p>
          </p:txBody>
        </p:sp>
        <p:sp>
          <p:nvSpPr>
            <p:cNvPr id="14" name="テキスト ボックス 13"/>
            <p:cNvSpPr txBox="1"/>
            <p:nvPr/>
          </p:nvSpPr>
          <p:spPr bwMode="auto">
            <a:xfrm>
              <a:off x="395705" y="2096286"/>
              <a:ext cx="559784" cy="342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dirty="0" smtClean="0"/>
                <a:t>10</a:t>
              </a:r>
              <a:r>
                <a:rPr kumimoji="1" lang="en-US" altLang="ja-JP" baseline="30000" dirty="0" smtClean="0"/>
                <a:t>-2</a:t>
              </a:r>
              <a:endParaRPr kumimoji="1" lang="ja-JP" altLang="en-US" baseline="30000" dirty="0" smtClean="0"/>
            </a:p>
          </p:txBody>
        </p:sp>
        <p:sp>
          <p:nvSpPr>
            <p:cNvPr id="17" name="テキスト ボックス 16"/>
            <p:cNvSpPr txBox="1"/>
            <p:nvPr/>
          </p:nvSpPr>
          <p:spPr bwMode="auto">
            <a:xfrm>
              <a:off x="1763688" y="6145559"/>
              <a:ext cx="1608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ja-JP" dirty="0" smtClean="0"/>
                <a:t>Energy (MeV)</a:t>
              </a:r>
              <a:endParaRPr kumimoji="1" lang="ja-JP" altLang="en-US" dirty="0" smtClean="0"/>
            </a:p>
          </p:txBody>
        </p:sp>
      </p:grpSp>
      <p:sp>
        <p:nvSpPr>
          <p:cNvPr id="19" name="テキスト ボックス 1"/>
          <p:cNvSpPr txBox="1"/>
          <p:nvPr/>
        </p:nvSpPr>
        <p:spPr>
          <a:xfrm>
            <a:off x="-2652192" y="1262400"/>
            <a:ext cx="1032015" cy="36292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baseline="30000" dirty="0" smtClean="0"/>
              <a:t>12</a:t>
            </a:r>
            <a:r>
              <a:rPr lang="en-US" altLang="ja-JP" sz="1600" dirty="0" smtClean="0"/>
              <a:t>C</a:t>
            </a:r>
            <a:endParaRPr lang="ja-JP" altLang="en-US" sz="1600" dirty="0"/>
          </a:p>
        </p:txBody>
      </p:sp>
      <p:sp>
        <p:nvSpPr>
          <p:cNvPr id="20" name="テキスト ボックス 2"/>
          <p:cNvSpPr txBox="1"/>
          <p:nvPr/>
        </p:nvSpPr>
        <p:spPr>
          <a:xfrm>
            <a:off x="-2942232" y="2031781"/>
            <a:ext cx="439752" cy="36292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baseline="30000" dirty="0" smtClean="0"/>
              <a:t>13</a:t>
            </a:r>
            <a:r>
              <a:rPr lang="en-US" altLang="ja-JP" sz="1600" dirty="0" smtClean="0"/>
              <a:t>C</a:t>
            </a:r>
            <a:endParaRPr lang="ja-JP" altLang="en-US" sz="1600" dirty="0"/>
          </a:p>
        </p:txBody>
      </p:sp>
      <p:sp>
        <p:nvSpPr>
          <p:cNvPr id="21" name="テキスト ボックス 3"/>
          <p:cNvSpPr txBox="1"/>
          <p:nvPr/>
        </p:nvSpPr>
        <p:spPr>
          <a:xfrm>
            <a:off x="-1773907" y="2081918"/>
            <a:ext cx="1032015" cy="36292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baseline="30000" dirty="0" smtClean="0"/>
              <a:t>11</a:t>
            </a:r>
            <a:r>
              <a:rPr lang="en-US" altLang="ja-JP" sz="1600" dirty="0" smtClean="0"/>
              <a:t>C</a:t>
            </a:r>
            <a:endParaRPr lang="ja-JP" altLang="en-US" sz="1600" dirty="0"/>
          </a:p>
        </p:txBody>
      </p:sp>
      <p:sp>
        <p:nvSpPr>
          <p:cNvPr id="23" name="テキスト ボックス 3"/>
          <p:cNvSpPr txBox="1"/>
          <p:nvPr/>
        </p:nvSpPr>
        <p:spPr>
          <a:xfrm>
            <a:off x="-2087862" y="1256143"/>
            <a:ext cx="1032015" cy="36292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baseline="30000" dirty="0" smtClean="0"/>
              <a:t>16</a:t>
            </a:r>
            <a:r>
              <a:rPr lang="en-US" altLang="ja-JP" sz="1600" dirty="0" smtClean="0"/>
              <a:t>O</a:t>
            </a:r>
            <a:endParaRPr lang="ja-JP" altLang="en-US" sz="1600" dirty="0"/>
          </a:p>
        </p:txBody>
      </p:sp>
      <p:sp>
        <p:nvSpPr>
          <p:cNvPr id="24" name="テキスト ボックス 1"/>
          <p:cNvSpPr txBox="1"/>
          <p:nvPr/>
        </p:nvSpPr>
        <p:spPr>
          <a:xfrm>
            <a:off x="-3432840" y="1430005"/>
            <a:ext cx="1032015" cy="36292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baseline="30000" dirty="0" smtClean="0"/>
              <a:t>15</a:t>
            </a:r>
            <a:r>
              <a:rPr lang="en-US" altLang="ja-JP" sz="1600" dirty="0" smtClean="0"/>
              <a:t>N</a:t>
            </a:r>
            <a:endParaRPr lang="ja-JP" altLang="en-US" sz="1600" dirty="0"/>
          </a:p>
        </p:txBody>
      </p:sp>
      <p:sp>
        <p:nvSpPr>
          <p:cNvPr id="25" name="テキスト ボックス 1"/>
          <p:cNvSpPr txBox="1"/>
          <p:nvPr/>
        </p:nvSpPr>
        <p:spPr>
          <a:xfrm>
            <a:off x="-3182881" y="1888418"/>
            <a:ext cx="1032015" cy="36292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baseline="30000" dirty="0" smtClean="0"/>
              <a:t>14</a:t>
            </a:r>
            <a:r>
              <a:rPr lang="en-US" altLang="ja-JP" sz="1600" dirty="0" smtClean="0"/>
              <a:t>N</a:t>
            </a:r>
            <a:endParaRPr lang="ja-JP" altLang="en-US" sz="1600" dirty="0"/>
          </a:p>
        </p:txBody>
      </p:sp>
      <p:sp>
        <p:nvSpPr>
          <p:cNvPr id="26" name="テキスト ボックス 3"/>
          <p:cNvSpPr txBox="1"/>
          <p:nvPr/>
        </p:nvSpPr>
        <p:spPr>
          <a:xfrm>
            <a:off x="-1257900" y="2924944"/>
            <a:ext cx="1032015" cy="36292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baseline="30000" dirty="0" smtClean="0"/>
              <a:t>14</a:t>
            </a:r>
            <a:r>
              <a:rPr lang="en-US" altLang="ja-JP" sz="1600" dirty="0" smtClean="0"/>
              <a:t>N</a:t>
            </a:r>
            <a:endParaRPr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-83120" y="6623804"/>
            <a:ext cx="3292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* </a:t>
            </a:r>
            <a:r>
              <a:rPr lang="en-US" altLang="ja-JP" sz="1100" dirty="0"/>
              <a:t>G. L. Morgan </a:t>
            </a:r>
            <a:r>
              <a:rPr lang="en-US" altLang="ja-JP" sz="1100" i="1" dirty="0"/>
              <a:t>et al</a:t>
            </a:r>
            <a:r>
              <a:rPr lang="en-US" altLang="ja-JP" sz="1100" dirty="0"/>
              <a:t>., </a:t>
            </a:r>
            <a:r>
              <a:rPr lang="en-US" altLang="ja-JP" sz="1100" i="1" dirty="0"/>
              <a:t>ORNL-Report</a:t>
            </a:r>
            <a:r>
              <a:rPr lang="en-US" altLang="ja-JP" sz="1100" dirty="0"/>
              <a:t>, </a:t>
            </a:r>
            <a:r>
              <a:rPr lang="en-US" altLang="ja-JP" sz="1100" b="1" dirty="0"/>
              <a:t>5575</a:t>
            </a:r>
            <a:r>
              <a:rPr lang="en-US" altLang="ja-JP" sz="1100" dirty="0"/>
              <a:t>, (1979) </a:t>
            </a:r>
          </a:p>
        </p:txBody>
      </p:sp>
      <p:graphicFrame>
        <p:nvGraphicFramePr>
          <p:cNvPr id="29" name="グラフ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601008"/>
              </p:ext>
            </p:extLst>
          </p:nvPr>
        </p:nvGraphicFramePr>
        <p:xfrm>
          <a:off x="303763" y="3820028"/>
          <a:ext cx="4339863" cy="2579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テキスト ボックス 5"/>
          <p:cNvSpPr txBox="1"/>
          <p:nvPr/>
        </p:nvSpPr>
        <p:spPr bwMode="auto">
          <a:xfrm rot="16200000">
            <a:off x="-1206654" y="3242907"/>
            <a:ext cx="2852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Production X-section (</a:t>
            </a:r>
            <a:r>
              <a:rPr kumimoji="1" lang="en-US" altLang="ja-JP" dirty="0" err="1" smtClean="0"/>
              <a:t>mb</a:t>
            </a:r>
            <a:r>
              <a:rPr kumimoji="1" lang="en-US" altLang="ja-JP" dirty="0" smtClean="0"/>
              <a:t>)</a:t>
            </a:r>
            <a:endParaRPr kumimoji="1" lang="ja-JP" altLang="en-US" dirty="0" smtClean="0"/>
          </a:p>
        </p:txBody>
      </p:sp>
      <p:sp>
        <p:nvSpPr>
          <p:cNvPr id="30" name="テキスト ボックス 29"/>
          <p:cNvSpPr txBox="1"/>
          <p:nvPr/>
        </p:nvSpPr>
        <p:spPr bwMode="auto">
          <a:xfrm>
            <a:off x="1861867" y="6228020"/>
            <a:ext cx="16081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Energy (MeV)</a:t>
            </a:r>
            <a:endParaRPr kumimoji="1" lang="ja-JP" altLang="en-US" dirty="0" smtClean="0"/>
          </a:p>
        </p:txBody>
      </p:sp>
      <p:sp>
        <p:nvSpPr>
          <p:cNvPr id="31" name="テキスト ボックス 30"/>
          <p:cNvSpPr txBox="1"/>
          <p:nvPr/>
        </p:nvSpPr>
        <p:spPr bwMode="auto">
          <a:xfrm>
            <a:off x="1861867" y="3527723"/>
            <a:ext cx="16081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Energy (MeV)</a:t>
            </a:r>
            <a:endParaRPr kumimoji="1" lang="ja-JP" altLang="en-US" dirty="0" smtClean="0"/>
          </a:p>
        </p:txBody>
      </p:sp>
      <p:sp>
        <p:nvSpPr>
          <p:cNvPr id="7" name="テキスト ボックス 6"/>
          <p:cNvSpPr txBox="1"/>
          <p:nvPr/>
        </p:nvSpPr>
        <p:spPr bwMode="auto">
          <a:xfrm>
            <a:off x="2130787" y="4105290"/>
            <a:ext cx="21579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baseline="30000" dirty="0" err="1" smtClean="0"/>
              <a:t>Nat</a:t>
            </a:r>
            <a:r>
              <a:rPr kumimoji="1" lang="en-US" altLang="ja-JP" dirty="0" err="1" smtClean="0"/>
              <a:t>Fe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p,xγ</a:t>
            </a:r>
            <a:r>
              <a:rPr kumimoji="1" lang="en-US" altLang="ja-JP" dirty="0" smtClean="0"/>
              <a:t>) @3GeV</a:t>
            </a:r>
            <a:endParaRPr kumimoji="1" lang="ja-JP" altLang="en-US" dirty="0" smtClean="0"/>
          </a:p>
        </p:txBody>
      </p:sp>
      <p:sp>
        <p:nvSpPr>
          <p:cNvPr id="8" name="テキスト ボックス 7"/>
          <p:cNvSpPr txBox="1"/>
          <p:nvPr/>
        </p:nvSpPr>
        <p:spPr bwMode="auto">
          <a:xfrm>
            <a:off x="455340" y="1006488"/>
            <a:ext cx="526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1</a:t>
            </a:r>
            <a:endParaRPr kumimoji="1" lang="ja-JP" altLang="en-US" baseline="30000" dirty="0" smtClean="0"/>
          </a:p>
        </p:txBody>
      </p:sp>
      <p:sp>
        <p:nvSpPr>
          <p:cNvPr id="32" name="テキスト ボックス 31"/>
          <p:cNvSpPr txBox="1"/>
          <p:nvPr/>
        </p:nvSpPr>
        <p:spPr bwMode="auto">
          <a:xfrm>
            <a:off x="455340" y="1673370"/>
            <a:ext cx="526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0</a:t>
            </a:r>
            <a:endParaRPr kumimoji="1" lang="ja-JP" altLang="en-US" baseline="30000" dirty="0" smtClean="0"/>
          </a:p>
        </p:txBody>
      </p:sp>
      <p:sp>
        <p:nvSpPr>
          <p:cNvPr id="33" name="テキスト ボックス 32"/>
          <p:cNvSpPr txBox="1"/>
          <p:nvPr/>
        </p:nvSpPr>
        <p:spPr bwMode="auto">
          <a:xfrm>
            <a:off x="404044" y="2340252"/>
            <a:ext cx="5774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-1</a:t>
            </a:r>
            <a:endParaRPr kumimoji="1" lang="ja-JP" altLang="en-US" baseline="30000" dirty="0" smtClean="0"/>
          </a:p>
        </p:txBody>
      </p:sp>
      <p:sp>
        <p:nvSpPr>
          <p:cNvPr id="34" name="テキスト ボックス 33"/>
          <p:cNvSpPr txBox="1"/>
          <p:nvPr/>
        </p:nvSpPr>
        <p:spPr bwMode="auto">
          <a:xfrm>
            <a:off x="404044" y="3007133"/>
            <a:ext cx="5774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10</a:t>
            </a:r>
            <a:r>
              <a:rPr lang="en-US" altLang="ja-JP" baseline="30000" dirty="0" smtClean="0"/>
              <a:t>-2</a:t>
            </a:r>
            <a:endParaRPr kumimoji="1" lang="ja-JP" altLang="en-US" baseline="30000" dirty="0" smtClean="0"/>
          </a:p>
        </p:txBody>
      </p:sp>
      <p:sp>
        <p:nvSpPr>
          <p:cNvPr id="35" name="テキスト ボックス 34"/>
          <p:cNvSpPr txBox="1"/>
          <p:nvPr/>
        </p:nvSpPr>
        <p:spPr bwMode="auto">
          <a:xfrm>
            <a:off x="467544" y="3775889"/>
            <a:ext cx="526106" cy="42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2</a:t>
            </a:r>
            <a:endParaRPr kumimoji="1" lang="ja-JP" altLang="en-US" baseline="30000" dirty="0" smtClean="0"/>
          </a:p>
        </p:txBody>
      </p:sp>
      <p:sp>
        <p:nvSpPr>
          <p:cNvPr id="36" name="テキスト ボックス 35"/>
          <p:cNvSpPr txBox="1"/>
          <p:nvPr/>
        </p:nvSpPr>
        <p:spPr bwMode="auto">
          <a:xfrm>
            <a:off x="467544" y="4442771"/>
            <a:ext cx="526106" cy="42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1</a:t>
            </a:r>
            <a:endParaRPr kumimoji="1" lang="ja-JP" altLang="en-US" baseline="30000" dirty="0" smtClean="0"/>
          </a:p>
        </p:txBody>
      </p:sp>
      <p:sp>
        <p:nvSpPr>
          <p:cNvPr id="37" name="テキスト ボックス 36"/>
          <p:cNvSpPr txBox="1"/>
          <p:nvPr/>
        </p:nvSpPr>
        <p:spPr bwMode="auto">
          <a:xfrm>
            <a:off x="467544" y="5109653"/>
            <a:ext cx="526106" cy="42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0</a:t>
            </a:r>
            <a:endParaRPr kumimoji="1" lang="ja-JP" altLang="en-US" baseline="30000" dirty="0" smtClean="0"/>
          </a:p>
        </p:txBody>
      </p:sp>
      <p:sp>
        <p:nvSpPr>
          <p:cNvPr id="38" name="テキスト ボックス 37"/>
          <p:cNvSpPr txBox="1"/>
          <p:nvPr/>
        </p:nvSpPr>
        <p:spPr bwMode="auto">
          <a:xfrm>
            <a:off x="467544" y="5776534"/>
            <a:ext cx="577402" cy="42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10</a:t>
            </a:r>
            <a:r>
              <a:rPr lang="en-US" altLang="ja-JP" baseline="30000" dirty="0"/>
              <a:t>-1</a:t>
            </a:r>
            <a:endParaRPr kumimoji="1" lang="ja-JP" altLang="en-US" baseline="30000" dirty="0" smtClean="0"/>
          </a:p>
        </p:txBody>
      </p:sp>
      <p:sp>
        <p:nvSpPr>
          <p:cNvPr id="39" name="テキスト ボックス 38"/>
          <p:cNvSpPr txBox="1"/>
          <p:nvPr/>
        </p:nvSpPr>
        <p:spPr bwMode="auto">
          <a:xfrm>
            <a:off x="2130787" y="1077734"/>
            <a:ext cx="2414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baseline="30000" dirty="0" err="1" smtClean="0"/>
              <a:t>Nat</a:t>
            </a:r>
            <a:r>
              <a:rPr kumimoji="1" lang="en-US" altLang="ja-JP" dirty="0" err="1" smtClean="0"/>
              <a:t>C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p,xγ</a:t>
            </a:r>
            <a:r>
              <a:rPr kumimoji="1" lang="en-US" altLang="ja-JP" dirty="0" smtClean="0"/>
              <a:t>) @800MeV</a:t>
            </a:r>
            <a:endParaRPr kumimoji="1" lang="ja-JP" altLang="en-US" dirty="0" smtClean="0"/>
          </a:p>
        </p:txBody>
      </p:sp>
      <p:sp>
        <p:nvSpPr>
          <p:cNvPr id="16" name="テキスト ボックス 15"/>
          <p:cNvSpPr txBox="1"/>
          <p:nvPr/>
        </p:nvSpPr>
        <p:spPr bwMode="auto">
          <a:xfrm>
            <a:off x="3388325" y="2369357"/>
            <a:ext cx="582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err="1" smtClean="0"/>
              <a:t>Exp</a:t>
            </a:r>
            <a:endParaRPr kumimoji="1" lang="ja-JP" altLang="en-US" dirty="0" smtClean="0"/>
          </a:p>
        </p:txBody>
      </p:sp>
      <p:sp>
        <p:nvSpPr>
          <p:cNvPr id="42" name="テキスト ボックス 41"/>
          <p:cNvSpPr txBox="1"/>
          <p:nvPr/>
        </p:nvSpPr>
        <p:spPr bwMode="auto">
          <a:xfrm>
            <a:off x="3856580" y="1519086"/>
            <a:ext cx="8643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PHITS</a:t>
            </a:r>
            <a:endParaRPr kumimoji="1" lang="ja-JP" altLang="en-US" dirty="0" smtClean="0"/>
          </a:p>
        </p:txBody>
      </p:sp>
      <p:cxnSp>
        <p:nvCxnSpPr>
          <p:cNvPr id="44" name="直線矢印コネクタ 43"/>
          <p:cNvCxnSpPr/>
          <p:nvPr/>
        </p:nvCxnSpPr>
        <p:spPr>
          <a:xfrm flipH="1">
            <a:off x="4067944" y="1792930"/>
            <a:ext cx="110403" cy="2889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 flipV="1">
            <a:off x="3099366" y="2389030"/>
            <a:ext cx="370634" cy="1649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 bwMode="auto">
          <a:xfrm>
            <a:off x="3636823" y="4559136"/>
            <a:ext cx="582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err="1" smtClean="0"/>
              <a:t>Exp</a:t>
            </a:r>
            <a:endParaRPr kumimoji="1" lang="ja-JP" altLang="en-US" dirty="0" smtClean="0"/>
          </a:p>
        </p:txBody>
      </p:sp>
      <p:sp>
        <p:nvSpPr>
          <p:cNvPr id="53" name="テキスト ボックス 52"/>
          <p:cNvSpPr txBox="1"/>
          <p:nvPr/>
        </p:nvSpPr>
        <p:spPr bwMode="auto">
          <a:xfrm>
            <a:off x="2499938" y="5429608"/>
            <a:ext cx="8643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1" lang="en-US" altLang="ja-JP" dirty="0" smtClean="0"/>
              <a:t>PHITS</a:t>
            </a:r>
            <a:endParaRPr kumimoji="1" lang="ja-JP" altLang="en-US" dirty="0" smtClean="0"/>
          </a:p>
        </p:txBody>
      </p:sp>
      <p:cxnSp>
        <p:nvCxnSpPr>
          <p:cNvPr id="54" name="直線矢印コネクタ 53"/>
          <p:cNvCxnSpPr/>
          <p:nvPr/>
        </p:nvCxnSpPr>
        <p:spPr>
          <a:xfrm flipV="1">
            <a:off x="3099367" y="5229200"/>
            <a:ext cx="185316" cy="2254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flipH="1">
            <a:off x="3364277" y="4743803"/>
            <a:ext cx="354221" cy="1846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15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"/>
</p:tagLst>
</file>

<file path=ppt/theme/theme1.xml><?xml version="1.0" encoding="utf-8"?>
<a:theme xmlns:a="http://schemas.openxmlformats.org/drawingml/2006/main" name="マルチスケール図1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>
          <a:spcBef>
            <a:spcPct val="0"/>
          </a:spcBef>
          <a:buFontTx/>
          <a:buNone/>
          <a:defRPr sz="1050" b="1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JAEA</Template>
  <TotalTime>14237</TotalTime>
  <Words>2169</Words>
  <Application>Microsoft Office PowerPoint</Application>
  <PresentationFormat>画面に合わせる (4:3)</PresentationFormat>
  <Paragraphs>556</Paragraphs>
  <Slides>22</Slides>
  <Notes>7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マルチスケール図1</vt:lpstr>
      <vt:lpstr>Integrated simulation  of fragmentation, evaporation, and gamma-decay processes in the interaction of cosmic-ray heavy ions with the atmosphere using PHITS</vt:lpstr>
      <vt:lpstr>  Importance of cosmic gamma-rays</vt:lpstr>
      <vt:lpstr>Simulation code package PHITS</vt:lpstr>
      <vt:lpstr>Simulation scheme</vt:lpstr>
      <vt:lpstr>Nucleus-nucleus reaction model</vt:lpstr>
      <vt:lpstr>Prompt gamma-decay model*</vt:lpstr>
      <vt:lpstr>Model benchmark (fragmentation)</vt:lpstr>
      <vt:lpstr>Model benchmark (particle yield)</vt:lpstr>
      <vt:lpstr>Model benchmark (gamma-ray)</vt:lpstr>
      <vt:lpstr>Result (single event)</vt:lpstr>
      <vt:lpstr>Result (single event)</vt:lpstr>
      <vt:lpstr>Result (averaged over events)</vt:lpstr>
      <vt:lpstr>Summary</vt:lpstr>
      <vt:lpstr>PHITS license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T_Ogawa</dc:creator>
  <cp:lastModifiedBy>ogawa</cp:lastModifiedBy>
  <cp:revision>104</cp:revision>
  <cp:lastPrinted>2017-09-26T08:16:29Z</cp:lastPrinted>
  <dcterms:created xsi:type="dcterms:W3CDTF">2017-08-14T06:00:59Z</dcterms:created>
  <dcterms:modified xsi:type="dcterms:W3CDTF">2017-10-05T07:20:32Z</dcterms:modified>
</cp:coreProperties>
</file>