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6" r:id="rId3"/>
    <p:sldId id="274" r:id="rId4"/>
    <p:sldId id="258" r:id="rId5"/>
    <p:sldId id="257" r:id="rId6"/>
    <p:sldId id="259" r:id="rId7"/>
    <p:sldId id="265" r:id="rId8"/>
    <p:sldId id="262" r:id="rId9"/>
    <p:sldId id="260" r:id="rId10"/>
    <p:sldId id="269" r:id="rId11"/>
    <p:sldId id="263" r:id="rId12"/>
    <p:sldId id="264" r:id="rId13"/>
    <p:sldId id="267" r:id="rId14"/>
    <p:sldId id="268" r:id="rId15"/>
    <p:sldId id="275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0012B-69F0-4F71-8ECF-D8BAE8CBBD53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83BA1-91A3-49D0-8848-831B8CD1CC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579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83BA1-91A3-49D0-8848-831B8CD1CC6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931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9DBAB-8913-4798-B0C9-4A36CE0423C2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2ECF-E250-4E92-B783-6EB12593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921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9DBAB-8913-4798-B0C9-4A36CE0423C2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2ECF-E250-4E92-B783-6EB12593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148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9DBAB-8913-4798-B0C9-4A36CE0423C2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2ECF-E250-4E92-B783-6EB12593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414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9DBAB-8913-4798-B0C9-4A36CE0423C2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2ECF-E250-4E92-B783-6EB12593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262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9DBAB-8913-4798-B0C9-4A36CE0423C2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2ECF-E250-4E92-B783-6EB12593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79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9DBAB-8913-4798-B0C9-4A36CE0423C2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2ECF-E250-4E92-B783-6EB12593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605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9DBAB-8913-4798-B0C9-4A36CE0423C2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2ECF-E250-4E92-B783-6EB12593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642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9DBAB-8913-4798-B0C9-4A36CE0423C2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2ECF-E250-4E92-B783-6EB12593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556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9DBAB-8913-4798-B0C9-4A36CE0423C2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2ECF-E250-4E92-B783-6EB12593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349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9DBAB-8913-4798-B0C9-4A36CE0423C2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2ECF-E250-4E92-B783-6EB12593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77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9DBAB-8913-4798-B0C9-4A36CE0423C2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2ECF-E250-4E92-B783-6EB12593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3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9DBAB-8913-4798-B0C9-4A36CE0423C2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22ECF-E250-4E92-B783-6EB12593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759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arxiv.org/abs/1709.0017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5656" y="836712"/>
            <a:ext cx="748883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Scission point calculations and physical treating of the “Ni-bump” in </a:t>
            </a:r>
            <a:r>
              <a:rPr lang="en-US" sz="2000" b="1" baseline="30000" dirty="0">
                <a:solidFill>
                  <a:srgbClr val="0070C0"/>
                </a:solidFill>
              </a:rPr>
              <a:t>252</a:t>
            </a:r>
            <a:r>
              <a:rPr lang="en-US" sz="2000" b="1" dirty="0">
                <a:solidFill>
                  <a:srgbClr val="0070C0"/>
                </a:solidFill>
              </a:rPr>
              <a:t>Cf(sf)</a:t>
            </a:r>
            <a:endParaRPr lang="ru-RU" sz="2000" b="1" dirty="0">
              <a:solidFill>
                <a:srgbClr val="0070C0"/>
              </a:solidFill>
            </a:endParaRPr>
          </a:p>
          <a:p>
            <a:endParaRPr lang="ru-RU" b="1" dirty="0"/>
          </a:p>
          <a:p>
            <a:r>
              <a:rPr lang="en-GB" u="sng" dirty="0" err="1"/>
              <a:t>Yu.V</a:t>
            </a:r>
            <a:r>
              <a:rPr lang="en-GB" u="sng" dirty="0"/>
              <a:t>. Pyatkov</a:t>
            </a:r>
            <a:r>
              <a:rPr lang="en-GB" u="sng" baseline="30000" dirty="0"/>
              <a:t>1,2</a:t>
            </a:r>
            <a:r>
              <a:rPr lang="en-GB" dirty="0"/>
              <a:t>, D. V. Kamanin</a:t>
            </a:r>
            <a:r>
              <a:rPr lang="en-GB" baseline="30000" dirty="0"/>
              <a:t>2</a:t>
            </a:r>
            <a:r>
              <a:rPr lang="en-GB" dirty="0"/>
              <a:t>, A. A. Alexandrov</a:t>
            </a:r>
            <a:r>
              <a:rPr lang="en-GB" baseline="30000" dirty="0"/>
              <a:t>2</a:t>
            </a:r>
            <a:r>
              <a:rPr lang="en-GB" dirty="0"/>
              <a:t>, I. A. Alexandrova</a:t>
            </a:r>
            <a:r>
              <a:rPr lang="en-GB" baseline="30000" dirty="0"/>
              <a:t>2</a:t>
            </a:r>
            <a:r>
              <a:rPr lang="en-GB" dirty="0"/>
              <a:t>, Z. I. Goryainova</a:t>
            </a:r>
            <a:r>
              <a:rPr lang="en-GB" baseline="30000" dirty="0"/>
              <a:t>2</a:t>
            </a:r>
            <a:r>
              <a:rPr lang="en-GB" dirty="0"/>
              <a:t>, V. Malaza</a:t>
            </a:r>
            <a:r>
              <a:rPr lang="en-GB" baseline="30000" dirty="0"/>
              <a:t>3</a:t>
            </a:r>
            <a:r>
              <a:rPr lang="en-GB" dirty="0"/>
              <a:t>, N. Mkaza</a:t>
            </a:r>
            <a:r>
              <a:rPr lang="en-GB" baseline="30000" dirty="0"/>
              <a:t>3</a:t>
            </a:r>
            <a:r>
              <a:rPr lang="en-GB" dirty="0"/>
              <a:t>, E. A. Kuznetsova</a:t>
            </a:r>
            <a:r>
              <a:rPr lang="en-GB" baseline="30000" dirty="0"/>
              <a:t>2</a:t>
            </a:r>
            <a:r>
              <a:rPr lang="en-GB" dirty="0"/>
              <a:t>, A. O. Strekalovsky</a:t>
            </a:r>
            <a:r>
              <a:rPr lang="en-GB" baseline="30000" dirty="0"/>
              <a:t>2</a:t>
            </a:r>
            <a:r>
              <a:rPr lang="en-GB" dirty="0"/>
              <a:t>, O. V. Strekalovsky</a:t>
            </a:r>
            <a:r>
              <a:rPr lang="en-GB" baseline="30000" dirty="0"/>
              <a:t>2</a:t>
            </a:r>
            <a:r>
              <a:rPr lang="en-GB" dirty="0"/>
              <a:t>, and V. E. Zhuchko</a:t>
            </a:r>
            <a:r>
              <a:rPr lang="en-GB" baseline="30000" dirty="0"/>
              <a:t>2</a:t>
            </a:r>
            <a:endParaRPr lang="ru-RU" b="1" dirty="0"/>
          </a:p>
          <a:p>
            <a:r>
              <a:rPr lang="en-GB" dirty="0"/>
              <a:t> </a:t>
            </a:r>
            <a:endParaRPr lang="ru-RU" b="1" dirty="0"/>
          </a:p>
          <a:p>
            <a:r>
              <a:rPr lang="en-GB" i="1" baseline="30000" dirty="0"/>
              <a:t>1</a:t>
            </a:r>
            <a:r>
              <a:rPr lang="en-GB" i="1" dirty="0"/>
              <a:t>National Nuclear Research University </a:t>
            </a:r>
            <a:r>
              <a:rPr lang="en-GB" i="1" dirty="0" err="1"/>
              <a:t>MEPhI</a:t>
            </a:r>
            <a:r>
              <a:rPr lang="en-GB" i="1" dirty="0"/>
              <a:t> (Moscow Engineering Physics Institute), Moscow, Russia</a:t>
            </a:r>
            <a:endParaRPr lang="ru-RU" dirty="0"/>
          </a:p>
          <a:p>
            <a:r>
              <a:rPr lang="en-GB" i="1" baseline="30000" dirty="0"/>
              <a:t>2</a:t>
            </a:r>
            <a:r>
              <a:rPr lang="en-US" i="1" dirty="0"/>
              <a:t>Joint Institute for Nuclear Research, </a:t>
            </a:r>
            <a:r>
              <a:rPr lang="en-US" i="1" dirty="0" err="1"/>
              <a:t>Dubna</a:t>
            </a:r>
            <a:r>
              <a:rPr lang="en-US" i="1" dirty="0"/>
              <a:t>, Russia</a:t>
            </a:r>
            <a:endParaRPr lang="ru-RU" dirty="0"/>
          </a:p>
          <a:p>
            <a:r>
              <a:rPr lang="en-US" i="1" baseline="30000" dirty="0"/>
              <a:t>3</a:t>
            </a:r>
            <a:r>
              <a:rPr lang="en-US" i="1" dirty="0"/>
              <a:t>University of Stellenbosch, </a:t>
            </a:r>
            <a:r>
              <a:rPr lang="en-US" i="1" dirty="0" err="1"/>
              <a:t>Faculry</a:t>
            </a:r>
            <a:r>
              <a:rPr lang="en-US" i="1" dirty="0"/>
              <a:t> of Military Science, Military Academy, </a:t>
            </a:r>
            <a:r>
              <a:rPr lang="en-US" i="1" dirty="0" err="1"/>
              <a:t>Saldanha</a:t>
            </a:r>
            <a:r>
              <a:rPr lang="en-US" i="1" dirty="0"/>
              <a:t> 7395, South Africa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8927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263691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Our scission point calculations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567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26638" t="26844" r="26211" b="35422"/>
          <a:stretch/>
        </p:blipFill>
        <p:spPr bwMode="auto">
          <a:xfrm>
            <a:off x="251520" y="1124744"/>
            <a:ext cx="8712968" cy="41044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7664" y="17798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Scenarios of the CCT modes manifested in “</a:t>
            </a:r>
            <a:r>
              <a:rPr lang="en-US" b="1" dirty="0">
                <a:solidFill>
                  <a:srgbClr val="0070C0"/>
                </a:solidFill>
              </a:rPr>
              <a:t>N</a:t>
            </a:r>
            <a:r>
              <a:rPr lang="en-US" b="1" dirty="0" smtClean="0">
                <a:solidFill>
                  <a:srgbClr val="0070C0"/>
                </a:solidFill>
              </a:rPr>
              <a:t>i-bump”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7380312" y="3176972"/>
            <a:ext cx="72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324818" y="3861048"/>
            <a:ext cx="72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226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27350" t="26591" r="27351" b="28077"/>
          <a:stretch/>
        </p:blipFill>
        <p:spPr bwMode="auto">
          <a:xfrm>
            <a:off x="395536" y="980728"/>
            <a:ext cx="8424936" cy="4896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64" y="17798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Results of the scission point calculations for “Ni-bump”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622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2492896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Presumable CCT mechanism  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725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08" descr="C:\Yura\Work32_otvet_Beck&amp;comments17\Yu_prep_art\Post\figure6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62" y="529570"/>
            <a:ext cx="2304256" cy="280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" descr="C:\Yura\Work32_otvet_Beck&amp;comments17\Yu_prep_art\Post\figure6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0931"/>
            <a:ext cx="2808312" cy="236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1" t="21620" r="41818" b="58081"/>
          <a:stretch>
            <a:fillRect/>
          </a:stretch>
        </p:blipFill>
        <p:spPr bwMode="auto">
          <a:xfrm>
            <a:off x="4291961" y="487260"/>
            <a:ext cx="3587217" cy="230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7" t="47285" r="39359" b="32260"/>
          <a:stretch>
            <a:fillRect/>
          </a:stretch>
        </p:blipFill>
        <p:spPr bwMode="auto">
          <a:xfrm rot="10800000">
            <a:off x="4422794" y="2636912"/>
            <a:ext cx="3456384" cy="218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3513" y="5810671"/>
            <a:ext cx="309634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/>
              <a:t>Yu.V</a:t>
            </a:r>
            <a:r>
              <a:rPr lang="en-US" sz="1200" dirty="0"/>
              <a:t>. </a:t>
            </a:r>
            <a:r>
              <a:rPr lang="en-US" sz="1200" dirty="0" err="1"/>
              <a:t>Pyatkov</a:t>
            </a:r>
            <a:r>
              <a:rPr lang="en-US" sz="1200" dirty="0"/>
              <a:t>, V.V. </a:t>
            </a:r>
            <a:r>
              <a:rPr lang="en-US" sz="1200" dirty="0" err="1"/>
              <a:t>Pashkevich</a:t>
            </a:r>
            <a:r>
              <a:rPr lang="en-US" sz="1200" dirty="0"/>
              <a:t>, </a:t>
            </a:r>
            <a:r>
              <a:rPr lang="en-US" sz="1200" dirty="0" err="1"/>
              <a:t>Yu.E</a:t>
            </a:r>
            <a:r>
              <a:rPr lang="en-US" sz="1200" dirty="0"/>
              <a:t>. </a:t>
            </a:r>
            <a:r>
              <a:rPr lang="en-US" sz="1200" dirty="0" err="1"/>
              <a:t>Penionzhkevich</a:t>
            </a:r>
            <a:r>
              <a:rPr lang="en-US" sz="1200" dirty="0"/>
              <a:t> et al., </a:t>
            </a:r>
            <a:r>
              <a:rPr lang="en-US" sz="1200" dirty="0" err="1"/>
              <a:t>Nucl</a:t>
            </a:r>
            <a:r>
              <a:rPr lang="en-US" sz="1200" dirty="0"/>
              <a:t>. Phys. A. </a:t>
            </a:r>
            <a:r>
              <a:rPr lang="en-US" sz="1200" b="1" dirty="0"/>
              <a:t>624</a:t>
            </a:r>
            <a:r>
              <a:rPr lang="en-US" sz="1200" dirty="0"/>
              <a:t>, 140 (1997</a:t>
            </a:r>
            <a:r>
              <a:rPr lang="en-US" sz="1200" dirty="0" smtClean="0"/>
              <a:t>).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4716016" y="5672172"/>
            <a:ext cx="357763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V.A. Kalinin, V.N. </a:t>
            </a:r>
            <a:r>
              <a:rPr lang="en-US" sz="1200" dirty="0" err="1"/>
              <a:t>Dushin</a:t>
            </a:r>
            <a:r>
              <a:rPr lang="en-US" sz="1200" dirty="0"/>
              <a:t>, V.A. </a:t>
            </a:r>
            <a:r>
              <a:rPr lang="en-US" sz="1200" dirty="0" err="1"/>
              <a:t>Jakovlev</a:t>
            </a:r>
            <a:r>
              <a:rPr lang="en-US" sz="1200" dirty="0"/>
              <a:t> et al., In Proceedings of the “Seminar on Fission Pont </a:t>
            </a:r>
            <a:r>
              <a:rPr lang="en-US" sz="1200" dirty="0" err="1"/>
              <a:t>D’Oye</a:t>
            </a:r>
            <a:r>
              <a:rPr lang="en-US" sz="1200" dirty="0"/>
              <a:t> V”, Castle of Pont d’ </a:t>
            </a:r>
            <a:r>
              <a:rPr lang="en-US" sz="1200" dirty="0" err="1"/>
              <a:t>Oye</a:t>
            </a:r>
            <a:r>
              <a:rPr lang="en-US" sz="1200" dirty="0"/>
              <a:t>, </a:t>
            </a:r>
            <a:r>
              <a:rPr lang="en-US" sz="1200" dirty="0" err="1"/>
              <a:t>Habay</a:t>
            </a:r>
            <a:r>
              <a:rPr lang="en-US" sz="1200" dirty="0"/>
              <a:t>-la-</a:t>
            </a:r>
            <a:r>
              <a:rPr lang="en-US" sz="1200" dirty="0" err="1"/>
              <a:t>Neuve</a:t>
            </a:r>
            <a:r>
              <a:rPr lang="en-US" sz="1200" dirty="0"/>
              <a:t>, Belgium, 16–19 September, 2003, p. 73–82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27684" y="160238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Strongly deformed </a:t>
            </a:r>
            <a:r>
              <a:rPr lang="en-US" b="1" dirty="0" err="1" smtClean="0">
                <a:solidFill>
                  <a:srgbClr val="0070C0"/>
                </a:solidFill>
              </a:rPr>
              <a:t>prescission</a:t>
            </a:r>
            <a:r>
              <a:rPr lang="en-US" b="1" dirty="0" smtClean="0">
                <a:solidFill>
                  <a:srgbClr val="0070C0"/>
                </a:solidFill>
              </a:rPr>
              <a:t> shapes of the </a:t>
            </a:r>
            <a:r>
              <a:rPr lang="en-US" b="1" baseline="30000" dirty="0" smtClean="0">
                <a:solidFill>
                  <a:srgbClr val="0070C0"/>
                </a:solidFill>
              </a:rPr>
              <a:t>252</a:t>
            </a:r>
            <a:r>
              <a:rPr lang="en-US" b="1" dirty="0" smtClean="0">
                <a:solidFill>
                  <a:srgbClr val="0070C0"/>
                </a:solidFill>
              </a:rPr>
              <a:t>Cf nucleus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6016" y="4907721"/>
            <a:ext cx="357763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Y</a:t>
            </a:r>
            <a:r>
              <a:rPr lang="en-US" baseline="-25000" dirty="0" smtClean="0"/>
              <a:t> </a:t>
            </a:r>
            <a:r>
              <a:rPr lang="en-US" dirty="0"/>
              <a:t>of </a:t>
            </a:r>
            <a:r>
              <a:rPr lang="en-US" i="1" dirty="0" err="1" smtClean="0"/>
              <a:t>ν</a:t>
            </a:r>
            <a:r>
              <a:rPr lang="en-US" i="1" baseline="-25000" dirty="0" err="1" smtClean="0"/>
              <a:t>tot</a:t>
            </a:r>
            <a:r>
              <a:rPr lang="en-US" dirty="0" smtClean="0"/>
              <a:t> </a:t>
            </a:r>
            <a:r>
              <a:rPr lang="en-US" dirty="0"/>
              <a:t>= 6 and </a:t>
            </a:r>
            <a:r>
              <a:rPr lang="en-US" i="1" dirty="0" err="1"/>
              <a:t>ν</a:t>
            </a:r>
            <a:r>
              <a:rPr lang="en-US" i="1" baseline="-25000" dirty="0" err="1"/>
              <a:t>L</a:t>
            </a:r>
            <a:r>
              <a:rPr lang="en-US" dirty="0"/>
              <a:t>/ </a:t>
            </a:r>
            <a:r>
              <a:rPr lang="en-US" i="1" dirty="0" err="1"/>
              <a:t>ν</a:t>
            </a:r>
            <a:r>
              <a:rPr lang="en-US" i="1" baseline="-25000" dirty="0" err="1"/>
              <a:t>H</a:t>
            </a:r>
            <a:r>
              <a:rPr lang="en-US" dirty="0"/>
              <a:t> =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6/0</a:t>
            </a:r>
            <a:r>
              <a:rPr lang="en-US" dirty="0"/>
              <a:t>: 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2.19 %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0.72 %</a:t>
            </a:r>
            <a:r>
              <a:rPr lang="en-US" dirty="0"/>
              <a:t> </a:t>
            </a:r>
            <a:r>
              <a:rPr lang="en-US" dirty="0" smtClean="0"/>
              <a:t>for </a:t>
            </a:r>
            <a:r>
              <a:rPr lang="en-US" baseline="30000" dirty="0" smtClean="0"/>
              <a:t>248</a:t>
            </a:r>
            <a:r>
              <a:rPr lang="en-US" dirty="0" smtClean="0"/>
              <a:t>Cm </a:t>
            </a:r>
            <a:r>
              <a:rPr lang="en-US" dirty="0"/>
              <a:t>and </a:t>
            </a:r>
            <a:r>
              <a:rPr lang="en-US" baseline="30000" dirty="0"/>
              <a:t>252</a:t>
            </a:r>
            <a:r>
              <a:rPr lang="en-US" dirty="0"/>
              <a:t>Cf </a:t>
            </a:r>
            <a:r>
              <a:rPr lang="en-US" dirty="0" smtClean="0"/>
              <a:t>resp.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0725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2204864"/>
            <a:ext cx="6840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Summing </a:t>
            </a:r>
            <a:r>
              <a:rPr lang="en-US" dirty="0" smtClean="0"/>
              <a:t>up:  scenario behind the “</a:t>
            </a:r>
            <a:r>
              <a:rPr lang="en-US" dirty="0"/>
              <a:t>N</a:t>
            </a:r>
            <a:r>
              <a:rPr lang="en-US" dirty="0" smtClean="0"/>
              <a:t>i-bump”</a:t>
            </a:r>
          </a:p>
          <a:p>
            <a:pPr algn="ctr"/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Forming of very elongated  </a:t>
            </a:r>
            <a:r>
              <a:rPr lang="en-US" dirty="0" err="1" smtClean="0"/>
              <a:t>prescission</a:t>
            </a:r>
            <a:r>
              <a:rPr lang="en-US" dirty="0" smtClean="0"/>
              <a:t> configuration;</a:t>
            </a:r>
          </a:p>
          <a:p>
            <a:pPr marL="342900" indent="-342900">
              <a:buAutoNum type="arabicPeriod"/>
            </a:pPr>
            <a:r>
              <a:rPr lang="en-US" dirty="0" smtClean="0"/>
              <a:t>First rupture </a:t>
            </a:r>
            <a:r>
              <a:rPr lang="en-US" dirty="0" smtClean="0">
                <a:sym typeface="Wingdings" panose="05000000000000000000" pitchFamily="2" charset="2"/>
              </a:rPr>
              <a:t> forming  of the excited  di-nuclear system;</a:t>
            </a:r>
          </a:p>
          <a:p>
            <a:pPr marL="342900" indent="-342900"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Brake-up of this system  due  to  (presumably) cluster  decay </a:t>
            </a:r>
          </a:p>
          <a:p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     from very excited state.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5711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567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908720"/>
            <a:ext cx="52565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Conclusions</a:t>
            </a:r>
          </a:p>
          <a:p>
            <a:pPr algn="just"/>
            <a:r>
              <a:rPr lang="en-US" dirty="0"/>
              <a:t>The most desirable approach to independent experimental verification of the CCT consists in involvement of the methodic alternative to the 2</a:t>
            </a:r>
            <a:r>
              <a:rPr lang="en-US" i="1" dirty="0"/>
              <a:t>V</a:t>
            </a:r>
            <a:r>
              <a:rPr lang="en-US" dirty="0"/>
              <a:t>–2</a:t>
            </a:r>
            <a:r>
              <a:rPr lang="en-US" i="1" dirty="0"/>
              <a:t>E</a:t>
            </a:r>
            <a:r>
              <a:rPr lang="en-US" dirty="0"/>
              <a:t> method used in our work. In this sense, the mass-separator </a:t>
            </a:r>
            <a:r>
              <a:rPr lang="en-US" dirty="0" err="1"/>
              <a:t>Lohengrin</a:t>
            </a:r>
            <a:r>
              <a:rPr lang="en-US" dirty="0"/>
              <a:t> seems to be a good choice. 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r>
              <a:rPr lang="en-US" b="1" dirty="0" smtClean="0">
                <a:effectLst/>
              </a:rPr>
              <a:t>Registration of the Ni isotopes with the energy less than 25 MeV at the mass-separator </a:t>
            </a:r>
            <a:r>
              <a:rPr lang="en-US" b="1" dirty="0" err="1" smtClean="0">
                <a:effectLst/>
              </a:rPr>
              <a:t>Lohengrin</a:t>
            </a:r>
            <a:r>
              <a:rPr lang="en-US" b="1" dirty="0" smtClean="0">
                <a:effectLst/>
              </a:rPr>
              <a:t> can be recommended as the primary experiment for verification of the CCT.</a:t>
            </a:r>
            <a:endParaRPr lang="ru-RU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907704" y="4437112"/>
            <a:ext cx="59766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763688" y="4797152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Detailed  version  (PRC , accepted ):</a:t>
            </a:r>
          </a:p>
          <a:p>
            <a:r>
              <a:rPr lang="en-US" dirty="0">
                <a:hlinkClick r:id="rId2"/>
              </a:rPr>
              <a:t>http://arxiv.org/abs/1709.00170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938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2276872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Collinear cluster tri-partition (CCT).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One of the most populated modes : “Ni-bump”.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622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35696" y="188640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Collinear cluster tri-partition (CCT) – status quo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7" name="Picture 3" descr="shariki-1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8750"/>
            <a:ext cx="3168352" cy="177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shariki-nimo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10" y="2592124"/>
            <a:ext cx="3338523" cy="161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3568" y="4354912"/>
            <a:ext cx="2304256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Prescission</a:t>
            </a:r>
            <a:r>
              <a:rPr lang="en-US" dirty="0" smtClean="0"/>
              <a:t>  ternary </a:t>
            </a:r>
          </a:p>
          <a:p>
            <a:r>
              <a:rPr lang="en-US" dirty="0" smtClean="0"/>
              <a:t>configurations </a:t>
            </a:r>
          </a:p>
          <a:p>
            <a:r>
              <a:rPr lang="en-US" dirty="0" smtClean="0"/>
              <a:t>supposed to be in game</a:t>
            </a:r>
            <a:endParaRPr lang="ru-RU" dirty="0"/>
          </a:p>
        </p:txBody>
      </p:sp>
      <p:pic>
        <p:nvPicPr>
          <p:cNvPr id="10" name="Picture 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35896" y="762911"/>
            <a:ext cx="5400600" cy="4824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36296" y="4354912"/>
            <a:ext cx="1689735" cy="24650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17931" y="5875531"/>
            <a:ext cx="2563880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http://fobos.jinr.ru/</a:t>
            </a:r>
            <a:endParaRPr lang="ru-RU" sz="2000" b="1" dirty="0"/>
          </a:p>
        </p:txBody>
      </p:sp>
      <p:pic>
        <p:nvPicPr>
          <p:cNvPr id="13" name="Picture 12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9" t="14232" r="15385" b="7400"/>
          <a:stretch/>
        </p:blipFill>
        <p:spPr bwMode="auto">
          <a:xfrm rot="5400000">
            <a:off x="4985323" y="4709795"/>
            <a:ext cx="2420173" cy="180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3498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15506"/>
            <a:ext cx="3816424" cy="360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89537"/>
            <a:ext cx="4176464" cy="356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95908" y="5093331"/>
            <a:ext cx="1584176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FOBOS</a:t>
            </a:r>
            <a:r>
              <a:rPr lang="en-US" dirty="0" smtClean="0"/>
              <a:t> setup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874023" y="5013176"/>
            <a:ext cx="1572418" cy="369332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COMETA</a:t>
            </a:r>
            <a:r>
              <a:rPr lang="en-US" dirty="0" smtClean="0"/>
              <a:t> setup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27884" y="18864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Spectrometers used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435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1064"/>
            <a:ext cx="3153110" cy="2984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5" y="3930498"/>
            <a:ext cx="3159472" cy="238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871064"/>
            <a:ext cx="3282733" cy="313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33" y="3959697"/>
            <a:ext cx="2355850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6" t="8272" r="12708" b="4005"/>
          <a:stretch>
            <a:fillRect/>
          </a:stretch>
        </p:blipFill>
        <p:spPr bwMode="auto">
          <a:xfrm>
            <a:off x="6267483" y="3993497"/>
            <a:ext cx="2851147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707904" y="980263"/>
            <a:ext cx="0" cy="55450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43608" y="6376740"/>
            <a:ext cx="1584176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FOBOS setup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96136" y="6348884"/>
            <a:ext cx="1572418" cy="369332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COMETA setup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979712" y="188640"/>
            <a:ext cx="4602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“Ni-bump”  in the FF mass-mass distribution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028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27065" t="30136" r="27066" b="13389"/>
          <a:stretch/>
        </p:blipFill>
        <p:spPr bwMode="auto">
          <a:xfrm>
            <a:off x="395536" y="1052736"/>
            <a:ext cx="7848872" cy="540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9712" y="18864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“Ni-bump” :  parameters of the fragments involved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225879" y="3609002"/>
            <a:ext cx="216024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508104" y="1412776"/>
            <a:ext cx="360040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435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2780928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True ternary fission – theoretical background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(all in all ~20 publications during last 5 years )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622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l="17038" t="32988" r="57638" b="32365"/>
          <a:stretch/>
        </p:blipFill>
        <p:spPr bwMode="auto">
          <a:xfrm>
            <a:off x="46166" y="3493710"/>
            <a:ext cx="4093785" cy="3127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7" t="28983" r="58723" b="26184"/>
          <a:stretch>
            <a:fillRect/>
          </a:stretch>
        </p:blipFill>
        <p:spPr bwMode="auto">
          <a:xfrm>
            <a:off x="4330540" y="3175248"/>
            <a:ext cx="4255325" cy="3338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4"/>
          <a:srcRect l="9803" t="33403" r="57755" b="23236"/>
          <a:stretch/>
        </p:blipFill>
        <p:spPr bwMode="auto">
          <a:xfrm>
            <a:off x="979825" y="650304"/>
            <a:ext cx="3005440" cy="2160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6605" y="2779256"/>
            <a:ext cx="3491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Macroscopic part of the potential energy for fission of </a:t>
            </a:r>
            <a:r>
              <a:rPr lang="en-US" sz="1200" baseline="30000" dirty="0"/>
              <a:t>252</a:t>
            </a:r>
            <a:r>
              <a:rPr lang="en-US" sz="1200" dirty="0"/>
              <a:t>Cf calculated for zero values of the deformation parameters (b) and nuclear shapes (a) depending on elongation and mass of third fragment (italic numbers).</a:t>
            </a:r>
            <a:endParaRPr lang="ru-RU" sz="1200" dirty="0"/>
          </a:p>
        </p:txBody>
      </p:sp>
      <p:pic>
        <p:nvPicPr>
          <p:cNvPr id="7" name="Picture 6"/>
          <p:cNvPicPr/>
          <p:nvPr/>
        </p:nvPicPr>
        <p:blipFill rotWithShape="1">
          <a:blip r:embed="rId5"/>
          <a:srcRect l="42596" t="30913" r="24728" b="19917"/>
          <a:stretch/>
        </p:blipFill>
        <p:spPr bwMode="auto">
          <a:xfrm>
            <a:off x="4330540" y="884857"/>
            <a:ext cx="2674505" cy="19954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56276" y="105489"/>
            <a:ext cx="2016224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PHYSICAL REVIEW C </a:t>
            </a:r>
            <a:r>
              <a:rPr lang="en-US" sz="1400" b="1" dirty="0"/>
              <a:t>94</a:t>
            </a:r>
            <a:r>
              <a:rPr lang="en-US" sz="1400" dirty="0"/>
              <a:t>, 064615 (2016)</a:t>
            </a:r>
            <a:endParaRPr lang="ru-RU" sz="1400" dirty="0"/>
          </a:p>
          <a:p>
            <a:r>
              <a:rPr lang="en-US" sz="1400" b="1" dirty="0"/>
              <a:t>Ternary fission of a heavy nuclear system</a:t>
            </a:r>
            <a:endParaRPr lang="ru-RU" sz="1400" dirty="0"/>
          </a:p>
          <a:p>
            <a:r>
              <a:rPr lang="en-US" sz="1400" b="1" dirty="0"/>
              <a:t> within a three-center shell model</a:t>
            </a:r>
            <a:endParaRPr lang="ru-RU" sz="1400" dirty="0"/>
          </a:p>
          <a:p>
            <a:r>
              <a:rPr lang="en-US" sz="1400" b="1" dirty="0">
                <a:solidFill>
                  <a:srgbClr val="0070C0"/>
                </a:solidFill>
              </a:rPr>
              <a:t>A. V. </a:t>
            </a:r>
            <a:r>
              <a:rPr lang="en-US" sz="1400" b="1" dirty="0" err="1">
                <a:solidFill>
                  <a:srgbClr val="0070C0"/>
                </a:solidFill>
              </a:rPr>
              <a:t>Karpov</a:t>
            </a:r>
            <a:endParaRPr lang="ru-RU" sz="1400" b="1" dirty="0">
              <a:solidFill>
                <a:srgbClr val="0070C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984268" y="5301208"/>
            <a:ext cx="1080120" cy="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956376" y="5301208"/>
            <a:ext cx="0" cy="1319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007841" y="6252665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~23fm</a:t>
            </a:r>
            <a:endParaRPr lang="ru-RU" sz="2000" b="1" dirty="0"/>
          </a:p>
        </p:txBody>
      </p:sp>
      <p:sp>
        <p:nvSpPr>
          <p:cNvPr id="13" name="Oval 12"/>
          <p:cNvSpPr/>
          <p:nvPr/>
        </p:nvSpPr>
        <p:spPr>
          <a:xfrm>
            <a:off x="7910657" y="5265204"/>
            <a:ext cx="45719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4932040" y="5961139"/>
            <a:ext cx="0" cy="691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932040" y="6513497"/>
            <a:ext cx="30014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898504" y="6513497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16716" y="188640"/>
            <a:ext cx="4602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True ternary fission – theoretical background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18258" y="3645024"/>
            <a:ext cx="1274224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819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2" t="25282" r="26615" b="9693"/>
          <a:stretch/>
        </p:blipFill>
        <p:spPr bwMode="auto">
          <a:xfrm>
            <a:off x="755576" y="1196752"/>
            <a:ext cx="6912768" cy="5331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177988"/>
            <a:ext cx="4602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True ternary fission – theoretical background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04248" y="350169"/>
            <a:ext cx="2160240" cy="135421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A.K</a:t>
            </a:r>
            <a:r>
              <a:rPr lang="en-US" sz="1600" dirty="0"/>
              <a:t>. </a:t>
            </a:r>
            <a:r>
              <a:rPr lang="en-US" sz="1600" dirty="0" err="1"/>
              <a:t>Nasirov</a:t>
            </a:r>
            <a:r>
              <a:rPr lang="en-US" sz="1600" dirty="0"/>
              <a:t>, R.B. </a:t>
            </a:r>
            <a:r>
              <a:rPr lang="en-US" sz="1600" dirty="0" err="1"/>
              <a:t>Tashkhodjaev</a:t>
            </a:r>
            <a:r>
              <a:rPr lang="en-US" sz="1600" dirty="0"/>
              <a:t> and W. von </a:t>
            </a:r>
            <a:r>
              <a:rPr lang="en-US" sz="1600" dirty="0" err="1"/>
              <a:t>Oertzen</a:t>
            </a:r>
            <a:r>
              <a:rPr lang="en-US" sz="1600" dirty="0"/>
              <a:t>, Eur. Phys. J. A </a:t>
            </a:r>
            <a:r>
              <a:rPr lang="en-US" sz="1600" b="1" dirty="0"/>
              <a:t>52</a:t>
            </a:r>
            <a:r>
              <a:rPr lang="en-US" sz="1600" dirty="0"/>
              <a:t>, 135 (2016).</a:t>
            </a:r>
            <a:endParaRPr lang="ru-RU" sz="1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4435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471</Words>
  <Application>Microsoft Office PowerPoint</Application>
  <PresentationFormat>On-screen Show (4:3)</PresentationFormat>
  <Paragraphs>53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Yuri</dc:creator>
  <cp:lastModifiedBy>Yuri</cp:lastModifiedBy>
  <cp:revision>27</cp:revision>
  <dcterms:created xsi:type="dcterms:W3CDTF">2017-09-10T09:15:26Z</dcterms:created>
  <dcterms:modified xsi:type="dcterms:W3CDTF">2017-10-02T18:33:12Z</dcterms:modified>
</cp:coreProperties>
</file>