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273" r:id="rId2"/>
    <p:sldId id="439" r:id="rId3"/>
    <p:sldId id="460" r:id="rId4"/>
    <p:sldId id="447" r:id="rId5"/>
    <p:sldId id="448" r:id="rId6"/>
    <p:sldId id="449" r:id="rId7"/>
    <p:sldId id="450" r:id="rId8"/>
    <p:sldId id="451" r:id="rId9"/>
    <p:sldId id="452" r:id="rId10"/>
    <p:sldId id="453" r:id="rId11"/>
    <p:sldId id="454" r:id="rId12"/>
    <p:sldId id="455" r:id="rId13"/>
    <p:sldId id="459" r:id="rId14"/>
    <p:sldId id="446" r:id="rId15"/>
    <p:sldId id="445" r:id="rId16"/>
    <p:sldId id="440" r:id="rId17"/>
    <p:sldId id="441" r:id="rId18"/>
    <p:sldId id="426" r:id="rId19"/>
    <p:sldId id="385" r:id="rId20"/>
    <p:sldId id="406" r:id="rId21"/>
    <p:sldId id="407" r:id="rId22"/>
    <p:sldId id="386" r:id="rId23"/>
    <p:sldId id="457" r:id="rId24"/>
    <p:sldId id="376" r:id="rId25"/>
    <p:sldId id="375" r:id="rId26"/>
    <p:sldId id="404" r:id="rId27"/>
    <p:sldId id="405" r:id="rId28"/>
    <p:sldId id="480" r:id="rId29"/>
    <p:sldId id="408" r:id="rId30"/>
    <p:sldId id="458" r:id="rId31"/>
    <p:sldId id="418" r:id="rId32"/>
    <p:sldId id="409" r:id="rId33"/>
    <p:sldId id="482" r:id="rId34"/>
    <p:sldId id="483" r:id="rId35"/>
    <p:sldId id="484" r:id="rId36"/>
    <p:sldId id="485" r:id="rId37"/>
    <p:sldId id="486" r:id="rId38"/>
    <p:sldId id="487" r:id="rId39"/>
    <p:sldId id="488" r:id="rId40"/>
    <p:sldId id="489" r:id="rId41"/>
    <p:sldId id="490" r:id="rId42"/>
    <p:sldId id="491" r:id="rId43"/>
    <p:sldId id="492" r:id="rId44"/>
    <p:sldId id="493" r:id="rId45"/>
    <p:sldId id="494" r:id="rId46"/>
    <p:sldId id="495" r:id="rId47"/>
    <p:sldId id="496" r:id="rId48"/>
    <p:sldId id="497" r:id="rId49"/>
    <p:sldId id="498" r:id="rId50"/>
    <p:sldId id="499" r:id="rId51"/>
    <p:sldId id="500" r:id="rId52"/>
    <p:sldId id="501" r:id="rId53"/>
    <p:sldId id="502" r:id="rId54"/>
    <p:sldId id="503" r:id="rId55"/>
    <p:sldId id="504" r:id="rId56"/>
    <p:sldId id="505" r:id="rId57"/>
    <p:sldId id="506" r:id="rId58"/>
    <p:sldId id="507" r:id="rId59"/>
    <p:sldId id="508" r:id="rId60"/>
    <p:sldId id="509" r:id="rId61"/>
    <p:sldId id="510" r:id="rId62"/>
    <p:sldId id="511" r:id="rId63"/>
    <p:sldId id="512" r:id="rId64"/>
    <p:sldId id="513" r:id="rId65"/>
    <p:sldId id="514" r:id="rId66"/>
    <p:sldId id="515" r:id="rId67"/>
    <p:sldId id="516" r:id="rId68"/>
    <p:sldId id="413" r:id="rId69"/>
    <p:sldId id="414" r:id="rId70"/>
    <p:sldId id="517" r:id="rId71"/>
    <p:sldId id="481" r:id="rId72"/>
    <p:sldId id="518" r:id="rId73"/>
    <p:sldId id="519" r:id="rId74"/>
    <p:sldId id="520" r:id="rId75"/>
    <p:sldId id="415" r:id="rId76"/>
    <p:sldId id="417" r:id="rId77"/>
    <p:sldId id="416" r:id="rId78"/>
    <p:sldId id="427" r:id="rId79"/>
    <p:sldId id="428" r:id="rId80"/>
    <p:sldId id="429" r:id="rId81"/>
    <p:sldId id="443" r:id="rId82"/>
    <p:sldId id="478" r:id="rId83"/>
    <p:sldId id="420" r:id="rId84"/>
    <p:sldId id="468" r:id="rId85"/>
    <p:sldId id="421" r:id="rId86"/>
    <p:sldId id="444" r:id="rId87"/>
    <p:sldId id="431" r:id="rId88"/>
    <p:sldId id="432" r:id="rId89"/>
    <p:sldId id="434" r:id="rId90"/>
    <p:sldId id="435" r:id="rId91"/>
    <p:sldId id="436" r:id="rId92"/>
    <p:sldId id="437" r:id="rId93"/>
    <p:sldId id="466" r:id="rId94"/>
    <p:sldId id="467" r:id="rId95"/>
    <p:sldId id="479" r:id="rId96"/>
    <p:sldId id="472" r:id="rId97"/>
    <p:sldId id="473" r:id="rId98"/>
    <p:sldId id="476" r:id="rId99"/>
    <p:sldId id="474" r:id="rId100"/>
    <p:sldId id="475" r:id="rId101"/>
    <p:sldId id="381" r:id="rId10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768" y="427"/>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53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493F1-9CD5-46B6-AA66-C5089509BE2A}" type="datetimeFigureOut">
              <a:rPr lang="ru-RU" smtClean="0"/>
              <a:t>01.10.2017</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2C2719-ABCC-42E2-AA3A-67803CDEB327}" type="slidenum">
              <a:rPr lang="ru-RU" smtClean="0"/>
              <a:t>‹#›</a:t>
            </a:fld>
            <a:endParaRPr lang="ru-RU"/>
          </a:p>
        </p:txBody>
      </p:sp>
    </p:spTree>
    <p:extLst>
      <p:ext uri="{BB962C8B-B14F-4D97-AF65-F5344CB8AC3E}">
        <p14:creationId xmlns:p14="http://schemas.microsoft.com/office/powerpoint/2010/main" val="2988515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A270BC6-8AF9-4890-90DB-8D81EDD332FB}" type="datetimeFigureOut">
              <a:rPr lang="ru-RU" smtClean="0"/>
              <a:pPr/>
              <a:t>01.10.2017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232E3DB-8616-4506-B0E9-CF2D3A5DCD53}"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A270BC6-8AF9-4890-90DB-8D81EDD332FB}" type="datetimeFigureOut">
              <a:rPr lang="ru-RU" smtClean="0"/>
              <a:pPr/>
              <a:t>01.10.2017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232E3DB-8616-4506-B0E9-CF2D3A5DCD53}"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A270BC6-8AF9-4890-90DB-8D81EDD332FB}" type="datetimeFigureOut">
              <a:rPr lang="ru-RU" smtClean="0"/>
              <a:pPr/>
              <a:t>01.10.2017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232E3DB-8616-4506-B0E9-CF2D3A5DCD53}"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1">
                <a:solidFill>
                  <a:srgbClr val="FFFF00"/>
                </a:solidFill>
              </a:defRPr>
            </a:lvl1pPr>
          </a:lstStyle>
          <a:p>
            <a:r>
              <a:rPr lang="ru-RU" dirty="0" smtClean="0"/>
              <a:t>Образец заголовка</a:t>
            </a:r>
            <a:endParaRPr lang="ru-RU" dirty="0"/>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A270BC6-8AF9-4890-90DB-8D81EDD332FB}" type="datetimeFigureOut">
              <a:rPr lang="ru-RU" smtClean="0"/>
              <a:pPr/>
              <a:t>01.10.2017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232E3DB-8616-4506-B0E9-CF2D3A5DCD53}"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A270BC6-8AF9-4890-90DB-8D81EDD332FB}" type="datetimeFigureOut">
              <a:rPr lang="ru-RU" smtClean="0"/>
              <a:pPr/>
              <a:t>01.10.2017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232E3DB-8616-4506-B0E9-CF2D3A5DCD53}"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A270BC6-8AF9-4890-90DB-8D81EDD332FB}" type="datetimeFigureOut">
              <a:rPr lang="ru-RU" smtClean="0"/>
              <a:pPr/>
              <a:t>01.10.2017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232E3DB-8616-4506-B0E9-CF2D3A5DCD53}"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A270BC6-8AF9-4890-90DB-8D81EDD332FB}" type="datetimeFigureOut">
              <a:rPr lang="ru-RU" smtClean="0"/>
              <a:pPr/>
              <a:t>01.10.2017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232E3DB-8616-4506-B0E9-CF2D3A5DCD53}"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A270BC6-8AF9-4890-90DB-8D81EDD332FB}" type="datetimeFigureOut">
              <a:rPr lang="ru-RU" smtClean="0"/>
              <a:pPr/>
              <a:t>01.10.2017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232E3DB-8616-4506-B0E9-CF2D3A5DCD53}"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A270BC6-8AF9-4890-90DB-8D81EDD332FB}" type="datetimeFigureOut">
              <a:rPr lang="ru-RU" smtClean="0"/>
              <a:pPr/>
              <a:t>01.10.2017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232E3DB-8616-4506-B0E9-CF2D3A5DCD53}"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A270BC6-8AF9-4890-90DB-8D81EDD332FB}" type="datetimeFigureOut">
              <a:rPr lang="ru-RU" smtClean="0"/>
              <a:pPr/>
              <a:t>01.10.2017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232E3DB-8616-4506-B0E9-CF2D3A5DCD53}"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A270BC6-8AF9-4890-90DB-8D81EDD332FB}" type="datetimeFigureOut">
              <a:rPr lang="ru-RU" smtClean="0"/>
              <a:pPr/>
              <a:t>01.10.2017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232E3DB-8616-4506-B0E9-CF2D3A5DCD53}"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70BC6-8AF9-4890-90DB-8D81EDD332FB}" type="datetimeFigureOut">
              <a:rPr lang="ru-RU" smtClean="0"/>
              <a:pPr/>
              <a:t>01.10.2017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32E3DB-8616-4506-B0E9-CF2D3A5DCD53}"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rgbClr val="FFFF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image" Target="../media/image98.emf"/><Relationship Id="rId7" Type="http://schemas.openxmlformats.org/officeDocument/2006/relationships/image" Target="../media/image102.emf"/><Relationship Id="rId12" Type="http://schemas.openxmlformats.org/officeDocument/2006/relationships/image" Target="../media/image107.emf"/><Relationship Id="rId2" Type="http://schemas.openxmlformats.org/officeDocument/2006/relationships/image" Target="../media/image97.emf"/><Relationship Id="rId1" Type="http://schemas.openxmlformats.org/officeDocument/2006/relationships/slideLayout" Target="../slideLayouts/slideLayout2.xml"/><Relationship Id="rId6" Type="http://schemas.openxmlformats.org/officeDocument/2006/relationships/image" Target="../media/image101.emf"/><Relationship Id="rId11" Type="http://schemas.openxmlformats.org/officeDocument/2006/relationships/image" Target="../media/image106.emf"/><Relationship Id="rId5" Type="http://schemas.openxmlformats.org/officeDocument/2006/relationships/image" Target="../media/image100.emf"/><Relationship Id="rId10" Type="http://schemas.openxmlformats.org/officeDocument/2006/relationships/image" Target="../media/image105.emf"/><Relationship Id="rId4" Type="http://schemas.openxmlformats.org/officeDocument/2006/relationships/image" Target="../media/image99.emf"/><Relationship Id="rId9" Type="http://schemas.openxmlformats.org/officeDocument/2006/relationships/image" Target="../media/image104.emf"/></Relationships>
</file>

<file path=ppt/slides/_rels/slide74.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2.xml"/><Relationship Id="rId4" Type="http://schemas.openxmlformats.org/officeDocument/2006/relationships/image" Target="../media/image110.emf"/></Relationships>
</file>

<file path=ppt/slides/_rels/slide7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jpg"/></Relationships>
</file>

<file path=ppt/slides/_rels/slide84.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slideLayout" Target="../slideLayouts/slideLayout2.xml"/><Relationship Id="rId4" Type="http://schemas.openxmlformats.org/officeDocument/2006/relationships/image" Target="../media/image128.emf"/></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7315200"/>
          </a:xfrm>
          <a:prstGeom prst="rect">
            <a:avLst/>
          </a:prstGeom>
        </p:spPr>
      </p:pic>
      <p:sp>
        <p:nvSpPr>
          <p:cNvPr id="2" name="Заголовок 1"/>
          <p:cNvSpPr>
            <a:spLocks noGrp="1"/>
          </p:cNvSpPr>
          <p:nvPr>
            <p:ph type="ctrTitle"/>
          </p:nvPr>
        </p:nvSpPr>
        <p:spPr>
          <a:xfrm>
            <a:off x="467544" y="980728"/>
            <a:ext cx="6048672" cy="1254001"/>
          </a:xfrm>
        </p:spPr>
        <p:txBody>
          <a:bodyPr>
            <a:normAutofit fontScale="90000"/>
          </a:bodyPr>
          <a:lstStyle/>
          <a:p>
            <a:r>
              <a:rPr lang="ru-RU" dirty="0" smtClean="0"/>
              <a:t/>
            </a:r>
            <a:br>
              <a:rPr lang="ru-RU" dirty="0" smtClean="0"/>
            </a:br>
            <a:r>
              <a:rPr lang="ru-RU" dirty="0"/>
              <a:t/>
            </a:r>
            <a:br>
              <a:rPr lang="ru-RU" dirty="0"/>
            </a:br>
            <a:r>
              <a:rPr lang="en-US" dirty="0" smtClean="0"/>
              <a:t>«Gravitational Wave Astronomy: results and prospects</a:t>
            </a:r>
            <a:r>
              <a:rPr lang="ru-RU" dirty="0" smtClean="0"/>
              <a:t>»</a:t>
            </a:r>
            <a:r>
              <a:rPr lang="ru-RU" dirty="0"/>
              <a:t/>
            </a:r>
            <a:br>
              <a:rPr lang="ru-RU" dirty="0"/>
            </a:br>
            <a:endParaRPr lang="ru-RU" dirty="0"/>
          </a:p>
        </p:txBody>
      </p:sp>
      <p:sp>
        <p:nvSpPr>
          <p:cNvPr id="5" name="Подзаголовок 4"/>
          <p:cNvSpPr>
            <a:spLocks noGrp="1"/>
          </p:cNvSpPr>
          <p:nvPr>
            <p:ph type="subTitle" idx="1"/>
          </p:nvPr>
        </p:nvSpPr>
        <p:spPr>
          <a:xfrm>
            <a:off x="611560" y="3325752"/>
            <a:ext cx="7160840" cy="2313047"/>
          </a:xfrm>
        </p:spPr>
        <p:txBody>
          <a:bodyPr>
            <a:normAutofit/>
          </a:bodyPr>
          <a:lstStyle/>
          <a:p>
            <a:r>
              <a:rPr lang="en-US" b="1" dirty="0" smtClean="0"/>
              <a:t>Konstantin Postnov</a:t>
            </a:r>
            <a:endParaRPr lang="ru-RU" b="1" dirty="0" smtClean="0"/>
          </a:p>
          <a:p>
            <a:r>
              <a:rPr lang="en-US" sz="2000" dirty="0" smtClean="0"/>
              <a:t>SAI MSU</a:t>
            </a:r>
            <a:endParaRPr lang="en-US" sz="2000" dirty="0" smtClean="0"/>
          </a:p>
          <a:p>
            <a:endParaRPr lang="ru-RU" dirty="0"/>
          </a:p>
        </p:txBody>
      </p:sp>
      <p:sp>
        <p:nvSpPr>
          <p:cNvPr id="6" name="TextBox 5"/>
          <p:cNvSpPr txBox="1"/>
          <p:nvPr/>
        </p:nvSpPr>
        <p:spPr>
          <a:xfrm>
            <a:off x="2067744" y="4437112"/>
            <a:ext cx="4248472" cy="523220"/>
          </a:xfrm>
          <a:prstGeom prst="rect">
            <a:avLst/>
          </a:prstGeom>
          <a:noFill/>
        </p:spPr>
        <p:txBody>
          <a:bodyPr wrap="square" rtlCol="0">
            <a:spAutoFit/>
          </a:bodyPr>
          <a:lstStyle/>
          <a:p>
            <a:pPr algn="ctr"/>
            <a:r>
              <a:rPr lang="en-US" sz="2800" b="1" dirty="0" smtClean="0">
                <a:solidFill>
                  <a:srgbClr val="FFFF00"/>
                </a:solidFill>
              </a:rPr>
              <a:t>ICPPA</a:t>
            </a:r>
            <a:r>
              <a:rPr lang="ru-RU" sz="2800" b="1" dirty="0" smtClean="0">
                <a:solidFill>
                  <a:srgbClr val="FFFF00"/>
                </a:solidFill>
              </a:rPr>
              <a:t>-2017</a:t>
            </a:r>
            <a:endParaRPr lang="ru-RU" sz="2800" b="1" dirty="0">
              <a:solidFill>
                <a:srgbClr val="FFFF00"/>
              </a:solidFill>
            </a:endParaRPr>
          </a:p>
        </p:txBody>
      </p:sp>
      <p:sp>
        <p:nvSpPr>
          <p:cNvPr id="3" name="TextBox 2"/>
          <p:cNvSpPr txBox="1"/>
          <p:nvPr/>
        </p:nvSpPr>
        <p:spPr>
          <a:xfrm>
            <a:off x="467544" y="5827904"/>
            <a:ext cx="7308667" cy="646331"/>
          </a:xfrm>
          <a:prstGeom prst="rect">
            <a:avLst/>
          </a:prstGeom>
          <a:noFill/>
        </p:spPr>
        <p:txBody>
          <a:bodyPr wrap="none" rtlCol="0">
            <a:spAutoFit/>
          </a:bodyPr>
          <a:lstStyle/>
          <a:p>
            <a:r>
              <a:rPr lang="en-US" dirty="0" err="1" smtClean="0"/>
              <a:t>Blinnikov</a:t>
            </a:r>
            <a:r>
              <a:rPr lang="en-US" dirty="0" smtClean="0"/>
              <a:t>, </a:t>
            </a:r>
            <a:r>
              <a:rPr lang="en-US" dirty="0" err="1" smtClean="0"/>
              <a:t>Dolgov</a:t>
            </a:r>
            <a:r>
              <a:rPr lang="en-US" dirty="0" smtClean="0"/>
              <a:t>, PK </a:t>
            </a:r>
            <a:r>
              <a:rPr lang="ru-RU" dirty="0"/>
              <a:t>1409.5736</a:t>
            </a:r>
            <a:r>
              <a:rPr lang="en-US" dirty="0" smtClean="0"/>
              <a:t>, </a:t>
            </a:r>
            <a:r>
              <a:rPr lang="en-US" dirty="0" err="1" smtClean="0"/>
              <a:t>Blinnikov</a:t>
            </a:r>
            <a:r>
              <a:rPr lang="en-US" dirty="0" smtClean="0"/>
              <a:t>, </a:t>
            </a:r>
            <a:r>
              <a:rPr lang="en-US" dirty="0" err="1" smtClean="0"/>
              <a:t>Dolgov</a:t>
            </a:r>
            <a:r>
              <a:rPr lang="en-US" dirty="0" smtClean="0"/>
              <a:t>, </a:t>
            </a:r>
            <a:r>
              <a:rPr lang="en-US" dirty="0" err="1" smtClean="0"/>
              <a:t>Porayko</a:t>
            </a:r>
            <a:r>
              <a:rPr lang="en-US" dirty="0" smtClean="0"/>
              <a:t>, PK </a:t>
            </a:r>
            <a:r>
              <a:rPr lang="ru-RU" dirty="0" smtClean="0"/>
              <a:t>1611.00541</a:t>
            </a:r>
            <a:r>
              <a:rPr lang="en-US" dirty="0" smtClean="0"/>
              <a:t>, </a:t>
            </a:r>
          </a:p>
          <a:p>
            <a:r>
              <a:rPr lang="en-US" dirty="0" err="1" smtClean="0"/>
              <a:t>Dolgov</a:t>
            </a:r>
            <a:r>
              <a:rPr lang="en-US" dirty="0" smtClean="0"/>
              <a:t>, PK </a:t>
            </a:r>
            <a:r>
              <a:rPr lang="ru-RU" dirty="0" smtClean="0"/>
              <a:t>1702.07621</a:t>
            </a:r>
            <a:r>
              <a:rPr lang="en-US" dirty="0" smtClean="0"/>
              <a:t>, </a:t>
            </a:r>
            <a:r>
              <a:rPr lang="ru-RU" dirty="0" smtClean="0"/>
              <a:t>1706.05519</a:t>
            </a:r>
            <a:r>
              <a:rPr lang="en-US" dirty="0" smtClean="0"/>
              <a:t>, PK, </a:t>
            </a:r>
            <a:r>
              <a:rPr lang="en-US" dirty="0" err="1" smtClean="0"/>
              <a:t>Kuranov</a:t>
            </a:r>
            <a:r>
              <a:rPr lang="en-US" dirty="0" smtClean="0"/>
              <a:t> 1706.00369</a:t>
            </a:r>
            <a:endParaRPr lang="ru-RU" dirty="0"/>
          </a:p>
        </p:txBody>
      </p:sp>
      <p:sp>
        <p:nvSpPr>
          <p:cNvPr id="8" name="TextBox 7"/>
          <p:cNvSpPr txBox="1"/>
          <p:nvPr/>
        </p:nvSpPr>
        <p:spPr>
          <a:xfrm>
            <a:off x="2886808" y="6663340"/>
            <a:ext cx="6334170" cy="646331"/>
          </a:xfrm>
          <a:prstGeom prst="rect">
            <a:avLst/>
          </a:prstGeom>
          <a:noFill/>
        </p:spPr>
        <p:txBody>
          <a:bodyPr wrap="none" rtlCol="0">
            <a:spAutoFit/>
          </a:bodyPr>
          <a:lstStyle/>
          <a:p>
            <a:r>
              <a:rPr lang="en-US" dirty="0" smtClean="0"/>
              <a:t>Image credit: </a:t>
            </a:r>
            <a:r>
              <a:rPr lang="en-US" dirty="0"/>
              <a:t>LIGO/Caltech/MIT/Sonoma State (Aurore </a:t>
            </a:r>
            <a:r>
              <a:rPr lang="en-US" dirty="0" err="1"/>
              <a:t>Simonnet</a:t>
            </a:r>
            <a:r>
              <a:rPr lang="en-US" dirty="0"/>
              <a:t>)</a:t>
            </a:r>
          </a:p>
          <a:p>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E </a:t>
            </a:r>
            <a:r>
              <a:rPr lang="en-US" dirty="0" err="1" smtClean="0"/>
              <a:t>pur</a:t>
            </a:r>
            <a:r>
              <a:rPr lang="en-US" dirty="0" smtClean="0"/>
              <a:t> </a:t>
            </a:r>
            <a:r>
              <a:rPr lang="en-US" dirty="0" err="1" smtClean="0"/>
              <a:t>si</a:t>
            </a:r>
            <a:r>
              <a:rPr lang="en-US" dirty="0" smtClean="0"/>
              <a:t> </a:t>
            </a:r>
            <a:r>
              <a:rPr lang="en-US" dirty="0" err="1" smtClean="0"/>
              <a:t>existare</a:t>
            </a:r>
            <a:r>
              <a:rPr lang="en-US" dirty="0" smtClean="0"/>
              <a:t>!</a:t>
            </a:r>
            <a:endParaRPr lang="ru-RU" dirty="0"/>
          </a:p>
        </p:txBody>
      </p:sp>
      <p:sp>
        <p:nvSpPr>
          <p:cNvPr id="4" name="Объект 3"/>
          <p:cNvSpPr>
            <a:spLocks noGrp="1"/>
          </p:cNvSpPr>
          <p:nvPr>
            <p:ph sz="half" idx="2"/>
          </p:nvPr>
        </p:nvSpPr>
        <p:spPr/>
        <p:txBody>
          <a:bodyPr/>
          <a:lstStyle/>
          <a:p>
            <a:r>
              <a:rPr lang="en-US" dirty="0" smtClean="0"/>
              <a:t>1974, </a:t>
            </a:r>
            <a:r>
              <a:rPr lang="ru-RU" dirty="0" smtClean="0"/>
              <a:t>двойной пульсар </a:t>
            </a:r>
            <a:r>
              <a:rPr lang="en-US" dirty="0" smtClean="0"/>
              <a:t>PSR </a:t>
            </a:r>
            <a:r>
              <a:rPr lang="ru-RU" dirty="0" smtClean="0"/>
              <a:t>1913+16</a:t>
            </a:r>
            <a:r>
              <a:rPr lang="en-US" dirty="0" smtClean="0"/>
              <a:t> (</a:t>
            </a:r>
            <a:r>
              <a:rPr lang="ru-RU" dirty="0" err="1" smtClean="0"/>
              <a:t>Халсе</a:t>
            </a:r>
            <a:r>
              <a:rPr lang="ru-RU" dirty="0" smtClean="0"/>
              <a:t>, Тейлор)</a:t>
            </a:r>
            <a:endParaRPr lang="ru-RU" dirty="0"/>
          </a:p>
        </p:txBody>
      </p:sp>
      <p:pic>
        <p:nvPicPr>
          <p:cNvPr id="119810" name="Picture 2" descr="Universe 02 00022 g005 1024"/>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13706" y="1417638"/>
            <a:ext cx="4100596" cy="3960440"/>
          </a:xfrm>
          <a:prstGeom prst="rect">
            <a:avLst/>
          </a:prstGeom>
          <a:noFill/>
          <a:extLst>
            <a:ext uri="{909E8E84-426E-40DD-AFC4-6F175D3DCCD1}">
              <a14:hiddenFill xmlns:a14="http://schemas.microsoft.com/office/drawing/2010/main">
                <a:solidFill>
                  <a:srgbClr val="FFFFFF"/>
                </a:solidFill>
              </a14:hiddenFill>
            </a:ext>
          </a:extLst>
        </p:spPr>
      </p:pic>
      <p:pic>
        <p:nvPicPr>
          <p:cNvPr id="119814" name="Picture 6" descr="https://3.bp.blogspot.com/-aDk5319A_zg/Vr_TN6PT4yI/AAAAAAAABdE/pXPbKC5NdL4/s1600/Hulse-Taylor%2BPulsa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127375"/>
            <a:ext cx="4286250" cy="3181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5949280"/>
            <a:ext cx="3917611" cy="646331"/>
          </a:xfrm>
          <a:prstGeom prst="rect">
            <a:avLst/>
          </a:prstGeom>
          <a:noFill/>
        </p:spPr>
        <p:txBody>
          <a:bodyPr wrap="none" rtlCol="0">
            <a:spAutoFit/>
          </a:bodyPr>
          <a:lstStyle/>
          <a:p>
            <a:r>
              <a:rPr lang="ru-RU" dirty="0" smtClean="0"/>
              <a:t>Уменьшение орбитального периода в</a:t>
            </a:r>
          </a:p>
          <a:p>
            <a:r>
              <a:rPr lang="ru-RU" dirty="0" smtClean="0"/>
              <a:t>точном соответствии с ОТО (</a:t>
            </a:r>
            <a:r>
              <a:rPr lang="en-US" dirty="0" smtClean="0"/>
              <a:t>~0.1%)</a:t>
            </a:r>
            <a:endParaRPr lang="ru-RU" dirty="0"/>
          </a:p>
        </p:txBody>
      </p:sp>
    </p:spTree>
    <p:extLst>
      <p:ext uri="{BB962C8B-B14F-4D97-AF65-F5344CB8AC3E}">
        <p14:creationId xmlns:p14="http://schemas.microsoft.com/office/powerpoint/2010/main" val="286428829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144067" y="116632"/>
            <a:ext cx="8855865" cy="6624736"/>
          </a:xfrm>
          <a:prstGeom prst="rect">
            <a:avLst/>
          </a:prstGeom>
        </p:spPr>
      </p:pic>
    </p:spTree>
    <p:extLst>
      <p:ext uri="{BB962C8B-B14F-4D97-AF65-F5344CB8AC3E}">
        <p14:creationId xmlns:p14="http://schemas.microsoft.com/office/powerpoint/2010/main" val="28317322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Bright future for GW astronomy!</a:t>
            </a:r>
            <a:endParaRPr lang="ru-RU" dirty="0"/>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462914"/>
            <a:ext cx="7200800" cy="4800534"/>
          </a:xfrm>
        </p:spPr>
      </p:pic>
    </p:spTree>
    <p:extLst>
      <p:ext uri="{BB962C8B-B14F-4D97-AF65-F5344CB8AC3E}">
        <p14:creationId xmlns:p14="http://schemas.microsoft.com/office/powerpoint/2010/main" val="3611576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p:txBody>
          <a:bodyPr/>
          <a:lstStyle/>
          <a:p>
            <a:r>
              <a:rPr lang="en-US" dirty="0" smtClean="0"/>
              <a:t>GW emission</a:t>
            </a:r>
            <a:endParaRPr lang="ru-RU" dirty="0" smtClean="0"/>
          </a:p>
        </p:txBody>
      </p:sp>
      <p:sp>
        <p:nvSpPr>
          <p:cNvPr id="22531" name="Содержимое 2"/>
          <p:cNvSpPr>
            <a:spLocks noGrp="1"/>
          </p:cNvSpPr>
          <p:nvPr>
            <p:ph idx="1"/>
          </p:nvPr>
        </p:nvSpPr>
        <p:spPr>
          <a:xfrm>
            <a:off x="467544" y="2564904"/>
            <a:ext cx="8229600" cy="1152525"/>
          </a:xfrm>
        </p:spPr>
        <p:txBody>
          <a:bodyPr/>
          <a:lstStyle/>
          <a:p>
            <a:r>
              <a:rPr lang="en-US" dirty="0" smtClean="0"/>
              <a:t>Lowest order</a:t>
            </a:r>
            <a:r>
              <a:rPr lang="ru-RU" dirty="0" smtClean="0"/>
              <a:t> </a:t>
            </a:r>
            <a:r>
              <a:rPr lang="ru-RU" dirty="0" smtClean="0"/>
              <a:t>-  </a:t>
            </a:r>
            <a:r>
              <a:rPr lang="en-US" dirty="0" smtClean="0"/>
              <a:t>quadrupole radiation</a:t>
            </a:r>
            <a:r>
              <a:rPr lang="ru-RU" dirty="0" smtClean="0"/>
              <a:t> </a:t>
            </a:r>
            <a:r>
              <a:rPr lang="en-US" dirty="0" smtClean="0"/>
              <a:t>  (</a:t>
            </a:r>
            <a:r>
              <a:rPr lang="en-US" dirty="0" smtClean="0"/>
              <a:t>slow motion approximation</a:t>
            </a:r>
            <a:r>
              <a:rPr lang="ru-RU" dirty="0" smtClean="0"/>
              <a:t> </a:t>
            </a:r>
            <a:r>
              <a:rPr lang="en-US" dirty="0" smtClean="0"/>
              <a:t>v/c&lt;&lt;</a:t>
            </a:r>
            <a:r>
              <a:rPr lang="en-US" dirty="0" smtClean="0"/>
              <a:t>1):</a:t>
            </a:r>
            <a:endParaRPr lang="ru-RU" dirty="0" smtClean="0"/>
          </a:p>
        </p:txBody>
      </p:sp>
      <p:sp>
        <p:nvSpPr>
          <p:cNvPr id="4" name="Дата 3"/>
          <p:cNvSpPr>
            <a:spLocks noGrp="1"/>
          </p:cNvSpPr>
          <p:nvPr>
            <p:ph type="dt" sz="quarter" idx="10"/>
          </p:nvPr>
        </p:nvSpPr>
        <p:spPr/>
        <p:txBody>
          <a:bodyPr/>
          <a:lstStyle/>
          <a:p>
            <a:pPr>
              <a:defRPr/>
            </a:pPr>
            <a:fld id="{213B5AEA-3712-4105-B804-E919AD815462}" type="datetime1">
              <a:rPr lang="ru-RU" smtClean="0"/>
              <a:pPr>
                <a:defRPr/>
              </a:pPr>
              <a:t>01.10.2017</a:t>
            </a:fld>
            <a:endParaRPr lang="ru-RU"/>
          </a:p>
        </p:txBody>
      </p:sp>
      <p:sp>
        <p:nvSpPr>
          <p:cNvPr id="22533" name="Нижний колонтитул 4"/>
          <p:cNvSpPr>
            <a:spLocks noGrp="1"/>
          </p:cNvSpPr>
          <p:nvPr>
            <p:ph type="ftr" sz="quarter" idx="11"/>
          </p:nvPr>
        </p:nvSpPr>
        <p:spPr bwMode="auto">
          <a:noFill/>
          <a:ln>
            <a:miter lim="800000"/>
            <a:headEnd/>
            <a:tailEnd/>
          </a:ln>
        </p:spPr>
        <p:txBody>
          <a:bodyPr/>
          <a:lstStyle/>
          <a:p>
            <a:endParaRPr lang="ru-RU" smtClean="0"/>
          </a:p>
        </p:txBody>
      </p:sp>
      <p:pic>
        <p:nvPicPr>
          <p:cNvPr id="22534" name="Picture 4"/>
          <p:cNvPicPr>
            <a:picLocks noChangeAspect="1" noChangeArrowheads="1"/>
          </p:cNvPicPr>
          <p:nvPr/>
        </p:nvPicPr>
        <p:blipFill>
          <a:blip r:embed="rId2" cstate="print"/>
          <a:srcRect/>
          <a:stretch>
            <a:fillRect/>
          </a:stretch>
        </p:blipFill>
        <p:spPr bwMode="auto">
          <a:xfrm>
            <a:off x="1475656" y="3789040"/>
            <a:ext cx="5922962" cy="890587"/>
          </a:xfrm>
          <a:prstGeom prst="rect">
            <a:avLst/>
          </a:prstGeom>
          <a:noFill/>
          <a:ln w="9525">
            <a:noFill/>
            <a:miter lim="800000"/>
            <a:headEnd/>
            <a:tailEnd/>
          </a:ln>
        </p:spPr>
      </p:pic>
      <p:pic>
        <p:nvPicPr>
          <p:cNvPr id="22535" name="Picture 5"/>
          <p:cNvPicPr>
            <a:picLocks noChangeAspect="1" noChangeArrowheads="1"/>
          </p:cNvPicPr>
          <p:nvPr/>
        </p:nvPicPr>
        <p:blipFill>
          <a:blip r:embed="rId3" cstate="print"/>
          <a:srcRect/>
          <a:stretch>
            <a:fillRect/>
          </a:stretch>
        </p:blipFill>
        <p:spPr bwMode="auto">
          <a:xfrm>
            <a:off x="539552" y="5013176"/>
            <a:ext cx="7791450" cy="1222375"/>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611560" y="1268760"/>
            <a:ext cx="7000875" cy="1133475"/>
          </a:xfrm>
          <a:prstGeom prst="rect">
            <a:avLst/>
          </a:prstGeom>
          <a:noFill/>
          <a:ln w="9525">
            <a:noFill/>
            <a:miter lim="800000"/>
            <a:headEnd/>
            <a:tailEnd/>
          </a:ln>
        </p:spPr>
      </p:pic>
    </p:spTree>
    <p:extLst>
      <p:ext uri="{BB962C8B-B14F-4D97-AF65-F5344CB8AC3E}">
        <p14:creationId xmlns:p14="http://schemas.microsoft.com/office/powerpoint/2010/main" val="38618835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p:nvPr>
        </p:nvSpPr>
        <p:spPr/>
        <p:txBody>
          <a:bodyPr>
            <a:normAutofit/>
          </a:bodyPr>
          <a:lstStyle/>
          <a:p>
            <a:r>
              <a:rPr lang="en-US" dirty="0" smtClean="0"/>
              <a:t>Signal from a coalescing binary</a:t>
            </a:r>
            <a:endParaRPr lang="ru-RU" dirty="0" smtClean="0"/>
          </a:p>
        </p:txBody>
      </p:sp>
      <p:sp>
        <p:nvSpPr>
          <p:cNvPr id="4" name="Дата 3"/>
          <p:cNvSpPr>
            <a:spLocks noGrp="1"/>
          </p:cNvSpPr>
          <p:nvPr>
            <p:ph type="dt" sz="quarter" idx="10"/>
          </p:nvPr>
        </p:nvSpPr>
        <p:spPr/>
        <p:txBody>
          <a:bodyPr/>
          <a:lstStyle/>
          <a:p>
            <a:pPr>
              <a:defRPr/>
            </a:pPr>
            <a:fld id="{213B5AEA-3712-4105-B804-E919AD815462}" type="datetime1">
              <a:rPr lang="ru-RU" smtClean="0"/>
              <a:pPr>
                <a:defRPr/>
              </a:pPr>
              <a:t>01.10.2017</a:t>
            </a:fld>
            <a:endParaRPr lang="ru-RU"/>
          </a:p>
        </p:txBody>
      </p:sp>
      <p:sp>
        <p:nvSpPr>
          <p:cNvPr id="25604" name="Нижний колонтитул 4"/>
          <p:cNvSpPr>
            <a:spLocks noGrp="1"/>
          </p:cNvSpPr>
          <p:nvPr>
            <p:ph type="ftr" sz="quarter" idx="11"/>
          </p:nvPr>
        </p:nvSpPr>
        <p:spPr bwMode="auto">
          <a:noFill/>
          <a:ln>
            <a:miter lim="800000"/>
            <a:headEnd/>
            <a:tailEnd/>
          </a:ln>
        </p:spPr>
        <p:txBody>
          <a:bodyPr/>
          <a:lstStyle/>
          <a:p>
            <a:endParaRPr lang="ru-RU" smtClean="0"/>
          </a:p>
        </p:txBody>
      </p:sp>
      <p:pic>
        <p:nvPicPr>
          <p:cNvPr id="25605" name="Picture 2"/>
          <p:cNvPicPr>
            <a:picLocks noGrp="1" noChangeAspect="1" noChangeArrowheads="1"/>
          </p:cNvPicPr>
          <p:nvPr>
            <p:ph idx="1"/>
          </p:nvPr>
        </p:nvPicPr>
        <p:blipFill>
          <a:blip r:embed="rId2" cstate="print"/>
          <a:srcRect/>
          <a:stretch>
            <a:fillRect/>
          </a:stretch>
        </p:blipFill>
        <p:spPr>
          <a:xfrm>
            <a:off x="239588" y="1124744"/>
            <a:ext cx="8724900" cy="3328988"/>
          </a:xfrm>
          <a:noFill/>
        </p:spPr>
      </p:pic>
      <p:pic>
        <p:nvPicPr>
          <p:cNvPr id="6" name="Picture 3"/>
          <p:cNvPicPr>
            <a:picLocks noChangeAspect="1" noChangeArrowheads="1"/>
          </p:cNvPicPr>
          <p:nvPr/>
        </p:nvPicPr>
        <p:blipFill>
          <a:blip r:embed="rId3" cstate="print"/>
          <a:srcRect/>
          <a:stretch>
            <a:fillRect/>
          </a:stretch>
        </p:blipFill>
        <p:spPr bwMode="auto">
          <a:xfrm>
            <a:off x="-36512" y="4477873"/>
            <a:ext cx="9144000" cy="1975463"/>
          </a:xfrm>
          <a:prstGeom prst="rect">
            <a:avLst/>
          </a:prstGeom>
          <a:noFill/>
          <a:ln w="9525">
            <a:noFill/>
            <a:miter lim="800000"/>
            <a:headEnd/>
            <a:tailEnd/>
          </a:ln>
        </p:spPr>
      </p:pic>
    </p:spTree>
    <p:extLst>
      <p:ext uri="{BB962C8B-B14F-4D97-AF65-F5344CB8AC3E}">
        <p14:creationId xmlns:p14="http://schemas.microsoft.com/office/powerpoint/2010/main" val="14814549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p:txBody>
          <a:bodyPr>
            <a:normAutofit fontScale="90000"/>
          </a:bodyPr>
          <a:lstStyle/>
          <a:p>
            <a:r>
              <a:rPr lang="en-US" dirty="0" smtClean="0"/>
              <a:t>More complicated signal from a BH binary</a:t>
            </a:r>
            <a:endParaRPr lang="ru-RU" dirty="0" smtClean="0"/>
          </a:p>
        </p:txBody>
      </p:sp>
      <p:sp>
        <p:nvSpPr>
          <p:cNvPr id="26627" name="Содержимое 2"/>
          <p:cNvSpPr>
            <a:spLocks noGrp="1"/>
          </p:cNvSpPr>
          <p:nvPr>
            <p:ph idx="1"/>
          </p:nvPr>
        </p:nvSpPr>
        <p:spPr/>
        <p:txBody>
          <a:bodyPr/>
          <a:lstStyle/>
          <a:p>
            <a:endParaRPr lang="ru-RU" smtClean="0"/>
          </a:p>
        </p:txBody>
      </p:sp>
      <p:sp>
        <p:nvSpPr>
          <p:cNvPr id="4" name="Дата 3"/>
          <p:cNvSpPr>
            <a:spLocks noGrp="1"/>
          </p:cNvSpPr>
          <p:nvPr>
            <p:ph type="dt" sz="quarter" idx="10"/>
          </p:nvPr>
        </p:nvSpPr>
        <p:spPr/>
        <p:txBody>
          <a:bodyPr/>
          <a:lstStyle/>
          <a:p>
            <a:pPr>
              <a:defRPr/>
            </a:pPr>
            <a:fld id="{213B5AEA-3712-4105-B804-E919AD815462}" type="datetime1">
              <a:rPr lang="ru-RU" smtClean="0"/>
              <a:pPr>
                <a:defRPr/>
              </a:pPr>
              <a:t>01.10.2017</a:t>
            </a:fld>
            <a:endParaRPr lang="ru-RU"/>
          </a:p>
        </p:txBody>
      </p:sp>
      <p:sp>
        <p:nvSpPr>
          <p:cNvPr id="26629" name="Нижний колонтитул 4"/>
          <p:cNvSpPr>
            <a:spLocks noGrp="1"/>
          </p:cNvSpPr>
          <p:nvPr>
            <p:ph type="ftr" sz="quarter" idx="11"/>
          </p:nvPr>
        </p:nvSpPr>
        <p:spPr bwMode="auto">
          <a:noFill/>
          <a:ln>
            <a:miter lim="800000"/>
            <a:headEnd/>
            <a:tailEnd/>
          </a:ln>
        </p:spPr>
        <p:txBody>
          <a:bodyPr/>
          <a:lstStyle/>
          <a:p>
            <a:endParaRPr lang="ru-RU" smtClean="0"/>
          </a:p>
        </p:txBody>
      </p:sp>
      <p:pic>
        <p:nvPicPr>
          <p:cNvPr id="26630" name="Picture 2"/>
          <p:cNvPicPr>
            <a:picLocks noChangeAspect="1" noChangeArrowheads="1"/>
          </p:cNvPicPr>
          <p:nvPr/>
        </p:nvPicPr>
        <p:blipFill>
          <a:blip r:embed="rId2" cstate="print"/>
          <a:srcRect/>
          <a:stretch>
            <a:fillRect/>
          </a:stretch>
        </p:blipFill>
        <p:spPr bwMode="auto">
          <a:xfrm>
            <a:off x="1907704" y="1437541"/>
            <a:ext cx="6104012" cy="5185038"/>
          </a:xfrm>
          <a:prstGeom prst="rect">
            <a:avLst/>
          </a:prstGeom>
          <a:noFill/>
          <a:ln w="9525">
            <a:noFill/>
            <a:miter lim="800000"/>
            <a:headEnd/>
            <a:tailEnd/>
          </a:ln>
        </p:spPr>
      </p:pic>
    </p:spTree>
    <p:extLst>
      <p:ext uri="{BB962C8B-B14F-4D97-AF65-F5344CB8AC3E}">
        <p14:creationId xmlns:p14="http://schemas.microsoft.com/office/powerpoint/2010/main" val="18988860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2. </a:t>
            </a:r>
            <a:r>
              <a:rPr lang="en-US" dirty="0" smtClean="0"/>
              <a:t>Laser interferometer</a:t>
            </a:r>
            <a:endParaRPr lang="ru-RU" dirty="0"/>
          </a:p>
        </p:txBody>
      </p:sp>
      <p:sp>
        <p:nvSpPr>
          <p:cNvPr id="3" name="Содержимое 2"/>
          <p:cNvSpPr>
            <a:spLocks noGrp="1"/>
          </p:cNvSpPr>
          <p:nvPr>
            <p:ph idx="1"/>
          </p:nvPr>
        </p:nvSpPr>
        <p:spPr/>
        <p:txBody>
          <a:bodyPr/>
          <a:lstStyle/>
          <a:p>
            <a:endParaRPr lang="ru-RU"/>
          </a:p>
        </p:txBody>
      </p:sp>
      <p:pic>
        <p:nvPicPr>
          <p:cNvPr id="162818" name="Picture 2"/>
          <p:cNvPicPr>
            <a:picLocks noChangeAspect="1" noChangeArrowheads="1"/>
          </p:cNvPicPr>
          <p:nvPr/>
        </p:nvPicPr>
        <p:blipFill>
          <a:blip r:embed="rId2" cstate="print"/>
          <a:srcRect/>
          <a:stretch>
            <a:fillRect/>
          </a:stretch>
        </p:blipFill>
        <p:spPr bwMode="auto">
          <a:xfrm>
            <a:off x="1712205" y="1429874"/>
            <a:ext cx="5719589" cy="4212101"/>
          </a:xfrm>
          <a:prstGeom prst="rect">
            <a:avLst/>
          </a:prstGeom>
          <a:noFill/>
          <a:ln w="9525">
            <a:noFill/>
            <a:miter lim="800000"/>
            <a:headEnd/>
            <a:tailEnd/>
          </a:ln>
        </p:spPr>
      </p:pic>
      <p:pic>
        <p:nvPicPr>
          <p:cNvPr id="162819" name="Picture 3"/>
          <p:cNvPicPr>
            <a:picLocks noChangeAspect="1" noChangeArrowheads="1"/>
          </p:cNvPicPr>
          <p:nvPr/>
        </p:nvPicPr>
        <p:blipFill>
          <a:blip r:embed="rId3" cstate="print"/>
          <a:srcRect/>
          <a:stretch>
            <a:fillRect/>
          </a:stretch>
        </p:blipFill>
        <p:spPr bwMode="auto">
          <a:xfrm>
            <a:off x="1043608" y="5733256"/>
            <a:ext cx="6943725" cy="638175"/>
          </a:xfrm>
          <a:prstGeom prst="rect">
            <a:avLst/>
          </a:prstGeom>
          <a:noFill/>
          <a:ln w="9525">
            <a:noFill/>
            <a:miter lim="800000"/>
            <a:headEnd/>
            <a:tailEnd/>
          </a:ln>
        </p:spPr>
      </p:pic>
    </p:spTree>
    <p:extLst>
      <p:ext uri="{BB962C8B-B14F-4D97-AF65-F5344CB8AC3E}">
        <p14:creationId xmlns:p14="http://schemas.microsoft.com/office/powerpoint/2010/main" val="972922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Заголовок 1"/>
          <p:cNvSpPr>
            <a:spLocks noGrp="1"/>
          </p:cNvSpPr>
          <p:nvPr>
            <p:ph type="title"/>
          </p:nvPr>
        </p:nvSpPr>
        <p:spPr/>
        <p:txBody>
          <a:bodyPr/>
          <a:lstStyle/>
          <a:p>
            <a:r>
              <a:rPr lang="en-US" dirty="0" smtClean="0"/>
              <a:t>How does it work</a:t>
            </a:r>
            <a:endParaRPr lang="ru-RU" dirty="0" smtClean="0"/>
          </a:p>
        </p:txBody>
      </p:sp>
      <p:sp>
        <p:nvSpPr>
          <p:cNvPr id="4" name="Дата 3"/>
          <p:cNvSpPr>
            <a:spLocks noGrp="1"/>
          </p:cNvSpPr>
          <p:nvPr>
            <p:ph type="dt" sz="quarter" idx="10"/>
          </p:nvPr>
        </p:nvSpPr>
        <p:spPr/>
        <p:txBody>
          <a:bodyPr/>
          <a:lstStyle/>
          <a:p>
            <a:pPr>
              <a:defRPr/>
            </a:pPr>
            <a:fld id="{213B5AEA-3712-4105-B804-E919AD815462}" type="datetime1">
              <a:rPr lang="ru-RU" smtClean="0"/>
              <a:pPr>
                <a:defRPr/>
              </a:pPr>
              <a:t>01.10.2017</a:t>
            </a:fld>
            <a:endParaRPr lang="ru-RU"/>
          </a:p>
        </p:txBody>
      </p:sp>
      <p:sp>
        <p:nvSpPr>
          <p:cNvPr id="28676" name="Нижний колонтитул 4"/>
          <p:cNvSpPr>
            <a:spLocks noGrp="1"/>
          </p:cNvSpPr>
          <p:nvPr>
            <p:ph type="ftr" sz="quarter" idx="11"/>
          </p:nvPr>
        </p:nvSpPr>
        <p:spPr bwMode="auto">
          <a:noFill/>
          <a:ln>
            <a:miter lim="800000"/>
            <a:headEnd/>
            <a:tailEnd/>
          </a:ln>
        </p:spPr>
        <p:txBody>
          <a:bodyPr/>
          <a:lstStyle/>
          <a:p>
            <a:endParaRPr lang="ru-RU" smtClean="0"/>
          </a:p>
        </p:txBody>
      </p:sp>
      <p:pic>
        <p:nvPicPr>
          <p:cNvPr id="28677" name="Picture 2"/>
          <p:cNvPicPr>
            <a:picLocks noGrp="1" noChangeAspect="1" noChangeArrowheads="1"/>
          </p:cNvPicPr>
          <p:nvPr>
            <p:ph idx="1"/>
          </p:nvPr>
        </p:nvPicPr>
        <p:blipFill>
          <a:blip r:embed="rId2" cstate="print"/>
          <a:srcRect/>
          <a:stretch>
            <a:fillRect/>
          </a:stretch>
        </p:blipFill>
        <p:spPr>
          <a:xfrm>
            <a:off x="684213" y="1700213"/>
            <a:ext cx="2686050" cy="685800"/>
          </a:xfrm>
          <a:noFill/>
        </p:spPr>
      </p:pic>
      <p:pic>
        <p:nvPicPr>
          <p:cNvPr id="28678" name="Picture 3"/>
          <p:cNvPicPr>
            <a:picLocks noChangeAspect="1" noChangeArrowheads="1"/>
          </p:cNvPicPr>
          <p:nvPr/>
        </p:nvPicPr>
        <p:blipFill>
          <a:blip r:embed="rId3" cstate="print"/>
          <a:srcRect/>
          <a:stretch>
            <a:fillRect/>
          </a:stretch>
        </p:blipFill>
        <p:spPr bwMode="auto">
          <a:xfrm>
            <a:off x="3708400" y="1700213"/>
            <a:ext cx="3133725" cy="704850"/>
          </a:xfrm>
          <a:prstGeom prst="rect">
            <a:avLst/>
          </a:prstGeom>
          <a:noFill/>
          <a:ln w="9525">
            <a:noFill/>
            <a:miter lim="800000"/>
            <a:headEnd/>
            <a:tailEnd/>
          </a:ln>
        </p:spPr>
      </p:pic>
      <p:pic>
        <p:nvPicPr>
          <p:cNvPr id="28679" name="Picture 4"/>
          <p:cNvPicPr>
            <a:picLocks noChangeAspect="1" noChangeArrowheads="1"/>
          </p:cNvPicPr>
          <p:nvPr/>
        </p:nvPicPr>
        <p:blipFill>
          <a:blip r:embed="rId4" cstate="print"/>
          <a:srcRect/>
          <a:stretch>
            <a:fillRect/>
          </a:stretch>
        </p:blipFill>
        <p:spPr bwMode="auto">
          <a:xfrm>
            <a:off x="249238" y="3213100"/>
            <a:ext cx="8894762" cy="620713"/>
          </a:xfrm>
          <a:prstGeom prst="rect">
            <a:avLst/>
          </a:prstGeom>
          <a:noFill/>
          <a:ln w="9525">
            <a:noFill/>
            <a:miter lim="800000"/>
            <a:headEnd/>
            <a:tailEnd/>
          </a:ln>
        </p:spPr>
      </p:pic>
      <p:sp>
        <p:nvSpPr>
          <p:cNvPr id="28680" name="TextBox 8"/>
          <p:cNvSpPr txBox="1">
            <a:spLocks noChangeArrowheads="1"/>
          </p:cNvSpPr>
          <p:nvPr/>
        </p:nvSpPr>
        <p:spPr bwMode="auto">
          <a:xfrm>
            <a:off x="900113" y="2781300"/>
            <a:ext cx="4663393" cy="400110"/>
          </a:xfrm>
          <a:prstGeom prst="rect">
            <a:avLst/>
          </a:prstGeom>
          <a:noFill/>
          <a:ln w="9525">
            <a:noFill/>
            <a:miter lim="800000"/>
            <a:headEnd/>
            <a:tailEnd/>
          </a:ln>
        </p:spPr>
        <p:txBody>
          <a:bodyPr wrap="none">
            <a:spAutoFit/>
          </a:bodyPr>
          <a:lstStyle/>
          <a:p>
            <a:r>
              <a:rPr lang="ru-RU" sz="2000" b="1" dirty="0"/>
              <a:t>Разность фаз </a:t>
            </a:r>
            <a:r>
              <a:rPr lang="en-US" sz="2000" b="1" dirty="0" smtClean="0"/>
              <a:t> </a:t>
            </a:r>
            <a:r>
              <a:rPr lang="ru-RU" sz="2000" b="1" dirty="0" smtClean="0"/>
              <a:t>в плечах интерферометра</a:t>
            </a:r>
            <a:endParaRPr lang="ru-RU" sz="2000" b="1" dirty="0"/>
          </a:p>
        </p:txBody>
      </p:sp>
      <p:pic>
        <p:nvPicPr>
          <p:cNvPr id="28681" name="Picture 5"/>
          <p:cNvPicPr>
            <a:picLocks noChangeAspect="1" noChangeArrowheads="1"/>
          </p:cNvPicPr>
          <p:nvPr/>
        </p:nvPicPr>
        <p:blipFill>
          <a:blip r:embed="rId5" cstate="print"/>
          <a:srcRect/>
          <a:stretch>
            <a:fillRect/>
          </a:stretch>
        </p:blipFill>
        <p:spPr bwMode="auto">
          <a:xfrm>
            <a:off x="755650" y="4797425"/>
            <a:ext cx="4546600" cy="706438"/>
          </a:xfrm>
          <a:prstGeom prst="rect">
            <a:avLst/>
          </a:prstGeom>
          <a:noFill/>
          <a:ln w="9525">
            <a:noFill/>
            <a:miter lim="800000"/>
            <a:headEnd/>
            <a:tailEnd/>
          </a:ln>
        </p:spPr>
      </p:pic>
      <p:sp>
        <p:nvSpPr>
          <p:cNvPr id="28682" name="TextBox 10"/>
          <p:cNvSpPr txBox="1">
            <a:spLocks noChangeArrowheads="1"/>
          </p:cNvSpPr>
          <p:nvPr/>
        </p:nvSpPr>
        <p:spPr bwMode="auto">
          <a:xfrm>
            <a:off x="1042988" y="4005263"/>
            <a:ext cx="3630612" cy="400050"/>
          </a:xfrm>
          <a:prstGeom prst="rect">
            <a:avLst/>
          </a:prstGeom>
          <a:noFill/>
          <a:ln w="9525">
            <a:noFill/>
            <a:miter lim="800000"/>
            <a:headEnd/>
            <a:tailEnd/>
          </a:ln>
        </p:spPr>
        <p:txBody>
          <a:bodyPr wrap="none">
            <a:spAutoFit/>
          </a:bodyPr>
          <a:lstStyle/>
          <a:p>
            <a:r>
              <a:rPr lang="ru-RU" sz="2000" b="1"/>
              <a:t>Модуляция интенсивности</a:t>
            </a:r>
          </a:p>
        </p:txBody>
      </p:sp>
    </p:spTree>
    <p:extLst>
      <p:ext uri="{BB962C8B-B14F-4D97-AF65-F5344CB8AC3E}">
        <p14:creationId xmlns:p14="http://schemas.microsoft.com/office/powerpoint/2010/main" val="345889525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LIGO interferometers</a:t>
            </a:r>
            <a:endParaRPr lang="ru-RU" dirty="0"/>
          </a:p>
        </p:txBody>
      </p:sp>
      <p:pic>
        <p:nvPicPr>
          <p:cNvPr id="4" name="Объект 3"/>
          <p:cNvPicPr>
            <a:picLocks noGrp="1" noChangeAspect="1"/>
          </p:cNvPicPr>
          <p:nvPr>
            <p:ph idx="1"/>
          </p:nvPr>
        </p:nvPicPr>
        <p:blipFill>
          <a:blip r:embed="rId2"/>
          <a:stretch>
            <a:fillRect/>
          </a:stretch>
        </p:blipFill>
        <p:spPr>
          <a:xfrm>
            <a:off x="1183027" y="1600200"/>
            <a:ext cx="6777945" cy="4525963"/>
          </a:xfrm>
          <a:prstGeom prst="rect">
            <a:avLst/>
          </a:prstGeom>
        </p:spPr>
      </p:pic>
      <p:sp>
        <p:nvSpPr>
          <p:cNvPr id="5" name="TextBox 4"/>
          <p:cNvSpPr txBox="1"/>
          <p:nvPr/>
        </p:nvSpPr>
        <p:spPr>
          <a:xfrm>
            <a:off x="6084168" y="6453336"/>
            <a:ext cx="2730043" cy="369332"/>
          </a:xfrm>
          <a:prstGeom prst="rect">
            <a:avLst/>
          </a:prstGeom>
          <a:noFill/>
        </p:spPr>
        <p:txBody>
          <a:bodyPr wrap="none" rtlCol="0">
            <a:spAutoFit/>
          </a:bodyPr>
          <a:lstStyle/>
          <a:p>
            <a:r>
              <a:rPr lang="en-US" dirty="0" smtClean="0"/>
              <a:t>D. </a:t>
            </a:r>
            <a:r>
              <a:rPr lang="en-US" dirty="0" err="1" smtClean="0"/>
              <a:t>Reitze</a:t>
            </a:r>
            <a:r>
              <a:rPr lang="en-US" dirty="0" smtClean="0"/>
              <a:t> Physics-</a:t>
            </a:r>
            <a:r>
              <a:rPr lang="en-US" dirty="0" err="1" smtClean="0"/>
              <a:t>Usp</a:t>
            </a:r>
            <a:r>
              <a:rPr lang="en-US" dirty="0" smtClean="0"/>
              <a:t>. 2017</a:t>
            </a:r>
            <a:endParaRPr lang="ru-RU" dirty="0"/>
          </a:p>
        </p:txBody>
      </p:sp>
    </p:spTree>
    <p:extLst>
      <p:ext uri="{BB962C8B-B14F-4D97-AF65-F5344CB8AC3E}">
        <p14:creationId xmlns:p14="http://schemas.microsoft.com/office/powerpoint/2010/main" val="11631523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Noise budget</a:t>
            </a:r>
            <a:endParaRPr lang="ru-RU" dirty="0"/>
          </a:p>
        </p:txBody>
      </p:sp>
      <p:pic>
        <p:nvPicPr>
          <p:cNvPr id="4" name="Объект 3"/>
          <p:cNvPicPr>
            <a:picLocks noGrp="1" noChangeAspect="1"/>
          </p:cNvPicPr>
          <p:nvPr>
            <p:ph idx="1"/>
          </p:nvPr>
        </p:nvPicPr>
        <p:blipFill>
          <a:blip r:embed="rId2"/>
          <a:stretch>
            <a:fillRect/>
          </a:stretch>
        </p:blipFill>
        <p:spPr>
          <a:xfrm>
            <a:off x="1691680" y="1556792"/>
            <a:ext cx="6296606" cy="3925210"/>
          </a:xfrm>
          <a:prstGeom prst="rect">
            <a:avLst/>
          </a:prstGeom>
        </p:spPr>
      </p:pic>
    </p:spTree>
    <p:extLst>
      <p:ext uri="{BB962C8B-B14F-4D97-AF65-F5344CB8AC3E}">
        <p14:creationId xmlns:p14="http://schemas.microsoft.com/office/powerpoint/2010/main" val="5514389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755576" y="764704"/>
            <a:ext cx="7343833" cy="5781748"/>
          </a:xfrm>
          <a:prstGeom prst="rect">
            <a:avLst/>
          </a:prstGeom>
          <a:noFill/>
          <a:ln w="9525">
            <a:noFill/>
            <a:miter lim="800000"/>
            <a:headEnd/>
            <a:tailEnd/>
          </a:ln>
        </p:spPr>
      </p:pic>
      <p:sp>
        <p:nvSpPr>
          <p:cNvPr id="4" name="Заголовок 3"/>
          <p:cNvSpPr>
            <a:spLocks noGrp="1"/>
          </p:cNvSpPr>
          <p:nvPr>
            <p:ph type="title"/>
          </p:nvPr>
        </p:nvSpPr>
        <p:spPr>
          <a:xfrm>
            <a:off x="457200" y="274638"/>
            <a:ext cx="8229600" cy="536068"/>
          </a:xfrm>
        </p:spPr>
        <p:txBody>
          <a:bodyPr>
            <a:normAutofit fontScale="90000"/>
          </a:bodyPr>
          <a:lstStyle/>
          <a:p>
            <a:r>
              <a:rPr lang="ru-RU" dirty="0" smtClean="0"/>
              <a:t>3. </a:t>
            </a:r>
            <a:r>
              <a:rPr lang="en-US" dirty="0" smtClean="0"/>
              <a:t>Astrophysical sources</a:t>
            </a:r>
            <a:endParaRPr lang="ru-RU" dirty="0"/>
          </a:p>
        </p:txBody>
      </p:sp>
      <p:sp>
        <p:nvSpPr>
          <p:cNvPr id="3" name="TextBox 2"/>
          <p:cNvSpPr txBox="1"/>
          <p:nvPr/>
        </p:nvSpPr>
        <p:spPr>
          <a:xfrm>
            <a:off x="7092280" y="6518368"/>
            <a:ext cx="1766766" cy="369332"/>
          </a:xfrm>
          <a:prstGeom prst="rect">
            <a:avLst/>
          </a:prstGeom>
          <a:noFill/>
        </p:spPr>
        <p:txBody>
          <a:bodyPr wrap="none" rtlCol="0">
            <a:spAutoFit/>
          </a:bodyPr>
          <a:lstStyle/>
          <a:p>
            <a:r>
              <a:rPr lang="en-US" dirty="0" smtClean="0"/>
              <a:t>Credit: A. </a:t>
            </a:r>
            <a:r>
              <a:rPr lang="en-US" dirty="0" err="1" smtClean="0"/>
              <a:t>Sesana</a:t>
            </a:r>
            <a:endParaRPr lang="ru-RU" dirty="0"/>
          </a:p>
        </p:txBody>
      </p:sp>
    </p:spTree>
    <p:extLst>
      <p:ext uri="{BB962C8B-B14F-4D97-AF65-F5344CB8AC3E}">
        <p14:creationId xmlns:p14="http://schemas.microsoft.com/office/powerpoint/2010/main" val="190066777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2015 – </a:t>
            </a:r>
            <a:r>
              <a:rPr lang="en-US" dirty="0" smtClean="0"/>
              <a:t>start of GW astronomy</a:t>
            </a:r>
            <a:endParaRPr lang="ru-RU" dirty="0"/>
          </a:p>
        </p:txBody>
      </p:sp>
      <p:sp>
        <p:nvSpPr>
          <p:cNvPr id="3" name="Объект 2"/>
          <p:cNvSpPr>
            <a:spLocks noGrp="1"/>
          </p:cNvSpPr>
          <p:nvPr>
            <p:ph idx="1"/>
          </p:nvPr>
        </p:nvSpPr>
        <p:spPr/>
        <p:txBody>
          <a:bodyPr/>
          <a:lstStyle/>
          <a:p>
            <a:endParaRPr lang="ru-RU" dirty="0"/>
          </a:p>
        </p:txBody>
      </p:sp>
      <p:pic>
        <p:nvPicPr>
          <p:cNvPr id="5" name="Рисунок 4"/>
          <p:cNvPicPr>
            <a:picLocks noChangeAspect="1"/>
          </p:cNvPicPr>
          <p:nvPr/>
        </p:nvPicPr>
        <p:blipFill>
          <a:blip r:embed="rId2"/>
          <a:stretch>
            <a:fillRect/>
          </a:stretch>
        </p:blipFill>
        <p:spPr>
          <a:xfrm>
            <a:off x="0" y="1455566"/>
            <a:ext cx="9144000" cy="4586454"/>
          </a:xfrm>
          <a:prstGeom prst="rect">
            <a:avLst/>
          </a:prstGeom>
        </p:spPr>
      </p:pic>
      <p:sp>
        <p:nvSpPr>
          <p:cNvPr id="6" name="TextBox 5"/>
          <p:cNvSpPr txBox="1"/>
          <p:nvPr/>
        </p:nvSpPr>
        <p:spPr>
          <a:xfrm>
            <a:off x="5004048" y="6381328"/>
            <a:ext cx="3428567" cy="369332"/>
          </a:xfrm>
          <a:prstGeom prst="rect">
            <a:avLst/>
          </a:prstGeom>
          <a:noFill/>
        </p:spPr>
        <p:txBody>
          <a:bodyPr wrap="none" rtlCol="0">
            <a:spAutoFit/>
          </a:bodyPr>
          <a:lstStyle/>
          <a:p>
            <a:r>
              <a:rPr lang="en-US" dirty="0" smtClean="0"/>
              <a:t>Abbott+ 2016, LIGO/VIRGO Collab.</a:t>
            </a:r>
            <a:endParaRPr lang="ru-RU" dirty="0"/>
          </a:p>
        </p:txBody>
      </p:sp>
    </p:spTree>
    <p:extLst>
      <p:ext uri="{BB962C8B-B14F-4D97-AF65-F5344CB8AC3E}">
        <p14:creationId xmlns:p14="http://schemas.microsoft.com/office/powerpoint/2010/main" val="12963724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Brief history</a:t>
            </a:r>
            <a:endParaRPr lang="ru-RU" dirty="0"/>
          </a:p>
        </p:txBody>
      </p:sp>
      <p:sp>
        <p:nvSpPr>
          <p:cNvPr id="3" name="Объект 2"/>
          <p:cNvSpPr>
            <a:spLocks noGrp="1"/>
          </p:cNvSpPr>
          <p:nvPr>
            <p:ph idx="1"/>
          </p:nvPr>
        </p:nvSpPr>
        <p:spPr/>
        <p:txBody>
          <a:bodyPr>
            <a:normAutofit lnSpcReduction="10000"/>
          </a:bodyPr>
          <a:lstStyle/>
          <a:p>
            <a:r>
              <a:rPr lang="ru-RU" sz="2800" dirty="0" smtClean="0"/>
              <a:t>1916, </a:t>
            </a:r>
            <a:r>
              <a:rPr lang="en-US" sz="2800" dirty="0" smtClean="0"/>
              <a:t>A. Einstein</a:t>
            </a:r>
            <a:endParaRPr lang="ru-RU" sz="2800" dirty="0" smtClean="0"/>
          </a:p>
          <a:p>
            <a:r>
              <a:rPr lang="ru-RU" sz="2800" dirty="0" smtClean="0"/>
              <a:t>1920</a:t>
            </a:r>
            <a:r>
              <a:rPr lang="en-US" sz="2800" dirty="0" smtClean="0"/>
              <a:t>-1930 </a:t>
            </a:r>
            <a:r>
              <a:rPr lang="en-US" sz="2800" dirty="0" smtClean="0"/>
              <a:t>(Einstein , Eddington, Rosen, …) </a:t>
            </a:r>
            <a:endParaRPr lang="ru-RU" sz="2800" dirty="0" smtClean="0"/>
          </a:p>
          <a:p>
            <a:r>
              <a:rPr lang="ru-RU" sz="2800" dirty="0" smtClean="0"/>
              <a:t>1962, </a:t>
            </a:r>
            <a:r>
              <a:rPr lang="ru-RU" sz="2800" dirty="0" smtClean="0"/>
              <a:t>М.Е.</a:t>
            </a:r>
            <a:r>
              <a:rPr lang="en-US" sz="2800" dirty="0" err="1" smtClean="0"/>
              <a:t>Gertsenstein</a:t>
            </a:r>
            <a:r>
              <a:rPr lang="ru-RU" sz="2800" dirty="0" smtClean="0"/>
              <a:t>, </a:t>
            </a:r>
            <a:r>
              <a:rPr lang="en-US" sz="2800" dirty="0" err="1" smtClean="0"/>
              <a:t>V.I.Pustovoit</a:t>
            </a:r>
            <a:r>
              <a:rPr lang="ru-RU" sz="2800" dirty="0" smtClean="0"/>
              <a:t> </a:t>
            </a:r>
            <a:r>
              <a:rPr lang="ru-RU" sz="2800" dirty="0" smtClean="0"/>
              <a:t>– </a:t>
            </a:r>
            <a:r>
              <a:rPr lang="en-US" sz="2800" dirty="0" smtClean="0"/>
              <a:t>laser interferometers -- idea</a:t>
            </a:r>
            <a:endParaRPr lang="ru-RU" sz="2800" dirty="0" smtClean="0"/>
          </a:p>
          <a:p>
            <a:r>
              <a:rPr lang="ru-RU" sz="2800" dirty="0" smtClean="0"/>
              <a:t>1970</a:t>
            </a:r>
            <a:r>
              <a:rPr lang="en-US" sz="2800" dirty="0" smtClean="0"/>
              <a:t>s</a:t>
            </a:r>
            <a:r>
              <a:rPr lang="ru-RU" sz="2800" dirty="0" smtClean="0"/>
              <a:t>, </a:t>
            </a:r>
            <a:r>
              <a:rPr lang="en-US" sz="2800" dirty="0" smtClean="0"/>
              <a:t>development</a:t>
            </a:r>
            <a:r>
              <a:rPr lang="ru-RU" sz="2800" dirty="0" smtClean="0"/>
              <a:t> (</a:t>
            </a:r>
            <a:r>
              <a:rPr lang="en-US" sz="2800" dirty="0" err="1" smtClean="0"/>
              <a:t>R.Weiss</a:t>
            </a:r>
            <a:r>
              <a:rPr lang="ru-RU" sz="2800" dirty="0" smtClean="0"/>
              <a:t>, </a:t>
            </a:r>
            <a:r>
              <a:rPr lang="en-US" sz="2800" dirty="0" err="1" smtClean="0"/>
              <a:t>R.Driver</a:t>
            </a:r>
            <a:r>
              <a:rPr lang="en-US" sz="2800" dirty="0" smtClean="0"/>
              <a:t> etc.</a:t>
            </a:r>
            <a:r>
              <a:rPr lang="ru-RU" sz="2800" dirty="0" smtClean="0"/>
              <a:t>)</a:t>
            </a:r>
            <a:endParaRPr lang="ru-RU" sz="2800" dirty="0" smtClean="0"/>
          </a:p>
          <a:p>
            <a:r>
              <a:rPr lang="en-US" sz="2800" dirty="0" smtClean="0"/>
              <a:t>End of</a:t>
            </a:r>
            <a:r>
              <a:rPr lang="ru-RU" sz="2800" dirty="0" smtClean="0"/>
              <a:t> 1980</a:t>
            </a:r>
            <a:r>
              <a:rPr lang="en-US" sz="2800" dirty="0" smtClean="0"/>
              <a:t>s</a:t>
            </a:r>
            <a:r>
              <a:rPr lang="ru-RU" sz="2800" dirty="0" smtClean="0"/>
              <a:t>, </a:t>
            </a:r>
            <a:r>
              <a:rPr lang="en-US" sz="2800" dirty="0" smtClean="0"/>
              <a:t>start </a:t>
            </a:r>
            <a:r>
              <a:rPr lang="en-US" sz="2800" dirty="0" smtClean="0"/>
              <a:t>of the </a:t>
            </a:r>
            <a:r>
              <a:rPr lang="en-US" sz="2800" dirty="0" smtClean="0"/>
              <a:t>LIGO</a:t>
            </a:r>
            <a:r>
              <a:rPr lang="en-US" sz="2800" dirty="0"/>
              <a:t> </a:t>
            </a:r>
            <a:r>
              <a:rPr lang="en-US" sz="2800" dirty="0" smtClean="0"/>
              <a:t>project</a:t>
            </a:r>
          </a:p>
          <a:p>
            <a:r>
              <a:rPr lang="en-US" sz="2800" dirty="0" smtClean="0"/>
              <a:t>200</a:t>
            </a:r>
            <a:r>
              <a:rPr lang="ru-RU" sz="2800" dirty="0" smtClean="0"/>
              <a:t>2-2010, </a:t>
            </a:r>
            <a:r>
              <a:rPr lang="en-US" sz="2800" dirty="0" smtClean="0"/>
              <a:t>LIGO/Virgo first runs</a:t>
            </a:r>
            <a:endParaRPr lang="ru-RU" sz="2800" dirty="0" smtClean="0"/>
          </a:p>
          <a:p>
            <a:r>
              <a:rPr lang="ru-RU" sz="2800" dirty="0" smtClean="0"/>
              <a:t>2010-2015, </a:t>
            </a:r>
            <a:r>
              <a:rPr lang="en-US" sz="2800" dirty="0" smtClean="0"/>
              <a:t>LIGO/Virgo upgrade</a:t>
            </a:r>
            <a:endParaRPr lang="en-US" sz="2800" dirty="0" smtClean="0"/>
          </a:p>
          <a:p>
            <a:r>
              <a:rPr lang="en-US" sz="2800" dirty="0" smtClean="0"/>
              <a:t>14/09/</a:t>
            </a:r>
            <a:r>
              <a:rPr lang="ru-RU" sz="2800" dirty="0" smtClean="0"/>
              <a:t>2015</a:t>
            </a:r>
            <a:r>
              <a:rPr lang="ru-RU" sz="2800" dirty="0" smtClean="0"/>
              <a:t>, </a:t>
            </a:r>
            <a:r>
              <a:rPr lang="en-US" sz="2800" dirty="0" smtClean="0"/>
              <a:t>first detection</a:t>
            </a:r>
            <a:endParaRPr lang="ru-RU" sz="2800" dirty="0" smtClean="0"/>
          </a:p>
          <a:p>
            <a:endParaRPr lang="ru-RU" sz="2800" dirty="0"/>
          </a:p>
        </p:txBody>
      </p:sp>
    </p:spTree>
    <p:extLst>
      <p:ext uri="{BB962C8B-B14F-4D97-AF65-F5344CB8AC3E}">
        <p14:creationId xmlns:p14="http://schemas.microsoft.com/office/powerpoint/2010/main" val="506224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Независимый анализ</a:t>
            </a:r>
            <a:r>
              <a:rPr lang="en-US" dirty="0" smtClean="0"/>
              <a:t> (1706.04191)</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3501008"/>
            <a:ext cx="4268292" cy="3201219"/>
          </a:xfrm>
          <a:solidFill>
            <a:schemeClr val="tx1"/>
          </a:solidFill>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3493062"/>
            <a:ext cx="4269869" cy="3202402"/>
          </a:xfrm>
          <a:prstGeom prst="rect">
            <a:avLst/>
          </a:prstGeom>
          <a:solidFill>
            <a:schemeClr val="tx1"/>
          </a:solidFill>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9642" y="1340768"/>
            <a:ext cx="4099300" cy="1873380"/>
          </a:xfrm>
          <a:prstGeom prst="rect">
            <a:avLst/>
          </a:prstGeom>
          <a:solidFill>
            <a:schemeClr val="tx1"/>
          </a:solidFill>
        </p:spPr>
      </p:pic>
    </p:spTree>
    <p:extLst>
      <p:ext uri="{BB962C8B-B14F-4D97-AF65-F5344CB8AC3E}">
        <p14:creationId xmlns:p14="http://schemas.microsoft.com/office/powerpoint/2010/main" val="35351993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Корреляции в остаточном шуме</a:t>
            </a:r>
            <a:r>
              <a:rPr lang="en-US" dirty="0" smtClean="0"/>
              <a:t>?</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794" y="2034378"/>
            <a:ext cx="5486411" cy="3657607"/>
          </a:xfrm>
          <a:solidFill>
            <a:schemeClr val="tx1"/>
          </a:solidFill>
        </p:spPr>
      </p:pic>
      <p:sp>
        <p:nvSpPr>
          <p:cNvPr id="3" name="TextBox 2"/>
          <p:cNvSpPr txBox="1"/>
          <p:nvPr/>
        </p:nvSpPr>
        <p:spPr>
          <a:xfrm>
            <a:off x="1403648" y="6165304"/>
            <a:ext cx="5897320" cy="369332"/>
          </a:xfrm>
          <a:prstGeom prst="rect">
            <a:avLst/>
          </a:prstGeom>
          <a:noFill/>
        </p:spPr>
        <p:txBody>
          <a:bodyPr wrap="none" rtlCol="0">
            <a:spAutoFit/>
          </a:bodyPr>
          <a:lstStyle/>
          <a:p>
            <a:r>
              <a:rPr lang="en-US" b="1" dirty="0" smtClean="0"/>
              <a:t>LVC </a:t>
            </a:r>
            <a:r>
              <a:rPr lang="ru-RU" b="1" dirty="0" smtClean="0"/>
              <a:t>готовит большую статью с подробным разъяснением</a:t>
            </a:r>
            <a:endParaRPr lang="ru-RU" b="1" dirty="0"/>
          </a:p>
        </p:txBody>
      </p:sp>
    </p:spTree>
    <p:extLst>
      <p:ext uri="{BB962C8B-B14F-4D97-AF65-F5344CB8AC3E}">
        <p14:creationId xmlns:p14="http://schemas.microsoft.com/office/powerpoint/2010/main" val="17203695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a:t>
            </a:r>
            <a:endParaRPr lang="ru-RU" dirty="0"/>
          </a:p>
        </p:txBody>
      </p:sp>
      <p:pic>
        <p:nvPicPr>
          <p:cNvPr id="174082" name="Picture 2"/>
          <p:cNvPicPr>
            <a:picLocks noChangeAspect="1" noChangeArrowheads="1"/>
          </p:cNvPicPr>
          <p:nvPr/>
        </p:nvPicPr>
        <p:blipFill>
          <a:blip r:embed="rId2" cstate="print"/>
          <a:srcRect/>
          <a:stretch>
            <a:fillRect/>
          </a:stretch>
        </p:blipFill>
        <p:spPr bwMode="auto">
          <a:xfrm>
            <a:off x="457200" y="2052445"/>
            <a:ext cx="4029075" cy="3438525"/>
          </a:xfrm>
          <a:prstGeom prst="rect">
            <a:avLst/>
          </a:prstGeom>
          <a:noFill/>
          <a:ln w="9525">
            <a:noFill/>
            <a:miter lim="800000"/>
            <a:headEnd/>
            <a:tailEnd/>
          </a:ln>
        </p:spPr>
      </p:pic>
      <p:pic>
        <p:nvPicPr>
          <p:cNvPr id="174083" name="Picture 3"/>
          <p:cNvPicPr>
            <a:picLocks noChangeAspect="1" noChangeArrowheads="1"/>
          </p:cNvPicPr>
          <p:nvPr/>
        </p:nvPicPr>
        <p:blipFill>
          <a:blip r:embed="rId3" cstate="print"/>
          <a:srcRect/>
          <a:stretch>
            <a:fillRect/>
          </a:stretch>
        </p:blipFill>
        <p:spPr bwMode="auto">
          <a:xfrm>
            <a:off x="5507818" y="2029792"/>
            <a:ext cx="1897188" cy="895152"/>
          </a:xfrm>
          <a:prstGeom prst="rect">
            <a:avLst/>
          </a:prstGeom>
          <a:noFill/>
          <a:ln w="9525">
            <a:noFill/>
            <a:miter lim="800000"/>
            <a:headEnd/>
            <a:tailEnd/>
          </a:ln>
        </p:spPr>
      </p:pic>
      <p:pic>
        <p:nvPicPr>
          <p:cNvPr id="174084" name="Picture 4"/>
          <p:cNvPicPr>
            <a:picLocks noChangeAspect="1" noChangeArrowheads="1"/>
          </p:cNvPicPr>
          <p:nvPr/>
        </p:nvPicPr>
        <p:blipFill>
          <a:blip r:embed="rId4" cstate="print"/>
          <a:srcRect/>
          <a:stretch>
            <a:fillRect/>
          </a:stretch>
        </p:blipFill>
        <p:spPr bwMode="auto">
          <a:xfrm>
            <a:off x="5580112" y="3190062"/>
            <a:ext cx="1657350" cy="723900"/>
          </a:xfrm>
          <a:prstGeom prst="rect">
            <a:avLst/>
          </a:prstGeom>
          <a:noFill/>
          <a:ln w="9525">
            <a:noFill/>
            <a:miter lim="800000"/>
            <a:headEnd/>
            <a:tailEnd/>
          </a:ln>
        </p:spPr>
      </p:pic>
      <p:pic>
        <p:nvPicPr>
          <p:cNvPr id="174085" name="Picture 5"/>
          <p:cNvPicPr>
            <a:picLocks noChangeAspect="1" noChangeArrowheads="1"/>
          </p:cNvPicPr>
          <p:nvPr/>
        </p:nvPicPr>
        <p:blipFill>
          <a:blip r:embed="rId5" cstate="print"/>
          <a:srcRect/>
          <a:stretch>
            <a:fillRect/>
          </a:stretch>
        </p:blipFill>
        <p:spPr bwMode="auto">
          <a:xfrm>
            <a:off x="5580112" y="4012164"/>
            <a:ext cx="1752600" cy="666750"/>
          </a:xfrm>
          <a:prstGeom prst="rect">
            <a:avLst/>
          </a:prstGeom>
          <a:noFill/>
          <a:ln w="9525">
            <a:noFill/>
            <a:miter lim="800000"/>
            <a:headEnd/>
            <a:tailEnd/>
          </a:ln>
        </p:spPr>
      </p:pic>
      <p:pic>
        <p:nvPicPr>
          <p:cNvPr id="174086" name="Picture 6"/>
          <p:cNvPicPr>
            <a:picLocks noChangeAspect="1" noChangeArrowheads="1"/>
          </p:cNvPicPr>
          <p:nvPr/>
        </p:nvPicPr>
        <p:blipFill>
          <a:blip r:embed="rId6" cstate="print"/>
          <a:srcRect/>
          <a:stretch>
            <a:fillRect/>
          </a:stretch>
        </p:blipFill>
        <p:spPr bwMode="auto">
          <a:xfrm>
            <a:off x="5580112" y="5229200"/>
            <a:ext cx="1752600" cy="685800"/>
          </a:xfrm>
          <a:prstGeom prst="rect">
            <a:avLst/>
          </a:prstGeom>
          <a:noFill/>
          <a:ln w="9525">
            <a:noFill/>
            <a:miter lim="800000"/>
            <a:headEnd/>
            <a:tailEnd/>
          </a:ln>
        </p:spPr>
      </p:pic>
      <p:sp>
        <p:nvSpPr>
          <p:cNvPr id="8" name="Заголовок 1"/>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b="1" kern="1200">
                <a:solidFill>
                  <a:srgbClr val="FFFF00"/>
                </a:solidFill>
                <a:latin typeface="+mj-lt"/>
                <a:ea typeface="+mj-ea"/>
                <a:cs typeface="+mj-cs"/>
              </a:defRPr>
            </a:lvl1pPr>
          </a:lstStyle>
          <a:p>
            <a:r>
              <a:rPr lang="ru-RU" dirty="0" smtClean="0"/>
              <a:t>4. </a:t>
            </a:r>
            <a:r>
              <a:rPr lang="en-US" dirty="0" smtClean="0"/>
              <a:t>Parameters of coalescing binaries from GW observations</a:t>
            </a:r>
            <a:endParaRPr lang="ru-RU" dirty="0"/>
          </a:p>
        </p:txBody>
      </p:sp>
    </p:spTree>
    <p:extLst>
      <p:ext uri="{BB962C8B-B14F-4D97-AF65-F5344CB8AC3E}">
        <p14:creationId xmlns:p14="http://schemas.microsoft.com/office/powerpoint/2010/main" val="35883004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smtClean="0"/>
              <a:t>Recovered model signal</a:t>
            </a:r>
            <a:endParaRPr lang="ru-RU" dirty="0"/>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650399" y="1417638"/>
            <a:ext cx="7843201" cy="2232367"/>
          </a:xfrm>
          <a:prstGeom prst="rect">
            <a:avLst/>
          </a:prstGeom>
        </p:spPr>
      </p:pic>
      <p:pic>
        <p:nvPicPr>
          <p:cNvPr id="5" name="Picture 5" descr="figure2"/>
          <p:cNvPicPr>
            <a:picLocks noChangeAspect="1" noChangeArrowheads="1"/>
          </p:cNvPicPr>
          <p:nvPr/>
        </p:nvPicPr>
        <p:blipFill>
          <a:blip r:embed="rId3" cstate="print"/>
          <a:srcRect/>
          <a:stretch>
            <a:fillRect/>
          </a:stretch>
        </p:blipFill>
        <p:spPr bwMode="auto">
          <a:xfrm>
            <a:off x="2699792" y="3805857"/>
            <a:ext cx="3173069" cy="2320306"/>
          </a:xfrm>
          <a:prstGeom prst="rect">
            <a:avLst/>
          </a:prstGeom>
          <a:noFill/>
        </p:spPr>
      </p:pic>
    </p:spTree>
    <p:extLst>
      <p:ext uri="{BB962C8B-B14F-4D97-AF65-F5344CB8AC3E}">
        <p14:creationId xmlns:p14="http://schemas.microsoft.com/office/powerpoint/2010/main" val="12125331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 </a:t>
            </a:r>
            <a:r>
              <a:rPr lang="en-US" dirty="0" err="1" smtClean="0"/>
              <a:t>aLIGO</a:t>
            </a:r>
            <a:r>
              <a:rPr lang="en-US" dirty="0" smtClean="0"/>
              <a:t> O1 </a:t>
            </a:r>
            <a:r>
              <a:rPr lang="en-US" dirty="0" smtClean="0"/>
              <a:t>results </a:t>
            </a:r>
            <a:r>
              <a:rPr lang="ru-RU" dirty="0" smtClean="0"/>
              <a:t>(09.2015-01.2016</a:t>
            </a:r>
            <a:r>
              <a:rPr lang="ru-RU" dirty="0" smtClean="0"/>
              <a:t>)</a:t>
            </a:r>
            <a:endParaRPr lang="ru-RU" dirty="0"/>
          </a:p>
        </p:txBody>
      </p:sp>
      <p:sp>
        <p:nvSpPr>
          <p:cNvPr id="3" name="Объект 2"/>
          <p:cNvSpPr>
            <a:spLocks noGrp="1"/>
          </p:cNvSpPr>
          <p:nvPr>
            <p:ph idx="1"/>
          </p:nvPr>
        </p:nvSpPr>
        <p:spPr>
          <a:xfrm>
            <a:off x="457200" y="5296346"/>
            <a:ext cx="8229600" cy="829817"/>
          </a:xfrm>
        </p:spPr>
        <p:txBody>
          <a:bodyPr>
            <a:normAutofit fontScale="92500" lnSpcReduction="20000"/>
          </a:bodyPr>
          <a:lstStyle/>
          <a:p>
            <a:r>
              <a:rPr lang="en-US" dirty="0" smtClean="0">
                <a:solidFill>
                  <a:srgbClr val="FFFF00"/>
                </a:solidFill>
              </a:rPr>
              <a:t>LIGO O2</a:t>
            </a:r>
            <a:r>
              <a:rPr lang="ru-RU" dirty="0" smtClean="0">
                <a:solidFill>
                  <a:srgbClr val="FFFF00"/>
                </a:solidFill>
              </a:rPr>
              <a:t> (11.2016-08.2017):</a:t>
            </a:r>
            <a:r>
              <a:rPr lang="en-US" dirty="0" smtClean="0">
                <a:solidFill>
                  <a:srgbClr val="FFFF00"/>
                </a:solidFill>
              </a:rPr>
              <a:t> </a:t>
            </a:r>
            <a:r>
              <a:rPr lang="ru-RU" dirty="0" smtClean="0">
                <a:solidFill>
                  <a:srgbClr val="FFFF00"/>
                </a:solidFill>
              </a:rPr>
              <a:t>8</a:t>
            </a:r>
            <a:r>
              <a:rPr lang="en-US" dirty="0" smtClean="0">
                <a:solidFill>
                  <a:srgbClr val="FFFF00"/>
                </a:solidFill>
              </a:rPr>
              <a:t> </a:t>
            </a:r>
            <a:r>
              <a:rPr lang="ru-RU" dirty="0" smtClean="0">
                <a:solidFill>
                  <a:srgbClr val="FFFF00"/>
                </a:solidFill>
              </a:rPr>
              <a:t>новых событий из он-</a:t>
            </a:r>
            <a:r>
              <a:rPr lang="ru-RU" dirty="0" err="1" smtClean="0">
                <a:solidFill>
                  <a:srgbClr val="FFFF00"/>
                </a:solidFill>
              </a:rPr>
              <a:t>лайн</a:t>
            </a:r>
            <a:r>
              <a:rPr lang="ru-RU" dirty="0" smtClean="0">
                <a:solidFill>
                  <a:srgbClr val="FFFF00"/>
                </a:solidFill>
              </a:rPr>
              <a:t> анализа</a:t>
            </a:r>
            <a:endParaRPr lang="ru-RU" dirty="0">
              <a:solidFill>
                <a:srgbClr val="FFFF00"/>
              </a:solidFill>
            </a:endParaRPr>
          </a:p>
        </p:txBody>
      </p:sp>
      <p:pic>
        <p:nvPicPr>
          <p:cNvPr id="5" name="Рисунок 4"/>
          <p:cNvPicPr>
            <a:picLocks noChangeAspect="1"/>
          </p:cNvPicPr>
          <p:nvPr/>
        </p:nvPicPr>
        <p:blipFill>
          <a:blip r:embed="rId2"/>
          <a:stretch>
            <a:fillRect/>
          </a:stretch>
        </p:blipFill>
        <p:spPr>
          <a:xfrm>
            <a:off x="178263" y="1700808"/>
            <a:ext cx="8965738" cy="3312368"/>
          </a:xfrm>
          <a:prstGeom prst="rect">
            <a:avLst/>
          </a:prstGeom>
        </p:spPr>
      </p:pic>
    </p:spTree>
    <p:extLst>
      <p:ext uri="{BB962C8B-B14F-4D97-AF65-F5344CB8AC3E}">
        <p14:creationId xmlns:p14="http://schemas.microsoft.com/office/powerpoint/2010/main" val="7876834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76130" name="Picture 2"/>
          <p:cNvPicPr>
            <a:picLocks noChangeAspect="1" noChangeArrowheads="1"/>
          </p:cNvPicPr>
          <p:nvPr/>
        </p:nvPicPr>
        <p:blipFill>
          <a:blip r:embed="rId2" cstate="print"/>
          <a:srcRect/>
          <a:stretch>
            <a:fillRect/>
          </a:stretch>
        </p:blipFill>
        <p:spPr bwMode="auto">
          <a:xfrm>
            <a:off x="0" y="476672"/>
            <a:ext cx="9061482" cy="6199961"/>
          </a:xfrm>
          <a:prstGeom prst="rect">
            <a:avLst/>
          </a:prstGeom>
          <a:noFill/>
          <a:ln w="9525">
            <a:noFill/>
            <a:miter lim="800000"/>
            <a:headEnd/>
            <a:tailEnd/>
          </a:ln>
        </p:spPr>
      </p:pic>
    </p:spTree>
    <p:extLst>
      <p:ext uri="{BB962C8B-B14F-4D97-AF65-F5344CB8AC3E}">
        <p14:creationId xmlns:p14="http://schemas.microsoft.com/office/powerpoint/2010/main" val="5558240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LIGO</a:t>
            </a:r>
            <a:r>
              <a:rPr lang="ru-RU" dirty="0" smtClean="0"/>
              <a:t> О2</a:t>
            </a:r>
            <a:r>
              <a:rPr lang="en-US" dirty="0" smtClean="0"/>
              <a:t> run results: GW170104 &amp; GW170814</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63559" y="1608419"/>
            <a:ext cx="4523241" cy="4509525"/>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85" y="1449669"/>
            <a:ext cx="3110795" cy="4807925"/>
          </a:xfrm>
          <a:prstGeom prst="rect">
            <a:avLst/>
          </a:prstGeom>
          <a:solidFill>
            <a:schemeClr val="tx1"/>
          </a:solidFill>
        </p:spPr>
      </p:pic>
      <p:sp>
        <p:nvSpPr>
          <p:cNvPr id="3" name="TextBox 2"/>
          <p:cNvSpPr txBox="1"/>
          <p:nvPr/>
        </p:nvSpPr>
        <p:spPr>
          <a:xfrm>
            <a:off x="5796136" y="6453336"/>
            <a:ext cx="2404826" cy="369332"/>
          </a:xfrm>
          <a:prstGeom prst="rect">
            <a:avLst/>
          </a:prstGeom>
          <a:noFill/>
        </p:spPr>
        <p:txBody>
          <a:bodyPr wrap="none" rtlCol="0">
            <a:spAutoFit/>
          </a:bodyPr>
          <a:lstStyle/>
          <a:p>
            <a:r>
              <a:rPr lang="en-US" dirty="0"/>
              <a:t>PRL 118, 221101 (2017)</a:t>
            </a:r>
            <a:endParaRPr lang="ru-RU" dirty="0"/>
          </a:p>
        </p:txBody>
      </p:sp>
    </p:spTree>
    <p:extLst>
      <p:ext uri="{BB962C8B-B14F-4D97-AF65-F5344CB8AC3E}">
        <p14:creationId xmlns:p14="http://schemas.microsoft.com/office/powerpoint/2010/main" val="22149629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 </a:t>
            </a:r>
            <a:r>
              <a:rPr lang="en-US" dirty="0" smtClean="0"/>
              <a:t> GW170104</a:t>
            </a:r>
            <a:r>
              <a:rPr lang="en-US" dirty="0" smtClean="0"/>
              <a:t>: spin constraints</a:t>
            </a:r>
            <a:endParaRPr lang="ru-RU" dirty="0"/>
          </a:p>
        </p:txBody>
      </p:sp>
      <p:sp>
        <p:nvSpPr>
          <p:cNvPr id="3" name="Объект 2"/>
          <p:cNvSpPr>
            <a:spLocks noGrp="1"/>
          </p:cNvSpPr>
          <p:nvPr>
            <p:ph idx="1"/>
          </p:nvPr>
        </p:nvSpPr>
        <p:spPr>
          <a:xfrm>
            <a:off x="3851920" y="1600200"/>
            <a:ext cx="4834880" cy="4525963"/>
          </a:xfrm>
        </p:spPr>
        <p:txBody>
          <a:bodyPr>
            <a:normAutofit/>
          </a:bodyPr>
          <a:lstStyle/>
          <a:p>
            <a:r>
              <a:rPr lang="en-US" dirty="0" smtClean="0"/>
              <a:t>With probability</a:t>
            </a:r>
            <a:r>
              <a:rPr lang="ru-RU" dirty="0" smtClean="0"/>
              <a:t> </a:t>
            </a:r>
            <a:r>
              <a:rPr lang="ru-RU" dirty="0" smtClean="0"/>
              <a:t>82% </a:t>
            </a:r>
            <a:r>
              <a:rPr lang="en-US" dirty="0" smtClean="0"/>
              <a:t>effective spin is </a:t>
            </a:r>
            <a:r>
              <a:rPr lang="en-US" dirty="0" smtClean="0">
                <a:solidFill>
                  <a:srgbClr val="FFFF00"/>
                </a:solidFill>
              </a:rPr>
              <a:t>negative</a:t>
            </a:r>
            <a:endParaRPr lang="en-US" dirty="0" smtClean="0">
              <a:solidFill>
                <a:srgbClr val="FFFF00"/>
              </a:solidFill>
            </a:endParaRPr>
          </a:p>
          <a:p>
            <a:r>
              <a:rPr lang="ru-RU" dirty="0" smtClean="0">
                <a:sym typeface="Wingdings" panose="05000000000000000000" pitchFamily="2" charset="2"/>
              </a:rPr>
              <a:t></a:t>
            </a:r>
            <a:r>
              <a:rPr lang="en-US" dirty="0" smtClean="0">
                <a:sym typeface="Wingdings" panose="05000000000000000000" pitchFamily="2" charset="2"/>
              </a:rPr>
              <a:t> </a:t>
            </a:r>
            <a:r>
              <a:rPr lang="en-US" dirty="0" smtClean="0">
                <a:sym typeface="Wingdings" panose="05000000000000000000" pitchFamily="2" charset="2"/>
              </a:rPr>
              <a:t>spin of one BH is antiparallel to orbital angular momentum</a:t>
            </a:r>
            <a:endParaRPr lang="ru-RU" dirty="0" smtClean="0">
              <a:sym typeface="Wingdings" panose="05000000000000000000" pitchFamily="2" charset="2"/>
            </a:endParaRPr>
          </a:p>
          <a:p>
            <a:r>
              <a:rPr lang="en-US" dirty="0" smtClean="0">
                <a:sym typeface="Wingdings" panose="05000000000000000000" pitchFamily="2" charset="2"/>
              </a:rPr>
              <a:t>Special assumptions on the binary evolution are required</a:t>
            </a:r>
            <a:r>
              <a:rPr lang="ru-RU" dirty="0" smtClean="0">
                <a:sym typeface="Wingdings" panose="05000000000000000000" pitchFamily="2" charset="2"/>
              </a:rPr>
              <a:t> </a:t>
            </a:r>
            <a:endParaRPr lang="ru-RU" dirty="0" smtClean="0"/>
          </a:p>
        </p:txBody>
      </p:sp>
      <p:pic>
        <p:nvPicPr>
          <p:cNvPr id="4" name="Рисунок 3"/>
          <p:cNvPicPr>
            <a:picLocks noChangeAspect="1"/>
          </p:cNvPicPr>
          <p:nvPr/>
        </p:nvPicPr>
        <p:blipFill>
          <a:blip r:embed="rId2"/>
          <a:stretch>
            <a:fillRect/>
          </a:stretch>
        </p:blipFill>
        <p:spPr>
          <a:xfrm>
            <a:off x="611560" y="1215966"/>
            <a:ext cx="2863800" cy="5642034"/>
          </a:xfrm>
          <a:prstGeom prst="rect">
            <a:avLst/>
          </a:prstGeom>
        </p:spPr>
      </p:pic>
      <p:sp>
        <p:nvSpPr>
          <p:cNvPr id="5" name="TextBox 4"/>
          <p:cNvSpPr txBox="1"/>
          <p:nvPr/>
        </p:nvSpPr>
        <p:spPr>
          <a:xfrm>
            <a:off x="5868144" y="6308725"/>
            <a:ext cx="2404826" cy="369332"/>
          </a:xfrm>
          <a:prstGeom prst="rect">
            <a:avLst/>
          </a:prstGeom>
          <a:noFill/>
        </p:spPr>
        <p:txBody>
          <a:bodyPr wrap="none" rtlCol="0">
            <a:spAutoFit/>
          </a:bodyPr>
          <a:lstStyle/>
          <a:p>
            <a:r>
              <a:rPr lang="en-US" dirty="0"/>
              <a:t>PRL 118, 221101 (2017)</a:t>
            </a:r>
            <a:endParaRPr lang="ru-RU" dirty="0"/>
          </a:p>
        </p:txBody>
      </p:sp>
    </p:spTree>
    <p:extLst>
      <p:ext uri="{BB962C8B-B14F-4D97-AF65-F5344CB8AC3E}">
        <p14:creationId xmlns:p14="http://schemas.microsoft.com/office/powerpoint/2010/main" val="28514514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23928" y="274638"/>
            <a:ext cx="4762872" cy="1714202"/>
          </a:xfrm>
        </p:spPr>
        <p:txBody>
          <a:bodyPr>
            <a:noAutofit/>
          </a:bodyPr>
          <a:lstStyle/>
          <a:p>
            <a:r>
              <a:rPr lang="en-US" sz="2800" dirty="0" smtClean="0"/>
              <a:t>GW170814 first BH-BH coalescence found by three detectors</a:t>
            </a:r>
            <a:endParaRPr lang="ru-RU" sz="2800" dirty="0"/>
          </a:p>
        </p:txBody>
      </p:sp>
      <p:pic>
        <p:nvPicPr>
          <p:cNvPr id="4" name="Объект 3"/>
          <p:cNvPicPr>
            <a:picLocks noGrp="1" noChangeAspect="1"/>
          </p:cNvPicPr>
          <p:nvPr>
            <p:ph idx="1"/>
          </p:nvPr>
        </p:nvPicPr>
        <p:blipFill>
          <a:blip r:embed="rId2"/>
          <a:stretch>
            <a:fillRect/>
          </a:stretch>
        </p:blipFill>
        <p:spPr>
          <a:xfrm>
            <a:off x="6565427" y="2215405"/>
            <a:ext cx="2255045" cy="4525963"/>
          </a:xfrm>
          <a:prstGeom prst="rect">
            <a:avLst/>
          </a:prstGeom>
        </p:spPr>
      </p:pic>
      <p:pic>
        <p:nvPicPr>
          <p:cNvPr id="5" name="Рисунок 4"/>
          <p:cNvPicPr>
            <a:picLocks noChangeAspect="1"/>
          </p:cNvPicPr>
          <p:nvPr/>
        </p:nvPicPr>
        <p:blipFill>
          <a:blip r:embed="rId3"/>
          <a:stretch>
            <a:fillRect/>
          </a:stretch>
        </p:blipFill>
        <p:spPr>
          <a:xfrm>
            <a:off x="179512" y="3369479"/>
            <a:ext cx="5736818" cy="3371889"/>
          </a:xfrm>
          <a:prstGeom prst="rect">
            <a:avLst/>
          </a:prstGeom>
        </p:spPr>
      </p:pic>
      <p:pic>
        <p:nvPicPr>
          <p:cNvPr id="6" name="Рисунок 5"/>
          <p:cNvPicPr>
            <a:picLocks noChangeAspect="1"/>
          </p:cNvPicPr>
          <p:nvPr/>
        </p:nvPicPr>
        <p:blipFill>
          <a:blip r:embed="rId4"/>
          <a:stretch>
            <a:fillRect/>
          </a:stretch>
        </p:blipFill>
        <p:spPr>
          <a:xfrm>
            <a:off x="179512" y="260648"/>
            <a:ext cx="3689400" cy="2972200"/>
          </a:xfrm>
          <a:prstGeom prst="rect">
            <a:avLst/>
          </a:prstGeom>
        </p:spPr>
      </p:pic>
      <p:sp>
        <p:nvSpPr>
          <p:cNvPr id="7" name="TextBox 6"/>
          <p:cNvSpPr txBox="1"/>
          <p:nvPr/>
        </p:nvSpPr>
        <p:spPr>
          <a:xfrm>
            <a:off x="4067944" y="2636912"/>
            <a:ext cx="1321837" cy="369332"/>
          </a:xfrm>
          <a:prstGeom prst="rect">
            <a:avLst/>
          </a:prstGeom>
          <a:noFill/>
        </p:spPr>
        <p:txBody>
          <a:bodyPr wrap="none" rtlCol="0">
            <a:spAutoFit/>
          </a:bodyPr>
          <a:lstStyle/>
          <a:p>
            <a:r>
              <a:rPr lang="en-US" b="1" dirty="0" smtClean="0"/>
              <a:t>PRL in press</a:t>
            </a:r>
            <a:endParaRPr lang="ru-RU" b="1" dirty="0"/>
          </a:p>
        </p:txBody>
      </p:sp>
    </p:spTree>
    <p:extLst>
      <p:ext uri="{BB962C8B-B14F-4D97-AF65-F5344CB8AC3E}">
        <p14:creationId xmlns:p14="http://schemas.microsoft.com/office/powerpoint/2010/main" val="13060179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Последние официальные новости</a:t>
            </a:r>
            <a:r>
              <a:rPr lang="en-US" dirty="0" smtClean="0"/>
              <a:t>:</a:t>
            </a:r>
            <a:endParaRPr lang="ru-RU" dirty="0"/>
          </a:p>
        </p:txBody>
      </p:sp>
      <p:sp>
        <p:nvSpPr>
          <p:cNvPr id="3" name="Объект 2"/>
          <p:cNvSpPr>
            <a:spLocks noGrp="1"/>
          </p:cNvSpPr>
          <p:nvPr>
            <p:ph idx="1"/>
          </p:nvPr>
        </p:nvSpPr>
        <p:spPr>
          <a:xfrm>
            <a:off x="457200" y="1398549"/>
            <a:ext cx="8229600" cy="4525963"/>
          </a:xfrm>
        </p:spPr>
        <p:txBody>
          <a:bodyPr/>
          <a:lstStyle/>
          <a:p>
            <a:r>
              <a:rPr lang="ru-RU" dirty="0" smtClean="0"/>
              <a:t>С 1 августа по 25 августа 2017 3 действующих интерферометра (</a:t>
            </a:r>
            <a:r>
              <a:rPr lang="en-US" dirty="0" smtClean="0"/>
              <a:t>2 LIGO + VIRGO</a:t>
            </a:r>
            <a:r>
              <a:rPr lang="ru-RU" dirty="0" smtClean="0"/>
              <a:t>) работали синхронно. Возможно несколько успешных </a:t>
            </a:r>
            <a:r>
              <a:rPr lang="ru-RU" dirty="0" err="1" smtClean="0"/>
              <a:t>детектирований</a:t>
            </a:r>
            <a:r>
              <a:rPr lang="ru-RU" dirty="0" smtClean="0"/>
              <a:t>!</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2583" y="3503624"/>
            <a:ext cx="4471417" cy="2420888"/>
          </a:xfrm>
          <a:prstGeom prst="rect">
            <a:avLst/>
          </a:prstGeom>
        </p:spPr>
      </p:pic>
      <p:sp>
        <p:nvSpPr>
          <p:cNvPr id="5" name="AutoShape 2" descr="&amp;Kcy;&amp;acy;&amp;rcy;&amp;tcy;&amp;icy;&amp;ncy;&amp;kcy;&amp;icy; &amp;pcy;&amp;ocy; &amp;zcy;&amp;acy;&amp;pcy;&amp;rcy;&amp;ocy;&amp;scy;&amp;ucy; LIGO interferome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097" y="3513647"/>
            <a:ext cx="4292175" cy="2416079"/>
          </a:xfrm>
          <a:prstGeom prst="rect">
            <a:avLst/>
          </a:prstGeom>
        </p:spPr>
      </p:pic>
    </p:spTree>
    <p:extLst>
      <p:ext uri="{BB962C8B-B14F-4D97-AF65-F5344CB8AC3E}">
        <p14:creationId xmlns:p14="http://schemas.microsoft.com/office/powerpoint/2010/main" val="25136468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smtClean="0"/>
              <a:t>Main results </a:t>
            </a:r>
            <a:r>
              <a:rPr lang="ru-RU" dirty="0" smtClean="0"/>
              <a:t>(</a:t>
            </a:r>
            <a:r>
              <a:rPr lang="en-US" dirty="0" smtClean="0"/>
              <a:t>official</a:t>
            </a:r>
            <a:r>
              <a:rPr lang="ru-RU" dirty="0" smtClean="0"/>
              <a:t>)</a:t>
            </a:r>
            <a:endParaRPr lang="ru-RU" dirty="0"/>
          </a:p>
        </p:txBody>
      </p:sp>
      <p:sp>
        <p:nvSpPr>
          <p:cNvPr id="3" name="Объект 2"/>
          <p:cNvSpPr>
            <a:spLocks noGrp="1"/>
          </p:cNvSpPr>
          <p:nvPr>
            <p:ph idx="1"/>
          </p:nvPr>
        </p:nvSpPr>
        <p:spPr/>
        <p:txBody>
          <a:bodyPr>
            <a:normAutofit/>
          </a:bodyPr>
          <a:lstStyle/>
          <a:p>
            <a:r>
              <a:rPr lang="en-US" dirty="0" smtClean="0"/>
              <a:t>4.5</a:t>
            </a:r>
            <a:r>
              <a:rPr lang="ru-RU" dirty="0" smtClean="0"/>
              <a:t> </a:t>
            </a:r>
            <a:r>
              <a:rPr lang="en-US" dirty="0" smtClean="0"/>
              <a:t>reliable detections – coalescences of BH-BH binaries with masses 15-30 </a:t>
            </a:r>
            <a:r>
              <a:rPr lang="en-US" dirty="0" err="1" smtClean="0"/>
              <a:t>M_sun</a:t>
            </a:r>
            <a:r>
              <a:rPr lang="en-US" dirty="0" smtClean="0"/>
              <a:t> from distances </a:t>
            </a:r>
            <a:r>
              <a:rPr lang="ru-RU" dirty="0" smtClean="0"/>
              <a:t>500-1000 </a:t>
            </a:r>
            <a:r>
              <a:rPr lang="en-US" dirty="0" err="1" smtClean="0"/>
              <a:t>Mpc</a:t>
            </a:r>
            <a:endParaRPr lang="ru-RU" dirty="0" smtClean="0"/>
          </a:p>
          <a:p>
            <a:r>
              <a:rPr lang="en-US" dirty="0" smtClean="0"/>
              <a:t>Coalescence rate</a:t>
            </a:r>
            <a:r>
              <a:rPr lang="ru-RU" dirty="0" smtClean="0"/>
              <a:t> </a:t>
            </a:r>
            <a:r>
              <a:rPr lang="en-US" dirty="0" smtClean="0"/>
              <a:t>~12-213 </a:t>
            </a:r>
            <a:r>
              <a:rPr lang="en-US" dirty="0" err="1" smtClean="0"/>
              <a:t>Gpc</a:t>
            </a:r>
            <a:r>
              <a:rPr lang="ru-RU" baseline="30000" dirty="0" smtClean="0"/>
              <a:t>-3</a:t>
            </a:r>
            <a:r>
              <a:rPr lang="ru-RU" dirty="0" smtClean="0"/>
              <a:t> </a:t>
            </a:r>
            <a:r>
              <a:rPr lang="en-US" dirty="0" err="1" smtClean="0"/>
              <a:t>yr</a:t>
            </a:r>
            <a:r>
              <a:rPr lang="ru-RU" baseline="30000" dirty="0" smtClean="0"/>
              <a:t>-1</a:t>
            </a:r>
            <a:endParaRPr lang="ru-RU" baseline="30000" dirty="0" smtClean="0"/>
          </a:p>
          <a:p>
            <a:r>
              <a:rPr lang="en-US" dirty="0" smtClean="0"/>
              <a:t>Agreement with GR within a few %</a:t>
            </a:r>
            <a:endParaRPr lang="ru-RU" dirty="0" smtClean="0"/>
          </a:p>
          <a:p>
            <a:r>
              <a:rPr lang="en-US" dirty="0" smtClean="0"/>
              <a:t>No reliable EM, neutrino, etc., counterparts</a:t>
            </a:r>
            <a:endParaRPr lang="ru-RU" dirty="0"/>
          </a:p>
          <a:p>
            <a:pPr marL="0" indent="0">
              <a:buNone/>
            </a:pPr>
            <a:r>
              <a:rPr lang="ru-RU" dirty="0" smtClean="0"/>
              <a:t> </a:t>
            </a:r>
            <a:endParaRPr lang="ru-RU" dirty="0"/>
          </a:p>
        </p:txBody>
      </p:sp>
    </p:spTree>
    <p:extLst>
      <p:ext uri="{BB962C8B-B14F-4D97-AF65-F5344CB8AC3E}">
        <p14:creationId xmlns:p14="http://schemas.microsoft.com/office/powerpoint/2010/main" val="32505460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a:stretch>
            <a:fillRect/>
          </a:stretch>
        </p:blipFill>
        <p:spPr>
          <a:xfrm>
            <a:off x="-252536" y="3002034"/>
            <a:ext cx="5135055" cy="3671556"/>
          </a:xfrm>
          <a:prstGeom prst="rect">
            <a:avLst/>
          </a:prstGeom>
        </p:spPr>
      </p:pic>
      <p:pic>
        <p:nvPicPr>
          <p:cNvPr id="3" name="Рисунок 2"/>
          <p:cNvPicPr>
            <a:picLocks noChangeAspect="1"/>
          </p:cNvPicPr>
          <p:nvPr/>
        </p:nvPicPr>
        <p:blipFill>
          <a:blip r:embed="rId3"/>
          <a:stretch>
            <a:fillRect/>
          </a:stretch>
        </p:blipFill>
        <p:spPr>
          <a:xfrm>
            <a:off x="4944515" y="3361222"/>
            <a:ext cx="4320883" cy="3312368"/>
          </a:xfrm>
          <a:prstGeom prst="rect">
            <a:avLst/>
          </a:prstGeom>
        </p:spPr>
      </p:pic>
      <p:sp>
        <p:nvSpPr>
          <p:cNvPr id="5" name="TextBox 4"/>
          <p:cNvSpPr txBox="1"/>
          <p:nvPr/>
        </p:nvSpPr>
        <p:spPr>
          <a:xfrm>
            <a:off x="6588224" y="2991890"/>
            <a:ext cx="1236813" cy="369332"/>
          </a:xfrm>
          <a:prstGeom prst="rect">
            <a:avLst/>
          </a:prstGeom>
          <a:noFill/>
        </p:spPr>
        <p:txBody>
          <a:bodyPr wrap="none" rtlCol="0">
            <a:spAutoFit/>
          </a:bodyPr>
          <a:lstStyle/>
          <a:p>
            <a:r>
              <a:rPr lang="en-US" b="1" dirty="0" smtClean="0"/>
              <a:t>GW170814</a:t>
            </a:r>
            <a:endParaRPr lang="ru-RU" b="1" dirty="0"/>
          </a:p>
        </p:txBody>
      </p:sp>
      <p:pic>
        <p:nvPicPr>
          <p:cNvPr id="6" name="Рисунок 5"/>
          <p:cNvPicPr>
            <a:picLocks noChangeAspect="1"/>
          </p:cNvPicPr>
          <p:nvPr/>
        </p:nvPicPr>
        <p:blipFill>
          <a:blip r:embed="rId4"/>
          <a:stretch>
            <a:fillRect/>
          </a:stretch>
        </p:blipFill>
        <p:spPr>
          <a:xfrm>
            <a:off x="539552" y="15528"/>
            <a:ext cx="7754456" cy="2864863"/>
          </a:xfrm>
          <a:prstGeom prst="rect">
            <a:avLst/>
          </a:prstGeom>
        </p:spPr>
      </p:pic>
    </p:spTree>
    <p:extLst>
      <p:ext uri="{BB962C8B-B14F-4D97-AF65-F5344CB8AC3E}">
        <p14:creationId xmlns:p14="http://schemas.microsoft.com/office/powerpoint/2010/main" val="4219078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smtClean="0"/>
              <a:t>Sky localization by GW detectors</a:t>
            </a:r>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01" y="1417638"/>
            <a:ext cx="6627516" cy="5152330"/>
          </a:xfrm>
          <a:prstGeom prst="rect">
            <a:avLst/>
          </a:prstGeom>
        </p:spPr>
      </p:pic>
      <p:sp>
        <p:nvSpPr>
          <p:cNvPr id="5" name="Объект 4"/>
          <p:cNvSpPr>
            <a:spLocks noGrp="1"/>
          </p:cNvSpPr>
          <p:nvPr>
            <p:ph idx="1"/>
          </p:nvPr>
        </p:nvSpPr>
        <p:spPr/>
        <p:txBody>
          <a:bodyPr/>
          <a:lstStyle/>
          <a:p>
            <a:endParaRPr lang="ru-RU"/>
          </a:p>
        </p:txBody>
      </p:sp>
    </p:spTree>
    <p:extLst>
      <p:ext uri="{BB962C8B-B14F-4D97-AF65-F5344CB8AC3E}">
        <p14:creationId xmlns:p14="http://schemas.microsoft.com/office/powerpoint/2010/main" val="38714491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2534" y="2708919"/>
            <a:ext cx="5571466" cy="4014045"/>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02" y="1"/>
            <a:ext cx="4362672" cy="2924944"/>
          </a:xfrm>
          <a:prstGeom prst="rect">
            <a:avLst/>
          </a:prstGeom>
        </p:spPr>
      </p:pic>
      <p:sp>
        <p:nvSpPr>
          <p:cNvPr id="5" name="Объект 4"/>
          <p:cNvSpPr>
            <a:spLocks noGrp="1"/>
          </p:cNvSpPr>
          <p:nvPr>
            <p:ph idx="1"/>
          </p:nvPr>
        </p:nvSpPr>
        <p:spPr/>
        <p:txBody>
          <a:bodyPr/>
          <a:lstStyle/>
          <a:p>
            <a:endParaRPr lang="ru-RU"/>
          </a:p>
        </p:txBody>
      </p:sp>
    </p:spTree>
    <p:extLst>
      <p:ext uri="{BB962C8B-B14F-4D97-AF65-F5344CB8AC3E}">
        <p14:creationId xmlns:p14="http://schemas.microsoft.com/office/powerpoint/2010/main" val="24581591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en-US" dirty="0" smtClean="0"/>
              <a:t>Can these BH-BH systems be drawn from one distribution or  originate from different progenitors?</a:t>
            </a:r>
            <a:endParaRPr lang="ru-RU" dirty="0"/>
          </a:p>
        </p:txBody>
      </p:sp>
    </p:spTree>
    <p:extLst>
      <p:ext uri="{BB962C8B-B14F-4D97-AF65-F5344CB8AC3E}">
        <p14:creationId xmlns:p14="http://schemas.microsoft.com/office/powerpoint/2010/main" val="20453333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Astrophysics</a:t>
            </a:r>
            <a:endParaRPr lang="ru-RU" dirty="0"/>
          </a:p>
        </p:txBody>
      </p:sp>
      <p:sp>
        <p:nvSpPr>
          <p:cNvPr id="3" name="Содержимое 2"/>
          <p:cNvSpPr>
            <a:spLocks noGrp="1"/>
          </p:cNvSpPr>
          <p:nvPr>
            <p:ph idx="1"/>
          </p:nvPr>
        </p:nvSpPr>
        <p:spPr/>
        <p:txBody>
          <a:bodyPr>
            <a:normAutofit/>
          </a:bodyPr>
          <a:lstStyle/>
          <a:p>
            <a:r>
              <a:rPr lang="en-US" b="1" dirty="0" smtClean="0">
                <a:solidFill>
                  <a:srgbClr val="FFFF00"/>
                </a:solidFill>
              </a:rPr>
              <a:t>Stellar evolution channels</a:t>
            </a:r>
            <a:r>
              <a:rPr lang="ru-RU" dirty="0" smtClean="0"/>
              <a:t>: 	</a:t>
            </a:r>
          </a:p>
          <a:p>
            <a:pPr lvl="1"/>
            <a:r>
              <a:rPr lang="en-US" dirty="0" smtClean="0"/>
              <a:t>From massive binary systems (</a:t>
            </a:r>
            <a:r>
              <a:rPr lang="en-US" dirty="0" err="1" smtClean="0"/>
              <a:t>Tutukov</a:t>
            </a:r>
            <a:r>
              <a:rPr lang="en-US" dirty="0" smtClean="0"/>
              <a:t>, </a:t>
            </a:r>
            <a:r>
              <a:rPr lang="en-US" dirty="0" err="1" smtClean="0"/>
              <a:t>Yungleson</a:t>
            </a:r>
            <a:r>
              <a:rPr lang="en-US" dirty="0" smtClean="0"/>
              <a:t> </a:t>
            </a:r>
            <a:r>
              <a:rPr lang="ru-RU" dirty="0" smtClean="0"/>
              <a:t>73, </a:t>
            </a:r>
            <a:r>
              <a:rPr lang="en-US" dirty="0" err="1" smtClean="0"/>
              <a:t>Lipunov</a:t>
            </a:r>
            <a:r>
              <a:rPr lang="en-US" dirty="0" smtClean="0"/>
              <a:t>, PK, Prokhorov </a:t>
            </a:r>
            <a:r>
              <a:rPr lang="ru-RU" dirty="0" smtClean="0"/>
              <a:t>8</a:t>
            </a:r>
            <a:r>
              <a:rPr lang="en-US" dirty="0" smtClean="0"/>
              <a:t>7, 97…Fryer+ 02, Kinugawa+ 14,16, Belczynski+16, </a:t>
            </a:r>
            <a:r>
              <a:rPr lang="en-US" dirty="0" err="1" smtClean="0"/>
              <a:t>Eldridge&amp;Stanway</a:t>
            </a:r>
            <a:r>
              <a:rPr lang="en-US" dirty="0" smtClean="0"/>
              <a:t> 16…</a:t>
            </a:r>
            <a:r>
              <a:rPr lang="ru-RU" dirty="0" smtClean="0"/>
              <a:t>)</a:t>
            </a:r>
          </a:p>
          <a:p>
            <a:pPr lvl="1"/>
            <a:r>
              <a:rPr lang="en-US" dirty="0" smtClean="0"/>
              <a:t>Dynamical formation in dense globular clusters </a:t>
            </a:r>
            <a:r>
              <a:rPr lang="ru-RU" dirty="0" smtClean="0"/>
              <a:t>(</a:t>
            </a:r>
            <a:r>
              <a:rPr lang="en-US" dirty="0" smtClean="0"/>
              <a:t>Sigurdsson, </a:t>
            </a:r>
            <a:r>
              <a:rPr lang="en-US" dirty="0" err="1" smtClean="0"/>
              <a:t>Hernquist</a:t>
            </a:r>
            <a:r>
              <a:rPr lang="en-US" dirty="0" smtClean="0"/>
              <a:t> 1993…Rodriguez+16)</a:t>
            </a:r>
          </a:p>
          <a:p>
            <a:pPr>
              <a:buFont typeface="Wingdings" pitchFamily="2" charset="2"/>
              <a:buChar char="§"/>
            </a:pPr>
            <a:r>
              <a:rPr lang="en-US" b="1" dirty="0" smtClean="0">
                <a:solidFill>
                  <a:srgbClr val="FFFF00"/>
                </a:solidFill>
              </a:rPr>
              <a:t>Primordial BH binaries </a:t>
            </a:r>
            <a:r>
              <a:rPr lang="en-US" dirty="0" smtClean="0"/>
              <a:t>(Nakamura+97, </a:t>
            </a:r>
            <a:r>
              <a:rPr lang="en-US" dirty="0" err="1" smtClean="0"/>
              <a:t>Ioka</a:t>
            </a:r>
            <a:r>
              <a:rPr lang="en-US" dirty="0" smtClean="0"/>
              <a:t>+, Sasaki+16, </a:t>
            </a:r>
            <a:r>
              <a:rPr lang="en-US" dirty="0" err="1" smtClean="0"/>
              <a:t>Eroshenko</a:t>
            </a:r>
            <a:r>
              <a:rPr lang="en-US" dirty="0" smtClean="0"/>
              <a:t> 16, </a:t>
            </a:r>
            <a:r>
              <a:rPr lang="en-US" dirty="0" err="1" smtClean="0"/>
              <a:t>Blinnikov</a:t>
            </a:r>
            <a:r>
              <a:rPr lang="en-US" dirty="0" smtClean="0"/>
              <a:t>+ 16)</a:t>
            </a:r>
          </a:p>
        </p:txBody>
      </p:sp>
    </p:spTree>
    <p:extLst>
      <p:ext uri="{BB962C8B-B14F-4D97-AF65-F5344CB8AC3E}">
        <p14:creationId xmlns:p14="http://schemas.microsoft.com/office/powerpoint/2010/main" val="30720299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4536504" cy="6402584"/>
          </a:xfrm>
          <a:prstGeom prst="rect">
            <a:avLst/>
          </a:prstGeom>
          <a:noFill/>
          <a:ln w="9525">
            <a:noFill/>
            <a:miter lim="800000"/>
            <a:headEnd/>
            <a:tailEnd/>
          </a:ln>
        </p:spPr>
      </p:pic>
      <p:sp>
        <p:nvSpPr>
          <p:cNvPr id="8" name="Содержимое 7"/>
          <p:cNvSpPr>
            <a:spLocks noGrp="1"/>
          </p:cNvSpPr>
          <p:nvPr>
            <p:ph sz="half" idx="2"/>
          </p:nvPr>
        </p:nvSpPr>
        <p:spPr>
          <a:xfrm>
            <a:off x="4648200" y="404664"/>
            <a:ext cx="4244280" cy="5721499"/>
          </a:xfrm>
        </p:spPr>
        <p:txBody>
          <a:bodyPr/>
          <a:lstStyle/>
          <a:p>
            <a:r>
              <a:rPr lang="en-US" b="1" dirty="0" smtClean="0">
                <a:solidFill>
                  <a:srgbClr val="FFFF00"/>
                </a:solidFill>
              </a:rPr>
              <a:t>BH formation parameters</a:t>
            </a:r>
          </a:p>
          <a:p>
            <a:pPr lvl="1"/>
            <a:r>
              <a:rPr lang="en-US" dirty="0" smtClean="0"/>
              <a:t>initial mass (&gt;20 M</a:t>
            </a:r>
            <a:r>
              <a:rPr lang="en-US" baseline="-25000" dirty="0" smtClean="0">
                <a:sym typeface="Euclid Extra" panose="02050502000505020303" pitchFamily="18" charset="2"/>
              </a:rPr>
              <a:t></a:t>
            </a:r>
            <a:r>
              <a:rPr lang="en-US" dirty="0" smtClean="0"/>
              <a:t>)</a:t>
            </a:r>
          </a:p>
          <a:p>
            <a:pPr lvl="1"/>
            <a:r>
              <a:rPr lang="en-US" dirty="0" smtClean="0"/>
              <a:t>Collapsing mass fraction</a:t>
            </a:r>
          </a:p>
          <a:p>
            <a:pPr marL="457200" lvl="1" indent="0">
              <a:buNone/>
            </a:pPr>
            <a:endParaRPr lang="en-US" dirty="0"/>
          </a:p>
          <a:p>
            <a:pPr marL="457200" lvl="1" indent="0">
              <a:buNone/>
            </a:pPr>
            <a:endParaRPr lang="en-US" dirty="0" smtClean="0"/>
          </a:p>
          <a:p>
            <a:pPr lvl="1"/>
            <a:r>
              <a:rPr lang="en-US" dirty="0" smtClean="0"/>
              <a:t>Possible BH kick velocity</a:t>
            </a:r>
          </a:p>
          <a:p>
            <a:pPr>
              <a:buNone/>
            </a:pPr>
            <a:endParaRPr lang="ru-RU" dirty="0" smtClean="0"/>
          </a:p>
          <a:p>
            <a:endParaRPr lang="ru-RU" dirty="0"/>
          </a:p>
          <a:p>
            <a:pPr>
              <a:buNone/>
            </a:pPr>
            <a:endParaRPr lang="ru-RU" dirty="0" smtClean="0"/>
          </a:p>
          <a:p>
            <a:endParaRPr lang="ru-RU" dirty="0"/>
          </a:p>
        </p:txBody>
      </p:sp>
      <p:pic>
        <p:nvPicPr>
          <p:cNvPr id="1028" name="Picture 4"/>
          <p:cNvPicPr>
            <a:picLocks noChangeAspect="1" noChangeArrowheads="1"/>
          </p:cNvPicPr>
          <p:nvPr/>
        </p:nvPicPr>
        <p:blipFill>
          <a:blip r:embed="rId3" cstate="print"/>
          <a:srcRect/>
          <a:stretch>
            <a:fillRect/>
          </a:stretch>
        </p:blipFill>
        <p:spPr bwMode="auto">
          <a:xfrm>
            <a:off x="5724128" y="2492896"/>
            <a:ext cx="1838325" cy="342900"/>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4716016" y="4437112"/>
            <a:ext cx="3895725" cy="723900"/>
          </a:xfrm>
          <a:prstGeom prst="rect">
            <a:avLst/>
          </a:prstGeom>
          <a:noFill/>
          <a:ln w="9525">
            <a:noFill/>
            <a:miter lim="800000"/>
            <a:headEnd/>
            <a:tailEnd/>
          </a:ln>
        </p:spPr>
      </p:pic>
      <p:sp>
        <p:nvSpPr>
          <p:cNvPr id="6" name="TextBox 5"/>
          <p:cNvSpPr txBox="1"/>
          <p:nvPr/>
        </p:nvSpPr>
        <p:spPr>
          <a:xfrm>
            <a:off x="5004048" y="6453336"/>
            <a:ext cx="3591176" cy="369332"/>
          </a:xfrm>
          <a:prstGeom prst="rect">
            <a:avLst/>
          </a:prstGeom>
          <a:noFill/>
        </p:spPr>
        <p:txBody>
          <a:bodyPr wrap="none" rtlCol="0">
            <a:spAutoFit/>
          </a:bodyPr>
          <a:lstStyle/>
          <a:p>
            <a:r>
              <a:rPr lang="en-US" dirty="0" err="1" smtClean="0"/>
              <a:t>Lipunov</a:t>
            </a:r>
            <a:r>
              <a:rPr lang="en-US" dirty="0" smtClean="0"/>
              <a:t> PK Prokhorov </a:t>
            </a:r>
            <a:r>
              <a:rPr lang="ru-RU" dirty="0" smtClean="0"/>
              <a:t>1987</a:t>
            </a:r>
            <a:r>
              <a:rPr lang="en-US" dirty="0" smtClean="0"/>
              <a:t> MNRAS)</a:t>
            </a:r>
            <a:endParaRPr lang="ru-RU" dirty="0"/>
          </a:p>
        </p:txBody>
      </p:sp>
    </p:spTree>
    <p:extLst>
      <p:ext uri="{BB962C8B-B14F-4D97-AF65-F5344CB8AC3E}">
        <p14:creationId xmlns:p14="http://schemas.microsoft.com/office/powerpoint/2010/main" val="4774462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dirty="0"/>
          </a:p>
        </p:txBody>
      </p:sp>
      <p:pic>
        <p:nvPicPr>
          <p:cNvPr id="5122" name="Picture 2"/>
          <p:cNvPicPr>
            <a:picLocks noChangeAspect="1" noChangeArrowheads="1"/>
          </p:cNvPicPr>
          <p:nvPr/>
        </p:nvPicPr>
        <p:blipFill>
          <a:blip r:embed="rId2" cstate="print"/>
          <a:srcRect/>
          <a:stretch>
            <a:fillRect/>
          </a:stretch>
        </p:blipFill>
        <p:spPr bwMode="auto">
          <a:xfrm>
            <a:off x="0" y="260648"/>
            <a:ext cx="5307974" cy="4968552"/>
          </a:xfrm>
          <a:prstGeom prst="rect">
            <a:avLst/>
          </a:prstGeom>
          <a:noFill/>
          <a:ln w="9525">
            <a:noFill/>
            <a:miter lim="800000"/>
            <a:headEnd/>
            <a:tailEnd/>
          </a:ln>
        </p:spPr>
      </p:pic>
      <p:sp>
        <p:nvSpPr>
          <p:cNvPr id="5" name="TextBox 4"/>
          <p:cNvSpPr txBox="1"/>
          <p:nvPr/>
        </p:nvSpPr>
        <p:spPr>
          <a:xfrm>
            <a:off x="683568" y="5805264"/>
            <a:ext cx="6369949" cy="379591"/>
          </a:xfrm>
          <a:prstGeom prst="rect">
            <a:avLst/>
          </a:prstGeom>
          <a:noFill/>
        </p:spPr>
        <p:txBody>
          <a:bodyPr wrap="none" rtlCol="0">
            <a:spAutoFit/>
          </a:bodyPr>
          <a:lstStyle/>
          <a:p>
            <a:r>
              <a:rPr lang="en-US" sz="2800" baseline="-25000" dirty="0" err="1" smtClean="0"/>
              <a:t>Lipunov</a:t>
            </a:r>
            <a:r>
              <a:rPr lang="ru-RU" sz="2800" baseline="-25000" dirty="0" smtClean="0"/>
              <a:t>, </a:t>
            </a:r>
            <a:r>
              <a:rPr lang="en-US" sz="2800" baseline="-25000" dirty="0" smtClean="0"/>
              <a:t>PK</a:t>
            </a:r>
            <a:r>
              <a:rPr lang="ru-RU" sz="2800" baseline="-25000" dirty="0" smtClean="0"/>
              <a:t>. </a:t>
            </a:r>
            <a:r>
              <a:rPr lang="en-US" sz="2800" baseline="-25000" dirty="0" smtClean="0"/>
              <a:t>Prokhorov</a:t>
            </a:r>
            <a:r>
              <a:rPr lang="ru-RU" sz="2800" baseline="-25000" dirty="0" smtClean="0"/>
              <a:t>, 1997 </a:t>
            </a:r>
            <a:r>
              <a:rPr lang="en-US" sz="2800" baseline="-25000" dirty="0" err="1" smtClean="0"/>
              <a:t>Ast</a:t>
            </a:r>
            <a:r>
              <a:rPr lang="en-US" sz="2800" baseline="-25000" dirty="0" smtClean="0"/>
              <a:t>. Lett, MNRAS, New Astronomy</a:t>
            </a:r>
            <a:endParaRPr lang="ru-RU" sz="2800" baseline="-25000" dirty="0"/>
          </a:p>
        </p:txBody>
      </p:sp>
      <p:pic>
        <p:nvPicPr>
          <p:cNvPr id="5123" name="Picture 3"/>
          <p:cNvPicPr>
            <a:picLocks noChangeAspect="1" noChangeArrowheads="1"/>
          </p:cNvPicPr>
          <p:nvPr/>
        </p:nvPicPr>
        <p:blipFill>
          <a:blip r:embed="rId3" cstate="print"/>
          <a:srcRect/>
          <a:stretch>
            <a:fillRect/>
          </a:stretch>
        </p:blipFill>
        <p:spPr bwMode="auto">
          <a:xfrm>
            <a:off x="5403875" y="404664"/>
            <a:ext cx="3740125" cy="4600947"/>
          </a:xfrm>
          <a:prstGeom prst="rect">
            <a:avLst/>
          </a:prstGeom>
          <a:noFill/>
          <a:ln w="9525">
            <a:noFill/>
            <a:miter lim="800000"/>
            <a:headEnd/>
            <a:tailEnd/>
          </a:ln>
        </p:spPr>
      </p:pic>
    </p:spTree>
    <p:extLst>
      <p:ext uri="{BB962C8B-B14F-4D97-AF65-F5344CB8AC3E}">
        <p14:creationId xmlns:p14="http://schemas.microsoft.com/office/powerpoint/2010/main" val="2272110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Major uncertainties</a:t>
            </a:r>
            <a:endParaRPr lang="ru-RU" dirty="0"/>
          </a:p>
        </p:txBody>
      </p:sp>
      <p:sp>
        <p:nvSpPr>
          <p:cNvPr id="3" name="Объект 2"/>
          <p:cNvSpPr>
            <a:spLocks noGrp="1"/>
          </p:cNvSpPr>
          <p:nvPr>
            <p:ph idx="1"/>
          </p:nvPr>
        </p:nvSpPr>
        <p:spPr/>
        <p:txBody>
          <a:bodyPr>
            <a:normAutofit/>
          </a:bodyPr>
          <a:lstStyle/>
          <a:p>
            <a:r>
              <a:rPr lang="en-US" dirty="0" smtClean="0"/>
              <a:t>BH formation parameters</a:t>
            </a:r>
          </a:p>
          <a:p>
            <a:pPr lvl="1"/>
            <a:r>
              <a:rPr lang="en-US" dirty="0" smtClean="0"/>
              <a:t>mass-loss of progenitors (small at low metallicity)</a:t>
            </a:r>
          </a:p>
          <a:p>
            <a:pPr lvl="1"/>
            <a:r>
              <a:rPr lang="en-US" dirty="0" smtClean="0"/>
              <a:t>Mass of the BH formed (tuned to produce required BH mass), additional kick…</a:t>
            </a:r>
          </a:p>
          <a:p>
            <a:pPr marL="0" indent="0">
              <a:buNone/>
            </a:pPr>
            <a:endParaRPr lang="en-US" dirty="0" smtClean="0"/>
          </a:p>
          <a:p>
            <a:r>
              <a:rPr lang="en-US" dirty="0" smtClean="0"/>
              <a:t>Binary evolution parameters </a:t>
            </a:r>
          </a:p>
          <a:p>
            <a:pPr lvl="1"/>
            <a:r>
              <a:rPr lang="en-US" dirty="0" smtClean="0"/>
              <a:t>Non-conservative stages (common envelop treatment…)</a:t>
            </a:r>
            <a:endParaRPr lang="ru-RU" dirty="0"/>
          </a:p>
        </p:txBody>
      </p:sp>
    </p:spTree>
    <p:extLst>
      <p:ext uri="{BB962C8B-B14F-4D97-AF65-F5344CB8AC3E}">
        <p14:creationId xmlns:p14="http://schemas.microsoft.com/office/powerpoint/2010/main" val="34363374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Common envelope</a:t>
            </a:r>
            <a:endParaRPr lang="ru-RU" dirty="0"/>
          </a:p>
        </p:txBody>
      </p:sp>
      <p:sp>
        <p:nvSpPr>
          <p:cNvPr id="3" name="Объект 2"/>
          <p:cNvSpPr>
            <a:spLocks noGrp="1"/>
          </p:cNvSpPr>
          <p:nvPr>
            <p:ph idx="1"/>
          </p:nvPr>
        </p:nvSpPr>
        <p:spPr>
          <a:xfrm>
            <a:off x="457200" y="1600200"/>
            <a:ext cx="4834880" cy="4525963"/>
          </a:xfrm>
        </p:spPr>
        <p:txBody>
          <a:bodyPr>
            <a:normAutofit lnSpcReduction="10000"/>
          </a:bodyPr>
          <a:lstStyle/>
          <a:p>
            <a:r>
              <a:rPr lang="en-US" dirty="0" smtClean="0"/>
              <a:t>Compare binding energy of stellar envelope and orbital energy:</a:t>
            </a:r>
          </a:p>
          <a:p>
            <a:endParaRPr lang="en-US" dirty="0"/>
          </a:p>
          <a:p>
            <a:endParaRPr lang="en-US" dirty="0" smtClean="0"/>
          </a:p>
          <a:p>
            <a:endParaRPr lang="en-US" dirty="0"/>
          </a:p>
          <a:p>
            <a:r>
              <a:rPr lang="en-US" dirty="0" smtClean="0"/>
              <a:t>Hydro calculations give controversial results (Ohlman+16)</a:t>
            </a:r>
          </a:p>
          <a:p>
            <a:pPr marL="0" indent="0">
              <a:buNone/>
            </a:pPr>
            <a:endParaRPr lang="en-US" dirty="0"/>
          </a:p>
          <a:p>
            <a:pPr marL="0" indent="0">
              <a:buNone/>
            </a:pPr>
            <a:endParaRPr lang="ru-RU" dirty="0"/>
          </a:p>
        </p:txBody>
      </p:sp>
      <p:pic>
        <p:nvPicPr>
          <p:cNvPr id="4" name="Рисунок 3"/>
          <p:cNvPicPr>
            <a:picLocks noChangeAspect="1"/>
          </p:cNvPicPr>
          <p:nvPr/>
        </p:nvPicPr>
        <p:blipFill>
          <a:blip r:embed="rId2"/>
          <a:stretch>
            <a:fillRect/>
          </a:stretch>
        </p:blipFill>
        <p:spPr>
          <a:xfrm>
            <a:off x="423064" y="3068960"/>
            <a:ext cx="5312469" cy="1353483"/>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1124744"/>
            <a:ext cx="2962588" cy="5451162"/>
          </a:xfrm>
          <a:prstGeom prst="rect">
            <a:avLst/>
          </a:prstGeom>
        </p:spPr>
      </p:pic>
    </p:spTree>
    <p:extLst>
      <p:ext uri="{BB962C8B-B14F-4D97-AF65-F5344CB8AC3E}">
        <p14:creationId xmlns:p14="http://schemas.microsoft.com/office/powerpoint/2010/main" val="14483633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smtClean="0"/>
              <a:t>Metallicity effects</a:t>
            </a:r>
            <a:endParaRPr lang="ru-RU" dirty="0"/>
          </a:p>
        </p:txBody>
      </p:sp>
      <p:sp>
        <p:nvSpPr>
          <p:cNvPr id="3" name="Содержимое 2"/>
          <p:cNvSpPr>
            <a:spLocks noGrp="1"/>
          </p:cNvSpPr>
          <p:nvPr>
            <p:ph idx="1"/>
          </p:nvPr>
        </p:nvSpPr>
        <p:spPr/>
        <p:txBody>
          <a:bodyPr/>
          <a:lstStyle/>
          <a:p>
            <a:r>
              <a:rPr lang="en-US" dirty="0" smtClean="0"/>
              <a:t>No strong mass loss when low metal abundance </a:t>
            </a:r>
            <a:r>
              <a:rPr lang="en-US" dirty="0" smtClean="0">
                <a:sym typeface="Wingdings" panose="05000000000000000000" pitchFamily="2" charset="2"/>
              </a:rPr>
              <a:t> higher BH mass</a:t>
            </a:r>
            <a:endParaRPr lang="ru-RU" dirty="0"/>
          </a:p>
        </p:txBody>
      </p:sp>
      <p:pic>
        <p:nvPicPr>
          <p:cNvPr id="6146" name="Picture 2"/>
          <p:cNvPicPr>
            <a:picLocks noChangeAspect="1" noChangeArrowheads="1"/>
          </p:cNvPicPr>
          <p:nvPr/>
        </p:nvPicPr>
        <p:blipFill>
          <a:blip r:embed="rId2" cstate="print"/>
          <a:srcRect/>
          <a:stretch>
            <a:fillRect/>
          </a:stretch>
        </p:blipFill>
        <p:spPr bwMode="auto">
          <a:xfrm>
            <a:off x="223317" y="2636912"/>
            <a:ext cx="8920683" cy="4118569"/>
          </a:xfrm>
          <a:prstGeom prst="rect">
            <a:avLst/>
          </a:prstGeom>
          <a:noFill/>
          <a:ln w="9525">
            <a:noFill/>
            <a:miter lim="800000"/>
            <a:headEnd/>
            <a:tailEnd/>
          </a:ln>
        </p:spPr>
      </p:pic>
    </p:spTree>
    <p:extLst>
      <p:ext uri="{BB962C8B-B14F-4D97-AF65-F5344CB8AC3E}">
        <p14:creationId xmlns:p14="http://schemas.microsoft.com/office/powerpoint/2010/main" val="1327525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Дата 3"/>
          <p:cNvSpPr>
            <a:spLocks noGrp="1"/>
          </p:cNvSpPr>
          <p:nvPr>
            <p:ph type="dt" sz="quarter" idx="10"/>
          </p:nvPr>
        </p:nvSpPr>
        <p:spPr/>
        <p:txBody>
          <a:bodyPr/>
          <a:lstStyle/>
          <a:p>
            <a:pPr>
              <a:defRPr/>
            </a:pPr>
            <a:fld id="{CD827B0E-7634-4998-AF58-4E6CB6F76553}" type="datetime1">
              <a:rPr lang="ru-RU"/>
              <a:pPr>
                <a:defRPr/>
              </a:pPr>
              <a:t>01.10.2017</a:t>
            </a:fld>
            <a:endParaRPr lang="ru-RU"/>
          </a:p>
        </p:txBody>
      </p:sp>
      <p:sp>
        <p:nvSpPr>
          <p:cNvPr id="12291" name="Заголовок 1"/>
          <p:cNvSpPr>
            <a:spLocks noGrp="1"/>
          </p:cNvSpPr>
          <p:nvPr>
            <p:ph type="title"/>
          </p:nvPr>
        </p:nvSpPr>
        <p:spPr/>
        <p:txBody>
          <a:bodyPr>
            <a:normAutofit/>
          </a:bodyPr>
          <a:lstStyle/>
          <a:p>
            <a:r>
              <a:rPr lang="ru-RU" dirty="0" smtClean="0"/>
              <a:t>1. </a:t>
            </a:r>
            <a:r>
              <a:rPr lang="en-US" dirty="0" smtClean="0"/>
              <a:t>General Relativity</a:t>
            </a:r>
            <a:r>
              <a:rPr lang="ru-RU" b="0" dirty="0" smtClean="0"/>
              <a:t> </a:t>
            </a:r>
            <a:endParaRPr lang="ru-RU" b="0" dirty="0" smtClean="0"/>
          </a:p>
        </p:txBody>
      </p:sp>
      <p:sp>
        <p:nvSpPr>
          <p:cNvPr id="12292" name="Содержимое 2"/>
          <p:cNvSpPr>
            <a:spLocks noGrp="1"/>
          </p:cNvSpPr>
          <p:nvPr>
            <p:ph idx="1"/>
          </p:nvPr>
        </p:nvSpPr>
        <p:spPr>
          <a:xfrm>
            <a:off x="5003800" y="1773238"/>
            <a:ext cx="4330700" cy="4525962"/>
          </a:xfrm>
        </p:spPr>
        <p:txBody>
          <a:bodyPr/>
          <a:lstStyle/>
          <a:p>
            <a:r>
              <a:rPr lang="ru-RU" b="1" dirty="0" smtClean="0"/>
              <a:t>А</a:t>
            </a:r>
            <a:r>
              <a:rPr lang="ru-RU" b="1" dirty="0" smtClean="0"/>
              <a:t>.</a:t>
            </a:r>
            <a:r>
              <a:rPr lang="en-US" b="1" dirty="0" smtClean="0"/>
              <a:t> Einstein</a:t>
            </a:r>
            <a:r>
              <a:rPr lang="ru-RU" b="1" dirty="0" smtClean="0"/>
              <a:t>, </a:t>
            </a:r>
            <a:r>
              <a:rPr lang="ru-RU" b="1" dirty="0" smtClean="0"/>
              <a:t>1915</a:t>
            </a:r>
          </a:p>
          <a:p>
            <a:r>
              <a:rPr lang="en-US" b="1" dirty="0" smtClean="0"/>
              <a:t>Gravity </a:t>
            </a:r>
            <a:r>
              <a:rPr lang="ru-RU" b="1" dirty="0" smtClean="0"/>
              <a:t>= </a:t>
            </a:r>
            <a:r>
              <a:rPr lang="en-US" b="1" dirty="0" smtClean="0"/>
              <a:t>space-time curvature</a:t>
            </a:r>
            <a:endParaRPr lang="ru-RU" b="1" dirty="0" smtClean="0"/>
          </a:p>
        </p:txBody>
      </p:sp>
      <p:sp>
        <p:nvSpPr>
          <p:cNvPr id="4" name="Дата 3"/>
          <p:cNvSpPr txBox="1">
            <a:spLocks noGrp="1"/>
          </p:cNvSpPr>
          <p:nvPr/>
        </p:nvSpPr>
        <p:spPr>
          <a:xfrm>
            <a:off x="457200" y="6356350"/>
            <a:ext cx="2133600" cy="365125"/>
          </a:xfrm>
          <a:prstGeom prst="rect">
            <a:avLst/>
          </a:prstGeom>
          <a:noFill/>
        </p:spPr>
        <p:txBody>
          <a:bodyPr anchor="ctr"/>
          <a:lstStyle/>
          <a:p>
            <a:pPr>
              <a:defRPr/>
            </a:pPr>
            <a:fld id="{11936381-FC3D-4AC0-8A2C-6BB0D3C3DB81}" type="datetime1">
              <a:rPr lang="ru-RU" sz="1200">
                <a:solidFill>
                  <a:schemeClr val="tx1">
                    <a:tint val="75000"/>
                  </a:schemeClr>
                </a:solidFill>
                <a:latin typeface="Arial" charset="0"/>
                <a:cs typeface="Arial" charset="0"/>
              </a:rPr>
              <a:pPr>
                <a:defRPr/>
              </a:pPr>
              <a:t>01.10.2017</a:t>
            </a:fld>
            <a:endParaRPr lang="ru-RU" sz="1200">
              <a:solidFill>
                <a:schemeClr val="tx1">
                  <a:tint val="75000"/>
                </a:schemeClr>
              </a:solidFill>
              <a:latin typeface="Arial" charset="0"/>
              <a:cs typeface="Arial" charset="0"/>
            </a:endParaRPr>
          </a:p>
        </p:txBody>
      </p:sp>
      <p:pic>
        <p:nvPicPr>
          <p:cNvPr id="12294" name="Picture 2" descr="http://www.mth.uct.ac.za/~peter/Peter_Dunsby/General_Relativity_files/3245599.jpg"/>
          <p:cNvPicPr>
            <a:picLocks noChangeAspect="1" noChangeArrowheads="1"/>
          </p:cNvPicPr>
          <p:nvPr/>
        </p:nvPicPr>
        <p:blipFill>
          <a:blip r:embed="rId3" cstate="print"/>
          <a:srcRect/>
          <a:stretch>
            <a:fillRect/>
          </a:stretch>
        </p:blipFill>
        <p:spPr bwMode="auto">
          <a:xfrm>
            <a:off x="0" y="1412776"/>
            <a:ext cx="4629150" cy="3705225"/>
          </a:xfrm>
          <a:prstGeom prst="rect">
            <a:avLst/>
          </a:prstGeom>
          <a:noFill/>
          <a:ln w="9525">
            <a:noFill/>
            <a:miter lim="800000"/>
            <a:headEnd/>
            <a:tailEnd/>
          </a:ln>
        </p:spPr>
      </p:pic>
      <p:graphicFrame>
        <p:nvGraphicFramePr>
          <p:cNvPr id="30721" name="Object 10"/>
          <p:cNvGraphicFramePr>
            <a:graphicFrameLocks noChangeAspect="1"/>
          </p:cNvGraphicFramePr>
          <p:nvPr/>
        </p:nvGraphicFramePr>
        <p:xfrm>
          <a:off x="827584" y="5301208"/>
          <a:ext cx="7896225" cy="1138238"/>
        </p:xfrm>
        <a:graphic>
          <a:graphicData uri="http://schemas.openxmlformats.org/presentationml/2006/ole">
            <mc:AlternateContent xmlns:mc="http://schemas.openxmlformats.org/markup-compatibility/2006">
              <mc:Choice xmlns:v="urn:schemas-microsoft-com:vml" Requires="v">
                <p:oleObj spid="_x0000_s1080" name="Equation" r:id="rId4" imgW="2730240" imgH="393480" progId="Equation.DSMT4">
                  <p:embed/>
                </p:oleObj>
              </mc:Choice>
              <mc:Fallback>
                <p:oleObj name="Equation" r:id="rId4" imgW="2730240" imgH="393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5301208"/>
                        <a:ext cx="7896225" cy="1138238"/>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548098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fontScale="90000"/>
          </a:bodyPr>
          <a:lstStyle/>
          <a:p>
            <a:r>
              <a:rPr lang="en-US" dirty="0" smtClean="0"/>
              <a:t>Standard binary scenario for  GW150914</a:t>
            </a:r>
            <a:endParaRPr lang="ru-RU" dirty="0"/>
          </a:p>
        </p:txBody>
      </p:sp>
      <p:sp>
        <p:nvSpPr>
          <p:cNvPr id="3" name="Объект 2"/>
          <p:cNvSpPr>
            <a:spLocks noGrp="1"/>
          </p:cNvSpPr>
          <p:nvPr>
            <p:ph idx="1"/>
          </p:nvPr>
        </p:nvSpPr>
        <p:spPr>
          <a:xfrm>
            <a:off x="5220072" y="1600200"/>
            <a:ext cx="3466728" cy="4525963"/>
          </a:xfrm>
        </p:spPr>
        <p:txBody>
          <a:bodyPr/>
          <a:lstStyle/>
          <a:p>
            <a:r>
              <a:rPr lang="en-US" dirty="0" smtClean="0"/>
              <a:t>&lt;0.1 solar metallicity</a:t>
            </a:r>
          </a:p>
          <a:p>
            <a:r>
              <a:rPr lang="en-US" dirty="0" smtClean="0"/>
              <a:t>40-100 M</a:t>
            </a:r>
            <a:r>
              <a:rPr lang="en-US" baseline="-25000" dirty="0" smtClean="0">
                <a:sym typeface="Euclid Extra" panose="02050502000505020303" pitchFamily="18" charset="2"/>
              </a:rPr>
              <a:t></a:t>
            </a:r>
            <a:r>
              <a:rPr lang="en-US" dirty="0" smtClean="0">
                <a:sym typeface="Euclid Extra" panose="02050502000505020303" pitchFamily="18" charset="2"/>
              </a:rPr>
              <a:t>   </a:t>
            </a:r>
          </a:p>
          <a:p>
            <a:r>
              <a:rPr lang="en-US" dirty="0" smtClean="0">
                <a:sym typeface="Euclid Extra" panose="02050502000505020303" pitchFamily="18" charset="2"/>
              </a:rPr>
              <a:t>No SN explosion</a:t>
            </a:r>
            <a:endParaRPr lang="en-US" dirty="0">
              <a:sym typeface="Euclid Extra" panose="02050502000505020303" pitchFamily="18" charset="2"/>
            </a:endParaRPr>
          </a:p>
          <a:p>
            <a:r>
              <a:rPr lang="en-US" dirty="0" smtClean="0">
                <a:sym typeface="Euclid Extra" panose="02050502000505020303" pitchFamily="18" charset="2"/>
              </a:rPr>
              <a:t>Common envelope </a:t>
            </a:r>
          </a:p>
          <a:p>
            <a:r>
              <a:rPr lang="en-US" dirty="0" smtClean="0">
                <a:sym typeface="Euclid Extra" panose="02050502000505020303" pitchFamily="18" charset="2"/>
              </a:rPr>
              <a:t>Original spin directions</a:t>
            </a:r>
            <a:r>
              <a:rPr lang="en-US" baseline="-25000" dirty="0" smtClean="0">
                <a:sym typeface="Euclid Extra" panose="02050502000505020303" pitchFamily="18" charset="2"/>
              </a:rPr>
              <a:t> </a:t>
            </a:r>
            <a:endParaRPr lang="en-US" dirty="0" smtClean="0">
              <a:sym typeface="Euclid Extra" panose="02050502000505020303" pitchFamily="18" charset="2"/>
            </a:endParaRPr>
          </a:p>
        </p:txBody>
      </p:sp>
      <p:pic>
        <p:nvPicPr>
          <p:cNvPr id="4" name="Рисунок 3"/>
          <p:cNvPicPr>
            <a:picLocks noChangeAspect="1"/>
          </p:cNvPicPr>
          <p:nvPr/>
        </p:nvPicPr>
        <p:blipFill>
          <a:blip r:embed="rId2"/>
          <a:stretch>
            <a:fillRect/>
          </a:stretch>
        </p:blipFill>
        <p:spPr>
          <a:xfrm>
            <a:off x="107504" y="1190478"/>
            <a:ext cx="4777261" cy="5667522"/>
          </a:xfrm>
          <a:prstGeom prst="rect">
            <a:avLst/>
          </a:prstGeom>
        </p:spPr>
      </p:pic>
      <p:sp>
        <p:nvSpPr>
          <p:cNvPr id="5" name="TextBox 4"/>
          <p:cNvSpPr txBox="1"/>
          <p:nvPr/>
        </p:nvSpPr>
        <p:spPr>
          <a:xfrm>
            <a:off x="5220072" y="6021288"/>
            <a:ext cx="1824282" cy="369332"/>
          </a:xfrm>
          <a:prstGeom prst="rect">
            <a:avLst/>
          </a:prstGeom>
          <a:noFill/>
        </p:spPr>
        <p:txBody>
          <a:bodyPr wrap="none" rtlCol="0">
            <a:spAutoFit/>
          </a:bodyPr>
          <a:lstStyle/>
          <a:p>
            <a:r>
              <a:rPr lang="en-US" dirty="0" err="1" smtClean="0"/>
              <a:t>Belzcynski</a:t>
            </a:r>
            <a:r>
              <a:rPr lang="en-US" dirty="0" smtClean="0"/>
              <a:t>+ 2016 </a:t>
            </a:r>
            <a:endParaRPr lang="ru-RU" dirty="0"/>
          </a:p>
        </p:txBody>
      </p:sp>
    </p:spTree>
    <p:extLst>
      <p:ext uri="{BB962C8B-B14F-4D97-AF65-F5344CB8AC3E}">
        <p14:creationId xmlns:p14="http://schemas.microsoft.com/office/powerpoint/2010/main" val="12661140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Problems in binary formation scenario </a:t>
            </a:r>
            <a:endParaRPr lang="ru-RU" dirty="0"/>
          </a:p>
        </p:txBody>
      </p:sp>
      <p:sp>
        <p:nvSpPr>
          <p:cNvPr id="3" name="Содержимое 2"/>
          <p:cNvSpPr>
            <a:spLocks noGrp="1"/>
          </p:cNvSpPr>
          <p:nvPr>
            <p:ph idx="1"/>
          </p:nvPr>
        </p:nvSpPr>
        <p:spPr>
          <a:xfrm>
            <a:off x="251520" y="1556792"/>
            <a:ext cx="8640960" cy="4525963"/>
          </a:xfrm>
        </p:spPr>
        <p:txBody>
          <a:bodyPr>
            <a:normAutofit/>
          </a:bodyPr>
          <a:lstStyle/>
          <a:p>
            <a:r>
              <a:rPr lang="en-US" dirty="0" smtClean="0"/>
              <a:t>BH components should have substantial rotation  before merging, which is not observed in </a:t>
            </a:r>
            <a:r>
              <a:rPr lang="en-US" dirty="0" smtClean="0"/>
              <a:t>GW150914, GW170104, GW170814 </a:t>
            </a:r>
            <a:r>
              <a:rPr lang="en-US" dirty="0" smtClean="0"/>
              <a:t>(see also Kushnir+16)</a:t>
            </a:r>
          </a:p>
          <a:p>
            <a:r>
              <a:rPr lang="en-US" dirty="0" err="1" smtClean="0"/>
              <a:t>PopIII</a:t>
            </a:r>
            <a:r>
              <a:rPr lang="en-US" dirty="0" smtClean="0"/>
              <a:t> low-metallicity stars may be subdominant formation channel (Hatrtwig+16, </a:t>
            </a:r>
            <a:r>
              <a:rPr lang="en-US" dirty="0" err="1" smtClean="0"/>
              <a:t>Dvorkin</a:t>
            </a:r>
            <a:r>
              <a:rPr lang="en-US" dirty="0" smtClean="0"/>
              <a:t>+ 16)</a:t>
            </a:r>
          </a:p>
          <a:p>
            <a:endParaRPr lang="ru-RU" dirty="0"/>
          </a:p>
        </p:txBody>
      </p:sp>
    </p:spTree>
    <p:extLst>
      <p:ext uri="{BB962C8B-B14F-4D97-AF65-F5344CB8AC3E}">
        <p14:creationId xmlns:p14="http://schemas.microsoft.com/office/powerpoint/2010/main" val="21595725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Can CE be avoided?</a:t>
            </a:r>
            <a:endParaRPr lang="ru-RU" dirty="0"/>
          </a:p>
        </p:txBody>
      </p:sp>
      <p:sp>
        <p:nvSpPr>
          <p:cNvPr id="3" name="Объект 2"/>
          <p:cNvSpPr>
            <a:spLocks noGrp="1"/>
          </p:cNvSpPr>
          <p:nvPr>
            <p:ph idx="1"/>
          </p:nvPr>
        </p:nvSpPr>
        <p:spPr/>
        <p:txBody>
          <a:bodyPr/>
          <a:lstStyle/>
          <a:p>
            <a:r>
              <a:rPr lang="en-US" dirty="0" smtClean="0"/>
              <a:t>Yes, at the expense of fast rotation leading to quasi-homogeneous evolution (Marchant+16, Mandel &amp; </a:t>
            </a:r>
            <a:r>
              <a:rPr lang="en-US" dirty="0" err="1" smtClean="0"/>
              <a:t>deMink</a:t>
            </a:r>
            <a:r>
              <a:rPr lang="en-US" dirty="0" smtClean="0"/>
              <a:t> 16)</a:t>
            </a:r>
            <a:endParaRPr lang="ru-RU" dirty="0"/>
          </a:p>
        </p:txBody>
      </p:sp>
    </p:spTree>
    <p:extLst>
      <p:ext uri="{BB962C8B-B14F-4D97-AF65-F5344CB8AC3E}">
        <p14:creationId xmlns:p14="http://schemas.microsoft.com/office/powerpoint/2010/main" val="253950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40280" y="332656"/>
            <a:ext cx="3303720" cy="3802434"/>
          </a:xfrm>
        </p:spPr>
        <p:txBody>
          <a:bodyPr>
            <a:noAutofit/>
          </a:bodyPr>
          <a:lstStyle/>
          <a:p>
            <a:r>
              <a:rPr lang="en-US" sz="2400" dirty="0" smtClean="0"/>
              <a:t>New scenarios</a:t>
            </a:r>
            <a:r>
              <a:rPr lang="ru-RU" sz="2400" dirty="0" smtClean="0"/>
              <a:t> (</a:t>
            </a:r>
            <a:r>
              <a:rPr lang="en-US" sz="2400" dirty="0" smtClean="0"/>
              <a:t>fast rotation and chemically homogeneous evolution to avoid uncertain common envelope stage</a:t>
            </a:r>
            <a:br>
              <a:rPr lang="en-US" sz="2400" dirty="0" smtClean="0"/>
            </a:br>
            <a:endParaRPr lang="ru-RU" sz="2400" dirty="0"/>
          </a:p>
        </p:txBody>
      </p:sp>
      <p:pic>
        <p:nvPicPr>
          <p:cNvPr id="8194" name="Picture 2"/>
          <p:cNvPicPr>
            <a:picLocks noChangeAspect="1" noChangeArrowheads="1"/>
          </p:cNvPicPr>
          <p:nvPr/>
        </p:nvPicPr>
        <p:blipFill>
          <a:blip r:embed="rId2" cstate="print"/>
          <a:srcRect/>
          <a:stretch>
            <a:fillRect/>
          </a:stretch>
        </p:blipFill>
        <p:spPr bwMode="auto">
          <a:xfrm>
            <a:off x="0" y="-54768"/>
            <a:ext cx="5840280" cy="6912768"/>
          </a:xfrm>
          <a:prstGeom prst="rect">
            <a:avLst/>
          </a:prstGeom>
          <a:noFill/>
          <a:ln w="9525">
            <a:noFill/>
            <a:miter lim="800000"/>
            <a:headEnd/>
            <a:tailEnd/>
          </a:ln>
        </p:spPr>
      </p:pic>
      <p:sp>
        <p:nvSpPr>
          <p:cNvPr id="5" name="TextBox 4"/>
          <p:cNvSpPr txBox="1"/>
          <p:nvPr/>
        </p:nvSpPr>
        <p:spPr>
          <a:xfrm>
            <a:off x="6297480" y="3216950"/>
            <a:ext cx="1826141" cy="369332"/>
          </a:xfrm>
          <a:prstGeom prst="rect">
            <a:avLst/>
          </a:prstGeom>
          <a:noFill/>
        </p:spPr>
        <p:txBody>
          <a:bodyPr wrap="none" rtlCol="0">
            <a:spAutoFit/>
          </a:bodyPr>
          <a:lstStyle/>
          <a:p>
            <a:r>
              <a:rPr lang="en-US" dirty="0" smtClean="0"/>
              <a:t>arXiv:1601.03718</a:t>
            </a:r>
            <a:endParaRPr lang="ru-RU" dirty="0"/>
          </a:p>
        </p:txBody>
      </p:sp>
    </p:spTree>
    <p:extLst>
      <p:ext uri="{BB962C8B-B14F-4D97-AF65-F5344CB8AC3E}">
        <p14:creationId xmlns:p14="http://schemas.microsoft.com/office/powerpoint/2010/main" val="2981398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en-US" dirty="0" smtClean="0"/>
              <a:t>But rapid rotation of BH remnant cannot be avoided</a:t>
            </a:r>
          </a:p>
          <a:p>
            <a:r>
              <a:rPr lang="en-US" dirty="0" smtClean="0"/>
              <a:t>Or substantial kick velocity during BH formation should be assumed to have small BH spin projections onto orbital angular momentu</a:t>
            </a:r>
            <a:r>
              <a:rPr lang="en-US" dirty="0"/>
              <a:t>m</a:t>
            </a:r>
            <a:endParaRPr lang="ru-RU" dirty="0"/>
          </a:p>
        </p:txBody>
      </p:sp>
    </p:spTree>
    <p:extLst>
      <p:ext uri="{BB962C8B-B14F-4D97-AF65-F5344CB8AC3E}">
        <p14:creationId xmlns:p14="http://schemas.microsoft.com/office/powerpoint/2010/main" val="3122542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BHs in GW150914 had (almost) zero spins prior to merging</a:t>
            </a:r>
            <a:endParaRPr lang="ru-RU" dirty="0"/>
          </a:p>
        </p:txBody>
      </p:sp>
      <p:sp>
        <p:nvSpPr>
          <p:cNvPr id="3" name="Объект 2"/>
          <p:cNvSpPr>
            <a:spLocks noGrp="1"/>
          </p:cNvSpPr>
          <p:nvPr>
            <p:ph idx="1"/>
          </p:nvPr>
        </p:nvSpPr>
        <p:spPr>
          <a:xfrm>
            <a:off x="446572" y="980728"/>
            <a:ext cx="8229600" cy="4525963"/>
          </a:xfrm>
        </p:spPr>
        <p:txBody>
          <a:bodyPr/>
          <a:lstStyle/>
          <a:p>
            <a:endParaRPr lang="ru-RU" dirty="0"/>
          </a:p>
        </p:txBody>
      </p:sp>
      <p:pic>
        <p:nvPicPr>
          <p:cNvPr id="4" name="Рисунок 3"/>
          <p:cNvPicPr>
            <a:picLocks noChangeAspect="1"/>
          </p:cNvPicPr>
          <p:nvPr/>
        </p:nvPicPr>
        <p:blipFill>
          <a:blip r:embed="rId2"/>
          <a:stretch>
            <a:fillRect/>
          </a:stretch>
        </p:blipFill>
        <p:spPr>
          <a:xfrm>
            <a:off x="58629" y="1775536"/>
            <a:ext cx="9026742" cy="4031870"/>
          </a:xfrm>
          <a:prstGeom prst="rect">
            <a:avLst/>
          </a:prstGeom>
        </p:spPr>
      </p:pic>
      <p:sp>
        <p:nvSpPr>
          <p:cNvPr id="5" name="TextBox 4"/>
          <p:cNvSpPr txBox="1"/>
          <p:nvPr/>
        </p:nvSpPr>
        <p:spPr>
          <a:xfrm>
            <a:off x="5796136" y="6165304"/>
            <a:ext cx="3154838" cy="369332"/>
          </a:xfrm>
          <a:prstGeom prst="rect">
            <a:avLst/>
          </a:prstGeom>
          <a:noFill/>
        </p:spPr>
        <p:txBody>
          <a:bodyPr wrap="none" rtlCol="0">
            <a:spAutoFit/>
          </a:bodyPr>
          <a:lstStyle/>
          <a:p>
            <a:r>
              <a:rPr lang="en-US" dirty="0" smtClean="0"/>
              <a:t>Credit: </a:t>
            </a:r>
            <a:r>
              <a:rPr lang="en-US" dirty="0" err="1" smtClean="0"/>
              <a:t>S.Babak</a:t>
            </a:r>
            <a:r>
              <a:rPr lang="en-US" dirty="0" smtClean="0"/>
              <a:t>, for LIGO </a:t>
            </a:r>
            <a:r>
              <a:rPr lang="en-US" dirty="0" err="1" smtClean="0"/>
              <a:t>collab</a:t>
            </a:r>
            <a:r>
              <a:rPr lang="en-US" dirty="0" smtClean="0"/>
              <a:t>.</a:t>
            </a:r>
            <a:endParaRPr lang="ru-RU" dirty="0"/>
          </a:p>
        </p:txBody>
      </p:sp>
    </p:spTree>
    <p:extLst>
      <p:ext uri="{BB962C8B-B14F-4D97-AF65-F5344CB8AC3E}">
        <p14:creationId xmlns:p14="http://schemas.microsoft.com/office/powerpoint/2010/main" val="4378363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BH spin constraints in GW170104</a:t>
            </a:r>
            <a:endParaRPr lang="ru-RU" dirty="0"/>
          </a:p>
        </p:txBody>
      </p:sp>
      <p:sp>
        <p:nvSpPr>
          <p:cNvPr id="3" name="Объект 2"/>
          <p:cNvSpPr>
            <a:spLocks noGrp="1"/>
          </p:cNvSpPr>
          <p:nvPr>
            <p:ph idx="1"/>
          </p:nvPr>
        </p:nvSpPr>
        <p:spPr>
          <a:xfrm>
            <a:off x="3851920" y="1600200"/>
            <a:ext cx="4834880" cy="4525963"/>
          </a:xfrm>
        </p:spPr>
        <p:txBody>
          <a:bodyPr>
            <a:normAutofit lnSpcReduction="10000"/>
          </a:bodyPr>
          <a:lstStyle/>
          <a:p>
            <a:r>
              <a:rPr lang="en-US" dirty="0" smtClean="0"/>
              <a:t>BH spin seems to be </a:t>
            </a:r>
            <a:r>
              <a:rPr lang="en-US" dirty="0" err="1" smtClean="0"/>
              <a:t>counteraligned</a:t>
            </a:r>
            <a:r>
              <a:rPr lang="en-US" dirty="0" smtClean="0"/>
              <a:t> with orbital angular momentum</a:t>
            </a:r>
          </a:p>
          <a:p>
            <a:r>
              <a:rPr lang="en-US" dirty="0" smtClean="0"/>
              <a:t>Effective spin is consistent with zero within errors</a:t>
            </a:r>
          </a:p>
          <a:p>
            <a:r>
              <a:rPr lang="en-US" dirty="0" smtClean="0"/>
              <a:t>Difficult to obtain in standard binary evolution scenario</a:t>
            </a:r>
            <a:endParaRPr lang="ru-RU" dirty="0"/>
          </a:p>
        </p:txBody>
      </p:sp>
      <p:pic>
        <p:nvPicPr>
          <p:cNvPr id="4" name="Рисунок 3"/>
          <p:cNvPicPr>
            <a:picLocks noChangeAspect="1"/>
          </p:cNvPicPr>
          <p:nvPr/>
        </p:nvPicPr>
        <p:blipFill>
          <a:blip r:embed="rId2"/>
          <a:stretch>
            <a:fillRect/>
          </a:stretch>
        </p:blipFill>
        <p:spPr>
          <a:xfrm>
            <a:off x="611560" y="1215966"/>
            <a:ext cx="2863800" cy="5642034"/>
          </a:xfrm>
          <a:prstGeom prst="rect">
            <a:avLst/>
          </a:prstGeom>
        </p:spPr>
      </p:pic>
      <p:sp>
        <p:nvSpPr>
          <p:cNvPr id="5" name="TextBox 4"/>
          <p:cNvSpPr txBox="1"/>
          <p:nvPr/>
        </p:nvSpPr>
        <p:spPr>
          <a:xfrm>
            <a:off x="5868144" y="6308725"/>
            <a:ext cx="2404826" cy="369332"/>
          </a:xfrm>
          <a:prstGeom prst="rect">
            <a:avLst/>
          </a:prstGeom>
          <a:noFill/>
        </p:spPr>
        <p:txBody>
          <a:bodyPr wrap="none" rtlCol="0">
            <a:spAutoFit/>
          </a:bodyPr>
          <a:lstStyle/>
          <a:p>
            <a:r>
              <a:rPr lang="en-US" dirty="0"/>
              <a:t>PRL 118, 221101 (2017)</a:t>
            </a:r>
            <a:endParaRPr lang="ru-RU" dirty="0"/>
          </a:p>
        </p:txBody>
      </p:sp>
    </p:spTree>
    <p:extLst>
      <p:ext uri="{BB962C8B-B14F-4D97-AF65-F5344CB8AC3E}">
        <p14:creationId xmlns:p14="http://schemas.microsoft.com/office/powerpoint/2010/main" val="32561856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512102" y="1600200"/>
            <a:ext cx="6119795" cy="4525963"/>
          </a:xfrm>
          <a:prstGeom prst="rect">
            <a:avLst/>
          </a:prstGeom>
        </p:spPr>
      </p:pic>
      <p:sp>
        <p:nvSpPr>
          <p:cNvPr id="5" name="Заголовок 1"/>
          <p:cNvSpPr>
            <a:spLocks noGrp="1"/>
          </p:cNvSpPr>
          <p:nvPr>
            <p:ph type="title"/>
          </p:nvPr>
        </p:nvSpPr>
        <p:spPr/>
        <p:txBody>
          <a:bodyPr>
            <a:noAutofit/>
          </a:bodyPr>
          <a:lstStyle/>
          <a:p>
            <a:r>
              <a:rPr lang="en-US" sz="3600" dirty="0" smtClean="0"/>
              <a:t>Evolution of stars with solar abundance cannot produce massive BH</a:t>
            </a:r>
            <a:endParaRPr lang="ru-RU" sz="3600" dirty="0"/>
          </a:p>
        </p:txBody>
      </p:sp>
      <p:sp>
        <p:nvSpPr>
          <p:cNvPr id="6" name="TextBox 5"/>
          <p:cNvSpPr txBox="1"/>
          <p:nvPr/>
        </p:nvSpPr>
        <p:spPr>
          <a:xfrm>
            <a:off x="6444208" y="6257027"/>
            <a:ext cx="1709122" cy="369332"/>
          </a:xfrm>
          <a:prstGeom prst="rect">
            <a:avLst/>
          </a:prstGeom>
          <a:noFill/>
        </p:spPr>
        <p:txBody>
          <a:bodyPr wrap="none" rtlCol="0">
            <a:spAutoFit/>
          </a:bodyPr>
          <a:lstStyle/>
          <a:p>
            <a:r>
              <a:rPr lang="en-US" dirty="0" smtClean="0"/>
              <a:t>arXiv:1706.0369</a:t>
            </a:r>
            <a:endParaRPr lang="ru-RU" dirty="0"/>
          </a:p>
        </p:txBody>
      </p:sp>
    </p:spTree>
    <p:extLst>
      <p:ext uri="{BB962C8B-B14F-4D97-AF65-F5344CB8AC3E}">
        <p14:creationId xmlns:p14="http://schemas.microsoft.com/office/powerpoint/2010/main" val="1016355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2800" dirty="0"/>
              <a:t>Evolution of stars with </a:t>
            </a:r>
            <a:r>
              <a:rPr lang="en-US" sz="2800" dirty="0" smtClean="0"/>
              <a:t>zero metal abundance (primordial, </a:t>
            </a:r>
            <a:r>
              <a:rPr lang="en-US" sz="2800" dirty="0" err="1" smtClean="0"/>
              <a:t>PopIII</a:t>
            </a:r>
            <a:r>
              <a:rPr lang="en-US" sz="2800" dirty="0" smtClean="0"/>
              <a:t> stars) can </a:t>
            </a:r>
            <a:r>
              <a:rPr lang="en-US" sz="2800" dirty="0"/>
              <a:t>produce massive BH</a:t>
            </a:r>
            <a:endParaRPr lang="ru-RU" sz="2800" dirty="0"/>
          </a:p>
        </p:txBody>
      </p:sp>
      <p:sp>
        <p:nvSpPr>
          <p:cNvPr id="3" name="Объект 2"/>
          <p:cNvSpPr>
            <a:spLocks noGrp="1"/>
          </p:cNvSpPr>
          <p:nvPr>
            <p:ph idx="1"/>
          </p:nvPr>
        </p:nvSpPr>
        <p:spPr/>
        <p:txBody>
          <a:bodyPr/>
          <a:lstStyle/>
          <a:p>
            <a:r>
              <a:rPr lang="en-US" dirty="0" smtClean="0"/>
              <a:t>Under assumptions that </a:t>
            </a:r>
          </a:p>
          <a:p>
            <a:pPr marL="1028700" lvl="1" indent="-571500">
              <a:buAutoNum type="romanLcParenBoth"/>
            </a:pPr>
            <a:r>
              <a:rPr lang="en-US" dirty="0" smtClean="0"/>
              <a:t>All mass of the pre-collapse star goes into BH</a:t>
            </a:r>
          </a:p>
          <a:p>
            <a:pPr marL="1028700" lvl="1" indent="-571500">
              <a:buAutoNum type="romanLcParenBoth"/>
            </a:pPr>
            <a:r>
              <a:rPr lang="en-US" dirty="0"/>
              <a:t> </a:t>
            </a:r>
            <a:r>
              <a:rPr lang="en-US" dirty="0" smtClean="0"/>
              <a:t>Common envelope stage is very effective</a:t>
            </a:r>
          </a:p>
          <a:p>
            <a:pPr marL="1028700" lvl="1" indent="-571500">
              <a:buAutoNum type="romanLcParenBoth"/>
            </a:pPr>
            <a:r>
              <a:rPr lang="en-US" dirty="0" smtClean="0"/>
              <a:t>Core-envelope rotation coupling is very strong</a:t>
            </a:r>
            <a:endParaRPr lang="ru-RU" dirty="0"/>
          </a:p>
        </p:txBody>
      </p:sp>
    </p:spTree>
    <p:extLst>
      <p:ext uri="{BB962C8B-B14F-4D97-AF65-F5344CB8AC3E}">
        <p14:creationId xmlns:p14="http://schemas.microsoft.com/office/powerpoint/2010/main" val="36403100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PopIII</a:t>
            </a:r>
            <a:r>
              <a:rPr lang="en-US" dirty="0" smtClean="0"/>
              <a:t> (zero metal) stars</a:t>
            </a:r>
            <a:endParaRPr lang="ru-RU" dirty="0"/>
          </a:p>
        </p:txBody>
      </p:sp>
      <p:pic>
        <p:nvPicPr>
          <p:cNvPr id="4" name="Объект 3"/>
          <p:cNvPicPr>
            <a:picLocks noGrp="1" noChangeAspect="1"/>
          </p:cNvPicPr>
          <p:nvPr>
            <p:ph idx="1"/>
          </p:nvPr>
        </p:nvPicPr>
        <p:blipFill>
          <a:blip r:embed="rId2"/>
          <a:stretch>
            <a:fillRect/>
          </a:stretch>
        </p:blipFill>
        <p:spPr>
          <a:xfrm>
            <a:off x="913186" y="1268760"/>
            <a:ext cx="7317628" cy="5029481"/>
          </a:xfrm>
          <a:prstGeom prst="rect">
            <a:avLst/>
          </a:prstGeom>
        </p:spPr>
      </p:pic>
      <p:sp>
        <p:nvSpPr>
          <p:cNvPr id="3" name="TextBox 2"/>
          <p:cNvSpPr txBox="1"/>
          <p:nvPr/>
        </p:nvSpPr>
        <p:spPr>
          <a:xfrm>
            <a:off x="5292080" y="6525344"/>
            <a:ext cx="1709122" cy="369332"/>
          </a:xfrm>
          <a:prstGeom prst="rect">
            <a:avLst/>
          </a:prstGeom>
          <a:noFill/>
        </p:spPr>
        <p:txBody>
          <a:bodyPr wrap="none" rtlCol="0">
            <a:spAutoFit/>
          </a:bodyPr>
          <a:lstStyle/>
          <a:p>
            <a:r>
              <a:rPr lang="en-US" dirty="0" smtClean="0"/>
              <a:t>arXiv:1706.0369</a:t>
            </a:r>
            <a:endParaRPr lang="ru-RU" dirty="0"/>
          </a:p>
        </p:txBody>
      </p:sp>
    </p:spTree>
    <p:extLst>
      <p:ext uri="{BB962C8B-B14F-4D97-AF65-F5344CB8AC3E}">
        <p14:creationId xmlns:p14="http://schemas.microsoft.com/office/powerpoint/2010/main" val="3205235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p:txBody>
          <a:bodyPr>
            <a:normAutofit/>
          </a:bodyPr>
          <a:lstStyle/>
          <a:p>
            <a:r>
              <a:rPr lang="en-US" dirty="0" smtClean="0"/>
              <a:t>GW – ‘ripples’ of space-time</a:t>
            </a:r>
            <a:endParaRPr lang="ru-RU" b="1" dirty="0" smtClean="0">
              <a:solidFill>
                <a:srgbClr val="FFFF00"/>
              </a:solidFill>
            </a:endParaRPr>
          </a:p>
        </p:txBody>
      </p:sp>
      <p:sp>
        <p:nvSpPr>
          <p:cNvPr id="17411" name="Содержимое 3"/>
          <p:cNvSpPr>
            <a:spLocks noGrp="1"/>
          </p:cNvSpPr>
          <p:nvPr>
            <p:ph sz="half" idx="2"/>
          </p:nvPr>
        </p:nvSpPr>
        <p:spPr/>
        <p:txBody>
          <a:bodyPr/>
          <a:lstStyle/>
          <a:p>
            <a:endParaRPr lang="ru-RU" smtClean="0"/>
          </a:p>
        </p:txBody>
      </p:sp>
      <p:sp>
        <p:nvSpPr>
          <p:cNvPr id="5" name="Дата 4"/>
          <p:cNvSpPr>
            <a:spLocks noGrp="1"/>
          </p:cNvSpPr>
          <p:nvPr>
            <p:ph type="dt" sz="quarter" idx="10"/>
          </p:nvPr>
        </p:nvSpPr>
        <p:spPr/>
        <p:txBody>
          <a:bodyPr/>
          <a:lstStyle/>
          <a:p>
            <a:pPr>
              <a:defRPr/>
            </a:pPr>
            <a:fld id="{34DD0D64-7EE0-4EC6-8509-36484CDAED60}" type="datetime1">
              <a:rPr lang="ru-RU" smtClean="0"/>
              <a:pPr>
                <a:defRPr/>
              </a:pPr>
              <a:t>01.10.2017</a:t>
            </a:fld>
            <a:endParaRPr lang="ru-RU"/>
          </a:p>
        </p:txBody>
      </p:sp>
      <p:sp>
        <p:nvSpPr>
          <p:cNvPr id="17413" name="Нижний колонтитул 5"/>
          <p:cNvSpPr>
            <a:spLocks noGrp="1"/>
          </p:cNvSpPr>
          <p:nvPr>
            <p:ph type="ftr" sz="quarter" idx="11"/>
          </p:nvPr>
        </p:nvSpPr>
        <p:spPr bwMode="auto">
          <a:noFill/>
          <a:ln>
            <a:miter lim="800000"/>
            <a:headEnd/>
            <a:tailEnd/>
          </a:ln>
        </p:spPr>
        <p:txBody>
          <a:bodyPr/>
          <a:lstStyle/>
          <a:p>
            <a:endParaRPr lang="ru-RU" smtClean="0"/>
          </a:p>
        </p:txBody>
      </p:sp>
      <p:pic>
        <p:nvPicPr>
          <p:cNvPr id="17414" name="Picture 2"/>
          <p:cNvPicPr>
            <a:picLocks noGrp="1" noChangeAspect="1" noChangeArrowheads="1"/>
          </p:cNvPicPr>
          <p:nvPr>
            <p:ph sz="half" idx="1"/>
          </p:nvPr>
        </p:nvPicPr>
        <p:blipFill>
          <a:blip r:embed="rId2" cstate="print"/>
          <a:srcRect/>
          <a:stretch>
            <a:fillRect/>
          </a:stretch>
        </p:blipFill>
        <p:spPr>
          <a:xfrm>
            <a:off x="684213" y="3573463"/>
            <a:ext cx="7632700" cy="2058987"/>
          </a:xfrm>
          <a:noFill/>
        </p:spPr>
      </p:pic>
      <p:pic>
        <p:nvPicPr>
          <p:cNvPr id="17415" name="Picture 4"/>
          <p:cNvPicPr>
            <a:picLocks noChangeAspect="1" noChangeArrowheads="1"/>
          </p:cNvPicPr>
          <p:nvPr/>
        </p:nvPicPr>
        <p:blipFill>
          <a:blip r:embed="rId3" cstate="print"/>
          <a:srcRect/>
          <a:stretch>
            <a:fillRect/>
          </a:stretch>
        </p:blipFill>
        <p:spPr bwMode="auto">
          <a:xfrm>
            <a:off x="755650" y="1557338"/>
            <a:ext cx="7635875" cy="952500"/>
          </a:xfrm>
          <a:prstGeom prst="rect">
            <a:avLst/>
          </a:prstGeom>
          <a:noFill/>
          <a:ln w="9525">
            <a:noFill/>
            <a:miter lim="800000"/>
            <a:headEnd/>
            <a:tailEnd/>
          </a:ln>
        </p:spPr>
      </p:pic>
    </p:spTree>
    <p:extLst>
      <p:ext uri="{BB962C8B-B14F-4D97-AF65-F5344CB8AC3E}">
        <p14:creationId xmlns:p14="http://schemas.microsoft.com/office/powerpoint/2010/main" val="36499032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Initial rotation effect</a:t>
            </a:r>
            <a:endParaRPr lang="ru-RU" dirty="0"/>
          </a:p>
        </p:txBody>
      </p:sp>
      <p:pic>
        <p:nvPicPr>
          <p:cNvPr id="4" name="Объект 3"/>
          <p:cNvPicPr>
            <a:picLocks noGrp="1" noChangeAspect="1"/>
          </p:cNvPicPr>
          <p:nvPr>
            <p:ph idx="1"/>
          </p:nvPr>
        </p:nvPicPr>
        <p:blipFill>
          <a:blip r:embed="rId2"/>
          <a:stretch>
            <a:fillRect/>
          </a:stretch>
        </p:blipFill>
        <p:spPr>
          <a:xfrm>
            <a:off x="1259632" y="1340768"/>
            <a:ext cx="7010924" cy="5257800"/>
          </a:xfrm>
          <a:prstGeom prst="rect">
            <a:avLst/>
          </a:prstGeom>
        </p:spPr>
      </p:pic>
    </p:spTree>
    <p:extLst>
      <p:ext uri="{BB962C8B-B14F-4D97-AF65-F5344CB8AC3E}">
        <p14:creationId xmlns:p14="http://schemas.microsoft.com/office/powerpoint/2010/main" val="8560748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Viable alternatives/complementary channels</a:t>
            </a:r>
            <a:endParaRPr lang="ru-RU" dirty="0"/>
          </a:p>
        </p:txBody>
      </p:sp>
      <p:sp>
        <p:nvSpPr>
          <p:cNvPr id="3" name="Содержимое 2"/>
          <p:cNvSpPr>
            <a:spLocks noGrp="1"/>
          </p:cNvSpPr>
          <p:nvPr>
            <p:ph idx="1"/>
          </p:nvPr>
        </p:nvSpPr>
        <p:spPr/>
        <p:txBody>
          <a:bodyPr/>
          <a:lstStyle/>
          <a:p>
            <a:r>
              <a:rPr lang="en-US" dirty="0" smtClean="0"/>
              <a:t>Dynamical formation in globular clusters</a:t>
            </a:r>
          </a:p>
          <a:p>
            <a:r>
              <a:rPr lang="en-US" dirty="0" smtClean="0"/>
              <a:t>Primordial binary black holes</a:t>
            </a:r>
          </a:p>
          <a:p>
            <a:pPr>
              <a:buNone/>
            </a:pPr>
            <a:endParaRPr lang="en-US" dirty="0" smtClean="0"/>
          </a:p>
          <a:p>
            <a:pPr>
              <a:buNone/>
            </a:pPr>
            <a:endParaRPr lang="en-US" dirty="0" smtClean="0"/>
          </a:p>
          <a:p>
            <a:pPr>
              <a:buNone/>
            </a:pPr>
            <a:r>
              <a:rPr lang="en-US" dirty="0" smtClean="0">
                <a:solidFill>
                  <a:srgbClr val="FFFF00"/>
                </a:solidFill>
              </a:rPr>
              <a:t>Schwarzschild (almost) BH can be formed </a:t>
            </a:r>
            <a:r>
              <a:rPr lang="en-US" dirty="0" smtClean="0">
                <a:solidFill>
                  <a:srgbClr val="FFFF00"/>
                </a:solidFill>
                <a:sym typeface="Wingdings" pitchFamily="2" charset="2"/>
              </a:rPr>
              <a:t> no problem with angular momentum excess</a:t>
            </a:r>
            <a:endParaRPr lang="ru-RU" dirty="0">
              <a:solidFill>
                <a:srgbClr val="FFFF00"/>
              </a:solidFill>
            </a:endParaRPr>
          </a:p>
        </p:txBody>
      </p:sp>
    </p:spTree>
    <p:extLst>
      <p:ext uri="{BB962C8B-B14F-4D97-AF65-F5344CB8AC3E}">
        <p14:creationId xmlns:p14="http://schemas.microsoft.com/office/powerpoint/2010/main" val="39376883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Dynamical BBH formation in globular clusters</a:t>
            </a:r>
            <a:endParaRPr lang="ru-RU" dirty="0"/>
          </a:p>
        </p:txBody>
      </p:sp>
      <p:sp>
        <p:nvSpPr>
          <p:cNvPr id="3" name="Содержимое 2"/>
          <p:cNvSpPr>
            <a:spLocks noGrp="1"/>
          </p:cNvSpPr>
          <p:nvPr>
            <p:ph idx="1"/>
          </p:nvPr>
        </p:nvSpPr>
        <p:spPr/>
        <p:txBody>
          <a:bodyPr/>
          <a:lstStyle/>
          <a:p>
            <a:r>
              <a:rPr lang="en-US" dirty="0" smtClean="0"/>
              <a:t>Globular clusters formed @ z=3.5</a:t>
            </a:r>
          </a:p>
          <a:p>
            <a:r>
              <a:rPr lang="en-US" dirty="0" err="1" smtClean="0"/>
              <a:t>M</a:t>
            </a:r>
            <a:r>
              <a:rPr lang="en-US" baseline="-25000" dirty="0" err="1" smtClean="0"/>
              <a:t>gc</a:t>
            </a:r>
            <a:r>
              <a:rPr lang="en-US" dirty="0" smtClean="0"/>
              <a:t>=3-5 x 10</a:t>
            </a:r>
            <a:r>
              <a:rPr lang="en-US" baseline="30000" dirty="0" smtClean="0"/>
              <a:t>5</a:t>
            </a:r>
            <a:r>
              <a:rPr lang="en-US" dirty="0" smtClean="0"/>
              <a:t> </a:t>
            </a:r>
            <a:r>
              <a:rPr lang="en-US" dirty="0"/>
              <a:t>M</a:t>
            </a:r>
            <a:r>
              <a:rPr lang="en-US" baseline="-25000" dirty="0">
                <a:sym typeface="Euclid Extra" panose="02050502000505020303" pitchFamily="18" charset="2"/>
              </a:rPr>
              <a:t></a:t>
            </a:r>
            <a:endParaRPr lang="en-US" dirty="0" smtClean="0"/>
          </a:p>
          <a:p>
            <a:r>
              <a:rPr lang="en-US" dirty="0" smtClean="0"/>
              <a:t>Low-</a:t>
            </a:r>
            <a:r>
              <a:rPr lang="en-US" dirty="0" err="1" smtClean="0"/>
              <a:t>metallicity</a:t>
            </a:r>
            <a:r>
              <a:rPr lang="en-US" dirty="0" smtClean="0"/>
              <a:t> 0.01-0.05 of </a:t>
            </a:r>
            <a:r>
              <a:rPr lang="en-US" dirty="0" err="1" smtClean="0"/>
              <a:t>Z</a:t>
            </a:r>
            <a:r>
              <a:rPr lang="en-US" baseline="-25000" dirty="0" err="1" smtClean="0"/>
              <a:t>solar</a:t>
            </a:r>
            <a:r>
              <a:rPr lang="en-US" dirty="0" smtClean="0"/>
              <a:t>, </a:t>
            </a:r>
          </a:p>
          <a:p>
            <a:r>
              <a:rPr lang="en-US" dirty="0" smtClean="0"/>
              <a:t>Dynamical interactions lead to BBH formation and ejection from the cluster</a:t>
            </a:r>
          </a:p>
        </p:txBody>
      </p:sp>
      <p:sp>
        <p:nvSpPr>
          <p:cNvPr id="5" name="TextBox 4"/>
          <p:cNvSpPr txBox="1"/>
          <p:nvPr/>
        </p:nvSpPr>
        <p:spPr>
          <a:xfrm>
            <a:off x="7164288" y="5301208"/>
            <a:ext cx="1519390" cy="369332"/>
          </a:xfrm>
          <a:prstGeom prst="rect">
            <a:avLst/>
          </a:prstGeom>
          <a:noFill/>
        </p:spPr>
        <p:txBody>
          <a:bodyPr wrap="none" rtlCol="0">
            <a:spAutoFit/>
          </a:bodyPr>
          <a:lstStyle/>
          <a:p>
            <a:r>
              <a:rPr lang="en-US" dirty="0" smtClean="0"/>
              <a:t>Rodriguez+ 16</a:t>
            </a:r>
            <a:endParaRPr lang="ru-RU" dirty="0"/>
          </a:p>
        </p:txBody>
      </p:sp>
    </p:spTree>
    <p:extLst>
      <p:ext uri="{BB962C8B-B14F-4D97-AF65-F5344CB8AC3E}">
        <p14:creationId xmlns:p14="http://schemas.microsoft.com/office/powerpoint/2010/main" val="18268818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pic>
        <p:nvPicPr>
          <p:cNvPr id="172034" name="Picture 2"/>
          <p:cNvPicPr>
            <a:picLocks noChangeAspect="1" noChangeArrowheads="1"/>
          </p:cNvPicPr>
          <p:nvPr/>
        </p:nvPicPr>
        <p:blipFill>
          <a:blip r:embed="rId2" cstate="print"/>
          <a:srcRect/>
          <a:stretch>
            <a:fillRect/>
          </a:stretch>
        </p:blipFill>
        <p:spPr bwMode="auto">
          <a:xfrm>
            <a:off x="0" y="81399"/>
            <a:ext cx="3131840" cy="6776601"/>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3779912" y="692696"/>
            <a:ext cx="4648200" cy="4829175"/>
          </a:xfrm>
          <a:prstGeom prst="rect">
            <a:avLst/>
          </a:prstGeom>
          <a:noFill/>
          <a:ln w="9525">
            <a:noFill/>
            <a:miter lim="800000"/>
            <a:headEnd/>
            <a:tailEnd/>
          </a:ln>
        </p:spPr>
      </p:pic>
      <p:sp>
        <p:nvSpPr>
          <p:cNvPr id="6" name="TextBox 5"/>
          <p:cNvSpPr txBox="1"/>
          <p:nvPr/>
        </p:nvSpPr>
        <p:spPr>
          <a:xfrm>
            <a:off x="4860032" y="6093296"/>
            <a:ext cx="1572290" cy="369332"/>
          </a:xfrm>
          <a:prstGeom prst="rect">
            <a:avLst/>
          </a:prstGeom>
          <a:noFill/>
        </p:spPr>
        <p:txBody>
          <a:bodyPr wrap="none" rtlCol="0">
            <a:spAutoFit/>
          </a:bodyPr>
          <a:lstStyle/>
          <a:p>
            <a:r>
              <a:rPr lang="en-US" dirty="0" smtClean="0"/>
              <a:t>Rodriguez+ 16 </a:t>
            </a:r>
            <a:endParaRPr lang="ru-RU" dirty="0"/>
          </a:p>
        </p:txBody>
      </p:sp>
    </p:spTree>
    <p:extLst>
      <p:ext uri="{BB962C8B-B14F-4D97-AF65-F5344CB8AC3E}">
        <p14:creationId xmlns:p14="http://schemas.microsoft.com/office/powerpoint/2010/main" val="705946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Primordial  BHs</a:t>
            </a:r>
            <a:endParaRPr lang="ru-RU" dirty="0"/>
          </a:p>
        </p:txBody>
      </p:sp>
      <p:sp>
        <p:nvSpPr>
          <p:cNvPr id="3" name="Содержимое 2"/>
          <p:cNvSpPr>
            <a:spLocks noGrp="1"/>
          </p:cNvSpPr>
          <p:nvPr>
            <p:ph idx="1"/>
          </p:nvPr>
        </p:nvSpPr>
        <p:spPr/>
        <p:txBody>
          <a:bodyPr>
            <a:normAutofit fontScale="92500" lnSpcReduction="10000"/>
          </a:bodyPr>
          <a:lstStyle/>
          <a:p>
            <a:r>
              <a:rPr lang="en-US" dirty="0" smtClean="0"/>
              <a:t>Can form in the early </a:t>
            </a:r>
            <a:r>
              <a:rPr lang="en-US" dirty="0"/>
              <a:t>Universe (</a:t>
            </a:r>
            <a:r>
              <a:rPr lang="en-US" dirty="0" err="1"/>
              <a:t>Carr</a:t>
            </a:r>
            <a:r>
              <a:rPr lang="en-US" dirty="0"/>
              <a:t>, </a:t>
            </a:r>
            <a:r>
              <a:rPr lang="en-US" dirty="0" smtClean="0"/>
              <a:t>Hawking 74) and significantly contribute to DM</a:t>
            </a:r>
          </a:p>
          <a:p>
            <a:r>
              <a:rPr lang="en-US" dirty="0" smtClean="0"/>
              <a:t>Can be seeds for early galaxy formation</a:t>
            </a:r>
          </a:p>
          <a:p>
            <a:r>
              <a:rPr lang="en-US" dirty="0" smtClean="0"/>
              <a:t>Can form merging binary BHs </a:t>
            </a:r>
            <a:r>
              <a:rPr lang="en-US" dirty="0"/>
              <a:t>(</a:t>
            </a:r>
            <a:r>
              <a:rPr lang="en-US" dirty="0" smtClean="0"/>
              <a:t>Nakamura+ 97</a:t>
            </a:r>
            <a:r>
              <a:rPr lang="en-US" dirty="0"/>
              <a:t>)</a:t>
            </a:r>
          </a:p>
          <a:p>
            <a:r>
              <a:rPr lang="en-US" dirty="0" smtClean="0"/>
              <a:t>GW150914 can be a PBH (Bird+ 16, </a:t>
            </a:r>
            <a:r>
              <a:rPr lang="en-US" dirty="0" err="1" smtClean="0"/>
              <a:t>Blinnikov</a:t>
            </a:r>
            <a:r>
              <a:rPr lang="en-US" dirty="0" smtClean="0"/>
              <a:t>, </a:t>
            </a:r>
            <a:r>
              <a:rPr lang="en-US" dirty="0" err="1" smtClean="0"/>
              <a:t>Dolgov</a:t>
            </a:r>
            <a:r>
              <a:rPr lang="en-US" dirty="0" smtClean="0"/>
              <a:t>, PK, </a:t>
            </a:r>
            <a:r>
              <a:rPr lang="en-US" dirty="0" err="1" smtClean="0"/>
              <a:t>Porayko</a:t>
            </a:r>
            <a:r>
              <a:rPr lang="en-US" dirty="0" smtClean="0"/>
              <a:t> 16…)</a:t>
            </a:r>
          </a:p>
          <a:p>
            <a:endParaRPr lang="en-US" dirty="0" smtClean="0"/>
          </a:p>
          <a:p>
            <a:pPr>
              <a:buNone/>
            </a:pPr>
            <a:r>
              <a:rPr lang="en-US" b="1" dirty="0" smtClean="0">
                <a:solidFill>
                  <a:srgbClr val="FFFF00"/>
                </a:solidFill>
              </a:rPr>
              <a:t>Can a universal PBH mass distribution be responsible?</a:t>
            </a:r>
          </a:p>
        </p:txBody>
      </p:sp>
    </p:spTree>
    <p:extLst>
      <p:ext uri="{BB962C8B-B14F-4D97-AF65-F5344CB8AC3E}">
        <p14:creationId xmlns:p14="http://schemas.microsoft.com/office/powerpoint/2010/main" val="26222026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3600" dirty="0" smtClean="0"/>
              <a:t>Particular model: primordial BH in the modified </a:t>
            </a:r>
            <a:r>
              <a:rPr lang="en-US" sz="3600" dirty="0" err="1" smtClean="0"/>
              <a:t>supersymmetric</a:t>
            </a:r>
            <a:r>
              <a:rPr lang="en-US" sz="3600" dirty="0" smtClean="0"/>
              <a:t> </a:t>
            </a:r>
            <a:r>
              <a:rPr lang="en-US" sz="3600" dirty="0" err="1" smtClean="0"/>
              <a:t>baryogenesis</a:t>
            </a:r>
            <a:r>
              <a:rPr lang="en-US" sz="3600" dirty="0" smtClean="0"/>
              <a:t> scenario (Affleck-Dine mechanism)</a:t>
            </a:r>
            <a:endParaRPr lang="ru-RU" sz="3600" dirty="0"/>
          </a:p>
        </p:txBody>
      </p:sp>
      <p:sp>
        <p:nvSpPr>
          <p:cNvPr id="3" name="Содержимое 2"/>
          <p:cNvSpPr>
            <a:spLocks noGrp="1"/>
          </p:cNvSpPr>
          <p:nvPr>
            <p:ph idx="1"/>
          </p:nvPr>
        </p:nvSpPr>
        <p:spPr>
          <a:xfrm>
            <a:off x="457200" y="2204864"/>
            <a:ext cx="8229600" cy="3921299"/>
          </a:xfrm>
        </p:spPr>
        <p:txBody>
          <a:bodyPr/>
          <a:lstStyle/>
          <a:p>
            <a:r>
              <a:rPr lang="en-US" dirty="0" err="1" smtClean="0"/>
              <a:t>Dolgov</a:t>
            </a:r>
            <a:r>
              <a:rPr lang="en-US" dirty="0" smtClean="0"/>
              <a:t> + (1993, 2009): inflation field coupled with </a:t>
            </a:r>
            <a:r>
              <a:rPr lang="en-US" dirty="0" err="1" smtClean="0"/>
              <a:t>renormalizable</a:t>
            </a:r>
            <a:r>
              <a:rPr lang="en-US" dirty="0" smtClean="0"/>
              <a:t> scalar baryon field</a:t>
            </a:r>
          </a:p>
          <a:p>
            <a:endParaRPr lang="en-US" dirty="0" smtClean="0"/>
          </a:p>
          <a:p>
            <a:pPr>
              <a:buNone/>
            </a:pPr>
            <a:endParaRPr lang="en-US" dirty="0" smtClean="0"/>
          </a:p>
          <a:p>
            <a:r>
              <a:rPr lang="en-US" dirty="0" smtClean="0"/>
              <a:t>High-B bubbles  with almost model-independent mass distribution</a:t>
            </a:r>
          </a:p>
          <a:p>
            <a:endParaRPr lang="ru-RU" dirty="0"/>
          </a:p>
        </p:txBody>
      </p:sp>
      <p:pic>
        <p:nvPicPr>
          <p:cNvPr id="177154" name="Picture 2"/>
          <p:cNvPicPr>
            <a:picLocks noChangeAspect="1" noChangeArrowheads="1"/>
          </p:cNvPicPr>
          <p:nvPr/>
        </p:nvPicPr>
        <p:blipFill>
          <a:blip r:embed="rId2" cstate="print"/>
          <a:srcRect/>
          <a:stretch>
            <a:fillRect/>
          </a:stretch>
        </p:blipFill>
        <p:spPr bwMode="auto">
          <a:xfrm>
            <a:off x="2267744" y="3429000"/>
            <a:ext cx="4391025" cy="533400"/>
          </a:xfrm>
          <a:prstGeom prst="rect">
            <a:avLst/>
          </a:prstGeom>
          <a:noFill/>
          <a:ln w="9525">
            <a:noFill/>
            <a:miter lim="800000"/>
            <a:headEnd/>
            <a:tailEnd/>
          </a:ln>
        </p:spPr>
      </p:pic>
      <p:pic>
        <p:nvPicPr>
          <p:cNvPr id="177156" name="Picture 4"/>
          <p:cNvPicPr>
            <a:picLocks noChangeAspect="1" noChangeArrowheads="1"/>
          </p:cNvPicPr>
          <p:nvPr/>
        </p:nvPicPr>
        <p:blipFill>
          <a:blip r:embed="rId3" cstate="print"/>
          <a:srcRect/>
          <a:stretch>
            <a:fillRect/>
          </a:stretch>
        </p:blipFill>
        <p:spPr bwMode="auto">
          <a:xfrm>
            <a:off x="2555776" y="5661248"/>
            <a:ext cx="3857037" cy="858391"/>
          </a:xfrm>
          <a:prstGeom prst="rect">
            <a:avLst/>
          </a:prstGeom>
          <a:noFill/>
          <a:ln w="9525">
            <a:noFill/>
            <a:miter lim="800000"/>
            <a:headEnd/>
            <a:tailEnd/>
          </a:ln>
        </p:spPr>
      </p:pic>
    </p:spTree>
    <p:extLst>
      <p:ext uri="{BB962C8B-B14F-4D97-AF65-F5344CB8AC3E}">
        <p14:creationId xmlns:p14="http://schemas.microsoft.com/office/powerpoint/2010/main" val="35760042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32656"/>
            <a:ext cx="8229600" cy="5793507"/>
          </a:xfrm>
        </p:spPr>
        <p:txBody>
          <a:bodyPr>
            <a:normAutofit lnSpcReduction="10000"/>
          </a:bodyPr>
          <a:lstStyle/>
          <a:p>
            <a:r>
              <a:rPr lang="en-US" dirty="0" smtClean="0"/>
              <a:t>Small-scale B –number fluctuations originally are </a:t>
            </a:r>
            <a:r>
              <a:rPr lang="en-US" dirty="0" err="1" smtClean="0"/>
              <a:t>isocurvature</a:t>
            </a:r>
            <a:r>
              <a:rPr lang="en-US" dirty="0" smtClean="0"/>
              <a:t> perturbations, but after QCD phase transition @ 100-200  MeV are transformed into large density  perturbations at </a:t>
            </a:r>
            <a:r>
              <a:rPr lang="en-US" dirty="0" err="1" smtClean="0"/>
              <a:t>astrophysically</a:t>
            </a:r>
            <a:r>
              <a:rPr lang="en-US" dirty="0" smtClean="0"/>
              <a:t> large but cosmologically small scales (</a:t>
            </a:r>
            <a:r>
              <a:rPr lang="en-US" sz="2400" dirty="0" err="1" smtClean="0">
                <a:solidFill>
                  <a:srgbClr val="FFFF00"/>
                </a:solidFill>
                <a:latin typeface="Arial" panose="020B0604020202020204" pitchFamily="34" charset="0"/>
              </a:rPr>
              <a:t>Dolgov</a:t>
            </a:r>
            <a:r>
              <a:rPr lang="en-US" sz="2400" dirty="0" smtClean="0">
                <a:solidFill>
                  <a:srgbClr val="FFFF00"/>
                </a:solidFill>
                <a:latin typeface="Arial" panose="020B0604020202020204" pitchFamily="34" charset="0"/>
              </a:rPr>
              <a:t>, Silk, </a:t>
            </a:r>
            <a:r>
              <a:rPr lang="ru-RU" altLang="ru-RU" sz="2400" b="1" dirty="0" smtClean="0">
                <a:solidFill>
                  <a:srgbClr val="FFFF00"/>
                </a:solidFill>
                <a:latin typeface="Arial" panose="020B0604020202020204" pitchFamily="34" charset="0"/>
              </a:rPr>
              <a:t>PRD47 </a:t>
            </a:r>
            <a:r>
              <a:rPr lang="ru-RU" altLang="ru-RU" sz="2400" b="1" dirty="0">
                <a:solidFill>
                  <a:srgbClr val="FFFF00"/>
                </a:solidFill>
                <a:latin typeface="Arial" panose="020B0604020202020204" pitchFamily="34" charset="0"/>
              </a:rPr>
              <a:t>(1993) </a:t>
            </a:r>
            <a:r>
              <a:rPr lang="ru-RU" altLang="ru-RU" sz="2400" b="1" dirty="0" smtClean="0">
                <a:solidFill>
                  <a:srgbClr val="FFFF00"/>
                </a:solidFill>
                <a:latin typeface="Arial" panose="020B0604020202020204" pitchFamily="34" charset="0"/>
              </a:rPr>
              <a:t>4244</a:t>
            </a:r>
            <a:r>
              <a:rPr lang="en-US" altLang="ru-RU" sz="2400" dirty="0">
                <a:solidFill>
                  <a:srgbClr val="FFFF00"/>
                </a:solidFill>
                <a:latin typeface="Arial" panose="020B0604020202020204" pitchFamily="34" charset="0"/>
              </a:rPr>
              <a:t>)</a:t>
            </a:r>
            <a:endParaRPr lang="ru-RU" altLang="ru-RU" dirty="0">
              <a:solidFill>
                <a:srgbClr val="FFFF00"/>
              </a:solidFill>
              <a:latin typeface="Arial" panose="020B0604020202020204" pitchFamily="34" charset="0"/>
            </a:endParaRPr>
          </a:p>
          <a:p>
            <a:endParaRPr lang="en-US" dirty="0" smtClean="0"/>
          </a:p>
          <a:p>
            <a:r>
              <a:rPr lang="en-US" dirty="0" smtClean="0"/>
              <a:t>High-B bubbles could form </a:t>
            </a:r>
            <a:r>
              <a:rPr lang="en-US" b="1" dirty="0" smtClean="0">
                <a:solidFill>
                  <a:srgbClr val="FFFF00"/>
                </a:solidFill>
              </a:rPr>
              <a:t>primordial BHs</a:t>
            </a:r>
            <a:r>
              <a:rPr lang="en-US" dirty="0" smtClean="0"/>
              <a:t>, compact stellar-mass objects or dense primordial gas clouds. Primordial BHs can be seeds for early galaxy formation (</a:t>
            </a:r>
            <a:r>
              <a:rPr lang="en-US" sz="2800" dirty="0" err="1" smtClean="0"/>
              <a:t>Dolgov</a:t>
            </a:r>
            <a:r>
              <a:rPr lang="en-US" sz="2800" dirty="0" smtClean="0"/>
              <a:t>+</a:t>
            </a:r>
            <a:r>
              <a:rPr lang="ru-RU" altLang="ru-RU" b="1" dirty="0" smtClean="0">
                <a:latin typeface="Arial" panose="020B0604020202020204" pitchFamily="34" charset="0"/>
              </a:rPr>
              <a:t> </a:t>
            </a:r>
            <a:r>
              <a:rPr lang="ru-RU" altLang="ru-RU" sz="2400" dirty="0" err="1">
                <a:latin typeface="Arial" panose="020B0604020202020204" pitchFamily="34" charset="0"/>
              </a:rPr>
              <a:t>Nucl.Phys</a:t>
            </a:r>
            <a:r>
              <a:rPr lang="ru-RU" altLang="ru-RU" sz="2400" dirty="0">
                <a:latin typeface="Arial" panose="020B0604020202020204" pitchFamily="34" charset="0"/>
              </a:rPr>
              <a:t>. B807 (2009) </a:t>
            </a:r>
            <a:r>
              <a:rPr lang="ru-RU" altLang="ru-RU" sz="2400" dirty="0" smtClean="0">
                <a:latin typeface="Arial" panose="020B0604020202020204" pitchFamily="34" charset="0"/>
              </a:rPr>
              <a:t>229</a:t>
            </a:r>
            <a:r>
              <a:rPr lang="en-US" altLang="ru-RU" sz="2400" dirty="0" smtClean="0">
                <a:latin typeface="Arial" panose="020B0604020202020204" pitchFamily="34" charset="0"/>
              </a:rPr>
              <a:t>, </a:t>
            </a:r>
            <a:r>
              <a:rPr lang="en-US" altLang="ru-RU" sz="2400" dirty="0" err="1" smtClean="0">
                <a:latin typeface="Arial" panose="020B0604020202020204" pitchFamily="34" charset="0"/>
              </a:rPr>
              <a:t>Dolgov</a:t>
            </a:r>
            <a:r>
              <a:rPr lang="en-US" altLang="ru-RU" sz="2400" dirty="0" smtClean="0">
                <a:latin typeface="Arial" panose="020B0604020202020204" pitchFamily="34" charset="0"/>
              </a:rPr>
              <a:t>, </a:t>
            </a:r>
            <a:r>
              <a:rPr lang="en-US" altLang="ru-RU" sz="2400" dirty="0" err="1" smtClean="0">
                <a:latin typeface="Arial" panose="020B0604020202020204" pitchFamily="34" charset="0"/>
              </a:rPr>
              <a:t>Blinnikov</a:t>
            </a:r>
            <a:r>
              <a:rPr lang="en-US" altLang="ru-RU" sz="2400" dirty="0" smtClean="0">
                <a:latin typeface="Arial" panose="020B0604020202020204" pitchFamily="34" charset="0"/>
              </a:rPr>
              <a:t> PRD89 (2014) 021301)</a:t>
            </a:r>
            <a:r>
              <a:rPr lang="ru-RU" altLang="ru-RU" sz="2400" dirty="0" smtClean="0">
                <a:latin typeface="Arial" panose="020B0604020202020204" pitchFamily="34" charset="0"/>
              </a:rPr>
              <a:t> </a:t>
            </a:r>
            <a:endParaRPr lang="ru-RU" sz="2400" dirty="0"/>
          </a:p>
        </p:txBody>
      </p:sp>
      <p:sp>
        <p:nvSpPr>
          <p:cNvPr id="6" name="Rectangle 4"/>
          <p:cNvSpPr>
            <a:spLocks noChangeArrowheads="1"/>
          </p:cNvSpPr>
          <p:nvPr/>
        </p:nvSpPr>
        <p:spPr bwMode="auto">
          <a:xfrm>
            <a:off x="0" y="43934"/>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41819740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Estimate of mass distribution</a:t>
            </a:r>
            <a:endParaRPr lang="ru-RU" dirty="0"/>
          </a:p>
        </p:txBody>
      </p:sp>
      <p:sp>
        <p:nvSpPr>
          <p:cNvPr id="3" name="Содержимое 2"/>
          <p:cNvSpPr>
            <a:spLocks noGrp="1"/>
          </p:cNvSpPr>
          <p:nvPr>
            <p:ph idx="1"/>
          </p:nvPr>
        </p:nvSpPr>
        <p:spPr/>
        <p:txBody>
          <a:bodyPr>
            <a:normAutofit fontScale="92500"/>
          </a:bodyPr>
          <a:lstStyle/>
          <a:p>
            <a:endParaRPr lang="en-US" dirty="0" smtClean="0"/>
          </a:p>
          <a:p>
            <a:endParaRPr lang="en-US" dirty="0" smtClean="0"/>
          </a:p>
          <a:p>
            <a:endParaRPr lang="en-US" dirty="0" smtClean="0"/>
          </a:p>
          <a:p>
            <a:r>
              <a:rPr lang="en-US" dirty="0" smtClean="0"/>
              <a:t>A. Fraction of DM in MACHOs is 0.1 for mass range 0.1-1 </a:t>
            </a:r>
            <a:r>
              <a:rPr lang="en-US" dirty="0" err="1" smtClean="0"/>
              <a:t>Msun</a:t>
            </a:r>
            <a:endParaRPr lang="en-US" dirty="0" smtClean="0"/>
          </a:p>
          <a:p>
            <a:r>
              <a:rPr lang="en-US" dirty="0" smtClean="0"/>
              <a:t>B. Primordial BH make up to all cosmological DM</a:t>
            </a:r>
          </a:p>
          <a:p>
            <a:r>
              <a:rPr lang="en-US" dirty="0" smtClean="0"/>
              <a:t>C. Density  of primordial BH with M&gt; 10</a:t>
            </a:r>
            <a:r>
              <a:rPr lang="en-US" baseline="30000" dirty="0" smtClean="0"/>
              <a:t>4</a:t>
            </a:r>
            <a:r>
              <a:rPr lang="en-US" dirty="0" smtClean="0"/>
              <a:t> = density of observed large galaxies</a:t>
            </a:r>
            <a:endParaRPr lang="ru-RU" dirty="0"/>
          </a:p>
        </p:txBody>
      </p:sp>
      <p:pic>
        <p:nvPicPr>
          <p:cNvPr id="178178" name="Picture 2"/>
          <p:cNvPicPr>
            <a:picLocks noChangeAspect="1" noChangeArrowheads="1"/>
          </p:cNvPicPr>
          <p:nvPr/>
        </p:nvPicPr>
        <p:blipFill>
          <a:blip r:embed="rId2" cstate="print"/>
          <a:srcRect/>
          <a:stretch>
            <a:fillRect/>
          </a:stretch>
        </p:blipFill>
        <p:spPr bwMode="auto">
          <a:xfrm>
            <a:off x="899592" y="1700808"/>
            <a:ext cx="2743200" cy="333375"/>
          </a:xfrm>
          <a:prstGeom prst="rect">
            <a:avLst/>
          </a:prstGeom>
          <a:noFill/>
          <a:ln w="9525">
            <a:noFill/>
            <a:miter lim="800000"/>
            <a:headEnd/>
            <a:tailEnd/>
          </a:ln>
        </p:spPr>
      </p:pic>
      <p:pic>
        <p:nvPicPr>
          <p:cNvPr id="178179" name="Picture 3"/>
          <p:cNvPicPr>
            <a:picLocks noChangeAspect="1" noChangeArrowheads="1"/>
          </p:cNvPicPr>
          <p:nvPr/>
        </p:nvPicPr>
        <p:blipFill>
          <a:blip r:embed="rId3" cstate="print"/>
          <a:srcRect/>
          <a:stretch>
            <a:fillRect/>
          </a:stretch>
        </p:blipFill>
        <p:spPr bwMode="auto">
          <a:xfrm>
            <a:off x="4283968" y="1700808"/>
            <a:ext cx="2400300" cy="390525"/>
          </a:xfrm>
          <a:prstGeom prst="rect">
            <a:avLst/>
          </a:prstGeom>
          <a:noFill/>
          <a:ln w="9525">
            <a:noFill/>
            <a:miter lim="800000"/>
            <a:headEnd/>
            <a:tailEnd/>
          </a:ln>
        </p:spPr>
      </p:pic>
      <p:pic>
        <p:nvPicPr>
          <p:cNvPr id="178181" name="Picture 5"/>
          <p:cNvPicPr>
            <a:picLocks noChangeAspect="1" noChangeArrowheads="1"/>
          </p:cNvPicPr>
          <p:nvPr/>
        </p:nvPicPr>
        <p:blipFill>
          <a:blip r:embed="rId4" cstate="print"/>
          <a:srcRect/>
          <a:stretch>
            <a:fillRect/>
          </a:stretch>
        </p:blipFill>
        <p:spPr bwMode="auto">
          <a:xfrm>
            <a:off x="539552" y="2348880"/>
            <a:ext cx="3276600" cy="628650"/>
          </a:xfrm>
          <a:prstGeom prst="rect">
            <a:avLst/>
          </a:prstGeom>
          <a:noFill/>
          <a:ln w="9525">
            <a:noFill/>
            <a:miter lim="800000"/>
            <a:headEnd/>
            <a:tailEnd/>
          </a:ln>
        </p:spPr>
      </p:pic>
      <p:pic>
        <p:nvPicPr>
          <p:cNvPr id="178182" name="Picture 6"/>
          <p:cNvPicPr>
            <a:picLocks noChangeAspect="1" noChangeArrowheads="1"/>
          </p:cNvPicPr>
          <p:nvPr/>
        </p:nvPicPr>
        <p:blipFill>
          <a:blip r:embed="rId5" cstate="print"/>
          <a:srcRect/>
          <a:stretch>
            <a:fillRect/>
          </a:stretch>
        </p:blipFill>
        <p:spPr bwMode="auto">
          <a:xfrm>
            <a:off x="4427984" y="2420888"/>
            <a:ext cx="3048000" cy="371475"/>
          </a:xfrm>
          <a:prstGeom prst="rect">
            <a:avLst/>
          </a:prstGeom>
          <a:noFill/>
          <a:ln w="9525">
            <a:noFill/>
            <a:miter lim="800000"/>
            <a:headEnd/>
            <a:tailEnd/>
          </a:ln>
        </p:spPr>
      </p:pic>
      <p:sp>
        <p:nvSpPr>
          <p:cNvPr id="9" name="TextBox 8"/>
          <p:cNvSpPr txBox="1"/>
          <p:nvPr/>
        </p:nvSpPr>
        <p:spPr>
          <a:xfrm>
            <a:off x="5364088" y="2996952"/>
            <a:ext cx="1636987" cy="369332"/>
          </a:xfrm>
          <a:prstGeom prst="rect">
            <a:avLst/>
          </a:prstGeom>
          <a:noFill/>
        </p:spPr>
        <p:txBody>
          <a:bodyPr wrap="none" rtlCol="0">
            <a:spAutoFit/>
          </a:bodyPr>
          <a:lstStyle/>
          <a:p>
            <a:r>
              <a:rPr lang="en-US" dirty="0" smtClean="0"/>
              <a:t>(in units c=h=1)</a:t>
            </a:r>
            <a:endParaRPr lang="ru-RU" dirty="0"/>
          </a:p>
        </p:txBody>
      </p:sp>
    </p:spTree>
    <p:extLst>
      <p:ext uri="{BB962C8B-B14F-4D97-AF65-F5344CB8AC3E}">
        <p14:creationId xmlns:p14="http://schemas.microsoft.com/office/powerpoint/2010/main" val="40062897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404664"/>
            <a:ext cx="8229600" cy="5721499"/>
          </a:xfrm>
        </p:spPr>
        <p:txBody>
          <a:bodyPr/>
          <a:lstStyle/>
          <a:p>
            <a:pPr>
              <a:buNone/>
            </a:pPr>
            <a:r>
              <a:rPr lang="en-US" dirty="0" smtClean="0"/>
              <a:t>Total energy density in the mass range M</a:t>
            </a:r>
            <a:r>
              <a:rPr lang="en-US" baseline="-25000" dirty="0" smtClean="0"/>
              <a:t>1</a:t>
            </a:r>
            <a:r>
              <a:rPr lang="en-US" dirty="0" smtClean="0"/>
              <a:t>, M</a:t>
            </a:r>
            <a:r>
              <a:rPr lang="en-US" baseline="-25000" dirty="0" smtClean="0"/>
              <a:t>2</a:t>
            </a:r>
            <a:r>
              <a:rPr lang="en-US" dirty="0" smtClean="0"/>
              <a:t>:</a:t>
            </a:r>
          </a:p>
          <a:p>
            <a:pPr>
              <a:buNone/>
            </a:pPr>
            <a:endParaRPr lang="en-US" dirty="0" smtClean="0"/>
          </a:p>
          <a:p>
            <a:pPr>
              <a:buNone/>
            </a:pPr>
            <a:endParaRPr lang="en-US" dirty="0" smtClean="0"/>
          </a:p>
          <a:p>
            <a:pPr>
              <a:buNone/>
            </a:pPr>
            <a:endParaRPr lang="en-US" dirty="0" smtClean="0"/>
          </a:p>
          <a:p>
            <a:pPr>
              <a:buNone/>
            </a:pPr>
            <a:endParaRPr lang="en-US" dirty="0" smtClean="0"/>
          </a:p>
          <a:p>
            <a:pPr marL="514350" indent="-514350">
              <a:buAutoNum type="alphaUcParenBoth"/>
            </a:pPr>
            <a:r>
              <a:rPr lang="en-US" dirty="0" smtClean="0">
                <a:sym typeface="Wingdings" pitchFamily="2" charset="2"/>
              </a:rPr>
              <a:t>holds independently of </a:t>
            </a:r>
            <a:r>
              <a:rPr lang="en-US" dirty="0" smtClean="0">
                <a:sym typeface="Euclid Symbol"/>
              </a:rPr>
              <a:t></a:t>
            </a:r>
            <a:r>
              <a:rPr lang="en-US" baseline="-25000" dirty="0" smtClean="0">
                <a:sym typeface="Euclid Symbol"/>
              </a:rPr>
              <a:t>43</a:t>
            </a:r>
            <a:r>
              <a:rPr lang="en-US" dirty="0" smtClean="0">
                <a:sym typeface="Wingdings" pitchFamily="2" charset="2"/>
              </a:rPr>
              <a:t> if</a:t>
            </a:r>
          </a:p>
          <a:p>
            <a:pPr marL="514350" indent="-514350">
              <a:buNone/>
            </a:pPr>
            <a:r>
              <a:rPr lang="en-US" dirty="0" smtClean="0">
                <a:sym typeface="Wingdings" pitchFamily="2" charset="2"/>
              </a:rPr>
              <a:t>MACHO fraction                               0.1  </a:t>
            </a:r>
          </a:p>
          <a:p>
            <a:pPr marL="514350" indent="-514350">
              <a:buNone/>
            </a:pPr>
            <a:r>
              <a:rPr lang="en-US" dirty="0" smtClean="0">
                <a:sym typeface="Wingdings" pitchFamily="2" charset="2"/>
              </a:rPr>
              <a:t>(B) </a:t>
            </a:r>
            <a:r>
              <a:rPr lang="el-GR" dirty="0" smtClean="0">
                <a:sym typeface="Wingdings" pitchFamily="2" charset="2"/>
              </a:rPr>
              <a:t>Ω</a:t>
            </a:r>
            <a:r>
              <a:rPr lang="en-US" baseline="-25000" dirty="0" err="1" smtClean="0">
                <a:sym typeface="Wingdings" pitchFamily="2" charset="2"/>
              </a:rPr>
              <a:t>pbh</a:t>
            </a:r>
            <a:r>
              <a:rPr lang="en-US" dirty="0" smtClean="0">
                <a:sym typeface="Wingdings" pitchFamily="2" charset="2"/>
              </a:rPr>
              <a:t>=</a:t>
            </a:r>
            <a:r>
              <a:rPr lang="el-GR" dirty="0">
                <a:sym typeface="Wingdings" pitchFamily="2" charset="2"/>
              </a:rPr>
              <a:t> </a:t>
            </a:r>
            <a:r>
              <a:rPr lang="el-GR" dirty="0" smtClean="0">
                <a:sym typeface="Wingdings" pitchFamily="2" charset="2"/>
              </a:rPr>
              <a:t>Ω</a:t>
            </a:r>
            <a:r>
              <a:rPr lang="en-US" baseline="-25000" dirty="0" err="1" smtClean="0">
                <a:sym typeface="Wingdings" pitchFamily="2" charset="2"/>
              </a:rPr>
              <a:t>dm</a:t>
            </a:r>
            <a:r>
              <a:rPr lang="el-GR" dirty="0" smtClean="0">
                <a:sym typeface="Wingdings" pitchFamily="2" charset="2"/>
              </a:rPr>
              <a:t> </a:t>
            </a:r>
            <a:r>
              <a:rPr lang="en-US" dirty="0" smtClean="0">
                <a:sym typeface="Wingdings" pitchFamily="2" charset="2"/>
              </a:rPr>
              <a:t>holds if</a:t>
            </a:r>
          </a:p>
          <a:p>
            <a:pPr marL="514350" indent="-514350">
              <a:buNone/>
            </a:pPr>
            <a:r>
              <a:rPr lang="en-US" b="1" dirty="0" smtClean="0">
                <a:solidFill>
                  <a:srgbClr val="FFFF00"/>
                </a:solidFill>
                <a:sym typeface="Wingdings" pitchFamily="2" charset="2"/>
              </a:rPr>
              <a:t>(A)+(B)   (C) can be satisfied   </a:t>
            </a:r>
            <a:endParaRPr lang="ru-RU" b="1" dirty="0">
              <a:solidFill>
                <a:srgbClr val="FFFF00"/>
              </a:solidFill>
            </a:endParaRPr>
          </a:p>
        </p:txBody>
      </p:sp>
      <p:pic>
        <p:nvPicPr>
          <p:cNvPr id="179203" name="Picture 3"/>
          <p:cNvPicPr>
            <a:picLocks noChangeAspect="1" noChangeArrowheads="1"/>
          </p:cNvPicPr>
          <p:nvPr/>
        </p:nvPicPr>
        <p:blipFill>
          <a:blip r:embed="rId2" cstate="print"/>
          <a:srcRect/>
          <a:stretch>
            <a:fillRect/>
          </a:stretch>
        </p:blipFill>
        <p:spPr bwMode="auto">
          <a:xfrm>
            <a:off x="611560" y="980728"/>
            <a:ext cx="6619875" cy="1028700"/>
          </a:xfrm>
          <a:prstGeom prst="rect">
            <a:avLst/>
          </a:prstGeom>
          <a:noFill/>
          <a:ln w="9525">
            <a:noFill/>
            <a:miter lim="800000"/>
            <a:headEnd/>
            <a:tailEnd/>
          </a:ln>
        </p:spPr>
      </p:pic>
      <p:pic>
        <p:nvPicPr>
          <p:cNvPr id="179204" name="Picture 4"/>
          <p:cNvPicPr>
            <a:picLocks noChangeAspect="1" noChangeArrowheads="1"/>
          </p:cNvPicPr>
          <p:nvPr/>
        </p:nvPicPr>
        <p:blipFill>
          <a:blip r:embed="rId3" cstate="print"/>
          <a:srcRect/>
          <a:stretch>
            <a:fillRect/>
          </a:stretch>
        </p:blipFill>
        <p:spPr bwMode="auto">
          <a:xfrm>
            <a:off x="2699792" y="2060848"/>
            <a:ext cx="5819775" cy="847725"/>
          </a:xfrm>
          <a:prstGeom prst="rect">
            <a:avLst/>
          </a:prstGeom>
          <a:noFill/>
          <a:ln w="9525">
            <a:noFill/>
            <a:miter lim="800000"/>
            <a:headEnd/>
            <a:tailEnd/>
          </a:ln>
        </p:spPr>
      </p:pic>
      <p:pic>
        <p:nvPicPr>
          <p:cNvPr id="179205" name="Picture 5"/>
          <p:cNvPicPr>
            <a:picLocks noChangeAspect="1" noChangeArrowheads="1"/>
          </p:cNvPicPr>
          <p:nvPr/>
        </p:nvPicPr>
        <p:blipFill>
          <a:blip r:embed="rId4" cstate="print"/>
          <a:srcRect/>
          <a:stretch>
            <a:fillRect/>
          </a:stretch>
        </p:blipFill>
        <p:spPr bwMode="auto">
          <a:xfrm>
            <a:off x="6124575" y="3212976"/>
            <a:ext cx="3019425" cy="638175"/>
          </a:xfrm>
          <a:prstGeom prst="rect">
            <a:avLst/>
          </a:prstGeom>
          <a:noFill/>
          <a:ln w="9525">
            <a:noFill/>
            <a:miter lim="800000"/>
            <a:headEnd/>
            <a:tailEnd/>
          </a:ln>
        </p:spPr>
      </p:pic>
      <p:pic>
        <p:nvPicPr>
          <p:cNvPr id="179208" name="Picture 8"/>
          <p:cNvPicPr>
            <a:picLocks noChangeAspect="1" noChangeArrowheads="1"/>
          </p:cNvPicPr>
          <p:nvPr/>
        </p:nvPicPr>
        <p:blipFill>
          <a:blip r:embed="rId5" cstate="print"/>
          <a:srcRect/>
          <a:stretch>
            <a:fillRect/>
          </a:stretch>
        </p:blipFill>
        <p:spPr bwMode="auto">
          <a:xfrm>
            <a:off x="4791472" y="4508940"/>
            <a:ext cx="981075" cy="419100"/>
          </a:xfrm>
          <a:prstGeom prst="rect">
            <a:avLst/>
          </a:prstGeom>
          <a:noFill/>
          <a:ln w="9525">
            <a:noFill/>
            <a:miter lim="800000"/>
            <a:headEnd/>
            <a:tailEnd/>
          </a:ln>
        </p:spPr>
      </p:pic>
      <p:pic>
        <p:nvPicPr>
          <p:cNvPr id="179209" name="Picture 9"/>
          <p:cNvPicPr>
            <a:picLocks noChangeAspect="1" noChangeArrowheads="1"/>
          </p:cNvPicPr>
          <p:nvPr/>
        </p:nvPicPr>
        <p:blipFill>
          <a:blip r:embed="rId6" cstate="print"/>
          <a:srcRect/>
          <a:stretch>
            <a:fillRect/>
          </a:stretch>
        </p:blipFill>
        <p:spPr bwMode="auto">
          <a:xfrm>
            <a:off x="7236296" y="4005064"/>
            <a:ext cx="1685925" cy="428625"/>
          </a:xfrm>
          <a:prstGeom prst="rect">
            <a:avLst/>
          </a:prstGeom>
          <a:noFill/>
          <a:ln w="9525">
            <a:noFill/>
            <a:miter lim="800000"/>
            <a:headEnd/>
            <a:tailEnd/>
          </a:ln>
        </p:spPr>
      </p:pic>
      <p:pic>
        <p:nvPicPr>
          <p:cNvPr id="179210" name="Picture 10"/>
          <p:cNvPicPr>
            <a:picLocks noChangeAspect="1" noChangeArrowheads="1"/>
          </p:cNvPicPr>
          <p:nvPr/>
        </p:nvPicPr>
        <p:blipFill>
          <a:blip r:embed="rId7" cstate="print"/>
          <a:srcRect/>
          <a:stretch>
            <a:fillRect/>
          </a:stretch>
        </p:blipFill>
        <p:spPr bwMode="auto">
          <a:xfrm>
            <a:off x="3419872" y="4077072"/>
            <a:ext cx="2352675" cy="304800"/>
          </a:xfrm>
          <a:prstGeom prst="rect">
            <a:avLst/>
          </a:prstGeom>
          <a:noFill/>
          <a:ln w="9525">
            <a:noFill/>
            <a:miter lim="800000"/>
            <a:headEnd/>
            <a:tailEnd/>
          </a:ln>
        </p:spPr>
      </p:pic>
    </p:spTree>
    <p:extLst>
      <p:ext uri="{BB962C8B-B14F-4D97-AF65-F5344CB8AC3E}">
        <p14:creationId xmlns:p14="http://schemas.microsoft.com/office/powerpoint/2010/main" val="3287348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5436096" y="1600200"/>
            <a:ext cx="3250704" cy="4525963"/>
          </a:xfrm>
        </p:spPr>
        <p:txBody>
          <a:bodyPr/>
          <a:lstStyle/>
          <a:p>
            <a:r>
              <a:rPr lang="en-US" dirty="0" smtClean="0"/>
              <a:t>Space density of massive </a:t>
            </a:r>
            <a:r>
              <a:rPr lang="en-US" dirty="0"/>
              <a:t>PBH with M&gt; </a:t>
            </a:r>
            <a:r>
              <a:rPr lang="en-US" dirty="0" smtClean="0"/>
              <a:t>10</a:t>
            </a:r>
            <a:r>
              <a:rPr lang="en-US" baseline="30000" dirty="0" smtClean="0"/>
              <a:t>4</a:t>
            </a:r>
            <a:r>
              <a:rPr lang="en-US" dirty="0" smtClean="0"/>
              <a:t>M</a:t>
            </a:r>
            <a:r>
              <a:rPr lang="en-US" baseline="-25000" dirty="0" smtClean="0">
                <a:sym typeface="Euclid Extra" panose="02050502000505020303" pitchFamily="18" charset="2"/>
              </a:rPr>
              <a:t></a:t>
            </a:r>
            <a:r>
              <a:rPr lang="en-US" dirty="0" smtClean="0">
                <a:sym typeface="Euclid Extra" panose="02050502000505020303" pitchFamily="18" charset="2"/>
              </a:rPr>
              <a:t> </a:t>
            </a:r>
          </a:p>
          <a:p>
            <a:r>
              <a:rPr lang="en-US" dirty="0" smtClean="0">
                <a:sym typeface="Euclid Extra" panose="02050502000505020303" pitchFamily="18" charset="2"/>
              </a:rPr>
              <a:t>Total PBH mass is normalized to 1/6 </a:t>
            </a:r>
            <a:r>
              <a:rPr lang="el-GR" dirty="0" smtClean="0">
                <a:sym typeface="Euclid Extra" panose="02050502000505020303" pitchFamily="18" charset="2"/>
              </a:rPr>
              <a:t>Ω</a:t>
            </a:r>
            <a:r>
              <a:rPr lang="en-US" baseline="-25000" dirty="0" smtClean="0">
                <a:sym typeface="Euclid Extra" panose="02050502000505020303" pitchFamily="18" charset="2"/>
              </a:rPr>
              <a:t>m</a:t>
            </a:r>
            <a:endParaRPr lang="en-US" baseline="-25000" dirty="0" smtClean="0"/>
          </a:p>
          <a:p>
            <a:pPr>
              <a:buNone/>
            </a:pPr>
            <a:endParaRPr lang="en-US" dirty="0" smtClean="0"/>
          </a:p>
        </p:txBody>
      </p:sp>
      <p:pic>
        <p:nvPicPr>
          <p:cNvPr id="4" name="Picture 2" descr="C:\Users\postnov\Desktop\PPT\LIGO\BHdensity.jpg"/>
          <p:cNvPicPr>
            <a:picLocks noChangeAspect="1" noChangeArrowheads="1"/>
          </p:cNvPicPr>
          <p:nvPr/>
        </p:nvPicPr>
        <p:blipFill>
          <a:blip r:embed="rId2" cstate="print"/>
          <a:srcRect/>
          <a:stretch>
            <a:fillRect/>
          </a:stretch>
        </p:blipFill>
        <p:spPr bwMode="auto">
          <a:xfrm>
            <a:off x="323528" y="476672"/>
            <a:ext cx="5267325" cy="5457825"/>
          </a:xfrm>
          <a:prstGeom prst="rect">
            <a:avLst/>
          </a:prstGeom>
          <a:noFill/>
        </p:spPr>
      </p:pic>
      <p:sp>
        <p:nvSpPr>
          <p:cNvPr id="5" name="TextBox 4"/>
          <p:cNvSpPr txBox="1"/>
          <p:nvPr/>
        </p:nvSpPr>
        <p:spPr>
          <a:xfrm>
            <a:off x="4283968" y="6453336"/>
            <a:ext cx="4671792" cy="369332"/>
          </a:xfrm>
          <a:prstGeom prst="rect">
            <a:avLst/>
          </a:prstGeom>
          <a:noFill/>
        </p:spPr>
        <p:txBody>
          <a:bodyPr wrap="none" rtlCol="0">
            <a:spAutoFit/>
          </a:bodyPr>
          <a:lstStyle/>
          <a:p>
            <a:r>
              <a:rPr lang="en-US" dirty="0" err="1" smtClean="0"/>
              <a:t>Blinnikov</a:t>
            </a:r>
            <a:r>
              <a:rPr lang="en-US" dirty="0" smtClean="0"/>
              <a:t>, </a:t>
            </a:r>
            <a:r>
              <a:rPr lang="en-US" dirty="0" err="1" smtClean="0"/>
              <a:t>Dolgov</a:t>
            </a:r>
            <a:r>
              <a:rPr lang="en-US" dirty="0" smtClean="0"/>
              <a:t>, PK, </a:t>
            </a:r>
            <a:r>
              <a:rPr lang="en-US" dirty="0" err="1" smtClean="0"/>
              <a:t>Porayko</a:t>
            </a:r>
            <a:r>
              <a:rPr lang="en-US" dirty="0" smtClean="0"/>
              <a:t> 2016 JCAP 11 036</a:t>
            </a:r>
            <a:endParaRPr lang="ru-RU" dirty="0"/>
          </a:p>
        </p:txBody>
      </p:sp>
    </p:spTree>
    <p:extLst>
      <p:ext uri="{BB962C8B-B14F-4D97-AF65-F5344CB8AC3E}">
        <p14:creationId xmlns:p14="http://schemas.microsoft.com/office/powerpoint/2010/main" val="16685494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Дата 3"/>
          <p:cNvSpPr>
            <a:spLocks noGrp="1"/>
          </p:cNvSpPr>
          <p:nvPr>
            <p:ph type="dt" sz="quarter" idx="10"/>
          </p:nvPr>
        </p:nvSpPr>
        <p:spPr/>
        <p:txBody>
          <a:bodyPr/>
          <a:lstStyle/>
          <a:p>
            <a:pPr>
              <a:defRPr/>
            </a:pPr>
            <a:fld id="{3CA85B67-C863-43C5-AE74-FCE20F26A2D5}" type="datetime1">
              <a:rPr lang="ru-RU"/>
              <a:pPr>
                <a:defRPr/>
              </a:pPr>
              <a:t>01.10.2017</a:t>
            </a:fld>
            <a:endParaRPr lang="ru-RU"/>
          </a:p>
        </p:txBody>
      </p:sp>
      <p:sp>
        <p:nvSpPr>
          <p:cNvPr id="18435" name="Заголовок 6"/>
          <p:cNvSpPr>
            <a:spLocks noGrp="1"/>
          </p:cNvSpPr>
          <p:nvPr>
            <p:ph type="title"/>
          </p:nvPr>
        </p:nvSpPr>
        <p:spPr>
          <a:xfrm>
            <a:off x="468313" y="0"/>
            <a:ext cx="8229600" cy="1143000"/>
          </a:xfrm>
        </p:spPr>
        <p:txBody>
          <a:bodyPr>
            <a:noAutofit/>
          </a:bodyPr>
          <a:lstStyle/>
          <a:p>
            <a:r>
              <a:rPr lang="en-US" sz="2800" dirty="0" smtClean="0"/>
              <a:t>GE creates tidal acceleration field in a freely </a:t>
            </a:r>
            <a:r>
              <a:rPr lang="en-US" sz="2800" dirty="0" err="1" smtClean="0"/>
              <a:t>faling</a:t>
            </a:r>
            <a:r>
              <a:rPr lang="en-US" sz="2800" dirty="0" smtClean="0"/>
              <a:t> (local </a:t>
            </a:r>
            <a:r>
              <a:rPr lang="en-US" sz="2800" dirty="0" err="1" smtClean="0"/>
              <a:t>Lorents</a:t>
            </a:r>
            <a:r>
              <a:rPr lang="en-US" sz="2800" dirty="0" smtClean="0"/>
              <a:t>) reference frame</a:t>
            </a:r>
            <a:endParaRPr lang="ru-RU" sz="2800" dirty="0" smtClean="0"/>
          </a:p>
        </p:txBody>
      </p:sp>
      <p:sp>
        <p:nvSpPr>
          <p:cNvPr id="18436" name="Содержимое 7"/>
          <p:cNvSpPr>
            <a:spLocks noGrp="1"/>
          </p:cNvSpPr>
          <p:nvPr>
            <p:ph idx="1"/>
          </p:nvPr>
        </p:nvSpPr>
        <p:spPr/>
        <p:txBody>
          <a:bodyPr/>
          <a:lstStyle/>
          <a:p>
            <a:endParaRPr lang="ru-RU" smtClean="0"/>
          </a:p>
        </p:txBody>
      </p:sp>
      <p:sp>
        <p:nvSpPr>
          <p:cNvPr id="5" name="Дата 4"/>
          <p:cNvSpPr txBox="1">
            <a:spLocks noGrp="1"/>
          </p:cNvSpPr>
          <p:nvPr/>
        </p:nvSpPr>
        <p:spPr>
          <a:xfrm>
            <a:off x="457200" y="6356350"/>
            <a:ext cx="2133600" cy="365125"/>
          </a:xfrm>
          <a:prstGeom prst="rect">
            <a:avLst/>
          </a:prstGeom>
          <a:noFill/>
        </p:spPr>
        <p:txBody>
          <a:bodyPr anchor="ctr"/>
          <a:lstStyle/>
          <a:p>
            <a:pPr>
              <a:defRPr/>
            </a:pPr>
            <a:fld id="{858A6F05-E00B-4EDC-A577-5F3DFF909310}" type="datetime1">
              <a:rPr lang="ru-RU" sz="1200">
                <a:solidFill>
                  <a:schemeClr val="tx1">
                    <a:tint val="75000"/>
                  </a:schemeClr>
                </a:solidFill>
                <a:latin typeface="Arial" charset="0"/>
                <a:cs typeface="Arial" charset="0"/>
              </a:rPr>
              <a:pPr>
                <a:defRPr/>
              </a:pPr>
              <a:t>01.10.2017</a:t>
            </a:fld>
            <a:endParaRPr lang="ru-RU" sz="1200">
              <a:solidFill>
                <a:schemeClr val="tx1">
                  <a:tint val="75000"/>
                </a:schemeClr>
              </a:solidFill>
              <a:latin typeface="Arial" charset="0"/>
              <a:cs typeface="Arial" charset="0"/>
            </a:endParaRPr>
          </a:p>
        </p:txBody>
      </p:sp>
      <p:pic>
        <p:nvPicPr>
          <p:cNvPr id="18438" name="Picture 2" descr="File:GravitationalWave CrossPolarization.gif"/>
          <p:cNvPicPr>
            <a:picLocks noChangeAspect="1" noChangeArrowheads="1"/>
          </p:cNvPicPr>
          <p:nvPr/>
        </p:nvPicPr>
        <p:blipFill>
          <a:blip r:embed="rId2" cstate="print"/>
          <a:srcRect/>
          <a:stretch>
            <a:fillRect/>
          </a:stretch>
        </p:blipFill>
        <p:spPr bwMode="auto">
          <a:xfrm>
            <a:off x="5076825" y="1196975"/>
            <a:ext cx="2743200" cy="2743200"/>
          </a:xfrm>
          <a:prstGeom prst="rect">
            <a:avLst/>
          </a:prstGeom>
          <a:noFill/>
          <a:ln w="9525">
            <a:noFill/>
            <a:miter lim="800000"/>
            <a:headEnd/>
            <a:tailEnd/>
          </a:ln>
        </p:spPr>
      </p:pic>
      <p:pic>
        <p:nvPicPr>
          <p:cNvPr id="18439" name="Picture 9" descr="Quadrupol_Wave"/>
          <p:cNvPicPr>
            <a:picLocks noChangeAspect="1" noChangeArrowheads="1" noCrop="1"/>
          </p:cNvPicPr>
          <p:nvPr/>
        </p:nvPicPr>
        <p:blipFill>
          <a:blip r:embed="rId3" cstate="print"/>
          <a:srcRect/>
          <a:stretch>
            <a:fillRect/>
          </a:stretch>
        </p:blipFill>
        <p:spPr bwMode="auto">
          <a:xfrm>
            <a:off x="683568" y="3212976"/>
            <a:ext cx="3425825" cy="3425825"/>
          </a:xfrm>
          <a:prstGeom prst="rect">
            <a:avLst/>
          </a:prstGeom>
          <a:noFill/>
          <a:ln w="9525">
            <a:noFill/>
            <a:miter lim="800000"/>
            <a:headEnd/>
            <a:tailEnd/>
          </a:ln>
        </p:spPr>
      </p:pic>
      <p:pic>
        <p:nvPicPr>
          <p:cNvPr id="18440" name="Picture 11" descr="GravitationalWave_PlusPolarization"/>
          <p:cNvPicPr>
            <a:picLocks noChangeAspect="1" noChangeArrowheads="1"/>
          </p:cNvPicPr>
          <p:nvPr/>
        </p:nvPicPr>
        <p:blipFill>
          <a:blip r:embed="rId4" cstate="print"/>
          <a:srcRect/>
          <a:stretch>
            <a:fillRect/>
          </a:stretch>
        </p:blipFill>
        <p:spPr bwMode="auto">
          <a:xfrm>
            <a:off x="5148263" y="4114800"/>
            <a:ext cx="2743200" cy="2743200"/>
          </a:xfrm>
          <a:prstGeom prst="rect">
            <a:avLst/>
          </a:prstGeom>
          <a:noFill/>
          <a:ln w="9525">
            <a:noFill/>
            <a:miter lim="800000"/>
            <a:headEnd/>
            <a:tailEnd/>
          </a:ln>
        </p:spPr>
      </p:pic>
      <p:pic>
        <p:nvPicPr>
          <p:cNvPr id="49154" name="Picture 2"/>
          <p:cNvPicPr>
            <a:picLocks noChangeAspect="1" noChangeArrowheads="1"/>
          </p:cNvPicPr>
          <p:nvPr/>
        </p:nvPicPr>
        <p:blipFill>
          <a:blip r:embed="rId5" cstate="print"/>
          <a:srcRect/>
          <a:stretch>
            <a:fillRect/>
          </a:stretch>
        </p:blipFill>
        <p:spPr bwMode="auto">
          <a:xfrm>
            <a:off x="611560" y="980728"/>
            <a:ext cx="3543300" cy="1133475"/>
          </a:xfrm>
          <a:prstGeom prst="rect">
            <a:avLst/>
          </a:prstGeom>
          <a:noFill/>
          <a:ln w="9525">
            <a:noFill/>
            <a:miter lim="800000"/>
            <a:headEnd/>
            <a:tailEnd/>
          </a:ln>
        </p:spPr>
      </p:pic>
      <p:pic>
        <p:nvPicPr>
          <p:cNvPr id="121857" name="Picture 1"/>
          <p:cNvPicPr>
            <a:picLocks noChangeAspect="1" noChangeArrowheads="1"/>
          </p:cNvPicPr>
          <p:nvPr/>
        </p:nvPicPr>
        <p:blipFill>
          <a:blip r:embed="rId6" cstate="print"/>
          <a:srcRect/>
          <a:stretch>
            <a:fillRect/>
          </a:stretch>
        </p:blipFill>
        <p:spPr bwMode="auto">
          <a:xfrm>
            <a:off x="611560" y="2132856"/>
            <a:ext cx="3781425" cy="1133475"/>
          </a:xfrm>
          <a:prstGeom prst="rect">
            <a:avLst/>
          </a:prstGeom>
          <a:noFill/>
          <a:ln w="9525">
            <a:noFill/>
            <a:miter lim="800000"/>
            <a:headEnd/>
            <a:tailEnd/>
          </a:ln>
        </p:spPr>
      </p:pic>
    </p:spTree>
    <p:extLst>
      <p:ext uri="{BB962C8B-B14F-4D97-AF65-F5344CB8AC3E}">
        <p14:creationId xmlns:p14="http://schemas.microsoft.com/office/powerpoint/2010/main" val="14350580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5940152" y="3212976"/>
            <a:ext cx="3024336" cy="2913187"/>
          </a:xfrm>
        </p:spPr>
        <p:txBody>
          <a:bodyPr/>
          <a:lstStyle/>
          <a:p>
            <a:pPr marL="0" indent="0">
              <a:buNone/>
            </a:pPr>
            <a:endParaRPr lang="en-US" dirty="0" smtClean="0"/>
          </a:p>
          <a:p>
            <a:r>
              <a:rPr lang="en-US" dirty="0"/>
              <a:t>10-100 M</a:t>
            </a:r>
            <a:r>
              <a:rPr lang="en-US" baseline="-25000" dirty="0">
                <a:sym typeface="Euclid Extra" panose="02050502000505020303" pitchFamily="18" charset="2"/>
              </a:rPr>
              <a:t></a:t>
            </a:r>
            <a:endParaRPr lang="ru-RU" dirty="0"/>
          </a:p>
        </p:txBody>
      </p:sp>
      <p:sp>
        <p:nvSpPr>
          <p:cNvPr id="118789" name="AutoShape 5" descr="Отображается файл &quot;rhoBHgpc3.jpg&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8791" name="AutoShape 7" descr="Отображается файл &quot;rhoBHgpc3.jpg&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8793" name="Picture 9"/>
          <p:cNvPicPr>
            <a:picLocks noChangeAspect="1" noChangeArrowheads="1"/>
          </p:cNvPicPr>
          <p:nvPr/>
        </p:nvPicPr>
        <p:blipFill>
          <a:blip r:embed="rId2" cstate="print"/>
          <a:srcRect/>
          <a:stretch>
            <a:fillRect/>
          </a:stretch>
        </p:blipFill>
        <p:spPr bwMode="auto">
          <a:xfrm>
            <a:off x="899592" y="2018882"/>
            <a:ext cx="4880620" cy="4839118"/>
          </a:xfrm>
          <a:prstGeom prst="rect">
            <a:avLst/>
          </a:prstGeom>
          <a:noFill/>
          <a:ln w="9525">
            <a:noFill/>
            <a:miter lim="800000"/>
            <a:headEnd/>
            <a:tailEnd/>
          </a:ln>
        </p:spPr>
      </p:pic>
      <p:pic>
        <p:nvPicPr>
          <p:cNvPr id="118794" name="Picture 10"/>
          <p:cNvPicPr>
            <a:picLocks noChangeAspect="1" noChangeArrowheads="1"/>
          </p:cNvPicPr>
          <p:nvPr/>
        </p:nvPicPr>
        <p:blipFill>
          <a:blip r:embed="rId3" cstate="print"/>
          <a:srcRect/>
          <a:stretch>
            <a:fillRect/>
          </a:stretch>
        </p:blipFill>
        <p:spPr bwMode="auto">
          <a:xfrm>
            <a:off x="971600" y="0"/>
            <a:ext cx="6915919" cy="1944270"/>
          </a:xfrm>
          <a:prstGeom prst="rect">
            <a:avLst/>
          </a:prstGeom>
          <a:noFill/>
          <a:ln w="9525">
            <a:noFill/>
            <a:miter lim="800000"/>
            <a:headEnd/>
            <a:tailEnd/>
          </a:ln>
        </p:spPr>
      </p:pic>
    </p:spTree>
    <p:extLst>
      <p:ext uri="{BB962C8B-B14F-4D97-AF65-F5344CB8AC3E}">
        <p14:creationId xmlns:p14="http://schemas.microsoft.com/office/powerpoint/2010/main" val="29195746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68962" name="Picture 2"/>
          <p:cNvPicPr>
            <a:picLocks noChangeAspect="1" noChangeArrowheads="1"/>
          </p:cNvPicPr>
          <p:nvPr/>
        </p:nvPicPr>
        <p:blipFill>
          <a:blip r:embed="rId2" cstate="print"/>
          <a:srcRect/>
          <a:stretch>
            <a:fillRect/>
          </a:stretch>
        </p:blipFill>
        <p:spPr bwMode="auto">
          <a:xfrm>
            <a:off x="142875" y="571500"/>
            <a:ext cx="8858250" cy="5715000"/>
          </a:xfrm>
          <a:prstGeom prst="rect">
            <a:avLst/>
          </a:prstGeom>
          <a:noFill/>
          <a:ln w="9525">
            <a:noFill/>
            <a:miter lim="800000"/>
            <a:headEnd/>
            <a:tailEnd/>
          </a:ln>
        </p:spPr>
      </p:pic>
      <p:sp>
        <p:nvSpPr>
          <p:cNvPr id="5" name="TextBox 4"/>
          <p:cNvSpPr txBox="1"/>
          <p:nvPr/>
        </p:nvSpPr>
        <p:spPr>
          <a:xfrm>
            <a:off x="755576" y="836712"/>
            <a:ext cx="453970" cy="369332"/>
          </a:xfrm>
          <a:prstGeom prst="rect">
            <a:avLst/>
          </a:prstGeom>
          <a:noFill/>
        </p:spPr>
        <p:txBody>
          <a:bodyPr wrap="none" rtlCol="0">
            <a:spAutoFit/>
          </a:bodyPr>
          <a:lstStyle/>
          <a:p>
            <a:r>
              <a:rPr lang="en-US" dirty="0" smtClean="0">
                <a:solidFill>
                  <a:schemeClr val="bg1"/>
                </a:solidFill>
              </a:rPr>
              <a:t>HR</a:t>
            </a:r>
            <a:endParaRPr lang="ru-RU" dirty="0">
              <a:solidFill>
                <a:schemeClr val="bg1"/>
              </a:solidFill>
            </a:endParaRPr>
          </a:p>
        </p:txBody>
      </p:sp>
      <p:sp>
        <p:nvSpPr>
          <p:cNvPr id="6" name="TextBox 5"/>
          <p:cNvSpPr txBox="1"/>
          <p:nvPr/>
        </p:nvSpPr>
        <p:spPr>
          <a:xfrm>
            <a:off x="1453734" y="989112"/>
            <a:ext cx="388248" cy="369332"/>
          </a:xfrm>
          <a:prstGeom prst="rect">
            <a:avLst/>
          </a:prstGeom>
          <a:noFill/>
        </p:spPr>
        <p:txBody>
          <a:bodyPr wrap="none" rtlCol="0">
            <a:spAutoFit/>
          </a:bodyPr>
          <a:lstStyle/>
          <a:p>
            <a:r>
              <a:rPr lang="en-US" dirty="0" smtClean="0">
                <a:solidFill>
                  <a:schemeClr val="bg1"/>
                </a:solidFill>
              </a:rPr>
              <a:t>FL</a:t>
            </a:r>
            <a:endParaRPr lang="ru-RU" dirty="0">
              <a:solidFill>
                <a:schemeClr val="bg1"/>
              </a:solidFill>
            </a:endParaRPr>
          </a:p>
        </p:txBody>
      </p:sp>
      <p:sp>
        <p:nvSpPr>
          <p:cNvPr id="7" name="TextBox 6"/>
          <p:cNvSpPr txBox="1"/>
          <p:nvPr/>
        </p:nvSpPr>
        <p:spPr>
          <a:xfrm>
            <a:off x="2483768" y="764704"/>
            <a:ext cx="633507" cy="369332"/>
          </a:xfrm>
          <a:prstGeom prst="rect">
            <a:avLst/>
          </a:prstGeom>
          <a:noFill/>
        </p:spPr>
        <p:txBody>
          <a:bodyPr wrap="none" rtlCol="0">
            <a:spAutoFit/>
          </a:bodyPr>
          <a:lstStyle/>
          <a:p>
            <a:r>
              <a:rPr lang="en-US" dirty="0" smtClean="0">
                <a:solidFill>
                  <a:schemeClr val="bg1"/>
                </a:solidFill>
              </a:rPr>
              <a:t>NS-C</a:t>
            </a:r>
            <a:endParaRPr lang="ru-RU" dirty="0">
              <a:solidFill>
                <a:schemeClr val="bg1"/>
              </a:solidFill>
            </a:endParaRPr>
          </a:p>
        </p:txBody>
      </p:sp>
      <p:sp>
        <p:nvSpPr>
          <p:cNvPr id="8" name="TextBox 7"/>
          <p:cNvSpPr txBox="1"/>
          <p:nvPr/>
        </p:nvSpPr>
        <p:spPr>
          <a:xfrm>
            <a:off x="5162629" y="764704"/>
            <a:ext cx="933204" cy="646331"/>
          </a:xfrm>
          <a:prstGeom prst="rect">
            <a:avLst/>
          </a:prstGeom>
          <a:noFill/>
        </p:spPr>
        <p:txBody>
          <a:bodyPr wrap="none" rtlCol="0">
            <a:spAutoFit/>
          </a:bodyPr>
          <a:lstStyle/>
          <a:p>
            <a:r>
              <a:rPr lang="en-US" dirty="0" smtClean="0">
                <a:solidFill>
                  <a:schemeClr val="bg1"/>
                </a:solidFill>
              </a:rPr>
              <a:t>MACHO</a:t>
            </a:r>
          </a:p>
          <a:p>
            <a:r>
              <a:rPr lang="en-US" dirty="0" smtClean="0">
                <a:solidFill>
                  <a:schemeClr val="bg1"/>
                </a:solidFill>
              </a:rPr>
              <a:t>EROS</a:t>
            </a:r>
            <a:endParaRPr lang="ru-RU" dirty="0">
              <a:solidFill>
                <a:schemeClr val="bg1"/>
              </a:solidFill>
            </a:endParaRPr>
          </a:p>
        </p:txBody>
      </p:sp>
      <p:sp>
        <p:nvSpPr>
          <p:cNvPr id="9" name="TextBox 8"/>
          <p:cNvSpPr txBox="1"/>
          <p:nvPr/>
        </p:nvSpPr>
        <p:spPr>
          <a:xfrm>
            <a:off x="7092280" y="836712"/>
            <a:ext cx="607859" cy="369332"/>
          </a:xfrm>
          <a:prstGeom prst="rect">
            <a:avLst/>
          </a:prstGeom>
          <a:noFill/>
        </p:spPr>
        <p:txBody>
          <a:bodyPr wrap="none" rtlCol="0">
            <a:spAutoFit/>
          </a:bodyPr>
          <a:lstStyle/>
          <a:p>
            <a:r>
              <a:rPr lang="en-US" dirty="0" smtClean="0">
                <a:solidFill>
                  <a:schemeClr val="bg1"/>
                </a:solidFill>
              </a:rPr>
              <a:t>ER-II</a:t>
            </a:r>
          </a:p>
        </p:txBody>
      </p:sp>
      <p:sp>
        <p:nvSpPr>
          <p:cNvPr id="11" name="TextBox 10"/>
          <p:cNvSpPr txBox="1"/>
          <p:nvPr/>
        </p:nvSpPr>
        <p:spPr>
          <a:xfrm>
            <a:off x="8172400" y="980728"/>
            <a:ext cx="433132" cy="369332"/>
          </a:xfrm>
          <a:prstGeom prst="rect">
            <a:avLst/>
          </a:prstGeom>
          <a:noFill/>
        </p:spPr>
        <p:txBody>
          <a:bodyPr wrap="none" rtlCol="0">
            <a:spAutoFit/>
          </a:bodyPr>
          <a:lstStyle/>
          <a:p>
            <a:r>
              <a:rPr lang="en-US" dirty="0" smtClean="0">
                <a:solidFill>
                  <a:schemeClr val="bg1"/>
                </a:solidFill>
              </a:rPr>
              <a:t>DF</a:t>
            </a:r>
          </a:p>
        </p:txBody>
      </p:sp>
      <p:sp>
        <p:nvSpPr>
          <p:cNvPr id="12" name="TextBox 11"/>
          <p:cNvSpPr txBox="1"/>
          <p:nvPr/>
        </p:nvSpPr>
        <p:spPr>
          <a:xfrm>
            <a:off x="7812360" y="4437112"/>
            <a:ext cx="838691" cy="369332"/>
          </a:xfrm>
          <a:prstGeom prst="rect">
            <a:avLst/>
          </a:prstGeom>
          <a:noFill/>
        </p:spPr>
        <p:txBody>
          <a:bodyPr wrap="none" rtlCol="0">
            <a:spAutoFit/>
          </a:bodyPr>
          <a:lstStyle/>
          <a:p>
            <a:r>
              <a:rPr lang="en-US" dirty="0" smtClean="0">
                <a:solidFill>
                  <a:schemeClr val="bg1"/>
                </a:solidFill>
              </a:rPr>
              <a:t>WMAP</a:t>
            </a:r>
          </a:p>
        </p:txBody>
      </p:sp>
      <p:sp>
        <p:nvSpPr>
          <p:cNvPr id="13" name="TextBox 12"/>
          <p:cNvSpPr txBox="1"/>
          <p:nvPr/>
        </p:nvSpPr>
        <p:spPr>
          <a:xfrm>
            <a:off x="7596336" y="2060848"/>
            <a:ext cx="712054" cy="369332"/>
          </a:xfrm>
          <a:prstGeom prst="rect">
            <a:avLst/>
          </a:prstGeom>
          <a:noFill/>
        </p:spPr>
        <p:txBody>
          <a:bodyPr wrap="none" rtlCol="0">
            <a:spAutoFit/>
          </a:bodyPr>
          <a:lstStyle/>
          <a:p>
            <a:r>
              <a:rPr lang="en-US" dirty="0" smtClean="0">
                <a:solidFill>
                  <a:schemeClr val="bg1"/>
                </a:solidFill>
              </a:rPr>
              <a:t>FIRAS</a:t>
            </a:r>
          </a:p>
        </p:txBody>
      </p:sp>
      <p:sp>
        <p:nvSpPr>
          <p:cNvPr id="14" name="TextBox 13"/>
          <p:cNvSpPr txBox="1"/>
          <p:nvPr/>
        </p:nvSpPr>
        <p:spPr>
          <a:xfrm>
            <a:off x="4283968" y="6453336"/>
            <a:ext cx="4671792" cy="369332"/>
          </a:xfrm>
          <a:prstGeom prst="rect">
            <a:avLst/>
          </a:prstGeom>
          <a:noFill/>
        </p:spPr>
        <p:txBody>
          <a:bodyPr wrap="none" rtlCol="0">
            <a:spAutoFit/>
          </a:bodyPr>
          <a:lstStyle/>
          <a:p>
            <a:r>
              <a:rPr lang="en-US" dirty="0" err="1" smtClean="0"/>
              <a:t>Blinnikov</a:t>
            </a:r>
            <a:r>
              <a:rPr lang="en-US" dirty="0" smtClean="0"/>
              <a:t>, </a:t>
            </a:r>
            <a:r>
              <a:rPr lang="en-US" dirty="0" err="1" smtClean="0"/>
              <a:t>Dolgov</a:t>
            </a:r>
            <a:r>
              <a:rPr lang="en-US" dirty="0" smtClean="0"/>
              <a:t>, PK, </a:t>
            </a:r>
            <a:r>
              <a:rPr lang="en-US" dirty="0" err="1" smtClean="0"/>
              <a:t>Porayko</a:t>
            </a:r>
            <a:r>
              <a:rPr lang="en-US" dirty="0" smtClean="0"/>
              <a:t> 2016 JCAP 11 036</a:t>
            </a:r>
            <a:endParaRPr lang="ru-RU" dirty="0"/>
          </a:p>
        </p:txBody>
      </p:sp>
    </p:spTree>
    <p:extLst>
      <p:ext uri="{BB962C8B-B14F-4D97-AF65-F5344CB8AC3E}">
        <p14:creationId xmlns:p14="http://schemas.microsoft.com/office/powerpoint/2010/main" val="9686944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Testable predictions</a:t>
            </a:r>
            <a:endParaRPr lang="ru-RU" dirty="0"/>
          </a:p>
        </p:txBody>
      </p:sp>
      <p:sp>
        <p:nvSpPr>
          <p:cNvPr id="3" name="Содержимое 2"/>
          <p:cNvSpPr>
            <a:spLocks noGrp="1"/>
          </p:cNvSpPr>
          <p:nvPr>
            <p:ph idx="1"/>
          </p:nvPr>
        </p:nvSpPr>
        <p:spPr>
          <a:xfrm>
            <a:off x="457200" y="1600200"/>
            <a:ext cx="8229600" cy="4925144"/>
          </a:xfrm>
        </p:spPr>
        <p:txBody>
          <a:bodyPr>
            <a:normAutofit fontScale="92500" lnSpcReduction="20000"/>
          </a:bodyPr>
          <a:lstStyle/>
          <a:p>
            <a:r>
              <a:rPr lang="en-US" dirty="0" smtClean="0">
                <a:solidFill>
                  <a:srgbClr val="FFFF00"/>
                </a:solidFill>
              </a:rPr>
              <a:t>Specific PBH mass spectrum</a:t>
            </a:r>
            <a:r>
              <a:rPr lang="ru-RU" dirty="0" smtClean="0">
                <a:solidFill>
                  <a:srgbClr val="FFFF00"/>
                </a:solidFill>
              </a:rPr>
              <a:t> </a:t>
            </a:r>
            <a:r>
              <a:rPr lang="en-US" dirty="0" smtClean="0"/>
              <a:t>peaked at a few – </a:t>
            </a:r>
            <a:r>
              <a:rPr lang="en-US" dirty="0"/>
              <a:t>10 M</a:t>
            </a:r>
            <a:r>
              <a:rPr lang="en-US" baseline="-25000" dirty="0" smtClean="0">
                <a:sym typeface="Euclid Extra" panose="02050502000505020303" pitchFamily="18" charset="2"/>
              </a:rPr>
              <a:t></a:t>
            </a:r>
            <a:r>
              <a:rPr lang="ru-RU" dirty="0" smtClean="0"/>
              <a:t>. </a:t>
            </a:r>
            <a:r>
              <a:rPr lang="en-US" dirty="0" smtClean="0"/>
              <a:t>Massive PBH (&gt;10</a:t>
            </a:r>
            <a:r>
              <a:rPr lang="en-US" baseline="30000" dirty="0"/>
              <a:t>4</a:t>
            </a:r>
            <a:r>
              <a:rPr lang="en-US" dirty="0" smtClean="0"/>
              <a:t> </a:t>
            </a:r>
            <a:r>
              <a:rPr lang="en-US" dirty="0"/>
              <a:t>M</a:t>
            </a:r>
            <a:r>
              <a:rPr lang="en-US" baseline="-25000" dirty="0">
                <a:sym typeface="Euclid Extra" panose="02050502000505020303" pitchFamily="18" charset="2"/>
              </a:rPr>
              <a:t></a:t>
            </a:r>
            <a:r>
              <a:rPr lang="en-US" dirty="0" smtClean="0"/>
              <a:t>)  as seeds of inverted galaxy formation (</a:t>
            </a:r>
            <a:r>
              <a:rPr lang="en-US" dirty="0" err="1" smtClean="0"/>
              <a:t>Dolgov</a:t>
            </a:r>
            <a:r>
              <a:rPr lang="en-US" dirty="0" smtClean="0"/>
              <a:t>, Silk 94, </a:t>
            </a:r>
            <a:r>
              <a:rPr lang="en-US" dirty="0" err="1" smtClean="0"/>
              <a:t>Dolgov</a:t>
            </a:r>
            <a:r>
              <a:rPr lang="en-US" dirty="0" smtClean="0"/>
              <a:t>+ 08, Bosch+ 12, etc.)</a:t>
            </a:r>
          </a:p>
          <a:p>
            <a:r>
              <a:rPr lang="en-US" dirty="0" smtClean="0">
                <a:solidFill>
                  <a:srgbClr val="FFFF00"/>
                </a:solidFill>
              </a:rPr>
              <a:t>Low spins</a:t>
            </a:r>
            <a:r>
              <a:rPr lang="ru-RU" dirty="0" smtClean="0">
                <a:solidFill>
                  <a:srgbClr val="FFFF00"/>
                </a:solidFill>
              </a:rPr>
              <a:t> </a:t>
            </a:r>
            <a:r>
              <a:rPr lang="en-US" dirty="0" smtClean="0"/>
              <a:t>(as in </a:t>
            </a:r>
            <a:r>
              <a:rPr lang="en-US" dirty="0" smtClean="0"/>
              <a:t>GW150914,GW170104,GW170814)</a:t>
            </a:r>
            <a:endParaRPr lang="en-US" dirty="0" smtClean="0"/>
          </a:p>
          <a:p>
            <a:r>
              <a:rPr lang="en-US" dirty="0" smtClean="0">
                <a:solidFill>
                  <a:srgbClr val="FFFF00"/>
                </a:solidFill>
              </a:rPr>
              <a:t>Specific demographics</a:t>
            </a:r>
            <a:r>
              <a:rPr lang="en-US" dirty="0" smtClean="0"/>
              <a:t>: association with low-mass galactic halos where the  binary PBH formation is dynamically favored</a:t>
            </a:r>
            <a:r>
              <a:rPr lang="en-US" dirty="0"/>
              <a:t> </a:t>
            </a:r>
            <a:r>
              <a:rPr lang="en-US" dirty="0" smtClean="0"/>
              <a:t> ( Bird+ 16)</a:t>
            </a:r>
          </a:p>
          <a:p>
            <a:r>
              <a:rPr lang="en-US" dirty="0" smtClean="0">
                <a:solidFill>
                  <a:srgbClr val="FFFF00"/>
                </a:solidFill>
              </a:rPr>
              <a:t>No (bright) electromagnetic, neutrino </a:t>
            </a:r>
            <a:r>
              <a:rPr lang="en-US" dirty="0" err="1" smtClean="0">
                <a:solidFill>
                  <a:srgbClr val="FFFF00"/>
                </a:solidFill>
              </a:rPr>
              <a:t>etc</a:t>
            </a:r>
            <a:r>
              <a:rPr lang="en-US" dirty="0" smtClean="0">
                <a:solidFill>
                  <a:srgbClr val="FFFF00"/>
                </a:solidFill>
              </a:rPr>
              <a:t> counterparts</a:t>
            </a:r>
            <a:r>
              <a:rPr lang="en-US" dirty="0" smtClean="0"/>
              <a:t>…</a:t>
            </a:r>
          </a:p>
          <a:p>
            <a:r>
              <a:rPr lang="en-US" dirty="0" smtClean="0"/>
              <a:t>Can be tested in the nearest LIGO observations!</a:t>
            </a:r>
          </a:p>
          <a:p>
            <a:pPr>
              <a:buNone/>
            </a:pPr>
            <a:endParaRPr lang="en-US" dirty="0" smtClean="0"/>
          </a:p>
          <a:p>
            <a:pPr>
              <a:buNone/>
            </a:pPr>
            <a:endParaRPr lang="en-US" dirty="0" smtClean="0"/>
          </a:p>
          <a:p>
            <a:pPr>
              <a:buNone/>
            </a:pPr>
            <a:endParaRPr lang="ru-RU" dirty="0"/>
          </a:p>
        </p:txBody>
      </p:sp>
    </p:spTree>
    <p:extLst>
      <p:ext uri="{BB962C8B-B14F-4D97-AF65-F5344CB8AC3E}">
        <p14:creationId xmlns:p14="http://schemas.microsoft.com/office/powerpoint/2010/main" val="27729221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Intermediate mass BHs</a:t>
            </a:r>
            <a:endParaRPr lang="ru-RU" dirty="0"/>
          </a:p>
        </p:txBody>
      </p:sp>
      <p:sp>
        <p:nvSpPr>
          <p:cNvPr id="3" name="Объект 2"/>
          <p:cNvSpPr>
            <a:spLocks noGrp="1"/>
          </p:cNvSpPr>
          <p:nvPr>
            <p:ph idx="1"/>
          </p:nvPr>
        </p:nvSpPr>
        <p:spPr/>
        <p:txBody>
          <a:bodyPr/>
          <a:lstStyle/>
          <a:p>
            <a:pPr marL="0" indent="0">
              <a:buNone/>
            </a:pPr>
            <a:endParaRPr lang="en-US" dirty="0" smtClean="0"/>
          </a:p>
          <a:p>
            <a:endParaRPr lang="en-US" dirty="0"/>
          </a:p>
        </p:txBody>
      </p:sp>
      <p:graphicFrame>
        <p:nvGraphicFramePr>
          <p:cNvPr id="4" name="Таблица 3"/>
          <p:cNvGraphicFramePr>
            <a:graphicFrameLocks noGrp="1"/>
          </p:cNvGraphicFramePr>
          <p:nvPr>
            <p:extLst/>
          </p:nvPr>
        </p:nvGraphicFramePr>
        <p:xfrm>
          <a:off x="1524000" y="1397000"/>
          <a:ext cx="6864423" cy="4480272"/>
        </p:xfrm>
        <a:graphic>
          <a:graphicData uri="http://schemas.openxmlformats.org/drawingml/2006/table">
            <a:tbl>
              <a:tblPr firstRow="1" bandRow="1">
                <a:tableStyleId>{5C22544A-7EE6-4342-B048-85BDC9FD1C3A}</a:tableStyleId>
              </a:tblPr>
              <a:tblGrid>
                <a:gridCol w="2288141"/>
                <a:gridCol w="2288141"/>
                <a:gridCol w="2288141"/>
              </a:tblGrid>
              <a:tr h="1315577">
                <a:tc>
                  <a:txBody>
                    <a:bodyPr/>
                    <a:lstStyle/>
                    <a:p>
                      <a:r>
                        <a:rPr lang="en-US" dirty="0" smtClean="0"/>
                        <a:t>Stellar-mass</a:t>
                      </a:r>
                      <a:r>
                        <a:rPr lang="en-US" baseline="0" dirty="0" smtClean="0"/>
                        <a:t> BHs</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Intermediate-mass</a:t>
                      </a:r>
                      <a:r>
                        <a:rPr lang="en-US" baseline="0" dirty="0" smtClean="0"/>
                        <a:t> BHs</a:t>
                      </a:r>
                      <a:endParaRPr lang="ru-RU" dirty="0" smtClean="0"/>
                    </a:p>
                    <a:p>
                      <a:endParaRPr lang="ru-RU" dirty="0"/>
                    </a:p>
                  </a:txBody>
                  <a:tcPr/>
                </a:tc>
                <a:tc>
                  <a:txBody>
                    <a:bodyPr/>
                    <a:lstStyle/>
                    <a:p>
                      <a:r>
                        <a:rPr lang="en-US" dirty="0" smtClean="0"/>
                        <a:t>Supermassive BHs</a:t>
                      </a:r>
                      <a:endParaRPr lang="ru-RU" dirty="0"/>
                    </a:p>
                  </a:txBody>
                  <a:tcPr/>
                </a:tc>
              </a:tr>
              <a:tr h="9209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3-100M</a:t>
                      </a:r>
                      <a:r>
                        <a:rPr lang="en-US" baseline="-25000" dirty="0" smtClean="0">
                          <a:sym typeface="Euclid Extra" panose="02050502000505020303" pitchFamily="18" charset="2"/>
                        </a:rPr>
                        <a:t></a:t>
                      </a:r>
                      <a:endParaRPr lang="ru-RU" baseline="-25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100-10</a:t>
                      </a:r>
                      <a:r>
                        <a:rPr lang="en-US" baseline="30000" dirty="0" smtClean="0"/>
                        <a:t>4</a:t>
                      </a:r>
                      <a:r>
                        <a:rPr lang="en-US" dirty="0" smtClean="0"/>
                        <a:t>M</a:t>
                      </a:r>
                      <a:r>
                        <a:rPr lang="en-US" baseline="-25000" dirty="0" smtClean="0">
                          <a:sym typeface="Euclid Extra" panose="02050502000505020303" pitchFamily="18" charset="2"/>
                        </a:rPr>
                        <a:t></a:t>
                      </a:r>
                      <a:endParaRPr lang="ru-RU" baseline="-25000" dirty="0" smtClean="0"/>
                    </a:p>
                    <a:p>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10</a:t>
                      </a:r>
                      <a:r>
                        <a:rPr lang="en-US" baseline="30000" dirty="0" smtClean="0"/>
                        <a:t>4 </a:t>
                      </a:r>
                      <a:r>
                        <a:rPr lang="en-US" baseline="0" dirty="0" smtClean="0"/>
                        <a:t> -</a:t>
                      </a:r>
                      <a:r>
                        <a:rPr lang="en-US" dirty="0" smtClean="0"/>
                        <a:t>10</a:t>
                      </a:r>
                      <a:r>
                        <a:rPr lang="en-US" baseline="30000" dirty="0" smtClean="0"/>
                        <a:t>9</a:t>
                      </a:r>
                      <a:r>
                        <a:rPr lang="en-US" dirty="0" smtClean="0"/>
                        <a:t>M</a:t>
                      </a:r>
                      <a:r>
                        <a:rPr lang="en-US" baseline="-25000" dirty="0" smtClean="0">
                          <a:sym typeface="Euclid Extra" panose="02050502000505020303" pitchFamily="18" charset="2"/>
                        </a:rPr>
                        <a:t></a:t>
                      </a:r>
                      <a:endParaRPr lang="ru-RU" baseline="-25000" dirty="0" smtClean="0"/>
                    </a:p>
                    <a:p>
                      <a:endParaRPr lang="ru-RU" dirty="0"/>
                    </a:p>
                  </a:txBody>
                  <a:tcPr/>
                </a:tc>
              </a:tr>
              <a:tr h="1710251">
                <a:tc>
                  <a:txBody>
                    <a:bodyPr/>
                    <a:lstStyle/>
                    <a:p>
                      <a:r>
                        <a:rPr lang="en-US" dirty="0" smtClean="0"/>
                        <a:t>Core</a:t>
                      </a:r>
                      <a:r>
                        <a:rPr lang="en-US" baseline="0" dirty="0" smtClean="0"/>
                        <a:t> collapses</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supermassive stars, dynamical formation in GC</a:t>
                      </a:r>
                      <a:endParaRPr lang="ru-RU" baseline="0" dirty="0" smtClean="0"/>
                    </a:p>
                    <a:p>
                      <a:endParaRPr lang="ru-RU" dirty="0"/>
                    </a:p>
                  </a:txBody>
                  <a:tcPr/>
                </a:tc>
                <a:tc>
                  <a:txBody>
                    <a:bodyPr/>
                    <a:lstStyle/>
                    <a:p>
                      <a:r>
                        <a:rPr lang="en-US" dirty="0" smtClean="0"/>
                        <a:t>Growth (accretion,</a:t>
                      </a:r>
                      <a:r>
                        <a:rPr lang="en-US" baseline="0" dirty="0" smtClean="0"/>
                        <a:t> </a:t>
                      </a:r>
                      <a:r>
                        <a:rPr lang="en-US" baseline="0" dirty="0" err="1" smtClean="0"/>
                        <a:t>m</a:t>
                      </a:r>
                      <a:r>
                        <a:rPr lang="en-US" dirty="0" err="1" smtClean="0"/>
                        <a:t>ergings</a:t>
                      </a:r>
                      <a:r>
                        <a:rPr lang="en-US" dirty="0" smtClean="0"/>
                        <a:t>)</a:t>
                      </a:r>
                      <a:r>
                        <a:rPr lang="en-US" baseline="0" dirty="0" smtClean="0"/>
                        <a:t> in galaxy centers</a:t>
                      </a:r>
                      <a:endParaRPr lang="ru-RU" dirty="0"/>
                    </a:p>
                  </a:txBody>
                  <a:tcPr/>
                </a:tc>
              </a:tr>
              <a:tr h="533540">
                <a:tc>
                  <a:txBody>
                    <a:bodyPr/>
                    <a:lstStyle/>
                    <a:p>
                      <a:r>
                        <a:rPr lang="en-US" dirty="0" smtClean="0"/>
                        <a:t>X-ray</a:t>
                      </a:r>
                      <a:r>
                        <a:rPr lang="en-US" baseline="0" dirty="0" smtClean="0"/>
                        <a:t> binaries</a:t>
                      </a:r>
                      <a:endParaRPr lang="ru-RU" dirty="0"/>
                    </a:p>
                  </a:txBody>
                  <a:tcPr/>
                </a:tc>
                <a:tc>
                  <a:txBody>
                    <a:bodyPr/>
                    <a:lstStyle/>
                    <a:p>
                      <a:r>
                        <a:rPr lang="en-US" dirty="0" smtClean="0"/>
                        <a:t>GC cores,</a:t>
                      </a:r>
                      <a:r>
                        <a:rPr lang="en-US" baseline="0" dirty="0" smtClean="0"/>
                        <a:t> ULX</a:t>
                      </a:r>
                      <a:endParaRPr lang="ru-RU" dirty="0"/>
                    </a:p>
                  </a:txBody>
                  <a:tcPr/>
                </a:tc>
                <a:tc>
                  <a:txBody>
                    <a:bodyPr/>
                    <a:lstStyle/>
                    <a:p>
                      <a:r>
                        <a:rPr lang="en-US" dirty="0" smtClean="0"/>
                        <a:t>Galaxy</a:t>
                      </a:r>
                      <a:r>
                        <a:rPr lang="en-US" baseline="0" dirty="0" smtClean="0"/>
                        <a:t> cores, AGNs</a:t>
                      </a:r>
                      <a:endParaRPr lang="ru-RU" dirty="0"/>
                    </a:p>
                  </a:txBody>
                  <a:tcPr/>
                </a:tc>
              </a:tr>
            </a:tbl>
          </a:graphicData>
        </a:graphic>
      </p:graphicFrame>
    </p:spTree>
    <p:extLst>
      <p:ext uri="{BB962C8B-B14F-4D97-AF65-F5344CB8AC3E}">
        <p14:creationId xmlns:p14="http://schemas.microsoft.com/office/powerpoint/2010/main" val="3513677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Modern SMBH growth simulations:</a:t>
            </a:r>
            <a:endParaRPr lang="ru-RU" dirty="0"/>
          </a:p>
        </p:txBody>
      </p:sp>
      <p:sp>
        <p:nvSpPr>
          <p:cNvPr id="3" name="Содержимое 2"/>
          <p:cNvSpPr>
            <a:spLocks noGrp="1"/>
          </p:cNvSpPr>
          <p:nvPr>
            <p:ph idx="1"/>
          </p:nvPr>
        </p:nvSpPr>
        <p:spPr/>
        <p:txBody>
          <a:bodyPr>
            <a:normAutofit fontScale="92500" lnSpcReduction="10000"/>
          </a:bodyPr>
          <a:lstStyle/>
          <a:p>
            <a:r>
              <a:rPr lang="en-US" dirty="0" smtClean="0"/>
              <a:t>M</a:t>
            </a:r>
            <a:r>
              <a:rPr lang="en-US" baseline="-25000" dirty="0" smtClean="0"/>
              <a:t>BH</a:t>
            </a:r>
            <a:r>
              <a:rPr lang="en-US" dirty="0" smtClean="0"/>
              <a:t>~10</a:t>
            </a:r>
            <a:r>
              <a:rPr lang="en-US" baseline="30000" dirty="0" smtClean="0"/>
              <a:t>4</a:t>
            </a:r>
            <a:r>
              <a:rPr lang="en-US" dirty="0" smtClean="0"/>
              <a:t>-10</a:t>
            </a:r>
            <a:r>
              <a:rPr lang="en-US" baseline="30000" dirty="0" smtClean="0"/>
              <a:t>5</a:t>
            </a:r>
            <a:r>
              <a:rPr lang="en-US" dirty="0" smtClean="0"/>
              <a:t> M</a:t>
            </a:r>
            <a:r>
              <a:rPr lang="en-US" baseline="-25000" dirty="0" smtClean="0">
                <a:sym typeface="Euclid Extra" panose="02050502000505020303" pitchFamily="18" charset="2"/>
              </a:rPr>
              <a:t></a:t>
            </a:r>
            <a:r>
              <a:rPr lang="en-US" dirty="0" smtClean="0"/>
              <a:t> seeds rapidly grow due to gas accretion and galaxy </a:t>
            </a:r>
            <a:r>
              <a:rPr lang="en-US" dirty="0" err="1" smtClean="0"/>
              <a:t>mergings</a:t>
            </a:r>
            <a:r>
              <a:rPr lang="en-US" dirty="0" smtClean="0"/>
              <a:t> by z~5</a:t>
            </a:r>
          </a:p>
          <a:p>
            <a:r>
              <a:rPr lang="en-US" dirty="0" smtClean="0"/>
              <a:t>In DM halos &lt;10</a:t>
            </a:r>
            <a:r>
              <a:rPr lang="en-US" baseline="30000" dirty="0" smtClean="0"/>
              <a:t>12</a:t>
            </a:r>
            <a:r>
              <a:rPr lang="en-US" dirty="0" smtClean="0"/>
              <a:t> M</a:t>
            </a:r>
            <a:r>
              <a:rPr lang="en-US" baseline="-25000" dirty="0" smtClean="0">
                <a:sym typeface="Euclid Extra" panose="02050502000505020303" pitchFamily="18" charset="2"/>
              </a:rPr>
              <a:t></a:t>
            </a:r>
            <a:r>
              <a:rPr lang="en-US" dirty="0" smtClean="0"/>
              <a:t> no significant seed BH growth is observed. In more massive halos BH mass increases rapidly to form self-regulating M</a:t>
            </a:r>
            <a:r>
              <a:rPr lang="en-US" baseline="-25000" dirty="0" smtClean="0"/>
              <a:t>BH</a:t>
            </a:r>
            <a:r>
              <a:rPr lang="en-US" dirty="0" smtClean="0"/>
              <a:t>-M</a:t>
            </a:r>
            <a:r>
              <a:rPr lang="en-US" baseline="-25000" dirty="0" smtClean="0"/>
              <a:t>DM</a:t>
            </a:r>
            <a:r>
              <a:rPr lang="en-US" dirty="0" smtClean="0"/>
              <a:t> halo relation</a:t>
            </a:r>
          </a:p>
          <a:p>
            <a:r>
              <a:rPr lang="en-US" dirty="0" smtClean="0"/>
              <a:t>Shape of SMBH mass function does not change after z~5</a:t>
            </a:r>
          </a:p>
          <a:p>
            <a:r>
              <a:rPr lang="en-US" dirty="0" smtClean="0">
                <a:solidFill>
                  <a:srgbClr val="FFFF00"/>
                </a:solidFill>
                <a:sym typeface="Wingdings" pitchFamily="2" charset="2"/>
              </a:rPr>
              <a:t> primordial BH mass function shape is unimportant for M&gt;</a:t>
            </a:r>
            <a:r>
              <a:rPr lang="en-US" dirty="0" smtClean="0">
                <a:solidFill>
                  <a:srgbClr val="FFFF00"/>
                </a:solidFill>
              </a:rPr>
              <a:t>10</a:t>
            </a:r>
            <a:r>
              <a:rPr lang="en-US" baseline="30000" dirty="0" smtClean="0">
                <a:solidFill>
                  <a:srgbClr val="FFFF00"/>
                </a:solidFill>
              </a:rPr>
              <a:t>4 </a:t>
            </a:r>
            <a:r>
              <a:rPr lang="en-US" dirty="0" smtClean="0">
                <a:solidFill>
                  <a:srgbClr val="FFFF00"/>
                </a:solidFill>
              </a:rPr>
              <a:t> -</a:t>
            </a:r>
            <a:r>
              <a:rPr lang="en-US" dirty="0" smtClean="0">
                <a:solidFill>
                  <a:srgbClr val="FFFF00"/>
                </a:solidFill>
                <a:sym typeface="Wingdings" pitchFamily="2" charset="2"/>
              </a:rPr>
              <a:t>10</a:t>
            </a:r>
            <a:r>
              <a:rPr lang="en-US" baseline="30000" dirty="0" smtClean="0">
                <a:solidFill>
                  <a:srgbClr val="FFFF00"/>
                </a:solidFill>
                <a:sym typeface="Wingdings" pitchFamily="2" charset="2"/>
              </a:rPr>
              <a:t>5</a:t>
            </a:r>
            <a:r>
              <a:rPr lang="en-US" dirty="0" smtClean="0">
                <a:solidFill>
                  <a:srgbClr val="FFFF00"/>
                </a:solidFill>
                <a:sym typeface="Wingdings" pitchFamily="2" charset="2"/>
              </a:rPr>
              <a:t>M</a:t>
            </a:r>
            <a:r>
              <a:rPr lang="en-US" baseline="-25000" dirty="0" smtClean="0">
                <a:sym typeface="Euclid Extra" panose="02050502000505020303" pitchFamily="18" charset="2"/>
              </a:rPr>
              <a:t></a:t>
            </a:r>
            <a:endParaRPr lang="en-US" baseline="30000" dirty="0" smtClean="0">
              <a:solidFill>
                <a:srgbClr val="FFFF00"/>
              </a:solidFill>
              <a:sym typeface="Wingdings" pitchFamily="2" charset="2"/>
            </a:endParaRPr>
          </a:p>
        </p:txBody>
      </p:sp>
    </p:spTree>
    <p:extLst>
      <p:ext uri="{BB962C8B-B14F-4D97-AF65-F5344CB8AC3E}">
        <p14:creationId xmlns:p14="http://schemas.microsoft.com/office/powerpoint/2010/main" val="24242046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GC formation</a:t>
            </a:r>
            <a:endParaRPr lang="ru-RU" dirty="0"/>
          </a:p>
        </p:txBody>
      </p:sp>
      <p:sp>
        <p:nvSpPr>
          <p:cNvPr id="3" name="Объект 2"/>
          <p:cNvSpPr>
            <a:spLocks noGrp="1"/>
          </p:cNvSpPr>
          <p:nvPr>
            <p:ph idx="1"/>
          </p:nvPr>
        </p:nvSpPr>
        <p:spPr/>
        <p:txBody>
          <a:bodyPr>
            <a:normAutofit lnSpcReduction="10000"/>
          </a:bodyPr>
          <a:lstStyle/>
          <a:p>
            <a:r>
              <a:rPr lang="en-US" dirty="0" smtClean="0"/>
              <a:t>Globular clusters (GC) are oldest baryonic structures. Have no massive DM halos. </a:t>
            </a:r>
            <a:endParaRPr lang="ru-RU" dirty="0" smtClean="0"/>
          </a:p>
          <a:p>
            <a:r>
              <a:rPr lang="en-US" dirty="0" smtClean="0"/>
              <a:t>In standard cosmogony are formed at z~12-5 from baryons filling DM </a:t>
            </a:r>
            <a:r>
              <a:rPr lang="en-US" dirty="0" err="1" smtClean="0"/>
              <a:t>minihalos</a:t>
            </a:r>
            <a:r>
              <a:rPr lang="en-US" dirty="0" smtClean="0"/>
              <a:t>, </a:t>
            </a:r>
            <a:r>
              <a:rPr lang="en-US" dirty="0" err="1" smtClean="0"/>
              <a:t>M</a:t>
            </a:r>
            <a:r>
              <a:rPr lang="en-US" baseline="-25000" dirty="0" err="1" smtClean="0"/>
              <a:t>b</a:t>
            </a:r>
            <a:r>
              <a:rPr lang="en-US" dirty="0" err="1" smtClean="0"/>
              <a:t>~M</a:t>
            </a:r>
            <a:r>
              <a:rPr lang="en-US" baseline="-25000" dirty="0" err="1" smtClean="0"/>
              <a:t>h</a:t>
            </a:r>
            <a:endParaRPr lang="en-US" baseline="-25000" dirty="0" smtClean="0"/>
          </a:p>
          <a:p>
            <a:r>
              <a:rPr lang="en-US" dirty="0" smtClean="0"/>
              <a:t>Baryonic structures have initial mass about Jeans mass</a:t>
            </a:r>
          </a:p>
          <a:p>
            <a:endParaRPr lang="en-US" dirty="0"/>
          </a:p>
          <a:p>
            <a:r>
              <a:rPr lang="en-US" dirty="0" smtClean="0"/>
              <a:t>At z&gt;20 structures with M&lt;10</a:t>
            </a:r>
            <a:r>
              <a:rPr lang="en-US" baseline="30000" dirty="0" smtClean="0"/>
              <a:t>4</a:t>
            </a:r>
            <a:r>
              <a:rPr lang="en-US" dirty="0" smtClean="0"/>
              <a:t> M</a:t>
            </a:r>
            <a:r>
              <a:rPr lang="en-US" baseline="-25000" dirty="0" smtClean="0">
                <a:sym typeface="Euclid Extra" panose="02050502000505020303" pitchFamily="18" charset="2"/>
              </a:rPr>
              <a:t> </a:t>
            </a:r>
            <a:r>
              <a:rPr lang="en-US" dirty="0" smtClean="0">
                <a:sym typeface="Euclid Extra" panose="02050502000505020303" pitchFamily="18" charset="2"/>
              </a:rPr>
              <a:t> never collapse since </a:t>
            </a:r>
            <a:r>
              <a:rPr lang="en-US" dirty="0" err="1" smtClean="0">
                <a:sym typeface="Euclid Extra" panose="02050502000505020303" pitchFamily="18" charset="2"/>
              </a:rPr>
              <a:t>T</a:t>
            </a:r>
            <a:r>
              <a:rPr lang="en-US" baseline="-25000" dirty="0" err="1" smtClean="0">
                <a:sym typeface="Euclid Extra" panose="02050502000505020303" pitchFamily="18" charset="2"/>
              </a:rPr>
              <a:t>vir</a:t>
            </a:r>
            <a:r>
              <a:rPr lang="en-US" dirty="0" smtClean="0">
                <a:sym typeface="Euclid Extra" panose="02050502000505020303" pitchFamily="18" charset="2"/>
              </a:rPr>
              <a:t> &lt; T</a:t>
            </a:r>
            <a:r>
              <a:rPr lang="en-US" baseline="-25000" dirty="0" smtClean="0">
                <a:sym typeface="Euclid Extra" panose="02050502000505020303" pitchFamily="18" charset="2"/>
              </a:rPr>
              <a:t>CMB</a:t>
            </a:r>
            <a:endParaRPr lang="ru-RU" baseline="-25000" dirty="0"/>
          </a:p>
        </p:txBody>
      </p:sp>
      <p:pic>
        <p:nvPicPr>
          <p:cNvPr id="4" name="Рисунок 3"/>
          <p:cNvPicPr>
            <a:picLocks noChangeAspect="1"/>
          </p:cNvPicPr>
          <p:nvPr/>
        </p:nvPicPr>
        <p:blipFill>
          <a:blip r:embed="rId2"/>
          <a:stretch>
            <a:fillRect/>
          </a:stretch>
        </p:blipFill>
        <p:spPr>
          <a:xfrm>
            <a:off x="3059832" y="4077072"/>
            <a:ext cx="4824601" cy="984300"/>
          </a:xfrm>
          <a:prstGeom prst="rect">
            <a:avLst/>
          </a:prstGeom>
        </p:spPr>
      </p:pic>
    </p:spTree>
    <p:extLst>
      <p:ext uri="{BB962C8B-B14F-4D97-AF65-F5344CB8AC3E}">
        <p14:creationId xmlns:p14="http://schemas.microsoft.com/office/powerpoint/2010/main" val="19954358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497871" y="4484751"/>
            <a:ext cx="8229600" cy="2018236"/>
          </a:xfrm>
        </p:spPr>
        <p:txBody>
          <a:bodyPr>
            <a:normAutofit fontScale="92500"/>
          </a:bodyPr>
          <a:lstStyle/>
          <a:p>
            <a:r>
              <a:rPr lang="en-US" dirty="0" smtClean="0"/>
              <a:t>If all PBH &gt; 10</a:t>
            </a:r>
            <a:r>
              <a:rPr lang="en-US" baseline="30000" dirty="0" smtClean="0"/>
              <a:t>4</a:t>
            </a:r>
            <a:r>
              <a:rPr lang="en-US" dirty="0" smtClean="0"/>
              <a:t> M</a:t>
            </a:r>
            <a:r>
              <a:rPr lang="en-US" baseline="-25000" dirty="0" smtClean="0">
                <a:sym typeface="Euclid Extra" panose="02050502000505020303" pitchFamily="18" charset="2"/>
              </a:rPr>
              <a:t></a:t>
            </a:r>
            <a:r>
              <a:rPr lang="en-US" dirty="0" smtClean="0">
                <a:sym typeface="Euclid Extra" panose="02050502000505020303" pitchFamily="18" charset="2"/>
              </a:rPr>
              <a:t> </a:t>
            </a:r>
            <a:r>
              <a:rPr lang="ru-RU" dirty="0" smtClean="0"/>
              <a:t> </a:t>
            </a:r>
            <a:r>
              <a:rPr lang="en-US" dirty="0" smtClean="0"/>
              <a:t>formed SMBH </a:t>
            </a:r>
            <a:r>
              <a:rPr lang="en-US" dirty="0" smtClean="0">
                <a:sym typeface="Wingdings" panose="05000000000000000000" pitchFamily="2" charset="2"/>
              </a:rPr>
              <a:t> </a:t>
            </a:r>
            <a:r>
              <a:rPr lang="en-US" dirty="0" err="1" smtClean="0">
                <a:sym typeface="Wingdings" panose="05000000000000000000" pitchFamily="2" charset="2"/>
              </a:rPr>
              <a:t>n</a:t>
            </a:r>
            <a:r>
              <a:rPr lang="en-US" baseline="-25000" dirty="0" err="1" smtClean="0">
                <a:sym typeface="Wingdings" panose="05000000000000000000" pitchFamily="2" charset="2"/>
              </a:rPr>
              <a:t>IMBH</a:t>
            </a:r>
            <a:r>
              <a:rPr lang="en-US" dirty="0" smtClean="0">
                <a:sym typeface="Wingdings" panose="05000000000000000000" pitchFamily="2" charset="2"/>
              </a:rPr>
              <a:t> (z=0)~10</a:t>
            </a:r>
            <a:r>
              <a:rPr lang="en-US" baseline="30000" dirty="0" smtClean="0">
                <a:sym typeface="Wingdings" panose="05000000000000000000" pitchFamily="2" charset="2"/>
              </a:rPr>
              <a:t>2</a:t>
            </a:r>
            <a:r>
              <a:rPr lang="en-US" dirty="0" smtClean="0">
                <a:sym typeface="Wingdings" panose="05000000000000000000" pitchFamily="2" charset="2"/>
              </a:rPr>
              <a:t>-10</a:t>
            </a:r>
            <a:r>
              <a:rPr lang="en-US" baseline="30000" dirty="0">
                <a:sym typeface="Wingdings" panose="05000000000000000000" pitchFamily="2" charset="2"/>
              </a:rPr>
              <a:t>3</a:t>
            </a:r>
            <a:r>
              <a:rPr lang="en-US" dirty="0" smtClean="0">
                <a:sym typeface="Wingdings" panose="05000000000000000000" pitchFamily="2" charset="2"/>
              </a:rPr>
              <a:t> Mpc</a:t>
            </a:r>
            <a:r>
              <a:rPr lang="en-US" baseline="30000" dirty="0" smtClean="0">
                <a:sym typeface="Wingdings" panose="05000000000000000000" pitchFamily="2" charset="2"/>
              </a:rPr>
              <a:t>-3</a:t>
            </a:r>
            <a:r>
              <a:rPr lang="en-US" dirty="0" smtClean="0">
                <a:sym typeface="Wingdings" panose="05000000000000000000" pitchFamily="2" charset="2"/>
              </a:rPr>
              <a:t>  </a:t>
            </a:r>
            <a:r>
              <a:rPr lang="en-US" dirty="0" err="1">
                <a:sym typeface="Wingdings" panose="05000000000000000000" pitchFamily="2" charset="2"/>
              </a:rPr>
              <a:t>n</a:t>
            </a:r>
            <a:r>
              <a:rPr lang="en-US" baseline="-25000" dirty="0" err="1">
                <a:sym typeface="Wingdings" panose="05000000000000000000" pitchFamily="2" charset="2"/>
              </a:rPr>
              <a:t>IMBH</a:t>
            </a:r>
            <a:r>
              <a:rPr lang="en-US" baseline="-25000" dirty="0">
                <a:sym typeface="Wingdings" panose="05000000000000000000" pitchFamily="2" charset="2"/>
              </a:rPr>
              <a:t> </a:t>
            </a:r>
            <a:r>
              <a:rPr lang="en-US" dirty="0">
                <a:sym typeface="Wingdings" panose="05000000000000000000" pitchFamily="2" charset="2"/>
              </a:rPr>
              <a:t>(</a:t>
            </a:r>
            <a:r>
              <a:rPr lang="en-US" dirty="0" smtClean="0">
                <a:sym typeface="Wingdings" panose="05000000000000000000" pitchFamily="2" charset="2"/>
              </a:rPr>
              <a:t>z=10)</a:t>
            </a:r>
            <a:r>
              <a:rPr lang="en-US" dirty="0">
                <a:sym typeface="Wingdings" panose="05000000000000000000" pitchFamily="2" charset="2"/>
              </a:rPr>
              <a:t> )~</a:t>
            </a:r>
            <a:r>
              <a:rPr lang="en-US" dirty="0" smtClean="0">
                <a:sym typeface="Wingdings" panose="05000000000000000000" pitchFamily="2" charset="2"/>
              </a:rPr>
              <a:t>10</a:t>
            </a:r>
            <a:r>
              <a:rPr lang="en-US" baseline="30000" dirty="0" smtClean="0">
                <a:sym typeface="Wingdings" panose="05000000000000000000" pitchFamily="2" charset="2"/>
              </a:rPr>
              <a:t>5</a:t>
            </a:r>
            <a:r>
              <a:rPr lang="en-US" dirty="0" smtClean="0">
                <a:sym typeface="Wingdings" panose="05000000000000000000" pitchFamily="2" charset="2"/>
              </a:rPr>
              <a:t>-10</a:t>
            </a:r>
            <a:r>
              <a:rPr lang="en-US" baseline="30000" dirty="0">
                <a:sym typeface="Wingdings" panose="05000000000000000000" pitchFamily="2" charset="2"/>
              </a:rPr>
              <a:t>6</a:t>
            </a:r>
            <a:r>
              <a:rPr lang="en-US" dirty="0" smtClean="0">
                <a:sym typeface="Wingdings" panose="05000000000000000000" pitchFamily="2" charset="2"/>
              </a:rPr>
              <a:t> </a:t>
            </a:r>
            <a:r>
              <a:rPr lang="en-US" dirty="0">
                <a:sym typeface="Wingdings" panose="05000000000000000000" pitchFamily="2" charset="2"/>
              </a:rPr>
              <a:t>Mpc</a:t>
            </a:r>
            <a:r>
              <a:rPr lang="en-US" baseline="30000" dirty="0">
                <a:sym typeface="Wingdings" panose="05000000000000000000" pitchFamily="2" charset="2"/>
              </a:rPr>
              <a:t>-3</a:t>
            </a:r>
            <a:r>
              <a:rPr lang="en-US" dirty="0">
                <a:sym typeface="Wingdings" panose="05000000000000000000" pitchFamily="2" charset="2"/>
              </a:rPr>
              <a:t> </a:t>
            </a:r>
            <a:r>
              <a:rPr lang="en-US" dirty="0" smtClean="0">
                <a:sym typeface="Wingdings" panose="05000000000000000000" pitchFamily="2" charset="2"/>
              </a:rPr>
              <a:t>, comparable to expected DM halo number density with ~</a:t>
            </a:r>
            <a:r>
              <a:rPr lang="en-US" dirty="0" smtClean="0"/>
              <a:t>10</a:t>
            </a:r>
            <a:r>
              <a:rPr lang="en-US" baseline="30000" dirty="0" smtClean="0"/>
              <a:t>4</a:t>
            </a:r>
            <a:r>
              <a:rPr lang="en-US" dirty="0" smtClean="0"/>
              <a:t> </a:t>
            </a:r>
            <a:r>
              <a:rPr lang="en-US" dirty="0"/>
              <a:t>M</a:t>
            </a:r>
            <a:r>
              <a:rPr lang="en-US" baseline="-25000" dirty="0">
                <a:sym typeface="Euclid Extra" panose="02050502000505020303" pitchFamily="18" charset="2"/>
              </a:rPr>
              <a:t> </a:t>
            </a:r>
            <a:r>
              <a:rPr lang="en-US" dirty="0" smtClean="0">
                <a:sym typeface="Wingdings" panose="05000000000000000000" pitchFamily="2" charset="2"/>
              </a:rPr>
              <a:t>in Press-</a:t>
            </a:r>
            <a:r>
              <a:rPr lang="en-US" dirty="0" err="1" smtClean="0">
                <a:sym typeface="Wingdings" panose="05000000000000000000" pitchFamily="2" charset="2"/>
              </a:rPr>
              <a:t>Shechter</a:t>
            </a:r>
            <a:r>
              <a:rPr lang="en-US" dirty="0" smtClean="0">
                <a:sym typeface="Wingdings" panose="05000000000000000000" pitchFamily="2" charset="2"/>
              </a:rPr>
              <a:t> formalism</a:t>
            </a:r>
            <a:endParaRPr lang="ru-RU" baseline="30000" dirty="0"/>
          </a:p>
        </p:txBody>
      </p:sp>
      <p:pic>
        <p:nvPicPr>
          <p:cNvPr id="6" name="Рисунок 5"/>
          <p:cNvPicPr>
            <a:picLocks noChangeAspect="1"/>
          </p:cNvPicPr>
          <p:nvPr/>
        </p:nvPicPr>
        <p:blipFill>
          <a:blip r:embed="rId2"/>
          <a:stretch>
            <a:fillRect/>
          </a:stretch>
        </p:blipFill>
        <p:spPr>
          <a:xfrm>
            <a:off x="91336" y="332656"/>
            <a:ext cx="9052664" cy="3792055"/>
          </a:xfrm>
          <a:prstGeom prst="rect">
            <a:avLst/>
          </a:prstGeom>
        </p:spPr>
      </p:pic>
      <p:sp>
        <p:nvSpPr>
          <p:cNvPr id="7" name="TextBox 6"/>
          <p:cNvSpPr txBox="1"/>
          <p:nvPr/>
        </p:nvSpPr>
        <p:spPr>
          <a:xfrm>
            <a:off x="1547664" y="1792358"/>
            <a:ext cx="1771639" cy="369332"/>
          </a:xfrm>
          <a:prstGeom prst="rect">
            <a:avLst/>
          </a:prstGeom>
          <a:noFill/>
        </p:spPr>
        <p:txBody>
          <a:bodyPr wrap="none" rtlCol="0">
            <a:spAutoFit/>
          </a:bodyPr>
          <a:lstStyle/>
          <a:p>
            <a:r>
              <a:rPr lang="en-US" dirty="0" smtClean="0">
                <a:solidFill>
                  <a:schemeClr val="bg1"/>
                </a:solidFill>
              </a:rPr>
              <a:t>SMBH in galaxies</a:t>
            </a:r>
            <a:endParaRPr lang="ru-RU" dirty="0">
              <a:solidFill>
                <a:schemeClr val="bg1"/>
              </a:solidFill>
            </a:endParaRPr>
          </a:p>
        </p:txBody>
      </p:sp>
    </p:spTree>
    <p:extLst>
      <p:ext uri="{BB962C8B-B14F-4D97-AF65-F5344CB8AC3E}">
        <p14:creationId xmlns:p14="http://schemas.microsoft.com/office/powerpoint/2010/main" val="18195553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en-US" dirty="0"/>
              <a:t>primordial AD IMBHs with mass of a few thousand solar masses </a:t>
            </a:r>
            <a:r>
              <a:rPr lang="en-US" dirty="0" smtClean="0"/>
              <a:t>can be </a:t>
            </a:r>
            <a:r>
              <a:rPr lang="en-US" dirty="0"/>
              <a:t>important additions to the standard paradigm of the early structure formation in </a:t>
            </a:r>
            <a:r>
              <a:rPr lang="en-US" dirty="0" smtClean="0"/>
              <a:t>the hierarchical </a:t>
            </a:r>
            <a:r>
              <a:rPr lang="en-US" dirty="0"/>
              <a:t>cosmogony</a:t>
            </a:r>
            <a:endParaRPr lang="ru-RU" dirty="0"/>
          </a:p>
        </p:txBody>
      </p:sp>
      <p:sp>
        <p:nvSpPr>
          <p:cNvPr id="4" name="TextBox 3"/>
          <p:cNvSpPr txBox="1"/>
          <p:nvPr/>
        </p:nvSpPr>
        <p:spPr>
          <a:xfrm>
            <a:off x="3995936" y="5949280"/>
            <a:ext cx="2932534" cy="369332"/>
          </a:xfrm>
          <a:prstGeom prst="rect">
            <a:avLst/>
          </a:prstGeom>
          <a:noFill/>
        </p:spPr>
        <p:txBody>
          <a:bodyPr wrap="none" rtlCol="0">
            <a:spAutoFit/>
          </a:bodyPr>
          <a:lstStyle/>
          <a:p>
            <a:r>
              <a:rPr lang="en-US" dirty="0" err="1" smtClean="0"/>
              <a:t>Dolgov</a:t>
            </a:r>
            <a:r>
              <a:rPr lang="en-US" dirty="0" smtClean="0"/>
              <a:t>, PK  2017 JCAP 04 036</a:t>
            </a:r>
            <a:endParaRPr lang="ru-RU" dirty="0"/>
          </a:p>
        </p:txBody>
      </p:sp>
    </p:spTree>
    <p:extLst>
      <p:ext uri="{BB962C8B-B14F-4D97-AF65-F5344CB8AC3E}">
        <p14:creationId xmlns:p14="http://schemas.microsoft.com/office/powerpoint/2010/main" val="29366820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Possible other sources</a:t>
            </a:r>
            <a:r>
              <a:rPr lang="ru-RU" dirty="0" smtClean="0"/>
              <a:t> (</a:t>
            </a:r>
            <a:r>
              <a:rPr lang="en-US" dirty="0" smtClean="0"/>
              <a:t>non-official GW170817</a:t>
            </a:r>
            <a:r>
              <a:rPr lang="ru-RU" dirty="0" smtClean="0"/>
              <a:t>)</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6925" y="1600200"/>
            <a:ext cx="4070149" cy="4525963"/>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6117385"/>
            <a:ext cx="7315200" cy="723900"/>
          </a:xfrm>
          <a:prstGeom prst="rect">
            <a:avLst/>
          </a:prstGeom>
        </p:spPr>
      </p:pic>
    </p:spTree>
    <p:extLst>
      <p:ext uri="{BB962C8B-B14F-4D97-AF65-F5344CB8AC3E}">
        <p14:creationId xmlns:p14="http://schemas.microsoft.com/office/powerpoint/2010/main" val="18391771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Binary neutron stars</a:t>
            </a:r>
            <a:endParaRPr lang="ru-RU" dirty="0"/>
          </a:p>
        </p:txBody>
      </p:sp>
      <p:sp>
        <p:nvSpPr>
          <p:cNvPr id="3" name="Объект 2"/>
          <p:cNvSpPr>
            <a:spLocks noGrp="1"/>
          </p:cNvSpPr>
          <p:nvPr>
            <p:ph idx="1"/>
          </p:nvPr>
        </p:nvSpPr>
        <p:spPr/>
        <p:txBody>
          <a:bodyPr>
            <a:normAutofit fontScale="92500" lnSpcReduction="10000"/>
          </a:bodyPr>
          <a:lstStyle/>
          <a:p>
            <a:r>
              <a:rPr lang="en-US" sz="2800" dirty="0" smtClean="0"/>
              <a:t>LIGO </a:t>
            </a:r>
            <a:r>
              <a:rPr lang="en-US" sz="2800" dirty="0" smtClean="0"/>
              <a:t>horizon for BNS</a:t>
            </a:r>
            <a:r>
              <a:rPr lang="en-US" sz="2800" dirty="0" smtClean="0"/>
              <a:t> </a:t>
            </a:r>
            <a:r>
              <a:rPr lang="en-US" sz="2800" dirty="0" smtClean="0"/>
              <a:t>~80 </a:t>
            </a:r>
            <a:r>
              <a:rPr lang="en-US" sz="2800" dirty="0" err="1" smtClean="0"/>
              <a:t>Mpc</a:t>
            </a:r>
            <a:r>
              <a:rPr lang="en-US" sz="2800" dirty="0" smtClean="0"/>
              <a:t> (Virgo – 20 </a:t>
            </a:r>
            <a:r>
              <a:rPr lang="en-US" sz="2800" dirty="0" err="1" smtClean="0"/>
              <a:t>Mpc</a:t>
            </a:r>
            <a:r>
              <a:rPr lang="en-US" sz="2800" dirty="0" smtClean="0"/>
              <a:t>)</a:t>
            </a:r>
            <a:endParaRPr lang="ru-RU" sz="2800" dirty="0" smtClean="0"/>
          </a:p>
          <a:p>
            <a:r>
              <a:rPr lang="en-US" sz="2800" dirty="0" smtClean="0"/>
              <a:t>GW170817 </a:t>
            </a:r>
            <a:r>
              <a:rPr lang="en-US" sz="2800" dirty="0" smtClean="0"/>
              <a:t>– </a:t>
            </a:r>
            <a:r>
              <a:rPr lang="en-US" sz="2800" dirty="0" smtClean="0"/>
              <a:t>time coincidence with short </a:t>
            </a:r>
            <a:r>
              <a:rPr lang="en-US" sz="2800" dirty="0" smtClean="0"/>
              <a:t>GRB170817A (Fermi GBM, INTEGRAL)</a:t>
            </a:r>
            <a:endParaRPr lang="en-US" sz="2800" dirty="0" smtClean="0"/>
          </a:p>
          <a:p>
            <a:r>
              <a:rPr lang="en-US" sz="2800" dirty="0" smtClean="0"/>
              <a:t>Gamma-ray emission from BNS coalescence first predicted in </a:t>
            </a:r>
            <a:r>
              <a:rPr lang="ru-RU" sz="2800" dirty="0" smtClean="0"/>
              <a:t>1984 </a:t>
            </a:r>
            <a:r>
              <a:rPr lang="ru-RU" sz="2800" dirty="0" smtClean="0"/>
              <a:t>г. </a:t>
            </a:r>
            <a:r>
              <a:rPr lang="ru-RU" sz="2800" dirty="0" smtClean="0"/>
              <a:t>(</a:t>
            </a:r>
            <a:r>
              <a:rPr lang="en-US" sz="2800" dirty="0" err="1" smtClean="0"/>
              <a:t>Blinnikov</a:t>
            </a:r>
            <a:r>
              <a:rPr lang="en-US" sz="2800" dirty="0" smtClean="0"/>
              <a:t>, </a:t>
            </a:r>
            <a:r>
              <a:rPr lang="en-US" sz="2800" dirty="0" err="1" smtClean="0"/>
              <a:t>Novikov</a:t>
            </a:r>
            <a:r>
              <a:rPr lang="en-US" sz="2800" dirty="0" smtClean="0"/>
              <a:t>, </a:t>
            </a:r>
            <a:r>
              <a:rPr lang="en-US" sz="2800" dirty="0" err="1" smtClean="0"/>
              <a:t>Perevodchkova</a:t>
            </a:r>
            <a:r>
              <a:rPr lang="en-US" sz="2800" dirty="0" smtClean="0"/>
              <a:t> and </a:t>
            </a:r>
            <a:r>
              <a:rPr lang="en-US" sz="2800" dirty="0" err="1" smtClean="0"/>
              <a:t>Polnarev</a:t>
            </a:r>
            <a:r>
              <a:rPr lang="en-US" sz="2800" dirty="0" smtClean="0"/>
              <a:t>. </a:t>
            </a:r>
            <a:r>
              <a:rPr lang="en-US" sz="2800" dirty="0" err="1" smtClean="0"/>
              <a:t>SvAL</a:t>
            </a:r>
            <a:r>
              <a:rPr lang="en-US" sz="2800" dirty="0" smtClean="0"/>
              <a:t>)</a:t>
            </a:r>
            <a:endParaRPr lang="en-US" sz="2800" dirty="0" smtClean="0"/>
          </a:p>
          <a:p>
            <a:r>
              <a:rPr lang="en-US" sz="2800" dirty="0" smtClean="0"/>
              <a:t>Localization of the optical counterpart in</a:t>
            </a:r>
            <a:r>
              <a:rPr lang="ru-RU" sz="2800" dirty="0" smtClean="0"/>
              <a:t> </a:t>
            </a:r>
            <a:r>
              <a:rPr lang="en-US" sz="2800" dirty="0" smtClean="0"/>
              <a:t>NGC4993 (40 </a:t>
            </a:r>
            <a:r>
              <a:rPr lang="en-US" sz="2800" dirty="0" err="1" smtClean="0"/>
              <a:t>Mpc</a:t>
            </a:r>
            <a:r>
              <a:rPr lang="ru-RU" sz="2800" dirty="0" smtClean="0"/>
              <a:t>)</a:t>
            </a:r>
            <a:endParaRPr lang="ru-RU" sz="2800" dirty="0" smtClean="0"/>
          </a:p>
          <a:p>
            <a:r>
              <a:rPr lang="en-US" sz="2800" dirty="0" smtClean="0"/>
              <a:t>First detection of coalescing binary NS!</a:t>
            </a:r>
          </a:p>
          <a:p>
            <a:r>
              <a:rPr lang="en-US" sz="2800" dirty="0" smtClean="0"/>
              <a:t>Official press-conference LIGO/Virgo on Oct 16 – keep tuned!</a:t>
            </a:r>
            <a:endParaRPr lang="ru-RU" sz="2800" dirty="0" smtClean="0"/>
          </a:p>
          <a:p>
            <a:endParaRPr lang="en-US" sz="2800" dirty="0" smtClean="0"/>
          </a:p>
          <a:p>
            <a:endParaRPr lang="ru-RU" sz="2800" dirty="0"/>
          </a:p>
        </p:txBody>
      </p:sp>
    </p:spTree>
    <p:extLst>
      <p:ext uri="{BB962C8B-B14F-4D97-AF65-F5344CB8AC3E}">
        <p14:creationId xmlns:p14="http://schemas.microsoft.com/office/powerpoint/2010/main" val="35462486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Дата 3"/>
          <p:cNvSpPr>
            <a:spLocks noGrp="1"/>
          </p:cNvSpPr>
          <p:nvPr>
            <p:ph type="dt" sz="quarter" idx="10"/>
          </p:nvPr>
        </p:nvSpPr>
        <p:spPr/>
        <p:txBody>
          <a:bodyPr/>
          <a:lstStyle/>
          <a:p>
            <a:pPr>
              <a:defRPr/>
            </a:pPr>
            <a:fld id="{A085E8BA-4C69-46B4-BAFE-54EF3E96C696}" type="datetime1">
              <a:rPr lang="ru-RU"/>
              <a:pPr>
                <a:defRPr/>
              </a:pPr>
              <a:t>01.10.2017</a:t>
            </a:fld>
            <a:endParaRPr lang="ru-RU"/>
          </a:p>
        </p:txBody>
      </p:sp>
      <p:sp>
        <p:nvSpPr>
          <p:cNvPr id="24579" name="Заголовок 6"/>
          <p:cNvSpPr>
            <a:spLocks noGrp="1"/>
          </p:cNvSpPr>
          <p:nvPr>
            <p:ph type="title"/>
          </p:nvPr>
        </p:nvSpPr>
        <p:spPr/>
        <p:txBody>
          <a:bodyPr>
            <a:normAutofit fontScale="90000"/>
          </a:bodyPr>
          <a:lstStyle/>
          <a:p>
            <a:r>
              <a:rPr lang="en-US" sz="3600" dirty="0" smtClean="0"/>
              <a:t>GW amplitude</a:t>
            </a:r>
            <a:r>
              <a:rPr lang="ru-RU" sz="3600" dirty="0" smtClean="0"/>
              <a:t> </a:t>
            </a:r>
            <a:r>
              <a:rPr lang="en-US" sz="3600" dirty="0" smtClean="0"/>
              <a:t>h </a:t>
            </a:r>
            <a:r>
              <a:rPr lang="ru-RU" sz="3600" dirty="0" smtClean="0"/>
              <a:t>=</a:t>
            </a:r>
            <a:r>
              <a:rPr lang="en-US" sz="3600" dirty="0" smtClean="0"/>
              <a:t> </a:t>
            </a:r>
            <a:r>
              <a:rPr lang="en-US" sz="3600" dirty="0" smtClean="0"/>
              <a:t>relative expansion/compression</a:t>
            </a:r>
            <a:r>
              <a:rPr lang="ru-RU" sz="3600" b="0" dirty="0" smtClean="0"/>
              <a:t> </a:t>
            </a:r>
            <a:endParaRPr lang="ru-RU" sz="3600" b="0" dirty="0" smtClean="0"/>
          </a:p>
        </p:txBody>
      </p:sp>
      <p:sp>
        <p:nvSpPr>
          <p:cNvPr id="24580" name="Содержимое 7"/>
          <p:cNvSpPr>
            <a:spLocks noGrp="1"/>
          </p:cNvSpPr>
          <p:nvPr>
            <p:ph idx="1"/>
          </p:nvPr>
        </p:nvSpPr>
        <p:spPr/>
        <p:txBody>
          <a:bodyPr/>
          <a:lstStyle/>
          <a:p>
            <a:endParaRPr lang="ru-RU" smtClean="0"/>
          </a:p>
        </p:txBody>
      </p:sp>
      <p:sp>
        <p:nvSpPr>
          <p:cNvPr id="5" name="Дата 4"/>
          <p:cNvSpPr txBox="1">
            <a:spLocks noGrp="1"/>
          </p:cNvSpPr>
          <p:nvPr/>
        </p:nvSpPr>
        <p:spPr>
          <a:xfrm>
            <a:off x="457200" y="6356350"/>
            <a:ext cx="2133600" cy="365125"/>
          </a:xfrm>
          <a:prstGeom prst="rect">
            <a:avLst/>
          </a:prstGeom>
          <a:noFill/>
        </p:spPr>
        <p:txBody>
          <a:bodyPr anchor="ctr"/>
          <a:lstStyle/>
          <a:p>
            <a:pPr>
              <a:defRPr/>
            </a:pPr>
            <a:fld id="{858A6F05-E00B-4EDC-A577-5F3DFF909310}" type="datetime1">
              <a:rPr lang="ru-RU" sz="1200">
                <a:solidFill>
                  <a:schemeClr val="tx1">
                    <a:tint val="75000"/>
                  </a:schemeClr>
                </a:solidFill>
              </a:rPr>
              <a:pPr>
                <a:defRPr/>
              </a:pPr>
              <a:t>01.10.2017</a:t>
            </a:fld>
            <a:endParaRPr lang="ru-RU" sz="1200">
              <a:solidFill>
                <a:schemeClr val="tx1">
                  <a:tint val="75000"/>
                </a:schemeClr>
              </a:solidFill>
            </a:endParaRPr>
          </a:p>
        </p:txBody>
      </p:sp>
      <p:pic>
        <p:nvPicPr>
          <p:cNvPr id="24582" name="Picture 2" descr="wave on the person"/>
          <p:cNvPicPr>
            <a:picLocks noChangeAspect="1" noChangeArrowheads="1"/>
          </p:cNvPicPr>
          <p:nvPr/>
        </p:nvPicPr>
        <p:blipFill>
          <a:blip r:embed="rId2" cstate="print"/>
          <a:srcRect/>
          <a:stretch>
            <a:fillRect/>
          </a:stretch>
        </p:blipFill>
        <p:spPr bwMode="auto">
          <a:xfrm>
            <a:off x="611188" y="1989138"/>
            <a:ext cx="6667500" cy="3981450"/>
          </a:xfrm>
          <a:prstGeom prst="rect">
            <a:avLst/>
          </a:prstGeom>
          <a:noFill/>
          <a:ln w="9525">
            <a:noFill/>
            <a:miter lim="800000"/>
            <a:headEnd/>
            <a:tailEnd/>
          </a:ln>
        </p:spPr>
      </p:pic>
    </p:spTree>
    <p:extLst>
      <p:ext uri="{BB962C8B-B14F-4D97-AF65-F5344CB8AC3E}">
        <p14:creationId xmlns:p14="http://schemas.microsoft.com/office/powerpoint/2010/main" val="25476220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Conclusions</a:t>
            </a:r>
            <a:endParaRPr lang="ru-RU" dirty="0"/>
          </a:p>
        </p:txBody>
      </p:sp>
      <p:sp>
        <p:nvSpPr>
          <p:cNvPr id="3" name="Содержимое 2"/>
          <p:cNvSpPr>
            <a:spLocks noGrp="1"/>
          </p:cNvSpPr>
          <p:nvPr>
            <p:ph idx="1"/>
          </p:nvPr>
        </p:nvSpPr>
        <p:spPr>
          <a:xfrm>
            <a:off x="457200" y="1417638"/>
            <a:ext cx="8229600" cy="4819674"/>
          </a:xfrm>
        </p:spPr>
        <p:txBody>
          <a:bodyPr>
            <a:noAutofit/>
          </a:bodyPr>
          <a:lstStyle/>
          <a:p>
            <a:r>
              <a:rPr lang="en-US" sz="2400" b="1" dirty="0" smtClean="0"/>
              <a:t>First LIGO events confirm existence of binary BH</a:t>
            </a:r>
            <a:endParaRPr lang="ru-RU" sz="2400" b="1" dirty="0" smtClean="0"/>
          </a:p>
          <a:p>
            <a:r>
              <a:rPr lang="en-US" sz="2400" b="1" dirty="0" smtClean="0">
                <a:solidFill>
                  <a:srgbClr val="FFFF00"/>
                </a:solidFill>
              </a:rPr>
              <a:t>Masses and merging rate can be explained by the standard astrophysical binary massive star evolution</a:t>
            </a:r>
            <a:r>
              <a:rPr lang="en-US" sz="2400" b="1" dirty="0" smtClean="0"/>
              <a:t>, but low (or zero) BH spins of GW150914, </a:t>
            </a:r>
            <a:r>
              <a:rPr lang="en-US" sz="2400" b="1" dirty="0" smtClean="0"/>
              <a:t>GW170104, GW170814 </a:t>
            </a:r>
            <a:r>
              <a:rPr lang="en-US" sz="2400" b="1" dirty="0" smtClean="0"/>
              <a:t>require special explanation.</a:t>
            </a:r>
          </a:p>
          <a:p>
            <a:r>
              <a:rPr lang="ru-RU" sz="2400" b="1" dirty="0" smtClean="0"/>
              <a:t> </a:t>
            </a:r>
            <a:r>
              <a:rPr lang="en-US" sz="2400" b="1" dirty="0"/>
              <a:t>D</a:t>
            </a:r>
            <a:r>
              <a:rPr lang="en-US" sz="2400" b="1" dirty="0" smtClean="0"/>
              <a:t>ynamical formation in dense globular clusters is not excluded</a:t>
            </a:r>
          </a:p>
          <a:p>
            <a:r>
              <a:rPr lang="en-US" sz="2400" b="1" dirty="0" smtClean="0">
                <a:solidFill>
                  <a:srgbClr val="FFFF00"/>
                </a:solidFill>
              </a:rPr>
              <a:t>Primordial BH mass spectrum in modified Affleck-Dine scenario can explain both observed properties of GW150914, GW170104</a:t>
            </a:r>
            <a:r>
              <a:rPr lang="en-US" sz="2400" b="1" dirty="0" smtClean="0">
                <a:solidFill>
                  <a:srgbClr val="FFFF00"/>
                </a:solidFill>
              </a:rPr>
              <a:t>, GW170814 </a:t>
            </a:r>
            <a:r>
              <a:rPr lang="en-US" sz="2400" b="1" dirty="0" smtClean="0">
                <a:solidFill>
                  <a:srgbClr val="FFFF00"/>
                </a:solidFill>
              </a:rPr>
              <a:t>can provide significant fraction of DM, can explain present-day SMBH number density and be seeds of early globular cluster formation</a:t>
            </a:r>
          </a:p>
          <a:p>
            <a:r>
              <a:rPr lang="en-US" sz="2400" b="1" dirty="0" smtClean="0"/>
              <a:t>Increasing statistics of binary BH </a:t>
            </a:r>
            <a:r>
              <a:rPr lang="en-US" sz="2400" b="1" dirty="0" err="1" smtClean="0"/>
              <a:t>mergings</a:t>
            </a:r>
            <a:r>
              <a:rPr lang="en-US" sz="2400" b="1" dirty="0" smtClean="0"/>
              <a:t> can be used to test (constrain) PBH hypothesis </a:t>
            </a:r>
            <a:endParaRPr lang="ru-RU" sz="2400" b="1" dirty="0" smtClean="0"/>
          </a:p>
        </p:txBody>
      </p:sp>
    </p:spTree>
    <p:extLst>
      <p:ext uri="{BB962C8B-B14F-4D97-AF65-F5344CB8AC3E}">
        <p14:creationId xmlns:p14="http://schemas.microsoft.com/office/powerpoint/2010/main" val="27513534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0344" y="-229418"/>
            <a:ext cx="8229600" cy="1143000"/>
          </a:xfrm>
          <a:solidFill>
            <a:schemeClr val="accent1"/>
          </a:solidFill>
        </p:spPr>
        <p:txBody>
          <a:bodyPr/>
          <a:lstStyle/>
          <a:p>
            <a:endParaRPr lang="ru-RU"/>
          </a:p>
        </p:txBody>
      </p:sp>
      <p:sp>
        <p:nvSpPr>
          <p:cNvPr id="3" name="Объект 2"/>
          <p:cNvSpPr>
            <a:spLocks noGrp="1"/>
          </p:cNvSpPr>
          <p:nvPr>
            <p:ph idx="1"/>
          </p:nvPr>
        </p:nvSpPr>
        <p:spPr>
          <a:xfrm>
            <a:off x="490344" y="1096144"/>
            <a:ext cx="8229600" cy="4525963"/>
          </a:xfrm>
          <a:solidFill>
            <a:schemeClr val="accent1"/>
          </a:solidFill>
        </p:spPr>
        <p:txBody>
          <a:bodyPr/>
          <a:lstStyle/>
          <a:p>
            <a:endParaRPr lang="ru-RU"/>
          </a:p>
        </p:txBody>
      </p:sp>
      <p:pic>
        <p:nvPicPr>
          <p:cNvPr id="4" name="Рисунок 3"/>
          <p:cNvPicPr>
            <a:picLocks noChangeAspect="1"/>
          </p:cNvPicPr>
          <p:nvPr/>
        </p:nvPicPr>
        <p:blipFill>
          <a:blip r:embed="rId2"/>
          <a:stretch>
            <a:fillRect/>
          </a:stretch>
        </p:blipFill>
        <p:spPr>
          <a:xfrm>
            <a:off x="33144" y="-491278"/>
            <a:ext cx="9143999" cy="6832443"/>
          </a:xfrm>
          <a:prstGeom prst="rect">
            <a:avLst/>
          </a:prstGeom>
          <a:solidFill>
            <a:schemeClr val="accent1"/>
          </a:solidFill>
        </p:spPr>
      </p:pic>
      <p:sp>
        <p:nvSpPr>
          <p:cNvPr id="5" name="TextBox 4"/>
          <p:cNvSpPr txBox="1"/>
          <p:nvPr/>
        </p:nvSpPr>
        <p:spPr>
          <a:xfrm>
            <a:off x="3381008" y="3429000"/>
            <a:ext cx="2634760" cy="646331"/>
          </a:xfrm>
          <a:prstGeom prst="rect">
            <a:avLst/>
          </a:prstGeom>
          <a:solidFill>
            <a:schemeClr val="accent1"/>
          </a:solidFill>
        </p:spPr>
        <p:txBody>
          <a:bodyPr wrap="none" rtlCol="0">
            <a:spAutoFit/>
          </a:bodyPr>
          <a:lstStyle/>
          <a:p>
            <a:r>
              <a:rPr lang="en-US" sz="3600" b="1" i="1" dirty="0" smtClean="0">
                <a:solidFill>
                  <a:srgbClr val="FF0000"/>
                </a:solidFill>
              </a:rPr>
              <a:t>THANK YOU!</a:t>
            </a:r>
            <a:endParaRPr lang="ru-RU" sz="3600" b="1" i="1" dirty="0">
              <a:solidFill>
                <a:srgbClr val="FF0000"/>
              </a:solidFill>
            </a:endParaRPr>
          </a:p>
        </p:txBody>
      </p:sp>
    </p:spTree>
    <p:extLst>
      <p:ext uri="{BB962C8B-B14F-4D97-AF65-F5344CB8AC3E}">
        <p14:creationId xmlns:p14="http://schemas.microsoft.com/office/powerpoint/2010/main" val="38198881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Possible electromagnetic counterparts</a:t>
            </a:r>
            <a:endParaRPr lang="ru-RU" dirty="0"/>
          </a:p>
        </p:txBody>
      </p:sp>
      <p:sp>
        <p:nvSpPr>
          <p:cNvPr id="3" name="Объект 2"/>
          <p:cNvSpPr>
            <a:spLocks noGrp="1"/>
          </p:cNvSpPr>
          <p:nvPr>
            <p:ph idx="1"/>
          </p:nvPr>
        </p:nvSpPr>
        <p:spPr>
          <a:xfrm>
            <a:off x="457200" y="1556792"/>
            <a:ext cx="8229600" cy="4525963"/>
          </a:xfrm>
        </p:spPr>
        <p:txBody>
          <a:bodyPr/>
          <a:lstStyle/>
          <a:p>
            <a:r>
              <a:rPr lang="en-US" dirty="0" smtClean="0"/>
              <a:t>GW error-boxes are too large </a:t>
            </a:r>
            <a:r>
              <a:rPr lang="en-US" dirty="0" smtClean="0"/>
              <a:t>(~50-1000 </a:t>
            </a:r>
            <a:r>
              <a:rPr lang="en-US" dirty="0" err="1" smtClean="0"/>
              <a:t>sq.deg</a:t>
            </a:r>
            <a:r>
              <a:rPr lang="en-US" dirty="0" smtClean="0"/>
              <a:t>)</a:t>
            </a:r>
          </a:p>
          <a:p>
            <a:r>
              <a:rPr lang="en-US" dirty="0" smtClean="0"/>
              <a:t>Both GW150914 and GW170104 were </a:t>
            </a:r>
            <a:r>
              <a:rPr lang="en-US" dirty="0" smtClean="0"/>
              <a:t>(marginally) found </a:t>
            </a:r>
            <a:r>
              <a:rPr lang="en-US" dirty="0" smtClean="0"/>
              <a:t>to </a:t>
            </a:r>
            <a:r>
              <a:rPr lang="en-US" dirty="0" smtClean="0"/>
              <a:t>be associated </a:t>
            </a:r>
            <a:r>
              <a:rPr lang="en-US" dirty="0" smtClean="0"/>
              <a:t>(within +/- 0.5 s) by a gamma-ray burst </a:t>
            </a:r>
            <a:endParaRPr lang="ru-RU" dirty="0"/>
          </a:p>
        </p:txBody>
      </p:sp>
    </p:spTree>
    <p:extLst>
      <p:ext uri="{BB962C8B-B14F-4D97-AF65-F5344CB8AC3E}">
        <p14:creationId xmlns:p14="http://schemas.microsoft.com/office/powerpoint/2010/main" val="7814223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GW-EM conversion in external </a:t>
            </a:r>
            <a:r>
              <a:rPr lang="en-US" smtClean="0"/>
              <a:t>magnetic field (1706.05519)</a:t>
            </a:r>
            <a:endParaRPr lang="ru-RU" dirty="0"/>
          </a:p>
        </p:txBody>
      </p:sp>
      <p:sp>
        <p:nvSpPr>
          <p:cNvPr id="3" name="Объект 2"/>
          <p:cNvSpPr>
            <a:spLocks noGrp="1"/>
          </p:cNvSpPr>
          <p:nvPr>
            <p:ph idx="1"/>
          </p:nvPr>
        </p:nvSpPr>
        <p:spPr/>
        <p:txBody>
          <a:bodyPr/>
          <a:lstStyle/>
          <a:p>
            <a:r>
              <a:rPr lang="en-US" dirty="0" err="1" smtClean="0"/>
              <a:t>Dolgov</a:t>
            </a:r>
            <a:r>
              <a:rPr lang="en-US" dirty="0" smtClean="0"/>
              <a:t>, </a:t>
            </a:r>
            <a:r>
              <a:rPr lang="en-US" dirty="0" err="1" smtClean="0"/>
              <a:t>Ejli</a:t>
            </a:r>
            <a:r>
              <a:rPr lang="en-US" dirty="0"/>
              <a:t> </a:t>
            </a:r>
            <a:r>
              <a:rPr lang="en-US" dirty="0" smtClean="0"/>
              <a:t>2012</a:t>
            </a:r>
            <a:endParaRPr lang="ru-RU" dirty="0"/>
          </a:p>
        </p:txBody>
      </p:sp>
      <p:pic>
        <p:nvPicPr>
          <p:cNvPr id="4" name="Рисунок 3"/>
          <p:cNvPicPr>
            <a:picLocks noChangeAspect="1"/>
          </p:cNvPicPr>
          <p:nvPr/>
        </p:nvPicPr>
        <p:blipFill>
          <a:blip r:embed="rId2"/>
          <a:stretch>
            <a:fillRect/>
          </a:stretch>
        </p:blipFill>
        <p:spPr>
          <a:xfrm>
            <a:off x="1043608" y="2204864"/>
            <a:ext cx="6422418" cy="1522044"/>
          </a:xfrm>
          <a:prstGeom prst="rect">
            <a:avLst/>
          </a:prstGeom>
        </p:spPr>
      </p:pic>
      <p:pic>
        <p:nvPicPr>
          <p:cNvPr id="5" name="Рисунок 4"/>
          <p:cNvPicPr>
            <a:picLocks noChangeAspect="1"/>
          </p:cNvPicPr>
          <p:nvPr/>
        </p:nvPicPr>
        <p:blipFill>
          <a:blip r:embed="rId3"/>
          <a:stretch>
            <a:fillRect/>
          </a:stretch>
        </p:blipFill>
        <p:spPr>
          <a:xfrm>
            <a:off x="4067944" y="1700808"/>
            <a:ext cx="1553028" cy="321494"/>
          </a:xfrm>
          <a:prstGeom prst="rect">
            <a:avLst/>
          </a:prstGeom>
        </p:spPr>
      </p:pic>
      <p:pic>
        <p:nvPicPr>
          <p:cNvPr id="6" name="Рисунок 5"/>
          <p:cNvPicPr>
            <a:picLocks noChangeAspect="1"/>
          </p:cNvPicPr>
          <p:nvPr/>
        </p:nvPicPr>
        <p:blipFill>
          <a:blip r:embed="rId4"/>
          <a:stretch>
            <a:fillRect/>
          </a:stretch>
        </p:blipFill>
        <p:spPr>
          <a:xfrm>
            <a:off x="5868144" y="1721217"/>
            <a:ext cx="954600" cy="302367"/>
          </a:xfrm>
          <a:prstGeom prst="rect">
            <a:avLst/>
          </a:prstGeom>
        </p:spPr>
      </p:pic>
      <p:pic>
        <p:nvPicPr>
          <p:cNvPr id="7" name="Рисунок 6"/>
          <p:cNvPicPr>
            <a:picLocks noChangeAspect="1"/>
          </p:cNvPicPr>
          <p:nvPr/>
        </p:nvPicPr>
        <p:blipFill>
          <a:blip r:embed="rId5"/>
          <a:stretch>
            <a:fillRect/>
          </a:stretch>
        </p:blipFill>
        <p:spPr>
          <a:xfrm>
            <a:off x="7122672" y="1708350"/>
            <a:ext cx="1264200" cy="328100"/>
          </a:xfrm>
          <a:prstGeom prst="rect">
            <a:avLst/>
          </a:prstGeom>
        </p:spPr>
      </p:pic>
      <p:pic>
        <p:nvPicPr>
          <p:cNvPr id="8" name="Рисунок 7"/>
          <p:cNvPicPr>
            <a:picLocks noChangeAspect="1"/>
          </p:cNvPicPr>
          <p:nvPr/>
        </p:nvPicPr>
        <p:blipFill>
          <a:blip r:embed="rId6"/>
          <a:stretch>
            <a:fillRect/>
          </a:stretch>
        </p:blipFill>
        <p:spPr>
          <a:xfrm>
            <a:off x="1043608" y="4077072"/>
            <a:ext cx="2889600" cy="707667"/>
          </a:xfrm>
          <a:prstGeom prst="rect">
            <a:avLst/>
          </a:prstGeom>
        </p:spPr>
      </p:pic>
      <p:pic>
        <p:nvPicPr>
          <p:cNvPr id="9" name="Рисунок 8"/>
          <p:cNvPicPr>
            <a:picLocks noChangeAspect="1"/>
          </p:cNvPicPr>
          <p:nvPr/>
        </p:nvPicPr>
        <p:blipFill>
          <a:blip r:embed="rId7"/>
          <a:stretch>
            <a:fillRect/>
          </a:stretch>
        </p:blipFill>
        <p:spPr>
          <a:xfrm>
            <a:off x="4211960" y="4019652"/>
            <a:ext cx="980400" cy="289500"/>
          </a:xfrm>
          <a:prstGeom prst="rect">
            <a:avLst/>
          </a:prstGeom>
        </p:spPr>
      </p:pic>
      <p:pic>
        <p:nvPicPr>
          <p:cNvPr id="10" name="Рисунок 9"/>
          <p:cNvPicPr>
            <a:picLocks noChangeAspect="1"/>
          </p:cNvPicPr>
          <p:nvPr/>
        </p:nvPicPr>
        <p:blipFill>
          <a:blip r:embed="rId8"/>
          <a:stretch>
            <a:fillRect/>
          </a:stretch>
        </p:blipFill>
        <p:spPr>
          <a:xfrm>
            <a:off x="5364088" y="3981052"/>
            <a:ext cx="1315800" cy="366700"/>
          </a:xfrm>
          <a:prstGeom prst="rect">
            <a:avLst/>
          </a:prstGeom>
        </p:spPr>
      </p:pic>
      <p:pic>
        <p:nvPicPr>
          <p:cNvPr id="11" name="Рисунок 10"/>
          <p:cNvPicPr>
            <a:picLocks noChangeAspect="1"/>
          </p:cNvPicPr>
          <p:nvPr/>
        </p:nvPicPr>
        <p:blipFill>
          <a:blip r:embed="rId9"/>
          <a:stretch>
            <a:fillRect/>
          </a:stretch>
        </p:blipFill>
        <p:spPr>
          <a:xfrm>
            <a:off x="6822744" y="3981052"/>
            <a:ext cx="1677000" cy="276633"/>
          </a:xfrm>
          <a:prstGeom prst="rect">
            <a:avLst/>
          </a:prstGeom>
        </p:spPr>
      </p:pic>
      <p:pic>
        <p:nvPicPr>
          <p:cNvPr id="12" name="Рисунок 11"/>
          <p:cNvPicPr>
            <a:picLocks noChangeAspect="1"/>
          </p:cNvPicPr>
          <p:nvPr/>
        </p:nvPicPr>
        <p:blipFill>
          <a:blip r:embed="rId10"/>
          <a:stretch>
            <a:fillRect/>
          </a:stretch>
        </p:blipFill>
        <p:spPr>
          <a:xfrm>
            <a:off x="1076025" y="4967301"/>
            <a:ext cx="4282800" cy="463200"/>
          </a:xfrm>
          <a:prstGeom prst="rect">
            <a:avLst/>
          </a:prstGeom>
        </p:spPr>
      </p:pic>
      <p:pic>
        <p:nvPicPr>
          <p:cNvPr id="13" name="Рисунок 12"/>
          <p:cNvPicPr>
            <a:picLocks noChangeAspect="1"/>
          </p:cNvPicPr>
          <p:nvPr/>
        </p:nvPicPr>
        <p:blipFill>
          <a:blip r:embed="rId11"/>
          <a:stretch>
            <a:fillRect/>
          </a:stretch>
        </p:blipFill>
        <p:spPr>
          <a:xfrm>
            <a:off x="5561772" y="5018767"/>
            <a:ext cx="3121800" cy="360267"/>
          </a:xfrm>
          <a:prstGeom prst="rect">
            <a:avLst/>
          </a:prstGeom>
        </p:spPr>
      </p:pic>
      <p:pic>
        <p:nvPicPr>
          <p:cNvPr id="14" name="Рисунок 13"/>
          <p:cNvPicPr>
            <a:picLocks noChangeAspect="1"/>
          </p:cNvPicPr>
          <p:nvPr/>
        </p:nvPicPr>
        <p:blipFill>
          <a:blip r:embed="rId12"/>
          <a:stretch>
            <a:fillRect/>
          </a:stretch>
        </p:blipFill>
        <p:spPr>
          <a:xfrm>
            <a:off x="3488400" y="6000344"/>
            <a:ext cx="2167200" cy="456767"/>
          </a:xfrm>
          <a:prstGeom prst="rect">
            <a:avLst/>
          </a:prstGeom>
        </p:spPr>
      </p:pic>
      <p:sp>
        <p:nvSpPr>
          <p:cNvPr id="15" name="TextBox 14"/>
          <p:cNvSpPr txBox="1"/>
          <p:nvPr/>
        </p:nvSpPr>
        <p:spPr>
          <a:xfrm>
            <a:off x="1043608" y="6024852"/>
            <a:ext cx="1517210" cy="369332"/>
          </a:xfrm>
          <a:prstGeom prst="rect">
            <a:avLst/>
          </a:prstGeom>
          <a:noFill/>
        </p:spPr>
        <p:txBody>
          <a:bodyPr wrap="none" rtlCol="0">
            <a:spAutoFit/>
          </a:bodyPr>
          <a:lstStyle/>
          <a:p>
            <a:r>
              <a:rPr lang="en-US" dirty="0" smtClean="0"/>
              <a:t>2 eigenvalues:</a:t>
            </a:r>
            <a:endParaRPr lang="ru-RU" dirty="0"/>
          </a:p>
        </p:txBody>
      </p:sp>
    </p:spTree>
    <p:extLst>
      <p:ext uri="{BB962C8B-B14F-4D97-AF65-F5344CB8AC3E}">
        <p14:creationId xmlns:p14="http://schemas.microsoft.com/office/powerpoint/2010/main" val="2902151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However, in real conditions too small…</a:t>
            </a:r>
            <a:endParaRPr lang="ru-RU" dirty="0"/>
          </a:p>
        </p:txBody>
      </p:sp>
      <p:sp>
        <p:nvSpPr>
          <p:cNvPr id="3" name="Объект 2"/>
          <p:cNvSpPr>
            <a:spLocks noGrp="1"/>
          </p:cNvSpPr>
          <p:nvPr>
            <p:ph idx="1"/>
          </p:nvPr>
        </p:nvSpPr>
        <p:spPr/>
        <p:txBody>
          <a:bodyPr/>
          <a:lstStyle/>
          <a:p>
            <a:endParaRPr lang="ru-RU"/>
          </a:p>
        </p:txBody>
      </p:sp>
      <p:pic>
        <p:nvPicPr>
          <p:cNvPr id="5" name="Рисунок 4"/>
          <p:cNvPicPr>
            <a:picLocks noChangeAspect="1"/>
          </p:cNvPicPr>
          <p:nvPr/>
        </p:nvPicPr>
        <p:blipFill>
          <a:blip r:embed="rId2"/>
          <a:stretch>
            <a:fillRect/>
          </a:stretch>
        </p:blipFill>
        <p:spPr>
          <a:xfrm>
            <a:off x="1907704" y="1772816"/>
            <a:ext cx="5185801" cy="720533"/>
          </a:xfrm>
          <a:prstGeom prst="rect">
            <a:avLst/>
          </a:prstGeom>
        </p:spPr>
      </p:pic>
      <p:pic>
        <p:nvPicPr>
          <p:cNvPr id="6" name="Рисунок 5"/>
          <p:cNvPicPr>
            <a:picLocks noChangeAspect="1"/>
          </p:cNvPicPr>
          <p:nvPr/>
        </p:nvPicPr>
        <p:blipFill>
          <a:blip r:embed="rId3"/>
          <a:stretch>
            <a:fillRect/>
          </a:stretch>
        </p:blipFill>
        <p:spPr>
          <a:xfrm>
            <a:off x="2985300" y="3207050"/>
            <a:ext cx="3173400" cy="443900"/>
          </a:xfrm>
          <a:prstGeom prst="rect">
            <a:avLst/>
          </a:prstGeom>
        </p:spPr>
      </p:pic>
      <p:pic>
        <p:nvPicPr>
          <p:cNvPr id="7" name="Рисунок 6"/>
          <p:cNvPicPr>
            <a:picLocks noChangeAspect="1"/>
          </p:cNvPicPr>
          <p:nvPr/>
        </p:nvPicPr>
        <p:blipFill>
          <a:blip r:embed="rId4"/>
          <a:stretch>
            <a:fillRect/>
          </a:stretch>
        </p:blipFill>
        <p:spPr>
          <a:xfrm>
            <a:off x="2036703" y="4364651"/>
            <a:ext cx="4927801" cy="739833"/>
          </a:xfrm>
          <a:prstGeom prst="rect">
            <a:avLst/>
          </a:prstGeom>
        </p:spPr>
      </p:pic>
    </p:spTree>
    <p:extLst>
      <p:ext uri="{BB962C8B-B14F-4D97-AF65-F5344CB8AC3E}">
        <p14:creationId xmlns:p14="http://schemas.microsoft.com/office/powerpoint/2010/main" val="173115442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Работа </a:t>
            </a:r>
            <a:r>
              <a:rPr lang="en-US" dirty="0" smtClean="0"/>
              <a:t>VIRGO </a:t>
            </a:r>
            <a:r>
              <a:rPr lang="ru-RU" dirty="0" smtClean="0"/>
              <a:t>в августе 2017</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772" y="1988840"/>
            <a:ext cx="8229600" cy="3657600"/>
          </a:xfrm>
        </p:spPr>
      </p:pic>
    </p:spTree>
    <p:extLst>
      <p:ext uri="{BB962C8B-B14F-4D97-AF65-F5344CB8AC3E}">
        <p14:creationId xmlns:p14="http://schemas.microsoft.com/office/powerpoint/2010/main" val="10908471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Чувствительность </a:t>
            </a:r>
            <a:r>
              <a:rPr lang="en-US" dirty="0" smtClean="0"/>
              <a:t>VIRGO</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13196"/>
            <a:ext cx="8229600" cy="3899971"/>
          </a:xfrm>
        </p:spPr>
      </p:pic>
    </p:spTree>
    <p:extLst>
      <p:ext uri="{BB962C8B-B14F-4D97-AF65-F5344CB8AC3E}">
        <p14:creationId xmlns:p14="http://schemas.microsoft.com/office/powerpoint/2010/main" val="18467264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VIRGO </a:t>
            </a:r>
            <a:r>
              <a:rPr lang="ru-RU" dirty="0" smtClean="0"/>
              <a:t>вновь на дежурстве с 15 сентября</a:t>
            </a:r>
            <a:endParaRPr lang="ru-RU" dirty="0"/>
          </a:p>
        </p:txBody>
      </p:sp>
      <p:sp>
        <p:nvSpPr>
          <p:cNvPr id="3" name="Объект 2"/>
          <p:cNvSpPr>
            <a:spLocks noGrp="1"/>
          </p:cNvSpPr>
          <p:nvPr>
            <p:ph idx="1"/>
          </p:nvPr>
        </p:nvSpPr>
        <p:spPr/>
        <p:txBody>
          <a:bodyPr/>
          <a:lstStyle/>
          <a:p>
            <a:r>
              <a:rPr lang="ru-RU" dirty="0" smtClean="0"/>
              <a:t>Горизонт видимости </a:t>
            </a:r>
            <a:r>
              <a:rPr lang="en-US" dirty="0" smtClean="0"/>
              <a:t>VIRGO </a:t>
            </a:r>
            <a:r>
              <a:rPr lang="ru-RU" dirty="0" smtClean="0"/>
              <a:t>для ДНЗ</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73" y="2348880"/>
            <a:ext cx="8999984" cy="4265052"/>
          </a:xfrm>
          <a:prstGeom prst="rect">
            <a:avLst/>
          </a:prstGeom>
        </p:spPr>
      </p:pic>
    </p:spTree>
    <p:extLst>
      <p:ext uri="{BB962C8B-B14F-4D97-AF65-F5344CB8AC3E}">
        <p14:creationId xmlns:p14="http://schemas.microsoft.com/office/powerpoint/2010/main" val="21917848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Ожидания от наземных детекторов</a:t>
            </a:r>
            <a:endParaRPr lang="ru-RU" dirty="0"/>
          </a:p>
        </p:txBody>
      </p:sp>
      <p:sp>
        <p:nvSpPr>
          <p:cNvPr id="3" name="Объект 2"/>
          <p:cNvSpPr>
            <a:spLocks noGrp="1"/>
          </p:cNvSpPr>
          <p:nvPr>
            <p:ph idx="1"/>
          </p:nvPr>
        </p:nvSpPr>
        <p:spPr/>
        <p:txBody>
          <a:bodyPr>
            <a:normAutofit/>
          </a:bodyPr>
          <a:lstStyle/>
          <a:p>
            <a:r>
              <a:rPr lang="ru-RU" dirty="0" smtClean="0"/>
              <a:t>ДЧД</a:t>
            </a:r>
            <a:r>
              <a:rPr lang="ru-RU" dirty="0"/>
              <a:t> </a:t>
            </a:r>
            <a:r>
              <a:rPr lang="en-US" dirty="0" smtClean="0"/>
              <a:t>~3/</a:t>
            </a:r>
            <a:r>
              <a:rPr lang="ru-RU" dirty="0" err="1" smtClean="0"/>
              <a:t>мес</a:t>
            </a:r>
            <a:r>
              <a:rPr lang="en-US" dirty="0" smtClean="0"/>
              <a:t> (~2/</a:t>
            </a:r>
            <a:r>
              <a:rPr lang="ru-RU" dirty="0" err="1" smtClean="0"/>
              <a:t>нед</a:t>
            </a:r>
            <a:r>
              <a:rPr lang="en-US" dirty="0" smtClean="0"/>
              <a:t> </a:t>
            </a:r>
            <a:r>
              <a:rPr lang="en-US" dirty="0"/>
              <a:t>&gt;</a:t>
            </a:r>
            <a:r>
              <a:rPr lang="en-US" dirty="0" smtClean="0"/>
              <a:t>2018)</a:t>
            </a:r>
          </a:p>
          <a:p>
            <a:r>
              <a:rPr lang="ru-RU" dirty="0" smtClean="0"/>
              <a:t>Независимое измерение</a:t>
            </a:r>
            <a:r>
              <a:rPr lang="en-US" dirty="0" smtClean="0"/>
              <a:t> H</a:t>
            </a:r>
            <a:r>
              <a:rPr lang="en-US" baseline="-25000" dirty="0" smtClean="0"/>
              <a:t>0</a:t>
            </a:r>
            <a:r>
              <a:rPr lang="en-US" dirty="0" smtClean="0"/>
              <a:t> </a:t>
            </a:r>
            <a:r>
              <a:rPr lang="ru-RU" dirty="0" smtClean="0"/>
              <a:t>с точностью лучше </a:t>
            </a:r>
            <a:r>
              <a:rPr lang="en-US" dirty="0" smtClean="0"/>
              <a:t>5%</a:t>
            </a:r>
          </a:p>
          <a:p>
            <a:r>
              <a:rPr lang="ru-RU" dirty="0" smtClean="0"/>
              <a:t>ДНЗ (открыты?) и НЗ+ЧД (ожидаются)</a:t>
            </a:r>
            <a:endParaRPr lang="ru-RU" dirty="0"/>
          </a:p>
          <a:p>
            <a:r>
              <a:rPr lang="ru-RU" dirty="0" smtClean="0"/>
              <a:t>Кросс-корреляционные поиски стохастического сигнала от ДЧД и др. механизмов (фазовые переходы </a:t>
            </a:r>
            <a:r>
              <a:rPr lang="en-US" dirty="0" smtClean="0"/>
              <a:t>GUT) @ ~ 100 Hz</a:t>
            </a:r>
            <a:endParaRPr lang="ru-RU" dirty="0"/>
          </a:p>
        </p:txBody>
      </p:sp>
    </p:spTree>
    <p:extLst>
      <p:ext uri="{BB962C8B-B14F-4D97-AF65-F5344CB8AC3E}">
        <p14:creationId xmlns:p14="http://schemas.microsoft.com/office/powerpoint/2010/main" val="394280275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54587" y="0"/>
            <a:ext cx="9034825" cy="6385891"/>
          </a:xfrm>
          <a:prstGeom prst="rect">
            <a:avLst/>
          </a:prstGeom>
        </p:spPr>
      </p:pic>
      <p:sp>
        <p:nvSpPr>
          <p:cNvPr id="5" name="TextBox 4"/>
          <p:cNvSpPr txBox="1"/>
          <p:nvPr/>
        </p:nvSpPr>
        <p:spPr>
          <a:xfrm>
            <a:off x="5940152" y="6534938"/>
            <a:ext cx="1718932" cy="369332"/>
          </a:xfrm>
          <a:prstGeom prst="rect">
            <a:avLst/>
          </a:prstGeom>
          <a:noFill/>
        </p:spPr>
        <p:txBody>
          <a:bodyPr wrap="none" rtlCol="0">
            <a:spAutoFit/>
          </a:bodyPr>
          <a:lstStyle/>
          <a:p>
            <a:r>
              <a:rPr lang="en-US" dirty="0" smtClean="0"/>
              <a:t>Credit: B. Schutz</a:t>
            </a:r>
            <a:endParaRPr lang="ru-RU" dirty="0"/>
          </a:p>
        </p:txBody>
      </p:sp>
    </p:spTree>
    <p:extLst>
      <p:ext uri="{BB962C8B-B14F-4D97-AF65-F5344CB8AC3E}">
        <p14:creationId xmlns:p14="http://schemas.microsoft.com/office/powerpoint/2010/main" val="20202138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GW energy flux</a:t>
            </a:r>
            <a:endParaRPr lang="ru-RU" dirty="0"/>
          </a:p>
        </p:txBody>
      </p:sp>
      <p:sp>
        <p:nvSpPr>
          <p:cNvPr id="3" name="Содержимое 2"/>
          <p:cNvSpPr>
            <a:spLocks noGrp="1"/>
          </p:cNvSpPr>
          <p:nvPr>
            <p:ph idx="1"/>
          </p:nvPr>
        </p:nvSpPr>
        <p:spPr/>
        <p:txBody>
          <a:bodyPr>
            <a:normAutofit/>
          </a:bodyPr>
          <a:lstStyle/>
          <a:p>
            <a:r>
              <a:rPr lang="en-US" dirty="0" smtClean="0"/>
              <a:t>Energy density</a:t>
            </a:r>
            <a:endParaRPr lang="ru-RU" dirty="0" smtClean="0"/>
          </a:p>
          <a:p>
            <a:endParaRPr lang="ru-RU" dirty="0" smtClean="0"/>
          </a:p>
          <a:p>
            <a:r>
              <a:rPr lang="en-US" dirty="0" smtClean="0"/>
              <a:t>Energy flux</a:t>
            </a:r>
            <a:endParaRPr lang="ru-RU" dirty="0" smtClean="0"/>
          </a:p>
          <a:p>
            <a:endParaRPr lang="ru-RU" dirty="0" smtClean="0"/>
          </a:p>
          <a:p>
            <a:endParaRPr lang="ru-RU" dirty="0" smtClean="0"/>
          </a:p>
          <a:p>
            <a:pPr marL="0" indent="0">
              <a:buNone/>
            </a:pPr>
            <a:r>
              <a:rPr lang="ru-RU" dirty="0" smtClean="0"/>
              <a:t> </a:t>
            </a:r>
            <a:endParaRPr lang="ru-RU" dirty="0" smtClean="0"/>
          </a:p>
          <a:p>
            <a:pPr>
              <a:buNone/>
            </a:pPr>
            <a:endParaRPr lang="ru-RU" dirty="0"/>
          </a:p>
        </p:txBody>
      </p:sp>
      <p:pic>
        <p:nvPicPr>
          <p:cNvPr id="111618" name="Picture 2"/>
          <p:cNvPicPr>
            <a:picLocks noChangeAspect="1" noChangeArrowheads="1"/>
          </p:cNvPicPr>
          <p:nvPr/>
        </p:nvPicPr>
        <p:blipFill>
          <a:blip r:embed="rId2" cstate="print"/>
          <a:srcRect/>
          <a:stretch>
            <a:fillRect/>
          </a:stretch>
        </p:blipFill>
        <p:spPr bwMode="auto">
          <a:xfrm>
            <a:off x="5292080" y="1556792"/>
            <a:ext cx="3333750" cy="933450"/>
          </a:xfrm>
          <a:prstGeom prst="rect">
            <a:avLst/>
          </a:prstGeom>
          <a:noFill/>
          <a:ln w="9525">
            <a:noFill/>
            <a:miter lim="800000"/>
            <a:headEnd/>
            <a:tailEnd/>
          </a:ln>
        </p:spPr>
      </p:pic>
      <p:pic>
        <p:nvPicPr>
          <p:cNvPr id="111619" name="Picture 3"/>
          <p:cNvPicPr>
            <a:picLocks noChangeAspect="1" noChangeArrowheads="1"/>
          </p:cNvPicPr>
          <p:nvPr/>
        </p:nvPicPr>
        <p:blipFill>
          <a:blip r:embed="rId3" cstate="print"/>
          <a:srcRect/>
          <a:stretch>
            <a:fillRect/>
          </a:stretch>
        </p:blipFill>
        <p:spPr bwMode="auto">
          <a:xfrm>
            <a:off x="2987824" y="3645024"/>
            <a:ext cx="4991100" cy="1038225"/>
          </a:xfrm>
          <a:prstGeom prst="rect">
            <a:avLst/>
          </a:prstGeom>
          <a:noFill/>
          <a:ln w="9525">
            <a:noFill/>
            <a:miter lim="800000"/>
            <a:headEnd/>
            <a:tailEnd/>
          </a:ln>
        </p:spPr>
      </p:pic>
      <p:pic>
        <p:nvPicPr>
          <p:cNvPr id="118785" name="Picture 1"/>
          <p:cNvPicPr>
            <a:picLocks noChangeAspect="1" noChangeArrowheads="1"/>
          </p:cNvPicPr>
          <p:nvPr/>
        </p:nvPicPr>
        <p:blipFill>
          <a:blip r:embed="rId4" cstate="print"/>
          <a:srcRect/>
          <a:stretch>
            <a:fillRect/>
          </a:stretch>
        </p:blipFill>
        <p:spPr bwMode="auto">
          <a:xfrm>
            <a:off x="233362" y="5045621"/>
            <a:ext cx="8677275" cy="1123950"/>
          </a:xfrm>
          <a:prstGeom prst="rect">
            <a:avLst/>
          </a:prstGeom>
          <a:noFill/>
          <a:ln w="9525">
            <a:noFill/>
            <a:miter lim="800000"/>
            <a:headEnd/>
            <a:tailEnd/>
          </a:ln>
        </p:spPr>
      </p:pic>
    </p:spTree>
    <p:extLst>
      <p:ext uri="{BB962C8B-B14F-4D97-AF65-F5344CB8AC3E}">
        <p14:creationId xmlns:p14="http://schemas.microsoft.com/office/powerpoint/2010/main" val="39229503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ГВ-астрономия полной сетью интерферометров</a:t>
            </a:r>
            <a:endParaRPr lang="ru-RU" dirty="0"/>
          </a:p>
        </p:txBody>
      </p:sp>
      <p:sp>
        <p:nvSpPr>
          <p:cNvPr id="3" name="Объект 2"/>
          <p:cNvSpPr>
            <a:spLocks noGrp="1"/>
          </p:cNvSpPr>
          <p:nvPr>
            <p:ph idx="1"/>
          </p:nvPr>
        </p:nvSpPr>
        <p:spPr/>
        <p:txBody>
          <a:bodyPr>
            <a:normAutofit fontScale="92500" lnSpcReduction="10000"/>
          </a:bodyPr>
          <a:lstStyle/>
          <a:p>
            <a:r>
              <a:rPr lang="ru-RU" dirty="0" smtClean="0">
                <a:solidFill>
                  <a:srgbClr val="FFFF00"/>
                </a:solidFill>
              </a:rPr>
              <a:t>ДНЗ </a:t>
            </a:r>
            <a:r>
              <a:rPr lang="en-US" dirty="0" smtClean="0">
                <a:solidFill>
                  <a:srgbClr val="FFFF00"/>
                </a:solidFill>
              </a:rPr>
              <a:t>~100 </a:t>
            </a:r>
            <a:r>
              <a:rPr lang="ru-RU" dirty="0" smtClean="0">
                <a:solidFill>
                  <a:srgbClr val="FFFF00"/>
                </a:solidFill>
              </a:rPr>
              <a:t>в год</a:t>
            </a:r>
            <a:r>
              <a:rPr lang="en-US" dirty="0" smtClean="0"/>
              <a:t>, </a:t>
            </a:r>
            <a:r>
              <a:rPr lang="ru-RU" dirty="0" smtClean="0"/>
              <a:t>ДЧД</a:t>
            </a:r>
            <a:r>
              <a:rPr lang="en-US" dirty="0" smtClean="0"/>
              <a:t> </a:t>
            </a:r>
            <a:r>
              <a:rPr lang="en-US" dirty="0"/>
              <a:t>~ 1000 </a:t>
            </a:r>
            <a:r>
              <a:rPr lang="ru-RU" dirty="0" smtClean="0"/>
              <a:t>в год</a:t>
            </a:r>
            <a:r>
              <a:rPr lang="en-US" dirty="0" smtClean="0"/>
              <a:t>.   </a:t>
            </a:r>
            <a:r>
              <a:rPr lang="ru-RU" dirty="0" smtClean="0">
                <a:solidFill>
                  <a:srgbClr val="FFFF00"/>
                </a:solidFill>
              </a:rPr>
              <a:t>ДЧД</a:t>
            </a:r>
            <a:r>
              <a:rPr lang="en-US" dirty="0" smtClean="0">
                <a:solidFill>
                  <a:srgbClr val="FFFF00"/>
                </a:solidFill>
              </a:rPr>
              <a:t> </a:t>
            </a:r>
            <a:r>
              <a:rPr lang="ru-RU" dirty="0" smtClean="0">
                <a:solidFill>
                  <a:srgbClr val="FFFF00"/>
                </a:solidFill>
              </a:rPr>
              <a:t> </a:t>
            </a:r>
            <a:r>
              <a:rPr lang="en-US" dirty="0" smtClean="0">
                <a:solidFill>
                  <a:srgbClr val="FFFF00"/>
                </a:solidFill>
              </a:rPr>
              <a:t>@ z&gt;1</a:t>
            </a:r>
            <a:r>
              <a:rPr lang="en-US" dirty="0" smtClean="0"/>
              <a:t>. </a:t>
            </a:r>
          </a:p>
          <a:p>
            <a:r>
              <a:rPr lang="ru-RU" dirty="0" smtClean="0"/>
              <a:t>ДНЗ</a:t>
            </a:r>
            <a:r>
              <a:rPr lang="en-US" dirty="0" smtClean="0"/>
              <a:t> </a:t>
            </a:r>
            <a:r>
              <a:rPr lang="en-US" dirty="0" smtClean="0">
                <a:sym typeface="Wingdings" panose="05000000000000000000" pitchFamily="2" charset="2"/>
              </a:rPr>
              <a:t> </a:t>
            </a:r>
            <a:r>
              <a:rPr lang="ru-RU" dirty="0" smtClean="0">
                <a:sym typeface="Wingdings" panose="05000000000000000000" pitchFamily="2" charset="2"/>
              </a:rPr>
              <a:t>ограничения на </a:t>
            </a:r>
            <a:r>
              <a:rPr lang="en-US" dirty="0" smtClean="0">
                <a:sym typeface="Wingdings" panose="05000000000000000000" pitchFamily="2" charset="2"/>
              </a:rPr>
              <a:t> </a:t>
            </a:r>
            <a:r>
              <a:rPr lang="ru-RU" dirty="0" smtClean="0">
                <a:sym typeface="Wingdings" panose="05000000000000000000" pitchFamily="2" charset="2"/>
              </a:rPr>
              <a:t>УС НЗ</a:t>
            </a:r>
            <a:r>
              <a:rPr lang="en-US" dirty="0" smtClean="0">
                <a:sym typeface="Wingdings" panose="05000000000000000000" pitchFamily="2" charset="2"/>
              </a:rPr>
              <a:t>, </a:t>
            </a:r>
            <a:r>
              <a:rPr lang="ru-RU" dirty="0" smtClean="0">
                <a:sym typeface="Wingdings" panose="05000000000000000000" pitchFamily="2" charset="2"/>
              </a:rPr>
              <a:t>физика </a:t>
            </a:r>
            <a:r>
              <a:rPr lang="en-US" dirty="0" smtClean="0">
                <a:sym typeface="Wingdings" panose="05000000000000000000" pitchFamily="2" charset="2"/>
              </a:rPr>
              <a:t>GRB</a:t>
            </a:r>
          </a:p>
          <a:p>
            <a:r>
              <a:rPr lang="ru-RU" dirty="0" smtClean="0">
                <a:solidFill>
                  <a:srgbClr val="FFFF00"/>
                </a:solidFill>
              </a:rPr>
              <a:t>Тесты ОТО</a:t>
            </a:r>
            <a:r>
              <a:rPr lang="en-US" dirty="0" smtClean="0"/>
              <a:t>: </a:t>
            </a:r>
            <a:r>
              <a:rPr lang="ru-RU" dirty="0" smtClean="0"/>
              <a:t>горизонт ЧД от измерения хвостов фазы звона. Отклонения от ОТО</a:t>
            </a:r>
          </a:p>
          <a:p>
            <a:r>
              <a:rPr lang="ru-RU" dirty="0" smtClean="0">
                <a:solidFill>
                  <a:srgbClr val="FFFF00"/>
                </a:solidFill>
              </a:rPr>
              <a:t>Статистические измерения</a:t>
            </a:r>
            <a:r>
              <a:rPr lang="en-US" dirty="0" smtClean="0"/>
              <a:t> M</a:t>
            </a:r>
            <a:r>
              <a:rPr lang="en-US" dirty="0"/>
              <a:t>, J </a:t>
            </a:r>
            <a:r>
              <a:rPr lang="ru-RU" dirty="0" smtClean="0"/>
              <a:t>для</a:t>
            </a:r>
            <a:r>
              <a:rPr lang="en-US" dirty="0" smtClean="0"/>
              <a:t> </a:t>
            </a:r>
            <a:r>
              <a:rPr lang="ru-RU" dirty="0" smtClean="0"/>
              <a:t>НЗ и ЧД в двойных системах</a:t>
            </a:r>
            <a:r>
              <a:rPr lang="en-US" dirty="0" smtClean="0"/>
              <a:t> </a:t>
            </a:r>
            <a:r>
              <a:rPr lang="en-US" dirty="0" smtClean="0">
                <a:sym typeface="Wingdings" panose="05000000000000000000" pitchFamily="2" charset="2"/>
              </a:rPr>
              <a:t> </a:t>
            </a:r>
            <a:r>
              <a:rPr lang="ru-RU" dirty="0" smtClean="0">
                <a:sym typeface="Wingdings" panose="05000000000000000000" pitchFamily="2" charset="2"/>
              </a:rPr>
              <a:t>механизмы формирования (стандартные, в шаровых скоплениях, первичные ЧД)</a:t>
            </a:r>
            <a:r>
              <a:rPr lang="en-US" dirty="0" smtClean="0"/>
              <a:t>.</a:t>
            </a:r>
          </a:p>
          <a:p>
            <a:r>
              <a:rPr lang="en-US" dirty="0" smtClean="0"/>
              <a:t>…</a:t>
            </a:r>
            <a:endParaRPr lang="en-US" dirty="0"/>
          </a:p>
          <a:p>
            <a:endParaRPr lang="ru-RU" dirty="0"/>
          </a:p>
        </p:txBody>
      </p:sp>
    </p:spTree>
    <p:extLst>
      <p:ext uri="{BB962C8B-B14F-4D97-AF65-F5344CB8AC3E}">
        <p14:creationId xmlns:p14="http://schemas.microsoft.com/office/powerpoint/2010/main" val="342426946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normAutofit/>
          </a:bodyPr>
          <a:lstStyle/>
          <a:p>
            <a:r>
              <a:rPr lang="ru-RU" dirty="0" smtClean="0"/>
              <a:t>План будущего развития </a:t>
            </a:r>
            <a:r>
              <a:rPr lang="en-US" dirty="0" smtClean="0"/>
              <a:t>LIGO</a:t>
            </a:r>
            <a:endParaRPr lang="ru-RU"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0337" y="1419539"/>
            <a:ext cx="6048672"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03648" y="6093296"/>
            <a:ext cx="4968552" cy="369332"/>
          </a:xfrm>
          <a:prstGeom prst="rect">
            <a:avLst/>
          </a:prstGeom>
          <a:noFill/>
        </p:spPr>
        <p:txBody>
          <a:bodyPr wrap="square" rtlCol="0">
            <a:spAutoFit/>
          </a:bodyPr>
          <a:lstStyle/>
          <a:p>
            <a:r>
              <a:rPr lang="en-US" dirty="0"/>
              <a:t>https://</a:t>
            </a:r>
            <a:r>
              <a:rPr lang="en-US" dirty="0" smtClean="0"/>
              <a:t>dcc.ligo.org/LIGO-T1500290/public</a:t>
            </a:r>
            <a:endParaRPr lang="ru-RU" dirty="0"/>
          </a:p>
        </p:txBody>
      </p:sp>
      <p:sp>
        <p:nvSpPr>
          <p:cNvPr id="4" name="TextBox 3"/>
          <p:cNvSpPr txBox="1"/>
          <p:nvPr/>
        </p:nvSpPr>
        <p:spPr>
          <a:xfrm>
            <a:off x="6804248" y="1844824"/>
            <a:ext cx="1944216" cy="3570208"/>
          </a:xfrm>
          <a:prstGeom prst="rect">
            <a:avLst/>
          </a:prstGeom>
          <a:noFill/>
        </p:spPr>
        <p:txBody>
          <a:bodyPr wrap="square" rtlCol="0">
            <a:spAutoFit/>
          </a:bodyPr>
          <a:lstStyle/>
          <a:p>
            <a:r>
              <a:rPr lang="en-US" sz="2800" dirty="0" smtClean="0"/>
              <a:t>3 Projects of future </a:t>
            </a:r>
            <a:r>
              <a:rPr lang="en-US" sz="2800" dirty="0"/>
              <a:t>LIGO detectors</a:t>
            </a:r>
            <a:r>
              <a:rPr lang="en-US" sz="2800" dirty="0" smtClean="0"/>
              <a:t>:</a:t>
            </a:r>
          </a:p>
          <a:p>
            <a:endParaRPr lang="en-US" dirty="0"/>
          </a:p>
          <a:p>
            <a:r>
              <a:rPr lang="en-US" sz="2400" dirty="0" smtClean="0">
                <a:solidFill>
                  <a:srgbClr val="C00000"/>
                </a:solidFill>
              </a:rPr>
              <a:t>A</a:t>
            </a:r>
            <a:r>
              <a:rPr lang="en-US" sz="2400" baseline="30000" dirty="0" smtClean="0">
                <a:solidFill>
                  <a:srgbClr val="C00000"/>
                </a:solidFill>
              </a:rPr>
              <a:t>+</a:t>
            </a:r>
          </a:p>
          <a:p>
            <a:r>
              <a:rPr lang="en-US" sz="2400" dirty="0" smtClean="0">
                <a:solidFill>
                  <a:srgbClr val="C00000"/>
                </a:solidFill>
              </a:rPr>
              <a:t>Voyager</a:t>
            </a:r>
          </a:p>
          <a:p>
            <a:r>
              <a:rPr lang="en-US" sz="2400" dirty="0" smtClean="0">
                <a:solidFill>
                  <a:srgbClr val="C00000"/>
                </a:solidFill>
              </a:rPr>
              <a:t>Cosmic Explorer</a:t>
            </a:r>
            <a:endParaRPr lang="ru-RU" sz="2400" dirty="0">
              <a:solidFill>
                <a:srgbClr val="C00000"/>
              </a:solidFill>
            </a:endParaRPr>
          </a:p>
        </p:txBody>
      </p:sp>
      <p:cxnSp>
        <p:nvCxnSpPr>
          <p:cNvPr id="6" name="Straight Connector 5"/>
          <p:cNvCxnSpPr/>
          <p:nvPr/>
        </p:nvCxnSpPr>
        <p:spPr>
          <a:xfrm>
            <a:off x="467544" y="1412776"/>
            <a:ext cx="8496944" cy="0"/>
          </a:xfrm>
          <a:prstGeom prst="line">
            <a:avLst/>
          </a:prstGeom>
          <a:ln w="127000">
            <a:solidFill>
              <a:srgbClr val="2828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61102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80929"/>
          </a:xfrm>
        </p:spPr>
        <p:txBody>
          <a:bodyPr>
            <a:normAutofit fontScale="90000"/>
          </a:bodyPr>
          <a:lstStyle/>
          <a:p>
            <a:r>
              <a:rPr lang="en-US" dirty="0" smtClean="0"/>
              <a:t>40-</a:t>
            </a:r>
            <a:r>
              <a:rPr lang="ru-RU" dirty="0" smtClean="0"/>
              <a:t>км </a:t>
            </a:r>
            <a:r>
              <a:rPr lang="en-US" dirty="0" smtClean="0"/>
              <a:t>LIGO </a:t>
            </a:r>
            <a:r>
              <a:rPr lang="en-US" dirty="0"/>
              <a:t>Cosmic </a:t>
            </a:r>
            <a:r>
              <a:rPr lang="en-US" dirty="0" smtClean="0"/>
              <a:t>Explorer (2035)</a:t>
            </a:r>
            <a:endParaRPr lang="ru-RU" dirty="0"/>
          </a:p>
        </p:txBody>
      </p:sp>
      <p:sp>
        <p:nvSpPr>
          <p:cNvPr id="3" name="TextBox 2"/>
          <p:cNvSpPr txBox="1"/>
          <p:nvPr/>
        </p:nvSpPr>
        <p:spPr>
          <a:xfrm>
            <a:off x="611560" y="5229200"/>
            <a:ext cx="6552728" cy="1200329"/>
          </a:xfrm>
          <a:prstGeom prst="rect">
            <a:avLst/>
          </a:prstGeom>
          <a:noFill/>
        </p:spPr>
        <p:txBody>
          <a:bodyPr wrap="square" rtlCol="0">
            <a:spAutoFit/>
          </a:bodyPr>
          <a:lstStyle/>
          <a:p>
            <a:r>
              <a:rPr lang="en-US" dirty="0" smtClean="0"/>
              <a:t>Sensitivity of detectors with different lengths. </a:t>
            </a:r>
          </a:p>
          <a:p>
            <a:r>
              <a:rPr lang="en-US" dirty="0" smtClean="0"/>
              <a:t>Solid curves are </a:t>
            </a:r>
            <a:r>
              <a:rPr lang="en-US" dirty="0"/>
              <a:t>for a </a:t>
            </a:r>
            <a:r>
              <a:rPr lang="en-US" dirty="0">
                <a:solidFill>
                  <a:srgbClr val="C00000"/>
                </a:solidFill>
              </a:rPr>
              <a:t>40km</a:t>
            </a:r>
            <a:r>
              <a:rPr lang="en-US" dirty="0"/>
              <a:t> long </a:t>
            </a:r>
            <a:r>
              <a:rPr lang="en-US" dirty="0" smtClean="0"/>
              <a:t>detector</a:t>
            </a:r>
          </a:p>
          <a:p>
            <a:r>
              <a:rPr lang="en-US" dirty="0" smtClean="0"/>
              <a:t> </a:t>
            </a:r>
          </a:p>
          <a:p>
            <a:r>
              <a:rPr lang="en-US" b="1" dirty="0"/>
              <a:t>LIGO </a:t>
            </a:r>
            <a:r>
              <a:rPr lang="en-US" b="1" dirty="0" smtClean="0"/>
              <a:t>Scientific </a:t>
            </a:r>
            <a:r>
              <a:rPr lang="en-US" b="1" dirty="0"/>
              <a:t>Collaboration,arXiv:1607.08697 [astro-ph.IM]</a:t>
            </a:r>
            <a:endParaRPr lang="ru-RU" b="1"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955567"/>
            <a:ext cx="5256584" cy="437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39605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Autofit/>
          </a:bodyPr>
          <a:lstStyle/>
          <a:p>
            <a:r>
              <a:rPr lang="ru-RU" sz="2800" dirty="0" smtClean="0"/>
              <a:t>8. Космический интерферометр </a:t>
            </a:r>
            <a:r>
              <a:rPr lang="en-US" sz="2800" dirty="0" smtClean="0"/>
              <a:t>LISA (ESA+, 2034)</a:t>
            </a:r>
            <a:endParaRPr lang="ru-RU" sz="28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05680" y="975609"/>
            <a:ext cx="4369780" cy="2913187"/>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624" y="949846"/>
            <a:ext cx="5256584" cy="2964714"/>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3914560"/>
            <a:ext cx="5631582" cy="2943440"/>
          </a:xfrm>
          <a:prstGeom prst="rect">
            <a:avLst/>
          </a:prstGeom>
        </p:spPr>
      </p:pic>
      <p:sp>
        <p:nvSpPr>
          <p:cNvPr id="7" name="TextBox 6"/>
          <p:cNvSpPr txBox="1"/>
          <p:nvPr/>
        </p:nvSpPr>
        <p:spPr>
          <a:xfrm>
            <a:off x="6372200" y="5949280"/>
            <a:ext cx="2202783" cy="369332"/>
          </a:xfrm>
          <a:prstGeom prst="rect">
            <a:avLst/>
          </a:prstGeom>
          <a:noFill/>
        </p:spPr>
        <p:txBody>
          <a:bodyPr wrap="none" rtlCol="0">
            <a:spAutoFit/>
          </a:bodyPr>
          <a:lstStyle/>
          <a:p>
            <a:r>
              <a:rPr lang="en-US" dirty="0"/>
              <a:t>www.elisascience.org</a:t>
            </a:r>
            <a:endParaRPr lang="ru-RU" dirty="0"/>
          </a:p>
        </p:txBody>
      </p:sp>
    </p:spTree>
    <p:extLst>
      <p:ext uri="{BB962C8B-B14F-4D97-AF65-F5344CB8AC3E}">
        <p14:creationId xmlns:p14="http://schemas.microsoft.com/office/powerpoint/2010/main" val="33339465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Главные источники – слияния массивных двойных ЧД в галактиках</a:t>
            </a:r>
            <a:endParaRPr lang="ru-RU" dirty="0"/>
          </a:p>
        </p:txBody>
      </p:sp>
      <p:sp>
        <p:nvSpPr>
          <p:cNvPr id="4" name="Объект 3"/>
          <p:cNvSpPr>
            <a:spLocks noGrp="1"/>
          </p:cNvSpPr>
          <p:nvPr>
            <p:ph idx="1"/>
          </p:nvPr>
        </p:nvSpPr>
        <p:spPr>
          <a:xfrm>
            <a:off x="457200" y="1600200"/>
            <a:ext cx="5482952" cy="4228850"/>
          </a:xfrm>
          <a:prstGeom prst="rect">
            <a:avLst/>
          </a:prstGeom>
        </p:spPr>
        <p:txBody>
          <a:bodyPr wrap="square">
            <a:spAutoFit/>
          </a:bodyPr>
          <a:lstStyle/>
          <a:p>
            <a:r>
              <a:rPr lang="ru-RU" dirty="0" smtClean="0"/>
              <a:t>Все галактики имеют </a:t>
            </a:r>
            <a:r>
              <a:rPr lang="ru-RU" dirty="0"/>
              <a:t>ц</a:t>
            </a:r>
            <a:r>
              <a:rPr lang="ru-RU" dirty="0" smtClean="0"/>
              <a:t>ентральную СМЧД</a:t>
            </a:r>
          </a:p>
          <a:p>
            <a:r>
              <a:rPr lang="ru-RU" dirty="0" smtClean="0"/>
              <a:t>Галактики сливаются </a:t>
            </a:r>
            <a:r>
              <a:rPr lang="ru-RU" dirty="0" smtClean="0">
                <a:sym typeface="Wingdings" panose="05000000000000000000" pitchFamily="2" charset="2"/>
              </a:rPr>
              <a:t></a:t>
            </a:r>
            <a:r>
              <a:rPr lang="en-US" dirty="0" smtClean="0">
                <a:sym typeface="Wingdings" panose="05000000000000000000" pitchFamily="2" charset="2"/>
              </a:rPr>
              <a:t> </a:t>
            </a:r>
            <a:r>
              <a:rPr lang="ru-RU" dirty="0" smtClean="0">
                <a:sym typeface="Wingdings" panose="05000000000000000000" pitchFamily="2" charset="2"/>
              </a:rPr>
              <a:t>образование двойных СМЧД</a:t>
            </a:r>
          </a:p>
          <a:p>
            <a:r>
              <a:rPr lang="ru-RU" dirty="0" smtClean="0">
                <a:sym typeface="Wingdings" panose="05000000000000000000" pitchFamily="2" charset="2"/>
              </a:rPr>
              <a:t>Двойные СМЧД могут слиться за </a:t>
            </a:r>
            <a:r>
              <a:rPr lang="ru-RU" dirty="0" err="1" smtClean="0">
                <a:sym typeface="Wingdings" panose="05000000000000000000" pitchFamily="2" charset="2"/>
              </a:rPr>
              <a:t>Хаббловское</a:t>
            </a:r>
            <a:r>
              <a:rPr lang="ru-RU" dirty="0" smtClean="0">
                <a:sym typeface="Wingdings" panose="05000000000000000000" pitchFamily="2" charset="2"/>
              </a:rPr>
              <a:t> время</a:t>
            </a:r>
            <a:endParaRPr lang="ru-RU" dirty="0" smtClean="0"/>
          </a:p>
        </p:txBody>
      </p:sp>
      <p:pic>
        <p:nvPicPr>
          <p:cNvPr id="5" name="Рисунок 4"/>
          <p:cNvPicPr>
            <a:picLocks noChangeAspect="1"/>
          </p:cNvPicPr>
          <p:nvPr/>
        </p:nvPicPr>
        <p:blipFill>
          <a:blip r:embed="rId2"/>
          <a:stretch>
            <a:fillRect/>
          </a:stretch>
        </p:blipFill>
        <p:spPr>
          <a:xfrm>
            <a:off x="5652120" y="2132856"/>
            <a:ext cx="3322537" cy="3340968"/>
          </a:xfrm>
          <a:prstGeom prst="rect">
            <a:avLst/>
          </a:prstGeom>
        </p:spPr>
      </p:pic>
    </p:spTree>
    <p:extLst>
      <p:ext uri="{BB962C8B-B14F-4D97-AF65-F5344CB8AC3E}">
        <p14:creationId xmlns:p14="http://schemas.microsoft.com/office/powerpoint/2010/main" val="29664177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21791"/>
          </a:xfrm>
        </p:spPr>
        <p:txBody>
          <a:bodyPr/>
          <a:lstStyle/>
          <a:p>
            <a:r>
              <a:rPr lang="ru-RU" dirty="0" smtClean="0"/>
              <a:t>Успешная работа  </a:t>
            </a:r>
            <a:r>
              <a:rPr lang="en-US" dirty="0" smtClean="0"/>
              <a:t>LISA Pathfinder</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32040" y="980728"/>
            <a:ext cx="3977180" cy="2651454"/>
          </a:xfrm>
        </p:spPr>
      </p:pic>
      <p:sp>
        <p:nvSpPr>
          <p:cNvPr id="6" name="TextBox 5"/>
          <p:cNvSpPr txBox="1"/>
          <p:nvPr/>
        </p:nvSpPr>
        <p:spPr>
          <a:xfrm>
            <a:off x="400363" y="4273346"/>
            <a:ext cx="7909657" cy="1569660"/>
          </a:xfrm>
          <a:prstGeom prst="rect">
            <a:avLst/>
          </a:prstGeom>
          <a:noFill/>
        </p:spPr>
        <p:txBody>
          <a:bodyPr wrap="square" rtlCol="0">
            <a:spAutoFit/>
          </a:bodyPr>
          <a:lstStyle/>
          <a:p>
            <a:r>
              <a:rPr lang="en-US" sz="2400" b="1" dirty="0" smtClean="0"/>
              <a:t>2015-2016</a:t>
            </a:r>
          </a:p>
          <a:p>
            <a:r>
              <a:rPr lang="en-US" sz="2400" b="1" dirty="0" smtClean="0"/>
              <a:t>2 46-</a:t>
            </a:r>
            <a:r>
              <a:rPr lang="ru-RU" sz="2400" b="1" dirty="0" smtClean="0"/>
              <a:t>мм </a:t>
            </a:r>
            <a:r>
              <a:rPr lang="en-US" sz="2400" b="1" dirty="0" smtClean="0"/>
              <a:t>Au-Pt </a:t>
            </a:r>
            <a:r>
              <a:rPr lang="ru-RU" sz="2400" b="1" dirty="0" smtClean="0"/>
              <a:t>2 кг массы</a:t>
            </a:r>
          </a:p>
          <a:p>
            <a:endParaRPr lang="ru-RU" sz="2400" b="1" dirty="0"/>
          </a:p>
          <a:p>
            <a:r>
              <a:rPr lang="ru-RU" sz="2400" b="1" dirty="0" smtClean="0"/>
              <a:t>Проверка технологии свободного от сноса движения</a:t>
            </a:r>
            <a:endParaRPr lang="ru-RU" sz="2400" b="1" dirty="0"/>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63" y="1021748"/>
            <a:ext cx="4099629" cy="2618297"/>
          </a:xfrm>
          <a:prstGeom prst="rect">
            <a:avLst/>
          </a:prstGeom>
        </p:spPr>
      </p:pic>
      <p:sp>
        <p:nvSpPr>
          <p:cNvPr id="8" name="TextBox 7"/>
          <p:cNvSpPr txBox="1"/>
          <p:nvPr/>
        </p:nvSpPr>
        <p:spPr>
          <a:xfrm>
            <a:off x="683568" y="6476308"/>
            <a:ext cx="2248757" cy="369332"/>
          </a:xfrm>
          <a:prstGeom prst="rect">
            <a:avLst/>
          </a:prstGeom>
          <a:noFill/>
        </p:spPr>
        <p:txBody>
          <a:bodyPr wrap="none" rtlCol="0">
            <a:spAutoFit/>
          </a:bodyPr>
          <a:lstStyle/>
          <a:p>
            <a:r>
              <a:rPr lang="en-US" b="1" dirty="0"/>
              <a:t>www.elisascience.org</a:t>
            </a:r>
            <a:endParaRPr lang="ru-RU" b="1" dirty="0"/>
          </a:p>
        </p:txBody>
      </p:sp>
    </p:spTree>
    <p:extLst>
      <p:ext uri="{BB962C8B-B14F-4D97-AF65-F5344CB8AC3E}">
        <p14:creationId xmlns:p14="http://schemas.microsoft.com/office/powerpoint/2010/main" val="24363145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764704"/>
            <a:ext cx="8436419" cy="4899873"/>
          </a:xfrm>
          <a:prstGeom prst="rect">
            <a:avLst/>
          </a:prstGeom>
        </p:spPr>
      </p:pic>
      <p:sp>
        <p:nvSpPr>
          <p:cNvPr id="5" name="Заголовок 4"/>
          <p:cNvSpPr>
            <a:spLocks noGrp="1"/>
          </p:cNvSpPr>
          <p:nvPr>
            <p:ph type="title"/>
          </p:nvPr>
        </p:nvSpPr>
        <p:spPr/>
        <p:txBody>
          <a:bodyPr/>
          <a:lstStyle/>
          <a:p>
            <a:endParaRPr lang="ru-RU"/>
          </a:p>
        </p:txBody>
      </p:sp>
    </p:spTree>
    <p:extLst>
      <p:ext uri="{BB962C8B-B14F-4D97-AF65-F5344CB8AC3E}">
        <p14:creationId xmlns:p14="http://schemas.microsoft.com/office/powerpoint/2010/main" val="106368100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Галактические двойные БК</a:t>
            </a:r>
            <a:endParaRPr lang="ru-RU" dirty="0"/>
          </a:p>
        </p:txBody>
      </p:sp>
      <p:sp>
        <p:nvSpPr>
          <p:cNvPr id="3" name="Объект 2"/>
          <p:cNvSpPr>
            <a:spLocks noGrp="1"/>
          </p:cNvSpPr>
          <p:nvPr>
            <p:ph idx="1"/>
          </p:nvPr>
        </p:nvSpPr>
        <p:spPr>
          <a:xfrm>
            <a:off x="457200" y="1196752"/>
            <a:ext cx="8229600" cy="4525963"/>
          </a:xfrm>
        </p:spPr>
        <p:txBody>
          <a:bodyPr/>
          <a:lstStyle/>
          <a:p>
            <a:r>
              <a:rPr lang="en-US" dirty="0" smtClean="0"/>
              <a:t>~10</a:t>
            </a:r>
            <a:r>
              <a:rPr lang="en-US" baseline="30000" dirty="0" smtClean="0"/>
              <a:t>7</a:t>
            </a:r>
            <a:r>
              <a:rPr lang="en-US" dirty="0" smtClean="0"/>
              <a:t> </a:t>
            </a:r>
            <a:r>
              <a:rPr lang="ru-RU" dirty="0" smtClean="0"/>
              <a:t>в Галактике</a:t>
            </a:r>
            <a:r>
              <a:rPr lang="en-US" dirty="0" smtClean="0"/>
              <a:t>; </a:t>
            </a:r>
            <a:r>
              <a:rPr lang="ru-RU" dirty="0" smtClean="0"/>
              <a:t>проверочные источники</a:t>
            </a:r>
            <a:r>
              <a:rPr lang="en-US" dirty="0" smtClean="0"/>
              <a:t>: GAIA, LSST</a:t>
            </a:r>
          </a:p>
          <a:p>
            <a:r>
              <a:rPr lang="ru-RU" dirty="0" smtClean="0"/>
              <a:t>ГВ сигнал почти монохроматический</a:t>
            </a:r>
            <a:endParaRPr lang="ru-RU" dirty="0"/>
          </a:p>
        </p:txBody>
      </p:sp>
      <p:pic>
        <p:nvPicPr>
          <p:cNvPr id="6" name="Рисунок 5"/>
          <p:cNvPicPr>
            <a:picLocks noChangeAspect="1"/>
          </p:cNvPicPr>
          <p:nvPr/>
        </p:nvPicPr>
        <p:blipFill>
          <a:blip r:embed="rId2"/>
          <a:stretch>
            <a:fillRect/>
          </a:stretch>
        </p:blipFill>
        <p:spPr>
          <a:xfrm>
            <a:off x="1691680" y="2780928"/>
            <a:ext cx="4798801" cy="3892167"/>
          </a:xfrm>
          <a:prstGeom prst="rect">
            <a:avLst/>
          </a:prstGeom>
        </p:spPr>
      </p:pic>
    </p:spTree>
    <p:extLst>
      <p:ext uri="{BB962C8B-B14F-4D97-AF65-F5344CB8AC3E}">
        <p14:creationId xmlns:p14="http://schemas.microsoft.com/office/powerpoint/2010/main" val="47010372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Анализ данных </a:t>
            </a:r>
            <a:r>
              <a:rPr lang="en-US" dirty="0" smtClean="0"/>
              <a:t>LISA </a:t>
            </a:r>
            <a:endParaRPr lang="ru-RU" dirty="0"/>
          </a:p>
        </p:txBody>
      </p:sp>
      <p:sp>
        <p:nvSpPr>
          <p:cNvPr id="3" name="Объект 2"/>
          <p:cNvSpPr>
            <a:spLocks noGrp="1"/>
          </p:cNvSpPr>
          <p:nvPr>
            <p:ph idx="1"/>
          </p:nvPr>
        </p:nvSpPr>
        <p:spPr/>
        <p:txBody>
          <a:bodyPr/>
          <a:lstStyle/>
          <a:p>
            <a:r>
              <a:rPr lang="ru-RU" dirty="0" smtClean="0"/>
              <a:t>Главная трудность: сигнал </a:t>
            </a:r>
            <a:r>
              <a:rPr lang="ru-RU" dirty="0" err="1" smtClean="0"/>
              <a:t>доминирован</a:t>
            </a:r>
            <a:r>
              <a:rPr lang="ru-RU" dirty="0" smtClean="0"/>
              <a:t> многими источниками</a:t>
            </a:r>
            <a:endParaRPr lang="en-US" dirty="0" smtClean="0"/>
          </a:p>
          <a:p>
            <a:pPr marL="0" indent="0">
              <a:buNone/>
            </a:pPr>
            <a:endParaRPr lang="ru-RU" dirty="0"/>
          </a:p>
        </p:txBody>
      </p:sp>
      <p:pic>
        <p:nvPicPr>
          <p:cNvPr id="4" name="Рисунок 3"/>
          <p:cNvPicPr>
            <a:picLocks noChangeAspect="1"/>
          </p:cNvPicPr>
          <p:nvPr/>
        </p:nvPicPr>
        <p:blipFill>
          <a:blip r:embed="rId2"/>
          <a:stretch>
            <a:fillRect/>
          </a:stretch>
        </p:blipFill>
        <p:spPr>
          <a:xfrm>
            <a:off x="2483768" y="2708920"/>
            <a:ext cx="4876201" cy="3930767"/>
          </a:xfrm>
          <a:prstGeom prst="rect">
            <a:avLst/>
          </a:prstGeom>
        </p:spPr>
      </p:pic>
    </p:spTree>
    <p:extLst>
      <p:ext uri="{BB962C8B-B14F-4D97-AF65-F5344CB8AC3E}">
        <p14:creationId xmlns:p14="http://schemas.microsoft.com/office/powerpoint/2010/main" val="26428344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9. </a:t>
            </a:r>
            <a:r>
              <a:rPr lang="ru-RU" dirty="0" err="1" smtClean="0"/>
              <a:t>Пульсарный</a:t>
            </a:r>
            <a:r>
              <a:rPr lang="ru-RU" dirty="0" smtClean="0"/>
              <a:t> </a:t>
            </a:r>
            <a:r>
              <a:rPr lang="ru-RU" dirty="0" err="1" smtClean="0"/>
              <a:t>тайминг</a:t>
            </a:r>
            <a:r>
              <a:rPr lang="ru-RU" dirty="0" smtClean="0"/>
              <a:t> (Сажин 1978, </a:t>
            </a:r>
            <a:r>
              <a:rPr lang="en-US" dirty="0" err="1" smtClean="0"/>
              <a:t>Detweiler</a:t>
            </a:r>
            <a:r>
              <a:rPr lang="en-US" dirty="0" smtClean="0"/>
              <a:t> 1979)</a:t>
            </a:r>
            <a:endParaRPr lang="ru-RU" dirty="0"/>
          </a:p>
        </p:txBody>
      </p:sp>
      <p:sp>
        <p:nvSpPr>
          <p:cNvPr id="3" name="Объект 2"/>
          <p:cNvSpPr>
            <a:spLocks noGrp="1"/>
          </p:cNvSpPr>
          <p:nvPr>
            <p:ph idx="1"/>
          </p:nvPr>
        </p:nvSpPr>
        <p:spPr/>
        <p:txBody>
          <a:bodyPr>
            <a:normAutofit/>
          </a:bodyPr>
          <a:lstStyle/>
          <a:p>
            <a:r>
              <a:rPr lang="ru-RU" sz="2800" dirty="0" smtClean="0"/>
              <a:t>Используются стабильные </a:t>
            </a:r>
            <a:r>
              <a:rPr lang="ru-RU" sz="2800" dirty="0" err="1" smtClean="0"/>
              <a:t>мс</a:t>
            </a:r>
            <a:r>
              <a:rPr lang="ru-RU" sz="2800" dirty="0" smtClean="0"/>
              <a:t> пульсары для детектирования КВ в диапазоне </a:t>
            </a:r>
            <a:r>
              <a:rPr lang="en-US" sz="2800" dirty="0" smtClean="0"/>
              <a:t> </a:t>
            </a:r>
            <a:r>
              <a:rPr lang="en-US" sz="2800" dirty="0"/>
              <a:t>(10</a:t>
            </a:r>
            <a:r>
              <a:rPr lang="en-US" sz="2800" baseline="30000" dirty="0"/>
              <a:t>−9</a:t>
            </a:r>
            <a:r>
              <a:rPr lang="en-US" sz="2800" dirty="0"/>
              <a:t> − 10</a:t>
            </a:r>
            <a:r>
              <a:rPr lang="en-US" sz="2800" baseline="30000" dirty="0"/>
              <a:t>−7</a:t>
            </a:r>
            <a:r>
              <a:rPr lang="en-US" sz="2800" dirty="0"/>
              <a:t> Hz).</a:t>
            </a:r>
            <a:endParaRPr lang="ru-RU" sz="2800" dirty="0"/>
          </a:p>
        </p:txBody>
      </p:sp>
      <p:pic>
        <p:nvPicPr>
          <p:cNvPr id="5" name="Рисунок 4"/>
          <p:cNvPicPr>
            <a:picLocks noChangeAspect="1"/>
          </p:cNvPicPr>
          <p:nvPr/>
        </p:nvPicPr>
        <p:blipFill>
          <a:blip r:embed="rId2"/>
          <a:stretch>
            <a:fillRect/>
          </a:stretch>
        </p:blipFill>
        <p:spPr>
          <a:xfrm>
            <a:off x="396714" y="2912769"/>
            <a:ext cx="4921912" cy="3677211"/>
          </a:xfrm>
          <a:prstGeom prst="rect">
            <a:avLst/>
          </a:prstGeom>
        </p:spPr>
      </p:pic>
      <p:sp>
        <p:nvSpPr>
          <p:cNvPr id="6" name="TextBox 5"/>
          <p:cNvSpPr txBox="1"/>
          <p:nvPr/>
        </p:nvSpPr>
        <p:spPr>
          <a:xfrm>
            <a:off x="3563888" y="6086417"/>
            <a:ext cx="1636410" cy="369332"/>
          </a:xfrm>
          <a:prstGeom prst="rect">
            <a:avLst/>
          </a:prstGeom>
          <a:noFill/>
        </p:spPr>
        <p:txBody>
          <a:bodyPr wrap="none" rtlCol="0">
            <a:spAutoFit/>
          </a:bodyPr>
          <a:lstStyle/>
          <a:p>
            <a:r>
              <a:rPr lang="en-US" dirty="0" smtClean="0"/>
              <a:t>© D. Champion</a:t>
            </a:r>
            <a:endParaRPr lang="ru-RU" dirty="0"/>
          </a:p>
        </p:txBody>
      </p:sp>
      <p:pic>
        <p:nvPicPr>
          <p:cNvPr id="7" name="Рисунок 6"/>
          <p:cNvPicPr>
            <a:picLocks noChangeAspect="1"/>
          </p:cNvPicPr>
          <p:nvPr/>
        </p:nvPicPr>
        <p:blipFill>
          <a:blip r:embed="rId3"/>
          <a:stretch>
            <a:fillRect/>
          </a:stretch>
        </p:blipFill>
        <p:spPr>
          <a:xfrm>
            <a:off x="4166069" y="2564904"/>
            <a:ext cx="4925104" cy="319305"/>
          </a:xfrm>
          <a:prstGeom prst="rect">
            <a:avLst/>
          </a:prstGeom>
        </p:spPr>
      </p:pic>
      <p:pic>
        <p:nvPicPr>
          <p:cNvPr id="8" name="Рисунок 7"/>
          <p:cNvPicPr>
            <a:picLocks noChangeAspect="1"/>
          </p:cNvPicPr>
          <p:nvPr/>
        </p:nvPicPr>
        <p:blipFill>
          <a:blip r:embed="rId4"/>
          <a:stretch>
            <a:fillRect/>
          </a:stretch>
        </p:blipFill>
        <p:spPr>
          <a:xfrm>
            <a:off x="5559110" y="3212976"/>
            <a:ext cx="3283074" cy="313258"/>
          </a:xfrm>
          <a:prstGeom prst="rect">
            <a:avLst/>
          </a:prstGeom>
        </p:spPr>
      </p:pic>
      <p:sp>
        <p:nvSpPr>
          <p:cNvPr id="9" name="Прямоугольник 8"/>
          <p:cNvSpPr/>
          <p:nvPr/>
        </p:nvSpPr>
        <p:spPr>
          <a:xfrm>
            <a:off x="5724127" y="4221088"/>
            <a:ext cx="3367046" cy="2308324"/>
          </a:xfrm>
          <a:prstGeom prst="rect">
            <a:avLst/>
          </a:prstGeom>
        </p:spPr>
        <p:txBody>
          <a:bodyPr wrap="square">
            <a:spAutoFit/>
          </a:bodyPr>
          <a:lstStyle/>
          <a:p>
            <a:r>
              <a:rPr lang="en-US" b="1" dirty="0" smtClean="0"/>
              <a:t>*</a:t>
            </a:r>
            <a:r>
              <a:rPr lang="ru-RU" b="1" dirty="0" smtClean="0"/>
              <a:t> Источники – двойные СМЧД  </a:t>
            </a:r>
            <a:r>
              <a:rPr lang="ru-RU" b="1" dirty="0"/>
              <a:t>(10</a:t>
            </a:r>
            <a:r>
              <a:rPr lang="ru-RU" b="1" baseline="30000" dirty="0"/>
              <a:t>7</a:t>
            </a:r>
            <a:r>
              <a:rPr lang="ru-RU" b="1" dirty="0"/>
              <a:t> − </a:t>
            </a:r>
            <a:r>
              <a:rPr lang="ru-RU" b="1" dirty="0" smtClean="0"/>
              <a:t>10</a:t>
            </a:r>
            <a:r>
              <a:rPr lang="ru-RU" b="1" baseline="30000" dirty="0" smtClean="0"/>
              <a:t>10</a:t>
            </a:r>
            <a:r>
              <a:rPr lang="ru-RU" b="1" dirty="0" smtClean="0"/>
              <a:t>M</a:t>
            </a:r>
            <a:r>
              <a:rPr lang="ru-RU" b="1" dirty="0" smtClean="0">
                <a:sym typeface="Euclid Extra" panose="02050502000505020303" pitchFamily="18" charset="2"/>
              </a:rPr>
              <a:t></a:t>
            </a:r>
            <a:r>
              <a:rPr lang="ru-RU" b="1" dirty="0" smtClean="0"/>
              <a:t>)  в ядрах галактик</a:t>
            </a:r>
            <a:endParaRPr lang="en-US" b="1" dirty="0" smtClean="0"/>
          </a:p>
          <a:p>
            <a:pPr marL="285750" indent="-285750">
              <a:buFont typeface="Arial" panose="020B0604020202020204" pitchFamily="34" charset="0"/>
              <a:buChar char="•"/>
            </a:pPr>
            <a:r>
              <a:rPr lang="ru-RU" b="1" dirty="0" smtClean="0"/>
              <a:t>Сигнал почти монохроматический</a:t>
            </a:r>
          </a:p>
          <a:p>
            <a:pPr marL="285750" indent="-285750">
              <a:buFont typeface="Arial" panose="020B0604020202020204" pitchFamily="34" charset="0"/>
              <a:buChar char="•"/>
            </a:pPr>
            <a:r>
              <a:rPr lang="ru-RU" b="1" dirty="0" smtClean="0"/>
              <a:t>Специфическая корреляция остаточных уклонений в </a:t>
            </a:r>
            <a:r>
              <a:rPr lang="ru-RU" b="1" dirty="0" err="1" smtClean="0"/>
              <a:t>тайминге</a:t>
            </a:r>
            <a:r>
              <a:rPr lang="ru-RU" b="1" dirty="0" smtClean="0"/>
              <a:t> разных пульсаров</a:t>
            </a:r>
            <a:endParaRPr lang="ru-RU" b="1" dirty="0"/>
          </a:p>
        </p:txBody>
      </p:sp>
    </p:spTree>
    <p:extLst>
      <p:ext uri="{BB962C8B-B14F-4D97-AF65-F5344CB8AC3E}">
        <p14:creationId xmlns:p14="http://schemas.microsoft.com/office/powerpoint/2010/main" val="20163344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Simple argument by </a:t>
            </a:r>
            <a:r>
              <a:rPr lang="en-US" dirty="0" err="1" smtClean="0"/>
              <a:t>R.Feynmann</a:t>
            </a:r>
            <a:r>
              <a:rPr lang="ru-RU" dirty="0" smtClean="0"/>
              <a:t> </a:t>
            </a:r>
            <a:r>
              <a:rPr lang="ru-RU" dirty="0" smtClean="0"/>
              <a:t>(1957)</a:t>
            </a:r>
            <a:endParaRPr lang="ru-RU" dirty="0"/>
          </a:p>
        </p:txBody>
      </p:sp>
      <p:pic>
        <p:nvPicPr>
          <p:cNvPr id="118788" name="Picture 4" descr="http://www.mdpi.com/universe/universe-02-00022/article_deploy/html/images/universe-02-00022-g003.pn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899592" y="1916831"/>
            <a:ext cx="2808312" cy="4126273"/>
          </a:xfrm>
          <a:prstGeom prst="rect">
            <a:avLst/>
          </a:prstGeom>
          <a:noFill/>
          <a:extLst>
            <a:ext uri="{909E8E84-426E-40DD-AFC4-6F175D3DCCD1}">
              <a14:hiddenFill xmlns:a14="http://schemas.microsoft.com/office/drawing/2010/main">
                <a:solidFill>
                  <a:srgbClr val="FFFFFF"/>
                </a:solidFill>
              </a14:hiddenFill>
            </a:ext>
          </a:extLst>
        </p:spPr>
      </p:pic>
      <p:sp>
        <p:nvSpPr>
          <p:cNvPr id="5" name="Объект 4"/>
          <p:cNvSpPr>
            <a:spLocks noGrp="1"/>
          </p:cNvSpPr>
          <p:nvPr>
            <p:ph sz="half" idx="2"/>
          </p:nvPr>
        </p:nvSpPr>
        <p:spPr/>
        <p:txBody>
          <a:bodyPr>
            <a:normAutofit fontScale="92500"/>
          </a:bodyPr>
          <a:lstStyle/>
          <a:p>
            <a:r>
              <a:rPr lang="en-US" dirty="0"/>
              <a:t>“I was surprised to find that a whole day of the conference was spent on this issue and that ‘experts’ were confused. That’s what happens when one is considering energy conservation tensors, etc. instead of questioning, can waves do work</a:t>
            </a:r>
            <a:r>
              <a:rPr lang="en-US" dirty="0" smtClean="0"/>
              <a:t>?”</a:t>
            </a:r>
            <a:endParaRPr lang="ru-RU" dirty="0"/>
          </a:p>
        </p:txBody>
      </p:sp>
    </p:spTree>
    <p:extLst>
      <p:ext uri="{BB962C8B-B14F-4D97-AF65-F5344CB8AC3E}">
        <p14:creationId xmlns:p14="http://schemas.microsoft.com/office/powerpoint/2010/main" val="46665902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418199" y="604766"/>
            <a:ext cx="8307601" cy="5648467"/>
          </a:xfrm>
          <a:prstGeom prst="rect">
            <a:avLst/>
          </a:prstGeom>
        </p:spPr>
      </p:pic>
    </p:spTree>
    <p:extLst>
      <p:ext uri="{BB962C8B-B14F-4D97-AF65-F5344CB8AC3E}">
        <p14:creationId xmlns:p14="http://schemas.microsoft.com/office/powerpoint/2010/main" val="380791399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355801" y="-250867"/>
            <a:ext cx="9855601" cy="7359734"/>
          </a:xfrm>
          <a:prstGeom prst="rect">
            <a:avLst/>
          </a:prstGeom>
        </p:spPr>
      </p:pic>
    </p:spTree>
    <p:extLst>
      <p:ext uri="{BB962C8B-B14F-4D97-AF65-F5344CB8AC3E}">
        <p14:creationId xmlns:p14="http://schemas.microsoft.com/office/powerpoint/2010/main" val="117518434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355801" y="-250867"/>
            <a:ext cx="9855601" cy="7359734"/>
          </a:xfrm>
          <a:prstGeom prst="rect">
            <a:avLst/>
          </a:prstGeom>
        </p:spPr>
      </p:pic>
    </p:spTree>
    <p:extLst>
      <p:ext uri="{BB962C8B-B14F-4D97-AF65-F5344CB8AC3E}">
        <p14:creationId xmlns:p14="http://schemas.microsoft.com/office/powerpoint/2010/main" val="29433577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Заключение</a:t>
            </a:r>
            <a:endParaRPr lang="ru-RU" dirty="0"/>
          </a:p>
        </p:txBody>
      </p:sp>
      <p:sp>
        <p:nvSpPr>
          <p:cNvPr id="3" name="Содержимое 2"/>
          <p:cNvSpPr>
            <a:spLocks noGrp="1"/>
          </p:cNvSpPr>
          <p:nvPr>
            <p:ph idx="1"/>
          </p:nvPr>
        </p:nvSpPr>
        <p:spPr>
          <a:xfrm>
            <a:off x="457200" y="1417638"/>
            <a:ext cx="8229600" cy="4819674"/>
          </a:xfrm>
        </p:spPr>
        <p:txBody>
          <a:bodyPr>
            <a:noAutofit/>
          </a:bodyPr>
          <a:lstStyle/>
          <a:p>
            <a:r>
              <a:rPr lang="ru-RU" sz="2400" b="1" dirty="0" smtClean="0"/>
              <a:t>Первые события </a:t>
            </a:r>
            <a:r>
              <a:rPr lang="en-US" sz="2400" b="1" dirty="0" smtClean="0"/>
              <a:t>LIGO </a:t>
            </a:r>
            <a:r>
              <a:rPr lang="ru-RU" sz="2400" b="1" dirty="0" smtClean="0"/>
              <a:t>подтвердили существование двойных ЧД</a:t>
            </a:r>
          </a:p>
          <a:p>
            <a:r>
              <a:rPr lang="ru-RU" sz="2400" b="1" dirty="0" smtClean="0">
                <a:solidFill>
                  <a:srgbClr val="FFFF00"/>
                </a:solidFill>
              </a:rPr>
              <a:t>Массы и темп слияния ДЧД могут быть получены в стандартном сценарии эволюции массивных двойных систем</a:t>
            </a:r>
            <a:r>
              <a:rPr lang="en-US" sz="2400" b="1" dirty="0" smtClean="0"/>
              <a:t>, </a:t>
            </a:r>
            <a:r>
              <a:rPr lang="ru-RU" sz="2400" b="1" dirty="0" smtClean="0"/>
              <a:t>однако каналы динамического образования в плотных скоплениях ил из первичных ЧД тоже возможны</a:t>
            </a:r>
            <a:r>
              <a:rPr lang="en-US" sz="2400" b="1" dirty="0" smtClean="0"/>
              <a:t>.</a:t>
            </a:r>
          </a:p>
          <a:p>
            <a:r>
              <a:rPr lang="ru-RU" sz="2400" b="1" dirty="0" smtClean="0"/>
              <a:t>В ближайшие годы сеть интерферометров </a:t>
            </a:r>
            <a:r>
              <a:rPr lang="en-US" sz="2400" b="1" dirty="0" smtClean="0"/>
              <a:t>LIGO-Virgo</a:t>
            </a:r>
            <a:r>
              <a:rPr lang="ru-RU" sz="2400" b="1" dirty="0" smtClean="0"/>
              <a:t>-</a:t>
            </a:r>
            <a:r>
              <a:rPr lang="en-US" sz="2400" b="1" dirty="0" smtClean="0"/>
              <a:t>KAGRA </a:t>
            </a:r>
            <a:r>
              <a:rPr lang="ru-RU" sz="2400" b="1" dirty="0" smtClean="0"/>
              <a:t> сможет значительно увеличить статистику зарегистрированных ДЧД и ДНЗ</a:t>
            </a:r>
          </a:p>
          <a:p>
            <a:r>
              <a:rPr lang="ru-RU" sz="2400" b="1" dirty="0" smtClean="0"/>
              <a:t>Космический проект </a:t>
            </a:r>
            <a:r>
              <a:rPr lang="en-US" sz="2400" b="1" dirty="0" smtClean="0"/>
              <a:t>ESA LISA </a:t>
            </a:r>
            <a:r>
              <a:rPr lang="ru-RU" sz="2400" b="1" dirty="0" smtClean="0"/>
              <a:t>получил поддержку (2034)</a:t>
            </a:r>
            <a:r>
              <a:rPr lang="en-US" sz="2400" b="1" dirty="0" smtClean="0"/>
              <a:t> </a:t>
            </a:r>
            <a:endParaRPr lang="ru-RU" sz="2400" b="1" dirty="0" smtClean="0"/>
          </a:p>
        </p:txBody>
      </p:sp>
    </p:spTree>
    <p:extLst>
      <p:ext uri="{BB962C8B-B14F-4D97-AF65-F5344CB8AC3E}">
        <p14:creationId xmlns:p14="http://schemas.microsoft.com/office/powerpoint/2010/main" val="17057886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Поиск электромагнитных сигналов</a:t>
            </a:r>
            <a:endParaRPr lang="ru-RU" dirty="0"/>
          </a:p>
        </p:txBody>
      </p:sp>
      <p:sp>
        <p:nvSpPr>
          <p:cNvPr id="3" name="Объект 2"/>
          <p:cNvSpPr>
            <a:spLocks noGrp="1"/>
          </p:cNvSpPr>
          <p:nvPr>
            <p:ph idx="1"/>
          </p:nvPr>
        </p:nvSpPr>
        <p:spPr>
          <a:xfrm>
            <a:off x="457200" y="1556792"/>
            <a:ext cx="8229600" cy="4525963"/>
          </a:xfrm>
        </p:spPr>
        <p:txBody>
          <a:bodyPr/>
          <a:lstStyle/>
          <a:p>
            <a:r>
              <a:rPr lang="ru-RU" dirty="0" smtClean="0"/>
              <a:t>Области локализации пока большие</a:t>
            </a:r>
            <a:r>
              <a:rPr lang="en-US" dirty="0" smtClean="0"/>
              <a:t> (~</a:t>
            </a:r>
            <a:r>
              <a:rPr lang="ru-RU" dirty="0"/>
              <a:t>2</a:t>
            </a:r>
            <a:r>
              <a:rPr lang="en-US" dirty="0" smtClean="0"/>
              <a:t>00</a:t>
            </a:r>
            <a:r>
              <a:rPr lang="ru-RU" dirty="0" smtClean="0"/>
              <a:t>-1000</a:t>
            </a:r>
            <a:r>
              <a:rPr lang="en-US" dirty="0" smtClean="0"/>
              <a:t> </a:t>
            </a:r>
            <a:r>
              <a:rPr lang="ru-RU" dirty="0" smtClean="0"/>
              <a:t>кв. град.</a:t>
            </a:r>
            <a:r>
              <a:rPr lang="en-US" dirty="0" smtClean="0"/>
              <a:t>)</a:t>
            </a:r>
          </a:p>
          <a:p>
            <a:r>
              <a:rPr lang="en-US" dirty="0" smtClean="0"/>
              <a:t>GW150914 </a:t>
            </a:r>
            <a:r>
              <a:rPr lang="ru-RU" dirty="0" smtClean="0"/>
              <a:t>и</a:t>
            </a:r>
            <a:r>
              <a:rPr lang="en-US" dirty="0" smtClean="0"/>
              <a:t> GW170104</a:t>
            </a:r>
            <a:r>
              <a:rPr lang="ru-RU" dirty="0" smtClean="0"/>
              <a:t>, возможно, совпадали </a:t>
            </a:r>
            <a:r>
              <a:rPr lang="en-US" dirty="0" smtClean="0"/>
              <a:t> (</a:t>
            </a:r>
            <a:r>
              <a:rPr lang="ru-RU" dirty="0" smtClean="0"/>
              <a:t>с точностью</a:t>
            </a:r>
            <a:r>
              <a:rPr lang="en-US" dirty="0" smtClean="0"/>
              <a:t> +/- 0.5 </a:t>
            </a:r>
            <a:r>
              <a:rPr lang="ru-RU" dirty="0" smtClean="0"/>
              <a:t>с</a:t>
            </a:r>
            <a:r>
              <a:rPr lang="en-US" dirty="0" smtClean="0"/>
              <a:t>) </a:t>
            </a:r>
            <a:r>
              <a:rPr lang="ru-RU" dirty="0" smtClean="0"/>
              <a:t>со слабыми гамма-всплесками</a:t>
            </a:r>
          </a:p>
          <a:p>
            <a:r>
              <a:rPr lang="ru-RU" dirty="0" smtClean="0"/>
              <a:t>От </a:t>
            </a:r>
            <a:r>
              <a:rPr lang="en-US" dirty="0" smtClean="0"/>
              <a:t>GW170817 – </a:t>
            </a:r>
            <a:r>
              <a:rPr lang="ru-RU" dirty="0" smtClean="0"/>
              <a:t>гамма- и оптическое (</a:t>
            </a:r>
            <a:r>
              <a:rPr lang="en-US" dirty="0" smtClean="0"/>
              <a:t>NGC4993 OT) </a:t>
            </a:r>
            <a:r>
              <a:rPr lang="ru-RU" dirty="0" smtClean="0"/>
              <a:t>излучение – слияние двойных НЗ</a:t>
            </a:r>
            <a:endParaRPr lang="ru-RU" dirty="0"/>
          </a:p>
        </p:txBody>
      </p:sp>
    </p:spTree>
    <p:extLst>
      <p:ext uri="{BB962C8B-B14F-4D97-AF65-F5344CB8AC3E}">
        <p14:creationId xmlns:p14="http://schemas.microsoft.com/office/powerpoint/2010/main" val="87615557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Российские проекты</a:t>
            </a:r>
            <a:endParaRPr lang="ru-RU" dirty="0"/>
          </a:p>
        </p:txBody>
      </p:sp>
      <p:sp>
        <p:nvSpPr>
          <p:cNvPr id="3" name="Объект 2"/>
          <p:cNvSpPr>
            <a:spLocks noGrp="1"/>
          </p:cNvSpPr>
          <p:nvPr>
            <p:ph idx="1"/>
          </p:nvPr>
        </p:nvSpPr>
        <p:spPr/>
        <p:txBody>
          <a:bodyPr/>
          <a:lstStyle/>
          <a:p>
            <a:r>
              <a:rPr lang="ru-RU" dirty="0" smtClean="0"/>
              <a:t>Полноправный участник </a:t>
            </a:r>
            <a:r>
              <a:rPr lang="en-US" dirty="0" smtClean="0"/>
              <a:t>LIGO-Virgo collaboration (</a:t>
            </a:r>
            <a:r>
              <a:rPr lang="ru-RU" dirty="0" smtClean="0"/>
              <a:t>МГУ физ. Ф-т, ИПФ РАН)</a:t>
            </a:r>
          </a:p>
          <a:p>
            <a:r>
              <a:rPr lang="ru-RU" dirty="0" smtClean="0"/>
              <a:t>Российские астрономы участвуют в поисках возможных ЭМ и нейтринных сигналов</a:t>
            </a:r>
          </a:p>
          <a:p>
            <a:r>
              <a:rPr lang="ru-RU" dirty="0" smtClean="0"/>
              <a:t>Собственный проект – ОГРАН в БНО (ГАИШ, ИЯИ РАН, ИЛФ РАН)</a:t>
            </a:r>
            <a:endParaRPr lang="ru-RU" dirty="0"/>
          </a:p>
        </p:txBody>
      </p:sp>
    </p:spTree>
    <p:extLst>
      <p:ext uri="{BB962C8B-B14F-4D97-AF65-F5344CB8AC3E}">
        <p14:creationId xmlns:p14="http://schemas.microsoft.com/office/powerpoint/2010/main" val="303869165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818099" y="620850"/>
            <a:ext cx="7507801" cy="5616300"/>
          </a:xfrm>
          <a:prstGeom prst="rect">
            <a:avLst/>
          </a:prstGeom>
        </p:spPr>
      </p:pic>
    </p:spTree>
    <p:extLst>
      <p:ext uri="{BB962C8B-B14F-4D97-AF65-F5344CB8AC3E}">
        <p14:creationId xmlns:p14="http://schemas.microsoft.com/office/powerpoint/2010/main" val="26591880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818099" y="620850"/>
            <a:ext cx="7507801" cy="5616300"/>
          </a:xfrm>
          <a:prstGeom prst="rect">
            <a:avLst/>
          </a:prstGeom>
        </p:spPr>
      </p:pic>
    </p:spTree>
    <p:extLst>
      <p:ext uri="{BB962C8B-B14F-4D97-AF65-F5344CB8AC3E}">
        <p14:creationId xmlns:p14="http://schemas.microsoft.com/office/powerpoint/2010/main" val="8962839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07504" y="116632"/>
            <a:ext cx="9011776" cy="6741368"/>
          </a:xfrm>
          <a:prstGeom prst="rect">
            <a:avLst/>
          </a:prstGeom>
        </p:spPr>
      </p:pic>
    </p:spTree>
    <p:extLst>
      <p:ext uri="{BB962C8B-B14F-4D97-AF65-F5344CB8AC3E}">
        <p14:creationId xmlns:p14="http://schemas.microsoft.com/office/powerpoint/2010/main" val="25255733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818099" y="620850"/>
            <a:ext cx="7507801" cy="5616300"/>
          </a:xfrm>
          <a:prstGeom prst="rect">
            <a:avLst/>
          </a:prstGeom>
        </p:spPr>
      </p:pic>
    </p:spTree>
    <p:extLst>
      <p:ext uri="{BB962C8B-B14F-4D97-AF65-F5344CB8AC3E}">
        <p14:creationId xmlns:p14="http://schemas.microsoft.com/office/powerpoint/2010/main" val="108159489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29894</TotalTime>
  <Words>2394</Words>
  <Application>Microsoft Office PowerPoint</Application>
  <PresentationFormat>Экран (4:3)</PresentationFormat>
  <Paragraphs>335</Paragraphs>
  <Slides>101</Slides>
  <Notes>0</Notes>
  <HiddenSlides>23</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101</vt:i4>
      </vt:variant>
    </vt:vector>
  </HeadingPairs>
  <TitlesOfParts>
    <vt:vector size="108" baseType="lpstr">
      <vt:lpstr>Arial</vt:lpstr>
      <vt:lpstr>Calibri</vt:lpstr>
      <vt:lpstr>Euclid Extra</vt:lpstr>
      <vt:lpstr>Euclid Symbol</vt:lpstr>
      <vt:lpstr>Wingdings</vt:lpstr>
      <vt:lpstr>Тема Office</vt:lpstr>
      <vt:lpstr>Equation</vt:lpstr>
      <vt:lpstr>  «Gravitational Wave Astronomy: results and prospects» </vt:lpstr>
      <vt:lpstr>Brief history</vt:lpstr>
      <vt:lpstr>Main results (official)</vt:lpstr>
      <vt:lpstr>1. General Relativity </vt:lpstr>
      <vt:lpstr>GW – ‘ripples’ of space-time</vt:lpstr>
      <vt:lpstr>GE creates tidal acceleration field in a freely faling (local Lorents) reference frame</vt:lpstr>
      <vt:lpstr>GW amplitude h = relative expansion/compression </vt:lpstr>
      <vt:lpstr>GW energy flux</vt:lpstr>
      <vt:lpstr>Simple argument by R.Feynmann (1957)</vt:lpstr>
      <vt:lpstr>E pur si existare!</vt:lpstr>
      <vt:lpstr>GW emission</vt:lpstr>
      <vt:lpstr>Signal from a coalescing binary</vt:lpstr>
      <vt:lpstr>More complicated signal from a BH binary</vt:lpstr>
      <vt:lpstr>2. Laser interferometer</vt:lpstr>
      <vt:lpstr>How does it work</vt:lpstr>
      <vt:lpstr>LIGO interferometers</vt:lpstr>
      <vt:lpstr>Noise budget</vt:lpstr>
      <vt:lpstr>3. Astrophysical sources</vt:lpstr>
      <vt:lpstr>2015 – start of GW astronomy</vt:lpstr>
      <vt:lpstr>Независимый анализ (1706.04191)</vt:lpstr>
      <vt:lpstr>Корреляции в остаточном шуме?</vt:lpstr>
      <vt:lpstr>   </vt:lpstr>
      <vt:lpstr>Recovered model signal</vt:lpstr>
      <vt:lpstr> aLIGO O1 results (09.2015-01.2016)</vt:lpstr>
      <vt:lpstr>Презентация PowerPoint</vt:lpstr>
      <vt:lpstr>LIGO О2 run results: GW170104 &amp; GW170814</vt:lpstr>
      <vt:lpstr>  GW170104: spin constraints</vt:lpstr>
      <vt:lpstr>GW170814 first BH-BH coalescence found by three detectors</vt:lpstr>
      <vt:lpstr>Последние официальные новости:</vt:lpstr>
      <vt:lpstr>Презентация PowerPoint</vt:lpstr>
      <vt:lpstr>Sky localization by GW detectors</vt:lpstr>
      <vt:lpstr>Презентация PowerPoint</vt:lpstr>
      <vt:lpstr>Презентация PowerPoint</vt:lpstr>
      <vt:lpstr>Astrophysics</vt:lpstr>
      <vt:lpstr>Презентация PowerPoint</vt:lpstr>
      <vt:lpstr>Презентация PowerPoint</vt:lpstr>
      <vt:lpstr>Major uncertainties</vt:lpstr>
      <vt:lpstr>Common envelope</vt:lpstr>
      <vt:lpstr>Metallicity effects</vt:lpstr>
      <vt:lpstr>Standard binary scenario for  GW150914</vt:lpstr>
      <vt:lpstr>Problems in binary formation scenario </vt:lpstr>
      <vt:lpstr>Can CE be avoided?</vt:lpstr>
      <vt:lpstr>New scenarios (fast rotation and chemically homogeneous evolution to avoid uncertain common envelope stage </vt:lpstr>
      <vt:lpstr>Презентация PowerPoint</vt:lpstr>
      <vt:lpstr>BHs in GW150914 had (almost) zero spins prior to merging</vt:lpstr>
      <vt:lpstr>BH spin constraints in GW170104</vt:lpstr>
      <vt:lpstr>Evolution of stars with solar abundance cannot produce massive BH</vt:lpstr>
      <vt:lpstr>Evolution of stars with zero metal abundance (primordial, PopIII stars) can produce massive BH</vt:lpstr>
      <vt:lpstr>PopIII (zero metal) stars</vt:lpstr>
      <vt:lpstr>Initial rotation effect</vt:lpstr>
      <vt:lpstr>Viable alternatives/complementary channels</vt:lpstr>
      <vt:lpstr>Dynamical BBH formation in globular clusters</vt:lpstr>
      <vt:lpstr>Презентация PowerPoint</vt:lpstr>
      <vt:lpstr>Primordial  BHs</vt:lpstr>
      <vt:lpstr>Particular model: primordial BH in the modified supersymmetric baryogenesis scenario (Affleck-Dine mechanism)</vt:lpstr>
      <vt:lpstr>Презентация PowerPoint</vt:lpstr>
      <vt:lpstr>Estimate of mass distribution</vt:lpstr>
      <vt:lpstr>Презентация PowerPoint</vt:lpstr>
      <vt:lpstr>Презентация PowerPoint</vt:lpstr>
      <vt:lpstr>Презентация PowerPoint</vt:lpstr>
      <vt:lpstr>Презентация PowerPoint</vt:lpstr>
      <vt:lpstr>Testable predictions</vt:lpstr>
      <vt:lpstr>Intermediate mass BHs</vt:lpstr>
      <vt:lpstr>Modern SMBH growth simulations:</vt:lpstr>
      <vt:lpstr>GC formation</vt:lpstr>
      <vt:lpstr>Презентация PowerPoint</vt:lpstr>
      <vt:lpstr>Презентация PowerPoint</vt:lpstr>
      <vt:lpstr>Possible other sources (non-official GW170817)</vt:lpstr>
      <vt:lpstr>Binary neutron stars</vt:lpstr>
      <vt:lpstr>Conclusions</vt:lpstr>
      <vt:lpstr>Презентация PowerPoint</vt:lpstr>
      <vt:lpstr>Possible electromagnetic counterparts</vt:lpstr>
      <vt:lpstr>GW-EM conversion in external magnetic field (1706.05519)</vt:lpstr>
      <vt:lpstr>However, in real conditions too small…</vt:lpstr>
      <vt:lpstr>Работа VIRGO в августе 2017</vt:lpstr>
      <vt:lpstr>Чувствительность VIRGO</vt:lpstr>
      <vt:lpstr>VIRGO вновь на дежурстве с 15 сентября</vt:lpstr>
      <vt:lpstr>Ожидания от наземных детекторов</vt:lpstr>
      <vt:lpstr>Презентация PowerPoint</vt:lpstr>
      <vt:lpstr>ГВ-астрономия полной сетью интерферометров</vt:lpstr>
      <vt:lpstr>План будущего развития LIGO</vt:lpstr>
      <vt:lpstr>40-км LIGO Cosmic Explorer (2035)</vt:lpstr>
      <vt:lpstr>8. Космический интерферометр LISA (ESA+, 2034)</vt:lpstr>
      <vt:lpstr>Главные источники – слияния массивных двойных ЧД в галактиках</vt:lpstr>
      <vt:lpstr>Успешная работа  LISA Pathfinder</vt:lpstr>
      <vt:lpstr>Презентация PowerPoint</vt:lpstr>
      <vt:lpstr>Галактические двойные БК</vt:lpstr>
      <vt:lpstr>Анализ данных LISA </vt:lpstr>
      <vt:lpstr>9. Пульсарный тайминг (Сажин 1978, Detweiler 1979)</vt:lpstr>
      <vt:lpstr>Презентация PowerPoint</vt:lpstr>
      <vt:lpstr>Презентация PowerPoint</vt:lpstr>
      <vt:lpstr>Презентация PowerPoint</vt:lpstr>
      <vt:lpstr>Заключение</vt:lpstr>
      <vt:lpstr>Поиск электромагнитных сигналов</vt:lpstr>
      <vt:lpstr>Российские проекты</vt:lpstr>
      <vt:lpstr>Презентация PowerPoint</vt:lpstr>
      <vt:lpstr>Презентация PowerPoint</vt:lpstr>
      <vt:lpstr>Презентация PowerPoint</vt:lpstr>
      <vt:lpstr>Презентация PowerPoint</vt:lpstr>
      <vt:lpstr>Презентация PowerPoint</vt:lpstr>
      <vt:lpstr>Bright future for GW astronomy!</vt:lpstr>
    </vt:vector>
  </TitlesOfParts>
  <Company>Krokoz™</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postnov</dc:creator>
  <cp:lastModifiedBy>Konstantin Postnov</cp:lastModifiedBy>
  <cp:revision>267</cp:revision>
  <dcterms:created xsi:type="dcterms:W3CDTF">2016-02-23T15:56:57Z</dcterms:created>
  <dcterms:modified xsi:type="dcterms:W3CDTF">2017-10-03T08:12:36Z</dcterms:modified>
</cp:coreProperties>
</file>