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257" r:id="rId4"/>
    <p:sldId id="259" r:id="rId5"/>
    <p:sldId id="260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1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73" r:id="rId25"/>
    <p:sldId id="284" r:id="rId26"/>
    <p:sldId id="270" r:id="rId27"/>
    <p:sldId id="272" r:id="rId28"/>
    <p:sldId id="264" r:id="rId29"/>
    <p:sldId id="285" r:id="rId30"/>
    <p:sldId id="286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08" autoAdjust="0"/>
    <p:restoredTop sz="94717" autoAdjust="0"/>
  </p:normalViewPr>
  <p:slideViewPr>
    <p:cSldViewPr snapToGrid="0">
      <p:cViewPr varScale="1">
        <p:scale>
          <a:sx n="110" d="100"/>
          <a:sy n="110" d="100"/>
        </p:scale>
        <p:origin x="54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798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AB153-5167-474B-8C3F-DBE8453B3657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B1F00-EF22-48AD-A2A0-361D36486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89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October-17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US" dirty="0" smtClean="0"/>
              <a:t>ICPPA 2017                 </a:t>
            </a:r>
            <a:r>
              <a:rPr lang="en-US" dirty="0" err="1" smtClean="0"/>
              <a:t>F.Ferro</a:t>
            </a:r>
            <a:r>
              <a:rPr lang="en-US" dirty="0" smtClean="0"/>
              <a:t> - INFN Genova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212574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6403" y="4530541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October-17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ICPPA 2017                 F.Ferro - INFN Genova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October-17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ICPPA 2017                 F.Ferro - INFN Genova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October-17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ICPPA 2017                 F.Ferro - INFN Genova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October-17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ICPPA 2017                 F.Ferro - INFN Genova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October-17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ICPPA 2017                 F.Ferro - INFN Genova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October-17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ICPPA 2017                 F.Ferro - INFN Genova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October-17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ICPPA 2017                 F.Ferro - INFN Genova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2" y="6476126"/>
            <a:ext cx="1146283" cy="370396"/>
          </a:xfrm>
        </p:spPr>
        <p:txBody>
          <a:bodyPr/>
          <a:lstStyle/>
          <a:p>
            <a:r>
              <a:rPr lang="en-US" smtClean="0"/>
              <a:t>October-17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470338"/>
            <a:ext cx="7619999" cy="365125"/>
          </a:xfrm>
        </p:spPr>
        <p:txBody>
          <a:bodyPr/>
          <a:lstStyle>
            <a:lvl1pPr>
              <a:defRPr sz="1400" b="1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ICPPA 2017                 </a:t>
            </a:r>
            <a:r>
              <a:rPr lang="en-US" dirty="0" err="1" smtClean="0"/>
              <a:t>F.Ferro</a:t>
            </a:r>
            <a:r>
              <a:rPr lang="en-US" dirty="0" smtClean="0"/>
              <a:t> - INFN Genova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134053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October-17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ICPPA 2017                 F.Ferro - INFN Genova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October-17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ICPPA 2017                 F.Ferro - INFN Genova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October-17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ICPPA 2017                 F.Ferro - INFN Genova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October-17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ICPPA 2017                 F.Ferro - INFN Genova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October-17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ICPPA 2017                 F.Ferro - INFN Genova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October-17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ICPPA 2017                 F.Ferro - INFN Genova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October-17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ICPPA 2017                 F.Ferro - INFN Genova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1013790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2366" y="0"/>
            <a:ext cx="110892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October-17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ICPPA 2017                 F.Ferro - INFN Genova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45019" y="1424196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81887" y="15254"/>
            <a:ext cx="942945" cy="13837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hyperlink" Target="http://cds.cern.ch/record/2265781?ln=en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cds.cern.ch/record/1693528/" TargetMode="External"/><Relationship Id="rId13" Type="http://schemas.openxmlformats.org/officeDocument/2006/relationships/hyperlink" Target="https://cds.cern.ch/record/1598868" TargetMode="External"/><Relationship Id="rId18" Type="http://schemas.openxmlformats.org/officeDocument/2006/relationships/hyperlink" Target="http://cdsweb.cern.ch/record/1495764?ln=en" TargetMode="External"/><Relationship Id="rId26" Type="http://schemas.openxmlformats.org/officeDocument/2006/relationships/hyperlink" Target="http://hepdata.cedar.ac.uk/view/red2659" TargetMode="External"/><Relationship Id="rId3" Type="http://schemas.openxmlformats.org/officeDocument/2006/relationships/hyperlink" Target="http://link.springer.com/article/10.1140/epjc/s10052-016-4399-8" TargetMode="External"/><Relationship Id="rId21" Type="http://schemas.openxmlformats.org/officeDocument/2006/relationships/hyperlink" Target="http://iopscience.iop.org/0295-5075/101/2/21004/" TargetMode="External"/><Relationship Id="rId7" Type="http://schemas.openxmlformats.org/officeDocument/2006/relationships/hyperlink" Target="http://dx.doi.org/10.1140/epjc/s10052-015-3343-7" TargetMode="External"/><Relationship Id="rId12" Type="http://schemas.openxmlformats.org/officeDocument/2006/relationships/hyperlink" Target="http://epjc.epj.org/articles/epjc/abs/2014/10/10052_2014_Article_3053/10052_2014_Article_3053.html" TargetMode="External"/><Relationship Id="rId17" Type="http://schemas.openxmlformats.org/officeDocument/2006/relationships/hyperlink" Target="http://dx.doi.org/10.1103/PhysRevLett.111.262001" TargetMode="External"/><Relationship Id="rId25" Type="http://schemas.openxmlformats.org/officeDocument/2006/relationships/hyperlink" Target="http://iopscience.iop.org/0295-5075/101/2/21002/" TargetMode="External"/><Relationship Id="rId33" Type="http://schemas.openxmlformats.org/officeDocument/2006/relationships/hyperlink" Target="http://hepdata.cedar.ac.uk/view/ins922651" TargetMode="External"/><Relationship Id="rId2" Type="http://schemas.openxmlformats.org/officeDocument/2006/relationships/hyperlink" Target="http://cds.cern.ch/record/2114603" TargetMode="External"/><Relationship Id="rId16" Type="http://schemas.openxmlformats.org/officeDocument/2006/relationships/hyperlink" Target="http://cds.cern.ch/record/1595226" TargetMode="External"/><Relationship Id="rId20" Type="http://schemas.openxmlformats.org/officeDocument/2006/relationships/hyperlink" Target="https://cdsweb.cern.ch/record/1495761?ln=en" TargetMode="External"/><Relationship Id="rId29" Type="http://schemas.openxmlformats.org/officeDocument/2006/relationships/hyperlink" Target="http://cdsweb.cern.ch/record/1383030/files/CERN-PH-EP-2011-158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ds.cern.ch/record/1954699" TargetMode="External"/><Relationship Id="rId11" Type="http://schemas.openxmlformats.org/officeDocument/2006/relationships/hyperlink" Target="http://arxiv.org/abs/arXiv:1405.0722" TargetMode="External"/><Relationship Id="rId24" Type="http://schemas.openxmlformats.org/officeDocument/2006/relationships/hyperlink" Target="http://cdsweb.cern.ch/record/1472948?ln=en" TargetMode="External"/><Relationship Id="rId32" Type="http://schemas.openxmlformats.org/officeDocument/2006/relationships/hyperlink" Target="http://iopscience.iop.org/0295-5075/95/4/41001/" TargetMode="External"/><Relationship Id="rId5" Type="http://schemas.openxmlformats.org/officeDocument/2006/relationships/hyperlink" Target="http://dx.doi.org/10.1016/j.nuclphysb.2015.08.010" TargetMode="External"/><Relationship Id="rId15" Type="http://schemas.openxmlformats.org/officeDocument/2006/relationships/hyperlink" Target="http://www.worldscientific.com/doi/abs/10.1142/S0217751X13300469" TargetMode="External"/><Relationship Id="rId23" Type="http://schemas.openxmlformats.org/officeDocument/2006/relationships/hyperlink" Target="http://iopscience.iop.org/0295-5075/101/2/21003/" TargetMode="External"/><Relationship Id="rId28" Type="http://schemas.openxmlformats.org/officeDocument/2006/relationships/hyperlink" Target="http://totem.web.cern.ch/Totem/docs/epl14581-offprints.pdf" TargetMode="External"/><Relationship Id="rId10" Type="http://schemas.openxmlformats.org/officeDocument/2006/relationships/hyperlink" Target="http://cds.cern.ch/record/1699728?ln=en" TargetMode="External"/><Relationship Id="rId19" Type="http://schemas.openxmlformats.org/officeDocument/2006/relationships/hyperlink" Target="http://prl.aps.org/abstract/PRL/v111/i1/e012001" TargetMode="External"/><Relationship Id="rId31" Type="http://schemas.openxmlformats.org/officeDocument/2006/relationships/hyperlink" Target="http://cdsweb.cern.ch/record/1361010?ln=en" TargetMode="External"/><Relationship Id="rId4" Type="http://schemas.openxmlformats.org/officeDocument/2006/relationships/hyperlink" Target="http://cds.cern.ch/record/2002559" TargetMode="External"/><Relationship Id="rId9" Type="http://schemas.openxmlformats.org/officeDocument/2006/relationships/hyperlink" Target="http://iopscience.iop.org/1367-2630/16/10/103041/" TargetMode="External"/><Relationship Id="rId14" Type="http://schemas.openxmlformats.org/officeDocument/2006/relationships/hyperlink" Target="http://arxiv.org/abs/arXiv:1310.2908" TargetMode="External"/><Relationship Id="rId22" Type="http://schemas.openxmlformats.org/officeDocument/2006/relationships/hyperlink" Target="http://cdsweb.cern.ch/record/1495752?ln=en" TargetMode="External"/><Relationship Id="rId27" Type="http://schemas.openxmlformats.org/officeDocument/2006/relationships/hyperlink" Target="http://cdsweb.cern.ch/record/1437021/files/" TargetMode="External"/><Relationship Id="rId30" Type="http://schemas.openxmlformats.org/officeDocument/2006/relationships/hyperlink" Target="http://totem.web.cern.ch/Totem/docs/epl13980-offprints.pdf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7" Type="http://schemas.openxmlformats.org/officeDocument/2006/relationships/image" Target="../media/image55.e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emf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wmf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2" y="464738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Measurements, status and plans of the TOTEM experiment at the LHC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1" y="3330427"/>
            <a:ext cx="8915399" cy="112628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Fabrizio Ferro    INFN Genova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853" y="2935698"/>
            <a:ext cx="2247900" cy="1428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5417" y="4265366"/>
            <a:ext cx="4360201" cy="25926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7089" y="3465852"/>
            <a:ext cx="451199" cy="3019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039" y="1507253"/>
            <a:ext cx="1042995" cy="104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9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53889" y="0"/>
            <a:ext cx="8911687" cy="814192"/>
          </a:xfrm>
        </p:spPr>
        <p:txBody>
          <a:bodyPr/>
          <a:lstStyle/>
          <a:p>
            <a:r>
              <a:rPr lang="en-US" dirty="0" smtClean="0"/>
              <a:t>Elastic scattering at 13 </a:t>
            </a:r>
            <a:r>
              <a:rPr lang="en-US" dirty="0" err="1" smtClean="0"/>
              <a:t>TeV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24500" y="1920657"/>
            <a:ext cx="8915400" cy="3777622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October-17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ICPPA 2017                 F.Ferro - INFN Genova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921" y="743685"/>
            <a:ext cx="7189549" cy="54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56" y="2263235"/>
            <a:ext cx="4172380" cy="331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ttore 2 7"/>
          <p:cNvCxnSpPr/>
          <p:nvPr/>
        </p:nvCxnSpPr>
        <p:spPr>
          <a:xfrm flipV="1">
            <a:off x="2655518" y="1027134"/>
            <a:ext cx="2505205" cy="13528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890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67248" y="0"/>
            <a:ext cx="8911687" cy="977030"/>
          </a:xfrm>
        </p:spPr>
        <p:txBody>
          <a:bodyPr>
            <a:normAutofit/>
          </a:bodyPr>
          <a:lstStyle/>
          <a:p>
            <a:r>
              <a:rPr lang="en-US" dirty="0" smtClean="0"/>
              <a:t>Elastic scattering trends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October-17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ICPPA 2017                 F.Ferro - INFN Genova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699" y="1157614"/>
            <a:ext cx="43910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307013"/>
            <a:ext cx="595312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6350696" y="56617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tangolo 7"/>
              <p:cNvSpPr/>
              <p:nvPr/>
            </p:nvSpPr>
            <p:spPr>
              <a:xfrm>
                <a:off x="1365439" y="5444224"/>
                <a:ext cx="5032202" cy="665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E" dirty="0"/>
                  <a:t>B </a:t>
                </a:r>
                <a:r>
                  <a:rPr lang="en-IE" dirty="0" smtClean="0">
                    <a:sym typeface="Symbol"/>
                  </a:rPr>
                  <a:t></a:t>
                </a:r>
                <a:r>
                  <a:rPr lang="en-IE" dirty="0" smtClean="0"/>
                  <a:t> ln</a:t>
                </a:r>
                <a14:m>
                  <m:oMath xmlns:m="http://schemas.openxmlformats.org/officeDocument/2006/math">
                    <m:r>
                      <a:rPr lang="en-IE" i="1" smtClean="0">
                        <a:latin typeface="Cambria Math"/>
                        <a:sym typeface="Symbol"/>
                      </a:rPr>
                      <m:t></m:t>
                    </m:r>
                  </m:oMath>
                </a14:m>
                <a:r>
                  <a:rPr lang="en-IE" dirty="0" smtClean="0"/>
                  <a:t>s </a:t>
                </a:r>
                <a:r>
                  <a:rPr lang="en-IE" dirty="0" smtClean="0">
                    <a:sym typeface="Symbol"/>
                  </a:rPr>
                  <a:t></a:t>
                </a:r>
                <a:r>
                  <a:rPr lang="en-IE" dirty="0" smtClean="0"/>
                  <a:t> ln</a:t>
                </a:r>
                <a:r>
                  <a:rPr lang="en-IE" dirty="0" smtClean="0">
                    <a:sym typeface="Symbol"/>
                  </a:rPr>
                  <a:t></a:t>
                </a:r>
                <a:r>
                  <a:rPr lang="en-IE" dirty="0" smtClean="0"/>
                  <a:t>s</a:t>
                </a:r>
                <a:r>
                  <a:rPr lang="en-IE" baseline="30000" dirty="0" smtClean="0"/>
                  <a:t>2</a:t>
                </a:r>
                <a:r>
                  <a:rPr lang="en-IE" dirty="0" smtClean="0"/>
                  <a:t> </a:t>
                </a:r>
                <a:r>
                  <a:rPr lang="en-IE" dirty="0"/>
                  <a:t>@ LHC: larger impact from</a:t>
                </a:r>
              </a:p>
              <a:p>
                <a:r>
                  <a:rPr lang="en-IE" dirty="0"/>
                  <a:t>contribution of multi-</a:t>
                </a:r>
                <a:r>
                  <a:rPr lang="en-IE" dirty="0" err="1"/>
                  <a:t>Pomeron</a:t>
                </a:r>
                <a:r>
                  <a:rPr lang="en-IE" dirty="0"/>
                  <a:t> exchanges</a:t>
                </a:r>
                <a:endParaRPr lang="it-IT" dirty="0"/>
              </a:p>
            </p:txBody>
          </p:sp>
        </mc:Choice>
        <mc:Fallback xmlns="">
          <p:sp>
            <p:nvSpPr>
              <p:cNvPr id="8" name="Rettango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439" y="5444224"/>
                <a:ext cx="5032202" cy="665054"/>
              </a:xfrm>
              <a:prstGeom prst="rect">
                <a:avLst/>
              </a:prstGeom>
              <a:blipFill rotWithShape="1">
                <a:blip r:embed="rId4"/>
                <a:stretch>
                  <a:fillRect l="-1091" t="-1835" b="-1376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ttangolo 8"/>
          <p:cNvSpPr/>
          <p:nvPr/>
        </p:nvSpPr>
        <p:spPr>
          <a:xfrm>
            <a:off x="1989167" y="901972"/>
            <a:ext cx="3451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/>
              <a:t>Diffractive</a:t>
            </a:r>
            <a:r>
              <a:rPr lang="it-IT" dirty="0" smtClean="0"/>
              <a:t> </a:t>
            </a:r>
            <a:r>
              <a:rPr lang="it-IT" dirty="0" err="1"/>
              <a:t>slope</a:t>
            </a:r>
            <a:r>
              <a:rPr lang="it-IT" dirty="0"/>
              <a:t> </a:t>
            </a:r>
            <a:r>
              <a:rPr lang="it-IT" dirty="0" err="1" smtClean="0"/>
              <a:t>parameter</a:t>
            </a:r>
            <a:r>
              <a:rPr lang="it-IT" dirty="0" smtClean="0"/>
              <a:t> B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6964472" y="5523264"/>
            <a:ext cx="49644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 smtClean="0"/>
              <a:t>Dip position decreases </a:t>
            </a:r>
            <a:r>
              <a:rPr lang="en-IE" dirty="0"/>
              <a:t>with </a:t>
            </a:r>
            <a:r>
              <a:rPr lang="en-IE" dirty="0" smtClean="0"/>
              <a:t>increasing </a:t>
            </a:r>
            <a:r>
              <a:rPr lang="en-IE" dirty="0" smtClean="0">
                <a:sym typeface="Symbol"/>
              </a:rPr>
              <a:t>s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764056" y="986430"/>
            <a:ext cx="2677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Diffractive dip position</a:t>
            </a:r>
            <a:endParaRPr lang="it-IT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696" y="1472463"/>
            <a:ext cx="2149258" cy="2109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996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3066" y="0"/>
            <a:ext cx="8911687" cy="1280890"/>
          </a:xfrm>
        </p:spPr>
        <p:txBody>
          <a:bodyPr/>
          <a:lstStyle/>
          <a:p>
            <a:r>
              <a:rPr lang="en-US" dirty="0" smtClean="0"/>
              <a:t>Elastic scattering at low 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038" y="670507"/>
            <a:ext cx="6653842" cy="1831573"/>
          </a:xfrm>
        </p:spPr>
        <p:txBody>
          <a:bodyPr>
            <a:normAutofit/>
          </a:bodyPr>
          <a:lstStyle/>
          <a:p>
            <a:r>
              <a:rPr lang="en-US" dirty="0" smtClean="0"/>
              <a:t>Usually called the “exponential region”</a:t>
            </a:r>
          </a:p>
          <a:p>
            <a:r>
              <a:rPr lang="en-US" dirty="0" smtClean="0"/>
              <a:t>Peak is fitted with a polynomial exponential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October-17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ICPPA 2017                 F.Ferro - INFN Genova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6626" y="1068033"/>
            <a:ext cx="3405600" cy="21294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0665" y="3718525"/>
            <a:ext cx="5851603" cy="26763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51392" y="3420189"/>
            <a:ext cx="3738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Difference </a:t>
            </a:r>
            <a:r>
              <a:rPr lang="en-US" dirty="0" err="1" smtClean="0"/>
              <a:t>wrt</a:t>
            </a:r>
            <a:r>
              <a:rPr lang="en-US" dirty="0" smtClean="0"/>
              <a:t> pure exponential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059919" y="716434"/>
            <a:ext cx="3029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peak at “first glance”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5967" y="1608271"/>
            <a:ext cx="2399400" cy="7398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1511" y="2407810"/>
            <a:ext cx="4164233" cy="1148195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1189258" y="3982245"/>
            <a:ext cx="4777909" cy="2215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Simple exponential ruled out with a significance of 7.2 </a:t>
            </a:r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dirty="0" smtClean="0"/>
              <a:t>  </a:t>
            </a:r>
          </a:p>
          <a:p>
            <a:r>
              <a:rPr lang="en-US" dirty="0" smtClean="0"/>
              <a:t>Differences of the order of ~1%. Very high statistics and very good control of systematics.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9253197" y="5431353"/>
            <a:ext cx="2433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[NPB 899 (2015) 527]</a:t>
            </a:r>
          </a:p>
        </p:txBody>
      </p:sp>
    </p:spTree>
    <p:extLst>
      <p:ext uri="{BB962C8B-B14F-4D97-AF65-F5344CB8AC3E}">
        <p14:creationId xmlns:p14="http://schemas.microsoft.com/office/powerpoint/2010/main" val="32039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5279" y="0"/>
            <a:ext cx="8911687" cy="838986"/>
          </a:xfrm>
        </p:spPr>
        <p:txBody>
          <a:bodyPr/>
          <a:lstStyle/>
          <a:p>
            <a:r>
              <a:rPr lang="en-US" dirty="0" smtClean="0"/>
              <a:t>Elastic scattering: measurement of </a:t>
            </a:r>
            <a:r>
              <a:rPr lang="en-US" dirty="0" smtClean="0">
                <a:latin typeface="Symbol" panose="05050102010706020507" pitchFamily="18" charset="2"/>
              </a:rPr>
              <a:t>r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1237" y="1916784"/>
            <a:ext cx="4442557" cy="3777622"/>
          </a:xfrm>
        </p:spPr>
        <p:txBody>
          <a:bodyPr>
            <a:normAutofit/>
          </a:bodyPr>
          <a:lstStyle/>
          <a:p>
            <a:r>
              <a:rPr lang="en-US" dirty="0" smtClean="0"/>
              <a:t>Totem direct measurement at 8 </a:t>
            </a:r>
            <a:r>
              <a:rPr lang="en-US" dirty="0" err="1" smtClean="0"/>
              <a:t>TeV</a:t>
            </a:r>
            <a:r>
              <a:rPr lang="en-US" dirty="0" smtClean="0"/>
              <a:t>:  </a:t>
            </a:r>
            <a:r>
              <a:rPr lang="el-GR" dirty="0" smtClean="0"/>
              <a:t>ρ</a:t>
            </a:r>
            <a:r>
              <a:rPr lang="en-US" dirty="0" smtClean="0"/>
              <a:t> = 0.12 ± 0.03</a:t>
            </a:r>
          </a:p>
          <a:p>
            <a:r>
              <a:rPr lang="en-US" dirty="0" smtClean="0"/>
              <a:t>Indirect measurement done at 7 </a:t>
            </a:r>
            <a:r>
              <a:rPr lang="en-US" dirty="0" err="1" smtClean="0"/>
              <a:t>TeV</a:t>
            </a:r>
            <a:endParaRPr lang="en-US" dirty="0" smtClean="0"/>
          </a:p>
          <a:p>
            <a:r>
              <a:rPr lang="en-US" dirty="0" smtClean="0"/>
              <a:t>First pp measurement of </a:t>
            </a:r>
            <a:r>
              <a:rPr lang="en-US" dirty="0" smtClean="0">
                <a:latin typeface="Symbol" panose="05050102010706020507" pitchFamily="18" charset="2"/>
              </a:rPr>
              <a:t>r</a:t>
            </a:r>
            <a:r>
              <a:rPr lang="en-US" dirty="0" smtClean="0"/>
              <a:t> since ISR era</a:t>
            </a:r>
          </a:p>
          <a:p>
            <a:r>
              <a:rPr lang="en-US" dirty="0" smtClean="0"/>
              <a:t>Results at 13 </a:t>
            </a:r>
            <a:r>
              <a:rPr lang="en-US" dirty="0" err="1" smtClean="0"/>
              <a:t>TeV</a:t>
            </a:r>
            <a:r>
              <a:rPr lang="en-US" dirty="0" smtClean="0"/>
              <a:t> expected soon</a:t>
            </a:r>
          </a:p>
          <a:p>
            <a:r>
              <a:rPr lang="en-US" dirty="0" smtClean="0"/>
              <a:t>Requested run at 900 GeV to fill the gap</a:t>
            </a:r>
          </a:p>
          <a:p>
            <a:r>
              <a:rPr lang="en-US" dirty="0" smtClean="0"/>
              <a:t>Sensitivity to </a:t>
            </a:r>
            <a:r>
              <a:rPr lang="en-US" dirty="0" err="1" smtClean="0"/>
              <a:t>Odderon</a:t>
            </a:r>
            <a:r>
              <a:rPr lang="en-US" dirty="0" smtClean="0"/>
              <a:t> (J</a:t>
            </a:r>
            <a:r>
              <a:rPr lang="en-US" baseline="30000" dirty="0" smtClean="0"/>
              <a:t>PC</a:t>
            </a:r>
            <a:r>
              <a:rPr lang="en-US" dirty="0" smtClean="0"/>
              <a:t>=1</a:t>
            </a:r>
            <a:r>
              <a:rPr lang="en-US" baseline="30000" dirty="0" smtClean="0"/>
              <a:t>--</a:t>
            </a:r>
            <a:r>
              <a:rPr lang="en-US" dirty="0" smtClean="0"/>
              <a:t>) states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October-17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ICPPA 2017                 F.Ferro - INFN Genova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794" y="1499621"/>
            <a:ext cx="6733897" cy="43042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33850" y="966449"/>
                <a:ext cx="2304818" cy="60510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ℜ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ℑ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850" y="966449"/>
                <a:ext cx="2304818" cy="6051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nettore 2 9"/>
          <p:cNvCxnSpPr/>
          <p:nvPr/>
        </p:nvCxnSpPr>
        <p:spPr>
          <a:xfrm>
            <a:off x="11561523" y="1269000"/>
            <a:ext cx="25052" cy="147420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10233992" y="1032975"/>
            <a:ext cx="1936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@13TeV expected soon</a:t>
            </a:r>
            <a:endParaRPr lang="it-IT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220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4584" y="-8709"/>
            <a:ext cx="8911687" cy="800086"/>
          </a:xfrm>
        </p:spPr>
        <p:txBody>
          <a:bodyPr/>
          <a:lstStyle/>
          <a:p>
            <a:r>
              <a:rPr lang="en-US" dirty="0"/>
              <a:t>Total pp cross section: </a:t>
            </a:r>
            <a:r>
              <a:rPr lang="en-US" dirty="0" smtClean="0"/>
              <a:t>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8996" y="571973"/>
            <a:ext cx="10268832" cy="3777622"/>
          </a:xfrm>
        </p:spPr>
        <p:txBody>
          <a:bodyPr>
            <a:noAutofit/>
          </a:bodyPr>
          <a:lstStyle/>
          <a:p>
            <a:r>
              <a:rPr lang="en-US" sz="2000" dirty="0" smtClean="0"/>
              <a:t>2.76 </a:t>
            </a:r>
            <a:r>
              <a:rPr lang="en-US" sz="2000" dirty="0" err="1" smtClean="0"/>
              <a:t>TeV</a:t>
            </a:r>
            <a:endParaRPr lang="en-US" sz="2000" dirty="0" smtClean="0"/>
          </a:p>
          <a:p>
            <a:pPr lvl="1"/>
            <a:r>
              <a:rPr lang="en-US" sz="1800" dirty="0" smtClean="0"/>
              <a:t>Luminosity independent </a:t>
            </a:r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</a:rPr>
              <a:t>σ</a:t>
            </a:r>
            <a:r>
              <a:rPr lang="en-US" sz="1800" b="1" baseline="-25000" dirty="0" err="1">
                <a:solidFill>
                  <a:schemeClr val="accent6">
                    <a:lumMod val="75000"/>
                  </a:schemeClr>
                </a:solidFill>
              </a:rPr>
              <a:t>tot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 = (84.7 ±3.3) </a:t>
            </a:r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</a:rPr>
              <a:t>mb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800" dirty="0"/>
              <a:t>using ρ = 0.145 [COMPETE</a:t>
            </a:r>
            <a:r>
              <a:rPr lang="en-US" sz="1800" dirty="0" smtClean="0"/>
              <a:t>]</a:t>
            </a:r>
          </a:p>
          <a:p>
            <a:r>
              <a:rPr lang="en-US" sz="2000" dirty="0" smtClean="0"/>
              <a:t>7 </a:t>
            </a:r>
            <a:r>
              <a:rPr lang="en-US" sz="2000" dirty="0" err="1" smtClean="0"/>
              <a:t>TeV</a:t>
            </a:r>
            <a:endParaRPr lang="en-US" sz="2000" dirty="0" smtClean="0"/>
          </a:p>
          <a:p>
            <a:pPr lvl="1"/>
            <a:r>
              <a:rPr lang="en-US" sz="1800" dirty="0" smtClean="0"/>
              <a:t>Luminosity independent </a:t>
            </a:r>
            <a:r>
              <a:rPr lang="el-GR" sz="1800" b="1" dirty="0">
                <a:solidFill>
                  <a:schemeClr val="accent6">
                    <a:lumMod val="75000"/>
                  </a:schemeClr>
                </a:solidFill>
              </a:rPr>
              <a:t>σ</a:t>
            </a:r>
            <a:r>
              <a:rPr lang="en-US" sz="1800" b="1" baseline="-25000" dirty="0" smtClean="0">
                <a:solidFill>
                  <a:schemeClr val="accent6">
                    <a:lumMod val="75000"/>
                  </a:schemeClr>
                </a:solidFill>
              </a:rPr>
              <a:t>tot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= (98.0 ± 2.5) </a:t>
            </a:r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</a:rPr>
              <a:t>mb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800" dirty="0"/>
              <a:t>using ρ = </a:t>
            </a:r>
            <a:r>
              <a:rPr lang="en-US" sz="1800" dirty="0" smtClean="0"/>
              <a:t>0.14[COMPETE]</a:t>
            </a:r>
          </a:p>
          <a:p>
            <a:pPr lvl="1"/>
            <a:r>
              <a:rPr lang="en-US" sz="1800" dirty="0">
                <a:latin typeface="Symbol" panose="05050102010706020507" pitchFamily="18" charset="2"/>
              </a:rPr>
              <a:t>r</a:t>
            </a:r>
            <a:r>
              <a:rPr lang="en-US" sz="1800" dirty="0" smtClean="0"/>
              <a:t> independent </a:t>
            </a:r>
            <a:r>
              <a:rPr lang="el-GR" sz="1800" b="1" dirty="0" smtClean="0">
                <a:solidFill>
                  <a:schemeClr val="accent6">
                    <a:lumMod val="75000"/>
                  </a:schemeClr>
                </a:solidFill>
              </a:rPr>
              <a:t>σ</a:t>
            </a:r>
            <a:r>
              <a:rPr lang="en-US" sz="1800" b="1" baseline="-25000" dirty="0" smtClean="0">
                <a:solidFill>
                  <a:schemeClr val="accent6">
                    <a:lumMod val="75000"/>
                  </a:schemeClr>
                </a:solidFill>
              </a:rPr>
              <a:t>tot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= (99.1 ± 4.3) </a:t>
            </a:r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</a:rPr>
              <a:t>mb</a:t>
            </a:r>
            <a:endParaRPr lang="en-US" sz="1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US" sz="1800" dirty="0" smtClean="0"/>
              <a:t>From elastic scattering only </a:t>
            </a:r>
          </a:p>
          <a:p>
            <a:pPr lvl="2"/>
            <a:r>
              <a:rPr lang="el-GR" sz="1600" b="1" dirty="0" smtClean="0">
                <a:solidFill>
                  <a:schemeClr val="accent6">
                    <a:lumMod val="75000"/>
                  </a:schemeClr>
                </a:solidFill>
              </a:rPr>
              <a:t>σ</a:t>
            </a:r>
            <a:r>
              <a:rPr lang="en-US" sz="1600" b="1" baseline="-25000" dirty="0">
                <a:solidFill>
                  <a:schemeClr val="accent6">
                    <a:lumMod val="75000"/>
                  </a:schemeClr>
                </a:solidFill>
              </a:rPr>
              <a:t>tot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 = (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98.3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±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2.8) 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</a:rPr>
              <a:t>mb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sz="1600" dirty="0"/>
          </a:p>
          <a:p>
            <a:pPr lvl="2"/>
            <a:r>
              <a:rPr lang="el-GR" sz="1600" b="1" dirty="0" smtClean="0">
                <a:solidFill>
                  <a:schemeClr val="accent6">
                    <a:lumMod val="75000"/>
                  </a:schemeClr>
                </a:solidFill>
              </a:rPr>
              <a:t>σ</a:t>
            </a:r>
            <a:r>
              <a:rPr lang="en-US" sz="1600" b="1" baseline="-25000" dirty="0">
                <a:solidFill>
                  <a:schemeClr val="accent6">
                    <a:lumMod val="75000"/>
                  </a:schemeClr>
                </a:solidFill>
              </a:rPr>
              <a:t>tot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 = (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98.6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±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2.2)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</a:rPr>
              <a:t>mb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sz="1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000" dirty="0" smtClean="0"/>
              <a:t>8 </a:t>
            </a:r>
            <a:r>
              <a:rPr lang="en-US" sz="2000" dirty="0" err="1" smtClean="0"/>
              <a:t>TeV</a:t>
            </a:r>
            <a:endParaRPr lang="en-US" sz="2000" dirty="0" smtClean="0"/>
          </a:p>
          <a:p>
            <a:pPr lvl="1"/>
            <a:r>
              <a:rPr lang="en-US" sz="1800" dirty="0"/>
              <a:t>Luminosity independent </a:t>
            </a:r>
            <a:endParaRPr lang="en-US" sz="1800" dirty="0" smtClean="0"/>
          </a:p>
          <a:p>
            <a:pPr lvl="2"/>
            <a:r>
              <a:rPr lang="el-GR" sz="1600" b="1" dirty="0" smtClean="0">
                <a:solidFill>
                  <a:schemeClr val="accent6">
                    <a:lumMod val="75000"/>
                  </a:schemeClr>
                </a:solidFill>
              </a:rPr>
              <a:t>σ</a:t>
            </a:r>
            <a:r>
              <a:rPr lang="en-US" sz="1600" b="1" baseline="-25000" dirty="0">
                <a:solidFill>
                  <a:schemeClr val="accent6">
                    <a:lumMod val="75000"/>
                  </a:schemeClr>
                </a:solidFill>
              </a:rPr>
              <a:t>tot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 =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(101.7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±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2.9) 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</a:rPr>
              <a:t>mb</a:t>
            </a:r>
            <a:endParaRPr lang="en-US" sz="1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2"/>
            <a:r>
              <a:rPr lang="el-GR" sz="1600" b="1" dirty="0">
                <a:solidFill>
                  <a:schemeClr val="accent6">
                    <a:lumMod val="75000"/>
                  </a:schemeClr>
                </a:solidFill>
              </a:rPr>
              <a:t>σ</a:t>
            </a:r>
            <a:r>
              <a:rPr lang="en-US" sz="1600" b="1" baseline="-25000" dirty="0">
                <a:solidFill>
                  <a:schemeClr val="accent6">
                    <a:lumMod val="75000"/>
                  </a:schemeClr>
                </a:solidFill>
              </a:rPr>
              <a:t>tot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 = (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101.5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±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2.1)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</a:rPr>
              <a:t>mb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 lvl="2"/>
            <a:r>
              <a:rPr lang="el-GR" sz="1600" b="1" dirty="0">
                <a:solidFill>
                  <a:schemeClr val="accent6">
                    <a:lumMod val="75000"/>
                  </a:schemeClr>
                </a:solidFill>
              </a:rPr>
              <a:t>σ</a:t>
            </a:r>
            <a:r>
              <a:rPr lang="en-US" sz="1600" b="1" baseline="-25000" dirty="0">
                <a:solidFill>
                  <a:schemeClr val="accent6">
                    <a:lumMod val="75000"/>
                  </a:schemeClr>
                </a:solidFill>
              </a:rPr>
              <a:t>tot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 = (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102.9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±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2.3) 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</a:rPr>
              <a:t>mb</a:t>
            </a:r>
            <a:endParaRPr lang="en-US" sz="1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13 </a:t>
            </a:r>
            <a:r>
              <a:rPr lang="en-US" sz="2000" dirty="0" err="1" smtClean="0">
                <a:solidFill>
                  <a:schemeClr val="tx1"/>
                </a:solidFill>
              </a:rPr>
              <a:t>TeV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Results expected soon, analysis ongoing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October-17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ICPPA 2017                 F.Ferro - INFN Genova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>
            <a:off x="5425440" y="4641669"/>
            <a:ext cx="269966" cy="10363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extBox 7"/>
          <p:cNvSpPr txBox="1"/>
          <p:nvPr/>
        </p:nvSpPr>
        <p:spPr>
          <a:xfrm>
            <a:off x="5695406" y="5021329"/>
            <a:ext cx="3400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Different extrapolations to the optical point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1893798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0081" y="79508"/>
            <a:ext cx="8911687" cy="782383"/>
          </a:xfrm>
        </p:spPr>
        <p:txBody>
          <a:bodyPr/>
          <a:lstStyle/>
          <a:p>
            <a:r>
              <a:rPr lang="en-US" dirty="0"/>
              <a:t>Total pp cross section: measurements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October-17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ICPPA 2017                 F.Ferro - INFN Genova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973" y="817714"/>
            <a:ext cx="6269091" cy="4569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4839" y="3889042"/>
            <a:ext cx="4084287" cy="2581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4840" y="804525"/>
            <a:ext cx="3679160" cy="28934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675666" y="5660629"/>
            <a:ext cx="5129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S-dependence compatible </a:t>
            </a:r>
            <a:r>
              <a:rPr lang="en-US" dirty="0"/>
              <a:t>with </a:t>
            </a:r>
            <a:r>
              <a:rPr lang="en-US" dirty="0" smtClean="0"/>
              <a:t>ln</a:t>
            </a:r>
            <a:r>
              <a:rPr lang="en-US" baseline="30000" dirty="0" smtClean="0"/>
              <a:t>2</a:t>
            </a:r>
            <a:r>
              <a:rPr lang="en-US" dirty="0" smtClean="0"/>
              <a:t>s growth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999062" y="773857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zoom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272487" y="1472261"/>
            <a:ext cx="532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2.76</a:t>
            </a:r>
          </a:p>
          <a:p>
            <a:r>
              <a:rPr lang="en-US" sz="1400" dirty="0" err="1" smtClean="0"/>
              <a:t>TeV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9672872" y="836787"/>
            <a:ext cx="1208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7 and 8 </a:t>
            </a:r>
            <a:r>
              <a:rPr lang="en-US" sz="1400" dirty="0" err="1" smtClean="0"/>
              <a:t>TeV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8799281" y="2778740"/>
            <a:ext cx="473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CDF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62692" y="3200599"/>
            <a:ext cx="4940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E710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9538746" y="1995481"/>
            <a:ext cx="0" cy="6520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0308447" y="1176100"/>
            <a:ext cx="0" cy="7590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14696" y="6052038"/>
            <a:ext cx="6497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Run and measurements at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0.9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TeV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dirty="0" smtClean="0"/>
              <a:t>expected in late 2017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26267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153" y="143306"/>
            <a:ext cx="9730210" cy="1280890"/>
          </a:xfrm>
        </p:spPr>
        <p:txBody>
          <a:bodyPr/>
          <a:lstStyle/>
          <a:p>
            <a:r>
              <a:rPr lang="en-US" dirty="0"/>
              <a:t>Charged-particle </a:t>
            </a:r>
            <a:r>
              <a:rPr lang="en-US" dirty="0" err="1"/>
              <a:t>pseudorapidity</a:t>
            </a:r>
            <a:r>
              <a:rPr lang="en-US" dirty="0"/>
              <a:t> density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019" y="2220759"/>
            <a:ext cx="2985539" cy="3777622"/>
          </a:xfrm>
        </p:spPr>
        <p:txBody>
          <a:bodyPr/>
          <a:lstStyle/>
          <a:p>
            <a:r>
              <a:rPr lang="en-US" dirty="0" smtClean="0"/>
              <a:t>MC tuning in the forward region</a:t>
            </a:r>
          </a:p>
          <a:p>
            <a:r>
              <a:rPr lang="en-US" dirty="0" smtClean="0"/>
              <a:t>Valuable information for Cosmic Ray physics simulations</a:t>
            </a:r>
          </a:p>
          <a:p>
            <a:r>
              <a:rPr lang="en-US" dirty="0" smtClean="0"/>
              <a:t>Measurements done with T2 and CMS central detector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October-17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ICPPA 2017                 F.Ferro - INFN Genova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058" y="1066778"/>
            <a:ext cx="8370305" cy="49316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76600" y="3015343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CMS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86056" y="4044254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T2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05153" y="2163002"/>
            <a:ext cx="2327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T2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with displaced vertex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8882743" y="2532334"/>
            <a:ext cx="1308658" cy="308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0569093" y="2613894"/>
            <a:ext cx="820606" cy="16150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7463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3066" y="43544"/>
            <a:ext cx="8911687" cy="772886"/>
          </a:xfrm>
        </p:spPr>
        <p:txBody>
          <a:bodyPr/>
          <a:lstStyle/>
          <a:p>
            <a:r>
              <a:rPr lang="en-US" dirty="0" smtClean="0"/>
              <a:t>Single diffraction (preliminary)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6583" y="5426857"/>
            <a:ext cx="8915400" cy="69696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Symbol" panose="05050102010706020507" pitchFamily="18" charset="2"/>
              </a:rPr>
              <a:t>s</a:t>
            </a:r>
            <a:r>
              <a:rPr lang="en-US" sz="2000" baseline="-25000" dirty="0" err="1" smtClean="0">
                <a:solidFill>
                  <a:schemeClr val="accent6">
                    <a:lumMod val="75000"/>
                  </a:schemeClr>
                </a:solidFill>
              </a:rPr>
              <a:t>SD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= 6.5 ± 1.3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</a:rPr>
              <a:t>mb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in the range 3.4 GeV &lt;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</a:rPr>
              <a:t>M</a:t>
            </a:r>
            <a:r>
              <a:rPr lang="en-US" sz="2000" baseline="-25000" dirty="0" err="1" smtClean="0">
                <a:solidFill>
                  <a:schemeClr val="accent6">
                    <a:lumMod val="75000"/>
                  </a:schemeClr>
                </a:solidFill>
              </a:rPr>
              <a:t>diff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&lt; 1.1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</a:rPr>
              <a:t>TeV</a:t>
            </a:r>
            <a:endParaRPr lang="en-US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Preliminary results. Not all corrections included</a:t>
            </a:r>
            <a:endParaRPr lang="en-US" sz="20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October-17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ICPPA 2017                 F.Ferro - INFN Genova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928" y="816430"/>
            <a:ext cx="2657400" cy="14346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3455" y="816430"/>
            <a:ext cx="2575032" cy="14242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0367" y="816430"/>
            <a:ext cx="2625154" cy="14222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9720" y="2570694"/>
            <a:ext cx="2997816" cy="18424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2810" y="2570694"/>
            <a:ext cx="2876322" cy="18490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4978" y="2570694"/>
            <a:ext cx="2910709" cy="184240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55572" y="4561114"/>
            <a:ext cx="4761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Estimated uncertainties: </a:t>
            </a:r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dirty="0" smtClean="0"/>
              <a:t>B~15%, </a:t>
            </a:r>
            <a:r>
              <a:rPr lang="en-US" dirty="0" smtClean="0">
                <a:latin typeface="Symbol" panose="05050102010706020507" pitchFamily="18" charset="2"/>
              </a:rPr>
              <a:t>Ds</a:t>
            </a:r>
            <a:r>
              <a:rPr lang="en-US" dirty="0" smtClean="0"/>
              <a:t>~20%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14150" y="3878369"/>
            <a:ext cx="122341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stellar" panose="020A0402060406010301" pitchFamily="18" charset="0"/>
              </a:rPr>
              <a:t>PRELIMINARY</a:t>
            </a:r>
            <a:endParaRPr lang="en-US" sz="1050" dirty="0">
              <a:solidFill>
                <a:schemeClr val="accent6">
                  <a:lumMod val="40000"/>
                  <a:lumOff val="60000"/>
                </a:schemeClr>
              </a:solidFill>
              <a:latin typeface="Castellar" panose="020A0402060406010301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69239" y="3913806"/>
            <a:ext cx="122341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stellar" panose="020A0402060406010301" pitchFamily="18" charset="0"/>
              </a:rPr>
              <a:t>PRELIMINARY</a:t>
            </a:r>
            <a:endParaRPr lang="en-US" sz="1050" dirty="0">
              <a:solidFill>
                <a:schemeClr val="accent6">
                  <a:lumMod val="40000"/>
                  <a:lumOff val="60000"/>
                </a:schemeClr>
              </a:solidFill>
              <a:latin typeface="Castellar" panose="020A0402060406010301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46371" y="3903177"/>
            <a:ext cx="122341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stellar" panose="020A0402060406010301" pitchFamily="18" charset="0"/>
              </a:rPr>
              <a:t>PRELIMINARY</a:t>
            </a:r>
            <a:endParaRPr lang="en-US" sz="1050" dirty="0">
              <a:solidFill>
                <a:schemeClr val="accent6">
                  <a:lumMod val="40000"/>
                  <a:lumOff val="60000"/>
                </a:schemeClr>
              </a:solidFill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701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906" y="68875"/>
            <a:ext cx="8911687" cy="7179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Central </a:t>
            </a:r>
            <a:r>
              <a:rPr lang="en-US" dirty="0"/>
              <a:t>E</a:t>
            </a:r>
            <a:r>
              <a:rPr lang="en-US" dirty="0" smtClean="0"/>
              <a:t>xclusive Production (with CMS)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4763" y="2849526"/>
            <a:ext cx="10767237" cy="3496265"/>
          </a:xfrm>
        </p:spPr>
        <p:txBody>
          <a:bodyPr/>
          <a:lstStyle/>
          <a:p>
            <a:r>
              <a:rPr lang="en-US" dirty="0" smtClean="0"/>
              <a:t>CMS </a:t>
            </a:r>
            <a:r>
              <a:rPr lang="en-US" dirty="0"/>
              <a:t>and TOTEM </a:t>
            </a:r>
            <a:r>
              <a:rPr lang="en-US" dirty="0" smtClean="0"/>
              <a:t>work </a:t>
            </a:r>
            <a:r>
              <a:rPr lang="en-US" dirty="0"/>
              <a:t>together to performs CEP </a:t>
            </a:r>
            <a:r>
              <a:rPr lang="en-US" dirty="0" smtClean="0"/>
              <a:t>studies</a:t>
            </a:r>
          </a:p>
          <a:p>
            <a:r>
              <a:rPr lang="en-US" dirty="0" smtClean="0"/>
              <a:t>CMS-TOTEM Trigger </a:t>
            </a:r>
            <a:r>
              <a:rPr lang="en-US" dirty="0"/>
              <a:t>information are exchanged and data can be </a:t>
            </a:r>
            <a:r>
              <a:rPr lang="en-US" dirty="0" smtClean="0"/>
              <a:t>merged offline</a:t>
            </a:r>
          </a:p>
          <a:p>
            <a:r>
              <a:rPr lang="en-US" dirty="0" smtClean="0"/>
              <a:t>Central exclusivity can be verified via rapidity gaps and forward proton tagging </a:t>
            </a:r>
          </a:p>
          <a:p>
            <a:endParaRPr lang="en-US" dirty="0" smtClean="0"/>
          </a:p>
          <a:p>
            <a:r>
              <a:rPr lang="en-US" dirty="0"/>
              <a:t>selection rules for system X:</a:t>
            </a:r>
          </a:p>
          <a:p>
            <a:pPr lvl="1"/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J</a:t>
            </a:r>
            <a:r>
              <a:rPr lang="en-US" sz="2400" baseline="30000" dirty="0">
                <a:solidFill>
                  <a:schemeClr val="accent6">
                    <a:lumMod val="50000"/>
                  </a:schemeClr>
                </a:solidFill>
              </a:rPr>
              <a:t>PC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= 0</a:t>
            </a:r>
            <a:r>
              <a:rPr lang="en-US" sz="2400" baseline="30000" dirty="0">
                <a:solidFill>
                  <a:schemeClr val="accent6">
                    <a:lumMod val="50000"/>
                  </a:schemeClr>
                </a:solidFill>
              </a:rPr>
              <a:t>++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, 2</a:t>
            </a:r>
            <a:r>
              <a:rPr lang="en-US" sz="2400" baseline="30000" dirty="0">
                <a:solidFill>
                  <a:schemeClr val="accent6">
                    <a:lumMod val="50000"/>
                  </a:schemeClr>
                </a:solidFill>
              </a:rPr>
              <a:t>++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, … (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PP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, gg)</a:t>
            </a:r>
          </a:p>
          <a:p>
            <a:pPr lvl="1"/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J</a:t>
            </a:r>
            <a:r>
              <a:rPr lang="en-US" sz="2400" baseline="30000" dirty="0">
                <a:solidFill>
                  <a:schemeClr val="accent6">
                    <a:lumMod val="50000"/>
                  </a:schemeClr>
                </a:solidFill>
              </a:rPr>
              <a:t>PC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= 1</a:t>
            </a:r>
            <a:r>
              <a:rPr lang="en-US" sz="2400" baseline="30000" dirty="0">
                <a:solidFill>
                  <a:schemeClr val="accent6">
                    <a:lumMod val="50000"/>
                  </a:schemeClr>
                </a:solidFill>
              </a:rPr>
              <a:t>--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Symbol" panose="05050102010706020507" pitchFamily="18" charset="2"/>
              </a:rPr>
              <a:t>g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</a:rPr>
              <a:t>P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October-17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ICPPA 2017                 </a:t>
            </a:r>
            <a:r>
              <a:rPr lang="en-US" dirty="0" err="1" smtClean="0"/>
              <a:t>F.Ferro</a:t>
            </a:r>
            <a:r>
              <a:rPr lang="en-US" dirty="0" smtClean="0"/>
              <a:t> - INFN Genova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6750" y="911171"/>
            <a:ext cx="3840126" cy="15525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9602" y="786806"/>
            <a:ext cx="4178239" cy="167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471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2716" y="42532"/>
            <a:ext cx="9239877" cy="797442"/>
          </a:xfrm>
        </p:spPr>
        <p:txBody>
          <a:bodyPr/>
          <a:lstStyle/>
          <a:p>
            <a:r>
              <a:rPr lang="en-US" dirty="0"/>
              <a:t>Central Exclusive Production (with CMS)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1964" y="1375129"/>
            <a:ext cx="10079664" cy="4937052"/>
          </a:xfrm>
        </p:spPr>
        <p:txBody>
          <a:bodyPr>
            <a:normAutofit/>
          </a:bodyPr>
          <a:lstStyle/>
          <a:p>
            <a:r>
              <a:rPr lang="en-US" dirty="0"/>
              <a:t>At </a:t>
            </a:r>
            <a:r>
              <a:rPr lang="en-US" dirty="0" smtClean="0"/>
              <a:t>low (x </a:t>
            </a:r>
            <a:r>
              <a:rPr lang="en-US" dirty="0"/>
              <a:t>~ 10</a:t>
            </a:r>
            <a:r>
              <a:rPr lang="en-US" baseline="30000" dirty="0"/>
              <a:t>-3</a:t>
            </a:r>
            <a:r>
              <a:rPr lang="en-US" dirty="0"/>
              <a:t> – </a:t>
            </a:r>
            <a:r>
              <a:rPr lang="en-US" dirty="0" smtClean="0"/>
              <a:t>10</a:t>
            </a:r>
            <a:r>
              <a:rPr lang="en-US" baseline="30000" dirty="0" smtClean="0"/>
              <a:t>-4</a:t>
            </a:r>
            <a:r>
              <a:rPr lang="en-US" dirty="0" smtClean="0"/>
              <a:t>) LHC becomes (a sort of) gluon-gluon collider and CEP is ideal </a:t>
            </a:r>
            <a:r>
              <a:rPr lang="en-US" dirty="0"/>
              <a:t>for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glueball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production</a:t>
            </a:r>
          </a:p>
          <a:p>
            <a:pPr lvl="1"/>
            <a:r>
              <a:rPr lang="en-US" dirty="0" smtClean="0"/>
              <a:t>CEP </a:t>
            </a:r>
            <a:r>
              <a:rPr lang="en-US" dirty="0"/>
              <a:t>with M</a:t>
            </a:r>
            <a:r>
              <a:rPr lang="en-US" baseline="-25000" dirty="0"/>
              <a:t>X</a:t>
            </a:r>
            <a:r>
              <a:rPr lang="en-US" dirty="0"/>
              <a:t> ~ 1 – 4 GeV produced very purely from gg</a:t>
            </a:r>
          </a:p>
          <a:p>
            <a:r>
              <a:rPr lang="en-US" dirty="0"/>
              <a:t>0</a:t>
            </a:r>
            <a:r>
              <a:rPr lang="en-US" baseline="30000" dirty="0"/>
              <a:t>++</a:t>
            </a:r>
            <a:r>
              <a:rPr lang="en-US" dirty="0"/>
              <a:t>(2</a:t>
            </a:r>
            <a:r>
              <a:rPr lang="en-US" baseline="30000" dirty="0"/>
              <a:t>++</a:t>
            </a:r>
            <a:r>
              <a:rPr lang="en-US" dirty="0"/>
              <a:t>) </a:t>
            </a:r>
            <a:r>
              <a:rPr lang="en-US" dirty="0" err="1"/>
              <a:t>glueball</a:t>
            </a:r>
            <a:r>
              <a:rPr lang="en-US" dirty="0"/>
              <a:t> candidates: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</a:t>
            </a:r>
            <a:r>
              <a:rPr lang="en-US" b="1" baseline="-25000" dirty="0">
                <a:solidFill>
                  <a:schemeClr val="accent6">
                    <a:lumMod val="75000"/>
                  </a:schemeClr>
                </a:solidFill>
              </a:rPr>
              <a:t>0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(f</a:t>
            </a:r>
            <a:r>
              <a:rPr lang="en-US" b="1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) resonances in 1.3 -1.8 GeV(&gt; 2 GeV) mass range</a:t>
            </a:r>
          </a:p>
          <a:p>
            <a:r>
              <a:rPr lang="en-US" dirty="0" smtClean="0"/>
              <a:t>Strategy: </a:t>
            </a:r>
          </a:p>
          <a:p>
            <a:pPr lvl="1"/>
            <a:r>
              <a:rPr lang="en-US" dirty="0" smtClean="0"/>
              <a:t>determine </a:t>
            </a:r>
            <a:r>
              <a:rPr lang="en-US" dirty="0" err="1">
                <a:latin typeface="Symbol" panose="05050102010706020507" pitchFamily="18" charset="2"/>
              </a:rPr>
              <a:t>s</a:t>
            </a:r>
            <a:r>
              <a:rPr lang="en-US" baseline="-25000" dirty="0" err="1" smtClean="0"/>
              <a:t>CEP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 err="1"/>
              <a:t>glueball</a:t>
            </a:r>
            <a:r>
              <a:rPr lang="en-US" dirty="0"/>
              <a:t> </a:t>
            </a:r>
            <a:r>
              <a:rPr lang="en-US" dirty="0" smtClean="0"/>
              <a:t>candidates</a:t>
            </a:r>
          </a:p>
          <a:p>
            <a:pPr lvl="1"/>
            <a:r>
              <a:rPr lang="en-US" dirty="0" smtClean="0"/>
              <a:t>characterize </a:t>
            </a:r>
            <a:r>
              <a:rPr lang="en-US" dirty="0"/>
              <a:t>their decays: </a:t>
            </a:r>
            <a:r>
              <a:rPr lang="en-US" dirty="0" err="1" smtClean="0">
                <a:latin typeface="Symbol" panose="05050102010706020507" pitchFamily="18" charset="2"/>
              </a:rPr>
              <a:t>p</a:t>
            </a:r>
            <a:r>
              <a:rPr lang="en-US" baseline="30000" dirty="0" err="1" smtClean="0">
                <a:latin typeface="Symbol" panose="05050102010706020507" pitchFamily="18" charset="2"/>
              </a:rPr>
              <a:t>+</a:t>
            </a:r>
            <a:r>
              <a:rPr lang="en-US" dirty="0" err="1" smtClean="0">
                <a:latin typeface="Symbol" panose="05050102010706020507" pitchFamily="18" charset="2"/>
              </a:rPr>
              <a:t>p</a:t>
            </a:r>
            <a:r>
              <a:rPr lang="en-US" baseline="30000" dirty="0" smtClean="0">
                <a:latin typeface="Symbol" panose="05050102010706020507" pitchFamily="18" charset="2"/>
              </a:rPr>
              <a:t>-</a:t>
            </a:r>
            <a:r>
              <a:rPr lang="en-US" dirty="0" smtClean="0">
                <a:latin typeface="Symbol" panose="05050102010706020507" pitchFamily="18" charset="2"/>
              </a:rPr>
              <a:t>, </a:t>
            </a:r>
            <a:r>
              <a:rPr lang="en-US" dirty="0">
                <a:latin typeface="Symbol" panose="05050102010706020507" pitchFamily="18" charset="2"/>
              </a:rPr>
              <a:t>K</a:t>
            </a:r>
            <a:r>
              <a:rPr lang="en-US" baseline="30000" dirty="0">
                <a:latin typeface="Symbol" panose="05050102010706020507" pitchFamily="18" charset="2"/>
              </a:rPr>
              <a:t>+</a:t>
            </a:r>
            <a:r>
              <a:rPr lang="en-US" dirty="0">
                <a:latin typeface="Symbol" panose="05050102010706020507" pitchFamily="18" charset="2"/>
              </a:rPr>
              <a:t>K</a:t>
            </a:r>
            <a:r>
              <a:rPr lang="en-US" baseline="30000" dirty="0">
                <a:latin typeface="Symbol" panose="05050102010706020507" pitchFamily="18" charset="2"/>
              </a:rPr>
              <a:t>-</a:t>
            </a:r>
            <a:r>
              <a:rPr lang="en-US" dirty="0">
                <a:latin typeface="Symbol" panose="05050102010706020507" pitchFamily="18" charset="2"/>
              </a:rPr>
              <a:t>, r</a:t>
            </a:r>
            <a:r>
              <a:rPr lang="en-US" baseline="30000" dirty="0" smtClean="0">
                <a:latin typeface="Symbol" panose="05050102010706020507" pitchFamily="18" charset="2"/>
              </a:rPr>
              <a:t>0</a:t>
            </a:r>
            <a:r>
              <a:rPr lang="en-US" dirty="0" smtClean="0">
                <a:latin typeface="Symbol" panose="05050102010706020507" pitchFamily="18" charset="2"/>
              </a:rPr>
              <a:t>r</a:t>
            </a:r>
            <a:r>
              <a:rPr lang="en-US" baseline="30000" dirty="0" smtClean="0">
                <a:latin typeface="Symbol" panose="05050102010706020507" pitchFamily="18" charset="2"/>
              </a:rPr>
              <a:t>0</a:t>
            </a:r>
            <a:r>
              <a:rPr lang="en-US" dirty="0"/>
              <a:t>…</a:t>
            </a:r>
          </a:p>
          <a:p>
            <a:r>
              <a:rPr lang="en-US" dirty="0"/>
              <a:t>CMS+TOTEM advantages:</a:t>
            </a:r>
          </a:p>
          <a:p>
            <a:pPr lvl="1"/>
            <a:r>
              <a:rPr lang="en-US" dirty="0" smtClean="0"/>
              <a:t>Good </a:t>
            </a:r>
            <a:r>
              <a:rPr lang="en-US" dirty="0"/>
              <a:t>reconstruction of charged-particle-only events using dedicated low </a:t>
            </a:r>
            <a:r>
              <a:rPr lang="en-US" dirty="0" err="1"/>
              <a:t>pT</a:t>
            </a:r>
            <a:r>
              <a:rPr lang="en-US" dirty="0"/>
              <a:t> tracking</a:t>
            </a:r>
          </a:p>
          <a:p>
            <a:pPr lvl="1"/>
            <a:r>
              <a:rPr lang="en-US" dirty="0" smtClean="0"/>
              <a:t>Good </a:t>
            </a:r>
            <a:r>
              <a:rPr lang="en-US" dirty="0"/>
              <a:t>particle ID </a:t>
            </a:r>
            <a:r>
              <a:rPr lang="en-US" dirty="0" smtClean="0"/>
              <a:t>and </a:t>
            </a:r>
            <a:r>
              <a:rPr lang="en-US" dirty="0"/>
              <a:t>mass resolution </a:t>
            </a:r>
            <a:r>
              <a:rPr lang="en-US" dirty="0" smtClean="0"/>
              <a:t>(</a:t>
            </a:r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dirty="0" smtClean="0"/>
              <a:t>(M</a:t>
            </a:r>
            <a:r>
              <a:rPr lang="en-US" dirty="0"/>
              <a:t>) ~ 30 MeV) using CMS tracker</a:t>
            </a:r>
          </a:p>
          <a:p>
            <a:pPr lvl="1"/>
            <a:r>
              <a:rPr lang="en-US" dirty="0" smtClean="0"/>
              <a:t>RP </a:t>
            </a:r>
            <a:r>
              <a:rPr lang="en-US" dirty="0"/>
              <a:t>protons from TOTEM to assure exclusivity (</a:t>
            </a:r>
            <a:r>
              <a:rPr lang="en-US" dirty="0" err="1"/>
              <a:t>p</a:t>
            </a:r>
            <a:r>
              <a:rPr lang="en-US" baseline="-25000" dirty="0" err="1"/>
              <a:t>T,RP</a:t>
            </a:r>
            <a:r>
              <a:rPr lang="en-US" dirty="0"/>
              <a:t> </a:t>
            </a:r>
            <a:r>
              <a:rPr lang="en-US" dirty="0" smtClean="0"/>
              <a:t>~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T,tracker</a:t>
            </a:r>
            <a:r>
              <a:rPr lang="en-US" dirty="0" smtClean="0"/>
              <a:t> </a:t>
            </a:r>
            <a:r>
              <a:rPr lang="en-US" dirty="0"/>
              <a:t>, </a:t>
            </a:r>
            <a:r>
              <a:rPr lang="en-US" dirty="0" err="1"/>
              <a:t>vtx</a:t>
            </a:r>
            <a:r>
              <a:rPr lang="en-US" baseline="-25000" dirty="0" err="1"/>
              <a:t>RP</a:t>
            </a:r>
            <a:r>
              <a:rPr lang="en-US" dirty="0"/>
              <a:t> ~</a:t>
            </a:r>
            <a:r>
              <a:rPr lang="en-US" dirty="0" err="1" smtClean="0"/>
              <a:t>vtx</a:t>
            </a:r>
            <a:r>
              <a:rPr lang="en-US" baseline="-25000" dirty="0" err="1" smtClean="0"/>
              <a:t>tracker</a:t>
            </a:r>
            <a:r>
              <a:rPr lang="en-US" dirty="0" smtClean="0"/>
              <a:t>)</a:t>
            </a:r>
          </a:p>
          <a:p>
            <a:r>
              <a:rPr lang="en-US" dirty="0"/>
              <a:t>CMS+TOTEM 2015: L = 0.4 pb</a:t>
            </a:r>
            <a:r>
              <a:rPr lang="en-US" baseline="30000" dirty="0"/>
              <a:t>-1</a:t>
            </a:r>
            <a:r>
              <a:rPr lang="en-US" dirty="0"/>
              <a:t> of high </a:t>
            </a:r>
            <a:r>
              <a:rPr lang="en-US" dirty="0" smtClean="0">
                <a:latin typeface="Symbol" panose="05050102010706020507" pitchFamily="18" charset="2"/>
              </a:rPr>
              <a:t>b</a:t>
            </a:r>
            <a:r>
              <a:rPr lang="en-US" dirty="0" smtClean="0"/>
              <a:t>* </a:t>
            </a:r>
            <a:r>
              <a:rPr lang="en-US" dirty="0"/>
              <a:t>with dedicated low mass CEP trigger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October-17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ICPPA 2017                 F.Ferro - INFN Genova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62716" y="742055"/>
            <a:ext cx="5511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Low mass resonances and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glueballs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096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2821" y="0"/>
            <a:ext cx="8911687" cy="1280890"/>
          </a:xfrm>
        </p:spPr>
        <p:txBody>
          <a:bodyPr/>
          <a:lstStyle/>
          <a:p>
            <a:r>
              <a:rPr lang="en-US" dirty="0" smtClean="0"/>
              <a:t>TOTEM physics (in a glance)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8096" y="688107"/>
            <a:ext cx="8915400" cy="1010433"/>
          </a:xfrm>
        </p:spPr>
        <p:txBody>
          <a:bodyPr/>
          <a:lstStyle/>
          <a:p>
            <a:r>
              <a:rPr lang="en-US" dirty="0"/>
              <a:t>TOTEM (main) physics goals are the measurement of the total, elastic and inelastic proton-proton cross sections at several energies and the study of the diffractive processes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October-17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ICPPA 2017                 </a:t>
            </a:r>
            <a:r>
              <a:rPr lang="en-US" dirty="0" err="1" smtClean="0"/>
              <a:t>F.Ferro</a:t>
            </a:r>
            <a:r>
              <a:rPr lang="en-US" dirty="0" smtClean="0"/>
              <a:t> - INFN Genova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777" y="2468517"/>
            <a:ext cx="1968500" cy="251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43762"/>
            <a:ext cx="3384376" cy="2671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" name="Group 12"/>
          <p:cNvGrpSpPr>
            <a:grpSpLocks/>
          </p:cNvGrpSpPr>
          <p:nvPr/>
        </p:nvGrpSpPr>
        <p:grpSpPr bwMode="auto">
          <a:xfrm>
            <a:off x="6357510" y="1912892"/>
            <a:ext cx="1738312" cy="2222500"/>
            <a:chOff x="4870" y="489"/>
            <a:chExt cx="1095" cy="1400"/>
          </a:xfrm>
        </p:grpSpPr>
        <p:grpSp>
          <p:nvGrpSpPr>
            <p:cNvPr id="10" name="Group 13"/>
            <p:cNvGrpSpPr>
              <a:grpSpLocks/>
            </p:cNvGrpSpPr>
            <p:nvPr/>
          </p:nvGrpSpPr>
          <p:grpSpPr bwMode="auto">
            <a:xfrm>
              <a:off x="4870" y="489"/>
              <a:ext cx="951" cy="1400"/>
              <a:chOff x="4870" y="489"/>
              <a:chExt cx="951" cy="1400"/>
            </a:xfrm>
          </p:grpSpPr>
          <p:sp>
            <p:nvSpPr>
              <p:cNvPr id="12" name="Line 14"/>
              <p:cNvSpPr>
                <a:spLocks noChangeShapeType="1"/>
              </p:cNvSpPr>
              <p:nvPr/>
            </p:nvSpPr>
            <p:spPr bwMode="auto">
              <a:xfrm>
                <a:off x="4940" y="839"/>
                <a:ext cx="200" cy="1"/>
              </a:xfrm>
              <a:prstGeom prst="line">
                <a:avLst/>
              </a:prstGeom>
              <a:noFill/>
              <a:ln w="9360">
                <a:solidFill>
                  <a:srgbClr val="00AE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" name="Line 15"/>
              <p:cNvSpPr>
                <a:spLocks noChangeShapeType="1"/>
              </p:cNvSpPr>
              <p:nvPr/>
            </p:nvSpPr>
            <p:spPr bwMode="auto">
              <a:xfrm flipH="1">
                <a:off x="4870" y="1639"/>
                <a:ext cx="252" cy="149"/>
              </a:xfrm>
              <a:prstGeom prst="line">
                <a:avLst/>
              </a:prstGeom>
              <a:noFill/>
              <a:ln w="9360">
                <a:solidFill>
                  <a:srgbClr val="00AE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" name="Oval 16"/>
              <p:cNvSpPr>
                <a:spLocks noChangeArrowheads="1"/>
              </p:cNvSpPr>
              <p:nvPr/>
            </p:nvSpPr>
            <p:spPr bwMode="auto">
              <a:xfrm>
                <a:off x="5271" y="489"/>
                <a:ext cx="250" cy="799"/>
              </a:xfrm>
              <a:prstGeom prst="ellipse">
                <a:avLst/>
              </a:prstGeom>
              <a:solidFill>
                <a:srgbClr val="618FF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" name="Oval 17"/>
              <p:cNvSpPr>
                <a:spLocks noChangeArrowheads="1"/>
              </p:cNvSpPr>
              <p:nvPr/>
            </p:nvSpPr>
            <p:spPr bwMode="auto">
              <a:xfrm>
                <a:off x="5372" y="1039"/>
                <a:ext cx="250" cy="850"/>
              </a:xfrm>
              <a:prstGeom prst="ellipse">
                <a:avLst/>
              </a:prstGeom>
              <a:solidFill>
                <a:srgbClr val="618FF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Line 18"/>
              <p:cNvSpPr>
                <a:spLocks noChangeShapeType="1"/>
              </p:cNvSpPr>
              <p:nvPr/>
            </p:nvSpPr>
            <p:spPr bwMode="auto">
              <a:xfrm>
                <a:off x="5021" y="839"/>
                <a:ext cx="250" cy="1"/>
              </a:xfrm>
              <a:prstGeom prst="line">
                <a:avLst/>
              </a:prstGeom>
              <a:noFill/>
              <a:ln w="9360">
                <a:solidFill>
                  <a:srgbClr val="00AE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7" name="Oval 19"/>
              <p:cNvSpPr>
                <a:spLocks noChangeArrowheads="1"/>
              </p:cNvSpPr>
              <p:nvPr/>
            </p:nvSpPr>
            <p:spPr bwMode="auto">
              <a:xfrm>
                <a:off x="5372" y="739"/>
                <a:ext cx="50" cy="300"/>
              </a:xfrm>
              <a:prstGeom prst="ellipse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8" name="Oval 20"/>
              <p:cNvSpPr>
                <a:spLocks noChangeArrowheads="1"/>
              </p:cNvSpPr>
              <p:nvPr/>
            </p:nvSpPr>
            <p:spPr bwMode="auto">
              <a:xfrm>
                <a:off x="5471" y="1290"/>
                <a:ext cx="51" cy="299"/>
              </a:xfrm>
              <a:prstGeom prst="ellipse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" name="Line 21"/>
              <p:cNvSpPr>
                <a:spLocks noChangeShapeType="1"/>
              </p:cNvSpPr>
              <p:nvPr/>
            </p:nvSpPr>
            <p:spPr bwMode="auto">
              <a:xfrm flipH="1">
                <a:off x="5120" y="1489"/>
                <a:ext cx="252" cy="150"/>
              </a:xfrm>
              <a:prstGeom prst="line">
                <a:avLst/>
              </a:prstGeom>
              <a:noFill/>
              <a:ln w="9360">
                <a:solidFill>
                  <a:srgbClr val="00AE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0" name="Line 22"/>
              <p:cNvSpPr>
                <a:spLocks noChangeShapeType="1"/>
              </p:cNvSpPr>
              <p:nvPr/>
            </p:nvSpPr>
            <p:spPr bwMode="auto">
              <a:xfrm flipV="1">
                <a:off x="5521" y="738"/>
                <a:ext cx="200" cy="101"/>
              </a:xfrm>
              <a:prstGeom prst="line">
                <a:avLst/>
              </a:prstGeom>
              <a:noFill/>
              <a:ln w="9360">
                <a:solidFill>
                  <a:srgbClr val="00AE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1" name="Line 23"/>
              <p:cNvSpPr>
                <a:spLocks noChangeShapeType="1"/>
              </p:cNvSpPr>
              <p:nvPr/>
            </p:nvSpPr>
            <p:spPr bwMode="auto">
              <a:xfrm flipV="1">
                <a:off x="5721" y="688"/>
                <a:ext cx="100" cy="52"/>
              </a:xfrm>
              <a:prstGeom prst="line">
                <a:avLst/>
              </a:prstGeom>
              <a:noFill/>
              <a:ln w="9360">
                <a:solidFill>
                  <a:srgbClr val="00AE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" name="Line 24"/>
              <p:cNvSpPr>
                <a:spLocks noChangeShapeType="1"/>
              </p:cNvSpPr>
              <p:nvPr/>
            </p:nvSpPr>
            <p:spPr bwMode="auto">
              <a:xfrm>
                <a:off x="5621" y="1440"/>
                <a:ext cx="200" cy="1"/>
              </a:xfrm>
              <a:prstGeom prst="line">
                <a:avLst/>
              </a:prstGeom>
              <a:noFill/>
              <a:ln w="9360">
                <a:solidFill>
                  <a:srgbClr val="00AE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3" name="Oval 25"/>
              <p:cNvSpPr>
                <a:spLocks noChangeArrowheads="1"/>
              </p:cNvSpPr>
              <p:nvPr/>
            </p:nvSpPr>
            <p:spPr bwMode="auto">
              <a:xfrm>
                <a:off x="5372" y="839"/>
                <a:ext cx="51" cy="99"/>
              </a:xfrm>
              <a:prstGeom prst="ellipse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4" name="Oval 26"/>
              <p:cNvSpPr>
                <a:spLocks noChangeArrowheads="1"/>
              </p:cNvSpPr>
              <p:nvPr/>
            </p:nvSpPr>
            <p:spPr bwMode="auto">
              <a:xfrm>
                <a:off x="5471" y="1389"/>
                <a:ext cx="51" cy="99"/>
              </a:xfrm>
              <a:prstGeom prst="ellipse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5" name="Line 27"/>
              <p:cNvSpPr>
                <a:spLocks noChangeShapeType="1"/>
              </p:cNvSpPr>
              <p:nvPr/>
            </p:nvSpPr>
            <p:spPr bwMode="auto">
              <a:xfrm>
                <a:off x="5421" y="889"/>
                <a:ext cx="1" cy="550"/>
              </a:xfrm>
              <a:prstGeom prst="line">
                <a:avLst/>
              </a:prstGeom>
              <a:noFill/>
              <a:ln w="38160">
                <a:solidFill>
                  <a:srgbClr val="FF0000"/>
                </a:solidFill>
                <a:prstDash val="sysDot"/>
                <a:miter lim="800000"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6" name="Text Box 28"/>
              <p:cNvSpPr txBox="1">
                <a:spLocks noChangeArrowheads="1"/>
              </p:cNvSpPr>
              <p:nvPr/>
            </p:nvSpPr>
            <p:spPr bwMode="auto">
              <a:xfrm>
                <a:off x="5423" y="1089"/>
                <a:ext cx="161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9320" rIns="90000" bIns="46800">
                <a:spAutoFit/>
              </a:bodyPr>
              <a:lstStyle/>
              <a:p>
                <a:pPr algn="l">
                  <a:lnSpc>
                    <a:spcPct val="98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fi-FI" sz="1000" b="1">
                    <a:solidFill>
                      <a:srgbClr val="FF0000"/>
                    </a:solidFill>
                    <a:latin typeface="Comic Sans MS" pitchFamily="66" charset="0"/>
                  </a:rPr>
                  <a:t>b</a:t>
                </a:r>
              </a:p>
            </p:txBody>
          </p:sp>
        </p:grpSp>
        <p:sp>
          <p:nvSpPr>
            <p:cNvPr id="11" name="Line 29"/>
            <p:cNvSpPr>
              <a:spLocks noChangeShapeType="1"/>
            </p:cNvSpPr>
            <p:nvPr/>
          </p:nvSpPr>
          <p:spPr bwMode="auto">
            <a:xfrm flipH="1">
              <a:off x="5763" y="1432"/>
              <a:ext cx="202" cy="1"/>
            </a:xfrm>
            <a:prstGeom prst="line">
              <a:avLst/>
            </a:prstGeom>
            <a:noFill/>
            <a:ln w="9360">
              <a:solidFill>
                <a:srgbClr val="00AE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7" name="TextBox 39"/>
          <p:cNvSpPr txBox="1"/>
          <p:nvPr/>
        </p:nvSpPr>
        <p:spPr>
          <a:xfrm>
            <a:off x="2188513" y="2019017"/>
            <a:ext cx="2582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Total p-p cross section</a:t>
            </a:r>
            <a:endParaRPr lang="it-IT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TextBox 40"/>
          <p:cNvSpPr txBox="1"/>
          <p:nvPr/>
        </p:nvSpPr>
        <p:spPr>
          <a:xfrm>
            <a:off x="6177713" y="1376975"/>
            <a:ext cx="2021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Elastic scattering</a:t>
            </a:r>
            <a:endParaRPr lang="it-IT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TextBox 41"/>
          <p:cNvSpPr txBox="1"/>
          <p:nvPr/>
        </p:nvSpPr>
        <p:spPr>
          <a:xfrm>
            <a:off x="8828367" y="2044139"/>
            <a:ext cx="3233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Forward particle production</a:t>
            </a:r>
            <a:endParaRPr lang="it-IT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" name="TextBox 42"/>
          <p:cNvSpPr txBox="1"/>
          <p:nvPr/>
        </p:nvSpPr>
        <p:spPr>
          <a:xfrm>
            <a:off x="6572703" y="441858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Diffraction</a:t>
            </a:r>
            <a:endParaRPr lang="it-IT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711" y="4810301"/>
            <a:ext cx="3347864" cy="128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60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6979" y="99181"/>
            <a:ext cx="8911687" cy="790551"/>
          </a:xfrm>
        </p:spPr>
        <p:txBody>
          <a:bodyPr/>
          <a:lstStyle/>
          <a:p>
            <a:r>
              <a:rPr lang="en-US" dirty="0" smtClean="0"/>
              <a:t>High luminosity proton detector physics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1354" y="1424196"/>
            <a:ext cx="8915400" cy="504614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Exclusive Production:</a:t>
            </a:r>
          </a:p>
          <a:p>
            <a:pPr lvl="1"/>
            <a:r>
              <a:rPr lang="en-US" dirty="0" smtClean="0"/>
              <a:t>photon-photon </a:t>
            </a:r>
            <a:r>
              <a:rPr lang="en-US" dirty="0"/>
              <a:t>fusion</a:t>
            </a:r>
          </a:p>
          <a:p>
            <a:pPr lvl="1"/>
            <a:r>
              <a:rPr lang="en-US" dirty="0" smtClean="0"/>
              <a:t>gluon-gluon </a:t>
            </a:r>
            <a:r>
              <a:rPr lang="en-US" dirty="0"/>
              <a:t>fusion in </a:t>
            </a:r>
            <a:r>
              <a:rPr lang="en-US" dirty="0" err="1"/>
              <a:t>colour</a:t>
            </a:r>
            <a:r>
              <a:rPr lang="en-US" dirty="0"/>
              <a:t>-singlet state (J</a:t>
            </a:r>
            <a:r>
              <a:rPr lang="en-US" baseline="30000" dirty="0"/>
              <a:t>PC</a:t>
            </a:r>
            <a:r>
              <a:rPr lang="en-US" dirty="0"/>
              <a:t> = 0</a:t>
            </a:r>
            <a:r>
              <a:rPr lang="en-US" baseline="30000" dirty="0"/>
              <a:t>++</a:t>
            </a:r>
            <a:r>
              <a:rPr lang="en-US" dirty="0"/>
              <a:t>, 2</a:t>
            </a:r>
            <a:r>
              <a:rPr lang="en-US" baseline="30000" dirty="0"/>
              <a:t>++</a:t>
            </a:r>
            <a:r>
              <a:rPr lang="en-US" dirty="0"/>
              <a:t> </a:t>
            </a:r>
            <a:r>
              <a:rPr lang="en-US" dirty="0" smtClean="0"/>
              <a:t>...)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Tracking detectors + timing detectors in the Roman Pots</a:t>
            </a:r>
          </a:p>
          <a:p>
            <a:pPr lvl="1"/>
            <a:r>
              <a:rPr lang="en-US" dirty="0"/>
              <a:t>Exclusive WW</a:t>
            </a:r>
          </a:p>
          <a:p>
            <a:pPr lvl="1"/>
            <a:r>
              <a:rPr lang="en-US" dirty="0" smtClean="0"/>
              <a:t>Exclusive </a:t>
            </a:r>
            <a:r>
              <a:rPr lang="en-US" dirty="0" err="1" smtClean="0"/>
              <a:t>dijets</a:t>
            </a:r>
            <a:endParaRPr lang="en-US" dirty="0" smtClean="0"/>
          </a:p>
          <a:p>
            <a:pPr lvl="1"/>
            <a:r>
              <a:rPr lang="en-US" dirty="0" smtClean="0"/>
              <a:t>Inclusive </a:t>
            </a:r>
            <a:r>
              <a:rPr lang="en-US" dirty="0"/>
              <a:t>missing mass/missing energy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October-17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ICPPA 2017                 F.Ferro - INFN Genova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12751" y="841569"/>
            <a:ext cx="7548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CTPPS: CMS-TOTEM Precision Proton Spectrometer</a:t>
            </a: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3369" y="2488008"/>
            <a:ext cx="8337344" cy="2263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74382"/>
            <a:ext cx="2318028" cy="217662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4180" y="4051005"/>
            <a:ext cx="17988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CERN-LHCC-2014-021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087063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2804" y="0"/>
            <a:ext cx="8911687" cy="754912"/>
          </a:xfrm>
        </p:spPr>
        <p:txBody>
          <a:bodyPr/>
          <a:lstStyle/>
          <a:p>
            <a:r>
              <a:rPr lang="en-US" dirty="0" smtClean="0"/>
              <a:t>CTPPS setup in a snapshot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8252" y="5497323"/>
            <a:ext cx="8915400" cy="7437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Currently taking data, first results being published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See e.g.: </a:t>
            </a:r>
            <a:r>
              <a:rPr lang="it-IT" sz="2000" dirty="0"/>
              <a:t> </a:t>
            </a:r>
            <a:r>
              <a:rPr lang="it-IT" sz="2000" u="sng" dirty="0">
                <a:solidFill>
                  <a:srgbClr val="002060"/>
                </a:solidFill>
                <a:hlinkClick r:id="rId2"/>
              </a:rPr>
              <a:t>http://cds.cern.ch/record/2265781?ln=en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October-17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ICPPA 2017                 F.Ferro - INFN Genova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1731" y="689153"/>
            <a:ext cx="8521732" cy="480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5399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2804" y="143306"/>
            <a:ext cx="8911687" cy="717931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978195"/>
            <a:ext cx="8915400" cy="5492143"/>
          </a:xfrm>
        </p:spPr>
        <p:txBody>
          <a:bodyPr>
            <a:normAutofit/>
          </a:bodyPr>
          <a:lstStyle/>
          <a:p>
            <a:r>
              <a:rPr lang="en-US" dirty="0" smtClean="0"/>
              <a:t>TOTEM has taken data at the LHC at 2.76, 7, 8 and 13 </a:t>
            </a:r>
            <a:r>
              <a:rPr lang="en-US" dirty="0" err="1" smtClean="0"/>
              <a:t>TeV</a:t>
            </a:r>
            <a:endParaRPr lang="en-US" dirty="0" smtClean="0"/>
          </a:p>
          <a:p>
            <a:r>
              <a:rPr lang="en-US" dirty="0" smtClean="0"/>
              <a:t>Elastic pp scattering</a:t>
            </a:r>
          </a:p>
          <a:p>
            <a:pPr lvl="1"/>
            <a:r>
              <a:rPr lang="en-US" dirty="0" smtClean="0"/>
              <a:t>s-dependence </a:t>
            </a:r>
            <a:r>
              <a:rPr lang="en-US" dirty="0"/>
              <a:t>of </a:t>
            </a:r>
            <a:r>
              <a:rPr lang="en-US" dirty="0" smtClean="0"/>
              <a:t>forward </a:t>
            </a:r>
            <a:r>
              <a:rPr lang="en-US" dirty="0"/>
              <a:t>slope: acceleration at </a:t>
            </a:r>
            <a:r>
              <a:rPr lang="en-US" dirty="0" smtClean="0">
                <a:sym typeface="Symbol" panose="05050102010706020507" pitchFamily="18" charset="2"/>
              </a:rPr>
              <a:t></a:t>
            </a:r>
            <a:r>
              <a:rPr lang="en-US" dirty="0" smtClean="0"/>
              <a:t>s ~ 3 </a:t>
            </a:r>
            <a:r>
              <a:rPr lang="en-US" dirty="0" err="1"/>
              <a:t>TeV</a:t>
            </a:r>
            <a:r>
              <a:rPr lang="en-US" dirty="0"/>
              <a:t> ?</a:t>
            </a:r>
          </a:p>
          <a:p>
            <a:pPr lvl="1"/>
            <a:r>
              <a:rPr lang="en-US" dirty="0" smtClean="0"/>
              <a:t>non-</a:t>
            </a:r>
            <a:r>
              <a:rPr lang="en-US" dirty="0" err="1" smtClean="0"/>
              <a:t>exponentiality</a:t>
            </a:r>
            <a:r>
              <a:rPr lang="en-US" dirty="0" smtClean="0"/>
              <a:t> </a:t>
            </a:r>
            <a:r>
              <a:rPr lang="en-US" dirty="0"/>
              <a:t>at </a:t>
            </a:r>
            <a:r>
              <a:rPr lang="en-US" dirty="0" smtClean="0"/>
              <a:t>low t</a:t>
            </a:r>
            <a:endParaRPr lang="en-US" dirty="0"/>
          </a:p>
          <a:p>
            <a:pPr lvl="1"/>
            <a:r>
              <a:rPr lang="en-US" dirty="0" smtClean="0"/>
              <a:t>Coulomb-nuclear </a:t>
            </a:r>
            <a:r>
              <a:rPr lang="en-US" dirty="0"/>
              <a:t>interference at very </a:t>
            </a:r>
            <a:r>
              <a:rPr lang="en-US" dirty="0" smtClean="0"/>
              <a:t>low t: </a:t>
            </a:r>
            <a:r>
              <a:rPr lang="en-US" dirty="0"/>
              <a:t>sensitivity to </a:t>
            </a:r>
            <a:r>
              <a:rPr lang="en-US" dirty="0" err="1"/>
              <a:t>Odderon</a:t>
            </a:r>
            <a:r>
              <a:rPr lang="en-US" dirty="0"/>
              <a:t> </a:t>
            </a:r>
            <a:r>
              <a:rPr lang="en-US" dirty="0" smtClean="0"/>
              <a:t>contribution</a:t>
            </a:r>
          </a:p>
          <a:p>
            <a:r>
              <a:rPr lang="en-US" dirty="0" smtClean="0"/>
              <a:t>Total cross section</a:t>
            </a:r>
          </a:p>
          <a:p>
            <a:pPr lvl="1"/>
            <a:r>
              <a:rPr lang="en-US" i="1" dirty="0"/>
              <a:t>s</a:t>
            </a:r>
            <a:r>
              <a:rPr lang="en-US" dirty="0"/>
              <a:t>-dependence generally compatible with ln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i="1" dirty="0"/>
              <a:t>s </a:t>
            </a:r>
            <a:r>
              <a:rPr lang="en-US" dirty="0"/>
              <a:t>growth</a:t>
            </a:r>
          </a:p>
          <a:p>
            <a:pPr lvl="1"/>
            <a:r>
              <a:rPr lang="en-US" dirty="0" smtClean="0"/>
              <a:t>non-negligible differences (mainly) </a:t>
            </a:r>
            <a:r>
              <a:rPr lang="en-US" dirty="0"/>
              <a:t>in </a:t>
            </a:r>
            <a:r>
              <a:rPr lang="en-US" i="1" dirty="0" err="1">
                <a:latin typeface="Symbol" panose="05050102010706020507" pitchFamily="18" charset="2"/>
              </a:rPr>
              <a:t>s</a:t>
            </a:r>
            <a:r>
              <a:rPr lang="en-US" baseline="-25000" dirty="0" err="1"/>
              <a:t>inel</a:t>
            </a:r>
            <a:r>
              <a:rPr lang="en-US" dirty="0"/>
              <a:t> </a:t>
            </a:r>
            <a:r>
              <a:rPr lang="en-US" dirty="0" smtClean="0"/>
              <a:t>probably </a:t>
            </a:r>
            <a:r>
              <a:rPr lang="en-US" dirty="0"/>
              <a:t>related to MC </a:t>
            </a:r>
            <a:r>
              <a:rPr lang="en-US" dirty="0" smtClean="0"/>
              <a:t>corrections</a:t>
            </a:r>
          </a:p>
          <a:p>
            <a:r>
              <a:rPr lang="en-US" dirty="0" smtClean="0"/>
              <a:t>Preliminary measurements of single diffractive cross sections</a:t>
            </a:r>
          </a:p>
          <a:p>
            <a:r>
              <a:rPr lang="en-US" dirty="0" smtClean="0"/>
              <a:t>Measurement of charged </a:t>
            </a:r>
            <a:r>
              <a:rPr lang="en-US" dirty="0" err="1" smtClean="0"/>
              <a:t>dN</a:t>
            </a:r>
            <a:r>
              <a:rPr lang="en-US" dirty="0" smtClean="0"/>
              <a:t>/d</a:t>
            </a:r>
            <a:r>
              <a:rPr lang="en-US" dirty="0" smtClean="0">
                <a:latin typeface="Symbol" panose="05050102010706020507" pitchFamily="18" charset="2"/>
              </a:rPr>
              <a:t>h</a:t>
            </a:r>
            <a:r>
              <a:rPr lang="en-US" dirty="0" smtClean="0"/>
              <a:t> multiplicity: MC tuning, CR impact</a:t>
            </a:r>
          </a:p>
          <a:p>
            <a:r>
              <a:rPr lang="en-US" dirty="0" smtClean="0"/>
              <a:t>CEP</a:t>
            </a:r>
            <a:endParaRPr lang="en-US" dirty="0"/>
          </a:p>
          <a:p>
            <a:pPr lvl="1"/>
            <a:r>
              <a:rPr lang="en-US" dirty="0" smtClean="0"/>
              <a:t>Low mass resonances and </a:t>
            </a:r>
            <a:r>
              <a:rPr lang="en-US" dirty="0" err="1" smtClean="0"/>
              <a:t>glueballs</a:t>
            </a:r>
            <a:r>
              <a:rPr lang="en-US" dirty="0" smtClean="0"/>
              <a:t>: public results expected soon</a:t>
            </a:r>
          </a:p>
          <a:p>
            <a:r>
              <a:rPr lang="en-US" dirty="0" smtClean="0"/>
              <a:t>High luminosity CEP</a:t>
            </a:r>
          </a:p>
          <a:p>
            <a:pPr lvl="1"/>
            <a:r>
              <a:rPr lang="en-US" dirty="0" smtClean="0"/>
              <a:t>CTPPS: new detectors for present and future data taking in nominal LHC runs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October-17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ICPPA 2017                 F.Ferro - INFN Genova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8620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579" y="3269204"/>
            <a:ext cx="4675642" cy="1380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5377555" y="1595172"/>
            <a:ext cx="4984057" cy="1200329"/>
          </a:xfrm>
          <a:prstGeom prst="rect">
            <a:avLst/>
          </a:prstGeom>
          <a:noFill/>
          <a:effectLst>
            <a:glow rad="127000">
              <a:schemeClr val="bg2">
                <a:lumMod val="90000"/>
              </a:schemeClr>
            </a:glow>
          </a:effectLst>
          <a:scene3d>
            <a:camera prst="orthographicFront"/>
            <a:lightRig rig="threePt" dir="t"/>
          </a:scene3d>
          <a:sp3d>
            <a:bevelB/>
          </a:sp3d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  <a:endParaRPr lang="en-US" sz="72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44302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7390" y="108892"/>
            <a:ext cx="8911687" cy="128089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October-17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ICPPA 2017                 F.Ferro - INFN Genova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697390" y="911828"/>
            <a:ext cx="10178521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Measurement of Elastic pp Scattering at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sqrt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(s) = 8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TeV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 the Coulomb-Nuclear Interference Region - Determination of the \rho Parameter and the Total Cross-Section</a:t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CERN-PH-EP-2015-325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Eur. Phys. J. C76 (2016) 661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Evidence for Non-Exponential Elastic Proton-Proton Differential Cross-Section at Low |t| and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sqrt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(s) = 8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TeV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by TOTEM </a:t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/>
              </a:rPr>
              <a:t>CERN-PH-EP-2015-083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"/>
              </a:rPr>
              <a:t>Nucl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"/>
              </a:rPr>
              <a:t>. Phys. B 899 (2015) 527-546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Measurement of the forward charged particle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pseudorapidity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density in pp collisions at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sqrt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(s) = 8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TeV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using a displaced interaction point </a:t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6"/>
              </a:rPr>
              <a:t>CERN-PH-EP-2014-260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7"/>
              </a:rPr>
              <a:t>Eur. Phys. J. C75 (2015) 126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LHC Optics Determination with Proton Tracks Measured in the Roman Pots Detectors of the TOTEM Experiment </a:t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8"/>
              </a:rPr>
              <a:t>CERN-PH-EP-2014-066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9"/>
              </a:rPr>
              <a:t>New J. Phys. 16 (2014) 103041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Measurement of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pseudorapidity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distributions of charged particles in proton-proton collisions at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sqrt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(s) = 8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TeV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by the CMS and TOTEM experiments </a:t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0"/>
              </a:rPr>
              <a:t>CERN-PH-EP-2014-063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1"/>
              </a:rPr>
              <a:t>arXiv:1405.0722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2"/>
              </a:rPr>
              <a:t>EPJC 74 (2014) 3053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Performance of the Totem Detectors at the LHC </a:t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3"/>
              </a:rPr>
              <a:t>CERN-PH-EP-2013-173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4"/>
              </a:rPr>
              <a:t>arXiv:1310.2908 [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4"/>
              </a:rPr>
              <a:t>physics.ins-det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4"/>
              </a:rPr>
              <a:t>]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5"/>
              </a:rPr>
              <a:t>Int. J. Mod. Phys. A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Double diffractive cross-section measurement in the forward region at LHC </a:t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6"/>
              </a:rPr>
              <a:t>CERN-PH-EP-2013-170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7"/>
              </a:rPr>
              <a:t>Phys. Rev. Lett. 111 (2013) 262001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 luminosity-independent measurement of the proton-proton total cross-section at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sqrt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 = 8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TeV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8"/>
              </a:rPr>
              <a:t>CERN-PH-EP-2012-354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9"/>
              </a:rPr>
              <a:t>Phys. Rev. Lett. 111, 012001 (2013)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Luminosity-independent measurements of total, elastic and inelastic cross-sections at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sqrt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 = 7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TeV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0"/>
              </a:rPr>
              <a:t>CERN-PH-EP-2012-353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1"/>
              </a:rPr>
              <a:t>EPL 101 (2013) 21004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Measurement of proton-proton inelastic scattering cross-section at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sqrt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 = 7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TeV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2"/>
              </a:rPr>
              <a:t>CERN-PH-EP-2012-352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3"/>
              </a:rPr>
              <a:t>EPL 101 (2013) 21003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Measurement of proton-proton elastic scattering and total cross-section at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sqrt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 = 7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TeV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4"/>
              </a:rPr>
              <a:t>CERN-PH-EP-2012-239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5"/>
              </a:rPr>
              <a:t>EPL 101 (2013) 21002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6"/>
              </a:rPr>
              <a:t>HepData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Measurement of the forward charged particle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pseudorapidity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density in pp collisions at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sqrt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 = 7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TeV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with the TOTEM experiment </a:t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7"/>
              </a:rPr>
              <a:t>CERN-PH-EP-2012-106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8"/>
              </a:rPr>
              <a:t>EPL 98 (2012) 31002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First measurements of the total proton-proton cross section at the LHC energy of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sqrt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 = 7TeV </a:t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9"/>
              </a:rPr>
              <a:t>CERN-PH-EP-2011-158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0"/>
              </a:rPr>
              <a:t>EPL 96 (2011) 21002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Proton-proton elastic scattering at the LHC energy of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sqrt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 = 7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TeV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1"/>
              </a:rPr>
              <a:t>CERN-PH-EP-2011-101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2"/>
              </a:rPr>
              <a:t>EPL 95 (2011) 41001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3"/>
              </a:rPr>
              <a:t>HepData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09290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7231" y="2495440"/>
            <a:ext cx="8911687" cy="1280890"/>
          </a:xfrm>
        </p:spPr>
        <p:txBody>
          <a:bodyPr/>
          <a:lstStyle/>
          <a:p>
            <a:r>
              <a:rPr lang="en-US" dirty="0" smtClean="0"/>
              <a:t>Back up slides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October-17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ICPPA 2017                 F.Ferro - INFN Genova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7582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3066" y="0"/>
            <a:ext cx="8911687" cy="1280890"/>
          </a:xfrm>
        </p:spPr>
        <p:txBody>
          <a:bodyPr/>
          <a:lstStyle/>
          <a:p>
            <a:r>
              <a:rPr lang="en-US" dirty="0" smtClean="0"/>
              <a:t>Elastic scattering in the CNI 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7965" y="851555"/>
            <a:ext cx="4032338" cy="3777622"/>
          </a:xfrm>
        </p:spPr>
        <p:txBody>
          <a:bodyPr>
            <a:normAutofit/>
          </a:bodyPr>
          <a:lstStyle/>
          <a:p>
            <a:r>
              <a:rPr lang="en-US" sz="1600" dirty="0" err="1"/>
              <a:t>t</a:t>
            </a:r>
            <a:r>
              <a:rPr lang="en-US" sz="1600" baseline="-25000" dirty="0" err="1" smtClean="0"/>
              <a:t>min</a:t>
            </a:r>
            <a:r>
              <a:rPr lang="en-US" sz="1600" dirty="0" smtClean="0"/>
              <a:t> = 6∙10</a:t>
            </a:r>
            <a:r>
              <a:rPr lang="en-US" sz="1600" baseline="30000" dirty="0" smtClean="0"/>
              <a:t>-4</a:t>
            </a:r>
            <a:r>
              <a:rPr lang="en-US" sz="1600" dirty="0" smtClean="0"/>
              <a:t> GeV</a:t>
            </a:r>
            <a:r>
              <a:rPr lang="en-US" sz="1600" baseline="30000" dirty="0" smtClean="0"/>
              <a:t>2</a:t>
            </a:r>
          </a:p>
          <a:p>
            <a:r>
              <a:rPr lang="en-US" sz="1600" dirty="0" smtClean="0"/>
              <a:t>Data available at 8 and 13 </a:t>
            </a:r>
            <a:r>
              <a:rPr lang="en-US" sz="1600" dirty="0" err="1" smtClean="0"/>
              <a:t>TeV</a:t>
            </a:r>
            <a:endParaRPr lang="en-US" sz="1600" dirty="0" smtClean="0"/>
          </a:p>
          <a:p>
            <a:r>
              <a:rPr lang="en-US" sz="1600" dirty="0"/>
              <a:t>CNI with constant B and </a:t>
            </a:r>
            <a:r>
              <a:rPr lang="en-US" sz="1600" dirty="0" smtClean="0"/>
              <a:t>constant hadronic </a:t>
            </a:r>
            <a:r>
              <a:rPr lang="en-US" sz="1600" dirty="0"/>
              <a:t>phase (labelled ”SWY</a:t>
            </a:r>
            <a:r>
              <a:rPr lang="en-US" sz="1600" dirty="0" smtClean="0"/>
              <a:t>”) excluded </a:t>
            </a:r>
            <a:r>
              <a:rPr lang="en-US" sz="1600" dirty="0"/>
              <a:t>by TOTEM 8 </a:t>
            </a:r>
            <a:r>
              <a:rPr lang="en-US" sz="1600" dirty="0" err="1"/>
              <a:t>TeV</a:t>
            </a:r>
            <a:r>
              <a:rPr lang="en-US" sz="1600" dirty="0"/>
              <a:t> </a:t>
            </a:r>
            <a:r>
              <a:rPr lang="en-US" sz="1600" dirty="0" smtClean="0"/>
              <a:t>data</a:t>
            </a:r>
          </a:p>
          <a:p>
            <a:r>
              <a:rPr lang="en-US" sz="1600" dirty="0" smtClean="0"/>
              <a:t>Usage </a:t>
            </a:r>
            <a:r>
              <a:rPr lang="en-US" sz="1600" dirty="0"/>
              <a:t>of most common </a:t>
            </a:r>
            <a:r>
              <a:rPr lang="en-US" sz="1600" dirty="0" smtClean="0"/>
              <a:t>CNI formula</a:t>
            </a:r>
            <a:r>
              <a:rPr lang="en-US" sz="1600" dirty="0"/>
              <a:t>, simplified </a:t>
            </a:r>
            <a:r>
              <a:rPr lang="en-US" sz="1600" dirty="0" smtClean="0"/>
              <a:t>West-</a:t>
            </a:r>
            <a:r>
              <a:rPr lang="en-US" sz="1600" dirty="0" err="1" smtClean="0"/>
              <a:t>Yennie</a:t>
            </a:r>
            <a:r>
              <a:rPr lang="en-US" sz="1600" dirty="0" smtClean="0"/>
              <a:t> (SWY</a:t>
            </a:r>
            <a:r>
              <a:rPr lang="en-US" sz="1600" dirty="0"/>
              <a:t>) not valid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October-17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ICPPA 2017                 </a:t>
            </a:r>
            <a:r>
              <a:rPr lang="en-US" dirty="0" err="1" smtClean="0"/>
              <a:t>F.Ferro</a:t>
            </a:r>
            <a:r>
              <a:rPr lang="en-US" dirty="0" smtClean="0"/>
              <a:t> - INFN Genova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5670797" y="730058"/>
            <a:ext cx="6342002" cy="5775412"/>
            <a:chOff x="5670797" y="730058"/>
            <a:chExt cx="6342002" cy="577541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95003" y="730058"/>
              <a:ext cx="5124450" cy="427672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70797" y="5218803"/>
              <a:ext cx="1290000" cy="8106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13198" y="5218803"/>
              <a:ext cx="3354000" cy="128666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19599" y="5384389"/>
              <a:ext cx="1393200" cy="85563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cxnSp>
          <p:nvCxnSpPr>
            <p:cNvPr id="14" name="Straight Arrow Connector 13"/>
            <p:cNvCxnSpPr>
              <a:stCxn id="9" idx="0"/>
            </p:cNvCxnSpPr>
            <p:nvPr/>
          </p:nvCxnSpPr>
          <p:spPr>
            <a:xfrm flipV="1">
              <a:off x="6315797" y="2422689"/>
              <a:ext cx="596747" cy="2796114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1" idx="0"/>
            </p:cNvCxnSpPr>
            <p:nvPr/>
          </p:nvCxnSpPr>
          <p:spPr>
            <a:xfrm flipH="1" flipV="1">
              <a:off x="7682847" y="3346515"/>
              <a:ext cx="1107351" cy="187228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2" idx="0"/>
            </p:cNvCxnSpPr>
            <p:nvPr/>
          </p:nvCxnSpPr>
          <p:spPr>
            <a:xfrm flipH="1" flipV="1">
              <a:off x="9709610" y="3820746"/>
              <a:ext cx="1606589" cy="156364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202" y="3362999"/>
            <a:ext cx="4695849" cy="226110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1012" y="5650869"/>
            <a:ext cx="4693039" cy="68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552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752" y="90141"/>
            <a:ext cx="8911687" cy="686253"/>
          </a:xfrm>
        </p:spPr>
        <p:txBody>
          <a:bodyPr/>
          <a:lstStyle/>
          <a:p>
            <a:r>
              <a:rPr lang="en-US" dirty="0" smtClean="0"/>
              <a:t>Total pp cross section: strategies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October-17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ICPPA 2017                 F.Ferro - INFN Genova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829559"/>
            <a:ext cx="10572750" cy="48672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664685" y="5668088"/>
            <a:ext cx="6579965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n-US" sz="1200" dirty="0">
              <a:solidFill>
                <a:srgbClr val="000000"/>
              </a:solidFill>
              <a:latin typeface="Cambria Math" panose="02040503050406030204" pitchFamily="18" charset="0"/>
            </a:endParaRPr>
          </a:p>
          <a:p>
            <a:r>
              <a:rPr lang="en-US" dirty="0">
                <a:latin typeface="Cambria Math" panose="02040503050406030204" pitchFamily="18" charset="0"/>
              </a:rPr>
              <a:t>𝜎</a:t>
            </a:r>
            <a:r>
              <a:rPr lang="en-US" sz="1300" dirty="0">
                <a:latin typeface="Cambria Math" panose="02040503050406030204" pitchFamily="18" charset="0"/>
              </a:rPr>
              <a:t>𝑒𝑙 </a:t>
            </a:r>
            <a:r>
              <a:rPr lang="en-US" dirty="0">
                <a:latin typeface="Calibri" panose="020F0502020204030204" pitchFamily="34" charset="0"/>
              </a:rPr>
              <a:t>and </a:t>
            </a:r>
            <a:r>
              <a:rPr lang="en-US" dirty="0">
                <a:latin typeface="Cambria Math" panose="02040503050406030204" pitchFamily="18" charset="0"/>
              </a:rPr>
              <a:t>𝜎</a:t>
            </a:r>
            <a:r>
              <a:rPr lang="en-US" sz="1300" dirty="0">
                <a:latin typeface="Cambria Math" panose="02040503050406030204" pitchFamily="18" charset="0"/>
              </a:rPr>
              <a:t>𝑡𝑜𝑡 </a:t>
            </a:r>
            <a:r>
              <a:rPr lang="en-US" dirty="0">
                <a:latin typeface="Calibri" panose="020F0502020204030204" pitchFamily="34" charset="0"/>
              </a:rPr>
              <a:t>from </a:t>
            </a:r>
            <a:r>
              <a:rPr lang="en-US" dirty="0" smtClean="0">
                <a:latin typeface="Cambria Math" panose="02040503050406030204" pitchFamily="18" charset="0"/>
              </a:rPr>
              <a:t>𝑑𝑁</a:t>
            </a:r>
            <a:r>
              <a:rPr lang="en-US" sz="1300" dirty="0" smtClean="0">
                <a:latin typeface="Cambria Math" panose="02040503050406030204" pitchFamily="18" charset="0"/>
              </a:rPr>
              <a:t>𝑒𝑙</a:t>
            </a:r>
            <a:r>
              <a:rPr lang="en-US" dirty="0" smtClean="0">
                <a:latin typeface="Cambria Math" panose="02040503050406030204" pitchFamily="18" charset="0"/>
              </a:rPr>
              <a:t>/</a:t>
            </a:r>
            <a:r>
              <a:rPr lang="en-US" dirty="0">
                <a:latin typeface="Cambria Math" panose="02040503050406030204" pitchFamily="18" charset="0"/>
              </a:rPr>
              <a:t>d</a:t>
            </a:r>
            <a:r>
              <a:rPr lang="en-US" dirty="0" smtClean="0">
                <a:latin typeface="Cambria Math" panose="02040503050406030204" pitchFamily="18" charset="0"/>
              </a:rPr>
              <a:t>𝑡 </a:t>
            </a:r>
            <a:r>
              <a:rPr lang="en-US" dirty="0" smtClean="0">
                <a:latin typeface="Wingdings" panose="05000000000000000000" pitchFamily="2" charset="2"/>
                <a:sym typeface="Wingdings" panose="05000000000000000000" pitchFamily="2" charset="2"/>
              </a:rPr>
              <a:t></a:t>
            </a:r>
            <a:r>
              <a:rPr lang="en-US" dirty="0" smtClean="0">
                <a:latin typeface="Cambria Math" panose="02040503050406030204" pitchFamily="18" charset="0"/>
              </a:rPr>
              <a:t>𝜎</a:t>
            </a:r>
            <a:r>
              <a:rPr lang="en-US" sz="1300" dirty="0" smtClean="0">
                <a:latin typeface="Cambria Math" panose="02040503050406030204" pitchFamily="18" charset="0"/>
              </a:rPr>
              <a:t>𝑖𝑛𝑒𝑙 </a:t>
            </a:r>
            <a:r>
              <a:rPr lang="en-US" dirty="0">
                <a:latin typeface="Calibri" panose="020F0502020204030204" pitchFamily="34" charset="0"/>
              </a:rPr>
              <a:t>inclusive of low mass diffraction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0594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29670" y="98017"/>
            <a:ext cx="8911687" cy="1280890"/>
          </a:xfrm>
        </p:spPr>
        <p:txBody>
          <a:bodyPr/>
          <a:lstStyle/>
          <a:p>
            <a:r>
              <a:rPr lang="en-US" dirty="0" smtClean="0"/>
              <a:t>Diffractive event topology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October-17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ICPPA 2017                 F.Ferro - INFN Genova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459" y="819166"/>
            <a:ext cx="8327133" cy="533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47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October-17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ICPPA 2017                 F.Ferro - INFN Genova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210" y="321651"/>
            <a:ext cx="9527190" cy="595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24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191" y="110543"/>
            <a:ext cx="8911687" cy="1280890"/>
          </a:xfrm>
        </p:spPr>
        <p:txBody>
          <a:bodyPr/>
          <a:lstStyle/>
          <a:p>
            <a:r>
              <a:rPr lang="en-US" dirty="0" smtClean="0"/>
              <a:t>TOTEM at the LHC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6270" y="906049"/>
            <a:ext cx="8915400" cy="985381"/>
          </a:xfrm>
        </p:spPr>
        <p:txBody>
          <a:bodyPr/>
          <a:lstStyle/>
          <a:p>
            <a:r>
              <a:rPr lang="en-US" dirty="0" smtClean="0"/>
              <a:t>TOTEM is installed at IP5 together with CMS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ICPPA 2017                 F.Ferro - INFN Genova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October-17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046" y="2089107"/>
            <a:ext cx="60960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ttore 2 7"/>
          <p:cNvCxnSpPr/>
          <p:nvPr/>
        </p:nvCxnSpPr>
        <p:spPr>
          <a:xfrm flipV="1">
            <a:off x="2505205" y="3883068"/>
            <a:ext cx="1678488" cy="125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2505205" y="3513736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IP5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5948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October-17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ICPPA 2017                 F.Ferro - INFN Genova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221110"/>
            <a:ext cx="8537050" cy="615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39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92717" y="125260"/>
            <a:ext cx="8911687" cy="1280890"/>
          </a:xfrm>
        </p:spPr>
        <p:txBody>
          <a:bodyPr/>
          <a:lstStyle/>
          <a:p>
            <a:r>
              <a:rPr lang="en-US" dirty="0" smtClean="0"/>
              <a:t>Experimental apparatus (Run 1)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238483" y="868471"/>
            <a:ext cx="8915400" cy="3777622"/>
          </a:xfrm>
        </p:spPr>
        <p:txBody>
          <a:bodyPr/>
          <a:lstStyle/>
          <a:p>
            <a:r>
              <a:rPr lang="en-US" dirty="0" smtClean="0"/>
              <a:t>Inelastic telescopes and proton tagging detectors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October-17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ICPPA 2017                 F.Ferro - INFN Genova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942" y="1412776"/>
            <a:ext cx="7500412" cy="4745875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4952103" y="3471391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T1</a:t>
            </a:r>
            <a:endParaRPr lang="it-IT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359938" y="3476447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T2</a:t>
            </a:r>
            <a:endParaRPr lang="it-IT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335602" y="1497590"/>
            <a:ext cx="1184940" cy="707886"/>
          </a:xfrm>
          <a:prstGeom prst="rect">
            <a:avLst/>
          </a:prstGeom>
          <a:solidFill>
            <a:schemeClr val="bg1">
              <a:alpha val="36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CMS</a:t>
            </a:r>
            <a:endParaRPr lang="it-IT" sz="4000" dirty="0">
              <a:solidFill>
                <a:srgbClr val="C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631807" y="1312924"/>
            <a:ext cx="2258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Inelastic telescopes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903554" y="5301208"/>
            <a:ext cx="2028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 Pots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(inside LHC tunnel)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915021" y="5363924"/>
            <a:ext cx="1309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RP (147m)</a:t>
            </a:r>
            <a:endParaRPr lang="it-IT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306881" y="5373216"/>
            <a:ext cx="1309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RP (220m)</a:t>
            </a:r>
            <a:endParaRPr lang="it-IT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Arrow Connector 16"/>
          <p:cNvCxnSpPr/>
          <p:nvPr/>
        </p:nvCxnSpPr>
        <p:spPr>
          <a:xfrm flipV="1">
            <a:off x="6569527" y="4869160"/>
            <a:ext cx="0" cy="4947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7"/>
          <p:cNvCxnSpPr/>
          <p:nvPr/>
        </p:nvCxnSpPr>
        <p:spPr>
          <a:xfrm flipV="1">
            <a:off x="9024234" y="4869160"/>
            <a:ext cx="0" cy="4947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pSp>
        <p:nvGrpSpPr>
          <p:cNvPr id="17" name="Group 25"/>
          <p:cNvGrpSpPr/>
          <p:nvPr/>
        </p:nvGrpSpPr>
        <p:grpSpPr>
          <a:xfrm>
            <a:off x="6719978" y="1700808"/>
            <a:ext cx="2102438" cy="745889"/>
            <a:chOff x="5269056" y="1836144"/>
            <a:chExt cx="2102438" cy="7458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20"/>
                <p:cNvSpPr txBox="1"/>
                <p:nvPr/>
              </p:nvSpPr>
              <p:spPr>
                <a:xfrm>
                  <a:off x="5636211" y="1843369"/>
                  <a:ext cx="16049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latin typeface="Cambria Math"/>
                          </a:rPr>
                          <m:t>3.1&lt;|</m:t>
                        </m:r>
                        <m:r>
                          <m:rPr>
                            <m:nor/>
                          </m:rPr>
                          <a:rPr lang="el-GR" b="0" smtClean="0">
                            <a:latin typeface="Cambria Math"/>
                            <a:ea typeface="Cambria Math"/>
                          </a:rPr>
                          <m:t>η</m:t>
                        </m:r>
                        <m:r>
                          <m:rPr>
                            <m:nor/>
                          </m:rPr>
                          <a:rPr lang="en-US" b="0" smtClean="0">
                            <a:latin typeface="Cambria Math"/>
                            <a:ea typeface="Cambria Math"/>
                          </a:rPr>
                          <m:t>|&lt;4.7</m:t>
                        </m:r>
                      </m:oMath>
                    </m:oMathPara>
                  </a14:m>
                  <a:endParaRPr lang="en-US" b="0" dirty="0" smtClean="0">
                    <a:ea typeface="Cambria Math"/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6211" y="1843369"/>
                  <a:ext cx="1604927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21"/>
                <p:cNvSpPr txBox="1"/>
                <p:nvPr/>
              </p:nvSpPr>
              <p:spPr>
                <a:xfrm>
                  <a:off x="5636211" y="2212701"/>
                  <a:ext cx="17352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latin typeface="Cambria Math"/>
                          </a:rPr>
                          <m:t>5.3&lt;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  <a:ea typeface="Cambria Math"/>
                              </a:rPr>
                              <m:t>η</m:t>
                            </m:r>
                          </m:e>
                        </m:d>
                        <m:r>
                          <a:rPr lang="en-US" b="0" i="0" smtClean="0">
                            <a:latin typeface="Cambria Math"/>
                            <a:ea typeface="Cambria Math"/>
                          </a:rPr>
                          <m:t>&lt;6.5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6211" y="2212701"/>
                  <a:ext cx="173528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TextBox 22"/>
            <p:cNvSpPr txBox="1"/>
            <p:nvPr/>
          </p:nvSpPr>
          <p:spPr>
            <a:xfrm>
              <a:off x="5269056" y="1836144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T1:</a:t>
              </a:r>
              <a:endParaRPr lang="it-IT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24"/>
            <p:cNvSpPr txBox="1"/>
            <p:nvPr/>
          </p:nvSpPr>
          <p:spPr>
            <a:xfrm>
              <a:off x="5292080" y="2212701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T2:</a:t>
              </a:r>
              <a:endParaRPr lang="it-IT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" name="Explosion 2 26"/>
          <p:cNvSpPr/>
          <p:nvPr/>
        </p:nvSpPr>
        <p:spPr>
          <a:xfrm>
            <a:off x="1895442" y="4693786"/>
            <a:ext cx="1152128" cy="463406"/>
          </a:xfrm>
          <a:prstGeom prst="irregularSeal2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IP5</a:t>
            </a:r>
            <a:endParaRPr lang="it-IT" sz="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97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69033" y="53620"/>
            <a:ext cx="8911687" cy="1280890"/>
          </a:xfrm>
        </p:spPr>
        <p:txBody>
          <a:bodyPr/>
          <a:lstStyle/>
          <a:p>
            <a:r>
              <a:rPr lang="en-US" dirty="0" smtClean="0"/>
              <a:t>Inelastic telescopes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69033" y="670831"/>
            <a:ext cx="5278334" cy="647178"/>
          </a:xfrm>
        </p:spPr>
        <p:txBody>
          <a:bodyPr/>
          <a:lstStyle/>
          <a:p>
            <a:pPr lvl="0"/>
            <a:r>
              <a:rPr lang="en-US" dirty="0">
                <a:solidFill>
                  <a:srgbClr val="4F271C">
                    <a:lumMod val="60000"/>
                    <a:lumOff val="40000"/>
                  </a:srgbClr>
                </a:solidFill>
                <a:latin typeface="Gill Sans MT"/>
              </a:rPr>
              <a:t>Inelastic event counting, charged multiplicity, rapidity gaps</a:t>
            </a:r>
            <a:endParaRPr lang="it-IT" dirty="0">
              <a:solidFill>
                <a:srgbClr val="4F271C">
                  <a:lumMod val="60000"/>
                  <a:lumOff val="40000"/>
                </a:srgbClr>
              </a:solidFill>
              <a:latin typeface="Gill Sans MT"/>
            </a:endParaRPr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October-17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ICPPA 2017                 F.Ferro - INFN Genova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6" name="Rectangle 11"/>
          <p:cNvSpPr/>
          <p:nvPr/>
        </p:nvSpPr>
        <p:spPr>
          <a:xfrm>
            <a:off x="963436" y="4992119"/>
            <a:ext cx="7954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914400"/>
            <a:r>
              <a:rPr lang="en-US" sz="4000" b="1" spc="50" dirty="0" smtClean="0">
                <a:ln w="11430"/>
                <a:gradFill>
                  <a:gsLst>
                    <a:gs pos="25000">
                      <a:srgbClr val="FEB80A">
                        <a:satMod val="155000"/>
                      </a:srgbClr>
                    </a:gs>
                    <a:gs pos="100000">
                      <a:srgbClr val="FEB80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T2</a:t>
            </a:r>
            <a:endParaRPr lang="en-US" sz="4000" b="1" spc="50" dirty="0">
              <a:ln w="11430"/>
              <a:gradFill>
                <a:gsLst>
                  <a:gs pos="25000">
                    <a:srgbClr val="FEB80A">
                      <a:satMod val="155000"/>
                    </a:srgbClr>
                  </a:gs>
                  <a:gs pos="100000">
                    <a:srgbClr val="FEB80A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186" y="1229335"/>
            <a:ext cx="3657651" cy="2436053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489" y="4014239"/>
            <a:ext cx="2909905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4"/>
          <p:cNvSpPr txBox="1"/>
          <p:nvPr/>
        </p:nvSpPr>
        <p:spPr>
          <a:xfrm>
            <a:off x="1774212" y="1886962"/>
            <a:ext cx="2096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Gill Sans MT"/>
              </a:rPr>
              <a:t>5 CSC planes</a:t>
            </a:r>
          </a:p>
          <a:p>
            <a:pPr marL="285750" indent="-285750" defTabSz="914400"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Symbol" pitchFamily="18" charset="2"/>
              </a:rPr>
              <a:t>3.1&lt;|h|&lt;4.7</a:t>
            </a:r>
          </a:p>
          <a:p>
            <a:pPr marL="285750" indent="-285750" defTabSz="914400">
              <a:buFont typeface="Wingdings" pitchFamily="2" charset="2"/>
              <a:buChar char="§"/>
            </a:pPr>
            <a:r>
              <a:rPr lang="en-US" dirty="0" err="1" smtClean="0">
                <a:solidFill>
                  <a:prstClr val="black"/>
                </a:solidFill>
                <a:latin typeface="Symbol" pitchFamily="18" charset="2"/>
              </a:rPr>
              <a:t>Df</a:t>
            </a:r>
            <a:r>
              <a:rPr lang="en-US" dirty="0" smtClean="0">
                <a:solidFill>
                  <a:prstClr val="black"/>
                </a:solidFill>
                <a:latin typeface="Symbol" pitchFamily="18" charset="2"/>
              </a:rPr>
              <a:t> = 2p</a:t>
            </a:r>
            <a:endParaRPr lang="it-IT" dirty="0">
              <a:solidFill>
                <a:prstClr val="black"/>
              </a:solidFill>
              <a:latin typeface="Symbol" pitchFamily="18" charset="2"/>
            </a:endParaRPr>
          </a:p>
        </p:txBody>
      </p:sp>
      <p:sp>
        <p:nvSpPr>
          <p:cNvPr id="20" name="TextBox 16"/>
          <p:cNvSpPr txBox="1"/>
          <p:nvPr/>
        </p:nvSpPr>
        <p:spPr>
          <a:xfrm>
            <a:off x="1754221" y="4933505"/>
            <a:ext cx="21797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Gill Sans MT"/>
              </a:rPr>
              <a:t>10 GEM planes</a:t>
            </a:r>
          </a:p>
          <a:p>
            <a:pPr marL="285750" indent="-285750" defTabSz="914400"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Symbol" pitchFamily="18" charset="2"/>
              </a:rPr>
              <a:t>5.3&lt;|h|&lt;6.5</a:t>
            </a:r>
          </a:p>
          <a:p>
            <a:pPr marL="285750" indent="-285750" defTabSz="914400">
              <a:buFont typeface="Wingdings" pitchFamily="2" charset="2"/>
              <a:buChar char="§"/>
            </a:pPr>
            <a:r>
              <a:rPr lang="en-US" dirty="0" err="1" smtClean="0">
                <a:solidFill>
                  <a:prstClr val="black"/>
                </a:solidFill>
                <a:latin typeface="Symbol" pitchFamily="18" charset="2"/>
              </a:rPr>
              <a:t>Df</a:t>
            </a:r>
            <a:r>
              <a:rPr lang="en-US" dirty="0" smtClean="0">
                <a:solidFill>
                  <a:prstClr val="black"/>
                </a:solidFill>
                <a:latin typeface="Symbol" pitchFamily="18" charset="2"/>
              </a:rPr>
              <a:t> = 2p</a:t>
            </a:r>
            <a:endParaRPr lang="it-IT" dirty="0">
              <a:solidFill>
                <a:prstClr val="black"/>
              </a:solidFill>
              <a:latin typeface="Symbol" pitchFamily="18" charset="2"/>
            </a:endParaRPr>
          </a:p>
        </p:txBody>
      </p:sp>
      <p:sp>
        <p:nvSpPr>
          <p:cNvPr id="22" name="Rectangle 10"/>
          <p:cNvSpPr/>
          <p:nvPr/>
        </p:nvSpPr>
        <p:spPr>
          <a:xfrm>
            <a:off x="1011308" y="1988534"/>
            <a:ext cx="7954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914400"/>
            <a:r>
              <a:rPr lang="en-US" sz="4000" b="1" spc="50" dirty="0" smtClean="0">
                <a:ln w="11430"/>
                <a:gradFill>
                  <a:gsLst>
                    <a:gs pos="25000">
                      <a:srgbClr val="FEB80A">
                        <a:satMod val="155000"/>
                      </a:srgbClr>
                    </a:gs>
                    <a:gs pos="100000">
                      <a:srgbClr val="FEB80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T1</a:t>
            </a:r>
            <a:endParaRPr lang="en-US" sz="4000" b="1" spc="50" dirty="0">
              <a:ln w="11430"/>
              <a:gradFill>
                <a:gsLst>
                  <a:gs pos="25000">
                    <a:srgbClr val="FEB80A">
                      <a:satMod val="155000"/>
                    </a:srgbClr>
                  </a:gs>
                  <a:gs pos="100000">
                    <a:srgbClr val="FEB80A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itolo 1"/>
          <p:cNvSpPr txBox="1">
            <a:spLocks/>
          </p:cNvSpPr>
          <p:nvPr/>
        </p:nvSpPr>
        <p:spPr>
          <a:xfrm>
            <a:off x="7304567" y="30386"/>
            <a:ext cx="474610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Roman Pot </a:t>
            </a:r>
            <a:r>
              <a:rPr lang="en-US" dirty="0" err="1" smtClean="0"/>
              <a:t>dets</a:t>
            </a:r>
            <a:r>
              <a:rPr lang="en-US" dirty="0" smtClean="0"/>
              <a:t>.</a:t>
            </a:r>
            <a:endParaRPr lang="it-IT" dirty="0"/>
          </a:p>
        </p:txBody>
      </p:sp>
      <p:sp>
        <p:nvSpPr>
          <p:cNvPr id="23" name="Segnaposto contenuto 2"/>
          <p:cNvSpPr txBox="1">
            <a:spLocks/>
          </p:cNvSpPr>
          <p:nvPr/>
        </p:nvSpPr>
        <p:spPr>
          <a:xfrm>
            <a:off x="7402869" y="704040"/>
            <a:ext cx="4759365" cy="15819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Detection of the leading protons</a:t>
            </a:r>
          </a:p>
          <a:p>
            <a:r>
              <a:rPr lang="en-IE" dirty="0" smtClean="0"/>
              <a:t>Roman pot stations in the LHC tunnel at 147m and 220m from IP (both sides)</a:t>
            </a:r>
          </a:p>
          <a:p>
            <a:r>
              <a:rPr lang="en-IE" dirty="0" smtClean="0"/>
              <a:t>10 edgeless (&lt;50</a:t>
            </a:r>
            <a:r>
              <a:rPr lang="en-IE" dirty="0" smtClean="0">
                <a:latin typeface="Symbol" panose="05050102010706020507" pitchFamily="18" charset="2"/>
              </a:rPr>
              <a:t>m</a:t>
            </a:r>
            <a:r>
              <a:rPr lang="en-IE" dirty="0" smtClean="0"/>
              <a:t>m) Si micro strip detectors per pot</a:t>
            </a:r>
          </a:p>
          <a:p>
            <a:r>
              <a:rPr lang="en-IE" dirty="0" smtClean="0"/>
              <a:t>Resolution ~15</a:t>
            </a:r>
            <a:r>
              <a:rPr lang="en-IE" dirty="0" smtClean="0">
                <a:latin typeface="Symbol" panose="05050102010706020507" pitchFamily="18" charset="2"/>
              </a:rPr>
              <a:t>m</a:t>
            </a:r>
            <a:r>
              <a:rPr lang="en-IE" dirty="0" smtClean="0"/>
              <a:t>m</a:t>
            </a:r>
          </a:p>
          <a:p>
            <a:endParaRPr lang="it-IT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7304567" y="0"/>
            <a:ext cx="0" cy="6835463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4" name="Picture 2" descr="http://ars.sciencedirect.com/content/image/1-s2.0-S0168900209017008-gr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615" y="2451136"/>
            <a:ext cx="1814142" cy="179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16"/>
          <p:cNvGrpSpPr/>
          <p:nvPr/>
        </p:nvGrpSpPr>
        <p:grpSpPr>
          <a:xfrm>
            <a:off x="8184451" y="4356127"/>
            <a:ext cx="3413284" cy="2326918"/>
            <a:chOff x="5150221" y="3540322"/>
            <a:chExt cx="3828129" cy="2881070"/>
          </a:xfrm>
        </p:grpSpPr>
        <p:pic>
          <p:nvPicPr>
            <p:cNvPr id="2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0221" y="3540322"/>
              <a:ext cx="3828129" cy="28810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TextBox 6"/>
            <p:cNvSpPr txBox="1"/>
            <p:nvPr/>
          </p:nvSpPr>
          <p:spPr>
            <a:xfrm>
              <a:off x="5436096" y="6021288"/>
              <a:ext cx="1245982" cy="276999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FFFF00"/>
                  </a:solidFill>
                </a:rPr>
                <a:t>Horizontal pot</a:t>
              </a:r>
              <a:endParaRPr lang="it-IT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28" name="TextBox 11"/>
            <p:cNvSpPr txBox="1"/>
            <p:nvPr/>
          </p:nvSpPr>
          <p:spPr>
            <a:xfrm>
              <a:off x="6876256" y="6021288"/>
              <a:ext cx="1094082" cy="276999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FFFF00"/>
                  </a:solidFill>
                </a:rPr>
                <a:t>Vertical pots</a:t>
              </a:r>
              <a:endParaRPr lang="it-IT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29" name="TextBox 12"/>
            <p:cNvSpPr txBox="1"/>
            <p:nvPr/>
          </p:nvSpPr>
          <p:spPr>
            <a:xfrm>
              <a:off x="8028384" y="6032321"/>
              <a:ext cx="529312" cy="276999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FFFF00"/>
                  </a:solidFill>
                </a:rPr>
                <a:t>BPM</a:t>
              </a:r>
              <a:endParaRPr lang="it-IT" sz="1200" b="1" dirty="0">
                <a:solidFill>
                  <a:srgbClr val="FFFF00"/>
                </a:solidFill>
              </a:endParaRPr>
            </a:p>
          </p:txBody>
        </p:sp>
        <p:cxnSp>
          <p:nvCxnSpPr>
            <p:cNvPr id="30" name="Straight Arrow Connector 10"/>
            <p:cNvCxnSpPr/>
            <p:nvPr/>
          </p:nvCxnSpPr>
          <p:spPr>
            <a:xfrm flipV="1">
              <a:off x="8244408" y="5157192"/>
              <a:ext cx="0" cy="86409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7524328" y="4437112"/>
              <a:ext cx="0" cy="158417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Arrow Connector 17"/>
            <p:cNvCxnSpPr/>
            <p:nvPr/>
          </p:nvCxnSpPr>
          <p:spPr>
            <a:xfrm flipV="1">
              <a:off x="7380312" y="5445224"/>
              <a:ext cx="0" cy="57606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Arrow Connector 19"/>
            <p:cNvCxnSpPr/>
            <p:nvPr/>
          </p:nvCxnSpPr>
          <p:spPr>
            <a:xfrm flipV="1">
              <a:off x="6084168" y="5157192"/>
              <a:ext cx="0" cy="86409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891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29462" y="0"/>
            <a:ext cx="8911687" cy="1280890"/>
          </a:xfrm>
        </p:spPr>
        <p:txBody>
          <a:bodyPr/>
          <a:lstStyle/>
          <a:p>
            <a:r>
              <a:rPr lang="en-US" dirty="0" smtClean="0"/>
              <a:t>Proton reconstruction and beam optics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653403" y="1064336"/>
            <a:ext cx="4563649" cy="1440869"/>
          </a:xfrm>
        </p:spPr>
        <p:txBody>
          <a:bodyPr>
            <a:noAutofit/>
          </a:bodyPr>
          <a:lstStyle/>
          <a:p>
            <a:r>
              <a:rPr lang="it-IT" sz="1400" dirty="0"/>
              <a:t>(x*, y*): </a:t>
            </a:r>
            <a:r>
              <a:rPr lang="it-IT" sz="1400" dirty="0" err="1"/>
              <a:t>vertex</a:t>
            </a:r>
            <a:r>
              <a:rPr lang="it-IT" sz="1400" dirty="0"/>
              <a:t> position</a:t>
            </a:r>
          </a:p>
          <a:p>
            <a:r>
              <a:rPr lang="it-IT" sz="1400" dirty="0"/>
              <a:t>(</a:t>
            </a:r>
            <a:r>
              <a:rPr lang="el-GR" sz="1400" dirty="0"/>
              <a:t>θ</a:t>
            </a:r>
            <a:r>
              <a:rPr lang="it-IT" sz="1400" baseline="-25000" dirty="0" smtClean="0"/>
              <a:t>x</a:t>
            </a:r>
            <a:r>
              <a:rPr lang="it-IT" sz="1400" dirty="0" smtClean="0"/>
              <a:t>*, </a:t>
            </a:r>
            <a:r>
              <a:rPr lang="el-GR" sz="1400" dirty="0"/>
              <a:t>θ</a:t>
            </a:r>
            <a:r>
              <a:rPr lang="it-IT" sz="1400" baseline="-25000" dirty="0" smtClean="0"/>
              <a:t>y</a:t>
            </a:r>
            <a:r>
              <a:rPr lang="it-IT" sz="1400" dirty="0" smtClean="0"/>
              <a:t>*): </a:t>
            </a:r>
            <a:r>
              <a:rPr lang="it-IT" sz="1400" dirty="0" err="1"/>
              <a:t>emission</a:t>
            </a:r>
            <a:r>
              <a:rPr lang="it-IT" sz="1400" dirty="0"/>
              <a:t> angle: t ≈ −</a:t>
            </a:r>
            <a:r>
              <a:rPr lang="it-IT" sz="1400" dirty="0" smtClean="0"/>
              <a:t>p</a:t>
            </a:r>
            <a:r>
              <a:rPr lang="it-IT" sz="1400" baseline="30000" dirty="0" smtClean="0"/>
              <a:t>2</a:t>
            </a:r>
            <a:r>
              <a:rPr lang="it-IT" sz="1400" dirty="0" smtClean="0"/>
              <a:t>(</a:t>
            </a:r>
            <a:r>
              <a:rPr lang="el-GR" sz="1400" dirty="0"/>
              <a:t>θ</a:t>
            </a:r>
            <a:r>
              <a:rPr lang="it-IT" sz="1400" baseline="-25000" dirty="0" smtClean="0"/>
              <a:t>x</a:t>
            </a:r>
            <a:r>
              <a:rPr lang="it-IT" sz="1400" dirty="0" smtClean="0"/>
              <a:t>*</a:t>
            </a:r>
            <a:r>
              <a:rPr lang="it-IT" sz="1400" baseline="30000" dirty="0" smtClean="0"/>
              <a:t>2</a:t>
            </a:r>
            <a:r>
              <a:rPr lang="it-IT" sz="1400" dirty="0" smtClean="0"/>
              <a:t> + </a:t>
            </a:r>
            <a:r>
              <a:rPr lang="el-GR" sz="1400" dirty="0"/>
              <a:t>θ</a:t>
            </a:r>
            <a:r>
              <a:rPr lang="it-IT" sz="1400" baseline="-25000" dirty="0" smtClean="0"/>
              <a:t>y</a:t>
            </a:r>
            <a:r>
              <a:rPr lang="it-IT" sz="1400" dirty="0" smtClean="0"/>
              <a:t>*</a:t>
            </a:r>
            <a:r>
              <a:rPr lang="it-IT" sz="1400" baseline="30000" dirty="0" smtClean="0"/>
              <a:t>2</a:t>
            </a:r>
            <a:r>
              <a:rPr lang="it-IT" sz="1400" dirty="0" smtClean="0"/>
              <a:t>) </a:t>
            </a:r>
            <a:endParaRPr lang="it-IT" sz="1400" dirty="0"/>
          </a:p>
          <a:p>
            <a:r>
              <a:rPr lang="el-GR" sz="1400" dirty="0"/>
              <a:t>ξ = Δ</a:t>
            </a:r>
            <a:r>
              <a:rPr lang="it-IT" sz="1400" dirty="0"/>
              <a:t>p/p: </a:t>
            </a:r>
            <a:r>
              <a:rPr lang="it-IT" sz="1400" dirty="0" err="1"/>
              <a:t>momentum</a:t>
            </a:r>
            <a:r>
              <a:rPr lang="it-IT" sz="1400" dirty="0"/>
              <a:t> </a:t>
            </a:r>
            <a:r>
              <a:rPr lang="it-IT" sz="1400" dirty="0" err="1"/>
              <a:t>loss</a:t>
            </a:r>
            <a:r>
              <a:rPr lang="it-IT" sz="1400" dirty="0"/>
              <a:t> (</a:t>
            </a:r>
            <a:r>
              <a:rPr lang="it-IT" sz="1400" dirty="0" err="1"/>
              <a:t>elastic</a:t>
            </a:r>
            <a:r>
              <a:rPr lang="it-IT" sz="1400" dirty="0"/>
              <a:t> case: </a:t>
            </a:r>
            <a:r>
              <a:rPr lang="el-GR" sz="1400" dirty="0"/>
              <a:t>ξ = 0)</a:t>
            </a:r>
            <a:endParaRPr lang="it-IT" sz="14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October-17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ICPPA 2017                 </a:t>
            </a:r>
            <a:r>
              <a:rPr lang="en-US" dirty="0" err="1" smtClean="0"/>
              <a:t>F.Ferro</a:t>
            </a:r>
            <a:r>
              <a:rPr lang="en-US" dirty="0" smtClean="0"/>
              <a:t> - INFN Genova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556" y="926079"/>
            <a:ext cx="6042373" cy="132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556" y="2400105"/>
            <a:ext cx="96869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556" y="4429060"/>
            <a:ext cx="3238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556" y="4952935"/>
            <a:ext cx="2305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egnaposto contenuto 2"/>
          <p:cNvSpPr txBox="1">
            <a:spLocks/>
          </p:cNvSpPr>
          <p:nvPr/>
        </p:nvSpPr>
        <p:spPr>
          <a:xfrm>
            <a:off x="5563649" y="4310658"/>
            <a:ext cx="4563649" cy="14408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400" dirty="0" smtClean="0"/>
          </a:p>
        </p:txBody>
      </p:sp>
      <p:sp>
        <p:nvSpPr>
          <p:cNvPr id="12" name="Segnaposto contenuto 2"/>
          <p:cNvSpPr txBox="1">
            <a:spLocks/>
          </p:cNvSpPr>
          <p:nvPr/>
        </p:nvSpPr>
        <p:spPr>
          <a:xfrm>
            <a:off x="5751535" y="4325271"/>
            <a:ext cx="5997879" cy="14408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1600" dirty="0" smtClean="0"/>
              <a:t>L</a:t>
            </a:r>
            <a:r>
              <a:rPr lang="en-IE" sz="1600" baseline="-25000" dirty="0" smtClean="0"/>
              <a:t>x</a:t>
            </a:r>
            <a:r>
              <a:rPr lang="en-IE" sz="1600" dirty="0"/>
              <a:t>, L</a:t>
            </a:r>
            <a:r>
              <a:rPr lang="en-IE" sz="1600" baseline="-25000" dirty="0"/>
              <a:t>y</a:t>
            </a:r>
            <a:r>
              <a:rPr lang="en-IE" sz="1600" dirty="0"/>
              <a:t>: effective lengths (sensitivity to scattering angle)</a:t>
            </a:r>
          </a:p>
          <a:p>
            <a:r>
              <a:rPr lang="en-IE" sz="1600" dirty="0" err="1"/>
              <a:t>v</a:t>
            </a:r>
            <a:r>
              <a:rPr lang="en-IE" sz="1600" baseline="-25000" dirty="0" err="1"/>
              <a:t>x</a:t>
            </a:r>
            <a:r>
              <a:rPr lang="en-IE" sz="1600" dirty="0"/>
              <a:t>, </a:t>
            </a:r>
            <a:r>
              <a:rPr lang="en-IE" sz="1600" dirty="0" err="1"/>
              <a:t>v</a:t>
            </a:r>
            <a:r>
              <a:rPr lang="en-IE" sz="1600" baseline="-25000" dirty="0" err="1"/>
              <a:t>y</a:t>
            </a:r>
            <a:r>
              <a:rPr lang="en-IE" sz="1600" dirty="0"/>
              <a:t>: magnifications (sensitivity to vertex position)</a:t>
            </a:r>
          </a:p>
          <a:p>
            <a:r>
              <a:rPr lang="en-IE" sz="1600" dirty="0" err="1"/>
              <a:t>D</a:t>
            </a:r>
            <a:r>
              <a:rPr lang="en-IE" sz="1600" baseline="-25000" dirty="0" err="1"/>
              <a:t>x</a:t>
            </a:r>
            <a:r>
              <a:rPr lang="en-IE" sz="1600" dirty="0"/>
              <a:t> : dispersion (sensitivity to momentum loss); </a:t>
            </a:r>
            <a:r>
              <a:rPr lang="en-IE" sz="1600" dirty="0" err="1"/>
              <a:t>D</a:t>
            </a:r>
            <a:r>
              <a:rPr lang="en-IE" sz="1600" baseline="-25000" dirty="0" err="1"/>
              <a:t>y</a:t>
            </a:r>
            <a:r>
              <a:rPr lang="en-IE" sz="1600" dirty="0"/>
              <a:t> ~ 0</a:t>
            </a:r>
            <a:r>
              <a:rPr lang="it-IT" sz="1600" dirty="0" smtClean="0"/>
              <a:t>:</a:t>
            </a:r>
            <a:endParaRPr lang="it-IT" sz="16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560925" y="5715093"/>
            <a:ext cx="5287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>
                <a:solidFill>
                  <a:schemeClr val="accent6">
                    <a:lumMod val="75000"/>
                  </a:schemeClr>
                </a:solidFill>
              </a:rPr>
              <a:t>Excellent beam optics understanding needed</a:t>
            </a:r>
            <a:endParaRPr lang="it-I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390356" y="5702567"/>
            <a:ext cx="362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[New J. Phys. 16 (2014) 103041]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1577039" y="5398137"/>
            <a:ext cx="107396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b="1" dirty="0"/>
              <a:t>Reconstruction of proton </a:t>
            </a:r>
            <a:r>
              <a:rPr lang="en-IE" b="1" dirty="0" smtClean="0"/>
              <a:t>kinematics inverting the </a:t>
            </a:r>
            <a:r>
              <a:rPr lang="en-IE" b="1" dirty="0"/>
              <a:t>transport equation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9252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04618" y="98017"/>
            <a:ext cx="8911687" cy="1280890"/>
          </a:xfrm>
        </p:spPr>
        <p:txBody>
          <a:bodyPr/>
          <a:lstStyle/>
          <a:p>
            <a:r>
              <a:rPr lang="en-US" dirty="0" smtClean="0"/>
              <a:t>Proton acceptance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00488" y="868471"/>
            <a:ext cx="8915400" cy="3777622"/>
          </a:xfrm>
        </p:spPr>
        <p:txBody>
          <a:bodyPr/>
          <a:lstStyle/>
          <a:p>
            <a:r>
              <a:rPr lang="en-US" b="1" dirty="0" smtClean="0"/>
              <a:t>Acceptance for elastic and diffractive protons depends on LHC optics and TOTEM running scenario (e.g. approach to the beam) </a:t>
            </a:r>
            <a:endParaRPr lang="it-IT" b="1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October-17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ICPPA 2017                 F.Ferro - INFN Genova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129424" y="1618338"/>
            <a:ext cx="9296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 ≈ −p</a:t>
            </a:r>
            <a:r>
              <a:rPr lang="it-IT" baseline="30000" dirty="0"/>
              <a:t>2</a:t>
            </a:r>
            <a:r>
              <a:rPr lang="it-IT" dirty="0"/>
              <a:t> </a:t>
            </a:r>
            <a:r>
              <a:rPr lang="el-GR" dirty="0"/>
              <a:t>Θ</a:t>
            </a:r>
            <a:r>
              <a:rPr lang="el-GR" baseline="30000" dirty="0"/>
              <a:t>∗ 2</a:t>
            </a:r>
            <a:r>
              <a:rPr lang="el-GR" dirty="0"/>
              <a:t>: </a:t>
            </a:r>
            <a:r>
              <a:rPr lang="it-IT" dirty="0" err="1"/>
              <a:t>four-momentum</a:t>
            </a:r>
            <a:r>
              <a:rPr lang="it-IT" dirty="0"/>
              <a:t> transfer </a:t>
            </a:r>
            <a:r>
              <a:rPr lang="it-IT" dirty="0" err="1"/>
              <a:t>squared</a:t>
            </a:r>
            <a:r>
              <a:rPr lang="it-IT" dirty="0"/>
              <a:t>; </a:t>
            </a:r>
            <a:r>
              <a:rPr lang="el-GR" dirty="0"/>
              <a:t>ξ = Δ</a:t>
            </a:r>
            <a:r>
              <a:rPr lang="it-IT" dirty="0"/>
              <a:t>p/p: </a:t>
            </a:r>
            <a:r>
              <a:rPr lang="it-IT" dirty="0" err="1"/>
              <a:t>fractional</a:t>
            </a:r>
            <a:r>
              <a:rPr lang="it-IT" dirty="0"/>
              <a:t> </a:t>
            </a:r>
            <a:r>
              <a:rPr lang="it-IT" dirty="0" err="1"/>
              <a:t>momentum</a:t>
            </a:r>
            <a:r>
              <a:rPr lang="it-IT" dirty="0"/>
              <a:t> </a:t>
            </a:r>
            <a:r>
              <a:rPr lang="it-IT" dirty="0" err="1"/>
              <a:t>loss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285" y="2078799"/>
            <a:ext cx="7973208" cy="3183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8"/>
          <p:cNvSpPr/>
          <p:nvPr/>
        </p:nvSpPr>
        <p:spPr>
          <a:xfrm>
            <a:off x="2611285" y="5262497"/>
            <a:ext cx="7973208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chemeClr val="accent5"/>
                </a:solidFill>
              </a:rPr>
              <a:t>|t| &gt; O(1 GeV</a:t>
            </a:r>
            <a:r>
              <a:rPr lang="it-IT" sz="1400" b="1" baseline="30000" dirty="0">
                <a:solidFill>
                  <a:schemeClr val="accent5"/>
                </a:solidFill>
              </a:rPr>
              <a:t>2</a:t>
            </a:r>
            <a:r>
              <a:rPr lang="it-IT" sz="1400" b="1" dirty="0" smtClean="0">
                <a:solidFill>
                  <a:schemeClr val="accent5"/>
                </a:solidFill>
              </a:rPr>
              <a:t>)                                      </a:t>
            </a:r>
            <a:r>
              <a:rPr lang="it-IT" sz="1400" b="1" dirty="0">
                <a:solidFill>
                  <a:schemeClr val="accent5"/>
                </a:solidFill>
              </a:rPr>
              <a:t>|t| &gt; O(10</a:t>
            </a:r>
            <a:r>
              <a:rPr lang="it-IT" sz="1400" b="1" baseline="30000" dirty="0">
                <a:solidFill>
                  <a:schemeClr val="accent5"/>
                </a:solidFill>
              </a:rPr>
              <a:t>−2</a:t>
            </a:r>
            <a:r>
              <a:rPr lang="it-IT" sz="1400" b="1" dirty="0">
                <a:solidFill>
                  <a:schemeClr val="accent5"/>
                </a:solidFill>
              </a:rPr>
              <a:t> GeV</a:t>
            </a:r>
            <a:r>
              <a:rPr lang="it-IT" sz="1400" b="1" baseline="30000" dirty="0">
                <a:solidFill>
                  <a:schemeClr val="accent5"/>
                </a:solidFill>
              </a:rPr>
              <a:t>2</a:t>
            </a:r>
            <a:r>
              <a:rPr lang="it-IT" sz="1400" b="1" dirty="0">
                <a:solidFill>
                  <a:schemeClr val="accent5"/>
                </a:solidFill>
              </a:rPr>
              <a:t>) </a:t>
            </a:r>
            <a:r>
              <a:rPr lang="it-IT" sz="1400" b="1" dirty="0" smtClean="0">
                <a:solidFill>
                  <a:schemeClr val="accent5"/>
                </a:solidFill>
              </a:rPr>
              <a:t>                      |</a:t>
            </a:r>
            <a:r>
              <a:rPr lang="it-IT" sz="1400" b="1" dirty="0">
                <a:solidFill>
                  <a:schemeClr val="accent5"/>
                </a:solidFill>
              </a:rPr>
              <a:t>t| &gt; </a:t>
            </a:r>
            <a:r>
              <a:rPr lang="it-IT" sz="1400" b="1" dirty="0" err="1">
                <a:solidFill>
                  <a:schemeClr val="accent5"/>
                </a:solidFill>
              </a:rPr>
              <a:t>few</a:t>
            </a:r>
            <a:r>
              <a:rPr lang="it-IT" sz="1400" b="1" dirty="0">
                <a:solidFill>
                  <a:schemeClr val="accent5"/>
                </a:solidFill>
              </a:rPr>
              <a:t> 10</a:t>
            </a:r>
            <a:r>
              <a:rPr lang="it-IT" sz="1400" b="1" baseline="30000" dirty="0">
                <a:solidFill>
                  <a:schemeClr val="accent5"/>
                </a:solidFill>
              </a:rPr>
              <a:t>−4</a:t>
            </a:r>
            <a:r>
              <a:rPr lang="it-IT" sz="1400" b="1" dirty="0">
                <a:solidFill>
                  <a:schemeClr val="accent5"/>
                </a:solidFill>
              </a:rPr>
              <a:t> GeV</a:t>
            </a:r>
            <a:r>
              <a:rPr lang="it-IT" sz="1400" b="1" baseline="30000" dirty="0">
                <a:solidFill>
                  <a:schemeClr val="accent5"/>
                </a:solidFill>
              </a:rPr>
              <a:t>2</a:t>
            </a:r>
          </a:p>
        </p:txBody>
      </p:sp>
      <p:sp>
        <p:nvSpPr>
          <p:cNvPr id="10" name="Rettangolo 9"/>
          <p:cNvSpPr/>
          <p:nvPr/>
        </p:nvSpPr>
        <p:spPr>
          <a:xfrm>
            <a:off x="4214592" y="5686909"/>
            <a:ext cx="4681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dirty="0"/>
              <a:t>Elastic scattering: special case </a:t>
            </a:r>
            <a:r>
              <a:rPr lang="en-IE" dirty="0" smtClean="0"/>
              <a:t>with </a:t>
            </a:r>
            <a:r>
              <a:rPr lang="en-IE" dirty="0"/>
              <a:t>ξ = 0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 rot="16200000">
            <a:off x="1515650" y="3557393"/>
            <a:ext cx="1459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typically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383440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66415" y="0"/>
            <a:ext cx="8911687" cy="751562"/>
          </a:xfrm>
        </p:spPr>
        <p:txBody>
          <a:bodyPr/>
          <a:lstStyle/>
          <a:p>
            <a:r>
              <a:rPr lang="en-US" dirty="0" smtClean="0"/>
              <a:t>Elastic scattering: data sets vs t ranges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October-17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ICPPA 2017                 F.Ferro - INFN Genova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17" name="Gruppo 16"/>
          <p:cNvGrpSpPr/>
          <p:nvPr/>
        </p:nvGrpSpPr>
        <p:grpSpPr>
          <a:xfrm>
            <a:off x="2161980" y="819150"/>
            <a:ext cx="8463825" cy="5219700"/>
            <a:chOff x="1761148" y="819150"/>
            <a:chExt cx="8463825" cy="521970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1148" y="819150"/>
              <a:ext cx="7667625" cy="521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CasellaDiTesto 7"/>
            <p:cNvSpPr txBox="1"/>
            <p:nvPr/>
          </p:nvSpPr>
          <p:spPr>
            <a:xfrm>
              <a:off x="7085860" y="1467493"/>
              <a:ext cx="132119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analysis ongoing</a:t>
              </a:r>
              <a:endParaRPr lang="it-IT" sz="1400" dirty="0"/>
            </a:p>
          </p:txBody>
        </p:sp>
        <p:sp>
          <p:nvSpPr>
            <p:cNvPr id="9" name="Rettangolo 8"/>
            <p:cNvSpPr/>
            <p:nvPr/>
          </p:nvSpPr>
          <p:spPr>
            <a:xfrm>
              <a:off x="6873463" y="1888505"/>
              <a:ext cx="155042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100" dirty="0"/>
                <a:t>[</a:t>
              </a:r>
              <a:r>
                <a:rPr lang="it-IT" sz="1100" dirty="0" smtClean="0"/>
                <a:t>EPJC </a:t>
              </a:r>
              <a:r>
                <a:rPr lang="it-IT" sz="1100" dirty="0"/>
                <a:t>76 (2016) </a:t>
              </a:r>
              <a:r>
                <a:rPr lang="it-IT" sz="1100" dirty="0" smtClean="0"/>
                <a:t>661]</a:t>
              </a:r>
              <a:endParaRPr lang="it-IT" sz="1100" dirty="0"/>
            </a:p>
          </p:txBody>
        </p:sp>
        <p:sp>
          <p:nvSpPr>
            <p:cNvPr id="10" name="Rettangolo 9"/>
            <p:cNvSpPr/>
            <p:nvPr/>
          </p:nvSpPr>
          <p:spPr>
            <a:xfrm>
              <a:off x="7582582" y="3231807"/>
              <a:ext cx="1669047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100" dirty="0"/>
                <a:t>[EPL 101 (2013) 21002]</a:t>
              </a:r>
            </a:p>
          </p:txBody>
        </p:sp>
        <p:sp>
          <p:nvSpPr>
            <p:cNvPr id="12" name="Rettangolo 11"/>
            <p:cNvSpPr/>
            <p:nvPr/>
          </p:nvSpPr>
          <p:spPr>
            <a:xfrm>
              <a:off x="7313277" y="2793397"/>
              <a:ext cx="1590500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100" dirty="0"/>
                <a:t>[EPL 96 (2011) 21002]</a:t>
              </a:r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8218246" y="3732849"/>
              <a:ext cx="1838965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it-IT" sz="1100" dirty="0"/>
                <a:t>[NPB 899 (2015) 527-546]</a:t>
              </a:r>
            </a:p>
          </p:txBody>
        </p:sp>
        <p:sp>
          <p:nvSpPr>
            <p:cNvPr id="14" name="Rettangolo 13"/>
            <p:cNvSpPr/>
            <p:nvPr/>
          </p:nvSpPr>
          <p:spPr>
            <a:xfrm>
              <a:off x="7696354" y="4283994"/>
              <a:ext cx="1590500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100" dirty="0"/>
                <a:t>[EPL 95 (2011) 41001]</a:t>
              </a:r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8903777" y="5039498"/>
              <a:ext cx="1321196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analysis ongoing</a:t>
              </a:r>
              <a:endParaRPr lang="it-IT" sz="1400" dirty="0"/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7293598" y="2333065"/>
              <a:ext cx="135325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[to be published]</a:t>
              </a:r>
              <a:endParaRPr lang="it-IT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9979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54305" y="184655"/>
            <a:ext cx="8911687" cy="1280890"/>
          </a:xfrm>
        </p:spPr>
        <p:txBody>
          <a:bodyPr/>
          <a:lstStyle/>
          <a:p>
            <a:r>
              <a:rPr lang="en-US" dirty="0" smtClean="0"/>
              <a:t>Elastic scattering at 7 </a:t>
            </a:r>
            <a:r>
              <a:rPr lang="en-US" dirty="0" err="1" smtClean="0"/>
              <a:t>TeV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October-17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ICPPA 2017                 F.Ferro - INFN Genova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728" y="1062766"/>
            <a:ext cx="7665472" cy="5085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65" y="3535601"/>
            <a:ext cx="3247764" cy="261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909524" y="3115756"/>
            <a:ext cx="2949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Comparison with models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2582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2179</TotalTime>
  <Words>1575</Words>
  <Application>Microsoft Office PowerPoint</Application>
  <PresentationFormat>Widescreen</PresentationFormat>
  <Paragraphs>303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Arial</vt:lpstr>
      <vt:lpstr>Calibri</vt:lpstr>
      <vt:lpstr>Cambria Math</vt:lpstr>
      <vt:lpstr>Castellar</vt:lpstr>
      <vt:lpstr>Century Gothic</vt:lpstr>
      <vt:lpstr>Comic Sans MS</vt:lpstr>
      <vt:lpstr>Gill Sans MT</vt:lpstr>
      <vt:lpstr>Symbol</vt:lpstr>
      <vt:lpstr>Times New Roman</vt:lpstr>
      <vt:lpstr>Wingdings</vt:lpstr>
      <vt:lpstr>Wingdings 3</vt:lpstr>
      <vt:lpstr>Wisp</vt:lpstr>
      <vt:lpstr>Measurements, status and plans of the TOTEM experiment at the LHC</vt:lpstr>
      <vt:lpstr>TOTEM physics (in a glance)</vt:lpstr>
      <vt:lpstr>TOTEM at the LHC</vt:lpstr>
      <vt:lpstr>Experimental apparatus (Run 1)</vt:lpstr>
      <vt:lpstr>Inelastic telescopes</vt:lpstr>
      <vt:lpstr>Proton reconstruction and beam optics</vt:lpstr>
      <vt:lpstr>Proton acceptance</vt:lpstr>
      <vt:lpstr>Elastic scattering: data sets vs t ranges</vt:lpstr>
      <vt:lpstr>Elastic scattering at 7 TeV</vt:lpstr>
      <vt:lpstr>Elastic scattering at 13 TeV</vt:lpstr>
      <vt:lpstr>Elastic scattering trends</vt:lpstr>
      <vt:lpstr>Elastic scattering at low t</vt:lpstr>
      <vt:lpstr>Elastic scattering: measurement of r</vt:lpstr>
      <vt:lpstr>Total pp cross section: measurements</vt:lpstr>
      <vt:lpstr>Total pp cross section: measurements</vt:lpstr>
      <vt:lpstr>Charged-particle pseudorapidity density</vt:lpstr>
      <vt:lpstr>Single diffraction (preliminary)</vt:lpstr>
      <vt:lpstr>Central Exclusive Production (with CMS)</vt:lpstr>
      <vt:lpstr>Central Exclusive Production (with CMS)</vt:lpstr>
      <vt:lpstr>High luminosity proton detector physics</vt:lpstr>
      <vt:lpstr>CTPPS setup in a snapshot</vt:lpstr>
      <vt:lpstr>Conclusions</vt:lpstr>
      <vt:lpstr>PowerPoint Presentation</vt:lpstr>
      <vt:lpstr>References</vt:lpstr>
      <vt:lpstr>Back up slides</vt:lpstr>
      <vt:lpstr>Elastic scattering in the CNI region</vt:lpstr>
      <vt:lpstr>Total pp cross section: strategies</vt:lpstr>
      <vt:lpstr>Diffractive event topology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Fabrizio Ferro</dc:creator>
  <cp:lastModifiedBy>Fabrizio Ferro</cp:lastModifiedBy>
  <cp:revision>86</cp:revision>
  <dcterms:created xsi:type="dcterms:W3CDTF">2017-09-05T09:07:26Z</dcterms:created>
  <dcterms:modified xsi:type="dcterms:W3CDTF">2017-10-04T15:13:08Z</dcterms:modified>
</cp:coreProperties>
</file>