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74" r:id="rId5"/>
    <p:sldId id="275" r:id="rId6"/>
    <p:sldId id="277" r:id="rId7"/>
    <p:sldId id="278" r:id="rId8"/>
    <p:sldId id="279" r:id="rId9"/>
    <p:sldId id="273" r:id="rId10"/>
    <p:sldId id="27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сений Захаров" initials="АЗ" lastIdx="1" clrIdx="0">
    <p:extLst>
      <p:ext uri="{19B8F6BF-5375-455C-9EA6-DF929625EA0E}">
        <p15:presenceInfo xmlns:p15="http://schemas.microsoft.com/office/powerpoint/2012/main" userId="70bd153a2a3555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638D3-1813-4353-94F5-090395CD8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481115-46F4-4036-8093-39993B4DC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A74A53-F939-4085-ADD0-7B69FCE3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C5E908-7717-4F86-99DF-B8455716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E0DEBD-E683-492E-AA64-10BB71F0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5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EA851-A2DD-4EDD-AA62-6887509B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FDC419-2A38-481F-AED0-62E0267CD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29405-07A0-4967-BD27-8C5CC37E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67F5A7-5063-4DF5-AD13-04ECFFD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943FA-4257-456E-8195-17273AA3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7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277242-285A-4E86-B19C-4CEB76ACD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DCE30D-8BB5-49EC-9139-72650F40A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204D51-54B6-47FD-9D39-B5ECB91B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0B88F-82F7-4239-940F-87E8C78C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C9EE3-0AFB-4624-B770-32B16233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8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C20C1-7A60-4822-A77A-9F32ECDB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FFBEA-FF79-40F1-AD05-6C58C5D12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B72DAD-5AFA-49E2-80A1-17A03F82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8AD66E-05D4-44B9-A40E-E4605ADD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C3513-BCB0-4B8B-BC37-725D5BFA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8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2FAA2-6278-494F-80A4-30725C54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7F994-BE73-4F91-96E5-B36EADA2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7FE563-4A99-40F5-B56C-3F1DA7AD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B6F9A3-A3F1-425B-8C34-2647733A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937BB3-BF5D-4F60-8909-9403C5FD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07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05162-3F60-4495-AE0D-51A56547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C5E8F-F83F-4D10-BE38-10FC2C472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5B103-4C71-4A1B-A103-A08843289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1B2967-AFE8-4D84-AC5E-3EE8E075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201450-7086-4379-969E-E6A77650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244C4-F5C9-48EF-99ED-2FD0AED1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F085D-279E-4EEE-BC75-B6F5DD68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44DC22-871E-4A37-AD40-0156726DA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BEF293-68F4-482C-887D-D5F090C74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8E008D-66D9-437C-8024-5153393B2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E33E26-4331-45B8-B093-6BBF14A34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F882B-6CF5-4F58-AE7D-CCDFBA96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983824-AAB7-4199-B8FC-A47EEE5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5E466C-AEDA-469D-92DD-82E47D35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3D9AC-E354-4138-A6B5-5D847841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69BE91-193E-44E2-A48C-AF74D056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2E16EC-6D50-4876-8D8C-A9A4D2DB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CF026-04B7-4390-B25A-CD33C0BC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2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C87C5F-7D4C-44D8-994E-39BD731E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E20A29-A3EF-4256-B1E8-9A703E32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F995EF-BC3C-4732-9706-EEB600AF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7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37DEA-80FD-4D42-A732-1634B52B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2D5D5C-5B4F-4302-915D-E357B87E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1513B6-8114-490C-B38A-058B03E97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BCD1AA-B0BA-47D7-8F83-330D383F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1A70CE-CA19-46F4-8194-8592CF84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B58025-718F-4063-B734-5C878CDB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A1381-FE29-4501-A0B5-7C44F9CA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595E46-A6B0-4BCF-9F2C-1595152BC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FCEF5C-4679-4634-860A-B567FBB9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7CD0FF-B76A-4C1B-9B8C-C06062AB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5593F9-BC9A-4D37-B78E-F255C934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997ADE-FC28-4D8D-B501-83ECEDA2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4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F8C87-23C1-4E57-A0C0-C68D5554C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3B69A1-2D20-4003-B917-CBF8B407D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DEB7A3-6966-4B53-A052-7425932F5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E42B-B20F-4850-9043-99F3CD77B81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FC86F-879B-4334-99DB-36D4D5F79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A7D657-FA11-4614-A910-60453DEAF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6AF7-7D3A-44B8-8B8C-D8AFC78A4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0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F2A89-C09E-4EB9-8B8C-108DE8346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393" y="2952664"/>
            <a:ext cx="11731864" cy="875184"/>
          </a:xfrm>
        </p:spPr>
        <p:txBody>
          <a:bodyPr>
            <a:noAutofit/>
          </a:bodyPr>
          <a:lstStyle/>
          <a:p>
            <a:pPr algn="l"/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рождения легких векторных мезонов в ультраперифирических столкновениях тяжелых ионов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99F022-A8A7-42EA-8313-0E829339D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5949" y="4635896"/>
            <a:ext cx="6920508" cy="165064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                                                         Работа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Тимошенко С.Л.                                        студента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-ого курса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Захарова Арсения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Михайловича</a:t>
            </a:r>
          </a:p>
          <a:p>
            <a:pPr algn="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ИЯФиТ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733C4-D8FF-489E-8D18-550F31AA5A38}"/>
              </a:ext>
            </a:extLst>
          </p:cNvPr>
          <p:cNvSpPr txBox="1"/>
          <p:nvPr/>
        </p:nvSpPr>
        <p:spPr>
          <a:xfrm>
            <a:off x="2896982" y="217517"/>
            <a:ext cx="6398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исследовательский ядерный университет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«МИФИ»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364AC-F436-4DDD-8928-EB72D0C707E3}"/>
              </a:ext>
            </a:extLst>
          </p:cNvPr>
          <p:cNvSpPr txBox="1"/>
          <p:nvPr/>
        </p:nvSpPr>
        <p:spPr>
          <a:xfrm>
            <a:off x="3689985" y="1052906"/>
            <a:ext cx="4982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физики элементарных частиц №40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5ADE5-8674-43E3-A433-290B29E17D5E}"/>
              </a:ext>
            </a:extLst>
          </p:cNvPr>
          <p:cNvSpPr txBox="1"/>
          <p:nvPr/>
        </p:nvSpPr>
        <p:spPr>
          <a:xfrm>
            <a:off x="3120244" y="2158880"/>
            <a:ext cx="5951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исследовательская работа студента на тему: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D3AF09-2B9F-49F7-A6B0-4E1733F47836}"/>
              </a:ext>
            </a:extLst>
          </p:cNvPr>
          <p:cNvSpPr txBox="1"/>
          <p:nvPr/>
        </p:nvSpPr>
        <p:spPr>
          <a:xfrm>
            <a:off x="5093862" y="6301929"/>
            <a:ext cx="200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г. Москва  2021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B048BC-7770-46C1-9A0D-721CD3879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93" y="236106"/>
            <a:ext cx="1444878" cy="148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Новости кафедры - Кафедра №40 &quot;Физика элементарных частиц&quot; НИЯУ МИФИ">
            <a:extLst>
              <a:ext uri="{FF2B5EF4-FFF2-40B4-BE49-F238E27FC236}">
                <a16:creationId xmlns:a16="http://schemas.microsoft.com/office/drawing/2014/main" id="{7AE70E19-A83F-4ECF-BAE9-AE0B2EF53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049" y="117355"/>
            <a:ext cx="2286000" cy="161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A478D-39F1-4241-8595-1F5A4072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Команды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0BB9F-4F9B-477F-98CF-8D987D342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549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setupATLAS</a:t>
            </a:r>
          </a:p>
          <a:p>
            <a:pPr marL="0" indent="0">
              <a:buNone/>
            </a:pPr>
            <a:r>
              <a:rPr lang="en-US" sz="1600" dirty="0"/>
              <a:t>1. </a:t>
            </a:r>
            <a:r>
              <a:rPr lang="ru-RU" sz="1600" dirty="0"/>
              <a:t>Генерация: </a:t>
            </a:r>
            <a:r>
              <a:rPr lang="en-US" sz="1600" dirty="0"/>
              <a:t>Asetup 21.6.20,AthGeneration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</a:rPr>
              <a:t>Gen_tf.py --ecmEnergy=5020 --jobConfig=421120 --maxEvents=10 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--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outputEVNTFile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=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test_starlight_.EVNT.pool.root</a:t>
            </a:r>
            <a:endParaRPr lang="ru-RU" sz="16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</a:rPr>
              <a:t>2. Симуляция: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asetup Athena,21.0.93,here</a:t>
            </a:r>
            <a:r>
              <a:rPr lang="ru-RU" sz="160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</a:rPr>
              <a:t>Sim_tf.py  --inputEvgenFile 'EVNT.pool.root' --outputHITSFile 'HITS.pool.root'  --AMIConfig s3469</a:t>
            </a:r>
            <a:endParaRPr lang="ru-RU" sz="1600" dirty="0"/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</a:rPr>
              <a:t>3. Оцифровка, Реконструкция: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asetup Athena,21.0.97,here</a:t>
            </a:r>
            <a:endParaRPr lang="ru-RU" sz="16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</a:rPr>
              <a:t>Reco_tf.py  --inputHITSFile 'HITS.pool.root' --outputAODFile=AOD.pool.root --outputESDFile=ESD.pool.root --AMIConfig r11509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AC041F-80DE-4752-B3E2-2BFC3F66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203" y="3231255"/>
            <a:ext cx="5452330" cy="34715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EC0E1E-1584-45FB-BB27-885D3CBF899D}"/>
              </a:ext>
            </a:extLst>
          </p:cNvPr>
          <p:cNvSpPr txBox="1"/>
          <p:nvPr/>
        </p:nvSpPr>
        <p:spPr>
          <a:xfrm>
            <a:off x="11590553" y="627322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9587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EF3A3CE-33B6-4792-B106-CC2B154B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Что такое </a:t>
            </a:r>
            <a:r>
              <a:rPr lang="en-US" sz="4800" b="1" dirty="0" err="1"/>
              <a:t>STARlight</a:t>
            </a:r>
            <a:r>
              <a:rPr lang="en-US" sz="4800" b="1" dirty="0"/>
              <a:t>?</a:t>
            </a:r>
            <a:endParaRPr lang="ru-RU" sz="4800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6A5161B-8762-4F4E-9A97-4F2A01BB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STARlight</a:t>
            </a:r>
            <a:r>
              <a:rPr lang="ru-RU" dirty="0"/>
              <a:t> - это Монте-Карло генератор, моделирующий двухфотонное и фотон-</a:t>
            </a:r>
            <a:r>
              <a:rPr lang="ru-RU" dirty="0" err="1"/>
              <a:t>померонное</a:t>
            </a:r>
            <a:r>
              <a:rPr lang="ru-RU" dirty="0"/>
              <a:t> взаимодействие между релятивистскими ядрами и протонами.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dirty="0"/>
              <a:t>Данная программа была написана специально для образования частиц в </a:t>
            </a:r>
            <a:r>
              <a:rPr lang="ru-RU" dirty="0" err="1"/>
              <a:t>ультрапериферических</a:t>
            </a:r>
            <a:r>
              <a:rPr lang="ru-RU" dirty="0"/>
              <a:t> взаимодействиях при энергиях RHIC для эксперимента STAR. Программный пакет  учитывает возможность перехода ядра из основного состояния в возбужденное при обмене дополнительным фотоном. В программе также разыгрывается распад частиц по </a:t>
            </a:r>
            <a:r>
              <a:rPr lang="ru-RU" dirty="0" err="1"/>
              <a:t>двухчастичному</a:t>
            </a:r>
            <a:r>
              <a:rPr lang="ru-RU" dirty="0"/>
              <a:t> каналу, с учетом мод распада данной частицы.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67D32-C18E-457F-B5B0-4679DED31BE9}"/>
              </a:ext>
            </a:extLst>
          </p:cNvPr>
          <p:cNvSpPr txBox="1"/>
          <p:nvPr/>
        </p:nvSpPr>
        <p:spPr>
          <a:xfrm>
            <a:off x="11694253" y="6273225"/>
            <a:ext cx="556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28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2D53B-11FE-41CB-8679-D20A8723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/>
              <a:t>Поставленные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35E41-DDD3-4173-9219-6F5A90E3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56" y="681036"/>
            <a:ext cx="10634444" cy="6082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Выполнено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Задача 1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ru-RU" sz="2400" dirty="0"/>
              <a:t>Ознакомление с программным пакетом. Симуляция 10.000 распадов                                с построением характерных гистограмм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/>
              <a:t>Задача 2:</a:t>
            </a:r>
            <a:br>
              <a:rPr lang="ru-RU" sz="2400" dirty="0"/>
            </a:br>
            <a:r>
              <a:rPr lang="ru-RU" sz="2400" dirty="0"/>
              <a:t>Введение нового канала распада </a:t>
            </a:r>
            <a:r>
              <a:rPr lang="en-US" sz="2400" dirty="0"/>
              <a:t>                              </a:t>
            </a:r>
            <a:r>
              <a:rPr lang="ru-RU" sz="2400" dirty="0"/>
              <a:t>, построение распределений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Текущий этап:</a:t>
            </a:r>
          </a:p>
          <a:p>
            <a:pPr marL="0" indent="0">
              <a:buNone/>
            </a:pPr>
            <a:r>
              <a:rPr lang="ru-RU" dirty="0"/>
              <a:t> Полное моделирования двухэтапного распада </a:t>
            </a:r>
          </a:p>
          <a:p>
            <a:pPr marL="0" indent="0">
              <a:buNone/>
            </a:pPr>
            <a:r>
              <a:rPr lang="ru-RU" dirty="0"/>
              <a:t>С помощью </a:t>
            </a:r>
            <a:r>
              <a:rPr lang="en-US" dirty="0"/>
              <a:t>ATLAS </a:t>
            </a:r>
            <a:r>
              <a:rPr lang="ru-RU" dirty="0"/>
              <a:t>софта</a:t>
            </a:r>
            <a:r>
              <a:rPr lang="en-US" dirty="0"/>
              <a:t>; </a:t>
            </a:r>
            <a:r>
              <a:rPr lang="ru-RU" dirty="0"/>
              <a:t>Последующий анализ данных.                                                      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B8E9AC-EE04-458E-B165-60628094B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080" y="1423166"/>
            <a:ext cx="1935734" cy="42894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446F03-5FAA-4CE5-9A25-606B66E20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4433" y="3000018"/>
            <a:ext cx="1979921" cy="42898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3484F57-0D9A-4148-8594-9DB8C3321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4961" y="4028502"/>
            <a:ext cx="1852289" cy="33839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84CC109-8D8D-46D4-B07A-5A684C62C4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959" y="4481408"/>
            <a:ext cx="4093681" cy="4563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211E78-BE72-4A56-B88C-17E7446AE9BA}"/>
              </a:ext>
            </a:extLst>
          </p:cNvPr>
          <p:cNvSpPr txBox="1"/>
          <p:nvPr/>
        </p:nvSpPr>
        <p:spPr>
          <a:xfrm>
            <a:off x="11727809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0393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69D0B-7ADA-4506-899D-3B9EFFF79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5008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/>
              <a:t>Полное моделирование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8A4649-A0D0-4C62-A9EC-0CE0D9318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9446"/>
            <a:ext cx="10515600" cy="194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/>
              <a:t>Упрощенная схема полного моделирования </a:t>
            </a:r>
          </a:p>
          <a:p>
            <a:pPr marL="0" indent="0">
              <a:buNone/>
            </a:pPr>
            <a:r>
              <a:rPr lang="ru-RU" sz="1400" dirty="0">
                <a:ea typeface="Times New Roman" panose="02020603050405020304" pitchFamily="18" charset="0"/>
              </a:rPr>
              <a:t>О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сновные блоки: генерация физического сигнала,  процесс моделирования, оцифровка, реконструкция, создание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AOD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файла и анализ полученных данных. Хиты полученные  в результате моделирования могут быть непосредственно обработаны алгоритмом преобразования в цифровую форму и преобразованы в формат  «Объекты Сырых Данных» (RDOs). 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Модификация</a:t>
            </a:r>
            <a:r>
              <a:rPr lang="ru-RU" sz="1400" b="1" dirty="0">
                <a:ea typeface="Times New Roman" panose="02020603050405020304" pitchFamily="18" charset="0"/>
              </a:rPr>
              <a:t> кода -</a:t>
            </a:r>
            <a:r>
              <a:rPr lang="en-US" sz="1400" b="1" dirty="0">
                <a:ea typeface="Times New Roman" panose="02020603050405020304" pitchFamily="18" charset="0"/>
              </a:rPr>
              <a:t>&gt;</a:t>
            </a:r>
            <a:r>
              <a:rPr lang="ru-RU" sz="1400" b="1" dirty="0">
                <a:ea typeface="Times New Roman" panose="02020603050405020304" pitchFamily="18" charset="0"/>
              </a:rPr>
              <a:t> </a:t>
            </a:r>
            <a:r>
              <a:rPr lang="en-US" sz="1400" b="1" dirty="0">
                <a:ea typeface="Times New Roman" panose="02020603050405020304" pitchFamily="18" charset="0"/>
              </a:rPr>
              <a:t>standalone</a:t>
            </a:r>
            <a:endParaRPr lang="ru-RU" sz="1400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/>
              <a:t>Генерация – </a:t>
            </a:r>
            <a:r>
              <a:rPr lang="en-US" sz="1400" dirty="0"/>
              <a:t>MC, standalone </a:t>
            </a:r>
            <a:r>
              <a:rPr lang="ru-RU" sz="1400" dirty="0"/>
              <a:t>выходной файл – </a:t>
            </a:r>
            <a:r>
              <a:rPr lang="en-US" sz="1400" dirty="0"/>
              <a:t>ASCII. </a:t>
            </a:r>
            <a:r>
              <a:rPr lang="ru-RU" sz="1400" dirty="0"/>
              <a:t>Для симуляции, оцифровки и реконструкции необходим </a:t>
            </a:r>
            <a:r>
              <a:rPr lang="en-US" sz="1400" dirty="0"/>
              <a:t>EVNT.pool.root (HepEVNT)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r>
              <a:rPr lang="ru-RU" sz="1400" dirty="0"/>
              <a:t>Методы решения: 	1. Написание</a:t>
            </a:r>
            <a:r>
              <a:rPr lang="en-US" sz="1400" dirty="0"/>
              <a:t>/</a:t>
            </a:r>
            <a:r>
              <a:rPr lang="ru-RU" sz="1400" dirty="0"/>
              <a:t>поиск конфига перевода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	             </a:t>
            </a:r>
            <a:r>
              <a:rPr lang="ru-RU" sz="1400" dirty="0"/>
              <a:t>	</a:t>
            </a:r>
            <a:r>
              <a:rPr lang="en-US" sz="1400" dirty="0"/>
              <a:t>2.</a:t>
            </a:r>
            <a:r>
              <a:rPr lang="ru-RU" sz="1400" dirty="0"/>
              <a:t> </a:t>
            </a:r>
            <a:r>
              <a:rPr lang="en-US" sz="1400" dirty="0"/>
              <a:t>Git -&gt; </a:t>
            </a:r>
            <a:r>
              <a:rPr lang="ru-RU" sz="1400" dirty="0"/>
              <a:t>копия </a:t>
            </a:r>
            <a:r>
              <a:rPr lang="en-US" sz="1400" dirty="0"/>
              <a:t>Athena</a:t>
            </a:r>
            <a:r>
              <a:rPr lang="ru-RU" sz="1400" dirty="0"/>
              <a:t> </a:t>
            </a:r>
            <a:r>
              <a:rPr lang="en-US" sz="1400" dirty="0"/>
              <a:t>-&gt; </a:t>
            </a:r>
            <a:r>
              <a:rPr lang="ru-RU" sz="1400" dirty="0"/>
              <a:t>Подключение локальных библиотек </a:t>
            </a:r>
            <a:r>
              <a:rPr lang="en-US" sz="1400" dirty="0"/>
              <a:t>-&gt; </a:t>
            </a:r>
            <a:r>
              <a:rPr lang="ru-RU" sz="1400" dirty="0"/>
              <a:t>Генерация</a:t>
            </a:r>
            <a:r>
              <a:rPr lang="en-US" sz="1400" dirty="0"/>
              <a:t> (</a:t>
            </a:r>
            <a:r>
              <a:rPr lang="en-US" sz="1400" b="1" dirty="0"/>
              <a:t>Atlassian Tutorial</a:t>
            </a:r>
            <a:r>
              <a:rPr lang="en-US" sz="1400" dirty="0"/>
              <a:t>)</a:t>
            </a:r>
            <a:endParaRPr lang="ru-RU" sz="14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184BBA3-DDD8-4926-B168-EB9EDE52C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423" y="633269"/>
            <a:ext cx="6576634" cy="405617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31DC83A-0B0A-432A-84BE-7C4094A8496E}"/>
              </a:ext>
            </a:extLst>
          </p:cNvPr>
          <p:cNvSpPr txBox="1"/>
          <p:nvPr/>
        </p:nvSpPr>
        <p:spPr>
          <a:xfrm>
            <a:off x="11740221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644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5117C-AA80-40F3-9A10-8800C6A1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6619"/>
          </a:xfrm>
        </p:spPr>
        <p:txBody>
          <a:bodyPr/>
          <a:lstStyle/>
          <a:p>
            <a:pPr algn="ctr"/>
            <a:r>
              <a:rPr lang="ru-RU" b="1" dirty="0"/>
              <a:t>Что такое </a:t>
            </a:r>
            <a:r>
              <a:rPr lang="en-US" b="1" dirty="0"/>
              <a:t>Git?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45B7C-39AA-435D-9242-D590323D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620"/>
            <a:ext cx="10515600" cy="5847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Git —современная система управления версиями. Это развитый проект с активной поддержкой и открытым исходным кодом. Git применяется для управления версиями в рамках колоссального количества проектов по разработке ПО, как коммерческих, так и с открытым исходным кодом. Система используется множеством профессиональных разработчиков программного обеспечения</a:t>
            </a:r>
            <a:r>
              <a:rPr lang="en-US" sz="1600" dirty="0"/>
              <a:t>.</a:t>
            </a:r>
            <a:endParaRPr lang="ru-RU" sz="1600" dirty="0">
              <a:solidFill>
                <a:srgbClr val="4D4D4D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4D4D4D"/>
                </a:solidFill>
              </a:rPr>
              <a:t>Workflow Overview – </a:t>
            </a:r>
            <a:r>
              <a:rPr lang="ru-RU" sz="1600" dirty="0">
                <a:solidFill>
                  <a:srgbClr val="4D4D4D"/>
                </a:solidFill>
              </a:rPr>
              <a:t>возможность скопировать </a:t>
            </a:r>
            <a:r>
              <a:rPr lang="en-US" sz="1600" dirty="0">
                <a:solidFill>
                  <a:srgbClr val="4D4D4D"/>
                </a:solidFill>
              </a:rPr>
              <a:t>Athena/Generators/Starlight_i -&gt; </a:t>
            </a:r>
            <a:r>
              <a:rPr lang="ru-RU" sz="1600" dirty="0">
                <a:solidFill>
                  <a:srgbClr val="4D4D4D"/>
                </a:solidFill>
              </a:rPr>
              <a:t>подключение локальных библиотек </a:t>
            </a:r>
            <a:r>
              <a:rPr lang="en-US" sz="1600" dirty="0">
                <a:solidFill>
                  <a:srgbClr val="4D4D4D"/>
                </a:solidFill>
              </a:rPr>
              <a:t>-&gt;</a:t>
            </a:r>
            <a:r>
              <a:rPr lang="ru-RU" sz="1600" dirty="0">
                <a:solidFill>
                  <a:srgbClr val="4D4D4D"/>
                </a:solidFill>
              </a:rPr>
              <a:t> генерация 334 канала на внутреннем </a:t>
            </a:r>
            <a:r>
              <a:rPr lang="en-US" sz="1600" dirty="0">
                <a:solidFill>
                  <a:srgbClr val="4D4D4D"/>
                </a:solidFill>
              </a:rPr>
              <a:t>StarLight -&gt; </a:t>
            </a:r>
            <a:r>
              <a:rPr lang="ru-RU" sz="1600" dirty="0">
                <a:solidFill>
                  <a:srgbClr val="4D4D4D"/>
                </a:solidFill>
              </a:rPr>
              <a:t>выходной файл </a:t>
            </a:r>
            <a:r>
              <a:rPr lang="en-US" sz="1600" dirty="0">
                <a:solidFill>
                  <a:srgbClr val="4D4D4D"/>
                </a:solidFill>
              </a:rPr>
              <a:t>EVNT.pool.root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CEAFBA-2A01-447D-8276-2EA27820C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5" y="2326632"/>
            <a:ext cx="4792910" cy="43992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FB98E2-CB1F-48F0-8EAE-93342F17E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862" y="2419393"/>
            <a:ext cx="6096000" cy="44386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4BC8DB-9EC1-4823-BCC1-AACFE3BE9609}"/>
              </a:ext>
            </a:extLst>
          </p:cNvPr>
          <p:cNvSpPr txBox="1"/>
          <p:nvPr/>
        </p:nvSpPr>
        <p:spPr>
          <a:xfrm>
            <a:off x="11798944" y="6301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0156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4CF3D-425E-4C34-80A6-C2D19A04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312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Проблемы с симуляцией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8A18A-E6DD-40D9-814A-D507B0985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343"/>
            <a:ext cx="10515600" cy="53716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Ошибка, связанная с написанием канала</a:t>
            </a:r>
          </a:p>
          <a:p>
            <a:pPr marL="0" indent="0">
              <a:buNone/>
            </a:pPr>
            <a:r>
              <a:rPr lang="ru-RU" sz="1600" dirty="0"/>
              <a:t>Написан на основе существующих -</a:t>
            </a:r>
            <a:r>
              <a:rPr lang="en-US" sz="1600" dirty="0"/>
              <a:t>&gt; </a:t>
            </a:r>
            <a:r>
              <a:rPr lang="ru-RU" sz="1600" dirty="0"/>
              <a:t>распад на частицу и античастицу </a:t>
            </a:r>
            <a:r>
              <a:rPr lang="en-US" sz="1600" dirty="0"/>
              <a:t>-&gt; pdgIdCode = </a:t>
            </a:r>
            <a:r>
              <a:rPr lang="ru-RU" sz="1600" dirty="0"/>
              <a:t>± 130 – ошибка на первой же стадии, -130 не существует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	      До</a:t>
            </a:r>
            <a:r>
              <a:rPr lang="en-US" sz="1600" dirty="0"/>
              <a:t>							 	     </a:t>
            </a:r>
            <a:r>
              <a:rPr lang="ru-RU" sz="1600" dirty="0"/>
              <a:t>После 	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				     Добавлен метод </a:t>
            </a:r>
            <a:r>
              <a:rPr lang="en-US" sz="1600" dirty="0"/>
              <a:t>Rndom()</a:t>
            </a:r>
          </a:p>
          <a:p>
            <a:pPr marL="0" indent="0">
              <a:buNone/>
            </a:pPr>
            <a:r>
              <a:rPr lang="en-US" sz="1600" dirty="0"/>
              <a:t>				     xtest &lt; 0.5 -&gt; ipId track1 = 130</a:t>
            </a:r>
          </a:p>
          <a:p>
            <a:pPr marL="0" indent="0">
              <a:buNone/>
            </a:pPr>
            <a:r>
              <a:rPr lang="en-US" sz="1600" dirty="0"/>
              <a:t>					          ipId track2 = 310</a:t>
            </a:r>
          </a:p>
          <a:p>
            <a:pPr marL="0" indent="0">
              <a:buNone/>
            </a:pPr>
            <a:r>
              <a:rPr lang="en-US" sz="1600" dirty="0"/>
              <a:t>				     else -&gt; ipId track1 = 310</a:t>
            </a:r>
          </a:p>
          <a:p>
            <a:pPr marL="0" indent="0">
              <a:buNone/>
            </a:pPr>
            <a:r>
              <a:rPr lang="en-US" sz="1600" dirty="0"/>
              <a:t>				                  IpId track2 = 130</a:t>
            </a:r>
            <a:endParaRPr lang="ru-RU" sz="1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2DF407-F716-4C8B-A3DA-7290CCC3E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745" y="1568586"/>
            <a:ext cx="2757400" cy="186041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6E471C-7C11-4A49-9DC7-D0255A831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005" y="2728913"/>
            <a:ext cx="4133850" cy="34480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FD355FA-B7FA-4C13-B069-D7B8C1743C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6620" y="2681288"/>
            <a:ext cx="4143375" cy="34956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45AA4B-6164-4061-BEBC-7444CAC3FAD3}"/>
              </a:ext>
            </a:extLst>
          </p:cNvPr>
          <p:cNvSpPr txBox="1"/>
          <p:nvPr/>
        </p:nvSpPr>
        <p:spPr>
          <a:xfrm>
            <a:off x="11709327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5420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7ACFF-3225-43A3-808A-E5FD8A644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7287"/>
          </a:xfrm>
        </p:spPr>
        <p:txBody>
          <a:bodyPr/>
          <a:lstStyle/>
          <a:p>
            <a:pPr algn="ctr"/>
            <a:r>
              <a:rPr lang="ru-RU" b="1" dirty="0"/>
              <a:t>Проблемы реконструкции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73005-835D-4491-A863-11D8C851A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674"/>
            <a:ext cx="10515600" cy="5880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Время обработки команды на </a:t>
            </a:r>
            <a:r>
              <a:rPr lang="en-US" sz="2000" dirty="0"/>
              <a:t>lxplus</a:t>
            </a:r>
            <a:r>
              <a:rPr lang="ru-RU" sz="2000" dirty="0"/>
              <a:t> ограничено </a:t>
            </a:r>
            <a:r>
              <a:rPr lang="en-US" sz="2000" dirty="0"/>
              <a:t>-&gt; </a:t>
            </a:r>
            <a:r>
              <a:rPr lang="ru-RU" sz="2000" dirty="0"/>
              <a:t>реконструкция занимает большое количество времени </a:t>
            </a:r>
            <a:r>
              <a:rPr lang="en-US" sz="2000" dirty="0"/>
              <a:t>-&gt; </a:t>
            </a:r>
            <a:r>
              <a:rPr lang="ru-RU" sz="2000" dirty="0"/>
              <a:t>ограничение по количеству событий на данном этапе (возможно около 0</a:t>
            </a:r>
            <a:r>
              <a:rPr lang="en-US" sz="2000" dirty="0"/>
              <a:t>&lt;nEvents (= 100)&lt;1000</a:t>
            </a:r>
            <a:r>
              <a:rPr lang="ru-RU" sz="2000" dirty="0"/>
              <a:t>)</a:t>
            </a:r>
            <a:r>
              <a:rPr lang="en-US" sz="2000" dirty="0"/>
              <a:t> </a:t>
            </a:r>
            <a:r>
              <a:rPr lang="ru-RU" sz="2000" dirty="0"/>
              <a:t>-</a:t>
            </a:r>
            <a:r>
              <a:rPr lang="en-US" sz="2000" dirty="0"/>
              <a:t>&gt; </a:t>
            </a:r>
            <a:r>
              <a:rPr lang="ru-RU" sz="2000" dirty="0"/>
              <a:t>малая статистика. Данные сырые, возможно в будущем использования </a:t>
            </a:r>
            <a:r>
              <a:rPr lang="en-US" sz="2000" dirty="0"/>
              <a:t>GRID. </a:t>
            </a:r>
          </a:p>
          <a:p>
            <a:pPr marL="0" indent="0">
              <a:buNone/>
            </a:pPr>
            <a:r>
              <a:rPr lang="ru-RU" sz="2000" b="1" dirty="0"/>
              <a:t>Некоторые текущие распределения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							   </a:t>
            </a:r>
            <a:r>
              <a:rPr lang="ru-RU" sz="1800" dirty="0"/>
              <a:t>Около 50 событий без треков</a:t>
            </a:r>
          </a:p>
          <a:p>
            <a:pPr marL="0" indent="0">
              <a:buNone/>
            </a:pPr>
            <a:r>
              <a:rPr lang="ru-RU" sz="1800" b="1" dirty="0"/>
              <a:t>							</a:t>
            </a:r>
            <a:r>
              <a:rPr lang="ru-RU" sz="1800" dirty="0"/>
              <a:t>30 событий с 1 треком и 14 с 2 треками</a:t>
            </a:r>
            <a:endParaRPr lang="en-US" sz="18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1969DD-2EED-4CF5-AD2E-689F68CF1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5" y="2230549"/>
            <a:ext cx="6593747" cy="37727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301B68-9883-4526-A923-BBB353A21CFA}"/>
              </a:ext>
            </a:extLst>
          </p:cNvPr>
          <p:cNvSpPr txBox="1"/>
          <p:nvPr/>
        </p:nvSpPr>
        <p:spPr>
          <a:xfrm>
            <a:off x="11719420" y="62929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9927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49287-34E7-491C-95FD-3A14FA74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3"/>
            <a:ext cx="10515600" cy="855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Некоторые текущие распределения</a:t>
            </a:r>
            <a:br>
              <a:rPr lang="ru-RU" sz="44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B16CD-D1D9-4275-9EB2-B6A860E3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062"/>
            <a:ext cx="10515600" cy="561490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Распределение по инвариантной массе</a:t>
            </a:r>
            <a:r>
              <a:rPr lang="ru-RU" dirty="0"/>
              <a:t>		</a:t>
            </a:r>
            <a:r>
              <a:rPr lang="ru-RU" sz="2000" dirty="0"/>
              <a:t>                По поперечному импульсу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800" dirty="0"/>
              <a:t>Распределение по инв. массе (пик в ≈ 1 </a:t>
            </a:r>
            <a:r>
              <a:rPr lang="en-US" sz="1800" dirty="0"/>
              <a:t>GeV)</a:t>
            </a:r>
            <a:r>
              <a:rPr lang="ru-RU" sz="1800" dirty="0"/>
              <a:t>                                   Пики достаточно небольшие</a:t>
            </a:r>
            <a:r>
              <a:rPr lang="en-US" sz="1800" dirty="0"/>
              <a:t> -&gt; </a:t>
            </a:r>
            <a:r>
              <a:rPr lang="ru-RU" sz="1800" dirty="0"/>
              <a:t>							объясняется тем, что при ультраперифирических 						взаимодействиях поперечный испульс 		-</a:t>
            </a:r>
            <a:r>
              <a:rPr lang="en-US" sz="1800" dirty="0"/>
              <a:t>&gt; 2*0.497614 </a:t>
            </a:r>
            <a:r>
              <a:rPr lang="ru-RU" sz="1800" dirty="0"/>
              <a:t>≈</a:t>
            </a:r>
            <a:r>
              <a:rPr lang="en-US" sz="1800" dirty="0"/>
              <a:t> 1 GeV</a:t>
            </a:r>
            <a:r>
              <a:rPr lang="ru-RU" sz="1800" dirty="0"/>
              <a:t>			образованной частицы очень мал</a:t>
            </a:r>
            <a:endParaRPr lang="en-US" sz="1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CA8E7F-D73F-4A00-819C-708A20E0F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37" y="4494293"/>
            <a:ext cx="3666251" cy="4085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A8B13C3-992E-412C-8843-128C2A933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546" y="989901"/>
            <a:ext cx="5513114" cy="293614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28217C2-B5A3-4DA7-8CDD-B1E6C69CE1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348" y="1039009"/>
            <a:ext cx="5519030" cy="29361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402502-3F4F-485E-B1B4-E7782923BE3B}"/>
              </a:ext>
            </a:extLst>
          </p:cNvPr>
          <p:cNvSpPr txBox="1"/>
          <p:nvPr/>
        </p:nvSpPr>
        <p:spPr>
          <a:xfrm>
            <a:off x="11733825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7136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80C55-6EE4-4036-867A-EDC7491F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599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59B6B-DF30-4950-A0AC-2E5CF81A7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99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Сейчас:</a:t>
            </a:r>
          </a:p>
          <a:p>
            <a:r>
              <a:rPr lang="ru-RU" dirty="0"/>
              <a:t>Теоретические сведения о программном пакете </a:t>
            </a:r>
            <a:r>
              <a:rPr lang="en-US" dirty="0" err="1"/>
              <a:t>STARLight</a:t>
            </a:r>
            <a:r>
              <a:rPr lang="en-US" dirty="0"/>
              <a:t> </a:t>
            </a:r>
            <a:r>
              <a:rPr lang="ru-RU" dirty="0"/>
              <a:t>уже были освещены</a:t>
            </a:r>
            <a:r>
              <a:rPr lang="en-US" dirty="0"/>
              <a:t>;</a:t>
            </a:r>
          </a:p>
          <a:p>
            <a:r>
              <a:rPr lang="ru-RU" dirty="0"/>
              <a:t>Включен новый канал распада;</a:t>
            </a:r>
          </a:p>
          <a:p>
            <a:r>
              <a:rPr lang="ru-RU" dirty="0"/>
              <a:t>Процесс полного моделирования практически освоен</a:t>
            </a:r>
            <a:r>
              <a:rPr lang="en-US" dirty="0"/>
              <a:t>, </a:t>
            </a:r>
            <a:r>
              <a:rPr lang="ru-RU" dirty="0"/>
              <a:t>решена проблема формата выходного файла и ошибки кода;</a:t>
            </a:r>
          </a:p>
          <a:p>
            <a:pPr marL="0" indent="0">
              <a:buNone/>
            </a:pPr>
            <a:r>
              <a:rPr lang="ru-RU" dirty="0"/>
              <a:t>В будущем:</a:t>
            </a:r>
          </a:p>
          <a:p>
            <a:r>
              <a:rPr lang="ru-RU" dirty="0"/>
              <a:t>Увеличение статистики, попытки загрузить в </a:t>
            </a:r>
            <a:r>
              <a:rPr lang="en-US" dirty="0"/>
              <a:t>GRID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Сравнение полученных данных с моделью, построенной с помощью </a:t>
            </a:r>
            <a:r>
              <a:rPr lang="en-US" dirty="0"/>
              <a:t>ParticleGun</a:t>
            </a:r>
            <a:r>
              <a:rPr lang="ru-RU" dirty="0"/>
              <a:t>;</a:t>
            </a:r>
          </a:p>
          <a:p>
            <a:r>
              <a:rPr lang="ru-RU" dirty="0"/>
              <a:t>Сравнение итоговых данных с полученными в ходе экспериментов </a:t>
            </a:r>
            <a:r>
              <a:rPr lang="en-US" dirty="0"/>
              <a:t>ATLAS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AF274-6670-44FB-9F24-750E99C7C512}"/>
              </a:ext>
            </a:extLst>
          </p:cNvPr>
          <p:cNvSpPr txBox="1"/>
          <p:nvPr/>
        </p:nvSpPr>
        <p:spPr>
          <a:xfrm>
            <a:off x="11768184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72651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816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Исследование рождения легких векторных мезонов в ультраперифирических столкновениях тяжелых ионов</vt:lpstr>
      <vt:lpstr>Что такое STARlight?</vt:lpstr>
      <vt:lpstr>Поставленные задачи</vt:lpstr>
      <vt:lpstr>Полное моделирование</vt:lpstr>
      <vt:lpstr>Что такое Git?</vt:lpstr>
      <vt:lpstr>Проблемы с симуляцией</vt:lpstr>
      <vt:lpstr>Проблемы реконструкции</vt:lpstr>
      <vt:lpstr>Некоторые текущие распределения </vt:lpstr>
      <vt:lpstr>Заключение</vt:lpstr>
      <vt:lpstr>Команды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Программный пакет STARlight</dc:title>
  <dc:creator>Арсений Захаров</dc:creator>
  <cp:lastModifiedBy>Арсений Захаров</cp:lastModifiedBy>
  <cp:revision>22</cp:revision>
  <dcterms:created xsi:type="dcterms:W3CDTF">2021-06-01T21:21:06Z</dcterms:created>
  <dcterms:modified xsi:type="dcterms:W3CDTF">2021-12-28T06:03:46Z</dcterms:modified>
</cp:coreProperties>
</file>