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5" r:id="rId6"/>
    <p:sldId id="266" r:id="rId7"/>
    <p:sldId id="267" r:id="rId8"/>
    <p:sldId id="261" r:id="rId9"/>
    <p:sldId id="263" r:id="rId10"/>
    <p:sldId id="269" r:id="rId11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91D"/>
    <a:srgbClr val="1C8C27"/>
    <a:srgbClr val="6077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0" y="9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9A19-E778-4B12-BFE5-D2A865092435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3837-1572-4550-A26F-2079BD79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625" y="1214703"/>
            <a:ext cx="10797562" cy="2388153"/>
          </a:xfrm>
        </p:spPr>
        <p:txBody>
          <a:bodyPr>
            <a:normAutofit/>
          </a:bodyPr>
          <a:lstStyle/>
          <a:p>
            <a:r>
              <a:rPr lang="en-GB" dirty="0" err="1">
                <a:ea typeface="+mj-lt"/>
                <a:cs typeface="+mj-lt"/>
              </a:rPr>
              <a:t>Интенсивность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потока</a:t>
            </a:r>
            <a:r>
              <a:rPr lang="en-GB" dirty="0">
                <a:ea typeface="+mj-lt"/>
                <a:cs typeface="+mj-lt"/>
              </a:rPr>
              <a:t>  </a:t>
            </a:r>
            <a:r>
              <a:rPr lang="en-GB" dirty="0" err="1">
                <a:ea typeface="+mj-lt"/>
                <a:cs typeface="+mj-lt"/>
              </a:rPr>
              <a:t>мюонов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космических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лучей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под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большими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зенитными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углами</a:t>
            </a: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114" y="3733871"/>
            <a:ext cx="4678543" cy="20015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400" dirty="0" err="1">
                <a:ea typeface="+mn-lt"/>
                <a:cs typeface="+mn-lt"/>
              </a:rPr>
              <a:t>Пономарева</a:t>
            </a:r>
            <a:r>
              <a:rPr lang="en-GB" sz="2400" dirty="0">
                <a:ea typeface="+mn-lt"/>
                <a:cs typeface="+mn-lt"/>
              </a:rPr>
              <a:t> Н.В.</a:t>
            </a:r>
            <a:endParaRPr lang="en-US" sz="2400" dirty="0">
              <a:cs typeface="Calibri"/>
            </a:endParaRPr>
          </a:p>
          <a:p>
            <a:pPr algn="l"/>
            <a:r>
              <a:rPr lang="en-GB" sz="2400" dirty="0">
                <a:ea typeface="+mn-lt"/>
                <a:cs typeface="+mn-lt"/>
              </a:rPr>
              <a:t>Б18-102</a:t>
            </a:r>
          </a:p>
          <a:p>
            <a:pPr algn="l"/>
            <a:endParaRPr lang="en-GB" sz="2400" dirty="0">
              <a:cs typeface="Calibri"/>
            </a:endParaRPr>
          </a:p>
          <a:p>
            <a:pPr algn="l"/>
            <a:r>
              <a:rPr lang="en-GB" sz="2400" dirty="0" err="1">
                <a:ea typeface="+mn-lt"/>
                <a:cs typeface="+mn-lt"/>
              </a:rPr>
              <a:t>Научный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руководитель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Дмитриева</a:t>
            </a:r>
            <a:r>
              <a:rPr lang="en-GB" sz="2400" dirty="0">
                <a:ea typeface="+mn-lt"/>
                <a:cs typeface="+mn-lt"/>
              </a:rPr>
              <a:t> А.Н.</a:t>
            </a:r>
            <a:endParaRPr lang="en-GB" sz="2400" dirty="0">
              <a:cs typeface="Calibri"/>
            </a:endParaRPr>
          </a:p>
          <a:p>
            <a:pPr algn="l"/>
            <a:endParaRPr lang="en-GB" sz="1600" dirty="0">
              <a:cs typeface="Calibri"/>
            </a:endParaRPr>
          </a:p>
          <a:p>
            <a:pPr algn="l"/>
            <a:endParaRPr lang="en-GB" sz="2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904795-34CB-4DA5-B5A5-3F4766DC677C}"/>
              </a:ext>
            </a:extLst>
          </p:cNvPr>
          <p:cNvSpPr txBox="1"/>
          <p:nvPr/>
        </p:nvSpPr>
        <p:spPr>
          <a:xfrm>
            <a:off x="164286" y="307253"/>
            <a:ext cx="11778508" cy="5233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/>
              <a:t>Национальный</a:t>
            </a:r>
            <a:r>
              <a:rPr lang="en-US" sz="2800" dirty="0"/>
              <a:t> </a:t>
            </a:r>
            <a:r>
              <a:rPr lang="en-US" sz="2800" dirty="0" err="1"/>
              <a:t>исследовательский</a:t>
            </a:r>
            <a:r>
              <a:rPr lang="en-US" sz="2800" dirty="0"/>
              <a:t> </a:t>
            </a:r>
            <a:r>
              <a:rPr lang="en-US" sz="2800" dirty="0" err="1"/>
              <a:t>ядерный</a:t>
            </a:r>
            <a:r>
              <a:rPr lang="en-US" sz="2800" dirty="0"/>
              <a:t> </a:t>
            </a:r>
            <a:r>
              <a:rPr lang="en-US" sz="2800" dirty="0" err="1"/>
              <a:t>университет</a:t>
            </a:r>
            <a:r>
              <a:rPr lang="en-US" sz="2800" dirty="0"/>
              <a:t> «МИФИ»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FF41C7-6F9A-4F0F-9E63-FD287E628EC7}"/>
              </a:ext>
            </a:extLst>
          </p:cNvPr>
          <p:cNvSpPr txBox="1"/>
          <p:nvPr/>
        </p:nvSpPr>
        <p:spPr>
          <a:xfrm>
            <a:off x="4676168" y="6202212"/>
            <a:ext cx="2742842" cy="461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cs typeface="Calibri"/>
              </a:rPr>
              <a:t>  2021 г.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hi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1034"/>
            <a:ext cx="6359973" cy="4165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108" y="143646"/>
            <a:ext cx="1000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Результаты моделирования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480" y="5787248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Распределение моделированных треков по азимутальному углу</a:t>
            </a:r>
            <a:endParaRPr lang="ru-RU" sz="2400" dirty="0"/>
          </a:p>
        </p:txBody>
      </p:sp>
      <p:pic>
        <p:nvPicPr>
          <p:cNvPr id="7" name="Рисунок 6" descr="teta_m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2264" y="2013961"/>
            <a:ext cx="6738149" cy="40856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66644" y="5715810"/>
            <a:ext cx="4929222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Распределение моделированных треков по зенитному углу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8794" y="858026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Распределения построены для пары СМ12 с учетом выполнения условия </a:t>
            </a:r>
            <a:r>
              <a:rPr lang="en-US" sz="2400" dirty="0" smtClean="0"/>
              <a:t>BOUND</a:t>
            </a:r>
            <a:endParaRPr lang="ru-RU" sz="2400" dirty="0" smtClean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8024032" y="1215216"/>
          <a:ext cx="3129445" cy="500066"/>
        </p:xfrm>
        <a:graphic>
          <a:graphicData uri="http://schemas.openxmlformats.org/presentationml/2006/ole">
            <p:oleObj spid="_x0000_s24578" name="Equation" r:id="rId5" imgW="2463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387" y="1000340"/>
            <a:ext cx="3619054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err="1" smtClean="0"/>
              <a:t>Интенсивность</a:t>
            </a:r>
            <a:r>
              <a:rPr lang="en-US" sz="2000" u="sng" dirty="0" smtClean="0"/>
              <a:t> </a:t>
            </a:r>
            <a:r>
              <a:rPr lang="ru-RU" sz="2000" u="sng" dirty="0" smtClean="0"/>
              <a:t> </a:t>
            </a:r>
            <a:r>
              <a:rPr lang="en-US" sz="2000" u="sng" dirty="0" err="1" smtClean="0"/>
              <a:t>потока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мюонов</a:t>
            </a:r>
            <a:r>
              <a:rPr lang="en-US" sz="2000" u="sng" dirty="0" smtClean="0"/>
              <a:t>:</a:t>
            </a:r>
            <a:endParaRPr lang="en-US" sz="2000" u="sng" dirty="0"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34" y="214340"/>
            <a:ext cx="11428592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Цель</a:t>
            </a:r>
            <a:r>
              <a:rPr lang="ru-RU" sz="2000" dirty="0" smtClean="0"/>
              <a:t> </a:t>
            </a:r>
            <a:r>
              <a:rPr lang="en-GB" sz="2000" dirty="0" smtClean="0"/>
              <a:t>: </a:t>
            </a:r>
            <a:r>
              <a:rPr lang="en-GB" sz="2000" dirty="0" err="1" smtClean="0"/>
              <a:t>исследовать</a:t>
            </a:r>
            <a:r>
              <a:rPr lang="en-GB" sz="2000" dirty="0" smtClean="0"/>
              <a:t> </a:t>
            </a:r>
            <a:r>
              <a:rPr lang="en-GB" sz="2000" dirty="0" err="1" smtClean="0"/>
              <a:t>зависимость</a:t>
            </a:r>
            <a:r>
              <a:rPr lang="en-GB" sz="2000" dirty="0" smtClean="0"/>
              <a:t> </a:t>
            </a:r>
            <a:r>
              <a:rPr lang="en-GB" sz="2000" dirty="0" err="1" smtClean="0"/>
              <a:t>потока</a:t>
            </a:r>
            <a:r>
              <a:rPr lang="en-GB" sz="2000" dirty="0" smtClean="0"/>
              <a:t> </a:t>
            </a:r>
            <a:r>
              <a:rPr lang="en-GB" sz="2000" dirty="0" err="1" smtClean="0"/>
              <a:t>мюонов</a:t>
            </a:r>
            <a:r>
              <a:rPr lang="en-GB" sz="2000" dirty="0" smtClean="0"/>
              <a:t> </a:t>
            </a:r>
            <a:r>
              <a:rPr lang="en-GB" sz="2000" dirty="0" err="1" smtClean="0"/>
              <a:t>от</a:t>
            </a:r>
            <a:r>
              <a:rPr lang="en-GB" sz="2000" dirty="0" smtClean="0"/>
              <a:t> </a:t>
            </a:r>
            <a:r>
              <a:rPr lang="en-GB" sz="2000" dirty="0" err="1" smtClean="0"/>
              <a:t>пороговой</a:t>
            </a:r>
            <a:r>
              <a:rPr lang="en-GB" sz="2000" dirty="0" smtClean="0"/>
              <a:t> </a:t>
            </a:r>
            <a:r>
              <a:rPr lang="en-GB" sz="2000" dirty="0" err="1" smtClean="0"/>
              <a:t>энергии</a:t>
            </a:r>
            <a:r>
              <a:rPr lang="en-GB" sz="2000" dirty="0" smtClean="0"/>
              <a:t> и </a:t>
            </a:r>
            <a:r>
              <a:rPr lang="en-GB" sz="2000" dirty="0" err="1" smtClean="0"/>
              <a:t>от</a:t>
            </a:r>
            <a:r>
              <a:rPr lang="en-GB" sz="2000" dirty="0" smtClean="0"/>
              <a:t> </a:t>
            </a:r>
            <a:r>
              <a:rPr lang="en-GB" sz="2000" dirty="0" err="1" smtClean="0"/>
              <a:t>зенитного</a:t>
            </a:r>
            <a:r>
              <a:rPr lang="en-GB" sz="2000" dirty="0" smtClean="0"/>
              <a:t> </a:t>
            </a:r>
            <a:r>
              <a:rPr lang="en-GB" sz="2000" dirty="0" err="1" smtClean="0"/>
              <a:t>угла</a:t>
            </a:r>
            <a:r>
              <a:rPr lang="en-GB" sz="2000" dirty="0" smtClean="0"/>
              <a:t> </a:t>
            </a:r>
            <a:r>
              <a:rPr lang="en-GB" sz="2000" dirty="0" err="1" smtClean="0"/>
              <a:t>для</a:t>
            </a:r>
            <a:r>
              <a:rPr lang="en-GB" sz="2000" dirty="0" smtClean="0"/>
              <a:t> </a:t>
            </a:r>
            <a:r>
              <a:rPr lang="en-GB" sz="2000" dirty="0" err="1" smtClean="0"/>
              <a:t>окологоризонтальных</a:t>
            </a:r>
            <a:r>
              <a:rPr lang="en-GB" sz="2000" dirty="0" smtClean="0"/>
              <a:t> </a:t>
            </a:r>
            <a:r>
              <a:rPr lang="en-GB" sz="2000" dirty="0" err="1" smtClean="0"/>
              <a:t>направлений</a:t>
            </a:r>
            <a:endParaRPr lang="en-GB" sz="2000" dirty="0">
              <a:cs typeface="Calibri"/>
            </a:endParaRPr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991E8AF4-8CDF-49D4-9642-43E11B0813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9351" y="3144428"/>
            <a:ext cx="7781063" cy="3715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852" y="2643976"/>
            <a:ext cx="11809545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  	               – </a:t>
            </a:r>
            <a:r>
              <a:rPr lang="en-GB" sz="2000" dirty="0" err="1" smtClean="0"/>
              <a:t>число</a:t>
            </a:r>
            <a:r>
              <a:rPr lang="en-GB" sz="2000" dirty="0" smtClean="0"/>
              <a:t> </a:t>
            </a:r>
            <a:r>
              <a:rPr lang="en-GB" sz="2000" dirty="0" err="1" smtClean="0"/>
              <a:t>событий</a:t>
            </a:r>
            <a:r>
              <a:rPr lang="en-GB" sz="2000" dirty="0" smtClean="0"/>
              <a:t>, </a:t>
            </a:r>
            <a:r>
              <a:rPr lang="en-GB" sz="2000" dirty="0" err="1" smtClean="0"/>
              <a:t>зарегистрированных</a:t>
            </a:r>
            <a:r>
              <a:rPr lang="en-GB" sz="2000" dirty="0" smtClean="0"/>
              <a:t> в </a:t>
            </a:r>
            <a:r>
              <a:rPr lang="en-GB" sz="2000" dirty="0" err="1" smtClean="0"/>
              <a:t>данных</a:t>
            </a:r>
            <a:r>
              <a:rPr lang="en-GB" sz="2000" dirty="0" smtClean="0"/>
              <a:t> </a:t>
            </a:r>
            <a:r>
              <a:rPr lang="en-GB" sz="2000" dirty="0" err="1" smtClean="0"/>
              <a:t>угловых</a:t>
            </a:r>
            <a:r>
              <a:rPr lang="en-GB" sz="2000" dirty="0" smtClean="0"/>
              <a:t> и </a:t>
            </a:r>
            <a:r>
              <a:rPr lang="en-GB" sz="2000" dirty="0" err="1" smtClean="0"/>
              <a:t>энергетическом</a:t>
            </a:r>
            <a:r>
              <a:rPr lang="en-GB" sz="2000" dirty="0" smtClean="0"/>
              <a:t> </a:t>
            </a:r>
            <a:r>
              <a:rPr lang="en-GB" sz="2000" dirty="0" err="1" smtClean="0"/>
              <a:t>интервалах</a:t>
            </a:r>
            <a:r>
              <a:rPr lang="en-GB" sz="2000" dirty="0"/>
              <a:t>;</a:t>
            </a:r>
            <a:endParaRPr lang="en-US" sz="2000" dirty="0" smtClean="0">
              <a:cs typeface="Calibri"/>
            </a:endParaRPr>
          </a:p>
          <a:p>
            <a:r>
              <a:rPr lang="en-GB" sz="2000" dirty="0" smtClean="0"/>
              <a:t>T – "</a:t>
            </a:r>
            <a:r>
              <a:rPr lang="en-GB" sz="2000" dirty="0" err="1" smtClean="0"/>
              <a:t>живое</a:t>
            </a:r>
            <a:r>
              <a:rPr lang="en-GB" sz="2000" dirty="0" smtClean="0"/>
              <a:t>" </a:t>
            </a:r>
            <a:r>
              <a:rPr lang="en-GB" sz="2000" dirty="0" err="1" smtClean="0"/>
              <a:t>время</a:t>
            </a:r>
            <a:r>
              <a:rPr lang="en-GB" sz="2000" dirty="0" smtClean="0"/>
              <a:t> </a:t>
            </a:r>
            <a:r>
              <a:rPr lang="en-GB" sz="2000" dirty="0" err="1" smtClean="0"/>
              <a:t>измерений</a:t>
            </a:r>
            <a:r>
              <a:rPr lang="en-GB" sz="2000" dirty="0"/>
              <a:t>;</a:t>
            </a:r>
            <a:endParaRPr lang="en-GB" sz="2000" dirty="0" smtClean="0">
              <a:cs typeface="Calibri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7290" y="2715414"/>
          <a:ext cx="1714273" cy="295342"/>
        </p:xfrm>
        <a:graphic>
          <a:graphicData uri="http://schemas.openxmlformats.org/presentationml/2006/ole">
            <p:oleObj spid="_x0000_s1027" name="Equation" r:id="rId4" imgW="1714320" imgH="393480" progId="Equation.DSMT4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8728" y="5215744"/>
            <a:ext cx="4000007" cy="1323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smtClean="0"/>
              <a:t>                                 – </a:t>
            </a:r>
            <a:r>
              <a:rPr lang="en-GB" sz="2000" dirty="0" err="1" smtClean="0"/>
              <a:t>светосила</a:t>
            </a:r>
            <a:r>
              <a:rPr lang="en-GB" sz="2000" dirty="0" smtClean="0"/>
              <a:t> </a:t>
            </a:r>
            <a:r>
              <a:rPr lang="en-GB" sz="2000" dirty="0" err="1" smtClean="0"/>
              <a:t>установки</a:t>
            </a:r>
            <a:r>
              <a:rPr lang="en-GB" sz="2000" dirty="0" smtClean="0"/>
              <a:t>,  с </a:t>
            </a:r>
            <a:r>
              <a:rPr lang="en-GB" sz="2000" dirty="0" err="1" smtClean="0"/>
              <a:t>учетом</a:t>
            </a:r>
            <a:r>
              <a:rPr lang="en-GB" sz="2000" dirty="0" smtClean="0"/>
              <a:t> </a:t>
            </a:r>
            <a:r>
              <a:rPr lang="en-GB" sz="2000" dirty="0" err="1" smtClean="0"/>
              <a:t>эффективности</a:t>
            </a:r>
            <a:r>
              <a:rPr lang="en-GB" sz="2000" dirty="0" smtClean="0"/>
              <a:t> </a:t>
            </a:r>
            <a:r>
              <a:rPr lang="en-GB" sz="2000" dirty="0" err="1" smtClean="0"/>
              <a:t>регистрации</a:t>
            </a:r>
            <a:r>
              <a:rPr lang="en-GB" sz="2000" dirty="0" smtClean="0"/>
              <a:t> и </a:t>
            </a:r>
            <a:r>
              <a:rPr lang="en-GB" sz="2000" dirty="0" err="1" smtClean="0"/>
              <a:t>реконструкции</a:t>
            </a:r>
            <a:r>
              <a:rPr lang="en-GB" sz="2000" dirty="0" smtClean="0"/>
              <a:t> </a:t>
            </a:r>
            <a:r>
              <a:rPr lang="en-GB" sz="2000" dirty="0" err="1" smtClean="0"/>
              <a:t>треков</a:t>
            </a:r>
            <a:r>
              <a:rPr lang="en-GB" sz="2000" dirty="0" smtClean="0"/>
              <a:t>.</a:t>
            </a:r>
            <a:r>
              <a:rPr lang="en-GB" sz="2000" i="1" dirty="0" smtClean="0"/>
              <a:t> </a:t>
            </a:r>
            <a:endParaRPr lang="ru-RU" sz="2000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80166" y="5287182"/>
          <a:ext cx="1818743" cy="285818"/>
        </p:xfrm>
        <a:graphic>
          <a:graphicData uri="http://schemas.openxmlformats.org/presentationml/2006/ole">
            <p:oleObj spid="_x0000_s1030" name="Equation" r:id="rId5" imgW="1879560" imgH="393480" progId="Equation.DSMT4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37290" y="3858422"/>
            <a:ext cx="4190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             - </a:t>
            </a:r>
            <a:r>
              <a:rPr lang="en-GB" sz="2000" dirty="0" err="1" smtClean="0"/>
              <a:t>коэффициенты</a:t>
            </a:r>
            <a:r>
              <a:rPr lang="en-GB" sz="2000" dirty="0" smtClean="0"/>
              <a:t>, </a:t>
            </a:r>
            <a:r>
              <a:rPr lang="en-GB" sz="2000" dirty="0" err="1" smtClean="0"/>
              <a:t>учитывающие</a:t>
            </a:r>
            <a:r>
              <a:rPr lang="en-GB" sz="2000" dirty="0" smtClean="0"/>
              <a:t> </a:t>
            </a:r>
            <a:r>
              <a:rPr lang="en-GB" sz="2000" dirty="0" err="1" smtClean="0"/>
              <a:t>эффективность</a:t>
            </a:r>
            <a:r>
              <a:rPr lang="en-GB" sz="2000" dirty="0" smtClean="0"/>
              <a:t> </a:t>
            </a:r>
            <a:r>
              <a:rPr lang="en-GB" sz="2000" dirty="0" err="1" smtClean="0"/>
              <a:t>срабатывания</a:t>
            </a:r>
            <a:r>
              <a:rPr lang="en-GB" sz="2000" dirty="0" smtClean="0"/>
              <a:t> </a:t>
            </a:r>
            <a:r>
              <a:rPr lang="en-GB" sz="2000" dirty="0" err="1" smtClean="0"/>
              <a:t>отдельных</a:t>
            </a:r>
            <a:r>
              <a:rPr lang="en-GB" sz="2000" dirty="0" smtClean="0"/>
              <a:t> </a:t>
            </a:r>
            <a:r>
              <a:rPr lang="en-GB" sz="2000" dirty="0" err="1" smtClean="0"/>
              <a:t>супермодулей</a:t>
            </a:r>
            <a:r>
              <a:rPr lang="en-GB" sz="2000" dirty="0" smtClean="0"/>
              <a:t> </a:t>
            </a:r>
            <a:r>
              <a:rPr lang="en-GB" sz="2000" dirty="0" err="1" smtClean="0"/>
              <a:t>пары</a:t>
            </a:r>
            <a:endParaRPr lang="en-GB" sz="2000" dirty="0" smtClean="0"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23788" y="6336247"/>
            <a:ext cx="367408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038600" y="928688"/>
          <a:ext cx="7613650" cy="876300"/>
        </p:xfrm>
        <a:graphic>
          <a:graphicData uri="http://schemas.openxmlformats.org/presentationml/2006/ole">
            <p:oleObj spid="_x0000_s1031" name="Equation" r:id="rId6" imgW="5727600" imgH="87624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08728" y="3786984"/>
          <a:ext cx="749300" cy="431800"/>
        </p:xfrm>
        <a:graphic>
          <a:graphicData uri="http://schemas.openxmlformats.org/presentationml/2006/ole">
            <p:oleObj spid="_x0000_s1032" name="Equation" r:id="rId7" imgW="749160" imgH="4316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7290" y="2001034"/>
            <a:ext cx="11287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 на текущий семестр: рассчитать светосилу установки с учетом внутренней структуры СМ.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ectangle_12.jpg"/>
          <p:cNvPicPr>
            <a:picLocks noChangeAspect="1"/>
          </p:cNvPicPr>
          <p:nvPr/>
        </p:nvPicPr>
        <p:blipFill>
          <a:blip r:embed="rId3"/>
          <a:srcRect l="19767" t="10412" r="40698" b="25161"/>
          <a:stretch>
            <a:fillRect/>
          </a:stretch>
        </p:blipFill>
        <p:spPr>
          <a:xfrm>
            <a:off x="8309784" y="1514344"/>
            <a:ext cx="3429024" cy="53452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143646"/>
            <a:ext cx="10971372" cy="571504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Расчет светосилы установки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452264" y="858026"/>
          <a:ext cx="3365500" cy="546100"/>
        </p:xfrm>
        <a:graphic>
          <a:graphicData uri="http://schemas.openxmlformats.org/presentationml/2006/ole">
            <p:oleObj spid="_x0000_s18435" name="Equation" r:id="rId4" imgW="3365280" imgH="5457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7686" y="85802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Светосила: </a:t>
            </a:r>
            <a:endParaRPr lang="ru-RU" u="sng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23042" y="1572406"/>
          <a:ext cx="977900" cy="368300"/>
        </p:xfrm>
        <a:graphic>
          <a:graphicData uri="http://schemas.openxmlformats.org/presentationml/2006/ole">
            <p:oleObj spid="_x0000_s18436" name="Equation" r:id="rId5" imgW="977760" imgH="36828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23042" y="2715414"/>
          <a:ext cx="2184400" cy="368300"/>
        </p:xfrm>
        <a:graphic>
          <a:graphicData uri="http://schemas.openxmlformats.org/presentationml/2006/ole">
            <p:oleObj spid="_x0000_s18437" name="Equation" r:id="rId6" imgW="2184120" imgH="36828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3174" y="1572406"/>
            <a:ext cx="492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- </a:t>
            </a:r>
            <a:r>
              <a:rPr lang="ru-RU" sz="2000" dirty="0" smtClean="0"/>
              <a:t>площадь, которую «видит» трек, летящий под  зенитным углом        и азимутальным углом     ; </a:t>
            </a: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023504" y="1929596"/>
          <a:ext cx="215900" cy="292100"/>
        </p:xfrm>
        <a:graphic>
          <a:graphicData uri="http://schemas.openxmlformats.org/presentationml/2006/ole">
            <p:oleObj spid="_x0000_s18438" name="Equation" r:id="rId7" imgW="215640" imgH="29196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308992" y="2286786"/>
          <a:ext cx="241300" cy="292100"/>
        </p:xfrm>
        <a:graphic>
          <a:graphicData uri="http://schemas.openxmlformats.org/presentationml/2006/ole">
            <p:oleObj spid="_x0000_s18439" name="Equation" r:id="rId8" imgW="241200" imgH="29196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37620" y="2715414"/>
            <a:ext cx="2936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 элемент телесного угла.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480" y="3286918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Условия срабатывания СМ: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условие</a:t>
            </a:r>
            <a:r>
              <a:rPr lang="en-US" sz="2000" dirty="0" smtClean="0"/>
              <a:t> BOUND:</a:t>
            </a:r>
            <a:r>
              <a:rPr lang="ru-RU" sz="2000" dirty="0" smtClean="0"/>
              <a:t>  трек должен пройти не ближе 4 см от края СМ;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учет  внутренней структуры СМ:  трек регистрируется СМ, если пройдет </a:t>
            </a:r>
            <a:r>
              <a:rPr lang="en-US" sz="2000" dirty="0" smtClean="0"/>
              <a:t> </a:t>
            </a:r>
            <a:r>
              <a:rPr lang="ru-RU" sz="2000" dirty="0" smtClean="0"/>
              <a:t>через внутренний объем трубки, а не через </a:t>
            </a:r>
            <a:r>
              <a:rPr lang="ru-RU" sz="2000" dirty="0" err="1" smtClean="0"/>
              <a:t>холдер</a:t>
            </a:r>
            <a:r>
              <a:rPr lang="ru-RU" sz="2000" dirty="0" smtClean="0"/>
              <a:t> или зазор между трубками.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480" y="5287182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в каждом СМ сработает не менее двух четных и не менее двух нечетных плоскостей, а в сумме  - не менее пяти, тогда считается, что частица зарегистрирована установкой.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738808" y="63587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04" y="4001298"/>
            <a:ext cx="11112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04" y="3286918"/>
            <a:ext cx="500066" cy="4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https://sun9-2.userapi.com/impg/O1_UkxcsBoZF-XWAcD4jRV_nTu3nZ5C3QS1yoQ/cTcDCTtA72o.jpg?size=197x70&amp;quality=96&amp;sign=6eea7e49396315ccb48ff94447852032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66" y="5144306"/>
            <a:ext cx="1474332" cy="523875"/>
          </a:xfrm>
          <a:prstGeom prst="rect">
            <a:avLst/>
          </a:prstGeom>
          <a:noFill/>
        </p:spPr>
      </p:pic>
      <p:pic>
        <p:nvPicPr>
          <p:cNvPr id="19" name="Рисунок 18" descr="track_g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988" y="1572406"/>
            <a:ext cx="5694425" cy="450059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79450" y="922338"/>
          <a:ext cx="10888663" cy="927100"/>
        </p:xfrm>
        <a:graphic>
          <a:graphicData uri="http://schemas.openxmlformats.org/presentationml/2006/ole">
            <p:oleObj spid="_x0000_s2050" name="Equation" r:id="rId7" imgW="8165880" imgH="9270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4723" y="142885"/>
            <a:ext cx="6304418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Расчет светосилы установки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80166" y="1858158"/>
          <a:ext cx="2341562" cy="358775"/>
        </p:xfrm>
        <a:graphic>
          <a:graphicData uri="http://schemas.openxmlformats.org/presentationml/2006/ole">
            <p:oleObj spid="_x0000_s2051" name="Equation" r:id="rId8" imgW="2184120" imgH="4442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0166" y="178672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</a:t>
            </a:r>
            <a:r>
              <a:rPr lang="ru-RU" sz="2400" dirty="0" smtClean="0"/>
              <a:t>   </a:t>
            </a:r>
            <a:r>
              <a:rPr lang="en-US" sz="2400" dirty="0" smtClean="0"/>
              <a:t> - </a:t>
            </a:r>
            <a:r>
              <a:rPr lang="ru-RU" sz="2400" dirty="0" smtClean="0"/>
              <a:t>количество треков частиц, зарегистрированных парой СМ с учетом выполнения условий</a:t>
            </a:r>
            <a:r>
              <a:rPr lang="en-US" sz="2400" dirty="0" smtClean="0"/>
              <a:t> </a:t>
            </a:r>
            <a:r>
              <a:rPr lang="ru-RU" sz="2400" dirty="0" smtClean="0"/>
              <a:t>срабатывания СМ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604" y="2929728"/>
          <a:ext cx="897350" cy="444603"/>
        </p:xfrm>
        <a:graphic>
          <a:graphicData uri="http://schemas.openxmlformats.org/presentationml/2006/ole">
            <p:oleObj spid="_x0000_s2052" name="Equation" r:id="rId9" imgW="672840" imgH="4442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0166" y="2929728"/>
            <a:ext cx="654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en-US" sz="2400" dirty="0" smtClean="0"/>
              <a:t>  </a:t>
            </a:r>
            <a:r>
              <a:rPr lang="ru-RU" sz="2400" dirty="0" smtClean="0"/>
              <a:t>     </a:t>
            </a:r>
            <a:r>
              <a:rPr lang="en-US" sz="2400" dirty="0" smtClean="0"/>
              <a:t> - </a:t>
            </a:r>
            <a:r>
              <a:rPr lang="ru-RU" sz="2400" dirty="0" smtClean="0"/>
              <a:t>площадь плоскости</a:t>
            </a:r>
            <a:r>
              <a:rPr lang="en-US" sz="2400" dirty="0" smtClean="0"/>
              <a:t>;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23005" y="63363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166" y="5215744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</a:t>
            </a:r>
            <a:r>
              <a:rPr lang="en-US" sz="2400" dirty="0" smtClean="0"/>
              <a:t>         - </a:t>
            </a:r>
            <a:r>
              <a:rPr lang="ru-RU" sz="2400" dirty="0"/>
              <a:t>к</a:t>
            </a:r>
            <a:r>
              <a:rPr lang="ru-RU" sz="2400" dirty="0" smtClean="0"/>
              <a:t>осинус угла между направлением трека и нормалью к плоскости</a:t>
            </a:r>
            <a:r>
              <a:rPr lang="en-US" sz="2400" dirty="0"/>
              <a:t>;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80166" y="5930124"/>
          <a:ext cx="880419" cy="393791"/>
        </p:xfrm>
        <a:graphic>
          <a:graphicData uri="http://schemas.openxmlformats.org/presentationml/2006/ole">
            <p:oleObj spid="_x0000_s2056" name="Equation" r:id="rId10" imgW="660240" imgH="39348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8728" y="5858686"/>
            <a:ext cx="628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-</a:t>
            </a:r>
            <a:r>
              <a:rPr lang="ru-RU" sz="2400" dirty="0" smtClean="0"/>
              <a:t> количество промоделированных треков частиц</a:t>
            </a:r>
            <a:r>
              <a:rPr lang="en-US" sz="2400" dirty="0"/>
              <a:t>;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95404" y="600156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Схема вычисления светосилы пары СМ1-СМ2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0166" y="328691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- разность между максимальным и минимальным азимутальными углами для каждой пары СМ;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1604" y="400129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- разность косинусов минимального и максимального зенитных углов для каждой пары СМ; </a:t>
            </a:r>
            <a:endParaRPr lang="ru-RU" sz="2400" dirty="0"/>
          </a:p>
        </p:txBody>
      </p:sp>
      <p:pic>
        <p:nvPicPr>
          <p:cNvPr id="2062" name="Picture 14" descr="https://sun9-2.userapi.com/impg/O1_UkxcsBoZF-XWAcD4jRV_nTu3nZ5C3QS1yoQ/cTcDCTtA72o.jpg?size=197x70&amp;quality=96&amp;sign=6eea7e49396315ccb48ff94447852032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2858" y="786588"/>
            <a:ext cx="1571636" cy="558450"/>
          </a:xfrm>
          <a:prstGeom prst="rect">
            <a:avLst/>
          </a:prstGeom>
          <a:noFill/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1156" y="856832"/>
            <a:ext cx="2000264" cy="4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18" y="0"/>
            <a:ext cx="10971372" cy="7262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Розыгрыш трека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452792" y="378698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базовая случайная     величина,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8728" y="786588"/>
            <a:ext cx="419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Координаты случайной  точки:</a:t>
            </a:r>
            <a:endParaRPr lang="ru-RU" sz="24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51604" y="1429530"/>
          <a:ext cx="3785098" cy="1357322"/>
        </p:xfrm>
        <a:graphic>
          <a:graphicData uri="http://schemas.openxmlformats.org/presentationml/2006/ole">
            <p:oleObj spid="_x0000_s20486" name="Equation" r:id="rId3" imgW="3911400" imgH="1409400" progId="Equation.DSMT4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738808" y="63587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5140" y="71515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Розыгрыш зенитного угла:</a:t>
            </a:r>
            <a:endParaRPr lang="ru-RU" sz="2400" dirty="0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595140" y="1195470"/>
          <a:ext cx="6143629" cy="4163150"/>
        </p:xfrm>
        <a:graphic>
          <a:graphicData uri="http://schemas.openxmlformats.org/presentationml/2006/ole">
            <p:oleObj spid="_x0000_s20494" name="Equation" r:id="rId4" imgW="6705360" imgH="4546440" progId="Equation.DSMT4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309256" y="5572934"/>
          <a:ext cx="6545528" cy="929464"/>
        </p:xfrm>
        <a:graphic>
          <a:graphicData uri="http://schemas.openxmlformats.org/presentationml/2006/ole">
            <p:oleObj spid="_x0000_s20495" name="Equation" r:id="rId5" imgW="6349680" imgH="9014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66050" y="5358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Косинус случайного угла </a:t>
            </a:r>
            <a:endParaRPr lang="en-US" sz="2400" dirty="0" smtClean="0"/>
          </a:p>
          <a:p>
            <a:pPr algn="ctr"/>
            <a:r>
              <a:rPr lang="ru-RU" sz="2400" dirty="0" smtClean="0"/>
              <a:t>и сам угол: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8728" y="342979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Розыгрыш азимутального угла:</a:t>
            </a:r>
            <a:endParaRPr lang="ru-RU" sz="2400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51604" y="4072736"/>
          <a:ext cx="3719380" cy="428628"/>
        </p:xfrm>
        <a:graphic>
          <a:graphicData uri="http://schemas.openxmlformats.org/presentationml/2006/ole">
            <p:oleObj spid="_x0000_s20498" name="Equation" r:id="rId6" imgW="3416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0"/>
            <a:ext cx="10971372" cy="7262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Учет внутренней структуры СМ</a:t>
            </a:r>
            <a:endParaRPr lang="ru-RU" sz="4000" dirty="0"/>
          </a:p>
        </p:txBody>
      </p:sp>
      <p:pic>
        <p:nvPicPr>
          <p:cNvPr id="4" name="Рисунок 3" descr="inn_st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462" y="1858158"/>
            <a:ext cx="5104853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6776" y="4858554"/>
            <a:ext cx="502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Схема внутренней структуры  плоскости СМ  и примеры треков, которые не будут зарегистрированы плоскостью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3712"/>
            <a:ext cx="12095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Каждая плоскость состоит из шестнадцати камер, которые расположены на расстоянии 7.44 мм. </a:t>
            </a:r>
          </a:p>
          <a:p>
            <a:r>
              <a:rPr lang="ru-RU" sz="2200" dirty="0" smtClean="0"/>
              <a:t>Расстояние между </a:t>
            </a:r>
            <a:r>
              <a:rPr lang="ru-RU" sz="2200" dirty="0" err="1" smtClean="0"/>
              <a:t>полукамерами</a:t>
            </a:r>
            <a:r>
              <a:rPr lang="ru-RU" sz="2200" dirty="0" smtClean="0"/>
              <a:t> внутри камеры  - 3.15 мм, между трубками в </a:t>
            </a:r>
            <a:r>
              <a:rPr lang="ru-RU" sz="2200" dirty="0" err="1" smtClean="0"/>
              <a:t>полукамере</a:t>
            </a:r>
            <a:r>
              <a:rPr lang="ru-RU" sz="2200" dirty="0" smtClean="0"/>
              <a:t> – 1 мм.</a:t>
            </a:r>
            <a:endParaRPr lang="en-US" sz="2200" dirty="0" smtClean="0"/>
          </a:p>
          <a:p>
            <a:r>
              <a:rPr lang="ru-RU" sz="2200" dirty="0" smtClean="0"/>
              <a:t>Расчет координат  вершин трубок  идет от опорной точки</a:t>
            </a:r>
            <a:r>
              <a:rPr lang="en-US" sz="2200" dirty="0" smtClean="0"/>
              <a:t>          </a:t>
            </a:r>
            <a:r>
              <a:rPr lang="ru-RU" sz="2200" dirty="0" smtClean="0"/>
              <a:t> </a:t>
            </a:r>
            <a:r>
              <a:rPr lang="en-US" sz="2200" dirty="0" smtClean="0"/>
              <a:t>        </a:t>
            </a:r>
            <a:r>
              <a:rPr lang="ru-RU" sz="2200" dirty="0" smtClean="0"/>
              <a:t>ближайшей к бассейну плоскости СМ.</a:t>
            </a:r>
            <a:endParaRPr lang="en-US" sz="2200" dirty="0" smtClean="0"/>
          </a:p>
          <a:p>
            <a:r>
              <a:rPr lang="ru-RU" sz="2200" dirty="0" smtClean="0"/>
              <a:t>Для СМ0 и СМ1:</a:t>
            </a:r>
          </a:p>
          <a:p>
            <a:r>
              <a:rPr lang="ru-RU" sz="2200" dirty="0" smtClean="0"/>
              <a:t>Сначала рассчитаны координаты центров трубок</a:t>
            </a:r>
            <a:r>
              <a:rPr lang="en-US" sz="2200" dirty="0" smtClean="0"/>
              <a:t>:</a:t>
            </a:r>
            <a:endParaRPr lang="ru-RU" sz="2200" dirty="0" smtClean="0"/>
          </a:p>
          <a:p>
            <a:r>
              <a:rPr lang="ru-RU" sz="2200" dirty="0" smtClean="0"/>
              <a:t> </a:t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94480" y="2786852"/>
          <a:ext cx="4214842" cy="1426561"/>
        </p:xfrm>
        <a:graphic>
          <a:graphicData uri="http://schemas.openxmlformats.org/presentationml/2006/ole">
            <p:oleObj spid="_x0000_s19459" name="Equation" r:id="rId4" imgW="5778360" imgH="195552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023900" y="1429530"/>
          <a:ext cx="1005694" cy="266466"/>
        </p:xfrm>
        <a:graphic>
          <a:graphicData uri="http://schemas.openxmlformats.org/presentationml/2006/ole">
            <p:oleObj spid="_x0000_s19460" name="Equation" r:id="rId5" imgW="1485720" imgH="39348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849563" y="3194050"/>
          <a:ext cx="917575" cy="276225"/>
        </p:xfrm>
        <a:graphic>
          <a:graphicData uri="http://schemas.openxmlformats.org/presentationml/2006/ole">
            <p:oleObj spid="_x0000_s19461" name="Equation" r:id="rId6" imgW="1143000" imgH="34272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064125" y="3768725"/>
          <a:ext cx="1165225" cy="269875"/>
        </p:xfrm>
        <a:graphic>
          <a:graphicData uri="http://schemas.openxmlformats.org/presentationml/2006/ole">
            <p:oleObj spid="_x0000_s19462" name="Equation" r:id="rId7" imgW="1473120" imgH="34272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5852" y="4144174"/>
            <a:ext cx="5776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-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номер плоскости;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cs typeface="Times New Roman" pitchFamily="18" charset="0"/>
              </a:rPr>
              <a:t>номер трубки в плоскости.</a:t>
            </a:r>
          </a:p>
          <a:p>
            <a:r>
              <a:rPr lang="ru-RU" sz="2000" dirty="0" smtClean="0">
                <a:cs typeface="Times New Roman" pitchFamily="18" charset="0"/>
              </a:rPr>
              <a:t>Расчет координат вершин: </a:t>
            </a:r>
            <a:endParaRPr lang="ru-RU" sz="2000" i="1" dirty="0"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94480" y="4858554"/>
          <a:ext cx="3038607" cy="2001034"/>
        </p:xfrm>
        <a:graphic>
          <a:graphicData uri="http://schemas.openxmlformats.org/presentationml/2006/ole">
            <p:oleObj spid="_x0000_s19463" name="Equation" r:id="rId8" imgW="4165560" imgH="2743200" progId="Equation.DSMT4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666314" y="5715810"/>
          <a:ext cx="971550" cy="285750"/>
        </p:xfrm>
        <a:graphic>
          <a:graphicData uri="http://schemas.openxmlformats.org/presentationml/2006/ole">
            <p:oleObj spid="_x0000_s19464" name="Equation" r:id="rId9" imgW="1206360" imgH="355320" progId="Equation.DSMT4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309124" y="5001430"/>
          <a:ext cx="971550" cy="285750"/>
        </p:xfrm>
        <a:graphic>
          <a:graphicData uri="http://schemas.openxmlformats.org/presentationml/2006/ole">
            <p:oleObj spid="_x0000_s19465" name="Equation" r:id="rId10" imgW="1206360" imgH="355320" progId="Equation.DSMT4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3166248" y="6358752"/>
          <a:ext cx="971550" cy="285750"/>
        </p:xfrm>
        <a:graphic>
          <a:graphicData uri="http://schemas.openxmlformats.org/presentationml/2006/ole">
            <p:oleObj spid="_x0000_s19466" name="Equation" r:id="rId11" imgW="1206360" imgH="35532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9322" y="6090147"/>
            <a:ext cx="719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q –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номер точки в верхней или нижней плоскости трубки;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0 – </a:t>
            </a:r>
            <a:r>
              <a:rPr lang="ru-RU" sz="2200" dirty="0" smtClean="0">
                <a:cs typeface="Times New Roman" pitchFamily="18" charset="0"/>
              </a:rPr>
              <a:t>нижняя плоскость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 – </a:t>
            </a:r>
            <a:r>
              <a:rPr lang="ru-RU" sz="2200" dirty="0" smtClean="0">
                <a:latin typeface="+mj-lt"/>
                <a:cs typeface="Times New Roman" pitchFamily="18" charset="0"/>
              </a:rPr>
              <a:t>верхняя </a:t>
            </a:r>
            <a:r>
              <a:rPr lang="ru-RU" sz="2200" i="1" dirty="0" smtClean="0">
                <a:latin typeface="+mj-lt"/>
                <a:cs typeface="Times New Roman" pitchFamily="18" charset="0"/>
              </a:rPr>
              <a:t>плоскость.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  </a:t>
            </a:r>
            <a:endParaRPr lang="ru-RU" sz="2200" i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23005" y="63363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0"/>
            <a:ext cx="10971372" cy="6547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Светосила</a:t>
            </a:r>
            <a:endParaRPr lang="ru-RU" sz="4000" dirty="0"/>
          </a:p>
        </p:txBody>
      </p:sp>
      <p:pic>
        <p:nvPicPr>
          <p:cNvPr id="5" name="Рисунок 4" descr="teta_str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3712"/>
            <a:ext cx="6881024" cy="4051223"/>
          </a:xfrm>
          <a:prstGeom prst="rect">
            <a:avLst/>
          </a:prstGeom>
        </p:spPr>
      </p:pic>
      <p:pic>
        <p:nvPicPr>
          <p:cNvPr id="4" name="Рисунок 3" descr="phi_struct.jpg"/>
          <p:cNvPicPr>
            <a:picLocks noChangeAspect="1"/>
          </p:cNvPicPr>
          <p:nvPr/>
        </p:nvPicPr>
        <p:blipFill>
          <a:blip r:embed="rId3" cstate="print"/>
          <a:srcRect l="4255"/>
          <a:stretch>
            <a:fillRect/>
          </a:stretch>
        </p:blipFill>
        <p:spPr>
          <a:xfrm>
            <a:off x="5760993" y="2745181"/>
            <a:ext cx="6429420" cy="4114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4032" y="1929596"/>
            <a:ext cx="3286148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Зависимость светосилы от азимутального угла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37422" y="4501364"/>
            <a:ext cx="3804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Зависимость светосилы от зенитного угла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23005" y="63363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90" y="286522"/>
            <a:ext cx="11272165" cy="72620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728" y="1072340"/>
            <a:ext cx="11572956" cy="5198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Получены следующие результаты:</a:t>
            </a:r>
          </a:p>
          <a:p>
            <a:r>
              <a:rPr lang="ru-RU" sz="2800" dirty="0" smtClean="0"/>
              <a:t>написана функция, моделирующая случайный трек частицы;</a:t>
            </a:r>
          </a:p>
          <a:p>
            <a:r>
              <a:rPr lang="ru-RU" sz="2800" dirty="0" smtClean="0"/>
              <a:t>написана функция, рассчитывающая координаты всех объемов, составляющих внутреннюю структуру СМ;</a:t>
            </a:r>
          </a:p>
          <a:p>
            <a:r>
              <a:rPr lang="ru-RU" sz="2800" dirty="0" smtClean="0"/>
              <a:t>написана функция, проверяющая, сможет ли СМ зарегистрировать трек с учетом внутренней структуры СМ и условия </a:t>
            </a:r>
            <a:r>
              <a:rPr lang="en-US" sz="2800" dirty="0" smtClean="0"/>
              <a:t>BOUND;</a:t>
            </a:r>
          </a:p>
          <a:p>
            <a:r>
              <a:rPr lang="ru-RU" sz="2800" dirty="0" smtClean="0"/>
              <a:t>рассчитана светосила пары СМ1-СМ2. 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23005" y="63363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501100"/>
            <a:ext cx="1064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472</Words>
  <Application>Microsoft Office PowerPoint</Application>
  <PresentationFormat>Произвольный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Equation</vt:lpstr>
      <vt:lpstr>Интенсивность потока  мюонов космических лучей под большими зенитными углами</vt:lpstr>
      <vt:lpstr>Слайд 2</vt:lpstr>
      <vt:lpstr>Расчет светосилы установки</vt:lpstr>
      <vt:lpstr>Слайд 4</vt:lpstr>
      <vt:lpstr>Розыгрыш трека</vt:lpstr>
      <vt:lpstr>Учет внутренней структуры СМ</vt:lpstr>
      <vt:lpstr>Светосила</vt:lpstr>
      <vt:lpstr>Заключение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Интенсивность потока  мюонов космических лучей под большими зенитными углами</dc:title>
  <dc:creator>User</dc:creator>
  <cp:lastModifiedBy>User</cp:lastModifiedBy>
  <cp:revision>94</cp:revision>
  <dcterms:created xsi:type="dcterms:W3CDTF">2021-10-20T07:41:31Z</dcterms:created>
  <dcterms:modified xsi:type="dcterms:W3CDTF">2021-12-28T05:23:54Z</dcterms:modified>
</cp:coreProperties>
</file>