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2" r:id="rId2"/>
    <p:sldId id="275" r:id="rId3"/>
    <p:sldId id="256" r:id="rId4"/>
    <p:sldId id="277" r:id="rId5"/>
    <p:sldId id="279" r:id="rId6"/>
    <p:sldId id="280" r:id="rId7"/>
    <p:sldId id="281" r:id="rId8"/>
    <p:sldId id="257" r:id="rId9"/>
    <p:sldId id="258" r:id="rId10"/>
    <p:sldId id="284" r:id="rId11"/>
    <p:sldId id="282" r:id="rId12"/>
    <p:sldId id="28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amer Just" initials="D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454EB-4D60-4937-BAB2-CCF7C9B80E20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C5E912-096A-4A4A-BDA8-EB1E9C793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393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C5E912-096A-4A4A-BDA8-EB1E9C79379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614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912252-B615-4501-98E6-491D82FEA0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711D243-FEBC-4ED2-BAD1-095A0BEDF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D0EADB-19AA-4D71-A507-DCE50B58F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98F6-F0F0-48FB-8042-AE1C954A3596}" type="datetime1">
              <a:rPr lang="ru-RU" smtClean="0"/>
              <a:t>28.12.2021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3FA88F-8C8D-4A53-8324-5BFB54693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988665-01A6-4008-BED3-273478A3F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47371-D6EB-4160-B271-D723EA9CF6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265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483C9D-33E5-4939-BB4E-10E702F04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C41090A-487C-4495-89DD-CE98CE8F41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D3D4B4-71CC-4A2D-9B08-B012450CF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2C44-1EC7-4540-947E-C77B2B56E27F}" type="datetime1">
              <a:rPr lang="ru-RU" smtClean="0"/>
              <a:t>28.12.2021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A0D56E-78C2-4E9D-B995-BEBB5977A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8547F5-E81D-4DCC-BCED-8633EC281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47371-D6EB-4160-B271-D723EA9CF6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522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5BC16D1-16BD-400B-875B-AE080386E9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771B979-07F5-4CB6-BDDF-F9101EB7DC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5E9096-85B9-4418-9473-D8FA763F0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EC69-1207-4697-91AB-CB339055FAD3}" type="datetime1">
              <a:rPr lang="ru-RU" smtClean="0"/>
              <a:t>28.12.2021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C12AB1-4561-4115-8C71-96927586D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B3E0E-6D1B-4AFE-9C62-D3C8BDB4D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47371-D6EB-4160-B271-D723EA9CF6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789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6BB0AA-A685-4B9C-AA19-1EF1114C2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C89904-EDB0-401D-8417-B1659F7D7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CF63A3-8C70-427C-A1E9-095349BD7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31F6E-D2BF-4223-B894-AD0A9EBCE47A}" type="datetime1">
              <a:rPr lang="ru-RU" smtClean="0"/>
              <a:t>28.12.2021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BA456F-F16B-43B0-AD91-416837FC1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5FA21B-C202-4CB3-8B09-D40493940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47371-D6EB-4160-B271-D723EA9CF6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00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0EFC9F-6C50-4F81-99B6-BB7BC93BE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2F2915-D438-46B8-AA55-CA2839BBD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26E144-8537-4DC1-8696-52ED64536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0DC1-ECDD-4FD3-AD56-92C2C8FDB232}" type="datetime1">
              <a:rPr lang="ru-RU" smtClean="0"/>
              <a:t>28.12.2021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878DC1-F1D6-4AD3-9711-E13D6CEEF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DC6302-06F8-4838-801A-C3518B75B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47371-D6EB-4160-B271-D723EA9CF6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852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DFA913-1CF1-449C-BD3D-2B61EF3F9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D313CB-8FA6-43E6-A554-161B83E749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33AA97D-491F-42F3-8460-D5310F4C16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F332AA-569E-4B45-88FD-34EAC8E28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4952-BF84-4784-A0B0-F4DC462532C9}" type="datetime1">
              <a:rPr lang="ru-RU" smtClean="0"/>
              <a:t>28.12.2021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CE249D-CF84-4DBA-B962-2B9D652E8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7F4AF8-3213-4250-A105-D61CE10CA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47371-D6EB-4160-B271-D723EA9CF6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93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A059F4-E8ED-4867-9C97-94509ACF6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1FD4DA-6B54-45CC-BB46-A53C6C5A36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12CB1CC-EDD6-4B18-A244-DF4F95E32A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15430FF-9245-4890-B120-3CBC792899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107A90F-D40F-4305-84AB-F9D8D8FDC8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ADB1308-AE1D-4B64-BBFB-177B9B05A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83685-9150-4382-8671-89400782AEF6}" type="datetime1">
              <a:rPr lang="ru-RU" smtClean="0"/>
              <a:t>28.12.2021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4A86132-EB84-40BB-9914-98E085B47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FBA979F-6AB9-4E19-945B-D0F26EDA4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47371-D6EB-4160-B271-D723EA9CF6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006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EDDB5A-397D-414A-9416-FCE134240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C27C3AF-16F4-4390-982D-071D2C09D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75EA-FC6C-4E74-9971-8D54A8C1ABD5}" type="datetime1">
              <a:rPr lang="ru-RU" smtClean="0"/>
              <a:t>28.12.2021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1D3CC46-5E83-4FEE-8AE9-78BEB96AD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7FFBEF-2DB2-4411-9F8C-6EADABB5E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47371-D6EB-4160-B271-D723EA9CF6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530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AE32457-47BA-4F9A-9EDB-D6D207150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13999-741B-4651-A3B8-B0F6B729F8E2}" type="datetime1">
              <a:rPr lang="ru-RU" smtClean="0"/>
              <a:t>28.12.2021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CF0BF94-2977-48E7-9945-0471EAE96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3E688D4-525E-41B5-95D6-0ABF41942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47371-D6EB-4160-B271-D723EA9CF6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658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3CB590-84EE-456D-A24D-ED247A64A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99E564-2614-4831-B433-E9FAEA2A2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1219065-1BE4-4F2E-8189-79633FBD7A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1A512D-AE64-4BC1-BB19-F19B2B5A0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C2375-03C8-470A-ABA8-D5123F62E490}" type="datetime1">
              <a:rPr lang="ru-RU" smtClean="0"/>
              <a:t>28.12.2021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4126A78-9126-4042-B64F-3C4D8B327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5D45A8-3FD5-4B53-8A64-F48C8E5B1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47371-D6EB-4160-B271-D723EA9CF6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162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0FC25-5771-4DC2-A086-2FEC83F3B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A3FF61B-697B-4E18-BB44-B63AC1684B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7A1994C-E942-42B3-83D8-88BDD186D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0EEDA5-E62E-4805-AE84-E934D7455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C525-4690-482D-B5B6-A5DBDAB9EA1E}" type="datetime1">
              <a:rPr lang="ru-RU" smtClean="0"/>
              <a:t>28.12.2021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502A2E-A588-44B8-9A08-55F4A5459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DD06AA-0A5A-4061-92CA-9A882D4F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47371-D6EB-4160-B271-D723EA9CF6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703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56E4D-9189-402A-AD10-25D0C32A8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7DD12D-5155-4D3C-A30F-EDD365D35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AFC82E-3836-451A-8137-7AECE37ED5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C53787B-F501-4637-9613-BF2AEBACAE1F}" type="datetime1">
              <a:rPr lang="ru-RU" smtClean="0"/>
              <a:t>28.12.2021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2CAD63-FDC7-40CA-A2D6-61E36468E2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58386E-A0D4-4072-9ECC-16820BDAF9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C547371-D6EB-4160-B271-D723EA9CF67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271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6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5998C-2FDF-411F-9C0A-63CCCF61B9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200" dirty="0">
                <a:cs typeface="Arial" panose="020B0604020202020204" pitchFamily="34" charset="0"/>
              </a:rPr>
              <a:t>Временное распределение нейтронов в ШАЛ по данным ПРИЗМА-32</a:t>
            </a:r>
            <a:br>
              <a:rPr lang="ru-RU" sz="4200" dirty="0">
                <a:cs typeface="Arial" panose="020B0604020202020204" pitchFamily="34" charset="0"/>
              </a:rPr>
            </a:br>
            <a:endParaRPr lang="ru-RU" sz="4200" dirty="0">
              <a:cs typeface="Arial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3AD5D61-C49F-47EB-8869-9EA9176E21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4145" y="3885911"/>
            <a:ext cx="5347856" cy="1655762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cs typeface="Arial" panose="020B0604020202020204" pitchFamily="34" charset="0"/>
              </a:rPr>
              <a:t>Студент: </a:t>
            </a:r>
            <a:r>
              <a:rPr lang="ru-RU" sz="2000" dirty="0" err="1">
                <a:cs typeface="Arial" panose="020B0604020202020204" pitchFamily="34" charset="0"/>
              </a:rPr>
              <a:t>Почестнев</a:t>
            </a:r>
            <a:r>
              <a:rPr lang="ru-RU" sz="2000" dirty="0">
                <a:cs typeface="Arial" panose="020B0604020202020204" pitchFamily="34" charset="0"/>
              </a:rPr>
              <a:t> А.Д.</a:t>
            </a:r>
          </a:p>
          <a:p>
            <a:pPr algn="l"/>
            <a:r>
              <a:rPr lang="ru-RU" sz="2000" dirty="0">
                <a:cs typeface="Arial" panose="020B0604020202020204" pitchFamily="34" charset="0"/>
              </a:rPr>
              <a:t>Группа: Б18-102</a:t>
            </a:r>
          </a:p>
          <a:p>
            <a:pPr algn="l"/>
            <a:endParaRPr lang="en-US" sz="2000" dirty="0">
              <a:cs typeface="Arial" panose="020B0604020202020204" pitchFamily="34" charset="0"/>
            </a:endParaRPr>
          </a:p>
          <a:p>
            <a:pPr algn="l"/>
            <a:r>
              <a:rPr lang="ru-RU" sz="2000" dirty="0">
                <a:cs typeface="Arial" panose="020B0604020202020204" pitchFamily="34" charset="0"/>
              </a:rPr>
              <a:t>Научный руководитель: </a:t>
            </a:r>
            <a:r>
              <a:rPr lang="ru-RU" sz="2000" dirty="0" err="1">
                <a:cs typeface="Arial" panose="020B0604020202020204" pitchFamily="34" charset="0"/>
              </a:rPr>
              <a:t>Громушкин</a:t>
            </a:r>
            <a:r>
              <a:rPr lang="ru-RU" sz="2000" dirty="0">
                <a:cs typeface="Arial" panose="020B0604020202020204" pitchFamily="34" charset="0"/>
              </a:rPr>
              <a:t> Д.М.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48747C-6941-42D6-A178-D7F0EBD8F3F1}"/>
              </a:ext>
            </a:extLst>
          </p:cNvPr>
          <p:cNvSpPr txBox="1"/>
          <p:nvPr/>
        </p:nvSpPr>
        <p:spPr>
          <a:xfrm>
            <a:off x="1454727" y="448397"/>
            <a:ext cx="9282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Национальный исследовательский ядерный университет «МИФИ»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3145E8-09E8-4008-AB6F-3B522486354A}"/>
              </a:ext>
            </a:extLst>
          </p:cNvPr>
          <p:cNvSpPr txBox="1"/>
          <p:nvPr/>
        </p:nvSpPr>
        <p:spPr>
          <a:xfrm>
            <a:off x="4770580" y="6098712"/>
            <a:ext cx="2650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</a:rPr>
              <a:t>28 декабря 2021 г.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3432A4-0A15-4045-BDE3-5701A747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5672" y="6409603"/>
            <a:ext cx="2743200" cy="365125"/>
          </a:xfrm>
        </p:spPr>
        <p:txBody>
          <a:bodyPr/>
          <a:lstStyle/>
          <a:p>
            <a:fld id="{4C547371-D6EB-4160-B271-D723EA9CF67E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6338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0D7725-6B15-4036-81FE-B1901DB14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83B97F3-57E9-442B-9F72-836F816E5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47371-D6EB-4160-B271-D723EA9CF67E}" type="slidenum">
              <a:rPr lang="ru-RU" smtClean="0"/>
              <a:t>10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466E44-7630-44B9-89DB-E25702B8E20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342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BB3AFD0-0779-47D5-B98D-1742B6E79F23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9999"/>
            <a:ext cx="12192000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972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A7FAF1-32E9-4394-8372-9DDB4DAA8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751" y="1283421"/>
            <a:ext cx="3562350" cy="3381375"/>
          </a:xfrm>
          <a:prstGeom prst="rect">
            <a:avLst/>
          </a:prstGeom>
          <a:noFill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F17913-6BEE-4564-AC5C-138A1C53389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64" y="1150877"/>
            <a:ext cx="5470236" cy="33369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6AA5F5-F091-423D-8D39-2F800B9FCC48}"/>
              </a:ext>
            </a:extLst>
          </p:cNvPr>
          <p:cNvSpPr txBox="1"/>
          <p:nvPr/>
        </p:nvSpPr>
        <p:spPr>
          <a:xfrm>
            <a:off x="408564" y="360218"/>
            <a:ext cx="6029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Вид данных ПРИЗМА-32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066CBC-FB4B-40A4-B803-6034FD4AA048}"/>
              </a:ext>
            </a:extLst>
          </p:cNvPr>
          <p:cNvSpPr txBox="1"/>
          <p:nvPr/>
        </p:nvSpPr>
        <p:spPr>
          <a:xfrm>
            <a:off x="980641" y="5162787"/>
            <a:ext cx="4516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Пример записи файла с основными параметрами зарегистрированных событий.</a:t>
            </a:r>
          </a:p>
          <a:p>
            <a:endParaRPr lang="ru-RU" spc="-150" dirty="0"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B00E90-CE75-4A5F-9AA4-F4B26FFFCACE}"/>
              </a:ext>
            </a:extLst>
          </p:cNvPr>
          <p:cNvSpPr txBox="1"/>
          <p:nvPr/>
        </p:nvSpPr>
        <p:spPr>
          <a:xfrm>
            <a:off x="6003636" y="5209091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Пример записи файла, содержащего данные о временном распределении нейтронов после прихода ШАЛ во времени с шагом 100 мкс для каждого события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1CEA7B-3A27-415B-9C7A-77FB8F521FC4}"/>
              </a:ext>
            </a:extLst>
          </p:cNvPr>
          <p:cNvSpPr txBox="1"/>
          <p:nvPr/>
        </p:nvSpPr>
        <p:spPr>
          <a:xfrm>
            <a:off x="5638800" y="297410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>
              <a:latin typeface="Arial" panose="020B0604020202020204" pitchFamily="34" charset="0"/>
            </a:endParaRPr>
          </a:p>
        </p:txBody>
      </p:sp>
      <p:cxnSp>
        <p:nvCxnSpPr>
          <p:cNvPr id="31" name="Соединитель: уступ 30">
            <a:extLst>
              <a:ext uri="{FF2B5EF4-FFF2-40B4-BE49-F238E27FC236}">
                <a16:creationId xmlns:a16="http://schemas.microsoft.com/office/drawing/2014/main" id="{41A30A3A-DB29-40CB-B7E1-C1229518B491}"/>
              </a:ext>
            </a:extLst>
          </p:cNvPr>
          <p:cNvCxnSpPr>
            <a:cxnSpLocks/>
          </p:cNvCxnSpPr>
          <p:nvPr/>
        </p:nvCxnSpPr>
        <p:spPr>
          <a:xfrm>
            <a:off x="6809829" y="1334799"/>
            <a:ext cx="538162" cy="487354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99" name="TextBox 4098">
            <a:extLst>
              <a:ext uri="{FF2B5EF4-FFF2-40B4-BE49-F238E27FC236}">
                <a16:creationId xmlns:a16="http://schemas.microsoft.com/office/drawing/2014/main" id="{8D9104BA-7F95-4264-8DC0-D7D11DEBB498}"/>
              </a:ext>
            </a:extLst>
          </p:cNvPr>
          <p:cNvSpPr txBox="1"/>
          <p:nvPr/>
        </p:nvSpPr>
        <p:spPr>
          <a:xfrm>
            <a:off x="5827581" y="1036464"/>
            <a:ext cx="11637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Arial" panose="020B0604020202020204" pitchFamily="34" charset="0"/>
              </a:rPr>
              <a:t>Время записи события</a:t>
            </a:r>
          </a:p>
        </p:txBody>
      </p:sp>
      <p:cxnSp>
        <p:nvCxnSpPr>
          <p:cNvPr id="4103" name="Прямая со стрелкой 4102">
            <a:extLst>
              <a:ext uri="{FF2B5EF4-FFF2-40B4-BE49-F238E27FC236}">
                <a16:creationId xmlns:a16="http://schemas.microsoft.com/office/drawing/2014/main" id="{43066979-93BD-4376-BCD6-3E0173E97C9E}"/>
              </a:ext>
            </a:extLst>
          </p:cNvPr>
          <p:cNvCxnSpPr>
            <a:cxnSpLocks/>
          </p:cNvCxnSpPr>
          <p:nvPr/>
        </p:nvCxnSpPr>
        <p:spPr>
          <a:xfrm flipH="1">
            <a:off x="8368472" y="1150877"/>
            <a:ext cx="367144" cy="5916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04" name="TextBox 4103">
            <a:extLst>
              <a:ext uri="{FF2B5EF4-FFF2-40B4-BE49-F238E27FC236}">
                <a16:creationId xmlns:a16="http://schemas.microsoft.com/office/drawing/2014/main" id="{218B9D65-07FF-4AE2-A42C-6DF8C1CE9CB2}"/>
              </a:ext>
            </a:extLst>
          </p:cNvPr>
          <p:cNvSpPr txBox="1"/>
          <p:nvPr/>
        </p:nvSpPr>
        <p:spPr>
          <a:xfrm>
            <a:off x="8107542" y="714531"/>
            <a:ext cx="125614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Arial" panose="020B0604020202020204" pitchFamily="34" charset="0"/>
              </a:rPr>
              <a:t>Число нейтронов в событии</a:t>
            </a:r>
          </a:p>
        </p:txBody>
      </p:sp>
      <p:cxnSp>
        <p:nvCxnSpPr>
          <p:cNvPr id="4118" name="Прямая со стрелкой 4117">
            <a:extLst>
              <a:ext uri="{FF2B5EF4-FFF2-40B4-BE49-F238E27FC236}">
                <a16:creationId xmlns:a16="http://schemas.microsoft.com/office/drawing/2014/main" id="{C40195C5-9650-4A50-90B8-2E1B79A379C6}"/>
              </a:ext>
            </a:extLst>
          </p:cNvPr>
          <p:cNvCxnSpPr>
            <a:cxnSpLocks/>
          </p:cNvCxnSpPr>
          <p:nvPr/>
        </p:nvCxnSpPr>
        <p:spPr>
          <a:xfrm>
            <a:off x="7619841" y="928619"/>
            <a:ext cx="573537" cy="82242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20" name="TextBox 4119">
            <a:extLst>
              <a:ext uri="{FF2B5EF4-FFF2-40B4-BE49-F238E27FC236}">
                <a16:creationId xmlns:a16="http://schemas.microsoft.com/office/drawing/2014/main" id="{5389B1C6-34A3-4B6E-A144-FB84DB7EF3E2}"/>
              </a:ext>
            </a:extLst>
          </p:cNvPr>
          <p:cNvSpPr txBox="1"/>
          <p:nvPr/>
        </p:nvSpPr>
        <p:spPr>
          <a:xfrm>
            <a:off x="6991363" y="488417"/>
            <a:ext cx="12876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Arial" panose="020B0604020202020204" pitchFamily="34" charset="0"/>
              </a:rPr>
              <a:t>Мастер срабатывания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209F7C59-E5CE-48F5-8250-9F923D24F568}"/>
              </a:ext>
            </a:extLst>
          </p:cNvPr>
          <p:cNvCxnSpPr>
            <a:cxnSpLocks/>
          </p:cNvCxnSpPr>
          <p:nvPr/>
        </p:nvCxnSpPr>
        <p:spPr>
          <a:xfrm flipH="1">
            <a:off x="9051636" y="2632364"/>
            <a:ext cx="1071419" cy="7112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89ECD3D-3B36-49A8-ACAE-52B0D9B2F761}"/>
              </a:ext>
            </a:extLst>
          </p:cNvPr>
          <p:cNvSpPr txBox="1"/>
          <p:nvPr/>
        </p:nvSpPr>
        <p:spPr>
          <a:xfrm>
            <a:off x="9929091" y="2372689"/>
            <a:ext cx="711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</a:rPr>
              <a:t>Нейтрон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8D4962-92D5-4E88-99CA-42E6E1052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47371-D6EB-4160-B271-D723EA9CF67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527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1891D8-3862-41A5-8958-06705DE50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026"/>
            <a:ext cx="10515600" cy="387350"/>
          </a:xfrm>
        </p:spPr>
        <p:txBody>
          <a:bodyPr>
            <a:normAutofit fontScale="90000"/>
          </a:bodyPr>
          <a:lstStyle/>
          <a:p>
            <a:r>
              <a:rPr lang="ru-RU" sz="2400" b="1" dirty="0"/>
              <a:t>Таблица c данными о корректности работы детектора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A39EC4-4C2F-464E-A46D-F47ABC687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61" y="1157857"/>
            <a:ext cx="5159680" cy="38586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CFDE90-9E6E-451F-9844-1579329EC327}"/>
              </a:ext>
            </a:extLst>
          </p:cNvPr>
          <p:cNvSpPr txBox="1"/>
          <p:nvPr/>
        </p:nvSpPr>
        <p:spPr>
          <a:xfrm>
            <a:off x="470389" y="545996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</a:rPr>
              <a:t>Часть бинарной таблицы c данными о корректности работы детектора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47D43F5-B9D0-4FE7-A7BA-2B0EE56C5566}"/>
                  </a:ext>
                </a:extLst>
              </p:cNvPr>
              <p:cNvSpPr txBox="1"/>
              <p:nvPr/>
            </p:nvSpPr>
            <p:spPr>
              <a:xfrm>
                <a:off x="6566389" y="2028616"/>
                <a:ext cx="4933950" cy="2800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600" dirty="0">
                    <a:latin typeface="Arial" panose="020B0604020202020204" pitchFamily="34" charset="0"/>
                  </a:rPr>
                  <a:t>Маска заполняется в результате анализа справок о работе установке.</a:t>
                </a:r>
              </a:p>
              <a:p>
                <a:r>
                  <a:rPr lang="ru-RU" sz="1600" dirty="0">
                    <a:latin typeface="Arial" panose="020B0604020202020204" pitchFamily="34" charset="0"/>
                  </a:rPr>
                  <a:t>Критерии отбора: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1600" dirty="0">
                    <a:latin typeface="Arial" panose="020B0604020202020204" pitchFamily="34" charset="0"/>
                  </a:rPr>
                  <a:t>Число </a:t>
                </a:r>
                <a:r>
                  <a:rPr lang="ru-RU" sz="1600" dirty="0" err="1">
                    <a:latin typeface="Arial" panose="020B0604020202020204" pitchFamily="34" charset="0"/>
                  </a:rPr>
                  <a:t>cобытий</a:t>
                </a:r>
                <a:r>
                  <a:rPr lang="ru-RU" sz="1600" dirty="0">
                    <a:latin typeface="Arial" panose="020B0604020202020204" pitchFamily="34" charset="0"/>
                  </a:rPr>
                  <a:t>, отобранных как нейтрон, при самозапуске кластера у них было завышено, что связано с плохими контактами или неисправностью ФЭУ	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1600" dirty="0">
                    <a:latin typeface="Arial" panose="020B0604020202020204" pitchFamily="34" charset="0"/>
                  </a:rPr>
                  <a:t>Скорость счета событий с характеристиками электромагнитной компоненты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 panose="02040503050406030204" pitchFamily="18" charset="0"/>
                      </a:rPr>
                      <m:t>𝐹𝑟</m:t>
                    </m:r>
                    <m:r>
                      <a:rPr lang="ru-RU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ru-RU" sz="1600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ru-RU" sz="16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1600" dirty="0">
                    <a:latin typeface="Arial" panose="020B0604020202020204" pitchFamily="34" charset="0"/>
                  </a:rPr>
                  <a:t>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600" b="0" i="1" smtClean="0">
                            <a:latin typeface="Cambria Math" panose="02040503050406030204" pitchFamily="18" charset="0"/>
                          </a:rPr>
                          <m:t>А</m:t>
                        </m:r>
                      </m:e>
                      <m:sub>
                        <m:r>
                          <a:rPr lang="ru-RU" sz="1600" b="0" i="1" smtClean="0">
                            <a:latin typeface="Cambria Math" panose="02040503050406030204" pitchFamily="18" charset="0"/>
                          </a:rPr>
                          <m:t>э</m:t>
                        </m:r>
                      </m:sub>
                    </m:sSub>
                    <m:r>
                      <a:rPr lang="ru-RU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ru-RU" sz="1600" dirty="0">
                    <a:latin typeface="Arial" panose="020B0604020202020204" pitchFamily="34" charset="0"/>
                  </a:rPr>
                  <a:t> завышена, что свидетельствовало о чрезмерном напряжении в делителе ФЭУ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47D43F5-B9D0-4FE7-A7BA-2B0EE56C55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6389" y="2028616"/>
                <a:ext cx="4933950" cy="2800767"/>
              </a:xfrm>
              <a:prstGeom prst="rect">
                <a:avLst/>
              </a:prstGeom>
              <a:blipFill>
                <a:blip r:embed="rId3"/>
                <a:stretch>
                  <a:fillRect l="-617" t="-654" r="-864" b="-19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2930D1A-94EB-46D1-8D0E-628D2F5F1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47371-D6EB-4160-B271-D723EA9CF67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382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47688" y="6308725"/>
            <a:ext cx="82724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2000">
                <a:solidFill>
                  <a:schemeClr val="bg1"/>
                </a:solidFill>
              </a:rPr>
              <a:t>In the talk, the analysis of data collected during 2012-2016 is presented.</a:t>
            </a:r>
            <a:endParaRPr lang="ru-RU" altLang="ru-RU" sz="2000">
              <a:solidFill>
                <a:schemeClr val="bg1"/>
              </a:solidFill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7740316" y="1182042"/>
            <a:ext cx="445168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rgbClr val="3333FF"/>
                </a:solidFill>
              </a:rPr>
              <a:t>- площадь эн- детектора: 0.36 м</a:t>
            </a:r>
            <a:r>
              <a:rPr lang="ru-RU" altLang="ru-RU" baseline="30000" dirty="0">
                <a:solidFill>
                  <a:srgbClr val="3333FF"/>
                </a:solidFill>
              </a:rPr>
              <a:t>2</a:t>
            </a:r>
            <a:r>
              <a:rPr lang="ru-RU" altLang="ru-RU" dirty="0">
                <a:solidFill>
                  <a:srgbClr val="3333FF"/>
                </a:solidFill>
              </a:rPr>
              <a:t>;</a:t>
            </a:r>
          </a:p>
          <a:p>
            <a:pPr eaLnBrk="1" hangingPunct="1"/>
            <a:r>
              <a:rPr lang="ru-RU" altLang="ru-RU" dirty="0">
                <a:solidFill>
                  <a:srgbClr val="3333FF"/>
                </a:solidFill>
              </a:rPr>
              <a:t>- число эн-детекторов: 32;</a:t>
            </a:r>
          </a:p>
          <a:p>
            <a:pPr eaLnBrk="1" hangingPunct="1"/>
            <a:r>
              <a:rPr lang="ru-RU" altLang="ru-RU" dirty="0">
                <a:solidFill>
                  <a:srgbClr val="3333FF"/>
                </a:solidFill>
              </a:rPr>
              <a:t>- расположение: 2.5 × 5 м;</a:t>
            </a:r>
          </a:p>
          <a:p>
            <a:pPr eaLnBrk="1" hangingPunct="1"/>
            <a:r>
              <a:rPr lang="ru-RU" altLang="ru-RU" dirty="0">
                <a:solidFill>
                  <a:srgbClr val="3333FF"/>
                </a:solidFill>
              </a:rPr>
              <a:t>- охватываемая площадь: ~ 500 м</a:t>
            </a:r>
            <a:r>
              <a:rPr lang="ru-RU" altLang="ru-RU" baseline="30000" dirty="0">
                <a:solidFill>
                  <a:srgbClr val="3333FF"/>
                </a:solidFill>
              </a:rPr>
              <a:t>2</a:t>
            </a:r>
            <a:r>
              <a:rPr lang="ru-RU" altLang="ru-RU" dirty="0">
                <a:solidFill>
                  <a:srgbClr val="3333FF"/>
                </a:solidFill>
              </a:rPr>
              <a:t>.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7327600" y="2782669"/>
            <a:ext cx="483119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0"/>
              </a:spcBef>
              <a:buClrTx/>
              <a:buSzTx/>
              <a:buFontTx/>
              <a:buNone/>
            </a:pPr>
            <a:r>
              <a:rPr lang="ru-RU" altLang="ru-RU" sz="1800" dirty="0">
                <a:solidFill>
                  <a:srgbClr val="3333FF"/>
                </a:solidFill>
              </a:rPr>
              <a:t>- по заряженным частицам: 20 - 75000/дет.;</a:t>
            </a:r>
          </a:p>
          <a:p>
            <a:pPr>
              <a:spcBef>
                <a:spcPts val="0"/>
              </a:spcBef>
              <a:buClrTx/>
              <a:buSzTx/>
              <a:buFontTx/>
              <a:buNone/>
            </a:pPr>
            <a:r>
              <a:rPr lang="ru-RU" altLang="ru-RU" sz="1800" dirty="0">
                <a:solidFill>
                  <a:srgbClr val="3333FF"/>
                </a:solidFill>
              </a:rPr>
              <a:t>- по нейтронам: 1 - 1000/дет.;</a:t>
            </a:r>
          </a:p>
          <a:p>
            <a:pPr>
              <a:spcBef>
                <a:spcPts val="0"/>
              </a:spcBef>
              <a:buClrTx/>
              <a:buSzTx/>
              <a:buFontTx/>
              <a:buNone/>
            </a:pPr>
            <a:r>
              <a:rPr lang="ru-RU" altLang="ru-RU" sz="1800" dirty="0">
                <a:solidFill>
                  <a:srgbClr val="3333FF"/>
                </a:solidFill>
              </a:rPr>
              <a:t>- по первичной энергии: (0.3 – 30 </a:t>
            </a:r>
            <a:r>
              <a:rPr lang="ru-RU" altLang="ru-RU" sz="1800" dirty="0" err="1">
                <a:solidFill>
                  <a:srgbClr val="3333FF"/>
                </a:solidFill>
              </a:rPr>
              <a:t>ПэВ</a:t>
            </a:r>
            <a:r>
              <a:rPr lang="ru-RU" altLang="ru-RU" sz="1800" dirty="0">
                <a:solidFill>
                  <a:srgbClr val="3333FF"/>
                </a:solidFill>
              </a:rPr>
              <a:t>).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00846" y="57112"/>
            <a:ext cx="92733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latin typeface="Arial" panose="020B0604020202020204" pitchFamily="34" charset="0"/>
              </a:rPr>
              <a:t>Установка</a:t>
            </a:r>
            <a:r>
              <a:rPr lang="ru-RU" altLang="ru-RU" sz="2000" b="1" dirty="0">
                <a:latin typeface="Arial" panose="020B0604020202020204" pitchFamily="34" charset="0"/>
              </a:rPr>
              <a:t> ПРИЗМА-32 для регистрации нейтронной компоненты ШАЛ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5537" y="769346"/>
            <a:ext cx="257329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Установка ПРИЗМА-32 расположена на 4-м этаже здания ЭК НЕВОД (НИЯУ МИФИ, 170 м над уровнем моря), вокруг </a:t>
            </a:r>
            <a:r>
              <a:rPr lang="ru-RU" sz="1600" dirty="0" err="1"/>
              <a:t>черенковского</a:t>
            </a:r>
            <a:r>
              <a:rPr lang="ru-RU" sz="1600" dirty="0"/>
              <a:t> водного детектора. </a:t>
            </a:r>
          </a:p>
          <a:p>
            <a:endParaRPr lang="ru-RU" sz="1600" dirty="0"/>
          </a:p>
          <a:p>
            <a:pPr algn="just"/>
            <a:r>
              <a:rPr lang="ru-RU" sz="1600" dirty="0"/>
              <a:t>Установка состоит из двух кластеров по 16 эн-детекторов в каждом. 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49375" y="61710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249375" y="7409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48962" y="3778663"/>
            <a:ext cx="117960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ja-JP" sz="2400" b="1" dirty="0">
                <a:latin typeface="Arial" panose="020B0604020202020204" pitchFamily="34" charset="0"/>
                <a:cs typeface="+mn-cs"/>
              </a:rPr>
              <a:t>Детектор</a:t>
            </a:r>
            <a:endParaRPr lang="ru-RU" altLang="ru-RU" sz="2400" b="1" dirty="0">
              <a:latin typeface="Arial" panose="020B0604020202020204" pitchFamily="34" charset="0"/>
              <a:cs typeface="+mn-cs"/>
            </a:endParaRPr>
          </a:p>
        </p:txBody>
      </p:sp>
      <p:sp>
        <p:nvSpPr>
          <p:cNvPr id="14" name="Text Box 51"/>
          <p:cNvSpPr txBox="1">
            <a:spLocks noChangeArrowheads="1"/>
          </p:cNvSpPr>
          <p:nvPr/>
        </p:nvSpPr>
        <p:spPr bwMode="auto">
          <a:xfrm>
            <a:off x="1292684" y="6288406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baseline="30000" dirty="0">
                <a:solidFill>
                  <a:srgbClr val="3333FF"/>
                </a:solidFill>
              </a:rPr>
              <a:t>6</a:t>
            </a:r>
            <a:r>
              <a:rPr lang="ru-RU" altLang="ru-RU" sz="1800" b="1" dirty="0">
                <a:solidFill>
                  <a:srgbClr val="3333FF"/>
                </a:solidFill>
              </a:rPr>
              <a:t>Li + n = </a:t>
            </a:r>
            <a:r>
              <a:rPr lang="ru-RU" altLang="ru-RU" sz="1800" b="1" baseline="30000" dirty="0">
                <a:solidFill>
                  <a:srgbClr val="3333FF"/>
                </a:solidFill>
              </a:rPr>
              <a:t>3</a:t>
            </a:r>
            <a:r>
              <a:rPr lang="ru-RU" altLang="ru-RU" sz="1800" b="1" dirty="0">
                <a:solidFill>
                  <a:srgbClr val="3333FF"/>
                </a:solidFill>
              </a:rPr>
              <a:t>H + </a:t>
            </a:r>
            <a:r>
              <a:rPr lang="ru-RU" altLang="ru-RU" sz="1800" b="1" dirty="0">
                <a:solidFill>
                  <a:srgbClr val="3333FF"/>
                </a:solidFill>
                <a:sym typeface="Symbol" pitchFamily="18" charset="2"/>
              </a:rPr>
              <a:t></a:t>
            </a:r>
            <a:r>
              <a:rPr lang="ru-RU" altLang="ru-RU" sz="1800" b="1" dirty="0">
                <a:solidFill>
                  <a:srgbClr val="3333FF"/>
                </a:solidFill>
              </a:rPr>
              <a:t> + 4.8 </a:t>
            </a:r>
            <a:r>
              <a:rPr lang="en-US" altLang="ru-RU" sz="1800" b="1" dirty="0">
                <a:solidFill>
                  <a:srgbClr val="3333FF"/>
                </a:solidFill>
              </a:rPr>
              <a:t>MeV</a:t>
            </a:r>
            <a:r>
              <a:rPr lang="ru-RU" altLang="ru-RU" sz="1800" b="1" dirty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15" name="Text Box 52"/>
          <p:cNvSpPr txBox="1">
            <a:spLocks noChangeArrowheads="1"/>
          </p:cNvSpPr>
          <p:nvPr/>
        </p:nvSpPr>
        <p:spPr bwMode="auto">
          <a:xfrm>
            <a:off x="2971938" y="5658560"/>
            <a:ext cx="57854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solidFill>
                  <a:srgbClr val="3333FF"/>
                </a:solidFill>
              </a:rPr>
              <a:t>сцинтиллятор на основе сернистого цинка </a:t>
            </a:r>
            <a:r>
              <a:rPr lang="en-US" altLang="ru-RU" sz="1600" b="1" dirty="0" err="1">
                <a:solidFill>
                  <a:srgbClr val="3333FF"/>
                </a:solidFill>
              </a:rPr>
              <a:t>ZnS</a:t>
            </a:r>
            <a:r>
              <a:rPr lang="en-US" altLang="ru-RU" sz="1600" b="1" dirty="0">
                <a:solidFill>
                  <a:srgbClr val="3333FF"/>
                </a:solidFill>
              </a:rPr>
              <a:t>(Ag) + </a:t>
            </a:r>
            <a:r>
              <a:rPr lang="en-US" altLang="ru-RU" sz="1600" b="1" dirty="0" err="1">
                <a:solidFill>
                  <a:srgbClr val="3333FF"/>
                </a:solidFill>
              </a:rPr>
              <a:t>LiF</a:t>
            </a:r>
            <a:r>
              <a:rPr lang="en-US" altLang="ru-RU" sz="1600" dirty="0">
                <a:solidFill>
                  <a:srgbClr val="3333FF"/>
                </a:solidFill>
              </a:rPr>
              <a:t>,</a:t>
            </a:r>
            <a:r>
              <a:rPr lang="ru-RU" altLang="ru-RU" sz="1600" dirty="0">
                <a:solidFill>
                  <a:srgbClr val="3333FF"/>
                </a:solidFill>
              </a:rPr>
              <a:t> обогащенного до </a:t>
            </a:r>
            <a:r>
              <a:rPr lang="ru-RU" altLang="ru-RU" sz="1600" b="1" dirty="0">
                <a:solidFill>
                  <a:srgbClr val="3333FF"/>
                </a:solidFill>
              </a:rPr>
              <a:t>90%</a:t>
            </a:r>
            <a:r>
              <a:rPr lang="ru-RU" altLang="ru-RU" sz="1600" dirty="0">
                <a:solidFill>
                  <a:srgbClr val="3333FF"/>
                </a:solidFill>
              </a:rPr>
              <a:t> изотопом </a:t>
            </a:r>
            <a:r>
              <a:rPr lang="ru-RU" altLang="ru-RU" sz="1600" b="1" baseline="30000" dirty="0">
                <a:solidFill>
                  <a:srgbClr val="3333FF"/>
                </a:solidFill>
              </a:rPr>
              <a:t>6</a:t>
            </a:r>
            <a:r>
              <a:rPr lang="ru-RU" altLang="ru-RU" sz="1600" b="1" dirty="0">
                <a:solidFill>
                  <a:srgbClr val="3333FF"/>
                </a:solidFill>
              </a:rPr>
              <a:t>Li</a:t>
            </a:r>
            <a:r>
              <a:rPr lang="ru-RU" altLang="ru-RU" sz="1600" dirty="0">
                <a:solidFill>
                  <a:srgbClr val="3333FF"/>
                </a:solidFill>
              </a:rPr>
              <a:t> :</a:t>
            </a:r>
          </a:p>
        </p:txBody>
      </p:sp>
      <p:graphicFrame>
        <p:nvGraphicFramePr>
          <p:cNvPr id="16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4240514"/>
              </p:ext>
            </p:extLst>
          </p:nvPr>
        </p:nvGraphicFramePr>
        <p:xfrm>
          <a:off x="8612325" y="4334287"/>
          <a:ext cx="2879725" cy="216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Visio" r:id="rId3" imgW="4708713" imgH="3538606" progId="">
                  <p:embed/>
                </p:oleObj>
              </mc:Choice>
              <mc:Fallback>
                <p:oleObj name="Visio" r:id="rId3" imgW="4708713" imgH="3538606" progId="">
                  <p:embed/>
                  <p:pic>
                    <p:nvPicPr>
                      <p:cNvPr id="16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2325" y="4334287"/>
                        <a:ext cx="2879725" cy="216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угольник 1"/>
          <p:cNvSpPr>
            <a:spLocks noChangeArrowheads="1"/>
          </p:cNvSpPr>
          <p:nvPr/>
        </p:nvSpPr>
        <p:spPr bwMode="auto">
          <a:xfrm>
            <a:off x="4007240" y="4290089"/>
            <a:ext cx="394233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600" dirty="0">
                <a:solidFill>
                  <a:srgbClr val="003399"/>
                </a:solidFill>
              </a:rPr>
              <a:t>1 – </a:t>
            </a:r>
            <a:r>
              <a:rPr lang="ru-RU" altLang="ru-RU" sz="1600" dirty="0" err="1">
                <a:solidFill>
                  <a:srgbClr val="003399"/>
                </a:solidFill>
              </a:rPr>
              <a:t>Светоизолирующий</a:t>
            </a:r>
            <a:r>
              <a:rPr lang="ru-RU" altLang="ru-RU" sz="1600" dirty="0">
                <a:solidFill>
                  <a:srgbClr val="003399"/>
                </a:solidFill>
              </a:rPr>
              <a:t> корпус</a:t>
            </a:r>
            <a:r>
              <a:rPr lang="en-US" altLang="ru-RU" sz="1600" dirty="0">
                <a:solidFill>
                  <a:srgbClr val="003399"/>
                </a:solidFill>
              </a:rPr>
              <a:t>;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600" dirty="0">
                <a:solidFill>
                  <a:srgbClr val="003399"/>
                </a:solidFill>
              </a:rPr>
              <a:t>2 – </a:t>
            </a:r>
            <a:r>
              <a:rPr lang="ru-RU" altLang="ru-RU" sz="1600" dirty="0">
                <a:solidFill>
                  <a:srgbClr val="003399"/>
                </a:solidFill>
              </a:rPr>
              <a:t>Крышка</a:t>
            </a:r>
            <a:r>
              <a:rPr lang="en-US" altLang="ru-RU" sz="1600" dirty="0">
                <a:solidFill>
                  <a:srgbClr val="003399"/>
                </a:solidFill>
              </a:rPr>
              <a:t>;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600" dirty="0">
                <a:solidFill>
                  <a:srgbClr val="003399"/>
                </a:solidFill>
              </a:rPr>
              <a:t>3 – </a:t>
            </a:r>
            <a:r>
              <a:rPr lang="ru-RU" altLang="ru-RU" sz="1600" dirty="0">
                <a:solidFill>
                  <a:srgbClr val="003399"/>
                </a:solidFill>
              </a:rPr>
              <a:t>ФЭУ 200</a:t>
            </a:r>
            <a:r>
              <a:rPr lang="en-US" altLang="ru-RU" sz="1600" dirty="0">
                <a:solidFill>
                  <a:srgbClr val="003399"/>
                </a:solidFill>
              </a:rPr>
              <a:t>;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600" dirty="0">
                <a:solidFill>
                  <a:srgbClr val="003399"/>
                </a:solidFill>
              </a:rPr>
              <a:t>4 - </a:t>
            </a:r>
            <a:r>
              <a:rPr lang="ru-RU" altLang="ru-RU" sz="1600" dirty="0">
                <a:solidFill>
                  <a:srgbClr val="003399"/>
                </a:solidFill>
              </a:rPr>
              <a:t>Сцинтиллятор </a:t>
            </a:r>
            <a:r>
              <a:rPr lang="en-US" altLang="ru-RU" sz="1600" dirty="0" err="1">
                <a:solidFill>
                  <a:srgbClr val="003399"/>
                </a:solidFill>
              </a:rPr>
              <a:t>ZnS</a:t>
            </a:r>
            <a:r>
              <a:rPr lang="ru-RU" altLang="ru-RU" sz="1600" dirty="0">
                <a:solidFill>
                  <a:srgbClr val="003399"/>
                </a:solidFill>
              </a:rPr>
              <a:t>(</a:t>
            </a:r>
            <a:r>
              <a:rPr lang="en-US" altLang="ru-RU" sz="1600" dirty="0">
                <a:solidFill>
                  <a:srgbClr val="003399"/>
                </a:solidFill>
              </a:rPr>
              <a:t>Ag</a:t>
            </a:r>
            <a:r>
              <a:rPr lang="ru-RU" altLang="ru-RU" sz="1600" dirty="0">
                <a:solidFill>
                  <a:srgbClr val="003399"/>
                </a:solidFill>
              </a:rPr>
              <a:t>)+</a:t>
            </a:r>
            <a:r>
              <a:rPr lang="en-US" altLang="ru-RU" sz="1600" dirty="0" err="1">
                <a:solidFill>
                  <a:srgbClr val="003399"/>
                </a:solidFill>
              </a:rPr>
              <a:t>LiF</a:t>
            </a:r>
            <a:endParaRPr lang="en-US" altLang="ru-RU" sz="1600" dirty="0">
              <a:solidFill>
                <a:srgbClr val="003399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600" dirty="0">
                <a:solidFill>
                  <a:srgbClr val="003399"/>
                </a:solidFill>
              </a:rPr>
              <a:t>5 - </a:t>
            </a:r>
            <a:r>
              <a:rPr lang="ru-RU" altLang="ru-RU" sz="1600" dirty="0" err="1">
                <a:solidFill>
                  <a:srgbClr val="003399"/>
                </a:solidFill>
              </a:rPr>
              <a:t>Светособирающий</a:t>
            </a:r>
            <a:r>
              <a:rPr lang="ru-RU" altLang="ru-RU" sz="1600" dirty="0">
                <a:solidFill>
                  <a:srgbClr val="003399"/>
                </a:solidFill>
              </a:rPr>
              <a:t> конус</a:t>
            </a:r>
          </a:p>
        </p:txBody>
      </p:sp>
      <p:pic>
        <p:nvPicPr>
          <p:cNvPr id="18" name="Picture 26" descr="детектор разрез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36" b="18687"/>
          <a:stretch>
            <a:fillRect/>
          </a:stretch>
        </p:blipFill>
        <p:spPr bwMode="auto">
          <a:xfrm>
            <a:off x="525600" y="4366038"/>
            <a:ext cx="2279650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Line 24"/>
          <p:cNvSpPr>
            <a:spLocks noChangeShapeType="1"/>
          </p:cNvSpPr>
          <p:nvPr/>
        </p:nvSpPr>
        <p:spPr bwMode="auto">
          <a:xfrm flipH="1" flipV="1">
            <a:off x="2362338" y="5978938"/>
            <a:ext cx="658812" cy="9048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20" name="Line 27"/>
          <p:cNvSpPr>
            <a:spLocks noChangeShapeType="1"/>
          </p:cNvSpPr>
          <p:nvPr/>
        </p:nvSpPr>
        <p:spPr bwMode="auto">
          <a:xfrm flipH="1" flipV="1">
            <a:off x="2336938" y="6331363"/>
            <a:ext cx="252412" cy="2794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21" name="Line 28"/>
          <p:cNvSpPr>
            <a:spLocks noChangeShapeType="1"/>
          </p:cNvSpPr>
          <p:nvPr/>
        </p:nvSpPr>
        <p:spPr bwMode="auto">
          <a:xfrm flipV="1">
            <a:off x="1005025" y="5105813"/>
            <a:ext cx="482600" cy="3778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22" name="Line 29"/>
          <p:cNvSpPr>
            <a:spLocks noChangeShapeType="1"/>
          </p:cNvSpPr>
          <p:nvPr/>
        </p:nvSpPr>
        <p:spPr bwMode="auto">
          <a:xfrm>
            <a:off x="1005025" y="4286663"/>
            <a:ext cx="482600" cy="17145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2971938" y="5936075"/>
            <a:ext cx="314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5</a:t>
            </a:r>
          </a:p>
        </p:txBody>
      </p:sp>
      <p:sp>
        <p:nvSpPr>
          <p:cNvPr id="24" name="TextBox 2"/>
          <p:cNvSpPr txBox="1">
            <a:spLocks noChangeArrowheads="1"/>
          </p:cNvSpPr>
          <p:nvPr/>
        </p:nvSpPr>
        <p:spPr bwMode="auto">
          <a:xfrm>
            <a:off x="2589350" y="6545675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4</a:t>
            </a:r>
          </a:p>
        </p:txBody>
      </p:sp>
      <p:sp>
        <p:nvSpPr>
          <p:cNvPr id="25" name="TextBox 3"/>
          <p:cNvSpPr txBox="1">
            <a:spLocks noChangeArrowheads="1"/>
          </p:cNvSpPr>
          <p:nvPr/>
        </p:nvSpPr>
        <p:spPr bwMode="auto">
          <a:xfrm>
            <a:off x="844688" y="4286663"/>
            <a:ext cx="312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2</a:t>
            </a:r>
          </a:p>
        </p:txBody>
      </p:sp>
      <p:sp>
        <p:nvSpPr>
          <p:cNvPr id="26" name="TextBox 4"/>
          <p:cNvSpPr txBox="1">
            <a:spLocks noChangeArrowheads="1"/>
          </p:cNvSpPr>
          <p:nvPr/>
        </p:nvSpPr>
        <p:spPr bwMode="auto">
          <a:xfrm>
            <a:off x="765313" y="5320125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dirty="0"/>
              <a:t>3</a:t>
            </a:r>
          </a:p>
        </p:txBody>
      </p:sp>
      <p:sp>
        <p:nvSpPr>
          <p:cNvPr id="27" name="Line 24"/>
          <p:cNvSpPr>
            <a:spLocks noChangeShapeType="1"/>
          </p:cNvSpPr>
          <p:nvPr/>
        </p:nvSpPr>
        <p:spPr bwMode="auto">
          <a:xfrm flipH="1" flipV="1">
            <a:off x="717688" y="5778913"/>
            <a:ext cx="858837" cy="9017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28" name="TextBox 5"/>
          <p:cNvSpPr txBox="1">
            <a:spLocks noChangeArrowheads="1"/>
          </p:cNvSpPr>
          <p:nvPr/>
        </p:nvSpPr>
        <p:spPr bwMode="auto">
          <a:xfrm>
            <a:off x="1486038" y="6483763"/>
            <a:ext cx="312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1</a:t>
            </a:r>
          </a:p>
        </p:txBody>
      </p:sp>
      <p:sp>
        <p:nvSpPr>
          <p:cNvPr id="29" name="Text Box 54"/>
          <p:cNvSpPr txBox="1">
            <a:spLocks noChangeArrowheads="1"/>
          </p:cNvSpPr>
          <p:nvPr/>
        </p:nvSpPr>
        <p:spPr bwMode="auto">
          <a:xfrm>
            <a:off x="5637500" y="6860269"/>
            <a:ext cx="4858493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600"/>
              </a:spcBef>
              <a:buClrTx/>
              <a:buSzTx/>
              <a:buNone/>
            </a:pPr>
            <a:r>
              <a:rPr lang="ru-RU" altLang="ru-RU" sz="1800" dirty="0">
                <a:solidFill>
                  <a:srgbClr val="7030A0"/>
                </a:solidFill>
              </a:rPr>
              <a:t>Средняя толщина регистрирующего </a:t>
            </a:r>
            <a:br>
              <a:rPr lang="ru-RU" altLang="ru-RU" sz="1800" dirty="0">
                <a:solidFill>
                  <a:srgbClr val="7030A0"/>
                </a:solidFill>
              </a:rPr>
            </a:br>
            <a:r>
              <a:rPr lang="ru-RU" altLang="ru-RU" sz="1800" dirty="0">
                <a:solidFill>
                  <a:srgbClr val="7030A0"/>
                </a:solidFill>
              </a:rPr>
              <a:t>слоя ~ </a:t>
            </a:r>
            <a:r>
              <a:rPr lang="ru-RU" altLang="ru-RU" sz="1800" b="1" dirty="0">
                <a:solidFill>
                  <a:srgbClr val="7030A0"/>
                </a:solidFill>
              </a:rPr>
              <a:t>30 мг/см</a:t>
            </a:r>
            <a:r>
              <a:rPr lang="ru-RU" altLang="ru-RU" sz="1800" b="1" baseline="30000" dirty="0">
                <a:solidFill>
                  <a:srgbClr val="7030A0"/>
                </a:solidFill>
              </a:rPr>
              <a:t>2</a:t>
            </a:r>
            <a:r>
              <a:rPr lang="ru-RU" altLang="ru-RU" sz="1800" dirty="0">
                <a:solidFill>
                  <a:srgbClr val="7030A0"/>
                </a:solidFill>
              </a:rPr>
              <a:t>.</a:t>
            </a:r>
          </a:p>
          <a:p>
            <a:pPr>
              <a:spcBef>
                <a:spcPts val="600"/>
              </a:spcBef>
              <a:buClrTx/>
              <a:buSzTx/>
              <a:buFontTx/>
              <a:buNone/>
            </a:pPr>
            <a:r>
              <a:rPr lang="ru-RU" altLang="ru-RU" sz="1800" dirty="0">
                <a:solidFill>
                  <a:srgbClr val="7030A0"/>
                </a:solidFill>
              </a:rPr>
              <a:t>Эффективность регистрации тепловых нейтронов составляет около </a:t>
            </a:r>
            <a:r>
              <a:rPr lang="ru-RU" altLang="ru-RU" sz="1800" b="1" dirty="0">
                <a:solidFill>
                  <a:srgbClr val="7030A0"/>
                </a:solidFill>
              </a:rPr>
              <a:t>20%</a:t>
            </a:r>
            <a:r>
              <a:rPr lang="ru-RU" altLang="ru-RU" sz="1800" dirty="0">
                <a:solidFill>
                  <a:srgbClr val="7030A0"/>
                </a:solidFill>
              </a:rPr>
              <a:t>.</a:t>
            </a:r>
            <a:endParaRPr lang="ru-RU" sz="1800" dirty="0">
              <a:solidFill>
                <a:srgbClr val="7030A0"/>
              </a:solidFill>
            </a:endParaRPr>
          </a:p>
          <a:p>
            <a:pPr>
              <a:spcBef>
                <a:spcPts val="600"/>
              </a:spcBef>
              <a:buNone/>
            </a:pPr>
            <a:r>
              <a:rPr lang="ru-RU" sz="1800" dirty="0" err="1">
                <a:solidFill>
                  <a:srgbClr val="7030A0"/>
                </a:solidFill>
              </a:rPr>
              <a:t>ZnS</a:t>
            </a:r>
            <a:r>
              <a:rPr lang="ru-RU" sz="1800" dirty="0">
                <a:solidFill>
                  <a:srgbClr val="7030A0"/>
                </a:solidFill>
              </a:rPr>
              <a:t> (</a:t>
            </a:r>
            <a:r>
              <a:rPr lang="ru-RU" sz="1800" dirty="0" err="1">
                <a:solidFill>
                  <a:srgbClr val="7030A0"/>
                </a:solidFill>
              </a:rPr>
              <a:t>Ag</a:t>
            </a:r>
            <a:r>
              <a:rPr lang="ru-RU" sz="1800" dirty="0">
                <a:solidFill>
                  <a:srgbClr val="7030A0"/>
                </a:solidFill>
              </a:rPr>
              <a:t>) также позволяет регистрировать множественное прохождение заряженных частиц.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88FC08-24C5-4F80-A327-34F4671FD660}"/>
              </a:ext>
            </a:extLst>
          </p:cNvPr>
          <p:cNvSpPr txBox="1"/>
          <p:nvPr/>
        </p:nvSpPr>
        <p:spPr>
          <a:xfrm>
            <a:off x="8208794" y="780989"/>
            <a:ext cx="3068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800" b="1" dirty="0"/>
              <a:t>Характеристики: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" t="9887" r="5122" b="11294"/>
          <a:stretch/>
        </p:blipFill>
        <p:spPr>
          <a:xfrm>
            <a:off x="3009108" y="666167"/>
            <a:ext cx="4324362" cy="30398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08794" y="2441229"/>
            <a:ext cx="2668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buClrTx/>
              <a:buSzTx/>
              <a:buFontTx/>
              <a:buNone/>
            </a:pPr>
            <a:r>
              <a:rPr lang="ru-RU" altLang="ru-RU" b="1" dirty="0"/>
              <a:t>Диапазон измерений: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7D5DD8E-57FA-4B3B-BC21-1E2DE6F36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4362" y="6366288"/>
            <a:ext cx="2743200" cy="365125"/>
          </a:xfrm>
        </p:spPr>
        <p:txBody>
          <a:bodyPr/>
          <a:lstStyle/>
          <a:p>
            <a:fld id="{4C547371-D6EB-4160-B271-D723EA9CF67E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3510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3471D9-EF5B-493B-A21E-3C838FD56173}"/>
              </a:ext>
            </a:extLst>
          </p:cNvPr>
          <p:cNvSpPr txBox="1"/>
          <p:nvPr/>
        </p:nvSpPr>
        <p:spPr>
          <a:xfrm>
            <a:off x="3380509" y="15794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39D431-5607-4EB3-9B63-A4382973517A}"/>
              </a:ext>
            </a:extLst>
          </p:cNvPr>
          <p:cNvSpPr txBox="1"/>
          <p:nvPr/>
        </p:nvSpPr>
        <p:spPr>
          <a:xfrm>
            <a:off x="0" y="16613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Структура подготовки данных ПРИЗМА-32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DF3C1E-BF97-4667-A245-496D19C6BCC3}"/>
              </a:ext>
            </a:extLst>
          </p:cNvPr>
          <p:cNvSpPr txBox="1"/>
          <p:nvPr/>
        </p:nvSpPr>
        <p:spPr>
          <a:xfrm>
            <a:off x="1709883" y="1154608"/>
            <a:ext cx="7497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D5DA53B-4684-4260-A742-76B74F83C4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354" y="687096"/>
            <a:ext cx="9134763" cy="6170904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64BFC47B-03D7-443E-9F5E-2D8F8E9566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1" r="118" b="5158"/>
          <a:stretch/>
        </p:blipFill>
        <p:spPr bwMode="auto">
          <a:xfrm>
            <a:off x="730250" y="627796"/>
            <a:ext cx="10718800" cy="617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51D76E3-CF8E-4AC0-9B2D-D3F7980B5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2954" y="6410320"/>
            <a:ext cx="2743200" cy="365125"/>
          </a:xfrm>
        </p:spPr>
        <p:txBody>
          <a:bodyPr/>
          <a:lstStyle/>
          <a:p>
            <a:fld id="{4C547371-D6EB-4160-B271-D723EA9CF67E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5029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0BC2576-E8DC-4A1B-89E9-56DC090A4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381" y="186267"/>
            <a:ext cx="5929312" cy="77152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Регистрация событий одновременно двумя кластерами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5C5EDAD-28C5-4231-A618-97275D50AC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117" y="0"/>
            <a:ext cx="6138333" cy="61383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3CCBEF2-17A4-457A-BF7B-628D66A60065}"/>
                  </a:ext>
                </a:extLst>
              </p:cNvPr>
              <p:cNvSpPr txBox="1"/>
              <p:nvPr/>
            </p:nvSpPr>
            <p:spPr>
              <a:xfrm>
                <a:off x="1199451" y="5901586"/>
                <a:ext cx="417883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600" dirty="0"/>
                  <a:t>Учитывались события с </a:t>
                </a:r>
                <a14:m>
                  <m:oMath xmlns:m="http://schemas.openxmlformats.org/officeDocument/2006/math">
                    <m:r>
                      <a:rPr lang="ru-RU" sz="1600" i="1" dirty="0" err="1">
                        <a:latin typeface="Cambria Math" panose="02040503050406030204" pitchFamily="18" charset="0"/>
                      </a:rPr>
                      <m:t>𝐹𝑟</m:t>
                    </m:r>
                    <m:r>
                      <a:rPr lang="ru-RU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ru-RU" sz="1600" i="1" dirty="0">
                        <a:latin typeface="Cambria Math" panose="02040503050406030204" pitchFamily="18" charset="0"/>
                      </a:rPr>
                      <m:t>4 </m:t>
                    </m:r>
                  </m:oMath>
                </a14:m>
                <a:r>
                  <a:rPr lang="ru-RU" sz="1600" dirty="0"/>
                  <a:t>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600" b="0" i="1" smtClean="0">
                            <a:latin typeface="Cambria Math" panose="02040503050406030204" pitchFamily="18" charset="0"/>
                          </a:rPr>
                          <m:t>А</m:t>
                        </m:r>
                      </m:e>
                      <m:sub>
                        <m:r>
                          <a:rPr lang="ru-RU" sz="1600" b="0" i="1" smtClean="0">
                            <a:latin typeface="Cambria Math" panose="02040503050406030204" pitchFamily="18" charset="0"/>
                          </a:rPr>
                          <m:t>э</m:t>
                        </m:r>
                      </m:sub>
                    </m:sSub>
                    <m:r>
                      <a:rPr lang="ru-RU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ru-RU" sz="1600" dirty="0"/>
                  <a:t>. </a:t>
                </a:r>
              </a:p>
              <a:p>
                <a:endParaRPr lang="ru-RU" sz="1600" i="1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ru-RU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ru-RU" sz="1600" dirty="0"/>
                  <a:t> был принят равным 100 </a:t>
                </a:r>
                <a:r>
                  <a:rPr lang="ru-RU" sz="1600" dirty="0" err="1"/>
                  <a:t>мс</a:t>
                </a:r>
                <a:r>
                  <a:rPr lang="ru-RU" sz="1600" dirty="0"/>
                  <a:t>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3CCBEF2-17A4-457A-BF7B-628D66A600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451" y="5901586"/>
                <a:ext cx="4178830" cy="830997"/>
              </a:xfrm>
              <a:prstGeom prst="rect">
                <a:avLst/>
              </a:prstGeom>
              <a:blipFill>
                <a:blip r:embed="rId3"/>
                <a:stretch>
                  <a:fillRect l="-876" t="-2206" b="-88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67E850EA-F74A-416C-8410-7A624849ECBC}"/>
              </a:ext>
            </a:extLst>
          </p:cNvPr>
          <p:cNvSpPr txBox="1"/>
          <p:nvPr/>
        </p:nvSpPr>
        <p:spPr>
          <a:xfrm>
            <a:off x="5850466" y="6209363"/>
            <a:ext cx="65129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Показание детекторов при регистрации события одновременно в двух кластерах: заряженные частицы (сверху) и нейтроны (снизу)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0037" y="1256150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/>
              <a:t>Определение временных ворот для  совмещения данных двух кластеров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C5AF7F-E5FE-4473-B75D-8E54CA43E5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4" r="2638"/>
          <a:stretch/>
        </p:blipFill>
        <p:spPr>
          <a:xfrm>
            <a:off x="1188244" y="1911955"/>
            <a:ext cx="4092503" cy="3905684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3EBC33A-0CCE-47B2-A49C-1F67ED4AA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38488"/>
            <a:ext cx="2743200" cy="365125"/>
          </a:xfrm>
        </p:spPr>
        <p:txBody>
          <a:bodyPr/>
          <a:lstStyle/>
          <a:p>
            <a:fld id="{4C547371-D6EB-4160-B271-D723EA9CF67E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5049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63BB83-6E97-4638-8D55-ECC04FA08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05"/>
            <a:ext cx="12191999" cy="3683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cs typeface="Arial" panose="020B0604020202020204" pitchFamily="34" charset="0"/>
              </a:rPr>
              <a:t>Подстройка детекторов ПРИЗМА-32</a:t>
            </a:r>
            <a:endParaRPr lang="ru-RU" sz="2800" b="1" i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689B71E-5534-46A3-B9A1-B8DF98D3FB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55" y="776654"/>
            <a:ext cx="4532250" cy="240147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7692DBC-AE7B-490B-9569-304FC53E34A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963" y="776930"/>
            <a:ext cx="4532400" cy="2401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D6EB3EF-9F77-48C8-801A-A5F57CC974BD}"/>
              </a:ext>
            </a:extLst>
          </p:cNvPr>
          <p:cNvSpPr txBox="1"/>
          <p:nvPr/>
        </p:nvSpPr>
        <p:spPr>
          <a:xfrm>
            <a:off x="1943980" y="3209521"/>
            <a:ext cx="213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29.11.20-21.12.20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8FE9DE-8532-4915-BF51-ACA2F35CCBF9}"/>
              </a:ext>
            </a:extLst>
          </p:cNvPr>
          <p:cNvSpPr txBox="1"/>
          <p:nvPr/>
        </p:nvSpPr>
        <p:spPr>
          <a:xfrm>
            <a:off x="8038487" y="3163349"/>
            <a:ext cx="20258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29.11.21-21.12.21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5943E7-E729-4852-BF32-0497C5CDC4BA}"/>
              </a:ext>
            </a:extLst>
          </p:cNvPr>
          <p:cNvSpPr txBox="1"/>
          <p:nvPr/>
        </p:nvSpPr>
        <p:spPr>
          <a:xfrm>
            <a:off x="5327775" y="1732767"/>
            <a:ext cx="1536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</a:rPr>
              <a:t>1-й кластер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C295CA-BCA0-42E2-8172-8EC376551EBF}"/>
              </a:ext>
            </a:extLst>
          </p:cNvPr>
          <p:cNvSpPr txBox="1"/>
          <p:nvPr/>
        </p:nvSpPr>
        <p:spPr>
          <a:xfrm>
            <a:off x="5376861" y="4755902"/>
            <a:ext cx="1438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2-й кластер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98BE5B7-C6AF-4309-A57A-B30C2F3D342C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75" y="3758259"/>
            <a:ext cx="4532400" cy="24012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A372376-76A7-4C0C-813C-BA16F46EA76F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963" y="3758259"/>
            <a:ext cx="4532400" cy="24012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F2950CD-5A21-4185-BEDF-430BE2FC9CEA}"/>
              </a:ext>
            </a:extLst>
          </p:cNvPr>
          <p:cNvSpPr txBox="1"/>
          <p:nvPr/>
        </p:nvSpPr>
        <p:spPr>
          <a:xfrm>
            <a:off x="1967767" y="6242572"/>
            <a:ext cx="20860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29.11.20-21.12.20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A66616B-B755-4AF6-94E2-4F694B143D70}"/>
              </a:ext>
            </a:extLst>
          </p:cNvPr>
          <p:cNvSpPr txBox="1"/>
          <p:nvPr/>
        </p:nvSpPr>
        <p:spPr>
          <a:xfrm>
            <a:off x="8008400" y="6200371"/>
            <a:ext cx="20860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29.11.21-21.12.21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1C5254-FBD2-4995-A2F6-CEC246F5EA05}"/>
              </a:ext>
            </a:extLst>
          </p:cNvPr>
          <p:cNvSpPr txBox="1"/>
          <p:nvPr/>
        </p:nvSpPr>
        <p:spPr>
          <a:xfrm>
            <a:off x="4232072" y="418902"/>
            <a:ext cx="3343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Амплитудное распределение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E9A0236-4D95-4813-A57C-63FE57461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4670"/>
            <a:ext cx="2743200" cy="365125"/>
          </a:xfrm>
        </p:spPr>
        <p:txBody>
          <a:bodyPr/>
          <a:lstStyle/>
          <a:p>
            <a:fld id="{4C547371-D6EB-4160-B271-D723EA9CF67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090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89E2E-6BC1-4C0C-B4E4-B6E1DFBF0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8925"/>
            <a:ext cx="12192000" cy="56832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Временное распределение нейтронов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601C4F-10C5-454C-ABEF-027163D8BE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65" y="889215"/>
            <a:ext cx="4857370" cy="370791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73B6EC8-DE2F-4D03-9FE3-77D7E3CC1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545" y="800046"/>
            <a:ext cx="4949190" cy="37780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6635E1-D900-49C2-8CFF-C9B41E8259D4}"/>
              </a:ext>
            </a:extLst>
          </p:cNvPr>
          <p:cNvSpPr txBox="1"/>
          <p:nvPr/>
        </p:nvSpPr>
        <p:spPr>
          <a:xfrm>
            <a:off x="577738" y="4627179"/>
            <a:ext cx="54358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Временное распределение нейтронов на 1-м кластере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1B3007-A6C9-4F5F-AE16-E2EBD0140BBA}"/>
              </a:ext>
            </a:extLst>
          </p:cNvPr>
          <p:cNvSpPr txBox="1"/>
          <p:nvPr/>
        </p:nvSpPr>
        <p:spPr>
          <a:xfrm>
            <a:off x="6780228" y="4635603"/>
            <a:ext cx="54358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Временное распределение нейтронов на 2-м кластере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DF3D1BF-4949-42CF-84C8-494F5C9A1EBE}"/>
                  </a:ext>
                </a:extLst>
              </p:cNvPr>
              <p:cNvSpPr txBox="1"/>
              <p:nvPr/>
            </p:nvSpPr>
            <p:spPr>
              <a:xfrm>
                <a:off x="866965" y="5096538"/>
                <a:ext cx="9010651" cy="3477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600" dirty="0">
                    <a:latin typeface="Arial" panose="020B0604020202020204" pitchFamily="34" charset="0"/>
                  </a:rPr>
                  <a:t>Полученные графики можно описывать формулой</a:t>
                </a:r>
                <a:r>
                  <a:rPr lang="en-US" sz="1600" dirty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ru-RU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DF3D1BF-4949-42CF-84C8-494F5C9A1E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965" y="5096538"/>
                <a:ext cx="9010651" cy="347788"/>
              </a:xfrm>
              <a:prstGeom prst="rect">
                <a:avLst/>
              </a:prstGeom>
              <a:blipFill>
                <a:blip r:embed="rId4"/>
                <a:stretch>
                  <a:fillRect l="-338" t="-1754" b="-228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663D3C7-DF27-4282-ADF8-85FFE9FFDB50}"/>
                  </a:ext>
                </a:extLst>
              </p:cNvPr>
              <p:cNvSpPr txBox="1"/>
              <p:nvPr/>
            </p:nvSpPr>
            <p:spPr>
              <a:xfrm>
                <a:off x="866965" y="5517553"/>
                <a:ext cx="1015365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Параметры: для 1-го кластера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=0.49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±0.01 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мс и </m:t>
                    </m:r>
                    <m:sSub>
                      <m:sSubPr>
                        <m:ctrlP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=3.53 ±0.10 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мс</m:t>
                    </m:r>
                  </m:oMath>
                </a14:m>
                <a:endParaRPr lang="ru-RU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	      для 2-го кластера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=0.</m:t>
                    </m:r>
                    <m:r>
                      <a:rPr lang="ru-R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52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±0.01 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мс</m:t>
                    </m:r>
                  </m:oMath>
                </a14:m>
                <a:r>
                  <a:rPr lang="ru-RU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и 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2.69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±0.1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мс</m:t>
                    </m:r>
                  </m:oMath>
                </a14:m>
                <a:endParaRPr lang="ru-RU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663D3C7-DF27-4282-ADF8-85FFE9FFDB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965" y="5517553"/>
                <a:ext cx="10153650" cy="923330"/>
              </a:xfrm>
              <a:prstGeom prst="rect">
                <a:avLst/>
              </a:prstGeom>
              <a:blipFill>
                <a:blip r:embed="rId5"/>
                <a:stretch>
                  <a:fillRect l="-480" t="-32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D100C556-9EE7-431E-8427-8520B552C596}"/>
              </a:ext>
            </a:extLst>
          </p:cNvPr>
          <p:cNvSpPr txBox="1"/>
          <p:nvPr/>
        </p:nvSpPr>
        <p:spPr>
          <a:xfrm>
            <a:off x="866965" y="6117717"/>
            <a:ext cx="113261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Результаты временного распределения тепловых нейтронов в ШАЛ, полученные за 2020-2021гг.  согласуются с результатами, полученными в начале работы установки.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77737A-EB59-44BD-94A9-D6FF37F9AF2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" t="6336" r="7347" b="337"/>
          <a:stretch/>
        </p:blipFill>
        <p:spPr>
          <a:xfrm>
            <a:off x="968311" y="943881"/>
            <a:ext cx="4527614" cy="361886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60FC063-A83E-437D-979E-8175C568058B}"/>
              </a:ext>
            </a:extLst>
          </p:cNvPr>
          <p:cNvPicPr>
            <a:picLocks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" t="7392" r="6672" b="1370"/>
          <a:stretch/>
        </p:blipFill>
        <p:spPr>
          <a:xfrm>
            <a:off x="7023545" y="944745"/>
            <a:ext cx="4528800" cy="3618000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136ABE3-EA19-4E07-8440-3426957BD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2851" y="6468826"/>
            <a:ext cx="2743200" cy="365125"/>
          </a:xfrm>
        </p:spPr>
        <p:txBody>
          <a:bodyPr/>
          <a:lstStyle/>
          <a:p>
            <a:fld id="{4C547371-D6EB-4160-B271-D723EA9CF67E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9310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85B906-CD5A-4762-9B3F-C81A012C4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8925"/>
            <a:ext cx="12191999" cy="4349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/>
              <a:t>Спектр энерговыделения ШАЛ</a:t>
            </a:r>
            <a:r>
              <a:rPr lang="en-US" sz="2800" b="1" dirty="0"/>
              <a:t>	</a:t>
            </a:r>
            <a:endParaRPr lang="ru-RU" sz="28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14EE2C-CFC5-4087-9234-2C15D6224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023" y="1094284"/>
            <a:ext cx="4918044" cy="376346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0552722-3687-4E64-8E1C-68DC479C80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5932" y="1094284"/>
            <a:ext cx="4918044" cy="37634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0E0F43-5A10-48D9-96CA-3BFBD32040C0}"/>
              </a:ext>
            </a:extLst>
          </p:cNvPr>
          <p:cNvSpPr txBox="1"/>
          <p:nvPr/>
        </p:nvSpPr>
        <p:spPr>
          <a:xfrm>
            <a:off x="828675" y="4858802"/>
            <a:ext cx="49301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Спектр энерговыделения ШАЛ на 1-м кластере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4C0E27-C984-4946-861C-8AE14F589C0E}"/>
              </a:ext>
            </a:extLst>
          </p:cNvPr>
          <p:cNvSpPr txBox="1"/>
          <p:nvPr/>
        </p:nvSpPr>
        <p:spPr>
          <a:xfrm>
            <a:off x="6814187" y="4869379"/>
            <a:ext cx="49777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Спектр энерговыделения ШАЛ на 2-м кластере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467473-EFA7-40B7-A166-FB3928F8AFC8}"/>
              </a:ext>
            </a:extLst>
          </p:cNvPr>
          <p:cNvSpPr txBox="1"/>
          <p:nvPr/>
        </p:nvSpPr>
        <p:spPr>
          <a:xfrm>
            <a:off x="400050" y="5731708"/>
            <a:ext cx="113880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</a:rPr>
              <a:t>Показатель наклона спектра </a:t>
            </a:r>
            <a:r>
              <a:rPr lang="ru-RU" dirty="0" err="1">
                <a:latin typeface="Arial" panose="020B0604020202020204" pitchFamily="34" charset="0"/>
              </a:rPr>
              <a:t>энерговыделений</a:t>
            </a:r>
            <a:r>
              <a:rPr lang="ru-RU" dirty="0">
                <a:latin typeface="Arial" panose="020B0604020202020204" pitchFamily="34" charset="0"/>
              </a:rPr>
              <a:t> по заряженной компоненте составляет </a:t>
            </a:r>
            <a:r>
              <a:rPr lang="en-US" dirty="0">
                <a:latin typeface="Arial" panose="020B0604020202020204" pitchFamily="34" charset="0"/>
              </a:rPr>
              <a:t>~ </a:t>
            </a:r>
            <a:r>
              <a:rPr lang="ru-RU" dirty="0">
                <a:latin typeface="Arial" panose="020B0604020202020204" pitchFamily="34" charset="0"/>
              </a:rPr>
              <a:t>-1.7</a:t>
            </a:r>
            <a:r>
              <a:rPr lang="en-US" dirty="0">
                <a:latin typeface="Arial" panose="020B0604020202020204" pitchFamily="34" charset="0"/>
              </a:rPr>
              <a:t>.</a:t>
            </a:r>
            <a:r>
              <a:rPr lang="ru-RU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2B61DA1-F91F-4516-A0CB-435D5438E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799" y="6492875"/>
            <a:ext cx="2743200" cy="365125"/>
          </a:xfrm>
        </p:spPr>
        <p:txBody>
          <a:bodyPr/>
          <a:lstStyle/>
          <a:p>
            <a:fld id="{4C547371-D6EB-4160-B271-D723EA9CF67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892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3EB131-FE0C-42ED-AB43-DE9141CDE10B}"/>
              </a:ext>
            </a:extLst>
          </p:cNvPr>
          <p:cNvSpPr txBox="1"/>
          <p:nvPr/>
        </p:nvSpPr>
        <p:spPr>
          <a:xfrm>
            <a:off x="4322618" y="494301"/>
            <a:ext cx="3546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6C7370-A142-4CAD-B509-AED54B743779}"/>
              </a:ext>
            </a:extLst>
          </p:cNvPr>
          <p:cNvSpPr txBox="1"/>
          <p:nvPr/>
        </p:nvSpPr>
        <p:spPr>
          <a:xfrm>
            <a:off x="535709" y="1145880"/>
            <a:ext cx="11305309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Проведена подстройка детекторов ПРИЗМА-32.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Подготовлены справки о работе установки ПРИЗМА-32 за период с 07-11.2021 года.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Создана маска о работе детекторов в установке ПРИЗМА-32 за 2020-2021гг.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Спроектирована и создана база данных установки ПРИЗМА-32.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Разработана и создан автоматический цикл подготовки данных к физической обработке.  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Проведено заполнение базы данных информацией с установки ПРИЗМА-32 за 2020-2021гг.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Проведена обработка данных с установки ПРИЗМА-32 за 2020-2021 гг.: получено временное распределение нейтронов и спектр энерговыделений ШАЛ.</a:t>
            </a:r>
            <a:endParaRPr lang="ru-RU" u="sng" dirty="0"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DC31D2-FF00-4E78-B3E4-E10FBCE3889F}"/>
              </a:ext>
            </a:extLst>
          </p:cNvPr>
          <p:cNvSpPr txBox="1"/>
          <p:nvPr/>
        </p:nvSpPr>
        <p:spPr>
          <a:xfrm>
            <a:off x="609600" y="4859204"/>
            <a:ext cx="11305309" cy="1496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Подготовка данных установки ПРИЗМА-32 за все время работы.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Получить временное распределение нейтронов и спектр энерговыделений ШАЛ за все время работы установки ПРИЗМА-32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Освоение методик восстановления параметров ШАЛ.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1ACF4C-9AE3-4C40-8B4A-7CEF6FB71954}"/>
              </a:ext>
            </a:extLst>
          </p:cNvPr>
          <p:cNvSpPr txBox="1"/>
          <p:nvPr/>
        </p:nvSpPr>
        <p:spPr>
          <a:xfrm>
            <a:off x="4099213" y="4271864"/>
            <a:ext cx="4616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Планы на следующий семестр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F8DE366-F085-49C9-8ABA-937880E63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C547371-D6EB-4160-B271-D723EA9CF67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647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A017DE-56CE-479E-9707-10AAAC0D0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46507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cs typeface="Arial" panose="020B0604020202020204" pitchFamily="34" charset="0"/>
              </a:rPr>
              <a:t>Спасибо за внимание!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C35AFD2-820A-4C46-B0AB-347697C00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C547371-D6EB-4160-B271-D723EA9CF67E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83487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/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1098</TotalTime>
  <Words>689</Words>
  <Application>Microsoft Office PowerPoint</Application>
  <PresentationFormat>Широкоэкранный</PresentationFormat>
  <Paragraphs>102</Paragraphs>
  <Slides>12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Cambria Math</vt:lpstr>
      <vt:lpstr>Wingdings</vt:lpstr>
      <vt:lpstr>Тема Office</vt:lpstr>
      <vt:lpstr>Visio</vt:lpstr>
      <vt:lpstr>Временное распределение нейтронов в ШАЛ по данным ПРИЗМА-32 </vt:lpstr>
      <vt:lpstr>Презентация PowerPoint</vt:lpstr>
      <vt:lpstr>Презентация PowerPoint</vt:lpstr>
      <vt:lpstr>Регистрация событий одновременно двумя кластерами</vt:lpstr>
      <vt:lpstr>Подстройка детекторов ПРИЗМА-32</vt:lpstr>
      <vt:lpstr>Временное распределение нейтронов</vt:lpstr>
      <vt:lpstr>Спектр энерговыделения ШАЛ </vt:lpstr>
      <vt:lpstr>Презентация PowerPoint</vt:lpstr>
      <vt:lpstr>Спасибо за внимание!</vt:lpstr>
      <vt:lpstr>Презентация PowerPoint</vt:lpstr>
      <vt:lpstr>Презентация PowerPoint</vt:lpstr>
      <vt:lpstr>Таблица c данными о корректности работы детектора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Оценка временного распределения нейтронов в ШАЛ</dc:title>
  <dc:creator>Dreamer Just</dc:creator>
  <cp:lastModifiedBy>Dreamer Just</cp:lastModifiedBy>
  <cp:revision>22</cp:revision>
  <dcterms:created xsi:type="dcterms:W3CDTF">2021-10-21T10:44:18Z</dcterms:created>
  <dcterms:modified xsi:type="dcterms:W3CDTF">2021-12-28T07:43:47Z</dcterms:modified>
</cp:coreProperties>
</file>