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png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1" Type="http://schemas.openxmlformats.org/officeDocument/2006/relationships/image" Target="../media/image9.png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image" Target="../media/image8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image" Target="../media/image11.png"/><Relationship Id="rId10" Type="http://schemas.openxmlformats.org/officeDocument/2006/relationships/tags" Target="../tags/tag16.xml"/><Relationship Id="rId19" Type="http://schemas.openxmlformats.org/officeDocument/2006/relationships/image" Target="../media/image7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6.xml"/><Relationship Id="rId7" Type="http://schemas.openxmlformats.org/officeDocument/2006/relationships/image" Target="../media/image13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0.xml"/><Relationship Id="rId7" Type="http://schemas.openxmlformats.org/officeDocument/2006/relationships/image" Target="../media/image17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34.xml"/><Relationship Id="rId7" Type="http://schemas.openxmlformats.org/officeDocument/2006/relationships/image" Target="../media/image23.sv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6.png"/><Relationship Id="rId4" Type="http://schemas.openxmlformats.org/officeDocument/2006/relationships/tags" Target="../tags/tag35.xm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99F22-30BB-4332-AAD1-8489A2F01B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Деформации атомных ядер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2C9612-3C75-46F8-83B0-5825DC927A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ru-RU" sz="1600" dirty="0"/>
              <a:t>Барабанов А.Л. </a:t>
            </a:r>
            <a:r>
              <a:rPr lang="en-US" sz="1600" dirty="0"/>
              <a:t>// </a:t>
            </a:r>
            <a:r>
              <a:rPr lang="ru-RU" sz="1600" dirty="0"/>
              <a:t>Ситьков Д.А.</a:t>
            </a:r>
          </a:p>
          <a:p>
            <a:pPr algn="r"/>
            <a:r>
              <a:rPr lang="ru-RU" sz="1600" dirty="0"/>
              <a:t>Б19-102</a:t>
            </a:r>
          </a:p>
          <a:p>
            <a:r>
              <a:rPr lang="ru-RU" sz="1600" dirty="0"/>
              <a:t>22.12.2021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9220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92220-9973-4702-9ABC-AB6E5974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Модель ядра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D15A9F4-8DD6-40B2-87DB-B6D6596948BC}"/>
              </a:ext>
            </a:extLst>
          </p:cNvPr>
          <p:cNvSpPr/>
          <p:nvPr/>
        </p:nvSpPr>
        <p:spPr>
          <a:xfrm>
            <a:off x="5469308" y="2580830"/>
            <a:ext cx="1922804" cy="19228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92C8496-D3D3-4FCA-BA76-6CCEA067DAB6}"/>
              </a:ext>
            </a:extLst>
          </p:cNvPr>
          <p:cNvSpPr/>
          <p:nvPr/>
        </p:nvSpPr>
        <p:spPr>
          <a:xfrm>
            <a:off x="6301099" y="3430533"/>
            <a:ext cx="341832" cy="341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766827F-690E-4FD7-BEA0-72CF56076322}"/>
              </a:ext>
            </a:extLst>
          </p:cNvPr>
          <p:cNvSpPr/>
          <p:nvPr/>
        </p:nvSpPr>
        <p:spPr>
          <a:xfrm>
            <a:off x="6822036" y="3082596"/>
            <a:ext cx="341832" cy="341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B75AC08C-CA2A-4E9D-AACE-F58CCE814681}"/>
              </a:ext>
            </a:extLst>
          </p:cNvPr>
          <p:cNvSpPr/>
          <p:nvPr/>
        </p:nvSpPr>
        <p:spPr>
          <a:xfrm>
            <a:off x="5754168" y="3743058"/>
            <a:ext cx="341832" cy="341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7169EBC-5BA5-4628-B6DC-EEEF9FD32414}"/>
              </a:ext>
            </a:extLst>
          </p:cNvPr>
          <p:cNvSpPr/>
          <p:nvPr/>
        </p:nvSpPr>
        <p:spPr>
          <a:xfrm>
            <a:off x="5752745" y="3173545"/>
            <a:ext cx="341832" cy="341832"/>
          </a:xfrm>
          <a:prstGeom prst="ellipse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0D5AB7D2-6546-4A6A-ABA7-6A2CDBC979BD}"/>
              </a:ext>
            </a:extLst>
          </p:cNvPr>
          <p:cNvSpPr/>
          <p:nvPr/>
        </p:nvSpPr>
        <p:spPr>
          <a:xfrm>
            <a:off x="6251960" y="2867723"/>
            <a:ext cx="341832" cy="341832"/>
          </a:xfrm>
          <a:prstGeom prst="ellipse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4797BEBC-AEA4-430F-AA58-9C5AEE5F6E72}"/>
              </a:ext>
            </a:extLst>
          </p:cNvPr>
          <p:cNvSpPr/>
          <p:nvPr/>
        </p:nvSpPr>
        <p:spPr>
          <a:xfrm>
            <a:off x="6380861" y="3913974"/>
            <a:ext cx="341832" cy="341832"/>
          </a:xfrm>
          <a:prstGeom prst="ellipse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2173A2F1-D0D6-4613-BFA2-312902DBE8B0}"/>
              </a:ext>
            </a:extLst>
          </p:cNvPr>
          <p:cNvGrpSpPr/>
          <p:nvPr/>
        </p:nvGrpSpPr>
        <p:grpSpPr>
          <a:xfrm>
            <a:off x="8303665" y="1571567"/>
            <a:ext cx="3054986" cy="3705721"/>
            <a:chOff x="8030201" y="2019299"/>
            <a:chExt cx="3054986" cy="3705721"/>
          </a:xfrm>
        </p:grpSpPr>
        <p:sp>
          <p:nvSpPr>
            <p:cNvPr id="18" name="Куб 17">
              <a:extLst>
                <a:ext uri="{FF2B5EF4-FFF2-40B4-BE49-F238E27FC236}">
                  <a16:creationId xmlns:a16="http://schemas.microsoft.com/office/drawing/2014/main" id="{9B18B6E9-EBC8-4550-8E69-01874E1F67F6}"/>
                </a:ext>
              </a:extLst>
            </p:cNvPr>
            <p:cNvSpPr/>
            <p:nvPr/>
          </p:nvSpPr>
          <p:spPr>
            <a:xfrm>
              <a:off x="8619100" y="2922058"/>
              <a:ext cx="1663580" cy="2587201"/>
            </a:xfrm>
            <a:prstGeom prst="cub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5A33F213-23F6-4902-8378-4895F730841D}"/>
                </a:ext>
              </a:extLst>
            </p:cNvPr>
            <p:cNvCxnSpPr/>
            <p:nvPr/>
          </p:nvCxnSpPr>
          <p:spPr>
            <a:xfrm flipH="1">
              <a:off x="8121650" y="2918251"/>
              <a:ext cx="914400" cy="914400"/>
            </a:xfrm>
            <a:prstGeom prst="straightConnector1">
              <a:avLst/>
            </a:prstGeom>
            <a:ln>
              <a:headEnd type="none" w="med" len="lg"/>
              <a:tailEnd type="arrow" w="sm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E1C8E280-CD19-4389-9687-16294F4985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36050" y="2019299"/>
              <a:ext cx="0" cy="902759"/>
            </a:xfrm>
            <a:prstGeom prst="straightConnector1">
              <a:avLst/>
            </a:prstGeom>
            <a:ln>
              <a:tailEnd type="arrow" w="sm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>
              <a:extLst>
                <a:ext uri="{FF2B5EF4-FFF2-40B4-BE49-F238E27FC236}">
                  <a16:creationId xmlns:a16="http://schemas.microsoft.com/office/drawing/2014/main" id="{8445CDF5-0CFB-4B1B-A950-CF5598686BE6}"/>
                </a:ext>
              </a:extLst>
            </p:cNvPr>
            <p:cNvCxnSpPr/>
            <p:nvPr/>
          </p:nvCxnSpPr>
          <p:spPr>
            <a:xfrm>
              <a:off x="9036050" y="2918251"/>
              <a:ext cx="1841500" cy="0"/>
            </a:xfrm>
            <a:prstGeom prst="straightConnector1">
              <a:avLst/>
            </a:prstGeom>
            <a:ln>
              <a:tailEnd type="arrow" w="sm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185EB46-3C4B-4030-82B9-DDF3AB32C59E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8030201" y="3913974"/>
              <a:ext cx="126476" cy="114286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C74935F-1172-41EE-BB24-9DB42A5D154F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0968362" y="2924919"/>
              <a:ext cx="116825" cy="163556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5B5A997A-0C5C-4B71-A2B4-22ECAF9CEA72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9131943" y="2019299"/>
              <a:ext cx="107683" cy="11428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803C5007-80FA-4B4E-B11C-67FBD6A0CF14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9920305" y="5510671"/>
              <a:ext cx="439873" cy="214349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6ADEC5C-23AC-48CE-8F7C-DA573FFDF5CD}"/>
              </a:ext>
            </a:extLst>
          </p:cNvPr>
          <p:cNvSpPr txBox="1"/>
          <p:nvPr/>
        </p:nvSpPr>
        <p:spPr>
          <a:xfrm>
            <a:off x="8192235" y="5505385"/>
            <a:ext cx="3064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Условное изображение потенциала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CD0D578C-6C0B-4C16-80C6-0DA5501FBF6A}"/>
              </a:ext>
            </a:extLst>
          </p:cNvPr>
          <p:cNvCxnSpPr>
            <a:stCxn id="20" idx="4"/>
          </p:cNvCxnSpPr>
          <p:nvPr/>
        </p:nvCxnSpPr>
        <p:spPr>
          <a:xfrm flipH="1">
            <a:off x="5577840" y="4084890"/>
            <a:ext cx="347244" cy="1192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D9E30EB0-B852-4242-9C0F-25AB3B6E9EB7}"/>
              </a:ext>
            </a:extLst>
          </p:cNvPr>
          <p:cNvCxnSpPr>
            <a:cxnSpLocks/>
            <a:stCxn id="16" idx="4"/>
          </p:cNvCxnSpPr>
          <p:nvPr/>
        </p:nvCxnSpPr>
        <p:spPr>
          <a:xfrm flipH="1">
            <a:off x="5577840" y="3772365"/>
            <a:ext cx="894175" cy="1504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C8F1D9E8-DF50-486A-A3E1-9270186CDAA9}"/>
              </a:ext>
            </a:extLst>
          </p:cNvPr>
          <p:cNvCxnSpPr>
            <a:stCxn id="19" idx="4"/>
          </p:cNvCxnSpPr>
          <p:nvPr/>
        </p:nvCxnSpPr>
        <p:spPr>
          <a:xfrm flipH="1">
            <a:off x="5577840" y="3424428"/>
            <a:ext cx="1415112" cy="185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A84205B-79C8-4C78-974D-0FC548821D8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326919" y="5331255"/>
            <a:ext cx="501841" cy="173714"/>
          </a:xfrm>
          <a:prstGeom prst="rect">
            <a:avLst/>
          </a:prstGeom>
        </p:spPr>
      </p:pic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D2B751D5-0776-4897-AEE4-7273889C7B78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5923661" y="2184401"/>
            <a:ext cx="993398" cy="98914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3C84F72D-30A6-4914-8A20-B6F5A3B765C6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6422876" y="2184401"/>
            <a:ext cx="498294" cy="68332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7230025C-B065-4DCF-9F8C-3739D706713B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6551777" y="2184400"/>
            <a:ext cx="369393" cy="172957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8F787486-7DE4-4A8C-9F09-1E153C50D41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752444" y="1968266"/>
            <a:ext cx="481016" cy="21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3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0BAD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0BAD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0BAD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9FC2E-EBDE-4D1F-9D55-13B177B52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(1</a:t>
            </a:r>
            <a:r>
              <a:rPr lang="en-US" dirty="0"/>
              <a:t>/2)</a:t>
            </a:r>
            <a:endParaRPr lang="ru-RU" dirty="0"/>
          </a:p>
        </p:txBody>
      </p:sp>
      <p:sp>
        <p:nvSpPr>
          <p:cNvPr id="5" name="Куб 4">
            <a:extLst>
              <a:ext uri="{FF2B5EF4-FFF2-40B4-BE49-F238E27FC236}">
                <a16:creationId xmlns:a16="http://schemas.microsoft.com/office/drawing/2014/main" id="{52B4E82C-A4E2-42D0-AA99-5ED74E8CD6AC}"/>
              </a:ext>
            </a:extLst>
          </p:cNvPr>
          <p:cNvSpPr/>
          <p:nvPr/>
        </p:nvSpPr>
        <p:spPr>
          <a:xfrm>
            <a:off x="4008086" y="2004490"/>
            <a:ext cx="1885621" cy="1885621"/>
          </a:xfrm>
          <a:prstGeom prst="cub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Freeform 44">
            <a:extLst>
              <a:ext uri="{FF2B5EF4-FFF2-40B4-BE49-F238E27FC236}">
                <a16:creationId xmlns:a16="http://schemas.microsoft.com/office/drawing/2014/main" id="{A782B1A7-E2E7-4D53-99CF-286A1FAA6968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5705808" y="3657841"/>
            <a:ext cx="101542" cy="99769"/>
          </a:xfrm>
          <a:custGeom>
            <a:avLst/>
            <a:gdLst>
              <a:gd name="T0" fmla="*/ 167 w 229"/>
              <a:gd name="T1" fmla="*/ 32 h 227"/>
              <a:gd name="T2" fmla="*/ 121 w 229"/>
              <a:gd name="T3" fmla="*/ 0 h 227"/>
              <a:gd name="T4" fmla="*/ 0 w 229"/>
              <a:gd name="T5" fmla="*/ 147 h 227"/>
              <a:gd name="T6" fmla="*/ 67 w 229"/>
              <a:gd name="T7" fmla="*/ 227 h 227"/>
              <a:gd name="T8" fmla="*/ 132 w 229"/>
              <a:gd name="T9" fmla="*/ 189 h 227"/>
              <a:gd name="T10" fmla="*/ 177 w 229"/>
              <a:gd name="T11" fmla="*/ 227 h 227"/>
              <a:gd name="T12" fmla="*/ 214 w 229"/>
              <a:gd name="T13" fmla="*/ 199 h 227"/>
              <a:gd name="T14" fmla="*/ 229 w 229"/>
              <a:gd name="T15" fmla="*/ 150 h 227"/>
              <a:gd name="T16" fmla="*/ 223 w 229"/>
              <a:gd name="T17" fmla="*/ 145 h 227"/>
              <a:gd name="T18" fmla="*/ 216 w 229"/>
              <a:gd name="T19" fmla="*/ 154 h 227"/>
              <a:gd name="T20" fmla="*/ 178 w 229"/>
              <a:gd name="T21" fmla="*/ 216 h 227"/>
              <a:gd name="T22" fmla="*/ 163 w 229"/>
              <a:gd name="T23" fmla="*/ 193 h 227"/>
              <a:gd name="T24" fmla="*/ 170 w 229"/>
              <a:gd name="T25" fmla="*/ 156 h 227"/>
              <a:gd name="T26" fmla="*/ 181 w 229"/>
              <a:gd name="T27" fmla="*/ 111 h 227"/>
              <a:gd name="T28" fmla="*/ 199 w 229"/>
              <a:gd name="T29" fmla="*/ 40 h 227"/>
              <a:gd name="T30" fmla="*/ 202 w 229"/>
              <a:gd name="T31" fmla="*/ 23 h 227"/>
              <a:gd name="T32" fmla="*/ 188 w 229"/>
              <a:gd name="T33" fmla="*/ 10 h 227"/>
              <a:gd name="T34" fmla="*/ 167 w 229"/>
              <a:gd name="T35" fmla="*/ 32 h 227"/>
              <a:gd name="T36" fmla="*/ 134 w 229"/>
              <a:gd name="T37" fmla="*/ 162 h 227"/>
              <a:gd name="T38" fmla="*/ 124 w 229"/>
              <a:gd name="T39" fmla="*/ 180 h 227"/>
              <a:gd name="T40" fmla="*/ 68 w 229"/>
              <a:gd name="T41" fmla="*/ 216 h 227"/>
              <a:gd name="T42" fmla="*/ 36 w 229"/>
              <a:gd name="T43" fmla="*/ 169 h 227"/>
              <a:gd name="T44" fmla="*/ 63 w 229"/>
              <a:gd name="T45" fmla="*/ 59 h 227"/>
              <a:gd name="T46" fmla="*/ 121 w 229"/>
              <a:gd name="T47" fmla="*/ 11 h 227"/>
              <a:gd name="T48" fmla="*/ 161 w 229"/>
              <a:gd name="T49" fmla="*/ 55 h 227"/>
              <a:gd name="T50" fmla="*/ 159 w 229"/>
              <a:gd name="T51" fmla="*/ 63 h 227"/>
              <a:gd name="T52" fmla="*/ 134 w 229"/>
              <a:gd name="T53" fmla="*/ 162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9" h="227">
                <a:moveTo>
                  <a:pt x="167" y="32"/>
                </a:moveTo>
                <a:cubicBezTo>
                  <a:pt x="158" y="13"/>
                  <a:pt x="143" y="0"/>
                  <a:pt x="121" y="0"/>
                </a:cubicBezTo>
                <a:cubicBezTo>
                  <a:pt x="62" y="0"/>
                  <a:pt x="0" y="73"/>
                  <a:pt x="0" y="147"/>
                </a:cubicBezTo>
                <a:cubicBezTo>
                  <a:pt x="0" y="194"/>
                  <a:pt x="28" y="227"/>
                  <a:pt x="67" y="227"/>
                </a:cubicBezTo>
                <a:cubicBezTo>
                  <a:pt x="77" y="227"/>
                  <a:pt x="102" y="225"/>
                  <a:pt x="132" y="189"/>
                </a:cubicBezTo>
                <a:cubicBezTo>
                  <a:pt x="136" y="210"/>
                  <a:pt x="153" y="227"/>
                  <a:pt x="177" y="227"/>
                </a:cubicBezTo>
                <a:cubicBezTo>
                  <a:pt x="195" y="227"/>
                  <a:pt x="206" y="215"/>
                  <a:pt x="214" y="199"/>
                </a:cubicBezTo>
                <a:cubicBezTo>
                  <a:pt x="223" y="181"/>
                  <a:pt x="229" y="151"/>
                  <a:pt x="229" y="150"/>
                </a:cubicBezTo>
                <a:cubicBezTo>
                  <a:pt x="229" y="145"/>
                  <a:pt x="225" y="145"/>
                  <a:pt x="223" y="145"/>
                </a:cubicBezTo>
                <a:cubicBezTo>
                  <a:pt x="218" y="145"/>
                  <a:pt x="218" y="147"/>
                  <a:pt x="216" y="154"/>
                </a:cubicBezTo>
                <a:cubicBezTo>
                  <a:pt x="208" y="186"/>
                  <a:pt x="199" y="216"/>
                  <a:pt x="178" y="216"/>
                </a:cubicBezTo>
                <a:cubicBezTo>
                  <a:pt x="165" y="216"/>
                  <a:pt x="163" y="203"/>
                  <a:pt x="163" y="193"/>
                </a:cubicBezTo>
                <a:cubicBezTo>
                  <a:pt x="163" y="182"/>
                  <a:pt x="164" y="178"/>
                  <a:pt x="170" y="156"/>
                </a:cubicBezTo>
                <a:cubicBezTo>
                  <a:pt x="175" y="135"/>
                  <a:pt x="176" y="130"/>
                  <a:pt x="181" y="111"/>
                </a:cubicBezTo>
                <a:lnTo>
                  <a:pt x="199" y="40"/>
                </a:lnTo>
                <a:cubicBezTo>
                  <a:pt x="202" y="26"/>
                  <a:pt x="202" y="25"/>
                  <a:pt x="202" y="23"/>
                </a:cubicBezTo>
                <a:cubicBezTo>
                  <a:pt x="202" y="15"/>
                  <a:pt x="196" y="10"/>
                  <a:pt x="188" y="10"/>
                </a:cubicBezTo>
                <a:cubicBezTo>
                  <a:pt x="176" y="10"/>
                  <a:pt x="168" y="21"/>
                  <a:pt x="167" y="32"/>
                </a:cubicBezTo>
                <a:close/>
                <a:moveTo>
                  <a:pt x="134" y="162"/>
                </a:moveTo>
                <a:cubicBezTo>
                  <a:pt x="132" y="171"/>
                  <a:pt x="132" y="172"/>
                  <a:pt x="124" y="180"/>
                </a:cubicBezTo>
                <a:cubicBezTo>
                  <a:pt x="102" y="208"/>
                  <a:pt x="82" y="216"/>
                  <a:pt x="68" y="216"/>
                </a:cubicBezTo>
                <a:cubicBezTo>
                  <a:pt x="43" y="216"/>
                  <a:pt x="36" y="188"/>
                  <a:pt x="36" y="169"/>
                </a:cubicBezTo>
                <a:cubicBezTo>
                  <a:pt x="36" y="144"/>
                  <a:pt x="52" y="82"/>
                  <a:pt x="63" y="59"/>
                </a:cubicBezTo>
                <a:cubicBezTo>
                  <a:pt x="79" y="29"/>
                  <a:pt x="101" y="11"/>
                  <a:pt x="121" y="11"/>
                </a:cubicBezTo>
                <a:cubicBezTo>
                  <a:pt x="154" y="11"/>
                  <a:pt x="161" y="52"/>
                  <a:pt x="161" y="55"/>
                </a:cubicBezTo>
                <a:cubicBezTo>
                  <a:pt x="161" y="58"/>
                  <a:pt x="160" y="61"/>
                  <a:pt x="159" y="63"/>
                </a:cubicBezTo>
                <a:lnTo>
                  <a:pt x="134" y="162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37">
            <a:extLst>
              <a:ext uri="{FF2B5EF4-FFF2-40B4-BE49-F238E27FC236}">
                <a16:creationId xmlns:a16="http://schemas.microsoft.com/office/drawing/2014/main" id="{03CDEED2-F9AF-48A0-8A00-473A6A576F2F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4647008" y="3957183"/>
            <a:ext cx="81588" cy="155195"/>
          </a:xfrm>
          <a:custGeom>
            <a:avLst/>
            <a:gdLst>
              <a:gd name="T0" fmla="*/ 96 w 184"/>
              <a:gd name="T1" fmla="*/ 6 h 353"/>
              <a:gd name="T2" fmla="*/ 90 w 184"/>
              <a:gd name="T3" fmla="*/ 0 h 353"/>
              <a:gd name="T4" fmla="*/ 28 w 184"/>
              <a:gd name="T5" fmla="*/ 5 h 353"/>
              <a:gd name="T6" fmla="*/ 19 w 184"/>
              <a:gd name="T7" fmla="*/ 15 h 353"/>
              <a:gd name="T8" fmla="*/ 31 w 184"/>
              <a:gd name="T9" fmla="*/ 21 h 353"/>
              <a:gd name="T10" fmla="*/ 56 w 184"/>
              <a:gd name="T11" fmla="*/ 30 h 353"/>
              <a:gd name="T12" fmla="*/ 49 w 184"/>
              <a:gd name="T13" fmla="*/ 61 h 353"/>
              <a:gd name="T14" fmla="*/ 8 w 184"/>
              <a:gd name="T15" fmla="*/ 224 h 353"/>
              <a:gd name="T16" fmla="*/ 0 w 184"/>
              <a:gd name="T17" fmla="*/ 274 h 353"/>
              <a:gd name="T18" fmla="*/ 64 w 184"/>
              <a:gd name="T19" fmla="*/ 353 h 353"/>
              <a:gd name="T20" fmla="*/ 184 w 184"/>
              <a:gd name="T21" fmla="*/ 206 h 353"/>
              <a:gd name="T22" fmla="*/ 118 w 184"/>
              <a:gd name="T23" fmla="*/ 126 h 353"/>
              <a:gd name="T24" fmla="*/ 59 w 184"/>
              <a:gd name="T25" fmla="*/ 156 h 353"/>
              <a:gd name="T26" fmla="*/ 96 w 184"/>
              <a:gd name="T27" fmla="*/ 6 h 353"/>
              <a:gd name="T28" fmla="*/ 49 w 184"/>
              <a:gd name="T29" fmla="*/ 195 h 353"/>
              <a:gd name="T30" fmla="*/ 57 w 184"/>
              <a:gd name="T31" fmla="*/ 177 h 353"/>
              <a:gd name="T32" fmla="*/ 117 w 184"/>
              <a:gd name="T33" fmla="*/ 137 h 353"/>
              <a:gd name="T34" fmla="*/ 148 w 184"/>
              <a:gd name="T35" fmla="*/ 184 h 353"/>
              <a:gd name="T36" fmla="*/ 123 w 184"/>
              <a:gd name="T37" fmla="*/ 290 h 353"/>
              <a:gd name="T38" fmla="*/ 64 w 184"/>
              <a:gd name="T39" fmla="*/ 342 h 353"/>
              <a:gd name="T40" fmla="*/ 30 w 184"/>
              <a:gd name="T41" fmla="*/ 291 h 353"/>
              <a:gd name="T42" fmla="*/ 38 w 184"/>
              <a:gd name="T43" fmla="*/ 241 h 353"/>
              <a:gd name="T44" fmla="*/ 49 w 184"/>
              <a:gd name="T45" fmla="*/ 195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4" h="353">
                <a:moveTo>
                  <a:pt x="96" y="6"/>
                </a:moveTo>
                <a:cubicBezTo>
                  <a:pt x="96" y="5"/>
                  <a:pt x="96" y="0"/>
                  <a:pt x="90" y="0"/>
                </a:cubicBezTo>
                <a:cubicBezTo>
                  <a:pt x="78" y="0"/>
                  <a:pt x="42" y="4"/>
                  <a:pt x="28" y="5"/>
                </a:cubicBezTo>
                <a:cubicBezTo>
                  <a:pt x="24" y="6"/>
                  <a:pt x="19" y="6"/>
                  <a:pt x="19" y="15"/>
                </a:cubicBezTo>
                <a:cubicBezTo>
                  <a:pt x="19" y="21"/>
                  <a:pt x="23" y="21"/>
                  <a:pt x="31" y="21"/>
                </a:cubicBezTo>
                <a:cubicBezTo>
                  <a:pt x="55" y="21"/>
                  <a:pt x="56" y="25"/>
                  <a:pt x="56" y="30"/>
                </a:cubicBezTo>
                <a:cubicBezTo>
                  <a:pt x="56" y="33"/>
                  <a:pt x="52" y="50"/>
                  <a:pt x="49" y="61"/>
                </a:cubicBezTo>
                <a:lnTo>
                  <a:pt x="8" y="224"/>
                </a:lnTo>
                <a:cubicBezTo>
                  <a:pt x="2" y="249"/>
                  <a:pt x="0" y="257"/>
                  <a:pt x="0" y="274"/>
                </a:cubicBezTo>
                <a:cubicBezTo>
                  <a:pt x="0" y="322"/>
                  <a:pt x="26" y="353"/>
                  <a:pt x="64" y="353"/>
                </a:cubicBezTo>
                <a:cubicBezTo>
                  <a:pt x="123" y="353"/>
                  <a:pt x="184" y="278"/>
                  <a:pt x="184" y="206"/>
                </a:cubicBezTo>
                <a:cubicBezTo>
                  <a:pt x="184" y="161"/>
                  <a:pt x="158" y="126"/>
                  <a:pt x="118" y="126"/>
                </a:cubicBezTo>
                <a:cubicBezTo>
                  <a:pt x="95" y="126"/>
                  <a:pt x="74" y="141"/>
                  <a:pt x="59" y="156"/>
                </a:cubicBezTo>
                <a:lnTo>
                  <a:pt x="96" y="6"/>
                </a:lnTo>
                <a:close/>
                <a:moveTo>
                  <a:pt x="49" y="195"/>
                </a:moveTo>
                <a:cubicBezTo>
                  <a:pt x="52" y="184"/>
                  <a:pt x="52" y="183"/>
                  <a:pt x="57" y="177"/>
                </a:cubicBezTo>
                <a:cubicBezTo>
                  <a:pt x="81" y="145"/>
                  <a:pt x="104" y="137"/>
                  <a:pt x="117" y="137"/>
                </a:cubicBezTo>
                <a:cubicBezTo>
                  <a:pt x="135" y="137"/>
                  <a:pt x="148" y="152"/>
                  <a:pt x="148" y="184"/>
                </a:cubicBezTo>
                <a:cubicBezTo>
                  <a:pt x="148" y="214"/>
                  <a:pt x="132" y="271"/>
                  <a:pt x="123" y="290"/>
                </a:cubicBezTo>
                <a:cubicBezTo>
                  <a:pt x="106" y="324"/>
                  <a:pt x="83" y="342"/>
                  <a:pt x="64" y="342"/>
                </a:cubicBezTo>
                <a:cubicBezTo>
                  <a:pt x="47" y="342"/>
                  <a:pt x="30" y="328"/>
                  <a:pt x="30" y="291"/>
                </a:cubicBezTo>
                <a:cubicBezTo>
                  <a:pt x="30" y="282"/>
                  <a:pt x="30" y="272"/>
                  <a:pt x="38" y="241"/>
                </a:cubicBezTo>
                <a:lnTo>
                  <a:pt x="49" y="195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51">
            <a:extLst>
              <a:ext uri="{FF2B5EF4-FFF2-40B4-BE49-F238E27FC236}">
                <a16:creationId xmlns:a16="http://schemas.microsoft.com/office/drawing/2014/main" id="{7DD251AA-F87E-4DF1-A7E1-F049187D84D6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5252655" y="3042526"/>
            <a:ext cx="86023" cy="99769"/>
          </a:xfrm>
          <a:custGeom>
            <a:avLst/>
            <a:gdLst>
              <a:gd name="T0" fmla="*/ 177 w 194"/>
              <a:gd name="T1" fmla="*/ 31 h 227"/>
              <a:gd name="T2" fmla="*/ 155 w 194"/>
              <a:gd name="T3" fmla="*/ 38 h 227"/>
              <a:gd name="T4" fmla="*/ 146 w 194"/>
              <a:gd name="T5" fmla="*/ 57 h 227"/>
              <a:gd name="T6" fmla="*/ 165 w 194"/>
              <a:gd name="T7" fmla="*/ 75 h 227"/>
              <a:gd name="T8" fmla="*/ 193 w 194"/>
              <a:gd name="T9" fmla="*/ 43 h 227"/>
              <a:gd name="T10" fmla="*/ 134 w 194"/>
              <a:gd name="T11" fmla="*/ 0 h 227"/>
              <a:gd name="T12" fmla="*/ 0 w 194"/>
              <a:gd name="T13" fmla="*/ 142 h 227"/>
              <a:gd name="T14" fmla="*/ 81 w 194"/>
              <a:gd name="T15" fmla="*/ 227 h 227"/>
              <a:gd name="T16" fmla="*/ 194 w 194"/>
              <a:gd name="T17" fmla="*/ 168 h 227"/>
              <a:gd name="T18" fmla="*/ 188 w 194"/>
              <a:gd name="T19" fmla="*/ 161 h 227"/>
              <a:gd name="T20" fmla="*/ 182 w 194"/>
              <a:gd name="T21" fmla="*/ 166 h 227"/>
              <a:gd name="T22" fmla="*/ 82 w 194"/>
              <a:gd name="T23" fmla="*/ 216 h 227"/>
              <a:gd name="T24" fmla="*/ 37 w 194"/>
              <a:gd name="T25" fmla="*/ 161 h 227"/>
              <a:gd name="T26" fmla="*/ 64 w 194"/>
              <a:gd name="T27" fmla="*/ 61 h 227"/>
              <a:gd name="T28" fmla="*/ 134 w 194"/>
              <a:gd name="T29" fmla="*/ 11 h 227"/>
              <a:gd name="T30" fmla="*/ 177 w 194"/>
              <a:gd name="T31" fmla="*/ 31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4" h="227">
                <a:moveTo>
                  <a:pt x="177" y="31"/>
                </a:moveTo>
                <a:cubicBezTo>
                  <a:pt x="169" y="31"/>
                  <a:pt x="162" y="31"/>
                  <a:pt x="155" y="38"/>
                </a:cubicBezTo>
                <a:cubicBezTo>
                  <a:pt x="147" y="45"/>
                  <a:pt x="146" y="54"/>
                  <a:pt x="146" y="57"/>
                </a:cubicBezTo>
                <a:cubicBezTo>
                  <a:pt x="146" y="69"/>
                  <a:pt x="155" y="75"/>
                  <a:pt x="165" y="75"/>
                </a:cubicBezTo>
                <a:cubicBezTo>
                  <a:pt x="179" y="75"/>
                  <a:pt x="193" y="63"/>
                  <a:pt x="193" y="43"/>
                </a:cubicBezTo>
                <a:cubicBezTo>
                  <a:pt x="193" y="18"/>
                  <a:pt x="169" y="0"/>
                  <a:pt x="134" y="0"/>
                </a:cubicBezTo>
                <a:cubicBezTo>
                  <a:pt x="66" y="0"/>
                  <a:pt x="0" y="71"/>
                  <a:pt x="0" y="142"/>
                </a:cubicBezTo>
                <a:cubicBezTo>
                  <a:pt x="0" y="187"/>
                  <a:pt x="29" y="227"/>
                  <a:pt x="81" y="227"/>
                </a:cubicBezTo>
                <a:cubicBezTo>
                  <a:pt x="152" y="227"/>
                  <a:pt x="194" y="174"/>
                  <a:pt x="194" y="168"/>
                </a:cubicBezTo>
                <a:cubicBezTo>
                  <a:pt x="194" y="165"/>
                  <a:pt x="191" y="161"/>
                  <a:pt x="188" y="161"/>
                </a:cubicBezTo>
                <a:cubicBezTo>
                  <a:pt x="186" y="161"/>
                  <a:pt x="185" y="162"/>
                  <a:pt x="182" y="166"/>
                </a:cubicBezTo>
                <a:cubicBezTo>
                  <a:pt x="142" y="216"/>
                  <a:pt x="88" y="216"/>
                  <a:pt x="82" y="216"/>
                </a:cubicBezTo>
                <a:cubicBezTo>
                  <a:pt x="50" y="216"/>
                  <a:pt x="37" y="191"/>
                  <a:pt x="37" y="161"/>
                </a:cubicBezTo>
                <a:cubicBezTo>
                  <a:pt x="37" y="141"/>
                  <a:pt x="47" y="92"/>
                  <a:pt x="64" y="61"/>
                </a:cubicBezTo>
                <a:cubicBezTo>
                  <a:pt x="79" y="32"/>
                  <a:pt x="107" y="11"/>
                  <a:pt x="134" y="11"/>
                </a:cubicBezTo>
                <a:cubicBezTo>
                  <a:pt x="151" y="11"/>
                  <a:pt x="170" y="17"/>
                  <a:pt x="177" y="31"/>
                </a:cubicBez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D623786-0B46-4C1E-88B0-5B7DFD1A46BD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4685826" y="1562444"/>
            <a:ext cx="529437" cy="151648"/>
            <a:chOff x="2898775" y="1498600"/>
            <a:chExt cx="368301" cy="125413"/>
          </a:xfrm>
        </p:grpSpPr>
        <p:sp>
          <p:nvSpPr>
            <p:cNvPr id="16" name="Freeform 58">
              <a:extLst>
                <a:ext uri="{FF2B5EF4-FFF2-40B4-BE49-F238E27FC236}">
                  <a16:creationId xmlns:a16="http://schemas.microsoft.com/office/drawing/2014/main" id="{1DB985B2-A6DD-4153-BF7A-EF1E6A655624}"/>
                </a:ext>
              </a:extLst>
            </p:cNvPr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2898775" y="1538288"/>
              <a:ext cx="87313" cy="82550"/>
            </a:xfrm>
            <a:custGeom>
              <a:avLst/>
              <a:gdLst>
                <a:gd name="T0" fmla="*/ 217 w 280"/>
                <a:gd name="T1" fmla="*/ 103 h 226"/>
                <a:gd name="T2" fmla="*/ 134 w 280"/>
                <a:gd name="T3" fmla="*/ 0 h 226"/>
                <a:gd name="T4" fmla="*/ 0 w 280"/>
                <a:gd name="T5" fmla="*/ 142 h 226"/>
                <a:gd name="T6" fmla="*/ 81 w 280"/>
                <a:gd name="T7" fmla="*/ 226 h 226"/>
                <a:gd name="T8" fmla="*/ 186 w 280"/>
                <a:gd name="T9" fmla="*/ 184 h 226"/>
                <a:gd name="T10" fmla="*/ 231 w 280"/>
                <a:gd name="T11" fmla="*/ 226 h 226"/>
                <a:gd name="T12" fmla="*/ 273 w 280"/>
                <a:gd name="T13" fmla="*/ 191 h 226"/>
                <a:gd name="T14" fmla="*/ 267 w 280"/>
                <a:gd name="T15" fmla="*/ 186 h 226"/>
                <a:gd name="T16" fmla="*/ 261 w 280"/>
                <a:gd name="T17" fmla="*/ 191 h 226"/>
                <a:gd name="T18" fmla="*/ 233 w 280"/>
                <a:gd name="T19" fmla="*/ 215 h 226"/>
                <a:gd name="T20" fmla="*/ 217 w 280"/>
                <a:gd name="T21" fmla="*/ 164 h 226"/>
                <a:gd name="T22" fmla="*/ 222 w 280"/>
                <a:gd name="T23" fmla="*/ 147 h 226"/>
                <a:gd name="T24" fmla="*/ 280 w 280"/>
                <a:gd name="T25" fmla="*/ 29 h 226"/>
                <a:gd name="T26" fmla="*/ 274 w 280"/>
                <a:gd name="T27" fmla="*/ 24 h 226"/>
                <a:gd name="T28" fmla="*/ 266 w 280"/>
                <a:gd name="T29" fmla="*/ 35 h 226"/>
                <a:gd name="T30" fmla="*/ 217 w 280"/>
                <a:gd name="T31" fmla="*/ 134 h 226"/>
                <a:gd name="T32" fmla="*/ 217 w 280"/>
                <a:gd name="T33" fmla="*/ 103 h 226"/>
                <a:gd name="T34" fmla="*/ 184 w 280"/>
                <a:gd name="T35" fmla="*/ 171 h 226"/>
                <a:gd name="T36" fmla="*/ 82 w 280"/>
                <a:gd name="T37" fmla="*/ 215 h 226"/>
                <a:gd name="T38" fmla="*/ 37 w 280"/>
                <a:gd name="T39" fmla="*/ 161 h 226"/>
                <a:gd name="T40" fmla="*/ 66 w 280"/>
                <a:gd name="T41" fmla="*/ 57 h 226"/>
                <a:gd name="T42" fmla="*/ 134 w 280"/>
                <a:gd name="T43" fmla="*/ 11 h 226"/>
                <a:gd name="T44" fmla="*/ 183 w 280"/>
                <a:gd name="T45" fmla="*/ 115 h 226"/>
                <a:gd name="T46" fmla="*/ 184 w 280"/>
                <a:gd name="T47" fmla="*/ 17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0" h="226">
                  <a:moveTo>
                    <a:pt x="217" y="103"/>
                  </a:moveTo>
                  <a:cubicBezTo>
                    <a:pt x="217" y="24"/>
                    <a:pt x="171" y="0"/>
                    <a:pt x="134" y="0"/>
                  </a:cubicBezTo>
                  <a:cubicBezTo>
                    <a:pt x="66" y="0"/>
                    <a:pt x="0" y="71"/>
                    <a:pt x="0" y="142"/>
                  </a:cubicBezTo>
                  <a:cubicBezTo>
                    <a:pt x="0" y="188"/>
                    <a:pt x="30" y="226"/>
                    <a:pt x="81" y="226"/>
                  </a:cubicBezTo>
                  <a:cubicBezTo>
                    <a:pt x="112" y="226"/>
                    <a:pt x="148" y="215"/>
                    <a:pt x="186" y="184"/>
                  </a:cubicBezTo>
                  <a:cubicBezTo>
                    <a:pt x="192" y="211"/>
                    <a:pt x="209" y="226"/>
                    <a:pt x="231" y="226"/>
                  </a:cubicBezTo>
                  <a:cubicBezTo>
                    <a:pt x="258" y="226"/>
                    <a:pt x="273" y="199"/>
                    <a:pt x="273" y="191"/>
                  </a:cubicBezTo>
                  <a:cubicBezTo>
                    <a:pt x="273" y="187"/>
                    <a:pt x="270" y="186"/>
                    <a:pt x="267" y="186"/>
                  </a:cubicBezTo>
                  <a:cubicBezTo>
                    <a:pt x="264" y="186"/>
                    <a:pt x="262" y="187"/>
                    <a:pt x="261" y="191"/>
                  </a:cubicBezTo>
                  <a:cubicBezTo>
                    <a:pt x="252" y="215"/>
                    <a:pt x="234" y="215"/>
                    <a:pt x="233" y="215"/>
                  </a:cubicBezTo>
                  <a:cubicBezTo>
                    <a:pt x="217" y="215"/>
                    <a:pt x="217" y="176"/>
                    <a:pt x="217" y="164"/>
                  </a:cubicBezTo>
                  <a:cubicBezTo>
                    <a:pt x="217" y="154"/>
                    <a:pt x="217" y="153"/>
                    <a:pt x="222" y="147"/>
                  </a:cubicBezTo>
                  <a:cubicBezTo>
                    <a:pt x="269" y="88"/>
                    <a:pt x="280" y="30"/>
                    <a:pt x="280" y="29"/>
                  </a:cubicBezTo>
                  <a:cubicBezTo>
                    <a:pt x="280" y="28"/>
                    <a:pt x="279" y="24"/>
                    <a:pt x="274" y="24"/>
                  </a:cubicBezTo>
                  <a:cubicBezTo>
                    <a:pt x="269" y="24"/>
                    <a:pt x="269" y="26"/>
                    <a:pt x="266" y="35"/>
                  </a:cubicBezTo>
                  <a:cubicBezTo>
                    <a:pt x="257" y="66"/>
                    <a:pt x="241" y="104"/>
                    <a:pt x="217" y="134"/>
                  </a:cubicBezTo>
                  <a:lnTo>
                    <a:pt x="217" y="103"/>
                  </a:lnTo>
                  <a:close/>
                  <a:moveTo>
                    <a:pt x="184" y="171"/>
                  </a:moveTo>
                  <a:cubicBezTo>
                    <a:pt x="140" y="210"/>
                    <a:pt x="102" y="215"/>
                    <a:pt x="82" y="215"/>
                  </a:cubicBezTo>
                  <a:cubicBezTo>
                    <a:pt x="52" y="215"/>
                    <a:pt x="37" y="193"/>
                    <a:pt x="37" y="161"/>
                  </a:cubicBezTo>
                  <a:cubicBezTo>
                    <a:pt x="37" y="136"/>
                    <a:pt x="50" y="82"/>
                    <a:pt x="66" y="57"/>
                  </a:cubicBezTo>
                  <a:cubicBezTo>
                    <a:pt x="89" y="20"/>
                    <a:pt x="116" y="11"/>
                    <a:pt x="134" y="11"/>
                  </a:cubicBezTo>
                  <a:cubicBezTo>
                    <a:pt x="183" y="11"/>
                    <a:pt x="183" y="76"/>
                    <a:pt x="183" y="115"/>
                  </a:cubicBezTo>
                  <a:cubicBezTo>
                    <a:pt x="183" y="134"/>
                    <a:pt x="183" y="163"/>
                    <a:pt x="184" y="17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59">
              <a:extLst>
                <a:ext uri="{FF2B5EF4-FFF2-40B4-BE49-F238E27FC236}">
                  <a16:creationId xmlns:a16="http://schemas.microsoft.com/office/drawing/2014/main" id="{622B32E5-1136-454E-A138-859211BBE868}"/>
                </a:ext>
              </a:extLst>
            </p:cNvPr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3043238" y="1552575"/>
              <a:ext cx="101600" cy="42863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5 w 332"/>
                <a:gd name="T5" fmla="*/ 0 h 117"/>
                <a:gd name="T6" fmla="*/ 17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5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7 w 332"/>
                <a:gd name="T25" fmla="*/ 117 h 117"/>
                <a:gd name="T26" fmla="*/ 315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10" y="97"/>
                    <a:pt x="0" y="97"/>
                    <a:pt x="0" y="107"/>
                  </a:cubicBezTo>
                  <a:cubicBezTo>
                    <a:pt x="0" y="117"/>
                    <a:pt x="10" y="117"/>
                    <a:pt x="17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60">
              <a:extLst>
                <a:ext uri="{FF2B5EF4-FFF2-40B4-BE49-F238E27FC236}">
                  <a16:creationId xmlns:a16="http://schemas.microsoft.com/office/drawing/2014/main" id="{00902DED-A7ED-41F2-A82A-510AB5B5BA57}"/>
                </a:ext>
              </a:extLst>
            </p:cNvPr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3201988" y="1498600"/>
              <a:ext cx="65088" cy="125413"/>
            </a:xfrm>
            <a:custGeom>
              <a:avLst/>
              <a:gdLst>
                <a:gd name="T0" fmla="*/ 210 w 210"/>
                <a:gd name="T1" fmla="*/ 173 h 344"/>
                <a:gd name="T2" fmla="*/ 190 w 210"/>
                <a:gd name="T3" fmla="*/ 56 h 344"/>
                <a:gd name="T4" fmla="*/ 105 w 210"/>
                <a:gd name="T5" fmla="*/ 0 h 344"/>
                <a:gd name="T6" fmla="*/ 18 w 210"/>
                <a:gd name="T7" fmla="*/ 59 h 344"/>
                <a:gd name="T8" fmla="*/ 0 w 210"/>
                <a:gd name="T9" fmla="*/ 173 h 344"/>
                <a:gd name="T10" fmla="*/ 22 w 210"/>
                <a:gd name="T11" fmla="*/ 293 h 344"/>
                <a:gd name="T12" fmla="*/ 104 w 210"/>
                <a:gd name="T13" fmla="*/ 344 h 344"/>
                <a:gd name="T14" fmla="*/ 191 w 210"/>
                <a:gd name="T15" fmla="*/ 286 h 344"/>
                <a:gd name="T16" fmla="*/ 210 w 210"/>
                <a:gd name="T17" fmla="*/ 173 h 344"/>
                <a:gd name="T18" fmla="*/ 104 w 210"/>
                <a:gd name="T19" fmla="*/ 333 h 344"/>
                <a:gd name="T20" fmla="*/ 47 w 210"/>
                <a:gd name="T21" fmla="*/ 272 h 344"/>
                <a:gd name="T22" fmla="*/ 41 w 210"/>
                <a:gd name="T23" fmla="*/ 167 h 344"/>
                <a:gd name="T24" fmla="*/ 45 w 210"/>
                <a:gd name="T25" fmla="*/ 75 h 344"/>
                <a:gd name="T26" fmla="*/ 104 w 210"/>
                <a:gd name="T27" fmla="*/ 11 h 344"/>
                <a:gd name="T28" fmla="*/ 163 w 210"/>
                <a:gd name="T29" fmla="*/ 69 h 344"/>
                <a:gd name="T30" fmla="*/ 168 w 210"/>
                <a:gd name="T31" fmla="*/ 167 h 344"/>
                <a:gd name="T32" fmla="*/ 163 w 210"/>
                <a:gd name="T33" fmla="*/ 270 h 344"/>
                <a:gd name="T34" fmla="*/ 104 w 210"/>
                <a:gd name="T35" fmla="*/ 33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4">
                  <a:moveTo>
                    <a:pt x="210" y="173"/>
                  </a:moveTo>
                  <a:cubicBezTo>
                    <a:pt x="210" y="133"/>
                    <a:pt x="207" y="93"/>
                    <a:pt x="190" y="56"/>
                  </a:cubicBezTo>
                  <a:cubicBezTo>
                    <a:pt x="167" y="8"/>
                    <a:pt x="126" y="0"/>
                    <a:pt x="105" y="0"/>
                  </a:cubicBezTo>
                  <a:cubicBezTo>
                    <a:pt x="75" y="0"/>
                    <a:pt x="39" y="13"/>
                    <a:pt x="18" y="59"/>
                  </a:cubicBezTo>
                  <a:cubicBezTo>
                    <a:pt x="2" y="94"/>
                    <a:pt x="0" y="133"/>
                    <a:pt x="0" y="173"/>
                  </a:cubicBezTo>
                  <a:cubicBezTo>
                    <a:pt x="0" y="210"/>
                    <a:pt x="2" y="255"/>
                    <a:pt x="22" y="293"/>
                  </a:cubicBezTo>
                  <a:cubicBezTo>
                    <a:pt x="44" y="334"/>
                    <a:pt x="80" y="344"/>
                    <a:pt x="104" y="344"/>
                  </a:cubicBezTo>
                  <a:cubicBezTo>
                    <a:pt x="131" y="344"/>
                    <a:pt x="169" y="333"/>
                    <a:pt x="191" y="286"/>
                  </a:cubicBezTo>
                  <a:cubicBezTo>
                    <a:pt x="207" y="251"/>
                    <a:pt x="210" y="212"/>
                    <a:pt x="210" y="173"/>
                  </a:cubicBezTo>
                  <a:close/>
                  <a:moveTo>
                    <a:pt x="104" y="333"/>
                  </a:moveTo>
                  <a:cubicBezTo>
                    <a:pt x="85" y="333"/>
                    <a:pt x="55" y="320"/>
                    <a:pt x="47" y="272"/>
                  </a:cubicBezTo>
                  <a:cubicBezTo>
                    <a:pt x="41" y="242"/>
                    <a:pt x="41" y="196"/>
                    <a:pt x="41" y="167"/>
                  </a:cubicBezTo>
                  <a:cubicBezTo>
                    <a:pt x="41" y="135"/>
                    <a:pt x="41" y="102"/>
                    <a:pt x="45" y="75"/>
                  </a:cubicBezTo>
                  <a:cubicBezTo>
                    <a:pt x="54" y="15"/>
                    <a:pt x="92" y="11"/>
                    <a:pt x="104" y="11"/>
                  </a:cubicBezTo>
                  <a:cubicBezTo>
                    <a:pt x="121" y="11"/>
                    <a:pt x="154" y="20"/>
                    <a:pt x="163" y="69"/>
                  </a:cubicBezTo>
                  <a:cubicBezTo>
                    <a:pt x="168" y="97"/>
                    <a:pt x="168" y="135"/>
                    <a:pt x="168" y="167"/>
                  </a:cubicBezTo>
                  <a:cubicBezTo>
                    <a:pt x="168" y="204"/>
                    <a:pt x="168" y="238"/>
                    <a:pt x="163" y="270"/>
                  </a:cubicBezTo>
                  <a:cubicBezTo>
                    <a:pt x="155" y="318"/>
                    <a:pt x="127" y="333"/>
                    <a:pt x="104" y="33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7E755-DB99-4322-B835-9BE0E358C53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807933" y="3042526"/>
            <a:ext cx="660686" cy="24322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F68C628-E3F4-4B28-A4AA-0835BD931D9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997196" y="5235594"/>
            <a:ext cx="2692150" cy="29743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634E09BA-3E95-4607-B98D-F55DC8922F4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085248" y="4452606"/>
            <a:ext cx="1579175" cy="21688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6A8EECB-3943-41FA-A7A5-218BFE456AB5}"/>
              </a:ext>
            </a:extLst>
          </p:cNvPr>
          <p:cNvGrpSpPr/>
          <p:nvPr/>
        </p:nvGrpSpPr>
        <p:grpSpPr>
          <a:xfrm>
            <a:off x="8387225" y="1378966"/>
            <a:ext cx="2792103" cy="3522390"/>
            <a:chOff x="8387225" y="1378966"/>
            <a:chExt cx="2792103" cy="3522390"/>
          </a:xfrm>
        </p:grpSpPr>
        <p:sp>
          <p:nvSpPr>
            <p:cNvPr id="22" name="Куб 21">
              <a:extLst>
                <a:ext uri="{FF2B5EF4-FFF2-40B4-BE49-F238E27FC236}">
                  <a16:creationId xmlns:a16="http://schemas.microsoft.com/office/drawing/2014/main" id="{6640FE2A-C861-47A2-B3B6-69B50EECF6EB}"/>
                </a:ext>
              </a:extLst>
            </p:cNvPr>
            <p:cNvSpPr/>
            <p:nvPr/>
          </p:nvSpPr>
          <p:spPr>
            <a:xfrm>
              <a:off x="8387225" y="2412182"/>
              <a:ext cx="2792103" cy="1396052"/>
            </a:xfrm>
            <a:prstGeom prst="cub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13787DEC-BF08-432D-ACD0-40AD73C5C68B}"/>
                </a:ext>
              </a:extLst>
            </p:cNvPr>
            <p:cNvCxnSpPr>
              <a:stCxn id="22" idx="1"/>
              <a:endCxn id="22" idx="0"/>
            </p:cNvCxnSpPr>
            <p:nvPr/>
          </p:nvCxnSpPr>
          <p:spPr>
            <a:xfrm flipV="1">
              <a:off x="9608770" y="2412182"/>
              <a:ext cx="349013" cy="349013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FE23C73B-C019-46BC-A2C2-499A2ABBB4A6}"/>
                </a:ext>
              </a:extLst>
            </p:cNvPr>
            <p:cNvCxnSpPr>
              <a:cxnSpLocks/>
              <a:stCxn id="22" idx="1"/>
              <a:endCxn id="22" idx="3"/>
            </p:cNvCxnSpPr>
            <p:nvPr/>
          </p:nvCxnSpPr>
          <p:spPr>
            <a:xfrm>
              <a:off x="9608770" y="2761195"/>
              <a:ext cx="0" cy="1047039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5" name="Freeform 89">
              <a:extLst>
                <a:ext uri="{FF2B5EF4-FFF2-40B4-BE49-F238E27FC236}">
                  <a16:creationId xmlns:a16="http://schemas.microsoft.com/office/drawing/2014/main" id="{71F7B1B9-AD3C-4713-8C04-3A7BC758AD19}"/>
                </a:ext>
              </a:extLst>
            </p:cNvPr>
            <p:cNvSpPr>
              <a:spLocks noChangeAspect="1"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10670246" y="3140102"/>
              <a:ext cx="98487" cy="144834"/>
            </a:xfrm>
            <a:custGeom>
              <a:avLst/>
              <a:gdLst>
                <a:gd name="T0" fmla="*/ 238 w 238"/>
                <a:gd name="T1" fmla="*/ 6 h 353"/>
                <a:gd name="T2" fmla="*/ 232 w 238"/>
                <a:gd name="T3" fmla="*/ 0 h 353"/>
                <a:gd name="T4" fmla="*/ 168 w 238"/>
                <a:gd name="T5" fmla="*/ 6 h 353"/>
                <a:gd name="T6" fmla="*/ 161 w 238"/>
                <a:gd name="T7" fmla="*/ 15 h 353"/>
                <a:gd name="T8" fmla="*/ 173 w 238"/>
                <a:gd name="T9" fmla="*/ 21 h 353"/>
                <a:gd name="T10" fmla="*/ 198 w 238"/>
                <a:gd name="T11" fmla="*/ 30 h 353"/>
                <a:gd name="T12" fmla="*/ 197 w 238"/>
                <a:gd name="T13" fmla="*/ 40 h 353"/>
                <a:gd name="T14" fmla="*/ 167 w 238"/>
                <a:gd name="T15" fmla="*/ 158 h 353"/>
                <a:gd name="T16" fmla="*/ 121 w 238"/>
                <a:gd name="T17" fmla="*/ 126 h 353"/>
                <a:gd name="T18" fmla="*/ 0 w 238"/>
                <a:gd name="T19" fmla="*/ 273 h 353"/>
                <a:gd name="T20" fmla="*/ 67 w 238"/>
                <a:gd name="T21" fmla="*/ 353 h 353"/>
                <a:gd name="T22" fmla="*/ 132 w 238"/>
                <a:gd name="T23" fmla="*/ 315 h 353"/>
                <a:gd name="T24" fmla="*/ 177 w 238"/>
                <a:gd name="T25" fmla="*/ 353 h 353"/>
                <a:gd name="T26" fmla="*/ 214 w 238"/>
                <a:gd name="T27" fmla="*/ 325 h 353"/>
                <a:gd name="T28" fmla="*/ 229 w 238"/>
                <a:gd name="T29" fmla="*/ 276 h 353"/>
                <a:gd name="T30" fmla="*/ 223 w 238"/>
                <a:gd name="T31" fmla="*/ 271 h 353"/>
                <a:gd name="T32" fmla="*/ 216 w 238"/>
                <a:gd name="T33" fmla="*/ 280 h 353"/>
                <a:gd name="T34" fmla="*/ 178 w 238"/>
                <a:gd name="T35" fmla="*/ 342 h 353"/>
                <a:gd name="T36" fmla="*/ 163 w 238"/>
                <a:gd name="T37" fmla="*/ 319 h 353"/>
                <a:gd name="T38" fmla="*/ 166 w 238"/>
                <a:gd name="T39" fmla="*/ 295 h 353"/>
                <a:gd name="T40" fmla="*/ 238 w 238"/>
                <a:gd name="T41" fmla="*/ 6 h 353"/>
                <a:gd name="T42" fmla="*/ 134 w 238"/>
                <a:gd name="T43" fmla="*/ 288 h 353"/>
                <a:gd name="T44" fmla="*/ 124 w 238"/>
                <a:gd name="T45" fmla="*/ 306 h 353"/>
                <a:gd name="T46" fmla="*/ 68 w 238"/>
                <a:gd name="T47" fmla="*/ 342 h 353"/>
                <a:gd name="T48" fmla="*/ 36 w 238"/>
                <a:gd name="T49" fmla="*/ 295 h 353"/>
                <a:gd name="T50" fmla="*/ 63 w 238"/>
                <a:gd name="T51" fmla="*/ 185 h 353"/>
                <a:gd name="T52" fmla="*/ 121 w 238"/>
                <a:gd name="T53" fmla="*/ 137 h 353"/>
                <a:gd name="T54" fmla="*/ 161 w 238"/>
                <a:gd name="T55" fmla="*/ 181 h 353"/>
                <a:gd name="T56" fmla="*/ 159 w 238"/>
                <a:gd name="T57" fmla="*/ 190 h 353"/>
                <a:gd name="T58" fmla="*/ 134 w 238"/>
                <a:gd name="T59" fmla="*/ 28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8" h="353">
                  <a:moveTo>
                    <a:pt x="238" y="6"/>
                  </a:moveTo>
                  <a:cubicBezTo>
                    <a:pt x="238" y="5"/>
                    <a:pt x="238" y="0"/>
                    <a:pt x="232" y="0"/>
                  </a:cubicBezTo>
                  <a:cubicBezTo>
                    <a:pt x="224" y="0"/>
                    <a:pt x="177" y="5"/>
                    <a:pt x="168" y="6"/>
                  </a:cubicBezTo>
                  <a:cubicBezTo>
                    <a:pt x="164" y="6"/>
                    <a:pt x="161" y="9"/>
                    <a:pt x="161" y="15"/>
                  </a:cubicBezTo>
                  <a:cubicBezTo>
                    <a:pt x="161" y="21"/>
                    <a:pt x="166" y="21"/>
                    <a:pt x="173" y="21"/>
                  </a:cubicBezTo>
                  <a:cubicBezTo>
                    <a:pt x="197" y="21"/>
                    <a:pt x="198" y="25"/>
                    <a:pt x="198" y="30"/>
                  </a:cubicBezTo>
                  <a:lnTo>
                    <a:pt x="197" y="40"/>
                  </a:lnTo>
                  <a:lnTo>
                    <a:pt x="167" y="158"/>
                  </a:lnTo>
                  <a:cubicBezTo>
                    <a:pt x="158" y="140"/>
                    <a:pt x="143" y="126"/>
                    <a:pt x="121" y="126"/>
                  </a:cubicBezTo>
                  <a:cubicBezTo>
                    <a:pt x="62" y="126"/>
                    <a:pt x="0" y="200"/>
                    <a:pt x="0" y="273"/>
                  </a:cubicBezTo>
                  <a:cubicBezTo>
                    <a:pt x="0" y="320"/>
                    <a:pt x="28" y="353"/>
                    <a:pt x="67" y="353"/>
                  </a:cubicBezTo>
                  <a:cubicBezTo>
                    <a:pt x="77" y="353"/>
                    <a:pt x="102" y="351"/>
                    <a:pt x="132" y="315"/>
                  </a:cubicBezTo>
                  <a:cubicBezTo>
                    <a:pt x="136" y="336"/>
                    <a:pt x="153" y="353"/>
                    <a:pt x="177" y="353"/>
                  </a:cubicBezTo>
                  <a:cubicBezTo>
                    <a:pt x="195" y="353"/>
                    <a:pt x="206" y="341"/>
                    <a:pt x="214" y="325"/>
                  </a:cubicBezTo>
                  <a:cubicBezTo>
                    <a:pt x="223" y="307"/>
                    <a:pt x="229" y="277"/>
                    <a:pt x="229" y="276"/>
                  </a:cubicBezTo>
                  <a:cubicBezTo>
                    <a:pt x="229" y="271"/>
                    <a:pt x="225" y="271"/>
                    <a:pt x="223" y="271"/>
                  </a:cubicBezTo>
                  <a:cubicBezTo>
                    <a:pt x="218" y="271"/>
                    <a:pt x="218" y="273"/>
                    <a:pt x="216" y="280"/>
                  </a:cubicBezTo>
                  <a:cubicBezTo>
                    <a:pt x="208" y="312"/>
                    <a:pt x="199" y="342"/>
                    <a:pt x="178" y="342"/>
                  </a:cubicBezTo>
                  <a:cubicBezTo>
                    <a:pt x="165" y="342"/>
                    <a:pt x="163" y="329"/>
                    <a:pt x="163" y="319"/>
                  </a:cubicBezTo>
                  <a:cubicBezTo>
                    <a:pt x="163" y="307"/>
                    <a:pt x="164" y="303"/>
                    <a:pt x="166" y="295"/>
                  </a:cubicBezTo>
                  <a:lnTo>
                    <a:pt x="238" y="6"/>
                  </a:lnTo>
                  <a:close/>
                  <a:moveTo>
                    <a:pt x="134" y="288"/>
                  </a:moveTo>
                  <a:cubicBezTo>
                    <a:pt x="132" y="297"/>
                    <a:pt x="132" y="298"/>
                    <a:pt x="124" y="306"/>
                  </a:cubicBezTo>
                  <a:cubicBezTo>
                    <a:pt x="102" y="334"/>
                    <a:pt x="82" y="342"/>
                    <a:pt x="68" y="342"/>
                  </a:cubicBezTo>
                  <a:cubicBezTo>
                    <a:pt x="43" y="342"/>
                    <a:pt x="36" y="314"/>
                    <a:pt x="36" y="295"/>
                  </a:cubicBezTo>
                  <a:cubicBezTo>
                    <a:pt x="36" y="270"/>
                    <a:pt x="52" y="208"/>
                    <a:pt x="63" y="185"/>
                  </a:cubicBezTo>
                  <a:cubicBezTo>
                    <a:pt x="79" y="156"/>
                    <a:pt x="101" y="137"/>
                    <a:pt x="121" y="137"/>
                  </a:cubicBezTo>
                  <a:cubicBezTo>
                    <a:pt x="154" y="137"/>
                    <a:pt x="161" y="178"/>
                    <a:pt x="161" y="181"/>
                  </a:cubicBezTo>
                  <a:cubicBezTo>
                    <a:pt x="161" y="184"/>
                    <a:pt x="160" y="187"/>
                    <a:pt x="159" y="190"/>
                  </a:cubicBezTo>
                  <a:lnTo>
                    <a:pt x="134" y="28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96">
              <a:extLst>
                <a:ext uri="{FF2B5EF4-FFF2-40B4-BE49-F238E27FC236}">
                  <a16:creationId xmlns:a16="http://schemas.microsoft.com/office/drawing/2014/main" id="{E83C9E8B-4133-498F-AD40-788DB6B8B04A}"/>
                </a:ext>
              </a:extLst>
            </p:cNvPr>
            <p:cNvSpPr>
              <a:spLocks noChangeAspect="1"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11064709" y="3599218"/>
              <a:ext cx="98487" cy="144834"/>
            </a:xfrm>
            <a:custGeom>
              <a:avLst/>
              <a:gdLst>
                <a:gd name="T0" fmla="*/ 238 w 238"/>
                <a:gd name="T1" fmla="*/ 6 h 353"/>
                <a:gd name="T2" fmla="*/ 232 w 238"/>
                <a:gd name="T3" fmla="*/ 0 h 353"/>
                <a:gd name="T4" fmla="*/ 168 w 238"/>
                <a:gd name="T5" fmla="*/ 6 h 353"/>
                <a:gd name="T6" fmla="*/ 161 w 238"/>
                <a:gd name="T7" fmla="*/ 15 h 353"/>
                <a:gd name="T8" fmla="*/ 173 w 238"/>
                <a:gd name="T9" fmla="*/ 21 h 353"/>
                <a:gd name="T10" fmla="*/ 198 w 238"/>
                <a:gd name="T11" fmla="*/ 30 h 353"/>
                <a:gd name="T12" fmla="*/ 197 w 238"/>
                <a:gd name="T13" fmla="*/ 40 h 353"/>
                <a:gd name="T14" fmla="*/ 167 w 238"/>
                <a:gd name="T15" fmla="*/ 158 h 353"/>
                <a:gd name="T16" fmla="*/ 121 w 238"/>
                <a:gd name="T17" fmla="*/ 126 h 353"/>
                <a:gd name="T18" fmla="*/ 0 w 238"/>
                <a:gd name="T19" fmla="*/ 273 h 353"/>
                <a:gd name="T20" fmla="*/ 67 w 238"/>
                <a:gd name="T21" fmla="*/ 353 h 353"/>
                <a:gd name="T22" fmla="*/ 132 w 238"/>
                <a:gd name="T23" fmla="*/ 315 h 353"/>
                <a:gd name="T24" fmla="*/ 177 w 238"/>
                <a:gd name="T25" fmla="*/ 353 h 353"/>
                <a:gd name="T26" fmla="*/ 214 w 238"/>
                <a:gd name="T27" fmla="*/ 325 h 353"/>
                <a:gd name="T28" fmla="*/ 229 w 238"/>
                <a:gd name="T29" fmla="*/ 276 h 353"/>
                <a:gd name="T30" fmla="*/ 223 w 238"/>
                <a:gd name="T31" fmla="*/ 271 h 353"/>
                <a:gd name="T32" fmla="*/ 216 w 238"/>
                <a:gd name="T33" fmla="*/ 280 h 353"/>
                <a:gd name="T34" fmla="*/ 178 w 238"/>
                <a:gd name="T35" fmla="*/ 342 h 353"/>
                <a:gd name="T36" fmla="*/ 163 w 238"/>
                <a:gd name="T37" fmla="*/ 319 h 353"/>
                <a:gd name="T38" fmla="*/ 166 w 238"/>
                <a:gd name="T39" fmla="*/ 295 h 353"/>
                <a:gd name="T40" fmla="*/ 238 w 238"/>
                <a:gd name="T41" fmla="*/ 6 h 353"/>
                <a:gd name="T42" fmla="*/ 134 w 238"/>
                <a:gd name="T43" fmla="*/ 288 h 353"/>
                <a:gd name="T44" fmla="*/ 124 w 238"/>
                <a:gd name="T45" fmla="*/ 306 h 353"/>
                <a:gd name="T46" fmla="*/ 68 w 238"/>
                <a:gd name="T47" fmla="*/ 342 h 353"/>
                <a:gd name="T48" fmla="*/ 36 w 238"/>
                <a:gd name="T49" fmla="*/ 295 h 353"/>
                <a:gd name="T50" fmla="*/ 63 w 238"/>
                <a:gd name="T51" fmla="*/ 185 h 353"/>
                <a:gd name="T52" fmla="*/ 121 w 238"/>
                <a:gd name="T53" fmla="*/ 137 h 353"/>
                <a:gd name="T54" fmla="*/ 161 w 238"/>
                <a:gd name="T55" fmla="*/ 181 h 353"/>
                <a:gd name="T56" fmla="*/ 159 w 238"/>
                <a:gd name="T57" fmla="*/ 190 h 353"/>
                <a:gd name="T58" fmla="*/ 134 w 238"/>
                <a:gd name="T59" fmla="*/ 28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8" h="353">
                  <a:moveTo>
                    <a:pt x="238" y="6"/>
                  </a:moveTo>
                  <a:cubicBezTo>
                    <a:pt x="238" y="5"/>
                    <a:pt x="238" y="0"/>
                    <a:pt x="232" y="0"/>
                  </a:cubicBezTo>
                  <a:cubicBezTo>
                    <a:pt x="224" y="0"/>
                    <a:pt x="177" y="5"/>
                    <a:pt x="168" y="6"/>
                  </a:cubicBezTo>
                  <a:cubicBezTo>
                    <a:pt x="164" y="6"/>
                    <a:pt x="161" y="9"/>
                    <a:pt x="161" y="15"/>
                  </a:cubicBezTo>
                  <a:cubicBezTo>
                    <a:pt x="161" y="21"/>
                    <a:pt x="166" y="21"/>
                    <a:pt x="173" y="21"/>
                  </a:cubicBezTo>
                  <a:cubicBezTo>
                    <a:pt x="197" y="21"/>
                    <a:pt x="198" y="25"/>
                    <a:pt x="198" y="30"/>
                  </a:cubicBezTo>
                  <a:lnTo>
                    <a:pt x="197" y="40"/>
                  </a:lnTo>
                  <a:lnTo>
                    <a:pt x="167" y="158"/>
                  </a:lnTo>
                  <a:cubicBezTo>
                    <a:pt x="158" y="140"/>
                    <a:pt x="143" y="126"/>
                    <a:pt x="121" y="126"/>
                  </a:cubicBezTo>
                  <a:cubicBezTo>
                    <a:pt x="62" y="126"/>
                    <a:pt x="0" y="200"/>
                    <a:pt x="0" y="273"/>
                  </a:cubicBezTo>
                  <a:cubicBezTo>
                    <a:pt x="0" y="320"/>
                    <a:pt x="28" y="353"/>
                    <a:pt x="67" y="353"/>
                  </a:cubicBezTo>
                  <a:cubicBezTo>
                    <a:pt x="77" y="353"/>
                    <a:pt x="102" y="351"/>
                    <a:pt x="132" y="315"/>
                  </a:cubicBezTo>
                  <a:cubicBezTo>
                    <a:pt x="136" y="336"/>
                    <a:pt x="153" y="353"/>
                    <a:pt x="177" y="353"/>
                  </a:cubicBezTo>
                  <a:cubicBezTo>
                    <a:pt x="195" y="353"/>
                    <a:pt x="206" y="341"/>
                    <a:pt x="214" y="325"/>
                  </a:cubicBezTo>
                  <a:cubicBezTo>
                    <a:pt x="223" y="307"/>
                    <a:pt x="229" y="277"/>
                    <a:pt x="229" y="276"/>
                  </a:cubicBezTo>
                  <a:cubicBezTo>
                    <a:pt x="229" y="271"/>
                    <a:pt x="225" y="271"/>
                    <a:pt x="223" y="271"/>
                  </a:cubicBezTo>
                  <a:cubicBezTo>
                    <a:pt x="218" y="271"/>
                    <a:pt x="218" y="273"/>
                    <a:pt x="216" y="280"/>
                  </a:cubicBezTo>
                  <a:cubicBezTo>
                    <a:pt x="208" y="312"/>
                    <a:pt x="199" y="342"/>
                    <a:pt x="178" y="342"/>
                  </a:cubicBezTo>
                  <a:cubicBezTo>
                    <a:pt x="165" y="342"/>
                    <a:pt x="163" y="329"/>
                    <a:pt x="163" y="319"/>
                  </a:cubicBezTo>
                  <a:cubicBezTo>
                    <a:pt x="163" y="307"/>
                    <a:pt x="164" y="303"/>
                    <a:pt x="166" y="295"/>
                  </a:cubicBezTo>
                  <a:lnTo>
                    <a:pt x="238" y="6"/>
                  </a:lnTo>
                  <a:close/>
                  <a:moveTo>
                    <a:pt x="134" y="288"/>
                  </a:moveTo>
                  <a:cubicBezTo>
                    <a:pt x="132" y="297"/>
                    <a:pt x="132" y="298"/>
                    <a:pt x="124" y="306"/>
                  </a:cubicBezTo>
                  <a:cubicBezTo>
                    <a:pt x="102" y="334"/>
                    <a:pt x="82" y="342"/>
                    <a:pt x="68" y="342"/>
                  </a:cubicBezTo>
                  <a:cubicBezTo>
                    <a:pt x="43" y="342"/>
                    <a:pt x="36" y="314"/>
                    <a:pt x="36" y="295"/>
                  </a:cubicBezTo>
                  <a:cubicBezTo>
                    <a:pt x="36" y="270"/>
                    <a:pt x="52" y="208"/>
                    <a:pt x="63" y="185"/>
                  </a:cubicBezTo>
                  <a:cubicBezTo>
                    <a:pt x="79" y="156"/>
                    <a:pt x="101" y="137"/>
                    <a:pt x="121" y="137"/>
                  </a:cubicBezTo>
                  <a:cubicBezTo>
                    <a:pt x="154" y="137"/>
                    <a:pt x="161" y="178"/>
                    <a:pt x="161" y="181"/>
                  </a:cubicBezTo>
                  <a:cubicBezTo>
                    <a:pt x="161" y="184"/>
                    <a:pt x="160" y="187"/>
                    <a:pt x="159" y="190"/>
                  </a:cubicBezTo>
                  <a:lnTo>
                    <a:pt x="134" y="28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1FC44AD-9E3E-42CC-8735-A48063AE84C1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8726644" y="4142472"/>
              <a:ext cx="1868130" cy="758884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CC7451AA-01A7-4096-B43D-D57B0233D6CD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9009659" y="1378966"/>
              <a:ext cx="1198222" cy="518603"/>
            </a:xfrm>
            <a:prstGeom prst="rect">
              <a:avLst/>
            </a:prstGeom>
          </p:spPr>
        </p:pic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305ECBD7-6D94-4737-922E-341A18D669BD}"/>
                </a:ext>
              </a:extLst>
            </p:cNvPr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>
            <a:xfrm>
              <a:off x="9510120" y="3870827"/>
              <a:ext cx="199456" cy="144834"/>
              <a:chOff x="7084990" y="4241800"/>
              <a:chExt cx="158751" cy="130175"/>
            </a:xfrm>
          </p:grpSpPr>
          <p:sp>
            <p:nvSpPr>
              <p:cNvPr id="51" name="Freeform 81">
                <a:extLst>
                  <a:ext uri="{FF2B5EF4-FFF2-40B4-BE49-F238E27FC236}">
                    <a16:creationId xmlns:a16="http://schemas.microsoft.com/office/drawing/2014/main" id="{C82565BD-5234-4BD8-803C-DAE26D1ACD9F}"/>
                  </a:ext>
                </a:extLst>
              </p:cNvPr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084990" y="4246563"/>
                <a:ext cx="65088" cy="122238"/>
              </a:xfrm>
              <a:custGeom>
                <a:avLst/>
                <a:gdLst>
                  <a:gd name="T0" fmla="*/ 38 w 199"/>
                  <a:gd name="T1" fmla="*/ 295 h 333"/>
                  <a:gd name="T2" fmla="*/ 91 w 199"/>
                  <a:gd name="T3" fmla="*/ 243 h 333"/>
                  <a:gd name="T4" fmla="*/ 199 w 199"/>
                  <a:gd name="T5" fmla="*/ 97 h 333"/>
                  <a:gd name="T6" fmla="*/ 93 w 199"/>
                  <a:gd name="T7" fmla="*/ 0 h 333"/>
                  <a:gd name="T8" fmla="*/ 0 w 199"/>
                  <a:gd name="T9" fmla="*/ 91 h 333"/>
                  <a:gd name="T10" fmla="*/ 26 w 199"/>
                  <a:gd name="T11" fmla="*/ 119 h 333"/>
                  <a:gd name="T12" fmla="*/ 52 w 199"/>
                  <a:gd name="T13" fmla="*/ 92 h 333"/>
                  <a:gd name="T14" fmla="*/ 26 w 199"/>
                  <a:gd name="T15" fmla="*/ 66 h 333"/>
                  <a:gd name="T16" fmla="*/ 19 w 199"/>
                  <a:gd name="T17" fmla="*/ 67 h 333"/>
                  <a:gd name="T18" fmla="*/ 87 w 199"/>
                  <a:gd name="T19" fmla="*/ 16 h 333"/>
                  <a:gd name="T20" fmla="*/ 154 w 199"/>
                  <a:gd name="T21" fmla="*/ 97 h 333"/>
                  <a:gd name="T22" fmla="*/ 101 w 199"/>
                  <a:gd name="T23" fmla="*/ 208 h 333"/>
                  <a:gd name="T24" fmla="*/ 5 w 199"/>
                  <a:gd name="T25" fmla="*/ 315 h 333"/>
                  <a:gd name="T26" fmla="*/ 0 w 199"/>
                  <a:gd name="T27" fmla="*/ 333 h 333"/>
                  <a:gd name="T28" fmla="*/ 185 w 199"/>
                  <a:gd name="T29" fmla="*/ 333 h 333"/>
                  <a:gd name="T30" fmla="*/ 199 w 199"/>
                  <a:gd name="T31" fmla="*/ 246 h 333"/>
                  <a:gd name="T32" fmla="*/ 187 w 199"/>
                  <a:gd name="T33" fmla="*/ 246 h 333"/>
                  <a:gd name="T34" fmla="*/ 176 w 199"/>
                  <a:gd name="T35" fmla="*/ 291 h 333"/>
                  <a:gd name="T36" fmla="*/ 128 w 199"/>
                  <a:gd name="T37" fmla="*/ 295 h 333"/>
                  <a:gd name="T38" fmla="*/ 38 w 199"/>
                  <a:gd name="T39" fmla="*/ 295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9" h="333">
                    <a:moveTo>
                      <a:pt x="38" y="295"/>
                    </a:moveTo>
                    <a:lnTo>
                      <a:pt x="91" y="243"/>
                    </a:lnTo>
                    <a:cubicBezTo>
                      <a:pt x="169" y="174"/>
                      <a:pt x="199" y="147"/>
                      <a:pt x="199" y="97"/>
                    </a:cubicBezTo>
                    <a:cubicBezTo>
                      <a:pt x="199" y="40"/>
                      <a:pt x="154" y="0"/>
                      <a:pt x="93" y="0"/>
                    </a:cubicBezTo>
                    <a:cubicBezTo>
                      <a:pt x="37" y="0"/>
                      <a:pt x="0" y="46"/>
                      <a:pt x="0" y="91"/>
                    </a:cubicBezTo>
                    <a:cubicBezTo>
                      <a:pt x="0" y="119"/>
                      <a:pt x="25" y="119"/>
                      <a:pt x="26" y="119"/>
                    </a:cubicBezTo>
                    <a:cubicBezTo>
                      <a:pt x="35" y="119"/>
                      <a:pt x="52" y="113"/>
                      <a:pt x="52" y="92"/>
                    </a:cubicBezTo>
                    <a:cubicBezTo>
                      <a:pt x="52" y="79"/>
                      <a:pt x="43" y="66"/>
                      <a:pt x="26" y="66"/>
                    </a:cubicBezTo>
                    <a:cubicBezTo>
                      <a:pt x="22" y="66"/>
                      <a:pt x="21" y="66"/>
                      <a:pt x="19" y="67"/>
                    </a:cubicBezTo>
                    <a:cubicBezTo>
                      <a:pt x="31" y="34"/>
                      <a:pt x="58" y="16"/>
                      <a:pt x="87" y="16"/>
                    </a:cubicBezTo>
                    <a:cubicBezTo>
                      <a:pt x="132" y="16"/>
                      <a:pt x="154" y="56"/>
                      <a:pt x="154" y="97"/>
                    </a:cubicBezTo>
                    <a:cubicBezTo>
                      <a:pt x="154" y="137"/>
                      <a:pt x="129" y="177"/>
                      <a:pt x="101" y="208"/>
                    </a:cubicBezTo>
                    <a:lnTo>
                      <a:pt x="5" y="315"/>
                    </a:lnTo>
                    <a:cubicBezTo>
                      <a:pt x="0" y="320"/>
                      <a:pt x="0" y="321"/>
                      <a:pt x="0" y="333"/>
                    </a:cubicBezTo>
                    <a:lnTo>
                      <a:pt x="185" y="333"/>
                    </a:lnTo>
                    <a:lnTo>
                      <a:pt x="199" y="246"/>
                    </a:lnTo>
                    <a:lnTo>
                      <a:pt x="187" y="246"/>
                    </a:lnTo>
                    <a:cubicBezTo>
                      <a:pt x="184" y="261"/>
                      <a:pt x="181" y="283"/>
                      <a:pt x="176" y="291"/>
                    </a:cubicBezTo>
                    <a:cubicBezTo>
                      <a:pt x="172" y="295"/>
                      <a:pt x="139" y="295"/>
                      <a:pt x="128" y="295"/>
                    </a:cubicBezTo>
                    <a:lnTo>
                      <a:pt x="38" y="295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82">
                <a:extLst>
                  <a:ext uri="{FF2B5EF4-FFF2-40B4-BE49-F238E27FC236}">
                    <a16:creationId xmlns:a16="http://schemas.microsoft.com/office/drawing/2014/main" id="{FBA57969-0440-4B6F-B72B-9B32B3B2ECBF}"/>
                  </a:ext>
                </a:extLst>
              </p:cNvPr>
              <p:cNvSpPr>
                <a:spLocks noEditPoint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165953" y="4241800"/>
                <a:ext cx="77788" cy="130175"/>
              </a:xfrm>
              <a:custGeom>
                <a:avLst/>
                <a:gdLst>
                  <a:gd name="T0" fmla="*/ 238 w 238"/>
                  <a:gd name="T1" fmla="*/ 6 h 353"/>
                  <a:gd name="T2" fmla="*/ 232 w 238"/>
                  <a:gd name="T3" fmla="*/ 0 h 353"/>
                  <a:gd name="T4" fmla="*/ 168 w 238"/>
                  <a:gd name="T5" fmla="*/ 6 h 353"/>
                  <a:gd name="T6" fmla="*/ 161 w 238"/>
                  <a:gd name="T7" fmla="*/ 15 h 353"/>
                  <a:gd name="T8" fmla="*/ 173 w 238"/>
                  <a:gd name="T9" fmla="*/ 21 h 353"/>
                  <a:gd name="T10" fmla="*/ 198 w 238"/>
                  <a:gd name="T11" fmla="*/ 30 h 353"/>
                  <a:gd name="T12" fmla="*/ 197 w 238"/>
                  <a:gd name="T13" fmla="*/ 40 h 353"/>
                  <a:gd name="T14" fmla="*/ 167 w 238"/>
                  <a:gd name="T15" fmla="*/ 158 h 353"/>
                  <a:gd name="T16" fmla="*/ 121 w 238"/>
                  <a:gd name="T17" fmla="*/ 126 h 353"/>
                  <a:gd name="T18" fmla="*/ 0 w 238"/>
                  <a:gd name="T19" fmla="*/ 273 h 353"/>
                  <a:gd name="T20" fmla="*/ 67 w 238"/>
                  <a:gd name="T21" fmla="*/ 353 h 353"/>
                  <a:gd name="T22" fmla="*/ 132 w 238"/>
                  <a:gd name="T23" fmla="*/ 315 h 353"/>
                  <a:gd name="T24" fmla="*/ 177 w 238"/>
                  <a:gd name="T25" fmla="*/ 353 h 353"/>
                  <a:gd name="T26" fmla="*/ 214 w 238"/>
                  <a:gd name="T27" fmla="*/ 325 h 353"/>
                  <a:gd name="T28" fmla="*/ 229 w 238"/>
                  <a:gd name="T29" fmla="*/ 276 h 353"/>
                  <a:gd name="T30" fmla="*/ 223 w 238"/>
                  <a:gd name="T31" fmla="*/ 271 h 353"/>
                  <a:gd name="T32" fmla="*/ 216 w 238"/>
                  <a:gd name="T33" fmla="*/ 280 h 353"/>
                  <a:gd name="T34" fmla="*/ 178 w 238"/>
                  <a:gd name="T35" fmla="*/ 342 h 353"/>
                  <a:gd name="T36" fmla="*/ 163 w 238"/>
                  <a:gd name="T37" fmla="*/ 319 h 353"/>
                  <a:gd name="T38" fmla="*/ 166 w 238"/>
                  <a:gd name="T39" fmla="*/ 295 h 353"/>
                  <a:gd name="T40" fmla="*/ 238 w 238"/>
                  <a:gd name="T41" fmla="*/ 6 h 353"/>
                  <a:gd name="T42" fmla="*/ 134 w 238"/>
                  <a:gd name="T43" fmla="*/ 288 h 353"/>
                  <a:gd name="T44" fmla="*/ 124 w 238"/>
                  <a:gd name="T45" fmla="*/ 306 h 353"/>
                  <a:gd name="T46" fmla="*/ 68 w 238"/>
                  <a:gd name="T47" fmla="*/ 342 h 353"/>
                  <a:gd name="T48" fmla="*/ 36 w 238"/>
                  <a:gd name="T49" fmla="*/ 295 h 353"/>
                  <a:gd name="T50" fmla="*/ 63 w 238"/>
                  <a:gd name="T51" fmla="*/ 185 h 353"/>
                  <a:gd name="T52" fmla="*/ 121 w 238"/>
                  <a:gd name="T53" fmla="*/ 137 h 353"/>
                  <a:gd name="T54" fmla="*/ 161 w 238"/>
                  <a:gd name="T55" fmla="*/ 181 h 353"/>
                  <a:gd name="T56" fmla="*/ 159 w 238"/>
                  <a:gd name="T57" fmla="*/ 190 h 353"/>
                  <a:gd name="T58" fmla="*/ 134 w 238"/>
                  <a:gd name="T59" fmla="*/ 288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38" h="353">
                    <a:moveTo>
                      <a:pt x="238" y="6"/>
                    </a:moveTo>
                    <a:cubicBezTo>
                      <a:pt x="238" y="5"/>
                      <a:pt x="238" y="0"/>
                      <a:pt x="232" y="0"/>
                    </a:cubicBezTo>
                    <a:cubicBezTo>
                      <a:pt x="224" y="0"/>
                      <a:pt x="177" y="5"/>
                      <a:pt x="168" y="6"/>
                    </a:cubicBezTo>
                    <a:cubicBezTo>
                      <a:pt x="164" y="6"/>
                      <a:pt x="161" y="9"/>
                      <a:pt x="161" y="15"/>
                    </a:cubicBezTo>
                    <a:cubicBezTo>
                      <a:pt x="161" y="21"/>
                      <a:pt x="166" y="21"/>
                      <a:pt x="173" y="21"/>
                    </a:cubicBezTo>
                    <a:cubicBezTo>
                      <a:pt x="197" y="21"/>
                      <a:pt x="198" y="25"/>
                      <a:pt x="198" y="30"/>
                    </a:cubicBezTo>
                    <a:lnTo>
                      <a:pt x="197" y="40"/>
                    </a:lnTo>
                    <a:lnTo>
                      <a:pt x="167" y="158"/>
                    </a:lnTo>
                    <a:cubicBezTo>
                      <a:pt x="158" y="140"/>
                      <a:pt x="143" y="126"/>
                      <a:pt x="121" y="126"/>
                    </a:cubicBezTo>
                    <a:cubicBezTo>
                      <a:pt x="62" y="126"/>
                      <a:pt x="0" y="200"/>
                      <a:pt x="0" y="273"/>
                    </a:cubicBezTo>
                    <a:cubicBezTo>
                      <a:pt x="0" y="320"/>
                      <a:pt x="28" y="353"/>
                      <a:pt x="67" y="353"/>
                    </a:cubicBezTo>
                    <a:cubicBezTo>
                      <a:pt x="77" y="353"/>
                      <a:pt x="102" y="351"/>
                      <a:pt x="132" y="315"/>
                    </a:cubicBezTo>
                    <a:cubicBezTo>
                      <a:pt x="136" y="336"/>
                      <a:pt x="153" y="353"/>
                      <a:pt x="177" y="353"/>
                    </a:cubicBezTo>
                    <a:cubicBezTo>
                      <a:pt x="195" y="353"/>
                      <a:pt x="206" y="341"/>
                      <a:pt x="214" y="325"/>
                    </a:cubicBezTo>
                    <a:cubicBezTo>
                      <a:pt x="223" y="307"/>
                      <a:pt x="229" y="277"/>
                      <a:pt x="229" y="276"/>
                    </a:cubicBezTo>
                    <a:cubicBezTo>
                      <a:pt x="229" y="271"/>
                      <a:pt x="225" y="271"/>
                      <a:pt x="223" y="271"/>
                    </a:cubicBezTo>
                    <a:cubicBezTo>
                      <a:pt x="218" y="271"/>
                      <a:pt x="218" y="273"/>
                      <a:pt x="216" y="280"/>
                    </a:cubicBezTo>
                    <a:cubicBezTo>
                      <a:pt x="208" y="312"/>
                      <a:pt x="199" y="342"/>
                      <a:pt x="178" y="342"/>
                    </a:cubicBezTo>
                    <a:cubicBezTo>
                      <a:pt x="165" y="342"/>
                      <a:pt x="163" y="329"/>
                      <a:pt x="163" y="319"/>
                    </a:cubicBezTo>
                    <a:cubicBezTo>
                      <a:pt x="163" y="307"/>
                      <a:pt x="164" y="303"/>
                      <a:pt x="166" y="295"/>
                    </a:cubicBezTo>
                    <a:lnTo>
                      <a:pt x="238" y="6"/>
                    </a:lnTo>
                    <a:close/>
                    <a:moveTo>
                      <a:pt x="134" y="288"/>
                    </a:moveTo>
                    <a:cubicBezTo>
                      <a:pt x="132" y="297"/>
                      <a:pt x="132" y="298"/>
                      <a:pt x="124" y="306"/>
                    </a:cubicBezTo>
                    <a:cubicBezTo>
                      <a:pt x="102" y="334"/>
                      <a:pt x="82" y="342"/>
                      <a:pt x="68" y="342"/>
                    </a:cubicBezTo>
                    <a:cubicBezTo>
                      <a:pt x="43" y="342"/>
                      <a:pt x="36" y="314"/>
                      <a:pt x="36" y="295"/>
                    </a:cubicBezTo>
                    <a:cubicBezTo>
                      <a:pt x="36" y="270"/>
                      <a:pt x="52" y="208"/>
                      <a:pt x="63" y="185"/>
                    </a:cubicBezTo>
                    <a:cubicBezTo>
                      <a:pt x="79" y="156"/>
                      <a:pt x="101" y="137"/>
                      <a:pt x="121" y="137"/>
                    </a:cubicBezTo>
                    <a:cubicBezTo>
                      <a:pt x="154" y="137"/>
                      <a:pt x="161" y="178"/>
                      <a:pt x="161" y="181"/>
                    </a:cubicBezTo>
                    <a:cubicBezTo>
                      <a:pt x="161" y="184"/>
                      <a:pt x="160" y="187"/>
                      <a:pt x="159" y="190"/>
                    </a:cubicBezTo>
                    <a:lnTo>
                      <a:pt x="134" y="288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835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F54BD-03BB-4C02-ADD3-AC9FA5B70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</a:t>
            </a:r>
            <a:r>
              <a:rPr lang="en-US" dirty="0"/>
              <a:t>(2/2)</a:t>
            </a:r>
            <a:endParaRPr lang="ru-RU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F8185E16-E5C8-4DE0-B320-65B5E283B834}"/>
              </a:ext>
            </a:extLst>
          </p:cNvPr>
          <p:cNvGrpSpPr/>
          <p:nvPr/>
        </p:nvGrpSpPr>
        <p:grpSpPr>
          <a:xfrm>
            <a:off x="8808186" y="2309263"/>
            <a:ext cx="1301812" cy="1785056"/>
            <a:chOff x="8145567" y="1367327"/>
            <a:chExt cx="1301812" cy="1785056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21EE9E52-8574-461C-9055-C313389F8A76}"/>
                </a:ext>
              </a:extLst>
            </p:cNvPr>
            <p:cNvSpPr/>
            <p:nvPr/>
          </p:nvSpPr>
          <p:spPr>
            <a:xfrm>
              <a:off x="8145567" y="1367327"/>
              <a:ext cx="341832" cy="3418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38697D50-5162-408A-A057-254270F63C07}"/>
                </a:ext>
              </a:extLst>
            </p:cNvPr>
            <p:cNvSpPr/>
            <p:nvPr/>
          </p:nvSpPr>
          <p:spPr>
            <a:xfrm>
              <a:off x="8145567" y="1827584"/>
              <a:ext cx="341832" cy="3418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EA1725BE-C44B-49A0-9E01-1082242406D9}"/>
                </a:ext>
              </a:extLst>
            </p:cNvPr>
            <p:cNvSpPr/>
            <p:nvPr/>
          </p:nvSpPr>
          <p:spPr>
            <a:xfrm>
              <a:off x="8145567" y="2287841"/>
              <a:ext cx="341832" cy="3418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48CC6CC0-588D-4975-A753-79BA63B70864}"/>
                </a:ext>
              </a:extLst>
            </p:cNvPr>
            <p:cNvSpPr/>
            <p:nvPr/>
          </p:nvSpPr>
          <p:spPr>
            <a:xfrm>
              <a:off x="8625557" y="1367327"/>
              <a:ext cx="341832" cy="3418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F3FA103B-CBEE-4C1E-8F9F-AA0AF9C52D3F}"/>
                </a:ext>
              </a:extLst>
            </p:cNvPr>
            <p:cNvSpPr/>
            <p:nvPr/>
          </p:nvSpPr>
          <p:spPr>
            <a:xfrm>
              <a:off x="8625557" y="1827584"/>
              <a:ext cx="341832" cy="3418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2942FA76-010D-43EA-AF83-7C9F3F5DB31A}"/>
                </a:ext>
              </a:extLst>
            </p:cNvPr>
            <p:cNvSpPr/>
            <p:nvPr/>
          </p:nvSpPr>
          <p:spPr>
            <a:xfrm>
              <a:off x="8625557" y="2287841"/>
              <a:ext cx="341832" cy="3418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A0A3ED7E-A9DC-4832-8B9C-A528925A0ACC}"/>
                </a:ext>
              </a:extLst>
            </p:cNvPr>
            <p:cNvSpPr/>
            <p:nvPr/>
          </p:nvSpPr>
          <p:spPr>
            <a:xfrm>
              <a:off x="9105547" y="1367327"/>
              <a:ext cx="341832" cy="3418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14E8ADD2-ACBC-4049-895C-9AA17E959A4D}"/>
                </a:ext>
              </a:extLst>
            </p:cNvPr>
            <p:cNvSpPr/>
            <p:nvPr/>
          </p:nvSpPr>
          <p:spPr>
            <a:xfrm>
              <a:off x="9105547" y="1827584"/>
              <a:ext cx="341832" cy="3418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5A4F67AC-1CE4-4336-A1C4-5D09828ADFE4}"/>
                </a:ext>
              </a:extLst>
            </p:cNvPr>
            <p:cNvSpPr/>
            <p:nvPr/>
          </p:nvSpPr>
          <p:spPr>
            <a:xfrm>
              <a:off x="9105547" y="2287841"/>
              <a:ext cx="341832" cy="3418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C7DA5BC4-6FF6-4A21-8C6B-5A95ED2E220F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8545806" y="2898923"/>
              <a:ext cx="501333" cy="25346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07C0EF-7C50-4715-BEF8-AD28BE0B6F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960127" y="1463230"/>
            <a:ext cx="4271746" cy="6247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136D34-10C2-4223-A24F-F760ECF63DB4}"/>
              </a:ext>
            </a:extLst>
          </p:cNvPr>
          <p:cNvSpPr txBox="1"/>
          <p:nvPr/>
        </p:nvSpPr>
        <p:spPr>
          <a:xfrm>
            <a:off x="4176051" y="2261786"/>
            <a:ext cx="3839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Энергии одночастичных состояний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3670472-3936-49F3-BB8E-2851D71843A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786334" y="1587752"/>
            <a:ext cx="1345513" cy="25325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1325169-8534-4E60-99C8-D6F9342850C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979808" y="3694319"/>
            <a:ext cx="2232381" cy="54654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4F40819-0D10-4E5B-B5F0-FD4F9D46373E}"/>
              </a:ext>
            </a:extLst>
          </p:cNvPr>
          <p:cNvSpPr txBox="1"/>
          <p:nvPr/>
        </p:nvSpPr>
        <p:spPr>
          <a:xfrm>
            <a:off x="4176051" y="4311352"/>
            <a:ext cx="381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Энергии многочастичных состояний</a:t>
            </a:r>
          </a:p>
        </p:txBody>
      </p:sp>
    </p:spTree>
    <p:extLst>
      <p:ext uri="{BB962C8B-B14F-4D97-AF65-F5344CB8AC3E}">
        <p14:creationId xmlns:p14="http://schemas.microsoft.com/office/powerpoint/2010/main" val="362223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5871D-1BC5-4469-AC35-6559503F5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Поверхностное натяжение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A20328-C8BA-4656-BCAF-7F5C3BDB16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69997" y="1594112"/>
            <a:ext cx="4390095" cy="5536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EC25CC-7515-4892-B28A-2B0963188B4E}"/>
              </a:ext>
            </a:extLst>
          </p:cNvPr>
          <p:cNvSpPr txBox="1"/>
          <p:nvPr/>
        </p:nvSpPr>
        <p:spPr>
          <a:xfrm>
            <a:off x="6099903" y="2233149"/>
            <a:ext cx="295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Формула Бете‐Вайзцеккера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8FFBE8-58D2-434B-8E33-1FF754B3A082}"/>
              </a:ext>
            </a:extLst>
          </p:cNvPr>
          <p:cNvSpPr/>
          <p:nvPr/>
        </p:nvSpPr>
        <p:spPr>
          <a:xfrm>
            <a:off x="7459267" y="1594112"/>
            <a:ext cx="784937" cy="553651"/>
          </a:xfrm>
          <a:prstGeom prst="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A63697-C31A-4AA5-BFA8-ACD3402FB2B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87962" y="2922576"/>
            <a:ext cx="1354159" cy="27885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0E17BA-76E5-4A74-80BE-2F553F7A236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464853" y="3656568"/>
            <a:ext cx="5988828" cy="2224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A5BAE6-E7B0-4A79-89AC-A01BF6784DD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778438" y="4340342"/>
            <a:ext cx="1773206" cy="59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4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B906B-36FE-4363-AD43-131BB4418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pc="-100"/>
              <a:t>Результаты (1/2)</a:t>
            </a:r>
            <a:endParaRPr lang="en-US" spc="-1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D3A9B10-2EB9-4CCB-9294-728848E08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26795" y="759599"/>
            <a:ext cx="5954960" cy="533064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264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B2C76-F7A3-42D0-9DB3-17E3A46C7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pc="-100" dirty="0"/>
              <a:t>Результаты (2/2)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2EC711-1147-4380-AA25-04782141A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19092" y="758952"/>
            <a:ext cx="5983774" cy="53306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A0E24B-A9F5-4C02-AD4E-1F1A683CFC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769552" y="3316641"/>
            <a:ext cx="1926739" cy="2152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4C2C96-5996-4FE4-B7A4-A0868F8D63A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157134" y="3786935"/>
            <a:ext cx="1151574" cy="50392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7E98EB-8493-4D31-8AC0-384ABAE7694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075639" y="5157840"/>
            <a:ext cx="1233069" cy="5039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059338-4C43-4D1E-B789-81099A234E9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146771" y="4472347"/>
            <a:ext cx="1161937" cy="50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600"/>
  <p:tag name="ORIGINALHEIGHT" val="256,468"/>
  <p:tag name="ORIGINALWIDTH" val="740,9074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[italicdiff]{physics}&#10;\pagestyle{empty}&#10;\begin{document}&#10;$120n$&#10;\end{document}"/>
  <p:tag name="IGUANATEXSIZE" val="20"/>
  <p:tag name="IGUANATEXCURSOR" val="1542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28519"/>
  <p:tag name="ORIGINALWIDTH" val="14,49376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[italicdiff]{physics}&#10;\pagestyle{empty}&#10;\begin{document}&#10;$\alpha=0$&#10;\end{document}"/>
  <p:tag name="IGUANATEXSIZE" val="20"/>
  <p:tag name="IGUANATEXCURSOR" val="1546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600"/>
  <p:tag name="ORIGINALHEIGHT" val="206,2243"/>
  <p:tag name="ORIGINALWIDTH" val="560,18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[italicdiff]{physics}&#10;\pagestyle{empty}&#10;\begin{document}&#10;$\implies$&#10;\end{document}"/>
  <p:tag name="IGUANATEXSIZE" val="20"/>
  <p:tag name="IGUANATEXCURSOR" val="1546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600"/>
  <p:tag name="ORIGINALHEIGHT" val="437,9453"/>
  <p:tag name="ORIGINALWIDTH" val="3973,753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[italicdiff]{physics}&#10;\pagestyle{empty}&#10;\begin{document}&#10;$abc\equiv a^3_0 = (12{,}02)^3\text{ фм}^3$&#10;\end{document}"/>
  <p:tag name="IGUANATEXSIZE" val="20"/>
  <p:tag name="IGUANATEXCURSOR" val="1564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600"/>
  <p:tag name="ORIGINALHEIGHT" val="320,21"/>
  <p:tag name="ORIGINALWIDTH" val="2331,458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[italicdiff]{physics}&#10;\pagestyle{empty}&#10;\begin{document}&#10;\[a=b=c=a_0\]&#10;\end{document}"/>
  <p:tag name="IGUANATEXSIZE" val="20"/>
  <p:tag name="IGUANATEXCURSOR" val="1548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15871"/>
  <p:tag name="ORIGINALWIDTH" val="3,615294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[italicdiff]{physics}&#10;\pagestyle{empty}&#10;\begin{document}&#10;$d$&#10;\end{document}"/>
  <p:tag name="IGUANATEXSIZE" val="20"/>
  <p:tag name="IGUANATEXCURSOR" val="1539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15871"/>
  <p:tag name="ORIGINALWIDTH" val="3,615294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[italicdiff]{physics}&#10;\pagestyle{empty}&#10;\begin{document}&#10;$d$&#10;\end{document}"/>
  <p:tag name="IGUANATEXSIZE" val="20"/>
  <p:tag name="IGUANATEXCURSOR" val="1539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600"/>
  <p:tag name="ORIGINALHEIGHT" val="1119,61"/>
  <p:tag name="ORIGINALWIDTH" val="2757,405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{nicefrac}&#10;\usepackage[italicdiff]{physics}&#10;\pagestyle{empty}&#10;\begin{document}&#10;\[\left\{\begin{array}{@{}l} a=c=a_0 e^{-\nicefrac{\alpha}{2}} \\[1ex] b=a_0 e^\alpha\end{array}\right.\]&#10;\end{document}"/>
  <p:tag name="IGUANATEXSIZE" val="20"/>
  <p:tag name="IGUANATEXCURSOR" val="1629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600"/>
  <p:tag name="ORIGINALHEIGHT" val="765,6542"/>
  <p:tag name="ORIGINALWIDTH" val="1769,029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[italicdiff]{physics}&#10;\pagestyle{empty}&#10;\begin{document}&#10;\[\alpha_0=\frac{2}{3}\ln 2\]&#10;\end{document}"/>
  <p:tag name="IGUANATEXSIZE" val="20"/>
  <p:tag name="IGUANATEXCURSOR" val="1557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15871"/>
  <p:tag name="ORIGINALWIDTH" val="6,242185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[italicdiff]{physics}&#10;\pagestyle{empty}&#10;\begin{document}&#10;$2d$&#10;\end{document}"/>
  <p:tag name="IGUANATEXSIZE" val="20"/>
  <p:tag name="IGUANATEXCURSOR" val="1540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03947"/>
  <p:tag name="ORIGINALWIDTH" val="2,559299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[italicdiff]{physics}&#10;\pagestyle{empty}&#10;\begin{document}&#10;$2d$&#10;\end{document}"/>
  <p:tag name="IGUANATEXSIZE" val="20"/>
  <p:tag name="IGUANATEXCURSOR" val="1540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1"/>
  <p:tag name="EMFCHI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600"/>
  <p:tag name="ORIGINALHEIGHT" val="320,9598"/>
  <p:tag name="ORIGINALWIDTH" val="710,1613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[italicdiff]{physics}&#10;\pagestyle{empty}&#10;\begin{document}&#10;$120p$&#10;\end{document}"/>
  <p:tag name="IGUANATEXSIZE" val="20"/>
  <p:tag name="IGUANATEXCURSOR" val="1542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15871"/>
  <p:tag name="ORIGINALWIDTH" val="3,058671"/>
  <p:tag name="EMFCHIL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44075"/>
  <p:tag name="ORIGINALWIDTH" val="3,436031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[italicdiff]{physics}&#10;\pagestyle{empty}&#10;\begin{document}&#10;$\alpha=0$&#10;\end{document}"/>
  <p:tag name="IGUANATEXSIZE" val="20"/>
  <p:tag name="IGUANATEXCURSOR" val="1546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1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684443"/>
  <p:tag name="ORIGINALWIDTH" val="3,998267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28519"/>
  <p:tag name="ORIGINALWIDTH" val="2,56141"/>
  <p:tag name="EMFCHIL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600"/>
  <p:tag name="ORIGINALHEIGHT" val="922,3847"/>
  <p:tag name="ORIGINALWIDTH" val="6306,712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[italicdiff]{physics}&#10;\pagestyle{empty}&#10;\begin{document}&#10;\[E_{ijk}(\alpha)=\frac{\pi^2\hslash^2}{2m a_0^2}\left\{\frac{i^2}{e^{2\alpha}}+\left(j^2+k^2\right)e^\alpha\right\}\]&#10;\end{document}"/>
  <p:tag name="IGUANATEXSIZE" val="20"/>
  <p:tag name="IGUANATEXCURSOR" val="1653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600"/>
  <p:tag name="ORIGINALHEIGHT" val="373,4533"/>
  <p:tag name="ORIGINALWIDTH" val="1985,752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[italicdiff]{physics}&#10;\pagestyle{empty}&#10;\begin{document}&#10;\[\ket{\lambda} = \ket{ijk s_z} \]&#10;\end{document}"/>
  <p:tag name="IGUANATEXSIZE" val="20"/>
  <p:tag name="IGUANATEXCURSOR" val="1551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600"/>
  <p:tag name="ORIGINALHEIGHT" val="806,8991"/>
  <p:tag name="ORIGINALWIDTH" val="3295,838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[italicdiff]{physics}&#10;\pagestyle{empty}&#10;\begin{document}&#10;\[V(\alpha)=\sum_{\lambda}n_\lambda E_\lambda(\alpha)\]&#10;\end{document}"/>
  <p:tag name="IGUANATEXSIZE" val="20"/>
  <p:tag name="IGUANATEXCURSOR" val="1590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600"/>
  <p:tag name="ORIGINALHEIGHT" val="374,2032"/>
  <p:tag name="ORIGINALWIDTH" val="740,1575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[italicdiff]{physics}&#10;\pagestyle{empty}&#10;\begin{document}&#10;$\{n_\lambda\}$&#10;\end{document}"/>
  <p:tag name="IGUANATEXSIZE" val="20"/>
  <p:tag name="IGUANATEXCURSOR" val="1551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600"/>
  <p:tag name="ORIGINALHEIGHT" val="817,3978"/>
  <p:tag name="ORIGINALWIDTH" val="6481,44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{nicefrac}&#10;\usepackage[italicdiff]{physics}&#10;\pagestyle{empty}&#10;\begin{document}&#10;\[B(A,Z) = a_{V} A-a_{S}A^{\nicefrac{2}{3}}-a_{a}\frac{(N-Z)^2}{A}\]&#10;\end{document}"/>
  <p:tag name="IGUANATEXSIZE" val="20"/>
  <p:tag name="IGUANATEXCURSOR" val="1625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600"/>
  <p:tag name="ORIGINALHEIGHT" val="411,6985"/>
  <p:tag name="ORIGINALWIDTH" val="1999,25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{nicefrac}&#10;\usepackage[makeroom]{cancel}&#10;\usepackage{wasysym}&#10;\usepackage{yfonts}&#10;\usepackage[italicdiff]{physics}&#10;\pagestyle{empty}&#10;\begin{document}&#10;\[a_{S}A^{\nicefrac{2}{3}}=kS\]&#10;\end{document}"/>
  <p:tag name="IGUANATEXSIZE" val="20"/>
  <p:tag name="IGUANATEXCURSOR" val="1588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600"/>
  <p:tag name="ORIGINALHEIGHT" val="168,7289"/>
  <p:tag name="ORIGINALWIDTH" val="186,7267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[italicdiff]{physics}&#10;\pagestyle{empty}&#10;\begin{document}&#10;\(x\)&#10;\end{document}"/>
  <p:tag name="IGUANATEXSIZE" val="20"/>
  <p:tag name="IGUANATEXCURSOR" val="1540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600"/>
  <p:tag name="ORIGINALHEIGHT" val="327,709"/>
  <p:tag name="ORIGINALWIDTH" val="8841,395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[italicdiff]{physics}&#10;\pagestyle{empty}&#10;\begin{document}&#10;\[a_{V} = 15{,}56\text{ МэВ},\quad a_{S} = 17{,}23\text{ МэВ},\quad a_{a}=23{,}6\text{ МэВ}\]&#10;\end{document}"/>
  <p:tag name="IGUANATEXSIZE" val="20"/>
  <p:tag name="IGUANATEXCURSOR" val="1627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600"/>
  <p:tag name="ORIGINALHEIGHT" val="875,1406"/>
  <p:tag name="ORIGINALWIDTH" val="2617,923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[italicdiff]{physics}&#10;\pagestyle{empty}&#10;\begin{document}&#10;\[k_{W}=0{,}95~\frac{\text{МэВ}}{\text{фм}^2}\]&#10;\end{document}"/>
  <p:tag name="IGUANATEXSIZE" val="20"/>
  <p:tag name="IGUANATEXCURSOR" val="1582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600"/>
  <p:tag name="ORIGINALHEIGHT" val="373,4533"/>
  <p:tag name="ORIGINALWIDTH" val="3346,082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[italicdiff]{physics}&#10;\pagestyle{empty}&#10;\begin{document}&#10;$\Delta E_{S}(\alpha)=k\cdot \Delta S(\alpha)$&#10;\end{document}"/>
  <p:tag name="IGUANATEXSIZE" val="17"/>
  <p:tag name="IGUANATEXCURSOR" val="1573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600"/>
  <p:tag name="ORIGINALHEIGHT" val="875,1406"/>
  <p:tag name="ORIGINALWIDTH" val="2000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[italicdiff]{physics}&#10;\pagestyle{empty}&#10;\begin{document}&#10;\[k \approx 30 ~\frac{\text{МэВ}}{\text{фм}^2}\]&#10;\end{document}"/>
  <p:tag name="IGUANATEXSIZE" val="17"/>
  <p:tag name="IGUANATEXCURSOR" val="1552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600"/>
  <p:tag name="ORIGINALHEIGHT" val="875,1406"/>
  <p:tag name="ORIGINALWIDTH" val="2140,982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[italicdiff]{physics}&#10;\pagestyle{empty}&#10;\begin{document}&#10;\[k_{W}\approx 1~\frac{\text{МэВ}}{\text{фм}^2}\]&#10;\end{document}"/>
  <p:tag name="IGUANATEXSIZE" val="17"/>
  <p:tag name="IGUANATEXCURSOR" val="1552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600"/>
  <p:tag name="ORIGINALHEIGHT" val="875,1406"/>
  <p:tag name="ORIGINALWIDTH" val="2017,998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[italicdiff]{physics}&#10;\pagestyle{empty}&#10;\begin{document}&#10;\[k_{S} \approx 7 ~\frac{\text{МэВ}}{\text{фм}^2}\]&#10;\end{document}"/>
  <p:tag name="IGUANATEXSIZE" val="17"/>
  <p:tag name="IGUANATEXCURSOR" val="1544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600"/>
  <p:tag name="ORIGINALHEIGHT" val="241,4698"/>
  <p:tag name="ORIGINALWIDTH" val="172,4784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[italicdiff]{physics}&#10;\pagestyle{empty}&#10;\begin{document}&#10;\(y\)&#10;\end{document}"/>
  <p:tag name="IGUANATEXSIZE" val="20"/>
  <p:tag name="IGUANATEXCURSOR" val="1540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600"/>
  <p:tag name="ORIGINALHEIGHT" val="168,7289"/>
  <p:tag name="ORIGINALWIDTH" val="158,9802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[italicdiff]{physics}&#10;\pagestyle{empty}&#10;\begin{document}&#10;\(z\)&#10;\end{document}"/>
  <p:tag name="IGUANATEXSIZE" val="20"/>
  <p:tag name="IGUANATEXCURSOR" val="1540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600"/>
  <p:tag name="ORIGINALHEIGHT" val="316,4605"/>
  <p:tag name="ORIGINALWIDTH" val="649,4188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[italicdiff]{physics}&#10;\pagestyle{empty}&#10;\begin{document}&#10;\({-U_0}\)&#10;\end{document}"/>
  <p:tag name="IGUANATEXSIZE" val="20"/>
  <p:tag name="IGUANATEXCURSOR" val="1544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35952"/>
  <p:tag name="ORIGINALWIDTH" val="3,29848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[italicdiff]{physics}&#10;\pagestyle{empty}&#10;\begin{document}&#10;$a$&#10;\end{document}"/>
  <p:tag name="IGUANATEXSIZE" val="20"/>
  <p:tag name="IGUANATEXCURSOR" val="1539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15871"/>
  <p:tag name="ORIGINALWIDTH" val="2,978643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[italicdiff]{physics}&#10;\pagestyle{empty}&#10;\begin{document}&#10;$b$&#10;\end{document}"/>
  <p:tag name="IGUANATEXSIZE" val="20"/>
  <p:tag name="IGUANATEXCURSOR" val="1539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35952"/>
  <p:tag name="ORIGINALWIDTH" val="3,176953"/>
  <p:tag name="LATEXADDIN" val="\documentclass{article}&#10;\usepackage[cm]{fullpage}&#10;\usepackage[T2A]{fontenc}&#10;\usepackage[utf8]{inputenc}&#10;\usepackage[russian]{babel}&#10;\usepackage{csquotes}&#10;\usepackage{hyphenat}&#10;\hyphenation{ма-те-ма-ти-ка вос-ста-нав-ли-вать}&#10;\usepackage{amssymb}&#10;\usepackage{graphicx}&#10;\usepackage{emf}&#10;\usepackage{mathrsfs}&#10;\usepackage{caption}&#10;\usepackage{tabto}&#10;\usepackage{subcaption}&#10;\usepackage{tcolorbox}&#10;\edef\restoreparindent{\parindent=\the\parindent\relax}&#10;\usepackage{parskip}&#10;\usepackage{textcomp}&#10;\restoreparindent&#10;\usepackage{scalerel}&#10;\usepackage{siunitx} %Comprehensive SI unit stuff&#10;\usepackage[f]{esvect}&#10;\renewcommand{\thefigure}{\Alph{figure}}&#10;\graphicspath{ {d:/texstudio-pics/} }&#10;\usepackage{amsmath}&#10;%------------------------------def. 'union' environment&#10;\makeatletter&#10;\newenvironment{union}{%&#10; \matrix@check\union\env@union&#10;}{%&#10; \endarray\right.%&#10;}&#10;\def\env@union{%&#10; \let\@ifnextchar\new@ifnextchar&#10; \left\lbrack&#10; \def\arraystretch{1.2}%&#10; \array{@{}l@{\quad}l@{}}%&#10;}&#10;\makeatother&#10;%------------------------------end of def. of 'union' envir.&#10;\usepackage{mathtools}&#10;\usepackage{upgreek}&#10;\usepackage{collectbox}&#10;%------------------------------def. 'sqbox' environment&#10;\makeatletter&#10;\newcommand{\sqbox}{%&#10; \collectbox{%&#10;  \setlength{\fboxsep}{2pt}%&#10;  \fbox{\BOXCONTENT}%&#10; }%&#10;}&#10;\makeatother&#10;%------------------------------end of def. of 'sqbox' envir.&#10;\usepackage{gensymb}&#10;\usepackage{fancyref}&#10;\usepackage[makeroom]{cancel}&#10;\usepackage{wasysym}&#10;\usepackage{yfonts}&#10;\usepackage[italicdiff]{physics}&#10;\pagestyle{empty}&#10;\begin{document}&#10;$c$&#10;\end{document}"/>
  <p:tag name="IGUANATEXSIZE" val="20"/>
  <p:tag name="IGUANATEXCURSOR" val="1539"/>
  <p:tag name="TRANSPARENCY" val="True"/>
  <p:tag name="LATEXENGINEID" val="0"/>
  <p:tag name="TEMPFOLDER" val="D:\Microsoft Office 2016\iguanatex-temp\"/>
  <p:tag name="LATEXFORMHEIGHT" val="312"/>
  <p:tag name="LATEXFORMWIDTH" val="384"/>
  <p:tag name="LATEXFORMWRAP" val="True"/>
  <p:tag name="BITMAPVECTOR" val="1"/>
</p:tagLst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238</TotalTime>
  <Words>50</Words>
  <Application>Microsoft Office PowerPoint</Application>
  <PresentationFormat>Широкоэкранный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Corbel</vt:lpstr>
      <vt:lpstr>Wingdings 2</vt:lpstr>
      <vt:lpstr>Рамка</vt:lpstr>
      <vt:lpstr>Деформации атомных ядер</vt:lpstr>
      <vt:lpstr>Модель ядра</vt:lpstr>
      <vt:lpstr>Задача (1/2)</vt:lpstr>
      <vt:lpstr>Задача (2/2)</vt:lpstr>
      <vt:lpstr>Поверхностное натяжение</vt:lpstr>
      <vt:lpstr>Результаты (1/2)</vt:lpstr>
      <vt:lpstr>Результаты 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Деформированные атомные ядра</dc:title>
  <dc:creator>Дмитрий Ситьков</dc:creator>
  <cp:lastModifiedBy>Дмитрий Ситьков</cp:lastModifiedBy>
  <cp:revision>5</cp:revision>
  <dcterms:created xsi:type="dcterms:W3CDTF">2021-12-20T20:56:36Z</dcterms:created>
  <dcterms:modified xsi:type="dcterms:W3CDTF">2021-12-21T16:05:19Z</dcterms:modified>
</cp:coreProperties>
</file>