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E84B7D6-8A4E-4EF8-9A2D-B03452865756}">
          <p14:sldIdLst>
            <p14:sldId id="256"/>
            <p14:sldId id="258"/>
            <p14:sldId id="259"/>
            <p14:sldId id="260"/>
            <p14:sldId id="261"/>
            <p14:sldId id="262"/>
          </p14:sldIdLst>
        </p14:section>
        <p14:section name="Раздел без заголовка" id="{DE7F8471-1974-40EF-AA8D-CB73E7C29D6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47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76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42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72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879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84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89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17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35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31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73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7E9D0A5-8505-402F-A187-5684317C5D8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086AA6A-9EC4-4FB0-B068-5E4FE3D1886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406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3223" y="1489302"/>
            <a:ext cx="9605554" cy="2387600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Изучение работы вспомогательных детекторов по идентификации частиц для оценки качества их отбора для эксперимента 2021 г. по тестированию детектора переходного излучения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1366"/>
            <a:ext cx="9144000" cy="1655762"/>
          </a:xfrm>
        </p:spPr>
        <p:txBody>
          <a:bodyPr/>
          <a:lstStyle/>
          <a:p>
            <a:r>
              <a:rPr lang="ru-RU" dirty="0" smtClean="0"/>
              <a:t>Национальный Исследовательский Ядерный Университет «МИФИ»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039497" y="4579349"/>
            <a:ext cx="25240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Токарева П.С.</a:t>
            </a:r>
          </a:p>
          <a:p>
            <a:r>
              <a:rPr lang="ru-RU" dirty="0" smtClean="0"/>
              <a:t>Б19-102</a:t>
            </a:r>
          </a:p>
          <a:p>
            <a:endParaRPr lang="ru-RU" dirty="0"/>
          </a:p>
          <a:p>
            <a:r>
              <a:rPr lang="ru-RU" dirty="0" smtClean="0"/>
              <a:t>Научный руководитель:</a:t>
            </a:r>
          </a:p>
          <a:p>
            <a:r>
              <a:rPr lang="ru-RU" dirty="0" smtClean="0"/>
              <a:t>Смирнов С.Ю.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5965237"/>
            <a:ext cx="2287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22 декабря 2021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98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03" y="-725379"/>
            <a:ext cx="10058400" cy="1450757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Спектры амплитуд сигналов пионов и электронов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378"/>
            <a:ext cx="5732660" cy="273627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599" y="708778"/>
            <a:ext cx="5764344" cy="275140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74" y="3750098"/>
            <a:ext cx="5029923" cy="30123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962" y="3750098"/>
            <a:ext cx="5029923" cy="301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33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785" y="201656"/>
            <a:ext cx="5105400" cy="30575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065" y="201655"/>
            <a:ext cx="5105400" cy="305752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05245" y="3659193"/>
            <a:ext cx="808155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Полученные доверительные интервалы интенсивности: 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4785" y="4218737"/>
            <a:ext cx="101585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Ливневой детектор:  </a:t>
            </a:r>
            <a:r>
              <a:rPr lang="ru-RU" dirty="0" smtClean="0">
                <a:solidFill>
                  <a:srgbClr val="002060"/>
                </a:solidFill>
              </a:rPr>
              <a:t>300 - 600 </a:t>
            </a:r>
            <a:r>
              <a:rPr lang="en-US" dirty="0" smtClean="0"/>
              <a:t>QDC count – </a:t>
            </a:r>
            <a:r>
              <a:rPr lang="ru-RU" dirty="0" smtClean="0"/>
              <a:t>пион, </a:t>
            </a:r>
            <a:r>
              <a:rPr lang="ru-RU" dirty="0" smtClean="0">
                <a:solidFill>
                  <a:srgbClr val="FF0000"/>
                </a:solidFill>
              </a:rPr>
              <a:t>1000 – 3800 </a:t>
            </a:r>
            <a:r>
              <a:rPr lang="en-US" dirty="0" smtClean="0"/>
              <a:t>QDC count </a:t>
            </a:r>
            <a:r>
              <a:rPr lang="ru-RU" dirty="0" smtClean="0"/>
              <a:t>– электрон;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Черенковский</a:t>
            </a:r>
            <a:r>
              <a:rPr lang="ru-RU" dirty="0" smtClean="0"/>
              <a:t> детектор: </a:t>
            </a:r>
            <a:r>
              <a:rPr lang="ru-RU" dirty="0" smtClean="0">
                <a:solidFill>
                  <a:srgbClr val="002060"/>
                </a:solidFill>
              </a:rPr>
              <a:t>100</a:t>
            </a:r>
            <a:r>
              <a:rPr lang="ru-RU" dirty="0" smtClean="0">
                <a:solidFill>
                  <a:srgbClr val="002060"/>
                </a:solidFill>
              </a:rPr>
              <a:t> - 130 </a:t>
            </a:r>
            <a:r>
              <a:rPr lang="en-US" dirty="0" smtClean="0"/>
              <a:t>QDC count – </a:t>
            </a:r>
            <a:r>
              <a:rPr lang="ru-RU" dirty="0" smtClean="0"/>
              <a:t>пион, </a:t>
            </a:r>
            <a:r>
              <a:rPr lang="ru-RU" dirty="0" smtClean="0">
                <a:solidFill>
                  <a:srgbClr val="FF0000"/>
                </a:solidFill>
              </a:rPr>
              <a:t>250 – 650</a:t>
            </a:r>
            <a:r>
              <a:rPr lang="en-US" dirty="0" smtClean="0"/>
              <a:t> QDC count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электрон;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Калориметр из свинцового стекла: </a:t>
            </a:r>
            <a:r>
              <a:rPr lang="ru-RU" dirty="0" smtClean="0">
                <a:solidFill>
                  <a:srgbClr val="002060"/>
                </a:solidFill>
              </a:rPr>
              <a:t>200 - 900 </a:t>
            </a:r>
            <a:r>
              <a:rPr lang="en-US" dirty="0" smtClean="0"/>
              <a:t>QDC count – </a:t>
            </a:r>
            <a:r>
              <a:rPr lang="ru-RU" dirty="0" smtClean="0"/>
              <a:t>пион, </a:t>
            </a:r>
            <a:r>
              <a:rPr lang="ru-RU" dirty="0" smtClean="0">
                <a:solidFill>
                  <a:srgbClr val="FF0000"/>
                </a:solidFill>
              </a:rPr>
              <a:t>1500 – 1700 </a:t>
            </a:r>
            <a:r>
              <a:rPr lang="en-US" dirty="0" smtClean="0"/>
              <a:t>QDC count </a:t>
            </a:r>
            <a:r>
              <a:rPr lang="ru-RU" dirty="0" smtClean="0"/>
              <a:t>– электрон;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1272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725379"/>
            <a:ext cx="12192000" cy="1450757"/>
          </a:xfrm>
        </p:spPr>
        <p:txBody>
          <a:bodyPr>
            <a:normAutofit/>
          </a:bodyPr>
          <a:lstStyle/>
          <a:p>
            <a:r>
              <a:rPr lang="ru-RU" sz="4400" dirty="0" smtClean="0"/>
              <a:t>2</a:t>
            </a:r>
            <a:r>
              <a:rPr lang="en-US" sz="4400" dirty="0" smtClean="0"/>
              <a:t>d</a:t>
            </a:r>
            <a:r>
              <a:rPr lang="ru-RU" sz="4400" dirty="0" smtClean="0"/>
              <a:t> спектры корреляций сигналов с детекторов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793" y="725378"/>
            <a:ext cx="6019679" cy="432994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" y="725378"/>
            <a:ext cx="6182271" cy="444689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0435" y="5172275"/>
            <a:ext cx="3121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Сработал триггер на электрон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91793" y="5172275"/>
            <a:ext cx="2716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Сработал триггер на пион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650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771" y="-523294"/>
            <a:ext cx="12213771" cy="12809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Определение количества примесей в наборе данных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7646"/>
            <a:ext cx="6648450" cy="45148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544438" y="1350219"/>
            <a:ext cx="575157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Процент примесей: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В данных о сигналах </a:t>
            </a:r>
            <a:r>
              <a:rPr lang="ru-RU" sz="2400" dirty="0" smtClean="0">
                <a:solidFill>
                  <a:srgbClr val="FF0000"/>
                </a:solidFill>
              </a:rPr>
              <a:t>электронов </a:t>
            </a:r>
            <a:r>
              <a:rPr lang="ru-RU" sz="2400" dirty="0" smtClean="0"/>
              <a:t>– 27%;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В данных о сигналах </a:t>
            </a:r>
            <a:r>
              <a:rPr lang="ru-RU" sz="2400" dirty="0" smtClean="0">
                <a:solidFill>
                  <a:srgbClr val="002060"/>
                </a:solidFill>
              </a:rPr>
              <a:t>пионов</a:t>
            </a:r>
            <a:r>
              <a:rPr lang="ru-RU" sz="2400" dirty="0" smtClean="0"/>
              <a:t> – 16%.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3090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383" y="-588608"/>
            <a:ext cx="10058400" cy="1450757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Заключение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383" y="3108181"/>
            <a:ext cx="54489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latin typeface="+mj-lt"/>
              </a:rPr>
              <a:t>Дальнейшие планы</a:t>
            </a:r>
            <a:endParaRPr lang="ru-RU" sz="4800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907" y="3939178"/>
            <a:ext cx="10363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Определение остаточных примесей при двух других конфигурациях детекторов;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Анализ зависимости величины остаточных примесей от выбора доверительного интервала амплитуд.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5907" y="862149"/>
            <a:ext cx="95141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ходе работы были </a:t>
            </a:r>
            <a:r>
              <a:rPr lang="ru-RU" sz="2400" dirty="0"/>
              <a:t>д</a:t>
            </a:r>
            <a:r>
              <a:rPr lang="ru-RU" sz="2400" dirty="0" smtClean="0"/>
              <a:t>остигнуты следующие результаты: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Изучены базовые принципы работы с программными пакетами для обработки данных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Проанализированы данные с вспомогательных детекторов по идентификации частиц и найдены вероятности неправильно определить с помощью них частицу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7773036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205</TotalTime>
  <Words>211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Ретро</vt:lpstr>
      <vt:lpstr>Изучение работы вспомогательных детекторов по идентификации частиц для оценки качества их отбора для эксперимента 2021 г. по тестированию детектора переходного излучения</vt:lpstr>
      <vt:lpstr>Спектры амплитуд сигналов пионов и электронов</vt:lpstr>
      <vt:lpstr>Презентация PowerPoint</vt:lpstr>
      <vt:lpstr>2d спектры корреляций сигналов с детекторов</vt:lpstr>
      <vt:lpstr>Определение количества примесей в наборе данных </vt:lpstr>
      <vt:lpstr>Заключение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Изучение работы детекторов по отбору частиц и оценка примеси остаточных частиц одного сорта в наборе данных по частицам другого сорта.</dc:title>
  <dc:creator>днс</dc:creator>
  <cp:lastModifiedBy>днс</cp:lastModifiedBy>
  <cp:revision>10</cp:revision>
  <dcterms:created xsi:type="dcterms:W3CDTF">2021-12-21T16:39:45Z</dcterms:created>
  <dcterms:modified xsi:type="dcterms:W3CDTF">2021-12-21T20:04:54Z</dcterms:modified>
</cp:coreProperties>
</file>