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504" autoAdjust="0"/>
  </p:normalViewPr>
  <p:slideViewPr>
    <p:cSldViewPr snapToGrid="0">
      <p:cViewPr varScale="1">
        <p:scale>
          <a:sx n="75" d="100"/>
          <a:sy n="75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AC3A-5ECE-40CF-92C7-CF2E46234E17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14AB6-EB81-4E2D-A8E2-A3708B4117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1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14AB6-EB81-4E2D-A8E2-A3708B4117F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85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Параметр а – плотность уровней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14AB6-EB81-4E2D-A8E2-A3708B4117F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395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 </a:t>
            </a:r>
            <a:r>
              <a:rPr lang="ru-RU" dirty="0"/>
              <a:t>протонов 20 нейтронов, </a:t>
            </a:r>
            <a:r>
              <a:rPr lang="ru-RU" dirty="0" err="1"/>
              <a:t>рассазываем</a:t>
            </a:r>
            <a:r>
              <a:rPr lang="ru-RU" dirty="0"/>
              <a:t> с принципом Паули.</a:t>
            </a:r>
          </a:p>
          <a:p>
            <a:r>
              <a:rPr lang="ru-RU" dirty="0"/>
              <a:t>Смотрим на энергии состояний </a:t>
            </a:r>
            <a:r>
              <a:rPr lang="en-US" dirty="0"/>
              <a:t>&lt; 100</a:t>
            </a:r>
            <a:r>
              <a:rPr lang="ru-RU" dirty="0"/>
              <a:t> МэВ.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14AB6-EB81-4E2D-A8E2-A3708B4117F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662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0976A-7760-4664-9107-98672A6E2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B72E09-48F2-47ED-A05F-E7655758B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BD663B-66ED-46E6-97B2-786786752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F897A9-B206-4707-9CAF-F452918D9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9C49A5-B6BA-4F09-8237-36295DBA0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55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BFB595-A5DB-4320-9912-61E97A60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E7A6C5-B21E-44C8-BD24-3CFA94DAD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1708E9-7AEA-4CCE-B225-F9E9D5452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681DA0-CCB8-456B-8CCE-683FB8E4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ED7F40-C40A-4A81-A2CD-803EE741C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99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5595DC-78F3-4C26-80A7-49B3D2310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D6D2034-F4C7-430D-9662-46B1BEB08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463764-D0B1-40CB-A795-685369722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14B097-1513-41F7-8419-593C2ED43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6A2FFD-C707-4261-906B-C4CF3FCA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73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193478-169E-4547-B30B-D12837FE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13BE4-BB01-454A-BA94-64E9637D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6D8836-5884-4CA1-BEA5-4975CD68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492B07-7BC7-4A26-AEC2-98BEEFA60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A9E4F1-358A-428F-91CA-F1BBF72E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444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62371-785F-441E-9E3F-0049F8D6E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A04689-7E1D-4017-A7A6-8EA2A88B7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CC196C-02E2-4C1E-BD1A-39E31DE7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308F47-863B-422A-92D6-A1C0C3B4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9AC28A-0498-4407-811F-3615A43F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0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9372EB-246C-4FB6-B296-974AA1E3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1C154F-900E-48A9-A23C-C0B657A136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77A6B0-283D-43FE-AB23-69FBBEA0D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191F22-CB99-4CCC-9048-7BA25BD5E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9103C4-D61F-4F18-8B6C-D26A06133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68D2AD-EE7F-4165-A378-8246C960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98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A0FBD-9426-4848-A00E-D18281143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4161C2-D42D-4530-A86A-13B574207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9137BF-6795-421B-968A-FCC9F719E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B053C3-9681-4F02-A9CF-F1ED02DA5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4E72B09-6CF3-4E17-8A66-3D6354F5C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992B5CB-7301-4901-8B37-B61CEB66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41593F9-A939-4B5C-8C95-14AEE760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EE91B7-3E74-4A97-8B6B-82197173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5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0B080-E75E-40B9-991C-CC482750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52D442A-7D47-47ED-9D53-4FA053738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6C5882-BD23-401C-B027-D83438580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618EE7-EBE7-430F-935A-C36AFE04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75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9658D9B-323D-4B26-9EEE-5B2B32D3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744011B-D304-4B10-ADC1-4C35A9FA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73366E5-B65F-4695-9C6B-BE5E4ECB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06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11556D-DAC3-4C7D-93AB-5448A9E73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F93AF-BDAD-44EE-8B57-9B3274A0B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3229A6-4734-418C-87BB-003BC399E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9A12C4-506F-4A08-93CD-D609F909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8DC0A0-302B-4349-A362-F1A5F213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E4829E-3F6C-4F68-A063-B89B14CFE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90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705EA-B33B-4E07-921B-C7D12F73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BD752C-0E5F-4703-9442-C6502492A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7617EA-34D6-45EE-B56C-2360AC967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E5455A-EF84-4471-AB53-FBDB186F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410FC-5324-4A62-AB1B-26304193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79913B-DAAA-4E44-930D-39AD18F4D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62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A1552B-38AC-4E85-B75F-68E2DE413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92726D-8570-4C1E-80FF-C59A0CEFA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4AA94E-4974-4B50-8926-9DB2F2BDA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7A28A-71DC-4F34-A747-AE6BE397C638}" type="datetimeFigureOut">
              <a:rPr lang="ru-RU" smtClean="0"/>
              <a:t>21.12.2021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954E60-5CB8-4D4E-A770-6BA9A6BC3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6BE13-D793-4C95-B764-70BAA7CB9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2BB38-A3F7-4E1A-B24E-57E59BEF20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78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6AA8E-6A4A-42C6-92C8-C21D805E2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ПЛОТНОСТЬ ВОЗБУЖДЁННЫХ СОСТОЯНИЙ АТОМНЫХ ЯДЕР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633363-B026-4681-A8EC-FF2E6A9BF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47185" y="4079874"/>
            <a:ext cx="4120818" cy="1655763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dirty="0"/>
              <a:t>А. Л. Барабанов </a:t>
            </a:r>
          </a:p>
          <a:p>
            <a:endParaRPr lang="ru-RU" dirty="0"/>
          </a:p>
          <a:p>
            <a:r>
              <a:rPr lang="ru-RU" dirty="0"/>
              <a:t>Л. Е. Трофимов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A98E621C-3EF5-4E18-80A9-36B694032F07}"/>
              </a:ext>
            </a:extLst>
          </p:cNvPr>
          <p:cNvSpPr txBox="1">
            <a:spLocks/>
          </p:cNvSpPr>
          <p:nvPr/>
        </p:nvSpPr>
        <p:spPr>
          <a:xfrm>
            <a:off x="1524000" y="4079875"/>
            <a:ext cx="4120817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/>
              <a:t>Научный руководитель</a:t>
            </a:r>
          </a:p>
          <a:p>
            <a:pPr algn="l"/>
            <a:r>
              <a:rPr lang="ru-RU" dirty="0" err="1"/>
              <a:t>д.ф-м.н</a:t>
            </a:r>
            <a:r>
              <a:rPr lang="ru-RU" dirty="0"/>
              <a:t>., проф.</a:t>
            </a:r>
          </a:p>
          <a:p>
            <a:pPr algn="l"/>
            <a:endParaRPr lang="ru-RU" dirty="0"/>
          </a:p>
          <a:p>
            <a:pPr algn="l"/>
            <a:r>
              <a:rPr lang="ru-RU" dirty="0"/>
              <a:t>Студент</a:t>
            </a:r>
          </a:p>
        </p:txBody>
      </p:sp>
    </p:spTree>
    <p:extLst>
      <p:ext uri="{BB962C8B-B14F-4D97-AF65-F5344CB8AC3E}">
        <p14:creationId xmlns:p14="http://schemas.microsoft.com/office/powerpoint/2010/main" val="113752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43023-C79B-4BCD-AE22-0121D9E87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88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Цель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E04EC-BA41-4A89-8566-04CF563DD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776" y="1219897"/>
            <a:ext cx="6835588" cy="5141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/>
              <a:t>Возбуждённое состояние атомного ядра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795AF29F-EF55-4DA1-BD84-76A745FAF6AC}"/>
              </a:ext>
            </a:extLst>
          </p:cNvPr>
          <p:cNvSpPr txBox="1">
            <a:spLocks/>
          </p:cNvSpPr>
          <p:nvPr/>
        </p:nvSpPr>
        <p:spPr>
          <a:xfrm>
            <a:off x="2466277" y="2749712"/>
            <a:ext cx="6835588" cy="5141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Состояние с меньшей энергией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633CBD7D-AED4-4FD7-BC3F-60A8AA1B990F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 flipH="1">
            <a:off x="5884071" y="1734060"/>
            <a:ext cx="3499" cy="10156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FD69837-79B9-4738-BD34-FBE816126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000575"/>
            <a:ext cx="4456442" cy="1344616"/>
          </a:xfrm>
          <a:prstGeom prst="rect">
            <a:avLst/>
          </a:prstGeom>
        </p:spPr>
      </p:pic>
      <p:sp>
        <p:nvSpPr>
          <p:cNvPr id="9" name="Объект 6">
            <a:extLst>
              <a:ext uri="{FF2B5EF4-FFF2-40B4-BE49-F238E27FC236}">
                <a16:creationId xmlns:a16="http://schemas.microsoft.com/office/drawing/2014/main" id="{EE93D97B-DF52-47AF-8781-FD68AF4BE866}"/>
              </a:ext>
            </a:extLst>
          </p:cNvPr>
          <p:cNvSpPr txBox="1">
            <a:spLocks/>
          </p:cNvSpPr>
          <p:nvPr/>
        </p:nvSpPr>
        <p:spPr>
          <a:xfrm>
            <a:off x="5585012" y="5638103"/>
            <a:ext cx="6411887" cy="1061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Модель идеального Ферми-газа, </a:t>
            </a:r>
            <a:r>
              <a:rPr lang="en-US" dirty="0"/>
              <a:t> N &gt;&gt; 1</a:t>
            </a:r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C3F5FDD-9E1E-499E-A1D1-F03A48E04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0983" y="3647772"/>
            <a:ext cx="2986176" cy="13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9E8046-964A-4FCC-BB9C-203A5D3C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9267"/>
            <a:ext cx="10515600" cy="1325563"/>
          </a:xfrm>
        </p:spPr>
        <p:txBody>
          <a:bodyPr/>
          <a:lstStyle/>
          <a:p>
            <a:r>
              <a:rPr lang="ru-RU" dirty="0"/>
              <a:t>Рабочая модель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FD70AF88-6C1E-43C9-BDD8-7BF4F769C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714" y="2116582"/>
            <a:ext cx="6766983" cy="629805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Простейшая ядерная модель оболочек: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82E925D8-EB55-4402-8A52-6E301743D29D}"/>
              </a:ext>
            </a:extLst>
          </p:cNvPr>
          <p:cNvCxnSpPr>
            <a:cxnSpLocks/>
          </p:cNvCxnSpPr>
          <p:nvPr/>
        </p:nvCxnSpPr>
        <p:spPr>
          <a:xfrm>
            <a:off x="1104513" y="3281082"/>
            <a:ext cx="0" cy="2539175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076507D9-782F-40C2-9EC2-53BCC20395FF}"/>
              </a:ext>
            </a:extLst>
          </p:cNvPr>
          <p:cNvCxnSpPr>
            <a:cxnSpLocks/>
          </p:cNvCxnSpPr>
          <p:nvPr/>
        </p:nvCxnSpPr>
        <p:spPr>
          <a:xfrm>
            <a:off x="2950784" y="3281082"/>
            <a:ext cx="0" cy="2539175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CB2679E7-CCF4-41FC-8531-F1927EC21BAB}"/>
              </a:ext>
            </a:extLst>
          </p:cNvPr>
          <p:cNvCxnSpPr>
            <a:cxnSpLocks/>
          </p:cNvCxnSpPr>
          <p:nvPr/>
        </p:nvCxnSpPr>
        <p:spPr>
          <a:xfrm>
            <a:off x="1104513" y="5802444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4CE7EAAE-410A-42E9-9302-EC67E5EA5FDD}"/>
              </a:ext>
            </a:extLst>
          </p:cNvPr>
          <p:cNvCxnSpPr>
            <a:cxnSpLocks/>
          </p:cNvCxnSpPr>
          <p:nvPr/>
        </p:nvCxnSpPr>
        <p:spPr>
          <a:xfrm>
            <a:off x="2950784" y="3298825"/>
            <a:ext cx="910568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F3DEAC99-BE8E-437E-A90E-206E4EA9EF71}"/>
              </a:ext>
            </a:extLst>
          </p:cNvPr>
          <p:cNvCxnSpPr>
            <a:cxnSpLocks/>
          </p:cNvCxnSpPr>
          <p:nvPr/>
        </p:nvCxnSpPr>
        <p:spPr>
          <a:xfrm>
            <a:off x="199301" y="3298825"/>
            <a:ext cx="910568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3224633F-A011-4A10-BCB2-B88F39DDC9EE}"/>
              </a:ext>
            </a:extLst>
          </p:cNvPr>
          <p:cNvCxnSpPr>
            <a:cxnSpLocks/>
          </p:cNvCxnSpPr>
          <p:nvPr/>
        </p:nvCxnSpPr>
        <p:spPr>
          <a:xfrm flipV="1">
            <a:off x="3466214" y="1956392"/>
            <a:ext cx="0" cy="43168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3283DE-B56F-46AC-9D19-75C230206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023" y="5694057"/>
            <a:ext cx="426977" cy="216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206B5B49-7476-4CB4-B975-6E3F7E7E1814}"/>
              </a:ext>
            </a:extLst>
          </p:cNvPr>
          <p:cNvCxnSpPr>
            <a:cxnSpLocks/>
          </p:cNvCxnSpPr>
          <p:nvPr/>
        </p:nvCxnSpPr>
        <p:spPr>
          <a:xfrm>
            <a:off x="3363310" y="5802444"/>
            <a:ext cx="432176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B11E0F7E-CAA5-487B-A654-D6D14EC68B85}"/>
              </a:ext>
            </a:extLst>
          </p:cNvPr>
          <p:cNvCxnSpPr>
            <a:cxnSpLocks/>
          </p:cNvCxnSpPr>
          <p:nvPr/>
        </p:nvCxnSpPr>
        <p:spPr>
          <a:xfrm>
            <a:off x="3364536" y="4001294"/>
            <a:ext cx="496816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id="{AD5BCE17-4501-4412-B494-D49DB2EF5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363" y="4750086"/>
            <a:ext cx="345003" cy="241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6DDF81B1-4C86-4285-9305-C5B09573719D}"/>
              </a:ext>
            </a:extLst>
          </p:cNvPr>
          <p:cNvCxnSpPr>
            <a:cxnSpLocks/>
          </p:cNvCxnSpPr>
          <p:nvPr/>
        </p:nvCxnSpPr>
        <p:spPr>
          <a:xfrm>
            <a:off x="3642547" y="4013699"/>
            <a:ext cx="0" cy="178874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Рисунок 80">
            <a:extLst>
              <a:ext uri="{FF2B5EF4-FFF2-40B4-BE49-F238E27FC236}">
                <a16:creationId xmlns:a16="http://schemas.microsoft.com/office/drawing/2014/main" id="{BCF2C1A3-2D90-469C-B029-CAFFE64C47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1700" y="4656977"/>
            <a:ext cx="1603994" cy="497943"/>
          </a:xfrm>
          <a:prstGeom prst="rect">
            <a:avLst/>
          </a:prstGeom>
        </p:spPr>
      </p:pic>
      <p:pic>
        <p:nvPicPr>
          <p:cNvPr id="83" name="Рисунок 82">
            <a:extLst>
              <a:ext uri="{FF2B5EF4-FFF2-40B4-BE49-F238E27FC236}">
                <a16:creationId xmlns:a16="http://schemas.microsoft.com/office/drawing/2014/main" id="{144F5AB7-E44A-462D-873A-FBF5A587AE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6545" y="4697744"/>
            <a:ext cx="1685511" cy="387272"/>
          </a:xfrm>
          <a:prstGeom prst="rect">
            <a:avLst/>
          </a:prstGeom>
        </p:spPr>
      </p:pic>
      <p:sp>
        <p:nvSpPr>
          <p:cNvPr id="19" name="Объект 6">
            <a:extLst>
              <a:ext uri="{FF2B5EF4-FFF2-40B4-BE49-F238E27FC236}">
                <a16:creationId xmlns:a16="http://schemas.microsoft.com/office/drawing/2014/main" id="{121D7118-69E3-4C07-B914-125BD4017CC9}"/>
              </a:ext>
            </a:extLst>
          </p:cNvPr>
          <p:cNvSpPr txBox="1">
            <a:spLocks/>
          </p:cNvSpPr>
          <p:nvPr/>
        </p:nvSpPr>
        <p:spPr>
          <a:xfrm>
            <a:off x="5077584" y="4001294"/>
            <a:ext cx="6915110" cy="1907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Для примера рассматривается ядро 40-</a:t>
            </a:r>
            <a:r>
              <a:rPr lang="en-US" dirty="0"/>
              <a:t>Ca</a:t>
            </a:r>
            <a:endParaRPr lang="ru-RU" dirty="0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94CB3CA6-3F9D-410D-AD71-7CB28A7FD38C}"/>
              </a:ext>
            </a:extLst>
          </p:cNvPr>
          <p:cNvCxnSpPr>
            <a:cxnSpLocks/>
          </p:cNvCxnSpPr>
          <p:nvPr/>
        </p:nvCxnSpPr>
        <p:spPr>
          <a:xfrm>
            <a:off x="1104513" y="5520749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F79D54FE-2420-4CFF-ADC3-E6B20DE3D854}"/>
              </a:ext>
            </a:extLst>
          </p:cNvPr>
          <p:cNvCxnSpPr>
            <a:cxnSpLocks/>
          </p:cNvCxnSpPr>
          <p:nvPr/>
        </p:nvCxnSpPr>
        <p:spPr>
          <a:xfrm>
            <a:off x="1104513" y="4991588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EB9B4302-E7FB-4B81-AAE2-0776E3ED1B7E}"/>
              </a:ext>
            </a:extLst>
          </p:cNvPr>
          <p:cNvCxnSpPr>
            <a:cxnSpLocks/>
          </p:cNvCxnSpPr>
          <p:nvPr/>
        </p:nvCxnSpPr>
        <p:spPr>
          <a:xfrm>
            <a:off x="1104513" y="4750086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618B8F14-E5C6-48FE-A4BA-3685F721EDBB}"/>
              </a:ext>
            </a:extLst>
          </p:cNvPr>
          <p:cNvCxnSpPr>
            <a:cxnSpLocks/>
          </p:cNvCxnSpPr>
          <p:nvPr/>
        </p:nvCxnSpPr>
        <p:spPr>
          <a:xfrm>
            <a:off x="1104513" y="4326870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49565E99-7E26-43A7-A091-F136C42D7AA5}"/>
              </a:ext>
            </a:extLst>
          </p:cNvPr>
          <p:cNvCxnSpPr>
            <a:cxnSpLocks/>
          </p:cNvCxnSpPr>
          <p:nvPr/>
        </p:nvCxnSpPr>
        <p:spPr>
          <a:xfrm>
            <a:off x="1104513" y="3893306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F3BA94C0-0313-4742-9BCB-0AC18C965EE2}"/>
              </a:ext>
            </a:extLst>
          </p:cNvPr>
          <p:cNvCxnSpPr>
            <a:cxnSpLocks/>
          </p:cNvCxnSpPr>
          <p:nvPr/>
        </p:nvCxnSpPr>
        <p:spPr>
          <a:xfrm>
            <a:off x="1104513" y="3632749"/>
            <a:ext cx="1846271" cy="0"/>
          </a:xfrm>
          <a:prstGeom prst="straightConnector1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24F7F51-0EA5-4171-A424-780F8C0313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12485" y="2881108"/>
            <a:ext cx="5613689" cy="71123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30EA1C2-AB1E-4BFE-B7FD-D314E27131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35685" y="5243527"/>
            <a:ext cx="3268250" cy="90106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F123674-F6F7-486C-807A-49553BB03A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52022" y="5341468"/>
            <a:ext cx="2288432" cy="65567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FEA3135-6AAC-4CB4-AEF9-E8A2F4FDDC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23697" y="6067444"/>
            <a:ext cx="2053310" cy="70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47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BFF4199F-DD8B-4299-A3BE-A7FEBBC06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Зависимость плотности многочастичных состояний от энергии возбуждения. </a:t>
            </a:r>
            <a:r>
              <a:rPr lang="el-GR" b="1" i="0">
                <a:solidFill>
                  <a:srgbClr val="333333"/>
                </a:solidFill>
                <a:effectLst/>
              </a:rPr>
              <a:t>Δ</a:t>
            </a:r>
            <a:r>
              <a:rPr lang="el-GR" b="0" i="0">
                <a:solidFill>
                  <a:srgbClr val="333333"/>
                </a:solidFill>
                <a:effectLst/>
              </a:rPr>
              <a:t>ε</a:t>
            </a:r>
            <a:r>
              <a:rPr lang="ru-RU" b="0" i="0">
                <a:solidFill>
                  <a:srgbClr val="333333"/>
                </a:solidFill>
                <a:effectLst/>
              </a:rPr>
              <a:t> = 1.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7116A186-7CB1-4017-B305-D650573910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48" y="2142076"/>
            <a:ext cx="5180952" cy="3377778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0AFA30B-859A-4B71-A9BD-37BD0DCAFA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453" y="2053187"/>
            <a:ext cx="4901587" cy="346666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C77B72C-3D74-416C-ACEC-C5ECBD8FE9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8139" y="5967805"/>
            <a:ext cx="3784795" cy="48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1669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94</Words>
  <Application>Microsoft Office PowerPoint</Application>
  <PresentationFormat>Широкоэкранный</PresentationFormat>
  <Paragraphs>23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ПЛОТНОСТЬ ВОЗБУЖДЁННЫХ СОСТОЯНИЙ АТОМНЫХ ЯДЕР</vt:lpstr>
      <vt:lpstr>Цель исследования</vt:lpstr>
      <vt:lpstr>Рабочая модель</vt:lpstr>
      <vt:lpstr>Зависимость плотности многочастичных состояний от энергии возбуждения. Δε = 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ПЛОТНОСТЬ ВОЗБУЖДЁННЫХ СОСТОЯНИЙ АТОМНЫХ ЯДЕР</dc:title>
  <dc:creator>Леонид Трофимов</dc:creator>
  <cp:lastModifiedBy>Трофимов Леонид tle001</cp:lastModifiedBy>
  <cp:revision>7</cp:revision>
  <dcterms:created xsi:type="dcterms:W3CDTF">2021-12-17T17:06:10Z</dcterms:created>
  <dcterms:modified xsi:type="dcterms:W3CDTF">2021-12-21T17:55:14Z</dcterms:modified>
</cp:coreProperties>
</file>