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</p:sldIdLst>
  <p:sldSz cx="12192000" cy="68580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080" cy="1249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838080" y="365040"/>
            <a:ext cx="10513800" cy="132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82000" lnSpcReduction="20000"/>
          </a:bodyPr>
          <a:lstStyle/>
          <a:p>
            <a:pPr algn="ctr">
              <a:lnSpc>
                <a:spcPct val="90000"/>
              </a:lnSpc>
            </a:pPr>
            <a:r>
              <a:rPr lang="ru-RU" sz="4400" dirty="0"/>
              <a:t>Разработка быстрого алгоритма цифровой обработки сигнала с фотонного спектрометра PHOS эксперимента ALICE</a:t>
            </a:r>
            <a:endParaRPr lang="ru-RU" sz="4400" b="1" strike="noStrike" spc="-1" dirty="0">
              <a:latin typeface="Arial"/>
            </a:endParaRPr>
          </a:p>
        </p:txBody>
      </p:sp>
      <p:sp>
        <p:nvSpPr>
          <p:cNvPr id="115" name="CustomShape 2"/>
          <p:cNvSpPr/>
          <p:nvPr/>
        </p:nvSpPr>
        <p:spPr>
          <a:xfrm>
            <a:off x="838080" y="1825560"/>
            <a:ext cx="10513800" cy="4349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28600" indent="-226800">
              <a:lnSpc>
                <a:spcPct val="2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Научный Руководитель: </a:t>
            </a:r>
            <a:r>
              <a:rPr lang="ru-RU" sz="28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Блау</a:t>
            </a:r>
            <a:r>
              <a:rPr lang="ru-RU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Д.С., Кандидат Ф.-М. наук</a:t>
            </a:r>
            <a:r>
              <a:rPr dirty="0"/>
              <a:t/>
            </a:r>
            <a:br>
              <a:rPr dirty="0"/>
            </a:br>
            <a:r>
              <a:rPr lang="ru-RU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Студент: Бахтин Павел Андреевич</a:t>
            </a:r>
            <a:r>
              <a:rPr dirty="0"/>
              <a:t/>
            </a:r>
            <a:br>
              <a:rPr dirty="0"/>
            </a:br>
            <a:r>
              <a:rPr lang="ru-RU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ru-RU" sz="2800" b="0" strike="noStrike" spc="-1" dirty="0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ru-RU" sz="28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838080" y="365040"/>
            <a:ext cx="10513800" cy="132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ru-RU" sz="4400" b="0" strike="noStrike" spc="-1">
                <a:solidFill>
                  <a:srgbClr val="000000"/>
                </a:solidFill>
                <a:latin typeface="Calibri Light"/>
                <a:ea typeface="DejaVu Sans"/>
              </a:rPr>
              <a:t>Выборка 1: разность определения параметров разными методами</a:t>
            </a:r>
            <a:endParaRPr lang="ru-RU" sz="4400" b="0" strike="noStrike" spc="-1">
              <a:latin typeface="Arial"/>
            </a:endParaRPr>
          </a:p>
        </p:txBody>
      </p:sp>
      <p:pic>
        <p:nvPicPr>
          <p:cNvPr id="135" name="Рисунок 134"/>
          <p:cNvPicPr/>
          <p:nvPr/>
        </p:nvPicPr>
        <p:blipFill>
          <a:blip r:embed="rId2"/>
          <a:stretch/>
        </p:blipFill>
        <p:spPr>
          <a:xfrm>
            <a:off x="360000" y="2135160"/>
            <a:ext cx="6119640" cy="4164480"/>
          </a:xfrm>
          <a:prstGeom prst="rect">
            <a:avLst/>
          </a:prstGeom>
          <a:ln w="0">
            <a:noFill/>
          </a:ln>
        </p:spPr>
      </p:pic>
      <p:pic>
        <p:nvPicPr>
          <p:cNvPr id="136" name="Рисунок 135"/>
          <p:cNvPicPr/>
          <p:nvPr/>
        </p:nvPicPr>
        <p:blipFill>
          <a:blip r:embed="rId3"/>
          <a:stretch/>
        </p:blipFill>
        <p:spPr>
          <a:xfrm>
            <a:off x="6564960" y="2160000"/>
            <a:ext cx="5314680" cy="39837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0" y="180000"/>
            <a:ext cx="10384920" cy="1263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ru-RU" sz="4400" b="0" strike="noStrike" spc="-1">
                <a:solidFill>
                  <a:srgbClr val="000000"/>
                </a:solidFill>
                <a:latin typeface="Calibri Light"/>
                <a:ea typeface="DejaVu Sans"/>
              </a:rPr>
              <a:t>Выборка 1: разность определения</a:t>
            </a:r>
            <a:r>
              <a:t/>
            </a:r>
            <a:br/>
            <a:r>
              <a:rPr lang="ru-RU" sz="4400" b="0" strike="noStrike" spc="-1">
                <a:solidFill>
                  <a:srgbClr val="000000"/>
                </a:solidFill>
                <a:latin typeface="Calibri Light"/>
                <a:ea typeface="DejaVu Sans"/>
              </a:rPr>
              <a:t> параметров разными методами</a:t>
            </a:r>
            <a:endParaRPr lang="ru-RU" sz="4400" b="0" strike="noStrike" spc="-1">
              <a:latin typeface="Arial"/>
            </a:endParaRPr>
          </a:p>
        </p:txBody>
      </p:sp>
      <p:pic>
        <p:nvPicPr>
          <p:cNvPr id="138" name="Рисунок 137"/>
          <p:cNvPicPr/>
          <p:nvPr/>
        </p:nvPicPr>
        <p:blipFill>
          <a:blip r:embed="rId2"/>
          <a:stretch/>
        </p:blipFill>
        <p:spPr>
          <a:xfrm>
            <a:off x="191880" y="1620000"/>
            <a:ext cx="5747760" cy="4523760"/>
          </a:xfrm>
          <a:prstGeom prst="rect">
            <a:avLst/>
          </a:prstGeom>
          <a:ln w="0">
            <a:noFill/>
          </a:ln>
        </p:spPr>
      </p:pic>
      <p:pic>
        <p:nvPicPr>
          <p:cNvPr id="139" name="Рисунок 138"/>
          <p:cNvPicPr/>
          <p:nvPr/>
        </p:nvPicPr>
        <p:blipFill>
          <a:blip r:embed="rId3"/>
          <a:stretch/>
        </p:blipFill>
        <p:spPr>
          <a:xfrm>
            <a:off x="6079680" y="1635840"/>
            <a:ext cx="5939640" cy="45237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ustomShape 1"/>
          <p:cNvSpPr/>
          <p:nvPr/>
        </p:nvSpPr>
        <p:spPr>
          <a:xfrm>
            <a:off x="838080" y="365040"/>
            <a:ext cx="10513800" cy="132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3500"/>
          </a:bodyPr>
          <a:lstStyle/>
          <a:p>
            <a:pPr>
              <a:lnSpc>
                <a:spcPct val="90000"/>
              </a:lnSpc>
            </a:pPr>
            <a:r>
              <a:rPr lang="ru-RU" sz="4400" b="0" strike="noStrike" spc="-1">
                <a:solidFill>
                  <a:srgbClr val="000000"/>
                </a:solidFill>
                <a:latin typeface="Calibri Light"/>
                <a:ea typeface="DejaVu Sans"/>
              </a:rPr>
              <a:t>Выборка 1: гистограммы корреляции разности амплитуд с амплитудой разными методами</a:t>
            </a:r>
            <a:endParaRPr lang="ru-RU" sz="4400" b="0" strike="noStrike" spc="-1">
              <a:latin typeface="Arial"/>
            </a:endParaRPr>
          </a:p>
        </p:txBody>
      </p:sp>
      <p:pic>
        <p:nvPicPr>
          <p:cNvPr id="141" name="Рисунок 140"/>
          <p:cNvPicPr/>
          <p:nvPr/>
        </p:nvPicPr>
        <p:blipFill>
          <a:blip r:embed="rId2"/>
          <a:stretch/>
        </p:blipFill>
        <p:spPr>
          <a:xfrm rot="18000">
            <a:off x="6146640" y="1815120"/>
            <a:ext cx="6036120" cy="4107960"/>
          </a:xfrm>
          <a:prstGeom prst="rect">
            <a:avLst/>
          </a:prstGeom>
          <a:ln w="0">
            <a:noFill/>
          </a:ln>
        </p:spPr>
      </p:pic>
      <p:pic>
        <p:nvPicPr>
          <p:cNvPr id="142" name="Рисунок 141"/>
          <p:cNvPicPr/>
          <p:nvPr/>
        </p:nvPicPr>
        <p:blipFill>
          <a:blip r:embed="rId3"/>
          <a:stretch/>
        </p:blipFill>
        <p:spPr>
          <a:xfrm>
            <a:off x="180000" y="1775880"/>
            <a:ext cx="5939640" cy="43822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838080" y="365040"/>
            <a:ext cx="10513800" cy="132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82000" lnSpcReduction="10000"/>
          </a:bodyPr>
          <a:lstStyle/>
          <a:p>
            <a:pPr>
              <a:lnSpc>
                <a:spcPct val="90000"/>
              </a:lnSpc>
            </a:pPr>
            <a:r>
              <a:rPr lang="ru-RU" sz="4400" b="0" strike="noStrike" spc="-1">
                <a:solidFill>
                  <a:srgbClr val="000000"/>
                </a:solidFill>
                <a:latin typeface="Calibri Light"/>
                <a:ea typeface="DejaVu Sans"/>
              </a:rPr>
              <a:t>Выборка 1: гистограммы корреляции разности времени регистрации сигнала с амплитудой разными методами</a:t>
            </a:r>
            <a:endParaRPr lang="ru-RU" sz="4400" b="0" strike="noStrike" spc="-1">
              <a:latin typeface="Arial"/>
            </a:endParaRPr>
          </a:p>
        </p:txBody>
      </p:sp>
      <p:pic>
        <p:nvPicPr>
          <p:cNvPr id="144" name="Рисунок 143"/>
          <p:cNvPicPr/>
          <p:nvPr/>
        </p:nvPicPr>
        <p:blipFill>
          <a:blip r:embed="rId2"/>
          <a:stretch/>
        </p:blipFill>
        <p:spPr>
          <a:xfrm>
            <a:off x="5760000" y="1595880"/>
            <a:ext cx="6287760" cy="4703760"/>
          </a:xfrm>
          <a:prstGeom prst="rect">
            <a:avLst/>
          </a:prstGeom>
          <a:ln w="0">
            <a:noFill/>
          </a:ln>
        </p:spPr>
      </p:pic>
      <p:pic>
        <p:nvPicPr>
          <p:cNvPr id="145" name="Рисунок 144"/>
          <p:cNvPicPr/>
          <p:nvPr/>
        </p:nvPicPr>
        <p:blipFill>
          <a:blip r:embed="rId3"/>
          <a:stretch/>
        </p:blipFill>
        <p:spPr>
          <a:xfrm>
            <a:off x="11880" y="1800000"/>
            <a:ext cx="5927760" cy="43196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ustomShape 1"/>
          <p:cNvSpPr/>
          <p:nvPr/>
        </p:nvSpPr>
        <p:spPr>
          <a:xfrm>
            <a:off x="838080" y="365040"/>
            <a:ext cx="10513800" cy="132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89500" lnSpcReduction="20000"/>
          </a:bodyPr>
          <a:lstStyle/>
          <a:p>
            <a:pPr>
              <a:lnSpc>
                <a:spcPct val="90000"/>
              </a:lnSpc>
            </a:pPr>
            <a:r>
              <a:rPr lang="ru-RU" sz="4400" b="0" strike="noStrike" spc="-1">
                <a:solidFill>
                  <a:srgbClr val="000000"/>
                </a:solidFill>
                <a:latin typeface="Calibri Light"/>
                <a:ea typeface="DejaVu Sans"/>
              </a:rPr>
              <a:t>Зависимость временного разрешения от амплитуды сигнала для построенного алгоритма на выборке 1</a:t>
            </a:r>
            <a:endParaRPr lang="ru-RU" sz="4400" b="0" strike="noStrike" spc="-1">
              <a:latin typeface="Arial"/>
            </a:endParaRPr>
          </a:p>
        </p:txBody>
      </p:sp>
      <p:pic>
        <p:nvPicPr>
          <p:cNvPr id="147" name="Рисунок 146"/>
          <p:cNvPicPr/>
          <p:nvPr/>
        </p:nvPicPr>
        <p:blipFill>
          <a:blip r:embed="rId2"/>
          <a:stretch/>
        </p:blipFill>
        <p:spPr>
          <a:xfrm>
            <a:off x="2700000" y="1775880"/>
            <a:ext cx="7019640" cy="47768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838080" y="365040"/>
            <a:ext cx="10513800" cy="132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89500" lnSpcReduction="20000"/>
          </a:bodyPr>
          <a:lstStyle/>
          <a:p>
            <a:pPr>
              <a:lnSpc>
                <a:spcPct val="90000"/>
              </a:lnSpc>
            </a:pPr>
            <a:r>
              <a:rPr lang="ru-RU" sz="4400" b="0" strike="noStrike" spc="-1">
                <a:solidFill>
                  <a:srgbClr val="000000"/>
                </a:solidFill>
                <a:latin typeface="Calibri Light"/>
                <a:ea typeface="DejaVu Sans"/>
              </a:rPr>
              <a:t>Зависимость временного разрешения от амплитуды сигнала для встроенного алгоритма на выборке 1</a:t>
            </a:r>
            <a:endParaRPr lang="ru-RU" sz="4400" b="0" strike="noStrike" spc="-1">
              <a:latin typeface="Arial"/>
            </a:endParaRPr>
          </a:p>
        </p:txBody>
      </p:sp>
      <p:pic>
        <p:nvPicPr>
          <p:cNvPr id="149" name="Рисунок 148"/>
          <p:cNvPicPr/>
          <p:nvPr/>
        </p:nvPicPr>
        <p:blipFill>
          <a:blip r:embed="rId2"/>
          <a:stretch/>
        </p:blipFill>
        <p:spPr>
          <a:xfrm>
            <a:off x="2340000" y="1775880"/>
            <a:ext cx="7367760" cy="50137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stomShape 1"/>
          <p:cNvSpPr/>
          <p:nvPr/>
        </p:nvSpPr>
        <p:spPr>
          <a:xfrm>
            <a:off x="838080" y="365040"/>
            <a:ext cx="10513800" cy="132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ru-RU" sz="4400" b="0" strike="noStrike" spc="-1">
                <a:solidFill>
                  <a:srgbClr val="000000"/>
                </a:solidFill>
                <a:latin typeface="Calibri Light"/>
                <a:ea typeface="DejaVu Sans"/>
              </a:rPr>
              <a:t>Выборка 1: корреляция ошибок определения параметров</a:t>
            </a:r>
            <a:endParaRPr lang="ru-RU" sz="4400" b="0" strike="noStrike" spc="-1">
              <a:latin typeface="Arial"/>
            </a:endParaRPr>
          </a:p>
        </p:txBody>
      </p:sp>
      <p:pic>
        <p:nvPicPr>
          <p:cNvPr id="151" name="Рисунок 150"/>
          <p:cNvPicPr/>
          <p:nvPr/>
        </p:nvPicPr>
        <p:blipFill>
          <a:blip r:embed="rId2"/>
          <a:stretch/>
        </p:blipFill>
        <p:spPr>
          <a:xfrm>
            <a:off x="11880" y="1620000"/>
            <a:ext cx="5747760" cy="4523760"/>
          </a:xfrm>
          <a:prstGeom prst="rect">
            <a:avLst/>
          </a:prstGeom>
          <a:ln w="0">
            <a:noFill/>
          </a:ln>
        </p:spPr>
      </p:pic>
      <p:pic>
        <p:nvPicPr>
          <p:cNvPr id="152" name="Рисунок 151"/>
          <p:cNvPicPr/>
          <p:nvPr/>
        </p:nvPicPr>
        <p:blipFill>
          <a:blip r:embed="rId3"/>
          <a:stretch/>
        </p:blipFill>
        <p:spPr>
          <a:xfrm>
            <a:off x="5760000" y="1595880"/>
            <a:ext cx="6431760" cy="45237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838080" y="373680"/>
            <a:ext cx="10513800" cy="132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ru-RU" sz="4400" b="0" strike="noStrike" spc="-1">
                <a:solidFill>
                  <a:srgbClr val="000000"/>
                </a:solidFill>
                <a:latin typeface="Calibri Light"/>
                <a:ea typeface="DejaVu Sans"/>
              </a:rPr>
              <a:t>Время работы алгоритма – выборка 1</a:t>
            </a:r>
            <a:endParaRPr lang="ru-RU" sz="4400" b="0" strike="noStrike" spc="-1">
              <a:latin typeface="Arial"/>
            </a:endParaRPr>
          </a:p>
        </p:txBody>
      </p:sp>
      <p:pic>
        <p:nvPicPr>
          <p:cNvPr id="154" name="Объект 3"/>
          <p:cNvPicPr/>
          <p:nvPr/>
        </p:nvPicPr>
        <p:blipFill>
          <a:blip r:embed="rId2"/>
          <a:stretch/>
        </p:blipFill>
        <p:spPr>
          <a:xfrm>
            <a:off x="534600" y="1699200"/>
            <a:ext cx="5512680" cy="3750840"/>
          </a:xfrm>
          <a:prstGeom prst="rect">
            <a:avLst/>
          </a:prstGeom>
          <a:ln w="0">
            <a:noFill/>
          </a:ln>
        </p:spPr>
      </p:pic>
      <p:pic>
        <p:nvPicPr>
          <p:cNvPr id="155" name="Рисунок 4"/>
          <p:cNvPicPr/>
          <p:nvPr/>
        </p:nvPicPr>
        <p:blipFill>
          <a:blip r:embed="rId3"/>
          <a:stretch/>
        </p:blipFill>
        <p:spPr>
          <a:xfrm>
            <a:off x="6162120" y="1699200"/>
            <a:ext cx="5740560" cy="39060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CustomShape 1"/>
          <p:cNvSpPr/>
          <p:nvPr/>
        </p:nvSpPr>
        <p:spPr>
          <a:xfrm>
            <a:off x="838080" y="365040"/>
            <a:ext cx="10513800" cy="132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ru-RU" sz="4400" b="0" strike="noStrike" spc="-1">
                <a:solidFill>
                  <a:srgbClr val="000000"/>
                </a:solidFill>
                <a:latin typeface="Calibri Light"/>
                <a:ea typeface="DejaVu Sans"/>
              </a:rPr>
              <a:t>Статистика независимых параметров 1</a:t>
            </a:r>
            <a:r>
              <a:rPr lang="en-US" sz="4400" b="0" strike="noStrike" spc="-1">
                <a:solidFill>
                  <a:srgbClr val="000000"/>
                </a:solidFill>
                <a:latin typeface="Calibri Light"/>
                <a:ea typeface="DejaVu Sans"/>
              </a:rPr>
              <a:t> – </a:t>
            </a:r>
            <a:r>
              <a:rPr lang="ru-RU" sz="4400" b="0" strike="noStrike" spc="-1">
                <a:solidFill>
                  <a:srgbClr val="000000"/>
                </a:solidFill>
                <a:latin typeface="Calibri Light"/>
                <a:ea typeface="DejaVu Sans"/>
              </a:rPr>
              <a:t>выборка 2</a:t>
            </a:r>
            <a:endParaRPr lang="ru-RU" sz="4400" b="0" strike="noStrike" spc="-1">
              <a:latin typeface="Arial"/>
            </a:endParaRPr>
          </a:p>
        </p:txBody>
      </p:sp>
      <p:pic>
        <p:nvPicPr>
          <p:cNvPr id="157" name="Рисунок 156"/>
          <p:cNvPicPr/>
          <p:nvPr/>
        </p:nvPicPr>
        <p:blipFill>
          <a:blip r:embed="rId2"/>
          <a:stretch/>
        </p:blipFill>
        <p:spPr>
          <a:xfrm>
            <a:off x="180000" y="1611720"/>
            <a:ext cx="3959640" cy="2527920"/>
          </a:xfrm>
          <a:prstGeom prst="rect">
            <a:avLst/>
          </a:prstGeom>
          <a:ln w="0">
            <a:noFill/>
          </a:ln>
        </p:spPr>
      </p:pic>
      <p:pic>
        <p:nvPicPr>
          <p:cNvPr id="158" name="Рисунок 157"/>
          <p:cNvPicPr/>
          <p:nvPr/>
        </p:nvPicPr>
        <p:blipFill>
          <a:blip r:embed="rId3"/>
          <a:stretch/>
        </p:blipFill>
        <p:spPr>
          <a:xfrm>
            <a:off x="191880" y="4217400"/>
            <a:ext cx="4397040" cy="2640240"/>
          </a:xfrm>
          <a:prstGeom prst="rect">
            <a:avLst/>
          </a:prstGeom>
          <a:ln w="0">
            <a:noFill/>
          </a:ln>
        </p:spPr>
      </p:pic>
      <p:pic>
        <p:nvPicPr>
          <p:cNvPr id="159" name="Рисунок 158"/>
          <p:cNvPicPr/>
          <p:nvPr/>
        </p:nvPicPr>
        <p:blipFill>
          <a:blip r:embed="rId4"/>
          <a:stretch/>
        </p:blipFill>
        <p:spPr>
          <a:xfrm>
            <a:off x="4860000" y="1807920"/>
            <a:ext cx="5759640" cy="1994760"/>
          </a:xfrm>
          <a:prstGeom prst="rect">
            <a:avLst/>
          </a:prstGeom>
          <a:ln w="0">
            <a:noFill/>
          </a:ln>
        </p:spPr>
      </p:pic>
      <p:pic>
        <p:nvPicPr>
          <p:cNvPr id="160" name="Рисунок 159"/>
          <p:cNvPicPr/>
          <p:nvPr/>
        </p:nvPicPr>
        <p:blipFill>
          <a:blip r:embed="rId5"/>
          <a:stretch/>
        </p:blipFill>
        <p:spPr>
          <a:xfrm>
            <a:off x="4509360" y="3960000"/>
            <a:ext cx="7550280" cy="28227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ustomShape 1"/>
          <p:cNvSpPr/>
          <p:nvPr/>
        </p:nvSpPr>
        <p:spPr>
          <a:xfrm>
            <a:off x="838080" y="356400"/>
            <a:ext cx="10513800" cy="132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ru-RU" sz="4400" b="0" strike="noStrike" spc="-1">
                <a:solidFill>
                  <a:srgbClr val="000000"/>
                </a:solidFill>
                <a:latin typeface="Calibri Light"/>
                <a:ea typeface="DejaVu Sans"/>
              </a:rPr>
              <a:t>Статистика разностей параметров 2 – выборка 2</a:t>
            </a:r>
            <a:endParaRPr lang="ru-RU" sz="4400" b="0" strike="noStrike" spc="-1">
              <a:latin typeface="Arial"/>
            </a:endParaRPr>
          </a:p>
        </p:txBody>
      </p:sp>
      <p:pic>
        <p:nvPicPr>
          <p:cNvPr id="162" name="Рисунок 161"/>
          <p:cNvPicPr/>
          <p:nvPr/>
        </p:nvPicPr>
        <p:blipFill>
          <a:blip r:embed="rId2"/>
          <a:stretch/>
        </p:blipFill>
        <p:spPr>
          <a:xfrm>
            <a:off x="0" y="1800000"/>
            <a:ext cx="5818680" cy="3959640"/>
          </a:xfrm>
          <a:prstGeom prst="rect">
            <a:avLst/>
          </a:prstGeom>
          <a:ln w="0">
            <a:noFill/>
          </a:ln>
        </p:spPr>
      </p:pic>
      <p:pic>
        <p:nvPicPr>
          <p:cNvPr id="163" name="Рисунок 162"/>
          <p:cNvPicPr/>
          <p:nvPr/>
        </p:nvPicPr>
        <p:blipFill>
          <a:blip r:embed="rId3"/>
          <a:stretch/>
        </p:blipFill>
        <p:spPr>
          <a:xfrm>
            <a:off x="5843880" y="1800000"/>
            <a:ext cx="6347880" cy="43196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/>
          <p:cNvSpPr/>
          <p:nvPr/>
        </p:nvSpPr>
        <p:spPr>
          <a:xfrm>
            <a:off x="1005480" y="1260000"/>
            <a:ext cx="10513800" cy="132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ru-RU" sz="4400" b="0" strike="noStrike" spc="-1" dirty="0">
                <a:solidFill>
                  <a:srgbClr val="000000"/>
                </a:solidFill>
                <a:latin typeface="Calibri Light"/>
                <a:ea typeface="DejaVu Sans"/>
              </a:rPr>
              <a:t>Описание формы сигнала</a:t>
            </a:r>
            <a:endParaRPr lang="ru-RU" sz="4400" b="0" strike="noStrike" spc="-1" dirty="0">
              <a:latin typeface="Arial"/>
            </a:endParaRPr>
          </a:p>
        </p:txBody>
      </p:sp>
      <p:sp>
        <p:nvSpPr>
          <p:cNvPr id="117" name="CustomShape 2"/>
          <p:cNvSpPr/>
          <p:nvPr/>
        </p:nvSpPr>
        <p:spPr>
          <a:xfrm>
            <a:off x="900000" y="2507760"/>
            <a:ext cx="10513800" cy="4349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Согласно </a:t>
            </a:r>
            <a:r>
              <a:rPr lang="en-US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[1] </a:t>
            </a: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в общем случае сигнал описывается рядом по системе полугауссовых функций, и с хорошим приближением можно считать сигнал имеющим вид:</a:t>
            </a:r>
            <a:endParaRPr lang="ru-RU" sz="28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А*(Т-Т0)*(Т-Т0)*</a:t>
            </a:r>
            <a:r>
              <a:rPr lang="en-US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Exp(-bT);</a:t>
            </a:r>
            <a:endParaRPr lang="ru-RU" sz="28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Гистограмма считается заполненной округлёнными вниз значениями функции в середине бина.</a:t>
            </a:r>
            <a:endParaRPr lang="ru-RU" sz="2800" b="0" strike="noStrike" spc="-1">
              <a:latin typeface="Arial"/>
            </a:endParaRPr>
          </a:p>
        </p:txBody>
      </p:sp>
      <p:sp>
        <p:nvSpPr>
          <p:cNvPr id="118" name="CustomShape 3"/>
          <p:cNvSpPr/>
          <p:nvPr/>
        </p:nvSpPr>
        <p:spPr>
          <a:xfrm>
            <a:off x="442080" y="201240"/>
            <a:ext cx="10881360" cy="601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  <a:ea typeface="DejaVu Sans"/>
              </a:rPr>
              <a:t>Цель работы: построение алгоритма быстрого фитирования гистограмм регистрации гамма-квантов</a:t>
            </a:r>
            <a:r>
              <a:t/>
            </a:r>
            <a:br/>
            <a:r>
              <a:rPr lang="ru-RU" sz="3200" b="0" strike="noStrike" spc="-1">
                <a:solidFill>
                  <a:srgbClr val="000000"/>
                </a:solidFill>
                <a:latin typeface="Arial"/>
                <a:ea typeface="DejaVu Sans"/>
              </a:rPr>
              <a:t>на спектрометре PHOS, в эксперименте ALICE.</a:t>
            </a: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846720" y="227160"/>
            <a:ext cx="10513800" cy="132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3500"/>
          </a:bodyPr>
          <a:lstStyle/>
          <a:p>
            <a:pPr>
              <a:lnSpc>
                <a:spcPct val="90000"/>
              </a:lnSpc>
            </a:pPr>
            <a:r>
              <a:rPr lang="ru-RU" sz="4400" b="0" strike="noStrike" spc="-1">
                <a:solidFill>
                  <a:srgbClr val="000000"/>
                </a:solidFill>
                <a:latin typeface="Calibri Light"/>
                <a:ea typeface="DejaVu Sans"/>
              </a:rPr>
              <a:t>Корреляции разностей амплитуды – от амплитуды, выборка 2</a:t>
            </a:r>
            <a:endParaRPr lang="ru-RU" sz="4400" b="0" strike="noStrike" spc="-1">
              <a:latin typeface="Arial"/>
            </a:endParaRPr>
          </a:p>
        </p:txBody>
      </p:sp>
      <p:pic>
        <p:nvPicPr>
          <p:cNvPr id="165" name="Рисунок 164"/>
          <p:cNvPicPr/>
          <p:nvPr/>
        </p:nvPicPr>
        <p:blipFill>
          <a:blip r:embed="rId2"/>
          <a:stretch/>
        </p:blipFill>
        <p:spPr>
          <a:xfrm>
            <a:off x="2531880" y="1775880"/>
            <a:ext cx="6647760" cy="45237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CustomShape 1"/>
          <p:cNvSpPr/>
          <p:nvPr/>
        </p:nvSpPr>
        <p:spPr>
          <a:xfrm>
            <a:off x="838080" y="365040"/>
            <a:ext cx="10513800" cy="132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ru-RU" sz="4400" b="0" strike="noStrike" spc="-1">
                <a:solidFill>
                  <a:srgbClr val="000000"/>
                </a:solidFill>
                <a:latin typeface="Calibri Light"/>
                <a:ea typeface="DejaVu Sans"/>
              </a:rPr>
              <a:t>Корреляция амплитуды и разности времён регистрации, выборка 2</a:t>
            </a:r>
            <a:endParaRPr lang="ru-RU" sz="4400" b="0" strike="noStrike" spc="-1">
              <a:latin typeface="Arial"/>
            </a:endParaRPr>
          </a:p>
        </p:txBody>
      </p:sp>
      <p:pic>
        <p:nvPicPr>
          <p:cNvPr id="167" name="Рисунок 166"/>
          <p:cNvPicPr/>
          <p:nvPr/>
        </p:nvPicPr>
        <p:blipFill>
          <a:blip r:embed="rId2"/>
          <a:stretch/>
        </p:blipFill>
        <p:spPr>
          <a:xfrm>
            <a:off x="2351880" y="2135880"/>
            <a:ext cx="6647760" cy="45237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CustomShape 1"/>
          <p:cNvSpPr/>
          <p:nvPr/>
        </p:nvSpPr>
        <p:spPr>
          <a:xfrm>
            <a:off x="838080" y="365040"/>
            <a:ext cx="10513800" cy="132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82000" lnSpcReduction="10000"/>
          </a:bodyPr>
          <a:lstStyle/>
          <a:p>
            <a:pPr>
              <a:lnSpc>
                <a:spcPct val="90000"/>
              </a:lnSpc>
            </a:pPr>
            <a:r>
              <a:rPr lang="ru-RU" sz="4400" b="0" strike="noStrike" spc="-1">
                <a:solidFill>
                  <a:srgbClr val="000000"/>
                </a:solidFill>
                <a:latin typeface="Calibri Light"/>
                <a:ea typeface="DejaVu Sans"/>
              </a:rPr>
              <a:t>Разрешение времени регистрации сигнала в зависимости от амплитуды его регистрации – выборка 2</a:t>
            </a:r>
            <a:endParaRPr lang="ru-RU" sz="4400" b="0" strike="noStrike" spc="-1">
              <a:latin typeface="Arial"/>
            </a:endParaRPr>
          </a:p>
        </p:txBody>
      </p:sp>
      <p:pic>
        <p:nvPicPr>
          <p:cNvPr id="169" name="Рисунок 168"/>
          <p:cNvPicPr/>
          <p:nvPr/>
        </p:nvPicPr>
        <p:blipFill>
          <a:blip r:embed="rId2"/>
          <a:stretch/>
        </p:blipFill>
        <p:spPr>
          <a:xfrm>
            <a:off x="3240000" y="1690200"/>
            <a:ext cx="6646680" cy="4522680"/>
          </a:xfrm>
          <a:prstGeom prst="rect">
            <a:avLst/>
          </a:prstGeom>
          <a:ln w="0">
            <a:noFill/>
          </a:ln>
        </p:spPr>
      </p:pic>
      <p:pic>
        <p:nvPicPr>
          <p:cNvPr id="170" name="Рисунок 169"/>
          <p:cNvPicPr/>
          <p:nvPr/>
        </p:nvPicPr>
        <p:blipFill>
          <a:blip r:embed="rId3"/>
          <a:stretch/>
        </p:blipFill>
        <p:spPr>
          <a:xfrm>
            <a:off x="2711880" y="1689120"/>
            <a:ext cx="6647760" cy="45237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CustomShape 1"/>
          <p:cNvSpPr/>
          <p:nvPr/>
        </p:nvSpPr>
        <p:spPr>
          <a:xfrm>
            <a:off x="838080" y="365040"/>
            <a:ext cx="10513800" cy="132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ru-RU" sz="4400" b="0" strike="noStrike" spc="-1">
                <a:solidFill>
                  <a:srgbClr val="000000"/>
                </a:solidFill>
                <a:latin typeface="Calibri Light"/>
                <a:ea typeface="DejaVu Sans"/>
              </a:rPr>
              <a:t>Скорость работы построенного алгоритма – выборка 2</a:t>
            </a:r>
            <a:endParaRPr lang="ru-RU" sz="4400" b="0" strike="noStrike" spc="-1">
              <a:latin typeface="Arial"/>
            </a:endParaRPr>
          </a:p>
        </p:txBody>
      </p:sp>
      <p:pic>
        <p:nvPicPr>
          <p:cNvPr id="172" name="Объект 3"/>
          <p:cNvPicPr/>
          <p:nvPr/>
        </p:nvPicPr>
        <p:blipFill>
          <a:blip r:embed="rId2"/>
          <a:stretch/>
        </p:blipFill>
        <p:spPr>
          <a:xfrm>
            <a:off x="599760" y="2102760"/>
            <a:ext cx="5794560" cy="3942720"/>
          </a:xfrm>
          <a:prstGeom prst="rect">
            <a:avLst/>
          </a:prstGeom>
          <a:ln w="0">
            <a:noFill/>
          </a:ln>
        </p:spPr>
      </p:pic>
      <p:pic>
        <p:nvPicPr>
          <p:cNvPr id="173" name="Рисунок 6"/>
          <p:cNvPicPr/>
          <p:nvPr/>
        </p:nvPicPr>
        <p:blipFill>
          <a:blip r:embed="rId3"/>
          <a:stretch/>
        </p:blipFill>
        <p:spPr>
          <a:xfrm>
            <a:off x="6396120" y="2102760"/>
            <a:ext cx="5667840" cy="38563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838080" y="365040"/>
            <a:ext cx="10513800" cy="132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ru-RU" sz="4400" b="0" strike="noStrike" spc="-1">
                <a:solidFill>
                  <a:srgbClr val="000000"/>
                </a:solidFill>
                <a:latin typeface="Calibri Light"/>
                <a:ea typeface="DejaVu Sans"/>
              </a:rPr>
              <a:t>Выводы и итоги</a:t>
            </a:r>
            <a:endParaRPr lang="ru-RU" sz="4400" b="0" strike="noStrike" spc="-1"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838080" y="1825560"/>
            <a:ext cx="10513800" cy="4349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6" name="CustomShape 3"/>
          <p:cNvSpPr/>
          <p:nvPr/>
        </p:nvSpPr>
        <p:spPr>
          <a:xfrm>
            <a:off x="1218960" y="2340000"/>
            <a:ext cx="11151360" cy="2137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Результат: построен более быстрый метод фитирования, позволяющий на порядок (25 раз) увеличить </a:t>
            </a:r>
            <a:r>
              <a:t/>
            </a:r>
            <a:br/>
            <a:r>
              <a:rPr lang="ru-RU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скорость работы. Ошибка обоих методов для сгенерированного сигнала одного порядка, на один</a:t>
            </a:r>
            <a:r>
              <a:t/>
            </a:r>
            <a:br/>
            <a:r>
              <a:rPr lang="ru-RU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порядок больше желаемой ошибки амплитуды (единицы МЭВ). Порядок ошибки вычисления </a:t>
            </a:r>
            <a:r>
              <a:t/>
            </a:r>
            <a:br/>
            <a:r>
              <a:rPr lang="ru-RU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времени регистрации сигнала — единицы наносекунд (3 нс). Ошибки определения параметров - </a:t>
            </a:r>
            <a:r>
              <a:t/>
            </a:r>
            <a:br/>
            <a:r>
              <a:rPr lang="ru-RU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не скоррелированы, присутствует линейная зависимость отклонения амплитуды от амплитуды - </a:t>
            </a:r>
            <a:r>
              <a:t/>
            </a:r>
            <a:br/>
            <a:r>
              <a:rPr lang="ru-RU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т. е. Относительное отклонение постоянно. Требуется создание альтернативного алгоритма для</a:t>
            </a:r>
            <a:r>
              <a:t/>
            </a:r>
            <a:br/>
            <a:r>
              <a:rPr lang="ru-RU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переполненных гистограмм, совершенствование генерации гистограмм путем добавления</a:t>
            </a:r>
            <a:r>
              <a:t/>
            </a:r>
            <a:br/>
            <a:r>
              <a:rPr lang="ru-RU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создания паразитных функций дополнительно к шуму.</a:t>
            </a:r>
            <a:endParaRPr lang="ru-RU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CustomShape 1"/>
          <p:cNvSpPr/>
          <p:nvPr/>
        </p:nvSpPr>
        <p:spPr>
          <a:xfrm>
            <a:off x="838080" y="365040"/>
            <a:ext cx="10513800" cy="132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4400" b="0" strike="noStrike" spc="-1">
                <a:solidFill>
                  <a:srgbClr val="000000"/>
                </a:solidFill>
                <a:latin typeface="Calibri Light"/>
                <a:ea typeface="DejaVu Sans"/>
              </a:rPr>
              <a:t>Спасибо за внимание!</a:t>
            </a:r>
            <a:endParaRPr lang="ru-RU" sz="4400" b="0" strike="noStrike" spc="-1">
              <a:latin typeface="Arial"/>
            </a:endParaRPr>
          </a:p>
        </p:txBody>
      </p:sp>
      <p:sp>
        <p:nvSpPr>
          <p:cNvPr id="178" name="CustomShape 2"/>
          <p:cNvSpPr/>
          <p:nvPr/>
        </p:nvSpPr>
        <p:spPr>
          <a:xfrm>
            <a:off x="838080" y="1825560"/>
            <a:ext cx="10513800" cy="4349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Используемые ссылки:</a:t>
            </a:r>
            <a:endParaRPr lang="ru-RU" sz="2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ustomShape 1"/>
          <p:cNvSpPr/>
          <p:nvPr/>
        </p:nvSpPr>
        <p:spPr>
          <a:xfrm>
            <a:off x="838080" y="365040"/>
            <a:ext cx="10513800" cy="132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ru-RU" sz="4400" b="0" strike="noStrike" spc="-1">
                <a:solidFill>
                  <a:srgbClr val="000000"/>
                </a:solidFill>
                <a:latin typeface="Calibri Light"/>
                <a:ea typeface="DejaVu Sans"/>
              </a:rPr>
              <a:t>Формулировка задачи (полная)</a:t>
            </a:r>
            <a:endParaRPr lang="ru-RU" sz="4400" b="0" strike="noStrike" spc="-1">
              <a:latin typeface="Arial"/>
            </a:endParaRPr>
          </a:p>
        </p:txBody>
      </p:sp>
      <p:sp>
        <p:nvSpPr>
          <p:cNvPr id="120" name="CustomShape 2"/>
          <p:cNvSpPr/>
          <p:nvPr/>
        </p:nvSpPr>
        <p:spPr>
          <a:xfrm>
            <a:off x="838080" y="1825560"/>
            <a:ext cx="10513800" cy="4349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По гистограмме, восстановить функцию определённого вида. </a:t>
            </a:r>
            <a:endParaRPr lang="ru-RU" sz="28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Время работы – не больше 300 тактов процессора, ТЗ</a:t>
            </a:r>
            <a:endParaRPr lang="ru-RU" sz="28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Точность определения амплитуды – 0,2-0,5 отсчётов, ТЗ</a:t>
            </a:r>
            <a:endParaRPr lang="ru-RU" sz="28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Шкала для амплитуд – 1024 отсчёта, 1 отсчёт – 5 Мэв</a:t>
            </a:r>
            <a:endParaRPr lang="ru-RU" sz="28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Точность вычисления времени регистрации – 0,005 отсчётов, 500 пикосекунд, 1 отсчёт = 100 наносекунд, ТЗ</a:t>
            </a:r>
            <a:endParaRPr lang="ru-RU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ru-RU" sz="2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1"/>
          <p:cNvSpPr/>
          <p:nvPr/>
        </p:nvSpPr>
        <p:spPr>
          <a:xfrm>
            <a:off x="838080" y="365040"/>
            <a:ext cx="10513800" cy="132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ru-RU" sz="4400" b="0" strike="noStrike" spc="-1">
                <a:solidFill>
                  <a:srgbClr val="000000"/>
                </a:solidFill>
                <a:latin typeface="Calibri Light"/>
                <a:ea typeface="DejaVu Sans"/>
              </a:rPr>
              <a:t>Свойства функции фитирования</a:t>
            </a:r>
            <a:endParaRPr lang="ru-RU" sz="4400" b="0" strike="noStrike" spc="-1"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838080" y="1825560"/>
            <a:ext cx="10513800" cy="4349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81500" lnSpcReduction="10000"/>
          </a:bodyPr>
          <a:lstStyle/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Сама функция имеет 3 собственных параметра, на основании которых вычисляется: А*(Т-Т0)*(Т-Т0)*</a:t>
            </a:r>
            <a:r>
              <a:rPr lang="en-US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Exp(-bT);</a:t>
            </a:r>
            <a:endParaRPr lang="ru-RU" sz="28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Важную роль играет время максимума сигнала – Т</a:t>
            </a:r>
            <a:r>
              <a:rPr lang="en-US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m</a:t>
            </a: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ах.</a:t>
            </a:r>
            <a:endParaRPr lang="ru-RU" sz="28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Формула, связывающая значение координаты вершины максвелловской функции и её экспоненциальный показатель:</a:t>
            </a:r>
            <a:r>
              <a:t/>
            </a:r>
            <a:br/>
            <a:r>
              <a:rPr lang="en-US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b = 2/(Tmax – Tmin);</a:t>
            </a:r>
            <a:endParaRPr lang="ru-RU" sz="28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Амплитуда сигнала же вычисляется как:</a:t>
            </a:r>
            <a:r>
              <a:t/>
            </a:r>
            <a:br/>
            <a:r>
              <a:rPr lang="en-US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Ampl = A*(Tmax-T0)*(Tmax-T0)*exp(-2*Tmax/(Tmax-Tmin));</a:t>
            </a:r>
            <a:endParaRPr lang="ru-RU" sz="28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Tmax – </a:t>
            </a: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вернее, область, фитирование параболой гистограммы в которой позволяет вычислить этот параметр однозначно, вычисляется в один цикл. Для вычисления этого параметра используется одно вспомогательное фитирование параболой методом наименьших квадратов. </a:t>
            </a:r>
            <a:endParaRPr lang="ru-RU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ru-RU" sz="2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838080" y="365040"/>
            <a:ext cx="10513800" cy="132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ru-RU" sz="4400" b="0" strike="noStrike" spc="-1">
                <a:solidFill>
                  <a:srgbClr val="000000"/>
                </a:solidFill>
                <a:latin typeface="Calibri Light"/>
                <a:ea typeface="DejaVu Sans"/>
              </a:rPr>
              <a:t>Предложенный алгоритм </a:t>
            </a:r>
            <a:endParaRPr lang="ru-RU" sz="4400" b="0" strike="noStrike" spc="-1">
              <a:latin typeface="Arial"/>
            </a:endParaRPr>
          </a:p>
        </p:txBody>
      </p:sp>
      <p:sp>
        <p:nvSpPr>
          <p:cNvPr id="124" name="CustomShape 2"/>
          <p:cNvSpPr/>
          <p:nvPr/>
        </p:nvSpPr>
        <p:spPr>
          <a:xfrm>
            <a:off x="838080" y="1825560"/>
            <a:ext cx="10513800" cy="4349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5500"/>
          </a:bodyPr>
          <a:lstStyle/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Тогда работа алгоритма представляется в виде двух частей: получение амплитуды и значения временной координаты максимума функции и затем – поиск времени регистрации сигнала путём подбора такого значения, чтобы функционал суммы квадратов расстояний по всем содержательным бинам гистограммы был минимален. </a:t>
            </a:r>
            <a:endParaRPr lang="ru-RU" sz="28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Первая задача сводится к подбору точек в окрестности вершины параболы. По умолчанию, они выбираются следующим образом -  точек слева от первой точки максимума, все точки максимума между первой и последней, и ещё 5 точек справа. </a:t>
            </a:r>
            <a:endParaRPr lang="ru-RU" sz="2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1"/>
          <p:cNvSpPr/>
          <p:nvPr/>
        </p:nvSpPr>
        <p:spPr>
          <a:xfrm>
            <a:off x="838080" y="365040"/>
            <a:ext cx="10513800" cy="132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ru-RU" sz="4400" b="0" strike="noStrike" spc="-1">
                <a:solidFill>
                  <a:srgbClr val="000000"/>
                </a:solidFill>
                <a:latin typeface="Calibri Light"/>
                <a:ea typeface="DejaVu Sans"/>
              </a:rPr>
              <a:t>Ограничения предложенного алгоритма</a:t>
            </a:r>
            <a:endParaRPr lang="ru-RU" sz="4400" b="0" strike="noStrike" spc="-1">
              <a:latin typeface="Arial"/>
            </a:endParaRPr>
          </a:p>
        </p:txBody>
      </p:sp>
      <p:sp>
        <p:nvSpPr>
          <p:cNvPr id="126" name="CustomShape 2"/>
          <p:cNvSpPr/>
          <p:nvPr/>
        </p:nvSpPr>
        <p:spPr>
          <a:xfrm>
            <a:off x="838080" y="1825560"/>
            <a:ext cx="10513800" cy="4349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Существуют гистограммы, форма которых очень плохо подходит для этого метода. Особенно плохо фитируются:</a:t>
            </a:r>
            <a:endParaRPr lang="ru-RU" sz="28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1. Гистограммы с переполнением</a:t>
            </a:r>
            <a:endParaRPr lang="ru-RU" sz="28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2. Гистограммы с выбросом перед вершиной</a:t>
            </a:r>
            <a:endParaRPr lang="ru-RU" sz="28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Обе принципиально не поддаются коррекции в рамках этого алгоритма фитирования, необходим переход к другим методам. </a:t>
            </a:r>
            <a:endParaRPr lang="ru-RU" sz="2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838080" y="365040"/>
            <a:ext cx="10513800" cy="132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ru-RU" sz="4400" b="0" strike="noStrike" spc="-1">
                <a:solidFill>
                  <a:srgbClr val="000000"/>
                </a:solidFill>
                <a:latin typeface="Calibri Light"/>
                <a:ea typeface="DejaVu Sans"/>
              </a:rPr>
              <a:t>Метод исследования качества работы алгоритма</a:t>
            </a:r>
            <a:endParaRPr lang="ru-RU" sz="4400" b="0" strike="noStrike" spc="-1">
              <a:latin typeface="Arial"/>
            </a:endParaRPr>
          </a:p>
        </p:txBody>
      </p:sp>
      <p:sp>
        <p:nvSpPr>
          <p:cNvPr id="128" name="CustomShape 2"/>
          <p:cNvSpPr/>
          <p:nvPr/>
        </p:nvSpPr>
        <p:spPr>
          <a:xfrm>
            <a:off x="838080" y="1825560"/>
            <a:ext cx="10513800" cy="4349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Для исследования качества работы использовались несколько наборов данных:</a:t>
            </a:r>
            <a:endParaRPr lang="ru-RU" sz="28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700 гистограмм с эксперимента (Выборка 2)</a:t>
            </a:r>
            <a:endParaRPr lang="ru-RU" sz="28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5000 генерированных гистограмм функции нужного вида с моделированными случайными отклонениями (Выборка 1)</a:t>
            </a:r>
            <a:endParaRPr lang="ru-RU" sz="2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838080" y="365040"/>
            <a:ext cx="10513800" cy="132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ru-RU" sz="4400" b="0" strike="noStrike" spc="-1">
                <a:solidFill>
                  <a:srgbClr val="000000"/>
                </a:solidFill>
                <a:latin typeface="Calibri Light"/>
                <a:ea typeface="DejaVu Sans"/>
              </a:rPr>
              <a:t>Пример работы</a:t>
            </a:r>
            <a:endParaRPr lang="ru-RU" sz="4400" b="0" strike="noStrike" spc="-1">
              <a:latin typeface="Arial"/>
            </a:endParaRPr>
          </a:p>
        </p:txBody>
      </p:sp>
      <p:pic>
        <p:nvPicPr>
          <p:cNvPr id="130" name="Объект 6"/>
          <p:cNvPicPr/>
          <p:nvPr/>
        </p:nvPicPr>
        <p:blipFill>
          <a:blip r:embed="rId2"/>
          <a:stretch/>
        </p:blipFill>
        <p:spPr>
          <a:xfrm>
            <a:off x="1689480" y="1690560"/>
            <a:ext cx="8574120" cy="46018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838080" y="365040"/>
            <a:ext cx="10513800" cy="132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ru-RU" sz="4400" b="0" strike="noStrike" spc="-1">
                <a:solidFill>
                  <a:srgbClr val="000000"/>
                </a:solidFill>
                <a:latin typeface="Calibri Light"/>
                <a:ea typeface="DejaVu Sans"/>
              </a:rPr>
              <a:t>Выборка 1: статистика параметров</a:t>
            </a:r>
            <a:endParaRPr lang="ru-RU" sz="4400" b="0" strike="noStrike" spc="-1">
              <a:latin typeface="Arial"/>
            </a:endParaRPr>
          </a:p>
        </p:txBody>
      </p:sp>
      <p:pic>
        <p:nvPicPr>
          <p:cNvPr id="132" name="Рисунок 131"/>
          <p:cNvPicPr/>
          <p:nvPr/>
        </p:nvPicPr>
        <p:blipFill>
          <a:blip r:embed="rId2"/>
          <a:stretch/>
        </p:blipFill>
        <p:spPr>
          <a:xfrm>
            <a:off x="4500000" y="1980000"/>
            <a:ext cx="7609680" cy="4084560"/>
          </a:xfrm>
          <a:prstGeom prst="rect">
            <a:avLst/>
          </a:prstGeom>
          <a:ln w="0">
            <a:noFill/>
          </a:ln>
        </p:spPr>
      </p:pic>
      <p:pic>
        <p:nvPicPr>
          <p:cNvPr id="133" name="Рисунок 132"/>
          <p:cNvPicPr/>
          <p:nvPr/>
        </p:nvPicPr>
        <p:blipFill>
          <a:blip r:embed="rId3"/>
          <a:stretch/>
        </p:blipFill>
        <p:spPr>
          <a:xfrm>
            <a:off x="30960" y="1980000"/>
            <a:ext cx="4649040" cy="47304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1195</TotalTime>
  <Words>520</Words>
  <Application>Microsoft Office PowerPoint</Application>
  <PresentationFormat>Широкоэкранный</PresentationFormat>
  <Paragraphs>51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25</vt:i4>
      </vt:variant>
    </vt:vector>
  </HeadingPairs>
  <TitlesOfParts>
    <vt:vector size="34" baseType="lpstr">
      <vt:lpstr>Arial</vt:lpstr>
      <vt:lpstr>Calibri</vt:lpstr>
      <vt:lpstr>Calibri Light</vt:lpstr>
      <vt:lpstr>DejaVu Sans</vt:lpstr>
      <vt:lpstr>Symbol</vt:lpstr>
      <vt:lpstr>Wingdings</vt:lpstr>
      <vt:lpstr>Office Theme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Построение алгоритма фитирования гистограмм экспериментальных сигналов калориметра PHOS в эксперименте ALICE</dc:title>
  <dc:subject/>
  <dc:creator>Tyryo</dc:creator>
  <dc:description/>
  <cp:lastModifiedBy>Tyryo</cp:lastModifiedBy>
  <cp:revision>31</cp:revision>
  <dcterms:created xsi:type="dcterms:W3CDTF">2022-03-24T10:55:33Z</dcterms:created>
  <dcterms:modified xsi:type="dcterms:W3CDTF">2022-05-10T20:03:05Z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SPecialiST RePack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Широкоэкранный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23</vt:i4>
  </property>
</Properties>
</file>