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74" r:id="rId5"/>
    <p:sldId id="275" r:id="rId6"/>
    <p:sldId id="277" r:id="rId7"/>
    <p:sldId id="278" r:id="rId8"/>
    <p:sldId id="279" r:id="rId9"/>
    <p:sldId id="285" r:id="rId10"/>
    <p:sldId id="286" r:id="rId11"/>
    <p:sldId id="287" r:id="rId12"/>
    <p:sldId id="291" r:id="rId13"/>
    <p:sldId id="282" r:id="rId14"/>
    <p:sldId id="280" r:id="rId15"/>
    <p:sldId id="281" r:id="rId16"/>
    <p:sldId id="273" r:id="rId17"/>
    <p:sldId id="284" r:id="rId18"/>
    <p:sldId id="276" r:id="rId19"/>
    <p:sldId id="283" r:id="rId20"/>
    <p:sldId id="288" r:id="rId21"/>
    <p:sldId id="289" r:id="rId22"/>
    <p:sldId id="29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рсений Захаров" initials="АЗ" lastIdx="1" clrIdx="0">
    <p:extLst>
      <p:ext uri="{19B8F6BF-5375-455C-9EA6-DF929625EA0E}">
        <p15:presenceInfo xmlns:p15="http://schemas.microsoft.com/office/powerpoint/2012/main" userId="70bd153a2a3555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5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30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638D3-1813-4353-94F5-090395CD8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481115-46F4-4036-8093-39993B4DC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A74A53-F939-4085-ADD0-7B69FCE3A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E42B-B20F-4850-9043-99F3CD77B81A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C5E908-7717-4F86-99DF-B8455716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E0DEBD-E683-492E-AA64-10BB71F0A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6AF7-7D3A-44B8-8B8C-D8AFC78A4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45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EA851-A2DD-4EDD-AA62-6887509BB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FDC419-2A38-481F-AED0-62E0267CD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429405-07A0-4967-BD27-8C5CC37E5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E42B-B20F-4850-9043-99F3CD77B81A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67F5A7-5063-4DF5-AD13-04ECFFDD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B943FA-4257-456E-8195-17273AA3A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6AF7-7D3A-44B8-8B8C-D8AFC78A4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37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277242-285A-4E86-B19C-4CEB76ACD1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DCE30D-8BB5-49EC-9139-72650F40A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204D51-54B6-47FD-9D39-B5ECB91B5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E42B-B20F-4850-9043-99F3CD77B81A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20B88F-82F7-4239-940F-87E8C78CF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CC9EE3-0AFB-4624-B770-32B162339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6AF7-7D3A-44B8-8B8C-D8AFC78A4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18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C20C1-7A60-4822-A77A-9F32ECDB1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AFFBEA-FF79-40F1-AD05-6C58C5D12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B72DAD-5AFA-49E2-80A1-17A03F82A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E42B-B20F-4850-9043-99F3CD77B81A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8AD66E-05D4-44B9-A40E-E4605ADD7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4C3513-BCB0-4B8B-BC37-725D5BFA0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6AF7-7D3A-44B8-8B8C-D8AFC78A4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48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92FAA2-6278-494F-80A4-30725C546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D7F994-BE73-4F91-96E5-B36EADA24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7FE563-4A99-40F5-B56C-3F1DA7ADD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E42B-B20F-4850-9043-99F3CD77B81A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B6F9A3-A3F1-425B-8C34-2647733A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937BB3-BF5D-4F60-8909-9403C5FD2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6AF7-7D3A-44B8-8B8C-D8AFC78A4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074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D05162-3F60-4495-AE0D-51A56547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AC5E8F-F83F-4D10-BE38-10FC2C472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95B103-4C71-4A1B-A103-A08843289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1B2967-AFE8-4D84-AC5E-3EE8E0754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E42B-B20F-4850-9043-99F3CD77B81A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201450-7086-4379-969E-E6A77650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7244C4-F5C9-48EF-99ED-2FD0AED1E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6AF7-7D3A-44B8-8B8C-D8AFC78A4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04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F085D-279E-4EEE-BC75-B6F5DD681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44DC22-871E-4A37-AD40-0156726DA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BEF293-68F4-482C-887D-D5F090C74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B8E008D-66D9-437C-8024-5153393B2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E33E26-4331-45B8-B093-6BBF14A344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18F882B-6CF5-4F58-AE7D-CCDFBA963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E42B-B20F-4850-9043-99F3CD77B81A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983824-AAB7-4199-B8FC-A47EEE54A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5E466C-AEDA-469D-92DD-82E47D358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6AF7-7D3A-44B8-8B8C-D8AFC78A4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24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3D9AC-E354-4138-A6B5-5D8478416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69BE91-193E-44E2-A48C-AF74D056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E42B-B20F-4850-9043-99F3CD77B81A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2E16EC-6D50-4876-8D8C-A9A4D2DB0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9CF026-04B7-4390-B25A-CD33C0BC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6AF7-7D3A-44B8-8B8C-D8AFC78A4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42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C87C5F-7D4C-44D8-994E-39BD731E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E42B-B20F-4850-9043-99F3CD77B81A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E20A29-A3EF-4256-B1E8-9A703E32B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F995EF-BC3C-4732-9706-EEB600AF4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6AF7-7D3A-44B8-8B8C-D8AFC78A4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27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37DEA-80FD-4D42-A732-1634B52BF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2D5D5C-5B4F-4302-915D-E357B87E2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1513B6-8114-490C-B38A-058B03E97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BCD1AA-B0BA-47D7-8F83-330D383FF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E42B-B20F-4850-9043-99F3CD77B81A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1A70CE-CA19-46F4-8194-8592CF849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B58025-718F-4063-B734-5C878CDB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6AF7-7D3A-44B8-8B8C-D8AFC78A4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05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A1381-FE29-4501-A0B5-7C44F9CA9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595E46-A6B0-4BCF-9F2C-1595152BC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FCEF5C-4679-4634-860A-B567FBB9C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7CD0FF-B76A-4C1B-9B8C-C06062ABC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E42B-B20F-4850-9043-99F3CD77B81A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5593F9-BC9A-4D37-B78E-F255C934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997ADE-FC28-4D8D-B501-83ECEDA2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6AF7-7D3A-44B8-8B8C-D8AFC78A4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46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F8C87-23C1-4E57-A0C0-C68D5554C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B69A1-2D20-4003-B917-CBF8B407D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DEB7A3-6966-4B53-A052-7425932F5A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4E42B-B20F-4850-9043-99F3CD77B81A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7FC86F-879B-4334-99DB-36D4D5F79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A7D657-FA11-4614-A910-60453DEAF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36AF7-7D3A-44B8-8B8C-D8AFC78A4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50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F2A89-C09E-4EB9-8B8C-108DE8346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393" y="2952664"/>
            <a:ext cx="11731864" cy="875184"/>
          </a:xfrm>
        </p:spPr>
        <p:txBody>
          <a:bodyPr>
            <a:noAutofit/>
          </a:bodyPr>
          <a:lstStyle/>
          <a:p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и анализ </a:t>
            </a:r>
            <a:r>
              <a:rPr lang="el-GR" sz="3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ru-RU" sz="3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(1020)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ультрапериферических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столкновениях тяжелых ионов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99F022-A8A7-42EA-8313-0E829339D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5949" y="4635896"/>
            <a:ext cx="6920508" cy="165064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                                                         Работа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Тимошенко С.Л.                                        студента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-ого курса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Захарова Арсения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Михайловича</a:t>
            </a:r>
          </a:p>
          <a:p>
            <a:pPr algn="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ИЯФиТ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9733C4-D8FF-489E-8D18-550F31AA5A38}"/>
              </a:ext>
            </a:extLst>
          </p:cNvPr>
          <p:cNvSpPr txBox="1"/>
          <p:nvPr/>
        </p:nvSpPr>
        <p:spPr>
          <a:xfrm>
            <a:off x="2896982" y="217517"/>
            <a:ext cx="63980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исследовательский ядерный университет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«МИФИ»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C364AC-F436-4DDD-8928-EB72D0C707E3}"/>
              </a:ext>
            </a:extLst>
          </p:cNvPr>
          <p:cNvSpPr txBox="1"/>
          <p:nvPr/>
        </p:nvSpPr>
        <p:spPr>
          <a:xfrm>
            <a:off x="3689985" y="1052906"/>
            <a:ext cx="4982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физики элементарных частиц №40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F5ADE5-8674-43E3-A433-290B29E17D5E}"/>
              </a:ext>
            </a:extLst>
          </p:cNvPr>
          <p:cNvSpPr txBox="1"/>
          <p:nvPr/>
        </p:nvSpPr>
        <p:spPr>
          <a:xfrm>
            <a:off x="3120244" y="2158880"/>
            <a:ext cx="5951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исследовательская работа студента на тему: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3AF09-2B9F-49F7-A6B0-4E1733F47836}"/>
              </a:ext>
            </a:extLst>
          </p:cNvPr>
          <p:cNvSpPr txBox="1"/>
          <p:nvPr/>
        </p:nvSpPr>
        <p:spPr>
          <a:xfrm>
            <a:off x="5093862" y="6301929"/>
            <a:ext cx="2004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г. Москва  202</a:t>
            </a:r>
            <a:r>
              <a:rPr lang="en-US" sz="1600" dirty="0"/>
              <a:t>2</a:t>
            </a:r>
            <a:endParaRPr lang="ru-RU" sz="1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B048BC-7770-46C1-9A0D-721CD387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93" y="236106"/>
            <a:ext cx="1444878" cy="14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Новости кафедры - Кафедра №40 &quot;Физика элементарных частиц&quot; НИЯУ МИФИ">
            <a:extLst>
              <a:ext uri="{FF2B5EF4-FFF2-40B4-BE49-F238E27FC236}">
                <a16:creationId xmlns:a16="http://schemas.microsoft.com/office/drawing/2014/main" id="{7AE70E19-A83F-4ECF-BAE9-AE0B2EF5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049" y="117355"/>
            <a:ext cx="2286000" cy="161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725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E75CA-A2BD-F04E-837A-70C81ADB1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02"/>
            <a:ext cx="10515600" cy="6055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распределения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ParticleGun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4B357AA-10B0-1AF1-B041-22FCFF961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884" y="681038"/>
            <a:ext cx="7845047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764163-4E0A-7D01-2BFE-1016752245FE}"/>
              </a:ext>
            </a:extLst>
          </p:cNvPr>
          <p:cNvSpPr txBox="1"/>
          <p:nvPr/>
        </p:nvSpPr>
        <p:spPr>
          <a:xfrm>
            <a:off x="2701254" y="5293453"/>
            <a:ext cx="7168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по инвариантной массе (меньший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биннинг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(Mean = 0.4994 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0.0018           chi^2/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87.88/29 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3,03)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6104A0-2924-60EB-FD56-AEA344557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521" y="5943600"/>
            <a:ext cx="93345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9884CC-D150-CF9A-56F4-65995838E070}"/>
              </a:ext>
            </a:extLst>
          </p:cNvPr>
          <p:cNvSpPr txBox="1"/>
          <p:nvPr/>
        </p:nvSpPr>
        <p:spPr>
          <a:xfrm>
            <a:off x="11551404" y="627322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10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64191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509D8C-E052-2623-DEF1-2259C520F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123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распределения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ParticleGun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D3478D-43E0-A0BB-5061-B72C846CC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Двухмерное распределение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d01/d02</a:t>
            </a: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событий – «коридор»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9C5814-D229-99EB-D3CC-8BD80EF62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088" y="681037"/>
            <a:ext cx="6839824" cy="36003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C20AFD-59FC-DDC1-83E9-567F6FA6A118}"/>
              </a:ext>
            </a:extLst>
          </p:cNvPr>
          <p:cNvSpPr txBox="1"/>
          <p:nvPr/>
        </p:nvSpPr>
        <p:spPr>
          <a:xfrm>
            <a:off x="11590553" y="627322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11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15324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9826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распределения (экспериментальные данные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ru-RU" sz="2400" dirty="0" smtClean="0"/>
              <a:t>Распределение по инвариантной массе </a:t>
            </a:r>
          </a:p>
          <a:p>
            <a:pPr marL="0" indent="0" algn="ctr">
              <a:buNone/>
            </a:pPr>
            <a:r>
              <a:rPr lang="ru-RU" sz="2400" dirty="0" smtClean="0"/>
              <a:t>Характерные пики 0.77 </a:t>
            </a:r>
            <a:r>
              <a:rPr lang="en-US" sz="2400" dirty="0" smtClean="0"/>
              <a:t>GeV(</a:t>
            </a:r>
            <a:r>
              <a:rPr lang="ru-RU" sz="2400" dirty="0" err="1" smtClean="0"/>
              <a:t>ро</a:t>
            </a:r>
            <a:r>
              <a:rPr lang="ru-RU" sz="2400" dirty="0" smtClean="0"/>
              <a:t> мезон)</a:t>
            </a:r>
            <a:r>
              <a:rPr lang="en-US" sz="2400" dirty="0" smtClean="0"/>
              <a:t> </a:t>
            </a:r>
            <a:r>
              <a:rPr lang="ru-RU" sz="2400" dirty="0" smtClean="0"/>
              <a:t>и </a:t>
            </a:r>
            <a:r>
              <a:rPr lang="en-US" sz="2400" dirty="0" smtClean="0"/>
              <a:t>0.5 GeV</a:t>
            </a:r>
            <a:r>
              <a:rPr lang="ru-RU" sz="2400" dirty="0" smtClean="0"/>
              <a:t> (короткоживущий </a:t>
            </a:r>
            <a:r>
              <a:rPr lang="ru-RU" sz="2400" dirty="0" err="1" smtClean="0"/>
              <a:t>каон</a:t>
            </a:r>
            <a:r>
              <a:rPr lang="ru-RU" sz="2400" dirty="0" smtClean="0"/>
              <a:t>)</a:t>
            </a:r>
            <a:endParaRPr lang="en-US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259B6A-387C-417E-7AB7-B5D832317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529" y="698269"/>
            <a:ext cx="7852942" cy="408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18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7D02B-72F4-D6D4-9303-CA73BE42A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3" y="1"/>
            <a:ext cx="11168743" cy="68103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распределения (экспериментальные данные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CE95CD-8C68-40CD-AE53-C56FB62C8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5897" y="573509"/>
            <a:ext cx="4509182" cy="2607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                                                                          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Экспериментальное распределение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выделить «коридор» событий (слайд 8)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отбора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предыдущими): 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d01*d02 &lt; -25</a:t>
            </a:r>
          </a:p>
          <a:p>
            <a:pPr marL="0" indent="0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razlet_angle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0.2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9A26E7-D063-8EBD-9BEC-76910DB5C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15" y="563591"/>
            <a:ext cx="6017054" cy="32441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3829FE-DD12-D1B2-CCCB-084C71BC7710}"/>
              </a:ext>
            </a:extLst>
          </p:cNvPr>
          <p:cNvSpPr txBox="1"/>
          <p:nvPr/>
        </p:nvSpPr>
        <p:spPr>
          <a:xfrm>
            <a:off x="1010201" y="4672667"/>
            <a:ext cx="4928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после отборов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из около 8*10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^6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будущем планируется расширить условия отбора для улучшения статистики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E16B8F-3817-5FB7-0B30-AAF1E16B4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371" y="3569518"/>
            <a:ext cx="5831122" cy="32884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5C774D-9238-C081-196B-CFE6372D0CC5}"/>
              </a:ext>
            </a:extLst>
          </p:cNvPr>
          <p:cNvSpPr txBox="1"/>
          <p:nvPr/>
        </p:nvSpPr>
        <p:spPr>
          <a:xfrm>
            <a:off x="11590553" y="627322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12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95402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1E85BF-3DF2-EA53-980A-01E5169ED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10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распределения (экспериментальные данные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FF8592-CDDD-C990-E53A-38C0AC271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3243"/>
            <a:ext cx="10515600" cy="5274128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по инвариантной массе – характерный пик в 0.5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Меньший пик – несовершенный отбор событий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E5EB43-5263-700C-E7C6-E2CE45B6F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271" y="500061"/>
            <a:ext cx="8719457" cy="50998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557292-D093-AB74-8069-48C460054E00}"/>
              </a:ext>
            </a:extLst>
          </p:cNvPr>
          <p:cNvSpPr txBox="1"/>
          <p:nvPr/>
        </p:nvSpPr>
        <p:spPr>
          <a:xfrm>
            <a:off x="11590553" y="627322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13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70400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013B7-CE05-9524-176A-AE74CA3A6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103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распределения (экспериментальные данные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835348-287A-574F-3B37-4AD920593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03237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1400" dirty="0"/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по инвариантной массе (меньший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биннинг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(Mean = 0.4981 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0.0003           chi^2/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194.6/18 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10,8)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575432-BB97-73D3-9EE3-03926CB87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086" y="509363"/>
            <a:ext cx="8201828" cy="47673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692073-25A9-0330-6BBD-842D8C0B3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786" y="5943600"/>
            <a:ext cx="93345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F72E8B-0CF6-6886-B768-A4AD8AFED47A}"/>
              </a:ext>
            </a:extLst>
          </p:cNvPr>
          <p:cNvSpPr txBox="1"/>
          <p:nvPr/>
        </p:nvSpPr>
        <p:spPr>
          <a:xfrm>
            <a:off x="11504833" y="6273224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14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40503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80C55-6EE4-4036-867A-EDC7491F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5999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459B6B-DF30-4950-A0AC-2E5CF81A7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600"/>
            <a:ext cx="10515600" cy="5994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Сейчас:</a:t>
            </a:r>
          </a:p>
          <a:p>
            <a:pPr marL="0" indent="0">
              <a:buNone/>
            </a:pPr>
            <a:r>
              <a:rPr lang="ru-RU" dirty="0" smtClean="0"/>
              <a:t>Включен новый канал распада в программный пакет «</a:t>
            </a:r>
            <a:r>
              <a:rPr lang="en-US" dirty="0" err="1" smtClean="0"/>
              <a:t>StarLight</a:t>
            </a:r>
            <a:r>
              <a:rPr lang="ru-RU" dirty="0" smtClean="0"/>
              <a:t>», проведено полное моделирование (генерация, симуляция, оцифровка, реконструкция) выходных файлов.</a:t>
            </a:r>
            <a:r>
              <a:rPr lang="ru-RU" dirty="0"/>
              <a:t> </a:t>
            </a:r>
            <a:r>
              <a:rPr lang="ru-RU" dirty="0" smtClean="0"/>
              <a:t>Увеличена статистика </a:t>
            </a:r>
            <a:r>
              <a:rPr lang="ru-RU" dirty="0" smtClean="0"/>
              <a:t> с помощью вычислительной службы </a:t>
            </a:r>
            <a:r>
              <a:rPr lang="en-US" dirty="0" err="1" smtClean="0"/>
              <a:t>HTCondor</a:t>
            </a:r>
            <a:r>
              <a:rPr lang="en-US" dirty="0" smtClean="0"/>
              <a:t>;</a:t>
            </a:r>
            <a:endParaRPr lang="ru-RU" dirty="0"/>
          </a:p>
          <a:p>
            <a:r>
              <a:rPr lang="ru-RU" dirty="0"/>
              <a:t>Сравнение полученных данных с моделью, построенной с помощью </a:t>
            </a:r>
            <a:r>
              <a:rPr lang="en-US" dirty="0"/>
              <a:t>ParticleGun</a:t>
            </a:r>
            <a:r>
              <a:rPr lang="ru-RU" dirty="0"/>
              <a:t>;</a:t>
            </a:r>
          </a:p>
          <a:p>
            <a:r>
              <a:rPr lang="ru-RU" dirty="0" smtClean="0"/>
              <a:t>Анализ экспериментальных данных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Планируется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 smtClean="0"/>
              <a:t>У</a:t>
            </a:r>
            <a:r>
              <a:rPr lang="ru-RU" dirty="0" smtClean="0"/>
              <a:t>величить статистику, </a:t>
            </a:r>
            <a:r>
              <a:rPr lang="ru-RU" dirty="0"/>
              <a:t>поиск путей обхода ограничений;</a:t>
            </a:r>
          </a:p>
          <a:p>
            <a:r>
              <a:rPr lang="ru-RU" dirty="0" smtClean="0"/>
              <a:t>Оптимизация критериев отбора для выделения пика короткоживущего </a:t>
            </a:r>
            <a:r>
              <a:rPr lang="ru-RU" dirty="0" err="1" smtClean="0"/>
              <a:t>каона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Расчет эффективности детектирования </a:t>
            </a:r>
            <a:r>
              <a:rPr lang="ru-RU" dirty="0" err="1" smtClean="0"/>
              <a:t>каона</a:t>
            </a:r>
            <a:r>
              <a:rPr lang="ru-RU" dirty="0" smtClean="0"/>
              <a:t> для определения сечения рождения фи мезона.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8AF274-6670-44FB-9F24-750E99C7C512}"/>
              </a:ext>
            </a:extLst>
          </p:cNvPr>
          <p:cNvSpPr txBox="1"/>
          <p:nvPr/>
        </p:nvSpPr>
        <p:spPr>
          <a:xfrm>
            <a:off x="11590553" y="627322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15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72651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3A9DD-0FD1-5A37-2A1C-6721203BF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0C2F43-D43A-9BFB-7C87-C96195428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000" dirty="0"/>
              <a:t>BACK UP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921531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A478D-39F1-4241-8595-1F5A40724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103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Команды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50BB9F-4F9B-477F-98CF-8D987D342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037"/>
            <a:ext cx="10515600" cy="5495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setupATLAS</a:t>
            </a:r>
          </a:p>
          <a:p>
            <a:pPr marL="0" indent="0">
              <a:buNone/>
            </a:pPr>
            <a:r>
              <a:rPr lang="en-US" sz="1600" dirty="0"/>
              <a:t>1. </a:t>
            </a:r>
            <a:r>
              <a:rPr lang="ru-RU" sz="1600" dirty="0"/>
              <a:t>Генерация: </a:t>
            </a:r>
            <a:r>
              <a:rPr lang="en-US" sz="1600" dirty="0"/>
              <a:t>Asetup 21.6.20,AthGeneration</a:t>
            </a:r>
          </a:p>
          <a:p>
            <a:pPr marL="0" indent="0"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Gen_tf.py --ecmEnergy=5020 --jobConfig=421120 --maxEvents=10 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--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outputEVNTFile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=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test_starlight_.EVNT.pool.root</a:t>
            </a:r>
            <a:endParaRPr lang="ru-RU" sz="1600" b="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</a:rPr>
              <a:t>2. Симуляция: 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asetup Athena,21.0.93,here</a:t>
            </a:r>
            <a:r>
              <a:rPr lang="ru-RU" sz="1600" dirty="0">
                <a:solidFill>
                  <a:srgbClr val="000000"/>
                </a:solidFill>
              </a:rPr>
              <a:t>	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Sim_tf.py  --inputEvgenFile 'EVNT.pool.root' --outputHITSFile 'HITS.pool.root'  --AMIConfig s3469</a:t>
            </a:r>
            <a:endParaRPr lang="ru-RU" sz="1600" dirty="0"/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</a:rPr>
              <a:t>3. Оцифровка, Реконструкция: 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asetup Athena,21.0.97,here</a:t>
            </a:r>
            <a:endParaRPr lang="ru-RU" sz="1600" b="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Reco_tf.py  --inputHITSFile 'HITS.pool.root' --outputAODFile=AOD.pool.root --outputESDFile=ESD.pool.root --AMIConfig r11509</a:t>
            </a: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AC041F-80DE-4752-B3E2-2BFC3F663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890" y="3061981"/>
            <a:ext cx="4176647" cy="2659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EC0E1E-1584-45FB-BB27-885D3CBF899D}"/>
              </a:ext>
            </a:extLst>
          </p:cNvPr>
          <p:cNvSpPr txBox="1"/>
          <p:nvPr/>
        </p:nvSpPr>
        <p:spPr>
          <a:xfrm>
            <a:off x="11590553" y="627322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10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B1212E-7AC9-4EF9-4AF6-00AD71C82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835" y="5721290"/>
            <a:ext cx="8621282" cy="103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78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E0756C-24A6-6CAE-988C-834303F0D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64065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A47B3C-CF3C-2DB7-B72F-5E4290046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2638" y="964088"/>
            <a:ext cx="4263619" cy="521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Синее –первичная вершина (фи</a:t>
            </a:r>
            <a:r>
              <a:rPr lang="en-US" sz="1800" dirty="0"/>
              <a:t> </a:t>
            </a:r>
            <a:r>
              <a:rPr lang="ru-RU" sz="1800" dirty="0"/>
              <a:t>-</a:t>
            </a:r>
            <a:r>
              <a:rPr lang="en-US" sz="1800" dirty="0"/>
              <a:t>&gt; K_L K_S)</a:t>
            </a:r>
            <a:r>
              <a:rPr lang="ru-RU" sz="1800" dirty="0"/>
              <a:t>, красное –вторичная</a:t>
            </a:r>
            <a:r>
              <a:rPr lang="en-US" sz="1800" dirty="0"/>
              <a:t> (K_S -&gt; pi+ pi-)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Восстановление треков -</a:t>
            </a:r>
            <a:r>
              <a:rPr lang="en-US" sz="1800" dirty="0"/>
              <a:t>&gt; </a:t>
            </a:r>
            <a:r>
              <a:rPr lang="ru-RU" sz="1800" dirty="0"/>
              <a:t>экстраполируем трек до плоскости первой вершины (смещение относительно перв. Вершины), </a:t>
            </a:r>
            <a:endParaRPr lang="en-US" sz="1800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733814-F525-F7D4-67CA-443ED5AA3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792421"/>
            <a:ext cx="4394127" cy="39075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6273F2-8E19-EE5D-BD2C-BE2CDE8E6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614" y="692399"/>
            <a:ext cx="2867025" cy="32480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F9CB0D-F97A-4C31-91C9-E92557AB7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700" y="3009777"/>
            <a:ext cx="5783343" cy="29715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ACF8F5-37AF-51FE-10E2-D8C3B62B6121}"/>
              </a:ext>
            </a:extLst>
          </p:cNvPr>
          <p:cNvSpPr txBox="1"/>
          <p:nvPr/>
        </p:nvSpPr>
        <p:spPr>
          <a:xfrm>
            <a:off x="7407479" y="6283354"/>
            <a:ext cx="4014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d01/d02 </a:t>
            </a:r>
            <a:r>
              <a:rPr lang="en-US" dirty="0" err="1"/>
              <a:t>StarLight</a:t>
            </a:r>
            <a:r>
              <a:rPr lang="en-US" dirty="0"/>
              <a:t> </a:t>
            </a:r>
            <a:r>
              <a:rPr lang="ru-RU" dirty="0"/>
              <a:t>до отбора «коридор»</a:t>
            </a:r>
          </a:p>
        </p:txBody>
      </p:sp>
    </p:spTree>
    <p:extLst>
      <p:ext uri="{BB962C8B-B14F-4D97-AF65-F5344CB8AC3E}">
        <p14:creationId xmlns:p14="http://schemas.microsoft.com/office/powerpoint/2010/main" val="110411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2D53B-11FE-41CB-8679-D20A87236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10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Поставленные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E35E41-DDD3-4173-9219-6F5A90E33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356" y="681036"/>
            <a:ext cx="10634444" cy="6082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программным пакетом. Симуляция 10.000 распадов                                с построением характерных гистограмм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нового канала распада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построение распределений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этап: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Полное моделирование двухэтапного распада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ATLAS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софта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выходных и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экспериментальных  данных.                                                     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B8E9AC-EE04-458E-B165-60628094B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080" y="1423166"/>
            <a:ext cx="1935734" cy="4289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446F03-5FAA-4CE5-9A25-606B66E20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044" y="3000018"/>
            <a:ext cx="1979921" cy="4289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211E78-BE72-4A56-B88C-17E7446AE9BA}"/>
              </a:ext>
            </a:extLst>
          </p:cNvPr>
          <p:cNvSpPr txBox="1"/>
          <p:nvPr/>
        </p:nvSpPr>
        <p:spPr>
          <a:xfrm>
            <a:off x="11727809" y="627322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2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000A84E-C45E-4FF6-AB79-765513F11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1947" y="4403551"/>
            <a:ext cx="2195143" cy="53085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2435B0B-E188-DF8D-F3F8-500E5E94E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3410" y="4936307"/>
            <a:ext cx="2530390" cy="530851"/>
          </a:xfrm>
          <a:prstGeom prst="rect">
            <a:avLst/>
          </a:prstGeom>
        </p:spPr>
      </p:pic>
      <p:sp>
        <p:nvSpPr>
          <p:cNvPr id="15" name="AutoShape 2" descr="{\mathrm  {K_{S}^{0}}}">
            <a:extLst>
              <a:ext uri="{FF2B5EF4-FFF2-40B4-BE49-F238E27FC236}">
                <a16:creationId xmlns:a16="http://schemas.microsoft.com/office/drawing/2014/main" id="{887237B0-F459-BA89-C6F1-49F2479BA8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936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0FF28-A49D-6981-5952-4AFE86683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Decay modes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CE778C-9C81-25A9-65D4-0E6355EA1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2343CD-003F-0D0B-B5CD-368A8F9BE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61" y="1504950"/>
            <a:ext cx="5172075" cy="19240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C27D18-33AB-571B-282A-98A76536B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462" y="1511955"/>
            <a:ext cx="5048250" cy="1219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4F65FF5-B0A1-627B-DC9E-620A123EB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562" y="2897551"/>
            <a:ext cx="50101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99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EFAB9-A57B-8AE0-3484-1C718A831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71786"/>
          </a:xfrm>
        </p:spPr>
        <p:txBody>
          <a:bodyPr/>
          <a:lstStyle/>
          <a:p>
            <a:r>
              <a:rPr lang="ru-RU" dirty="0"/>
              <a:t>Сравнение эксперимент. Знач.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09853D-5980-4909-019C-E0DE910AE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76963"/>
            <a:ext cx="10515600" cy="60973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          До</a:t>
            </a:r>
            <a:r>
              <a:rPr lang="en-US" dirty="0"/>
              <a:t> </a:t>
            </a:r>
            <a:r>
              <a:rPr lang="ru-RU" dirty="0"/>
              <a:t>отбора                                                          После отбора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259B6A-387C-417E-7AB7-B5D832317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94" y="672362"/>
            <a:ext cx="5251695" cy="27351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CBD8EE-EF17-CDE6-4F9E-08C326BF6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013" y="713249"/>
            <a:ext cx="5251695" cy="26942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FB9AFF-E866-32DC-014F-730BA9E31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94" y="3429000"/>
            <a:ext cx="5251695" cy="27264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17EFB9-871F-CE76-E25E-B87149BDF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1011" y="3426081"/>
            <a:ext cx="5251695" cy="273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74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E752F-7748-EE63-1A35-AD25EE649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pT</a:t>
            </a:r>
            <a:r>
              <a:rPr lang="en-US" dirty="0"/>
              <a:t>:         PG             and                 exp 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B694F8E-4913-E8A4-0E80-FABC0B018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894" y="1590732"/>
            <a:ext cx="5425800" cy="293093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00B266-5EDF-734A-87A4-A24E4B69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136" y="1589406"/>
            <a:ext cx="5526486" cy="293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6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EF3A3CE-33B6-4792-B106-CC2B154B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STARlight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6A5161B-8762-4F4E-9A97-4F2A01BB8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STARlight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Монте-Карло генератор, моделирующий двухфотонное и фотон-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померонное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взаимодействие между релятивистскими ядрами и протонами.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программа была написана специально для образования частиц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ультрапериферических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взаимодействиях при энергиях RHIC для эксперимента STAR. Программный пакет  учитывает возможность перехода ядра из основного состояния в возбужденное при обмене дополнительным фотоном. В программе также разыгрывается распад частиц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двухчастичному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каналу, с учетом мод распада данной частицы.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767D32-C18E-457F-B5B0-4679DED31BE9}"/>
              </a:ext>
            </a:extLst>
          </p:cNvPr>
          <p:cNvSpPr txBox="1"/>
          <p:nvPr/>
        </p:nvSpPr>
        <p:spPr>
          <a:xfrm>
            <a:off x="11694253" y="6273225"/>
            <a:ext cx="556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0287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69D0B-7ADA-4506-899D-3B9EFFF7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55008"/>
          </a:xfrm>
        </p:spPr>
        <p:txBody>
          <a:bodyPr>
            <a:normAutofit/>
          </a:bodyPr>
          <a:lstStyle/>
          <a:p>
            <a:pPr algn="ctr"/>
            <a:r>
              <a:rPr lang="en-US" sz="4300" b="1" dirty="0" err="1"/>
              <a:t>HTCondor</a:t>
            </a:r>
            <a:endParaRPr lang="ru-RU" sz="43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8A4649-A0D0-4C62-A9EC-0CE0D9318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3" y="636815"/>
            <a:ext cx="11315678" cy="6001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HTCondor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высокопроизводительная вычислительная служба. Его задача - решать, как и когда задания, представленные пользователями, должны выполняться с помощью распределенной вычислительной службы. Он принимает эти решения таким образом, чтобы справедливо разделить доступные ресурсы между всеми пользователями системы.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вы отправляете задания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HTCondor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lxplus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 добавляет их в очередь. Как только они попадают в начало очереди, они автоматически отправляются на некоторые рабочие узлы службы распределенных вычислений. Затем задания выполняются на узлах, назначенных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HTCondor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завершении каждого из них пользователю возвращаются все результаты, а также все возникшие ошибки.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Причины:  ограниченное экранное время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lxplus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Невозможно провести симуляцию и реконструкцию более 100 событий, что является слишком малой статистикой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Преимущества: возможность выполнить практически любую задачу; Большой выбор временных промежутков в течение которых кондор должен провести свою работу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Недостатки: ограниченный объём памяти на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lxplus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Так, файл с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данными после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реконстукции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50.000 событий весит около 14ГБ,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максимально допустимом объеме памяти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lxplus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10ГБ.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1DC83A-0B0A-432A-84BE-7C4094A8496E}"/>
              </a:ext>
            </a:extLst>
          </p:cNvPr>
          <p:cNvSpPr txBox="1"/>
          <p:nvPr/>
        </p:nvSpPr>
        <p:spPr>
          <a:xfrm>
            <a:off x="11740221" y="627322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4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361FB4-F9EC-EC13-B957-FB7195B14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8829" y="4113363"/>
            <a:ext cx="3020786" cy="215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49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85117C-AA80-40F3-9A10-8800C6A1E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46619"/>
          </a:xfrm>
        </p:spPr>
        <p:txBody>
          <a:bodyPr/>
          <a:lstStyle/>
          <a:p>
            <a:pPr algn="ctr"/>
            <a:r>
              <a:rPr lang="en-US" b="1" dirty="0" err="1"/>
              <a:t>ParticleGun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E45B7C-39AA-435D-9242-D590323DA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6620"/>
            <a:ext cx="10515600" cy="58471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Генератор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ParticleGun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более общим преемником давно используемого пакета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ParticleGenerator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ParticleGun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генерировать одну или несколько частиц, указанных в виде их PDG ID, исходящих из одной и той же вершины (0,0,0).Каждая частица может быть дополнена своей античастицей (если она существует; в противном случае - другой частицей с тем же идентификатором) с противоположными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px,py,pz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еще один способ смоделировать отдельный резонанс; Сравнение выходных файлов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PG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StarLight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Достоинства: прост в эксплуатации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Недостатки: не обнаружены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скрипта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4BC8DB-9EC1-4823-BCC1-AACFE3BE9609}"/>
              </a:ext>
            </a:extLst>
          </p:cNvPr>
          <p:cNvSpPr txBox="1"/>
          <p:nvPr/>
        </p:nvSpPr>
        <p:spPr>
          <a:xfrm>
            <a:off x="11798944" y="630135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5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96DE64-E6D6-7D68-8DC2-F7E6A559B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181" y="3910230"/>
            <a:ext cx="7005638" cy="268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6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4CF3D-425E-4C34-80A6-C2D19A04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7312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распределения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StarLight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E8A18A-E6DD-40D9-814A-D507B0985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5343"/>
            <a:ext cx="10515600" cy="5371620"/>
          </a:xfrm>
        </p:spPr>
        <p:txBody>
          <a:bodyPr/>
          <a:lstStyle/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ru-RU" sz="1600" dirty="0"/>
          </a:p>
          <a:p>
            <a:pPr marL="0" indent="0">
              <a:buNone/>
            </a:pPr>
            <a:endParaRPr lang="ru-RU" sz="1800" dirty="0"/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по инвариантной массе – характерный пик 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0.5 GeV </a:t>
            </a:r>
          </a:p>
          <a:p>
            <a:pPr marL="0" indent="0" algn="ctr">
              <a:buNone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(Mean  = 4.98557e-001 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3.02586e-004       chi^2/</a:t>
            </a: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ndf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96.29/11 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8.7)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45AA4B-6164-4061-BEBC-7444CAC3FAD3}"/>
              </a:ext>
            </a:extLst>
          </p:cNvPr>
          <p:cNvSpPr txBox="1"/>
          <p:nvPr/>
        </p:nvSpPr>
        <p:spPr>
          <a:xfrm>
            <a:off x="11709327" y="627322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6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6DA6A7-09D0-3726-351D-4E4334042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892" y="771280"/>
            <a:ext cx="7266215" cy="41897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03046E-4288-FE3C-9B77-9BD87BB33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457" y="5815143"/>
            <a:ext cx="93345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BDF858-6030-AA28-C573-012C03714A40}"/>
              </a:ext>
            </a:extLst>
          </p:cNvPr>
          <p:cNvSpPr txBox="1"/>
          <p:nvPr/>
        </p:nvSpPr>
        <p:spPr>
          <a:xfrm>
            <a:off x="209724" y="1359051"/>
            <a:ext cx="23471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отбора:</a:t>
            </a:r>
          </a:p>
          <a:p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 = 0 (</a:t>
            </a:r>
            <a:r>
              <a:rPr lang="el-GR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&gt; 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K_l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K_s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Total_tracks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трека в событии)</a:t>
            </a: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01, 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«коридор»,</a:t>
            </a:r>
          </a:p>
          <a:p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См. далее</a:t>
            </a: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20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67ACFF-3225-43A3-808A-E5FD8A64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47287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распределения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StarLight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C73005-835D-4491-A863-11D8C851A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4674"/>
            <a:ext cx="10515600" cy="58806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ru-RU" sz="2000" b="1" dirty="0"/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по поперечному импульсу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(суммарное по двум трекам)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01B68-9883-4526-A923-BBB353A21CFA}"/>
              </a:ext>
            </a:extLst>
          </p:cNvPr>
          <p:cNvSpPr txBox="1"/>
          <p:nvPr/>
        </p:nvSpPr>
        <p:spPr>
          <a:xfrm>
            <a:off x="11719420" y="629296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7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ECE17E-BA5D-DD3B-A5B9-0605E751D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372" y="704674"/>
            <a:ext cx="8469256" cy="485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73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49287-34E7-491C-95FD-3A14FA74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223"/>
            <a:ext cx="10515600" cy="85567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распределения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StarLight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AB16CD-D1D9-4275-9EB2-B6A860E3C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9901"/>
            <a:ext cx="10515600" cy="573387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Двухмерное распределение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d01/d02</a:t>
            </a: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рамки отбора большинства событий или «коридор»)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402502-3F4F-485E-B1B4-E7782923BE3B}"/>
              </a:ext>
            </a:extLst>
          </p:cNvPr>
          <p:cNvSpPr txBox="1"/>
          <p:nvPr/>
        </p:nvSpPr>
        <p:spPr>
          <a:xfrm>
            <a:off x="11733825" y="627322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8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3C6EBA-047A-ED6E-2B4C-93A09ABA3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71" y="863167"/>
            <a:ext cx="8458200" cy="46807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468F449-5765-D9ED-D64A-FF18251C5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328" y="1337821"/>
            <a:ext cx="28670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6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DB9DE-B71E-C269-8E49-9A3250422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10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распределения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ParticleGun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CACEB5-5E05-5785-6B34-1ECD0C19B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3398"/>
            <a:ext cx="10515600" cy="59310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по инвариантной массе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CDF0D2-43E6-24E4-C89F-823AB31B6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44" y="565967"/>
            <a:ext cx="9432022" cy="49876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C5B947-F4CB-0AAB-BACB-487DCF927A46}"/>
              </a:ext>
            </a:extLst>
          </p:cNvPr>
          <p:cNvSpPr txBox="1"/>
          <p:nvPr/>
        </p:nvSpPr>
        <p:spPr>
          <a:xfrm>
            <a:off x="109057" y="1304419"/>
            <a:ext cx="23471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отбора:</a:t>
            </a:r>
          </a:p>
          <a:p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 = 0 (</a:t>
            </a:r>
            <a:r>
              <a:rPr lang="el-GR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&gt; 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K_l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K_s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Total_tracks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трека в событии)</a:t>
            </a: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01, 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«коридор»,</a:t>
            </a:r>
          </a:p>
          <a:p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См. далее</a:t>
            </a: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11BC21-4AB4-6C92-250C-816687BF9027}"/>
              </a:ext>
            </a:extLst>
          </p:cNvPr>
          <p:cNvSpPr txBox="1"/>
          <p:nvPr/>
        </p:nvSpPr>
        <p:spPr>
          <a:xfrm>
            <a:off x="11746566" y="627322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9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781792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896</Words>
  <Application>Microsoft Office PowerPoint</Application>
  <PresentationFormat>Широкоэкранный</PresentationFormat>
  <Paragraphs>207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Моделирование и анализ φ(1020) в ультрапериферических столкновениях тяжелых ионов</vt:lpstr>
      <vt:lpstr>Поставленные задачи</vt:lpstr>
      <vt:lpstr>Что такое STARlight?</vt:lpstr>
      <vt:lpstr>HTCondor</vt:lpstr>
      <vt:lpstr>ParticleGun</vt:lpstr>
      <vt:lpstr>Полученные распределения (StarLight)</vt:lpstr>
      <vt:lpstr>Полученные распределения (StarLight)</vt:lpstr>
      <vt:lpstr>Полученные распределения (StarLight)</vt:lpstr>
      <vt:lpstr>Полученные распределения (ParticleGun)</vt:lpstr>
      <vt:lpstr>Полученные распределения (ParticleGun)</vt:lpstr>
      <vt:lpstr>Полученные распределения (ParticleGun)</vt:lpstr>
      <vt:lpstr>Полученные распределения (экспериментальные данные)</vt:lpstr>
      <vt:lpstr>Полученные распределения (экспериментальные данные)</vt:lpstr>
      <vt:lpstr>Полученные распределения (экспериментальные данные)</vt:lpstr>
      <vt:lpstr>Полученные распределения (экспериментальные данные)</vt:lpstr>
      <vt:lpstr>Заключение</vt:lpstr>
      <vt:lpstr>Презентация PowerPoint</vt:lpstr>
      <vt:lpstr>Команды</vt:lpstr>
      <vt:lpstr>d0</vt:lpstr>
      <vt:lpstr>Decay modes</vt:lpstr>
      <vt:lpstr>Сравнение эксперимент. Знач.</vt:lpstr>
      <vt:lpstr>pT:         PG             and                 exp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Программный пакет STARlight</dc:title>
  <dc:creator>Арсений Захаров</dc:creator>
  <cp:lastModifiedBy>test2020</cp:lastModifiedBy>
  <cp:revision>31</cp:revision>
  <dcterms:created xsi:type="dcterms:W3CDTF">2021-06-01T21:21:06Z</dcterms:created>
  <dcterms:modified xsi:type="dcterms:W3CDTF">2022-05-11T07:28:03Z</dcterms:modified>
</cp:coreProperties>
</file>