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63" d="100"/>
          <a:sy n="163" d="100"/>
        </p:scale>
        <p:origin x="24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65F5B-2043-4646-82C5-F57F08836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EC3FB-6FD2-4941-8B96-5D16A6596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90C1-B9F0-44BC-A611-D3C9FF5CC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2C54-1C53-4887-B9ED-72B482387700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174F37-AEE6-463C-B819-FC8FB86E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24B65-83F4-409E-9738-BC060868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7EB-C02D-440F-96E0-300523CF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1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E2ACF-D33B-42AF-88B4-742B891F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67B31-A169-4676-ABF3-9D835C0A1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4EA4B-DFA1-4AA1-BB55-D02DC50A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2C54-1C53-4887-B9ED-72B482387700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8A838-53CC-46D7-AB39-48786FDB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8CF7B-9BE8-4566-80A1-807DFD06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7EB-C02D-440F-96E0-300523CF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182A5C-6770-48D4-9427-F343E39AB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26531A-08E6-4FBB-A48B-89557EF81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33629-3F98-465F-9972-9D7ACA9D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2C54-1C53-4887-B9ED-72B482387700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79F98-815B-4EEC-86C9-6DF209D7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29982-12E6-4273-9325-AB571C68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7EB-C02D-440F-96E0-300523CF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8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02A67-BFE4-4F0F-A4F3-5C2A0670D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A13B8-1CDD-4C2B-95ED-C0DFBA293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3332A-5F85-4D32-87B3-8C1E13D6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2C54-1C53-4887-B9ED-72B482387700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42F621-8B59-4065-92F1-7CDE4FF67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3C00B2-3FF8-41F6-A7CB-68A83414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7EB-C02D-440F-96E0-300523CF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0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75B1A-222D-4A30-90FA-972D0962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5ECD1E-02B9-44AF-B3D0-1EE837D70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0C805-1B8B-4D3B-B1B5-2D442467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2C54-1C53-4887-B9ED-72B482387700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F09D49-0F8A-42DB-8783-83D50FDB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F8BAEC-301E-4F10-AB3E-FDC7AEAC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7EB-C02D-440F-96E0-300523CF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38353-0FF1-49AB-A949-9C0955E8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59DC6-3EB8-4361-B161-A990DBA21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252D31-589B-47D3-BB48-EBDF3B21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8F177C-A95D-45D3-A67C-2256F7A7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2C54-1C53-4887-B9ED-72B482387700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25D80E-9D2A-4EEC-961E-BBEA6B89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FBB8AC-3C3E-48A9-8772-69119A17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7EB-C02D-440F-96E0-300523CF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18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7BF82-C053-48A6-A154-996FEF90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99BFC9-EB24-48BC-93D3-6C36CD43B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132894-F4E6-495C-87D3-61B33DCC8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54FB1A-50AE-450B-902B-B7C73CBCD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A88685-44A2-4E6A-9463-A815D2F86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A3DFC2-2D0B-4183-9FB1-70E8AAE8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2C54-1C53-4887-B9ED-72B482387700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BF167D-1523-4D00-A982-E2145D15C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0A291B-153D-4AED-8ECC-AEE57EC9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7EB-C02D-440F-96E0-300523CF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6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B828B-0793-48BE-9E32-7F4D4328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107CDB-B03C-44A8-ABB4-4104FCF4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2C54-1C53-4887-B9ED-72B482387700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1461BE-48E0-47B1-9A55-3A26791C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D66DC5-098B-4654-8AD2-11C7BB07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7EB-C02D-440F-96E0-300523CF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3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631822-0171-4FB9-9B8E-6A7AA08F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2C54-1C53-4887-B9ED-72B482387700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7030E5-D6CD-4796-9C28-710E25A7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D7A8E7-57C0-4BFD-91F9-41A54CEB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7EB-C02D-440F-96E0-300523CF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0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AFF68-51F2-43A9-A84F-417DD47B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1302AA-10DE-443D-A55D-85F0EDC1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F7A06A-739D-4F3B-9B14-4FDEA101A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25BF8D-ED88-4BB2-B998-98E6E000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2C54-1C53-4887-B9ED-72B482387700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CC00DC-41D8-491A-BA8F-984CE610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D0D254-7A25-4D34-8BA8-B8FCE3464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7EB-C02D-440F-96E0-300523CF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3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78E89-D69E-428D-B186-F5E54C9DC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6B5AEC8-830A-4E66-8A8A-683D63B8B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12CDEE-2782-42F4-AEB3-C4C9986E7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EB55F7-DED5-4259-B8E6-D5E8AF7B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2C54-1C53-4887-B9ED-72B482387700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EE15D6-D9C0-48FD-B2C5-3E920EC2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F63BEA-6629-4497-A74E-246EAE28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7EB-C02D-440F-96E0-300523CF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88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891FD-FC37-4DB6-B937-2055DB0D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50BEC3-B4E1-49D1-B6B2-65086204C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546CD-B8E9-469D-AB2E-4090471D9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52C54-1C53-4887-B9ED-72B482387700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62E206-33B3-4EF4-A99C-6C75B810B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1F75C9-0B16-422C-919B-4C6595D42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7F7EB-C02D-440F-96E0-300523CF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5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F55D58-8C5F-41B4-8755-80CD7D7E5ED4}"/>
              </a:ext>
            </a:extLst>
          </p:cNvPr>
          <p:cNvSpPr txBox="1"/>
          <p:nvPr/>
        </p:nvSpPr>
        <p:spPr>
          <a:xfrm>
            <a:off x="2896985" y="217517"/>
            <a:ext cx="6398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ядерный университет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«МИФИ»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EB04D8-F7BF-49C0-AA6D-C643EA4ADC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9095" y="1125410"/>
            <a:ext cx="1614895" cy="11997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989F9D-3D46-4ACB-823A-D3342F9D8B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1099928"/>
            <a:ext cx="1285549" cy="125074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8FCD898-AFFF-4C26-8047-E01198437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67010"/>
            <a:ext cx="10972800" cy="1777713"/>
          </a:xfrm>
        </p:spPr>
        <p:txBody>
          <a:bodyPr>
            <a:normAutofit/>
          </a:bodyPr>
          <a:lstStyle/>
          <a:p>
            <a:r>
              <a:rPr lang="ru-RU" sz="4000" dirty="0"/>
              <a:t>Использование </a:t>
            </a:r>
            <a:r>
              <a:rPr lang="en-US" sz="4000" dirty="0"/>
              <a:t>PYTHIA </a:t>
            </a:r>
            <a:r>
              <a:rPr lang="ru-RU" sz="4000" dirty="0"/>
              <a:t>для ядро-ядерных взаимодействий при моделировании широких атмосферных ливней в </a:t>
            </a:r>
            <a:r>
              <a:rPr lang="en-US" sz="4000" dirty="0"/>
              <a:t>CORSIKA</a:t>
            </a:r>
            <a:endParaRPr lang="ru-RU" sz="4000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42DA0979-0D3C-415D-950A-E345EFB1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z="1400" smtClean="0">
                <a:solidFill>
                  <a:schemeClr val="tx1"/>
                </a:solidFill>
              </a:rPr>
              <a:pPr/>
              <a:t>1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CD4FB-A38B-4212-9776-99CC807233B8}"/>
              </a:ext>
            </a:extLst>
          </p:cNvPr>
          <p:cNvSpPr txBox="1"/>
          <p:nvPr/>
        </p:nvSpPr>
        <p:spPr>
          <a:xfrm>
            <a:off x="4887630" y="6359081"/>
            <a:ext cx="241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Москва,</a:t>
            </a:r>
            <a:r>
              <a:rPr lang="en-US" sz="1600" dirty="0"/>
              <a:t> </a:t>
            </a:r>
            <a:r>
              <a:rPr lang="ru-RU" sz="1600" dirty="0"/>
              <a:t> май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B9CC2-F268-47E3-A448-1B9C467819E8}"/>
              </a:ext>
            </a:extLst>
          </p:cNvPr>
          <p:cNvSpPr txBox="1"/>
          <p:nvPr/>
        </p:nvSpPr>
        <p:spPr>
          <a:xfrm>
            <a:off x="7543801" y="4661811"/>
            <a:ext cx="4529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Научный руководитель: </a:t>
            </a:r>
          </a:p>
          <a:p>
            <a:r>
              <a:rPr lang="ru-RU" dirty="0"/>
              <a:t>проф., д.ф.-м.н.              </a:t>
            </a:r>
            <a:r>
              <a:rPr lang="en-US" dirty="0"/>
              <a:t>     </a:t>
            </a:r>
            <a:r>
              <a:rPr lang="ru-RU" dirty="0"/>
              <a:t>Петрухин А. А.</a:t>
            </a:r>
          </a:p>
          <a:p>
            <a:endParaRPr lang="ru-RU" dirty="0"/>
          </a:p>
          <a:p>
            <a:r>
              <a:rPr lang="ru-RU" dirty="0"/>
              <a:t>Студент:                       </a:t>
            </a:r>
            <a:r>
              <a:rPr lang="en-US" dirty="0"/>
              <a:t>     </a:t>
            </a:r>
            <a:r>
              <a:rPr lang="ru-RU" dirty="0"/>
              <a:t>Николаенко Р. В.</a:t>
            </a:r>
          </a:p>
        </p:txBody>
      </p:sp>
    </p:spTree>
    <p:extLst>
      <p:ext uri="{BB962C8B-B14F-4D97-AF65-F5344CB8AC3E}">
        <p14:creationId xmlns:p14="http://schemas.microsoft.com/office/powerpoint/2010/main" val="188780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70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CC9AA1-4B51-4F80-B7D2-5B79C7A36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54" y="548419"/>
            <a:ext cx="6602213" cy="5061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90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3">
                <a:extLst>
                  <a:ext uri="{FF2B5EF4-FFF2-40B4-BE49-F238E27FC236}">
                    <a16:creationId xmlns:a16="http://schemas.microsoft.com/office/drawing/2014/main" id="{C760C2FE-F49D-4765-B353-BDC2BD488E6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0" y="685801"/>
              <a:ext cx="9220201" cy="49832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91564">
                      <a:extLst>
                        <a:ext uri="{9D8B030D-6E8A-4147-A177-3AD203B41FA5}">
                          <a16:colId xmlns:a16="http://schemas.microsoft.com/office/drawing/2014/main" val="1576806272"/>
                        </a:ext>
                      </a:extLst>
                    </a:gridCol>
                    <a:gridCol w="1622755">
                      <a:extLst>
                        <a:ext uri="{9D8B030D-6E8A-4147-A177-3AD203B41FA5}">
                          <a16:colId xmlns:a16="http://schemas.microsoft.com/office/drawing/2014/main" val="1155682559"/>
                        </a:ext>
                      </a:extLst>
                    </a:gridCol>
                    <a:gridCol w="1475232">
                      <a:extLst>
                        <a:ext uri="{9D8B030D-6E8A-4147-A177-3AD203B41FA5}">
                          <a16:colId xmlns:a16="http://schemas.microsoft.com/office/drawing/2014/main" val="2211090111"/>
                        </a:ext>
                      </a:extLst>
                    </a:gridCol>
                    <a:gridCol w="1475232">
                      <a:extLst>
                        <a:ext uri="{9D8B030D-6E8A-4147-A177-3AD203B41FA5}">
                          <a16:colId xmlns:a16="http://schemas.microsoft.com/office/drawing/2014/main" val="1244553779"/>
                        </a:ext>
                      </a:extLst>
                    </a:gridCol>
                    <a:gridCol w="1327709">
                      <a:extLst>
                        <a:ext uri="{9D8B030D-6E8A-4147-A177-3AD203B41FA5}">
                          <a16:colId xmlns:a16="http://schemas.microsoft.com/office/drawing/2014/main" val="1748417361"/>
                        </a:ext>
                      </a:extLst>
                    </a:gridCol>
                    <a:gridCol w="1327709">
                      <a:extLst>
                        <a:ext uri="{9D8B030D-6E8A-4147-A177-3AD203B41FA5}">
                          <a16:colId xmlns:a16="http://schemas.microsoft.com/office/drawing/2014/main" val="2121632369"/>
                        </a:ext>
                      </a:extLst>
                    </a:gridCol>
                  </a:tblGrid>
                  <a:tr h="36755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</a:rPr>
                            <a:t>Тип вторичных частиц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</a:rPr>
                            <a:t>Среднее число частиц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9999519"/>
                      </a:ext>
                    </a:extLst>
                  </a:tr>
                  <a:tr h="367559"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EPOS-LHC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QGSJET-II-04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SIBYLL-2.3d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DPMJET-III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PYTHIA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44354871"/>
                      </a:ext>
                    </a:extLst>
                  </a:tr>
                  <a:tr h="581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от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ru-RU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/>
                            <a:t>293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/>
                            <a:t>592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/>
                            <a:t>153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1835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ABAB">
                            <a:alpha val="73725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437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4582050"/>
                      </a:ext>
                    </a:extLst>
                  </a:tr>
                  <a:tr h="63645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Заряженные пионы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295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571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137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1495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ABAB">
                            <a:alpha val="73725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/>
                            <a:t>367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7471906"/>
                      </a:ext>
                    </a:extLst>
                  </a:tr>
                  <a:tr h="63645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Нейтральные каоны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</a:t>
                          </a:r>
                          <a:r>
                            <a:rPr lang="ru-RU" sz="1800" dirty="0"/>
                            <a:t>8</a:t>
                          </a:r>
                          <a:r>
                            <a:rPr lang="en-US" sz="1800" dirty="0"/>
                            <a:t>.7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67.7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28.9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123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ABAB">
                            <a:alpha val="73725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/>
                            <a:t>39.6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74783154"/>
                      </a:ext>
                    </a:extLst>
                  </a:tr>
                  <a:tr h="581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Заряженные каоны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39.7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68.1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28.9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125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ABAB">
                            <a:alpha val="73725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/>
                            <a:t>40.1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7812724"/>
                      </a:ext>
                    </a:extLst>
                  </a:tr>
                  <a:tr h="581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Нуклоны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33.6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41.3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38.6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115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ABAB">
                            <a:alpha val="73725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/>
                            <a:t>34.1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5012314"/>
                      </a:ext>
                    </a:extLst>
                  </a:tr>
                  <a:tr h="581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Антинуклоны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18.6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30.8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26.1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88.9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ABAB">
                            <a:alpha val="73725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/>
                            <a:t>25.6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2904748"/>
                      </a:ext>
                    </a:extLst>
                  </a:tr>
                  <a:tr h="581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Ядра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0.37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1.42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1.03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/>
                            <a:t>1.96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ABA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31427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760C2FE-F49D-4765-B353-BDC2BD488E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5518254"/>
                  </p:ext>
                </p:extLst>
              </p:nvPr>
            </p:nvGraphicFramePr>
            <p:xfrm>
              <a:off x="1524000" y="685801"/>
              <a:ext cx="9220201" cy="49832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915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576806272"/>
                        </a:ext>
                      </a:extLst>
                    </a:gridCol>
                    <a:gridCol w="162275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155682559"/>
                        </a:ext>
                      </a:extLst>
                    </a:gridCol>
                    <a:gridCol w="147523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211090111"/>
                        </a:ext>
                      </a:extLst>
                    </a:gridCol>
                    <a:gridCol w="147523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244553779"/>
                        </a:ext>
                      </a:extLst>
                    </a:gridCol>
                    <a:gridCol w="132770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748417361"/>
                        </a:ext>
                      </a:extLst>
                    </a:gridCol>
                    <a:gridCol w="132770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121632369"/>
                        </a:ext>
                      </a:extLst>
                    </a:gridCol>
                  </a:tblGrid>
                  <a:tr h="36755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</a:rPr>
                            <a:t>Тип вторичных частиц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ru-RU" sz="1800" b="0" dirty="0">
                              <a:solidFill>
                                <a:schemeClr val="tx1"/>
                              </a:solidFill>
                            </a:rPr>
                            <a:t>Среднее число частиц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169999519"/>
                      </a:ext>
                    </a:extLst>
                  </a:tr>
                  <a:tr h="367559"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EPOS-LHC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QGSJET-II-04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SIBYLL-2.3d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DPMJET-III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PYTHIA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244354871"/>
                      </a:ext>
                    </a:extLst>
                  </a:tr>
                  <a:tr h="5819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32632" r="-362691" b="-63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/>
                            <a:t>293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/>
                            <a:t>592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/>
                            <a:t>153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1835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ABAB">
                            <a:alpha val="73725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437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0458205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Заряженные пионы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295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571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137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1495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ABAB">
                            <a:alpha val="73725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/>
                            <a:t>367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82747190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Нейтральные каоны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</a:t>
                          </a:r>
                          <a:r>
                            <a:rPr lang="ru-RU" sz="1800" dirty="0"/>
                            <a:t>8</a:t>
                          </a:r>
                          <a:r>
                            <a:rPr lang="en-US" sz="1800" dirty="0"/>
                            <a:t>.7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67.7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28.9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123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ABAB">
                            <a:alpha val="73725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/>
                            <a:t>39.6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67478315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Заряженные каоны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39.7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68.1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28.9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125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ABAB">
                            <a:alpha val="73725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/>
                            <a:t>40.1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67812724"/>
                      </a:ext>
                    </a:extLst>
                  </a:tr>
                  <a:tr h="581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Нуклоны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33.6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41.3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38.6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115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ABAB">
                            <a:alpha val="73725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/>
                            <a:t>34.1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115012314"/>
                      </a:ext>
                    </a:extLst>
                  </a:tr>
                  <a:tr h="581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Антинуклоны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18.6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30.8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26.1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88.9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ABAB">
                            <a:alpha val="73725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/>
                            <a:t>25.6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112904748"/>
                      </a:ext>
                    </a:extLst>
                  </a:tr>
                  <a:tr h="5819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765263" r="-3626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0.37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1.42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1.03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  <a:endParaRPr lang="ru-RU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/>
                            <a:t>1.96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ABAB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5931427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0" y="135408"/>
                <a:ext cx="922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/>
                  <a:t>Столкновения азот-азот,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ru-RU" sz="2400" i="1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эВ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35408"/>
                <a:ext cx="9220200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17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84E8B7-DC6E-4722-8709-E57873EDB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9" y="113837"/>
            <a:ext cx="5134692" cy="331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C63416-1222-4567-A54B-BFD025CB8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" y="3369481"/>
            <a:ext cx="5134692" cy="331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A8B07F-7FF2-4A9E-999D-092349F40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282680" cy="328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DAB783-18C0-4D56-A0F1-7C8D74F8A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320" y="3306888"/>
            <a:ext cx="5354452" cy="3440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70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0DB5D2-73E1-4B52-8AE8-B56CA9806AC6}"/>
              </a:ext>
            </a:extLst>
          </p:cNvPr>
          <p:cNvSpPr txBox="1">
            <a:spLocks/>
          </p:cNvSpPr>
          <p:nvPr/>
        </p:nvSpPr>
        <p:spPr>
          <a:xfrm>
            <a:off x="889379" y="136525"/>
            <a:ext cx="10413242" cy="6149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Введение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49F63-B392-44EA-9DBE-CD29F22A6401}"/>
              </a:ext>
            </a:extLst>
          </p:cNvPr>
          <p:cNvSpPr txBox="1"/>
          <p:nvPr/>
        </p:nvSpPr>
        <p:spPr>
          <a:xfrm>
            <a:off x="222525" y="696057"/>
            <a:ext cx="11400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dirty="0"/>
              <a:t>Программа</a:t>
            </a:r>
            <a:r>
              <a:rPr lang="en-US" sz="2000" b="1" dirty="0"/>
              <a:t> CORSIKA</a:t>
            </a:r>
            <a:r>
              <a:rPr lang="en-US" sz="2000" dirty="0"/>
              <a:t> </a:t>
            </a:r>
            <a:r>
              <a:rPr lang="ru-RU" sz="2000" dirty="0"/>
              <a:t>является самым популярным инструментом для моделирования образования и развития широких атмосферных ливней (ШАЛ) в атмосфере Земли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268C5F-1FD7-4FCA-A668-08B45E6EE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69" y="1489692"/>
            <a:ext cx="8555172" cy="35637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95C491-1269-4FA2-A8BF-FC60208471D6}"/>
              </a:ext>
            </a:extLst>
          </p:cNvPr>
          <p:cNvSpPr txBox="1"/>
          <p:nvPr/>
        </p:nvSpPr>
        <p:spPr>
          <a:xfrm>
            <a:off x="222525" y="5012644"/>
            <a:ext cx="10996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/>
              <a:t>Возможным решением </a:t>
            </a:r>
            <a:r>
              <a:rPr lang="ru-RU" dirty="0"/>
              <a:t>М</a:t>
            </a:r>
            <a:r>
              <a:rPr lang="ru-RU" sz="1800" dirty="0"/>
              <a:t>юонной </a:t>
            </a:r>
            <a:r>
              <a:rPr lang="ru-RU" dirty="0"/>
              <a:t>З</a:t>
            </a:r>
            <a:r>
              <a:rPr lang="ru-RU" sz="1800" dirty="0"/>
              <a:t>агадки может быть введение новых физических процессов в ядро-ядерных столкновениях.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sz="1800" dirty="0"/>
              <a:t> работе </a:t>
            </a:r>
            <a:r>
              <a:rPr lang="ru-RU" dirty="0"/>
              <a:t>и</a:t>
            </a:r>
            <a:r>
              <a:rPr lang="ru-RU" sz="1800" dirty="0"/>
              <a:t>зучается возможность расчета таких взаимодействий при помощи </a:t>
            </a:r>
            <a:r>
              <a:rPr lang="en-US" sz="1800" b="1" dirty="0"/>
              <a:t>PYTHIA</a:t>
            </a:r>
            <a:r>
              <a:rPr lang="ru-RU" sz="1800" b="1" dirty="0"/>
              <a:t> </a:t>
            </a:r>
            <a:r>
              <a:rPr lang="ru-RU" sz="1800" dirty="0"/>
              <a:t>в ходе моделирования ШАЛ. </a:t>
            </a:r>
            <a:endParaRPr lang="ru-R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Программа </a:t>
            </a:r>
            <a:r>
              <a:rPr lang="en-US" sz="1800" b="1" dirty="0"/>
              <a:t>PYTHIA</a:t>
            </a:r>
            <a:r>
              <a:rPr lang="ru-RU" sz="1800" b="1" dirty="0"/>
              <a:t>  </a:t>
            </a:r>
            <a:r>
              <a:rPr lang="ru-RU" sz="1800" dirty="0"/>
              <a:t>– Монте-Карло генератор событий столкновений частиц высоких энергий. 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2BD816-A694-47D5-A6B6-043EC9E185DD}"/>
                  </a:ext>
                </a:extLst>
              </p:cNvPr>
              <p:cNvSpPr txBox="1"/>
              <p:nvPr/>
            </p:nvSpPr>
            <p:spPr>
              <a:xfrm>
                <a:off x="9047498" y="2073238"/>
                <a:ext cx="2921977" cy="769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ru-RU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𝑑𝑒𝑡</m:t>
                                  </m:r>
                                </m:sup>
                              </m:sSubSup>
                            </m:e>
                          </m:d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 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𝑑𝑒𝑡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𝐹𝑒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𝑑𝑒𝑡</m:t>
                                  </m:r>
                                </m:sup>
                              </m:sSubSup>
                            </m:e>
                          </m:d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 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𝑑𝑒𝑡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2BD816-A694-47D5-A6B6-043EC9E18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498" y="2073238"/>
                <a:ext cx="2921977" cy="769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66F8AB6E-CC74-4731-846A-22BD9501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1BE5C5A-D2C1-4BC9-8612-E068F7BBE01B}" type="slidenum">
              <a:rPr lang="ru-RU" sz="1400" smtClean="0">
                <a:solidFill>
                  <a:schemeClr val="tx1"/>
                </a:solidFill>
              </a:rPr>
              <a:pPr/>
              <a:t>2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2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16E18-327B-4CDC-B5F8-03FB9B31DBD1}"/>
              </a:ext>
            </a:extLst>
          </p:cNvPr>
          <p:cNvSpPr txBox="1">
            <a:spLocks/>
          </p:cNvSpPr>
          <p:nvPr/>
        </p:nvSpPr>
        <p:spPr>
          <a:xfrm>
            <a:off x="889379" y="136525"/>
            <a:ext cx="10413242" cy="6149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PYTHIA как генератор столкновений тяжелых ионов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2ECCFE-41EA-4992-BF73-2513E3544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4" y="578019"/>
            <a:ext cx="6002642" cy="459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11362-EB02-40D0-985C-94DF9636E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89" y="583881"/>
            <a:ext cx="5997155" cy="459251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D17214-710D-4627-A3F8-A7B37E2FD062}"/>
                  </a:ext>
                </a:extLst>
              </p:cNvPr>
              <p:cNvSpPr txBox="1"/>
              <p:nvPr/>
            </p:nvSpPr>
            <p:spPr>
              <a:xfrm>
                <a:off x="533400" y="5240216"/>
                <a:ext cx="111662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Сравнение распределений по множественности вторичных протонов</a:t>
                </a:r>
                <a:r>
                  <a:rPr lang="en-US" dirty="0"/>
                  <a:t> (</a:t>
                </a:r>
                <a:r>
                  <a:rPr lang="ru-RU" dirty="0"/>
                  <a:t>слева</a:t>
                </a:r>
                <a:r>
                  <a:rPr lang="en-US" dirty="0"/>
                  <a:t>)</a:t>
                </a:r>
                <a:r>
                  <a:rPr lang="ru-RU" dirty="0"/>
                  <a:t> и положительных пионов (справа), образованных в столкновения железо-азот,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ru-RU" i="1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эВ</m:t>
                    </m:r>
                  </m:oMath>
                </a14:m>
                <a:r>
                  <a:rPr lang="ru-RU" dirty="0"/>
                  <a:t>, для генератора </a:t>
                </a:r>
                <a:r>
                  <a:rPr lang="en-US" dirty="0"/>
                  <a:t>PYTHIA</a:t>
                </a:r>
                <a:r>
                  <a:rPr lang="ru-RU" dirty="0"/>
                  <a:t> и моделей адронных взаимодействий, используемых в </a:t>
                </a:r>
                <a:r>
                  <a:rPr lang="en-US" dirty="0"/>
                  <a:t>CORSIKA.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D17214-710D-4627-A3F8-A7B37E2FD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240216"/>
                <a:ext cx="11166231" cy="1200329"/>
              </a:xfrm>
              <a:prstGeom prst="rect">
                <a:avLst/>
              </a:prstGeom>
              <a:blipFill>
                <a:blip r:embed="rId4"/>
                <a:stretch>
                  <a:fillRect l="-492" t="-3046" r="-8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AE8783-856C-43FB-BFC6-1D4150D53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1BE5C5A-D2C1-4BC9-8612-E068F7BBE01B}" type="slidenum">
              <a:rPr lang="ru-RU" sz="1400" smtClean="0">
                <a:solidFill>
                  <a:schemeClr val="tx1"/>
                </a:solidFill>
              </a:rPr>
              <a:pPr/>
              <a:t>3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6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AA3820B-072A-4433-BC8E-A25A64575AE0}"/>
              </a:ext>
            </a:extLst>
          </p:cNvPr>
          <p:cNvSpPr txBox="1">
            <a:spLocks/>
          </p:cNvSpPr>
          <p:nvPr/>
        </p:nvSpPr>
        <p:spPr>
          <a:xfrm>
            <a:off x="889379" y="247898"/>
            <a:ext cx="10413242" cy="61491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Создание интерфейса между генератором PYTHIA и программой CORSIKA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9DCE39-4A7B-42D0-A433-000C722AE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45" y="1142019"/>
            <a:ext cx="5934710" cy="3942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B3AC7-C0DD-4FA7-A79A-529ED4846CF7}"/>
              </a:ext>
            </a:extLst>
          </p:cNvPr>
          <p:cNvSpPr txBox="1"/>
          <p:nvPr/>
        </p:nvSpPr>
        <p:spPr>
          <a:xfrm>
            <a:off x="3349869" y="5363308"/>
            <a:ext cx="549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Упрощенная блок-схема интерфейса </a:t>
            </a:r>
            <a:r>
              <a:rPr lang="en-US" dirty="0"/>
              <a:t>CORSKA-PYTHIA.</a:t>
            </a:r>
            <a:endParaRPr lang="ru-RU" dirty="0"/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9B0603-4B19-423F-9218-03D6CBAF0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1BE5C5A-D2C1-4BC9-8612-E068F7BBE01B}" type="slidenum">
              <a:rPr lang="ru-RU" sz="1400" smtClean="0">
                <a:solidFill>
                  <a:schemeClr val="tx1"/>
                </a:solidFill>
              </a:rPr>
              <a:pPr/>
              <a:t>4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0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4CDCC-1072-4EAB-AA06-C988E161829B}"/>
              </a:ext>
            </a:extLst>
          </p:cNvPr>
          <p:cNvSpPr txBox="1">
            <a:spLocks/>
          </p:cNvSpPr>
          <p:nvPr/>
        </p:nvSpPr>
        <p:spPr>
          <a:xfrm>
            <a:off x="889379" y="247898"/>
            <a:ext cx="10413242" cy="61491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Создание интерфейса между генератором PYTHIA и программой CORSIKA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661EDC-8302-4EB7-AB15-CE2887566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4" y="1920914"/>
            <a:ext cx="5753265" cy="44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F9C493-7453-46CE-9EA8-BC9B9E708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29" y="1750327"/>
            <a:ext cx="6031865" cy="46234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5FEA31-F3EA-4D4B-BF8F-C202FE14A0CB}"/>
              </a:ext>
            </a:extLst>
          </p:cNvPr>
          <p:cNvSpPr txBox="1"/>
          <p:nvPr/>
        </p:nvSpPr>
        <p:spPr>
          <a:xfrm>
            <a:off x="589773" y="760640"/>
            <a:ext cx="94986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Для расчета средней длины пробега вторичных ядер в атмосфере используется формула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DB0445-FDD1-4545-BBA1-38C922D69A83}"/>
                  </a:ext>
                </a:extLst>
              </p:cNvPr>
              <p:cNvSpPr txBox="1"/>
              <p:nvPr/>
            </p:nvSpPr>
            <p:spPr>
              <a:xfrm>
                <a:off x="571335" y="1028623"/>
                <a:ext cx="11257255" cy="800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ru-RU" sz="1600" i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6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</m:sub>
                          </m:sSub>
                        </m:num>
                        <m:den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ru-RU" sz="1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sz="16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ru-RU" sz="1600"/>
                        <m:t>где  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1600"/>
                        <m:t> − высота, на которой образовалось ядро, 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1600"/>
                        <m:t>− молярная </m:t>
                      </m:r>
                    </m:oMath>
                  </m:oMathPara>
                </a14:m>
                <a:endParaRPr lang="ru-RU" sz="16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1600"/>
                      <m:t>масса воздуха в г/моль, Е − энергия ядра</m:t>
                    </m:r>
                  </m:oMath>
                </a14:m>
                <a:r>
                  <a:rPr lang="ru-RU" sz="1600" dirty="0"/>
                  <a:t>. Связь между толщиной атмосферы и высотой задается параметризацией </a:t>
                </a:r>
                <a:r>
                  <a:rPr lang="ru-RU" sz="1600" dirty="0" err="1"/>
                  <a:t>Линсли</a:t>
                </a:r>
                <a:r>
                  <a:rPr lang="ru-RU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DB0445-FDD1-4545-BBA1-38C922D69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35" y="1028623"/>
                <a:ext cx="11257255" cy="800540"/>
              </a:xfrm>
              <a:prstGeom prst="rect">
                <a:avLst/>
              </a:prstGeom>
              <a:blipFill>
                <a:blip r:embed="rId4"/>
                <a:stretch>
                  <a:fillRect b="-91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DB5ABCE-6F23-40A8-A393-6545AD97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1BE5C5A-D2C1-4BC9-8612-E068F7BBE01B}" type="slidenum">
              <a:rPr lang="ru-RU" sz="1400" smtClean="0">
                <a:solidFill>
                  <a:schemeClr val="tx1"/>
                </a:solidFill>
              </a:rPr>
              <a:pPr/>
              <a:t>5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2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AD62-0AFC-4C53-A034-5A3407F6C37F}"/>
              </a:ext>
            </a:extLst>
          </p:cNvPr>
          <p:cNvSpPr txBox="1">
            <a:spLocks/>
          </p:cNvSpPr>
          <p:nvPr/>
        </p:nvSpPr>
        <p:spPr>
          <a:xfrm>
            <a:off x="889379" y="247898"/>
            <a:ext cx="10413242" cy="8657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/>
              <a:t>Моделирование ШАЛ при помощи интерфейса CORSIKA-PYTHIA в обычном режиме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B22020-A5DE-47C4-9AC5-2AAE5623B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30" y="1250063"/>
            <a:ext cx="5934710" cy="383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4A7261-AA0E-4F6D-9E96-CC48BE5D2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83" y="1279370"/>
            <a:ext cx="5934710" cy="383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2842A06-20B6-4413-9621-4BB9A476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1BE5C5A-D2C1-4BC9-8612-E068F7BBE01B}" type="slidenum">
              <a:rPr lang="ru-RU" sz="1400" smtClean="0">
                <a:solidFill>
                  <a:schemeClr val="tx1"/>
                </a:solidFill>
              </a:rPr>
              <a:pPr/>
              <a:t>6</a:t>
            </a:fld>
            <a:endParaRPr lang="ru-RU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016522-6732-49C2-B7B1-7591A4BDCD66}"/>
                  </a:ext>
                </a:extLst>
              </p:cNvPr>
              <p:cNvSpPr txBox="1"/>
              <p:nvPr/>
            </p:nvSpPr>
            <p:spPr>
              <a:xfrm>
                <a:off x="970083" y="5284771"/>
                <a:ext cx="10858501" cy="690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𝑝𝑦𝑡h𝑖𝑎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- плотность частиц у поверхности Земли, полученная с использованием интерфейса </a:t>
                </a:r>
                <a:r>
                  <a:rPr lang="en-US" dirty="0"/>
                  <a:t>CORSIKA-PYTHIA.</a:t>
                </a:r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𝑑𝑒𝑓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ru-RU" dirty="0"/>
                  <a:t>плотность частиц, рассчитанная обычным образом.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016522-6732-49C2-B7B1-7591A4BDC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083" y="5284771"/>
                <a:ext cx="10858501" cy="690189"/>
              </a:xfrm>
              <a:prstGeom prst="rect">
                <a:avLst/>
              </a:prstGeom>
              <a:blipFill>
                <a:blip r:embed="rId4"/>
                <a:stretch>
                  <a:fillRect t="-4425" r="-112" b="-10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27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E7ED4-E082-4147-89F1-FF44836C978E}"/>
              </a:ext>
            </a:extLst>
          </p:cNvPr>
          <p:cNvSpPr txBox="1">
            <a:spLocks/>
          </p:cNvSpPr>
          <p:nvPr/>
        </p:nvSpPr>
        <p:spPr>
          <a:xfrm>
            <a:off x="889379" y="247898"/>
            <a:ext cx="10413242" cy="8657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/>
              <a:t>Моделирование с модифицированными параметрами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916C3A-6054-49D1-92FF-42E3E0C55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47" y="828039"/>
            <a:ext cx="4107753" cy="265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0C3998-C105-4D45-9151-8E45E30DC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47" y="3547792"/>
            <a:ext cx="4107753" cy="265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8D5096-BC1C-4579-B2C1-4E30F340E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41" y="828039"/>
            <a:ext cx="4107754" cy="252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C31BB0-AFB4-4130-95B1-98C026D7D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47" y="3621134"/>
            <a:ext cx="4107753" cy="26406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9B1F649-DF17-4365-B3EE-5AC93DE0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1BE5C5A-D2C1-4BC9-8612-E068F7BBE01B}" type="slidenum">
              <a:rPr lang="ru-RU" sz="1400" smtClean="0">
                <a:solidFill>
                  <a:schemeClr val="tx1"/>
                </a:solidFill>
              </a:rPr>
              <a:pPr/>
              <a:t>7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9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1D746-DC10-4096-A2D7-81B12BD12E4A}"/>
              </a:ext>
            </a:extLst>
          </p:cNvPr>
          <p:cNvSpPr txBox="1">
            <a:spLocks/>
          </p:cNvSpPr>
          <p:nvPr/>
        </p:nvSpPr>
        <p:spPr>
          <a:xfrm>
            <a:off x="887792" y="147088"/>
            <a:ext cx="10413242" cy="6149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Заключение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A4754-810B-48B1-94D8-18D5BA3B7A9F}"/>
              </a:ext>
            </a:extLst>
          </p:cNvPr>
          <p:cNvSpPr txBox="1"/>
          <p:nvPr/>
        </p:nvSpPr>
        <p:spPr>
          <a:xfrm>
            <a:off x="497156" y="1105409"/>
            <a:ext cx="1112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На основании сравнения характеристик вторичных частиц, образованных в столкновениях ядер в Монте-Карло генераторе PYTHIA, с моделями, используемыми в программе CORSIKA, сделан вывод о применимости PYTHIA для расчета ядро-ядерных взаимодействий при моделировании широких атмосферных ливней в CORSIKA.</a:t>
            </a:r>
          </a:p>
          <a:p>
            <a:r>
              <a:rPr lang="ru-RU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Создан интерфейс для осуществления совместного моделирования, включающий алгоритмы для расчета пробегов вторичных ядер. Проведенное моделирование показало, что функции распределения частиц вблизи поверхности Земли, полученные с использованием интерфейса, мало отличаются от результатов обычного моделирования.</a:t>
            </a:r>
          </a:p>
          <a:p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Проведено пробное моделирование с добавлением процессов образования t-кварков в событиях, генерируемых PYTHIA.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A94DDE2-FE30-431E-B0BD-9791BD6D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1BE5C5A-D2C1-4BC9-8612-E068F7BBE01B}" type="slidenum">
              <a:rPr lang="ru-RU" sz="1400" smtClean="0">
                <a:solidFill>
                  <a:schemeClr val="tx1"/>
                </a:solidFill>
              </a:rPr>
              <a:pPr/>
              <a:t>8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0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38786-0B45-4CB6-8726-A14D9BD2F2EC}"/>
              </a:ext>
            </a:extLst>
          </p:cNvPr>
          <p:cNvSpPr txBox="1">
            <a:spLocks/>
          </p:cNvSpPr>
          <p:nvPr/>
        </p:nvSpPr>
        <p:spPr>
          <a:xfrm>
            <a:off x="685800" y="2567010"/>
            <a:ext cx="10972800" cy="17777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12447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450</Words>
  <Application>Microsoft Office PowerPoint</Application>
  <PresentationFormat>Широкоэкранный</PresentationFormat>
  <Paragraphs>91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Тема Office</vt:lpstr>
      <vt:lpstr>Использование PYTHIA для ядро-ядерных взаимодействий при моделировании широких атмосферных ливней в CORSIKA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PYTHIA для ядро-ядерных взаимодействий при моделировании широких атмосферных ливней в CORSIKA</dc:title>
  <dc:creator>Роман Николаенко</dc:creator>
  <cp:lastModifiedBy>Роман Николаенко</cp:lastModifiedBy>
  <cp:revision>4</cp:revision>
  <dcterms:created xsi:type="dcterms:W3CDTF">2022-05-09T17:33:44Z</dcterms:created>
  <dcterms:modified xsi:type="dcterms:W3CDTF">2022-05-10T20:39:37Z</dcterms:modified>
</cp:coreProperties>
</file>