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9" r:id="rId4"/>
    <p:sldId id="261" r:id="rId5"/>
    <p:sldId id="262" r:id="rId6"/>
    <p:sldId id="266" r:id="rId7"/>
    <p:sldId id="260" r:id="rId8"/>
    <p:sldId id="267" r:id="rId9"/>
    <p:sldId id="265" r:id="rId10"/>
    <p:sldId id="263" r:id="rId11"/>
  </p:sldIdLst>
  <p:sldSz cx="12190413" cy="685958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32" y="-6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2" y="2130919"/>
            <a:ext cx="10361852" cy="14703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3" y="3887105"/>
            <a:ext cx="8533290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012C-4B1D-4A70-9EEE-23A4DC17DB96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83B0-9A68-4F08-9D8D-C154DDC4FF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764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012C-4B1D-4A70-9EEE-23A4DC17DB96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83B0-9A68-4F08-9D8D-C154DDC4FF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489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51" y="274707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74707"/>
            <a:ext cx="8025356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012C-4B1D-4A70-9EEE-23A4DC17DB96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83B0-9A68-4F08-9D8D-C154DDC4FF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889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012C-4B1D-4A70-9EEE-23A4DC17DB96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83B0-9A68-4F08-9D8D-C154DDC4FF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5578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8" y="4407926"/>
            <a:ext cx="10361852" cy="136239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8" y="2907386"/>
            <a:ext cx="10361852" cy="150053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012C-4B1D-4A70-9EEE-23A4DC17DB96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83B0-9A68-4F08-9D8D-C154DDC4FF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104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2" y="1600571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4" y="1600571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012C-4B1D-4A70-9EEE-23A4DC17DB96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83B0-9A68-4F08-9D8D-C154DDC4FF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618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2" y="2175383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4" y="1535469"/>
            <a:ext cx="5388333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4" y="2175383"/>
            <a:ext cx="5388333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012C-4B1D-4A70-9EEE-23A4DC17DB96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83B0-9A68-4F08-9D8D-C154DDC4FF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440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012C-4B1D-4A70-9EEE-23A4DC17DB96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83B0-9A68-4F08-9D8D-C154DDC4FF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28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012C-4B1D-4A70-9EEE-23A4DC17DB96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83B0-9A68-4F08-9D8D-C154DDC4FF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552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3" y="273113"/>
            <a:ext cx="4010560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4" y="273114"/>
            <a:ext cx="6814780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3" y="1435433"/>
            <a:ext cx="4010560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012C-4B1D-4A70-9EEE-23A4DC17DB96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83B0-9A68-4F08-9D8D-C154DDC4FF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602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7" y="4801716"/>
            <a:ext cx="7314248" cy="5668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7" y="612922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7" y="5368581"/>
            <a:ext cx="7314248" cy="8050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012C-4B1D-4A70-9EEE-23A4DC17DB96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83B0-9A68-4F08-9D8D-C154DDC4FF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849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3" y="274707"/>
            <a:ext cx="10971373" cy="1143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3" y="1600571"/>
            <a:ext cx="10971373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2" y="6357828"/>
            <a:ext cx="2844430" cy="36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4012C-4B1D-4A70-9EEE-23A4DC17DB96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61" y="6357828"/>
            <a:ext cx="3860297" cy="36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4" y="6357828"/>
            <a:ext cx="2844430" cy="36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983B0-9A68-4F08-9D8D-C154DDC4FF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699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6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4530" y="2133984"/>
            <a:ext cx="10361852" cy="147036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потока мюонов космических лучей под большими зенитными углами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43478" y="4005858"/>
            <a:ext cx="3680483" cy="1296144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выполнила 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Пономарева Н.В., Б18-102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к.ф.-м.н. Дмитриева А.Н.</a:t>
            </a: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4706" y="1743236"/>
            <a:ext cx="9000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исследовательский ядерный университет «МИФИ»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3187" y="628731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435"/>
          <a:stretch/>
        </p:blipFill>
        <p:spPr>
          <a:xfrm>
            <a:off x="10055646" y="169882"/>
            <a:ext cx="1822016" cy="18559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57" r="9502"/>
          <a:stretch/>
        </p:blipFill>
        <p:spPr>
          <a:xfrm>
            <a:off x="218427" y="3645818"/>
            <a:ext cx="4306912" cy="24757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14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0232" y="2501100"/>
            <a:ext cx="10644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642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51" y="0"/>
            <a:ext cx="10713926" cy="622469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98" y="2408388"/>
            <a:ext cx="5303119" cy="3556757"/>
          </a:xfrm>
        </p:spPr>
      </p:pic>
      <p:sp>
        <p:nvSpPr>
          <p:cNvPr id="4" name="Прямоугольник 3"/>
          <p:cNvSpPr/>
          <p:nvPr/>
        </p:nvSpPr>
        <p:spPr>
          <a:xfrm>
            <a:off x="11826211" y="6246171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542" y="549474"/>
            <a:ext cx="56886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Интегральная интенсивность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мюонов позволяет оценить, сколько времени потребуется для получения оптимального количества событий в различных экспериментах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мюонными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детекторами  с учетом их размеров и светосилы.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21" y="6246171"/>
            <a:ext cx="4910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Супермодули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координатного детектора ДЕКОР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7176" y="549474"/>
            <a:ext cx="63832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мюонная томография применяется в различных исследованиях: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картирование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внутренней структуры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вулканов,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еологические исследования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подземных вод, особенно в районах, подверженных оползням и сильным осадкам),</a:t>
            </a: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«тайных комнат» в древних архитектурных объектах,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мюонография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ядерного топлива в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реакторах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редотвращение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несанкционированного перемещения тяжелых делящихся веществ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https://4.bp.blogspot.com/-SqbOsLv1QFs/Wfx8xSTYz2I/AAAAAAAAE_w/C7YWbJeA1WcYumNG9j5klTjfHIrcMuFSwCLcBGAs/s1600/%25D0%25BF%25D0%25B8%25D1%2580%25D0%25B0%25D0%25BC%25D0%25B8%25D0%25B4%25D0%25B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185" y="3431572"/>
            <a:ext cx="2941165" cy="1654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Упавшие с неб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262" y="3349676"/>
            <a:ext cx="3282151" cy="2096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техновинк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174" y="5100080"/>
            <a:ext cx="2664296" cy="16632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3358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="" xmlns:a16="http://schemas.microsoft.com/office/drawing/2014/main" id="{991E8AF4-8CDF-49D4-9642-43E11B0813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66446" y="2341616"/>
            <a:ext cx="7095340" cy="45179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480" y="0"/>
            <a:ext cx="10971373" cy="726195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Интенсивность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мюонов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26211" y="633636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237686" y="715150"/>
          <a:ext cx="5727700" cy="876300"/>
        </p:xfrm>
        <a:graphic>
          <a:graphicData uri="http://schemas.openxmlformats.org/presentationml/2006/ole">
            <p:oleObj spid="_x0000_s23554" name="Equation" r:id="rId4" imgW="5727600" imgH="876240" progId="Equation.DSMT4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65852" y="1786720"/>
          <a:ext cx="1714500" cy="393700"/>
        </p:xfrm>
        <a:graphic>
          <a:graphicData uri="http://schemas.openxmlformats.org/presentationml/2006/ole">
            <p:oleObj spid="_x0000_s23555" name="Equation" r:id="rId5" imgW="1714320" imgH="39348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80364" y="1715282"/>
            <a:ext cx="10310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– </a:t>
            </a:r>
            <a:r>
              <a:rPr lang="ru-RU" sz="2400" dirty="0" smtClean="0"/>
              <a:t>число событий, зарегистрированных в данных угловых и энергетических интервалах; 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65852" y="2429662"/>
            <a:ext cx="5245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 –</a:t>
            </a:r>
            <a:r>
              <a:rPr lang="ru-RU" sz="2400" dirty="0" smtClean="0"/>
              <a:t> «живое» время работы установки;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380166" y="2929728"/>
          <a:ext cx="928694" cy="535179"/>
        </p:xfrm>
        <a:graphic>
          <a:graphicData uri="http://schemas.openxmlformats.org/presentationml/2006/ole">
            <p:oleObj spid="_x0000_s23556" name="Equation" r:id="rId6" imgW="749160" imgH="43164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8728" y="3001166"/>
            <a:ext cx="3786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–</a:t>
            </a:r>
            <a:r>
              <a:rPr lang="en-US" sz="2400" dirty="0" smtClean="0"/>
              <a:t> </a:t>
            </a:r>
            <a:r>
              <a:rPr lang="ru-RU" sz="2400" dirty="0" smtClean="0"/>
              <a:t>коэффициенты, учитывающие эффективность срабатывания отдельных </a:t>
            </a:r>
            <a:r>
              <a:rPr lang="ru-RU" sz="2400" dirty="0" err="1" smtClean="0"/>
              <a:t>супермодулей</a:t>
            </a:r>
            <a:r>
              <a:rPr lang="ru-RU" sz="2400" dirty="0" smtClean="0"/>
              <a:t> пары;  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308728" y="5001430"/>
          <a:ext cx="1879600" cy="393700"/>
        </p:xfrm>
        <a:graphic>
          <a:graphicData uri="http://schemas.openxmlformats.org/presentationml/2006/ole">
            <p:oleObj spid="_x0000_s23557" name="Equation" r:id="rId7" imgW="1879560" imgH="39348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08728" y="4929992"/>
            <a:ext cx="4429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           –</a:t>
            </a:r>
            <a:r>
              <a:rPr lang="en-US" sz="2400" dirty="0" smtClean="0"/>
              <a:t> </a:t>
            </a:r>
            <a:r>
              <a:rPr lang="ru-RU" sz="2400" dirty="0" smtClean="0"/>
              <a:t>светосила установки, с учетом эффективности регистрации и реконструкции треков.</a:t>
            </a:r>
            <a:r>
              <a:rPr lang="en-US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track_gen.png"/>
          <p:cNvPicPr>
            <a:picLocks noChangeAspect="1"/>
          </p:cNvPicPr>
          <p:nvPr/>
        </p:nvPicPr>
        <p:blipFill rotWithShape="1">
          <a:blip r:embed="rId3"/>
          <a:srcRect t="3211" r="7206"/>
          <a:stretch/>
        </p:blipFill>
        <p:spPr>
          <a:xfrm>
            <a:off x="7054202" y="529359"/>
            <a:ext cx="5104332" cy="4207912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62558" y="1278835"/>
                <a:ext cx="87129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θ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φ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GB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площадь, которую «видит» трек, летящий под  зенитным углом </a:t>
                </a:r>
                <a:r>
                  <a:rPr lang="el-GR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ru-RU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азимутальным углом </a:t>
                </a:r>
                <a:r>
                  <a:rPr lang="el-GR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ru-RU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GB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l-GR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sin</a:t>
                </a:r>
                <a:r>
                  <a:rPr lang="el-GR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l-GR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l-GR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-d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l-GR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l-GR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GB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элемент телесного </a:t>
                </a:r>
                <a:r>
                  <a:rPr lang="ru-RU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угла</a:t>
                </a:r>
              </a:p>
              <a:p>
                <a:endParaRPr lang="ru-RU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Розыгрыш точки: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58" y="1278835"/>
                <a:ext cx="8712968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560" t="-2538" b="-71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521" y="189434"/>
            <a:ext cx="11194555" cy="571504"/>
          </a:xfrm>
        </p:spPr>
        <p:txBody>
          <a:bodyPr>
            <a:noAutofit/>
          </a:bodyPr>
          <a:lstStyle/>
          <a:p>
            <a:pPr algn="l"/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светосилы установки методом Монте-Карло</a:t>
            </a:r>
            <a:endParaRPr 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558" y="846649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Светосила:</a:t>
            </a:r>
            <a:r>
              <a:rPr lang="ru-RU" sz="20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738808" y="635875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42829" y="4312536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вычисления светосилы пары СМ01-СМ02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37290" y="4144174"/>
            <a:ext cx="2998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Розыгрыш зенитного угла: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99432" y="3119617"/>
            <a:ext cx="3168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базовая случайная величина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62958" y="2150999"/>
            <a:ext cx="3522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Розыгрыш азимутального угла:</a:t>
            </a: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1880364" y="786588"/>
          <a:ext cx="3222624" cy="522916"/>
        </p:xfrm>
        <a:graphic>
          <a:graphicData uri="http://schemas.openxmlformats.org/presentationml/2006/ole">
            <p:oleObj spid="_x0000_s5121" name="Equation" r:id="rId5" imgW="3365280" imgH="545760" progId="Equation.DSMT4">
              <p:embed/>
            </p:oleObj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165852" y="2572538"/>
          <a:ext cx="3358874" cy="1214446"/>
        </p:xfrm>
        <a:graphic>
          <a:graphicData uri="http://schemas.openxmlformats.org/presentationml/2006/ole">
            <p:oleObj spid="_x0000_s5122" name="Equation" r:id="rId6" imgW="3898800" imgH="1409400" progId="Equation.DSMT4">
              <p:embed/>
            </p:oleObj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3952066" y="2572538"/>
          <a:ext cx="3594100" cy="393700"/>
        </p:xfrm>
        <a:graphic>
          <a:graphicData uri="http://schemas.openxmlformats.org/presentationml/2006/ole">
            <p:oleObj spid="_x0000_s5123" name="Equation" r:id="rId7" imgW="3593880" imgH="393480" progId="Equation.DSMT4">
              <p:embed/>
            </p:oleObj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3237686" y="4001298"/>
          <a:ext cx="6502400" cy="2501900"/>
        </p:xfrm>
        <a:graphic>
          <a:graphicData uri="http://schemas.openxmlformats.org/presentationml/2006/ole">
            <p:oleObj spid="_x0000_s5124" name="Equation" r:id="rId8" imgW="6502320" imgH="250164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33419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47618" y="3797201"/>
                <a:ext cx="11442839" cy="2334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𝑟𝑒𝑔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ru-RU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ru-RU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ru-RU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  <a:cs typeface="Times New Roman" panose="02020603050405020304" pitchFamily="18" charset="0"/>
                              </a:rPr>
                              <m:t>min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‒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количество треков частиц, зарегистрированных парой СМ с учетом выполнения условий срабатывания СМ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𝑝𝑙𝑎𝑛𝑒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‒ </m:t>
                      </m:r>
                      <m:r>
                        <m:rPr>
                          <m:nor/>
                        </m:rP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площадь плоскости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/>
                        <a:cs typeface="Times New Roman" panose="02020603050405020304" pitchFamily="18" charset="0"/>
                      </a:rPr>
                      <m:t>φ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‒</m:t>
                    </m:r>
                    <m:r>
                      <m:rPr>
                        <m:nor/>
                      </m:rPr>
                      <a: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разность между максимальным и минимальным азимутальными углами для каждой пары СМ;</m:t>
                    </m:r>
                  </m:oMath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‒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разность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косинусов минимального и максимального зенитных углов для каждой пары СМ; </a:t>
                </a: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en-US" sz="20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acc>
                      </m:e>
                    </m:acc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‒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косинус угла между направлением трека и нормалью к плоскости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𝑡𝑜𝑡𝑎𝑙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‒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количество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промоделированных треков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частиц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18" y="3797201"/>
                <a:ext cx="11442839" cy="2334357"/>
              </a:xfrm>
              <a:prstGeom prst="rect">
                <a:avLst/>
              </a:prstGeom>
              <a:blipFill rotWithShape="1">
                <a:blip r:embed="rId3"/>
                <a:stretch>
                  <a:fillRect l="-532" t="-1305" b="-39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1823005" y="633636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7618" y="261442"/>
            <a:ext cx="114428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срабатывания СМ: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BOUND: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трек должен пройти не ближе 4 см от края СМ;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 внутренней структуры СМ:  трек регистрируется СМ, если пройдет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внутренний объем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работающей трубки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через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холдер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зазор между трубками.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9494" y="1701602"/>
            <a:ext cx="114578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каждом СМ сработает не менее двух четных и не менее двух нечетных плоскостей, а в сумме </a:t>
            </a:r>
            <a:r>
              <a:rPr lang="en-GB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не менее пяти, тогда считается, что частица зарегистрирована установкой.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7618" y="2529065"/>
            <a:ext cx="3627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/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Светосила:</a:t>
            </a:r>
            <a:endParaRPr 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880364" y="2643976"/>
          <a:ext cx="8686800" cy="1079500"/>
        </p:xfrm>
        <a:graphic>
          <a:graphicData uri="http://schemas.openxmlformats.org/presentationml/2006/ole">
            <p:oleObj spid="_x0000_s4097" name="Equation" r:id="rId4" imgW="8686800" imgH="1079280" progId="Equation.DSMT4">
              <p:embed/>
            </p:oleObj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38478" y="2572539"/>
            <a:ext cx="1285884" cy="57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4863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9765" y="909514"/>
            <a:ext cx="4061385" cy="1117149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введения учета внутренней структуры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82" t="6678" r="4462" b="6966"/>
          <a:stretch/>
        </p:blipFill>
        <p:spPr>
          <a:xfrm>
            <a:off x="5807173" y="81488"/>
            <a:ext cx="5976665" cy="33071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75" t="7092" r="3843" b="7381"/>
          <a:stretch/>
        </p:blipFill>
        <p:spPr>
          <a:xfrm>
            <a:off x="5778764" y="3393639"/>
            <a:ext cx="6148275" cy="34395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38622" y="2574627"/>
            <a:ext cx="4159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Учет отключенных </a:t>
            </a:r>
            <a:r>
              <a:rPr lang="ru-RU" sz="2400" dirty="0" err="1" smtClean="0"/>
              <a:t>полукамер</a:t>
            </a:r>
            <a:endParaRPr lang="ru-RU" sz="2400" dirty="0"/>
          </a:p>
        </p:txBody>
      </p:sp>
      <p:sp>
        <p:nvSpPr>
          <p:cNvPr id="18" name="Левая фигурная скобка 17"/>
          <p:cNvSpPr/>
          <p:nvPr/>
        </p:nvSpPr>
        <p:spPr>
          <a:xfrm>
            <a:off x="5591150" y="81488"/>
            <a:ext cx="216024" cy="6660674"/>
          </a:xfrm>
          <a:prstGeom prst="leftBrac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826211" y="633636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76" t="7598" r="5426" b="7107"/>
          <a:stretch/>
        </p:blipFill>
        <p:spPr>
          <a:xfrm>
            <a:off x="21883" y="3141762"/>
            <a:ext cx="5251981" cy="3330337"/>
          </a:xfrm>
        </p:spPr>
      </p:pic>
    </p:spTree>
    <p:extLst>
      <p:ext uri="{BB962C8B-B14F-4D97-AF65-F5344CB8AC3E}">
        <p14:creationId xmlns="" xmlns:p14="http://schemas.microsoft.com/office/powerpoint/2010/main" val="268395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62" r="7461"/>
          <a:stretch/>
        </p:blipFill>
        <p:spPr>
          <a:xfrm>
            <a:off x="118542" y="837506"/>
            <a:ext cx="5414842" cy="4896544"/>
          </a:xfrm>
        </p:spPr>
      </p:pic>
      <p:sp>
        <p:nvSpPr>
          <p:cNvPr id="5" name="TextBox 4"/>
          <p:cNvSpPr txBox="1"/>
          <p:nvPr/>
        </p:nvSpPr>
        <p:spPr>
          <a:xfrm>
            <a:off x="1342678" y="559003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Светосила пары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СМ01-СМ02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598" y="117426"/>
            <a:ext cx="10971373" cy="504056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Светосила установки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13315" y="6483767"/>
            <a:ext cx="4749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светосилы от азимутального угла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9" t="7471" r="4731" b="6879"/>
          <a:stretch/>
        </p:blipFill>
        <p:spPr>
          <a:xfrm>
            <a:off x="6545277" y="16818"/>
            <a:ext cx="4974264" cy="31227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96169" y="2997854"/>
            <a:ext cx="4583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светосилы от зенитного угла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58" t="7181" r="4233" b="7241"/>
          <a:stretch/>
        </p:blipFill>
        <p:spPr>
          <a:xfrm>
            <a:off x="6389618" y="3455501"/>
            <a:ext cx="5285582" cy="30579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794838" y="632498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60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3" y="274707"/>
            <a:ext cx="10971373" cy="70681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Интенсивность потока мюонов для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пары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СМ1-СМ2 </a:t>
            </a:r>
            <a:endParaRPr lang="ru-RU" sz="36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68" t="11551" r="3700" b="7962"/>
          <a:stretch/>
        </p:blipFill>
        <p:spPr>
          <a:xfrm>
            <a:off x="118542" y="1176350"/>
            <a:ext cx="9157918" cy="4104456"/>
          </a:xfrm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75556104"/>
              </p:ext>
            </p:extLst>
          </p:nvPr>
        </p:nvGraphicFramePr>
        <p:xfrm>
          <a:off x="8759502" y="4293890"/>
          <a:ext cx="1751013" cy="1338263"/>
        </p:xfrm>
        <a:graphic>
          <a:graphicData uri="http://schemas.openxmlformats.org/presentationml/2006/ole">
            <p:oleObj spid="_x0000_s1035" name="Equation" r:id="rId4" imgW="1028520" imgH="78732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07373" y="3357786"/>
            <a:ext cx="4274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</a:t>
            </a:r>
            <a:r>
              <a:rPr lang="ru-RU" sz="2400" dirty="0" smtClean="0"/>
              <a:t>реднее </a:t>
            </a:r>
            <a:r>
              <a:rPr lang="ru-RU" sz="2400" dirty="0"/>
              <a:t>арифметическое </a:t>
            </a:r>
            <a:r>
              <a:rPr lang="ru-RU" sz="2400" dirty="0" smtClean="0"/>
              <a:t>взвешенное: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790301" y="633636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4941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3" y="274707"/>
            <a:ext cx="10971373" cy="70681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590" y="1197546"/>
            <a:ext cx="11043381" cy="5161356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Написана функция, моделирующая случайный трек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частицы;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аписана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функция, рассчитывающая координаты всех объемов, составляющих внутреннюю структуру СМ, с учетом смещений относительно номинальных положений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SmeshDCR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роверена корректность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введения внутренней структуры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детектора;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аписана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функция, проверяющая, может ли СМ зарегистрировать трек с учетом внутренней структуры СМ, условия BOUND и отключенных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полукамер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ассчитана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светосила пары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СМ01-СМ02,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построены распределения светосилы по зенитному и азимутальному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углам;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змерена интенсивность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потока мюонов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пары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СМ01-СМ02.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26211" y="635890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="" xmlns:p14="http://schemas.microsoft.com/office/powerpoint/2010/main" val="69468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405</Words>
  <Application>Microsoft Office PowerPoint</Application>
  <PresentationFormat>Произвольный</PresentationFormat>
  <Paragraphs>58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Equation</vt:lpstr>
      <vt:lpstr>Интенсивность потока мюонов космических лучей под большими зенитными углами</vt:lpstr>
      <vt:lpstr>Актуальность</vt:lpstr>
      <vt:lpstr>Интенсивность потока мюонов</vt:lpstr>
      <vt:lpstr>Расчет светосилы установки методом Монте-Карло</vt:lpstr>
      <vt:lpstr>Слайд 5</vt:lpstr>
      <vt:lpstr>Проверка введения учета внутренней структуры</vt:lpstr>
      <vt:lpstr>Светосила установки</vt:lpstr>
      <vt:lpstr>Интенсивность потока мюонов для пары СМ1-СМ2 </vt:lpstr>
      <vt:lpstr>Заключение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NVPonomareva</dc:creator>
  <cp:lastModifiedBy>User</cp:lastModifiedBy>
  <cp:revision>83</cp:revision>
  <dcterms:created xsi:type="dcterms:W3CDTF">2022-04-19T11:35:37Z</dcterms:created>
  <dcterms:modified xsi:type="dcterms:W3CDTF">2022-05-10T20:00:46Z</dcterms:modified>
</cp:coreProperties>
</file>