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75" r:id="rId4"/>
    <p:sldId id="274" r:id="rId5"/>
    <p:sldId id="285" r:id="rId6"/>
    <p:sldId id="277" r:id="rId7"/>
    <p:sldId id="282" r:id="rId8"/>
    <p:sldId id="280" r:id="rId9"/>
    <p:sldId id="281" r:id="rId10"/>
    <p:sldId id="284" r:id="rId11"/>
    <p:sldId id="258" r:id="rId12"/>
    <p:sldId id="286" r:id="rId13"/>
    <p:sldId id="287" r:id="rId14"/>
    <p:sldId id="260" r:id="rId15"/>
    <p:sldId id="25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amer Just" initials="D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96436-CDFE-46C0-BEF9-E162276349C9}" v="15" dt="2022-05-06T12:53:33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83" autoAdjust="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454EB-4D60-4937-BAB2-CCF7C9B80E20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5E912-096A-4A4A-BDA8-EB1E9C793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9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5E912-096A-4A4A-BDA8-EB1E9C7937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6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5E912-096A-4A4A-BDA8-EB1E9C7937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5E912-096A-4A4A-BDA8-EB1E9C79379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1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12252-B615-4501-98E6-491D82FEA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11D243-FEBC-4ED2-BAD1-095A0BEDF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0EADB-19AA-4D71-A507-DCE50B58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23A7-77B6-4C4C-8B9F-C835C7D13FDD}" type="datetime1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3FA88F-8C8D-4A53-8324-5BFB5469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88665-01A6-4008-BED3-273478A3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6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83C9D-33E5-4939-BB4E-10E702F0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41090A-487C-4495-89DD-CE98CE8F4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3D4B4-71CC-4A2D-9B08-B012450CF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E487-6E6D-476C-B13C-FE5ECFCEF66D}" type="datetime1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A0D56E-78C2-4E9D-B995-BEBB5977A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8547F5-E81D-4DCC-BCED-8633EC28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2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BC16D1-16BD-400B-875B-AE080386E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71B979-07F5-4CB6-BDDF-F9101EB7D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5E9096-85B9-4418-9473-D8FA763F0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7DD0-E78D-469C-AACB-72531810185F}" type="datetime1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12AB1-4561-4115-8C71-96927586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B3E0E-6D1B-4AFE-9C62-D3C8BDB4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8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BB0AA-A685-4B9C-AA19-1EF1114C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C89904-EDB0-401D-8417-B1659F7D7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CF63A3-8C70-427C-A1E9-095349BD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592D-1776-4A60-ADB2-98A1B2DA19F4}" type="datetime1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A456F-F16B-43B0-AD91-416837FC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5FA21B-C202-4CB3-8B09-D4049394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EFC9F-6C50-4F81-99B6-BB7BC93B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2F2915-D438-46B8-AA55-CA2839BBD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6E144-8537-4DC1-8696-52ED6453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69F7-7E11-486B-A550-1E5C5E743657}" type="datetime1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878DC1-F1D6-4AD3-9711-E13D6CEE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C6302-06F8-4838-801A-C3518B75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85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FA913-1CF1-449C-BD3D-2B61EF3F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313CB-8FA6-43E6-A554-161B83E74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3AA97D-491F-42F3-8460-D5310F4C1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F332AA-569E-4B45-88FD-34EAC8E2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E4D7-5681-43AC-9D7D-C57C85505EF7}" type="datetime1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CE249D-CF84-4DBA-B962-2B9D652E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7F4AF8-3213-4250-A105-D61CE10C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3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059F4-E8ED-4867-9C97-94509ACF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1FD4DA-6B54-45CC-BB46-A53C6C5A3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2CB1CC-EDD6-4B18-A244-DF4F95E32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5430FF-9245-4890-B120-3CBC79289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07A90F-D40F-4305-84AB-F9D8D8FDC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DB1308-AE1D-4B64-BBFB-177B9B05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688D-FADD-4E24-A673-1F9A11588FD1}" type="datetime1">
              <a:rPr lang="ru-RU" smtClean="0"/>
              <a:t>10.05.2022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A86132-EB84-40BB-9914-98E085B4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BA979F-6AB9-4E19-945B-D0F26EDA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0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DDB5A-397D-414A-9416-FCE13424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27C3AF-16F4-4390-982D-071D2C09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ADF4-6B24-471C-BCFA-B4D0D40E709B}" type="datetime1">
              <a:rPr lang="ru-RU" smtClean="0"/>
              <a:t>10.05.2022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D3CC46-5E83-4FEE-8AE9-78BEB96A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7FFBEF-2DB2-4411-9F8C-6EADABB5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3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E32457-47BA-4F9A-9EDB-D6D207150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C990-F0DD-48E3-9F48-E5E95580B277}" type="datetime1">
              <a:rPr lang="ru-RU" smtClean="0"/>
              <a:t>10.05.2022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F0BF94-2977-48E7-9945-0471EAE9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E688D4-525E-41B5-95D6-0ABF4194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5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CB590-84EE-456D-A24D-ED247A64A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99E564-2614-4831-B433-E9FAEA2A2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219065-1BE4-4F2E-8189-79633FBD7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1A512D-AE64-4BC1-BB19-F19B2B5A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D797-33AE-492C-BCB2-21C06400A19A}" type="datetime1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126A78-9126-4042-B64F-3C4D8B32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5D45A8-3FD5-4B53-8A64-F48C8E5B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6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FC25-5771-4DC2-A086-2FEC83F3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3FF61B-697B-4E18-BB44-B63AC1684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A1994C-E942-42B3-83D8-88BDD186D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0EEDA5-E62E-4805-AE84-E934D745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6902-B0B3-4F65-B566-F10E82D756C3}" type="datetime1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502A2E-A588-44B8-9A08-55F4A545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DD06AA-0A5A-4061-92CA-9A882D4F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0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56E4D-9189-402A-AD10-25D0C32A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7DD12D-5155-4D3C-A30F-EDD365D3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AFC82E-3836-451A-8137-7AECE37ED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770C8BA-7F60-40D2-B558-13035F063557}" type="datetime1">
              <a:rPr lang="ru-RU" smtClean="0"/>
              <a:t>10.05.2022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2CAD63-FDC7-40CA-A2D6-61E36468E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58386E-A0D4-4072-9ECC-16820BDAF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C547371-D6EB-4160-B271-D723EA9CF6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71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6516" y="2133490"/>
            <a:ext cx="10359454" cy="1470026"/>
          </a:xfrm>
        </p:spPr>
        <p:txBody>
          <a:bodyPr>
            <a:noAutofit/>
          </a:bodyPr>
          <a:lstStyle/>
          <a:p>
            <a:r>
              <a:rPr lang="ru-RU" sz="3199" dirty="0">
                <a:latin typeface="+mn-lt"/>
                <a:cs typeface="Times New Roman" panose="02020603050405020304" pitchFamily="18" charset="0"/>
              </a:rPr>
              <a:t>Исследование отклика установки ПРИЗМА-32 при регистрации широких атмосферных ливней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1211" y="4626578"/>
            <a:ext cx="6862017" cy="697176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latin typeface="+mn-lt"/>
                <a:cs typeface="Times New Roman" panose="02020603050405020304" pitchFamily="18" charset="0"/>
              </a:rPr>
              <a:t>Работу выполнил:  студент бакалавриата </a:t>
            </a:r>
            <a:r>
              <a:rPr lang="ru-RU" sz="1800" dirty="0" err="1">
                <a:latin typeface="+mn-lt"/>
                <a:cs typeface="Times New Roman" panose="02020603050405020304" pitchFamily="18" charset="0"/>
              </a:rPr>
              <a:t>Почестнев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 А.Д.</a:t>
            </a:r>
          </a:p>
          <a:p>
            <a:pPr algn="l"/>
            <a:r>
              <a:rPr lang="ru-RU" sz="1800" dirty="0">
                <a:latin typeface="+mn-lt"/>
                <a:cs typeface="Times New Roman" panose="02020603050405020304" pitchFamily="18" charset="0"/>
              </a:rPr>
              <a:t>Научный руководитель: к.ф.-м.н. Громушкин Д.М.</a:t>
            </a:r>
            <a:endParaRPr lang="en-GB" sz="1800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542" y="1742833"/>
            <a:ext cx="8998916" cy="43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cs typeface="Times New Roman" panose="02020603050405020304" pitchFamily="18" charset="0"/>
              </a:rPr>
              <a:t>Национальный исследовательский ядерный университет «МИФИ»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4681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11 </a:t>
            </a:r>
            <a:r>
              <a:rPr lang="ru-RU" dirty="0">
                <a:cs typeface="Times New Roman" panose="02020603050405020304" pitchFamily="18" charset="0"/>
              </a:rPr>
              <a:t>мая 2022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5"/>
          <a:stretch/>
        </p:blipFill>
        <p:spPr>
          <a:xfrm>
            <a:off x="10447427" y="2156"/>
            <a:ext cx="1708854" cy="1740677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F04BFB-D85F-42B3-BED3-C28B3E6F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492B467-B06F-4F7A-B235-B18AA817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10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D657A-AE12-4685-9EA3-7A9A4E7E8468}"/>
              </a:ext>
            </a:extLst>
          </p:cNvPr>
          <p:cNvSpPr txBox="1"/>
          <p:nvPr/>
        </p:nvSpPr>
        <p:spPr>
          <a:xfrm>
            <a:off x="670845" y="884939"/>
            <a:ext cx="108503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Спроектирована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и создана база экспериментальных данных установки ПРИЗМА-32.</a:t>
            </a:r>
          </a:p>
          <a:p>
            <a:pPr algn="just"/>
            <a:endParaRPr lang="ru-RU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Проведена фильтрация данных установки ПРИЗМА-32 за 2013-2021 гг.</a:t>
            </a:r>
            <a:endParaRPr lang="ru-RU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ru-RU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Создан массив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экспериментальных данных установки ПРИЗМА-32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со стабильной работой детекторов за 2013-20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21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гг. </a:t>
            </a:r>
          </a:p>
          <a:p>
            <a:pPr algn="just"/>
            <a:endParaRPr lang="ru-RU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Получены временные распределения нейтронов</a:t>
            </a:r>
            <a:r>
              <a:rPr lang="ru-RU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и спектры энерговыделения заряженной компоненты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за</a:t>
            </a:r>
            <a:r>
              <a:rPr lang="ru-RU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 длительный период времени (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2013-20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21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гг.) работы установки ПРИЗМА-32. 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Полученные параметры экспонент временных распределений нейтронов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имеют хорошее согласие с результатами обработки данных временных распределений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полученных ранее (</a:t>
            </a:r>
            <a:r>
              <a:rPr lang="ru-RU" dirty="0"/>
              <a:t>Д. М. Громушкин и др. </a:t>
            </a:r>
            <a:r>
              <a:rPr lang="en-GB" dirty="0"/>
              <a:t>// </a:t>
            </a:r>
            <a:r>
              <a:rPr lang="ru-RU" dirty="0"/>
              <a:t>ЯФ, 2015</a:t>
            </a:r>
            <a:r>
              <a:rPr lang="en-GB" dirty="0"/>
              <a:t>)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согласуются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результатами моделирования по параметру </a:t>
            </a:r>
            <a:r>
              <a:rPr lang="en-US" b="0" dirty="0">
                <a:latin typeface="+mn-lt"/>
              </a:rPr>
              <a:t>t</a:t>
            </a:r>
            <a:r>
              <a:rPr lang="en-US" b="0" baseline="-25000" dirty="0">
                <a:latin typeface="+mn-lt"/>
              </a:rPr>
              <a:t>1</a:t>
            </a:r>
            <a:r>
              <a:rPr lang="ru-RU" b="0" baseline="-25000" dirty="0">
                <a:latin typeface="+mn-lt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Izhbulyakova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J.Phys.Conf.Ser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., 2020)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Полученные коэффициенты наклона спектра энерговыделения имеют большее значение, чем то, которое было получено ранее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D.M.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Gromushkin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et al. //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Izv.Ross.Akad.Nauk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Ser.Fiz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., 2015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C58B7-B863-4A12-A6F9-17B27EC23398}"/>
              </a:ext>
            </a:extLst>
          </p:cNvPr>
          <p:cNvSpPr txBox="1"/>
          <p:nvPr/>
        </p:nvSpPr>
        <p:spPr>
          <a:xfrm>
            <a:off x="4960620" y="214842"/>
            <a:ext cx="227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21236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017DE-56CE-479E-9707-10AAAC0D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650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C35AFD2-820A-4C46-B0AB-347697C0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C547371-D6EB-4160-B271-D723EA9CF67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34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F17913-6BEE-4564-AC5C-138A1C5338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4" y="1150877"/>
            <a:ext cx="5470236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6AA5F5-F091-423D-8D39-2F800B9FCC48}"/>
              </a:ext>
            </a:extLst>
          </p:cNvPr>
          <p:cNvSpPr txBox="1"/>
          <p:nvPr/>
        </p:nvSpPr>
        <p:spPr>
          <a:xfrm>
            <a:off x="408564" y="351719"/>
            <a:ext cx="6029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Вид данных ПРИЗМА-32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66CBC-FB4B-40A4-B803-6034FD4AA048}"/>
              </a:ext>
            </a:extLst>
          </p:cNvPr>
          <p:cNvSpPr txBox="1"/>
          <p:nvPr/>
        </p:nvSpPr>
        <p:spPr>
          <a:xfrm>
            <a:off x="980641" y="5162787"/>
            <a:ext cx="4516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 записи файла с основными параметрами зарегистрированных событий.</a:t>
            </a:r>
          </a:p>
          <a:p>
            <a:endParaRPr lang="ru-RU" spc="-15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00E90-CE75-4A5F-9AA4-F4B26FFFCACE}"/>
              </a:ext>
            </a:extLst>
          </p:cNvPr>
          <p:cNvSpPr txBox="1"/>
          <p:nvPr/>
        </p:nvSpPr>
        <p:spPr>
          <a:xfrm>
            <a:off x="6003636" y="520909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Пример записи файла, содержащего данные о временном распределении нейтронов после прихода ШАЛ во времени с шагом 100 мкс для каждого события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CEA7B-3A27-415B-9C7A-77FB8F521FC4}"/>
              </a:ext>
            </a:extLst>
          </p:cNvPr>
          <p:cNvSpPr txBox="1"/>
          <p:nvPr/>
        </p:nvSpPr>
        <p:spPr>
          <a:xfrm>
            <a:off x="5638800" y="297410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CB4B7C7-F88D-4111-9638-AEF2CC8F2D5E}"/>
              </a:ext>
            </a:extLst>
          </p:cNvPr>
          <p:cNvGrpSpPr/>
          <p:nvPr/>
        </p:nvGrpSpPr>
        <p:grpSpPr>
          <a:xfrm>
            <a:off x="5827581" y="488417"/>
            <a:ext cx="5041520" cy="4176379"/>
            <a:chOff x="5827581" y="488417"/>
            <a:chExt cx="5041520" cy="41763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A7FAF1-32E9-4394-8372-9DDB4DAA8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751" y="1283421"/>
              <a:ext cx="3562350" cy="3381375"/>
            </a:xfrm>
            <a:prstGeom prst="rect">
              <a:avLst/>
            </a:prstGeom>
            <a:noFill/>
          </p:spPr>
        </p:pic>
        <p:cxnSp>
          <p:nvCxnSpPr>
            <p:cNvPr id="31" name="Соединитель: уступ 30">
              <a:extLst>
                <a:ext uri="{FF2B5EF4-FFF2-40B4-BE49-F238E27FC236}">
                  <a16:creationId xmlns:a16="http://schemas.microsoft.com/office/drawing/2014/main" id="{41A30A3A-DB29-40CB-B7E1-C1229518B491}"/>
                </a:ext>
              </a:extLst>
            </p:cNvPr>
            <p:cNvCxnSpPr>
              <a:cxnSpLocks/>
            </p:cNvCxnSpPr>
            <p:nvPr/>
          </p:nvCxnSpPr>
          <p:spPr>
            <a:xfrm>
              <a:off x="6809829" y="1334799"/>
              <a:ext cx="538162" cy="487354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99" name="TextBox 4098">
              <a:extLst>
                <a:ext uri="{FF2B5EF4-FFF2-40B4-BE49-F238E27FC236}">
                  <a16:creationId xmlns:a16="http://schemas.microsoft.com/office/drawing/2014/main" id="{8D9104BA-7F95-4264-8DC0-D7D11DEBB498}"/>
                </a:ext>
              </a:extLst>
            </p:cNvPr>
            <p:cNvSpPr txBox="1"/>
            <p:nvPr/>
          </p:nvSpPr>
          <p:spPr>
            <a:xfrm>
              <a:off x="5827581" y="1036464"/>
              <a:ext cx="116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</a:rPr>
                <a:t>Время записи события</a:t>
              </a:r>
            </a:p>
          </p:txBody>
        </p:sp>
        <p:cxnSp>
          <p:nvCxnSpPr>
            <p:cNvPr id="4103" name="Прямая со стрелкой 4102">
              <a:extLst>
                <a:ext uri="{FF2B5EF4-FFF2-40B4-BE49-F238E27FC236}">
                  <a16:creationId xmlns:a16="http://schemas.microsoft.com/office/drawing/2014/main" id="{43066979-93BD-4376-BCD6-3E0173E97C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8472" y="1150877"/>
              <a:ext cx="367144" cy="5916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04" name="TextBox 4103">
              <a:extLst>
                <a:ext uri="{FF2B5EF4-FFF2-40B4-BE49-F238E27FC236}">
                  <a16:creationId xmlns:a16="http://schemas.microsoft.com/office/drawing/2014/main" id="{218B9D65-07FF-4AE2-A42C-6DF8C1CE9CB2}"/>
                </a:ext>
              </a:extLst>
            </p:cNvPr>
            <p:cNvSpPr txBox="1"/>
            <p:nvPr/>
          </p:nvSpPr>
          <p:spPr>
            <a:xfrm>
              <a:off x="8423563" y="616985"/>
              <a:ext cx="125614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</a:rPr>
                <a:t>Число нейтронов в событии</a:t>
              </a:r>
            </a:p>
          </p:txBody>
        </p:sp>
        <p:cxnSp>
          <p:nvCxnSpPr>
            <p:cNvPr id="4118" name="Прямая со стрелкой 4117">
              <a:extLst>
                <a:ext uri="{FF2B5EF4-FFF2-40B4-BE49-F238E27FC236}">
                  <a16:creationId xmlns:a16="http://schemas.microsoft.com/office/drawing/2014/main" id="{C40195C5-9650-4A50-90B8-2E1B79A379C6}"/>
                </a:ext>
              </a:extLst>
            </p:cNvPr>
            <p:cNvCxnSpPr>
              <a:cxnSpLocks/>
            </p:cNvCxnSpPr>
            <p:nvPr/>
          </p:nvCxnSpPr>
          <p:spPr>
            <a:xfrm>
              <a:off x="7619841" y="928619"/>
              <a:ext cx="573537" cy="82242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20" name="TextBox 4119">
              <a:extLst>
                <a:ext uri="{FF2B5EF4-FFF2-40B4-BE49-F238E27FC236}">
                  <a16:creationId xmlns:a16="http://schemas.microsoft.com/office/drawing/2014/main" id="{5389B1C6-34A3-4B6E-A144-FB84DB7EF3E2}"/>
                </a:ext>
              </a:extLst>
            </p:cNvPr>
            <p:cNvSpPr txBox="1"/>
            <p:nvPr/>
          </p:nvSpPr>
          <p:spPr>
            <a:xfrm>
              <a:off x="6991363" y="488417"/>
              <a:ext cx="12876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</a:rPr>
                <a:t>Мастер срабатывания</a:t>
              </a:r>
            </a:p>
          </p:txBody>
        </p: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209F7C59-E5CE-48F5-8250-9F923D24F5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1636" y="2632364"/>
              <a:ext cx="1071419" cy="7112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9ECD3D-3B36-49A8-ACAE-52B0D9B2F761}"/>
                </a:ext>
              </a:extLst>
            </p:cNvPr>
            <p:cNvSpPr txBox="1"/>
            <p:nvPr/>
          </p:nvSpPr>
          <p:spPr>
            <a:xfrm>
              <a:off x="9929090" y="2372689"/>
              <a:ext cx="8664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</a:rPr>
                <a:t>Нейтрон</a:t>
              </a:r>
            </a:p>
          </p:txBody>
        </p:sp>
      </p:grp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D4962-92D5-4E88-99CA-42E6E105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2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891D8-3862-41A5-8958-06705DE5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6"/>
            <a:ext cx="10515600" cy="38735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Таблица c данными о корректности работы детектора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A39EC4-4C2F-464E-A46D-F47ABC687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1" y="1157857"/>
            <a:ext cx="5159680" cy="3858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CFDE90-9E6E-451F-9844-1579329EC327}"/>
              </a:ext>
            </a:extLst>
          </p:cNvPr>
          <p:cNvSpPr txBox="1"/>
          <p:nvPr/>
        </p:nvSpPr>
        <p:spPr>
          <a:xfrm>
            <a:off x="470389" y="545996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Часть бинарной таблицы c данными о корректности работы детектора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7D43F5-B9D0-4FE7-A7BA-2B0EE56C5566}"/>
                  </a:ext>
                </a:extLst>
              </p:cNvPr>
              <p:cNvSpPr txBox="1"/>
              <p:nvPr/>
            </p:nvSpPr>
            <p:spPr>
              <a:xfrm>
                <a:off x="6566389" y="2028616"/>
                <a:ext cx="4933950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latin typeface="Arial" panose="020B0604020202020204" pitchFamily="34" charset="0"/>
                  </a:rPr>
                  <a:t>Маска заполняется в результате анализа справок о работе установке.</a:t>
                </a:r>
              </a:p>
              <a:p>
                <a:r>
                  <a:rPr lang="ru-RU" sz="1600" dirty="0">
                    <a:latin typeface="Arial" panose="020B0604020202020204" pitchFamily="34" charset="0"/>
                  </a:rPr>
                  <a:t>Критерии отбора: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Arial" panose="020B0604020202020204" pitchFamily="34" charset="0"/>
                  </a:rPr>
                  <a:t>Число </a:t>
                </a:r>
                <a:r>
                  <a:rPr lang="ru-RU" sz="1600" dirty="0" err="1">
                    <a:latin typeface="Arial" panose="020B0604020202020204" pitchFamily="34" charset="0"/>
                  </a:rPr>
                  <a:t>cобытий</a:t>
                </a:r>
                <a:r>
                  <a:rPr lang="ru-RU" sz="1600" dirty="0">
                    <a:latin typeface="Arial" panose="020B0604020202020204" pitchFamily="34" charset="0"/>
                  </a:rPr>
                  <a:t>, отобранных как нейтрон, при самозапуске кластера у них было завышено, что связано с плохими контактами или неисправностью ФЭУ	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Arial" panose="020B0604020202020204" pitchFamily="34" charset="0"/>
                  </a:rPr>
                  <a:t>Скорость счета событий с характеристиками электромагнитной компоненты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𝐹𝑟</m:t>
                    </m:r>
                    <m:r>
                      <a:rPr lang="ru-RU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э</m:t>
                        </m:r>
                      </m:sub>
                    </m:sSub>
                    <m:r>
                      <a:rPr lang="ru-RU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</a:rPr>
                  <a:t> завышена, что свидетельствовало о чрезмерном напряжении в делителе ФЭУ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7D43F5-B9D0-4FE7-A7BA-2B0EE56C5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89" y="2028616"/>
                <a:ext cx="4933950" cy="2800767"/>
              </a:xfrm>
              <a:prstGeom prst="rect">
                <a:avLst/>
              </a:prstGeom>
              <a:blipFill>
                <a:blip r:embed="rId3"/>
                <a:stretch>
                  <a:fillRect l="-617" t="-654" r="-864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2930D1A-94EB-46D1-8D0E-628D2F5F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82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C061F-318A-4D46-A58A-8C016026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8C9EF3-F252-4ABC-9DBE-5580D9E9C680}"/>
              </a:ext>
            </a:extLst>
          </p:cNvPr>
          <p:cNvSpPr txBox="1"/>
          <p:nvPr/>
        </p:nvSpPr>
        <p:spPr>
          <a:xfrm>
            <a:off x="654626" y="1528545"/>
            <a:ext cx="811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создания программы автоматизации использовался </a:t>
            </a:r>
            <a:r>
              <a:rPr lang="en-US" dirty="0"/>
              <a:t>python.</a:t>
            </a:r>
            <a:r>
              <a:rPr lang="ru-RU" dirty="0"/>
              <a:t> Если точнее, то: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F360F-6699-4FBE-B968-D920CC26CCB3}"/>
              </a:ext>
            </a:extLst>
          </p:cNvPr>
          <p:cNvSpPr txBox="1"/>
          <p:nvPr/>
        </p:nvSpPr>
        <p:spPr>
          <a:xfrm>
            <a:off x="654627" y="2082604"/>
            <a:ext cx="38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37839-0A0B-48FB-B81B-E8C74EAF16DF}"/>
              </a:ext>
            </a:extLst>
          </p:cNvPr>
          <p:cNvSpPr txBox="1"/>
          <p:nvPr/>
        </p:nvSpPr>
        <p:spPr>
          <a:xfrm>
            <a:off x="654628" y="2179782"/>
            <a:ext cx="4369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Обработка данных: </a:t>
            </a:r>
            <a:r>
              <a:rPr lang="en-US" dirty="0"/>
              <a:t>pandas, SciPy, </a:t>
            </a:r>
            <a:r>
              <a:rPr lang="en-US" dirty="0" err="1"/>
              <a:t>numpy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Построение графиков:  </a:t>
            </a:r>
            <a:r>
              <a:rPr lang="en-US" dirty="0"/>
              <a:t>matplotlib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Верстка </a:t>
            </a:r>
            <a:r>
              <a:rPr lang="en-US" dirty="0"/>
              <a:t>docx</a:t>
            </a:r>
            <a:r>
              <a:rPr lang="ru-RU" dirty="0"/>
              <a:t>-файла: </a:t>
            </a:r>
            <a:r>
              <a:rPr lang="en-US" dirty="0"/>
              <a:t>python-docx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</a:t>
            </a:r>
            <a:r>
              <a:rPr lang="ru-RU" dirty="0" err="1"/>
              <a:t>оздание</a:t>
            </a:r>
            <a:r>
              <a:rPr lang="ru-RU" dirty="0"/>
              <a:t> интерфейса</a:t>
            </a:r>
            <a:r>
              <a:rPr lang="en-US" dirty="0"/>
              <a:t>: pyqt6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D29822-48A8-43B4-90C0-D9F957026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115"/>
          <a:stretch/>
        </p:blipFill>
        <p:spPr>
          <a:xfrm>
            <a:off x="4714585" y="2798619"/>
            <a:ext cx="7109217" cy="32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27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3C6EB-11EC-4AE9-A7C8-766D9276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6421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Интерфейс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367CAA-40E6-4468-AE4A-59508A72C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83" y="1079385"/>
            <a:ext cx="6670962" cy="366884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872CBF-FB82-4396-B577-4FEFCE330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9"/>
          <a:stretch/>
        </p:blipFill>
        <p:spPr>
          <a:xfrm>
            <a:off x="8525485" y="1079385"/>
            <a:ext cx="3323963" cy="37955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0013C8-5455-4C19-B6C2-5924919325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"/>
          <a:stretch/>
        </p:blipFill>
        <p:spPr>
          <a:xfrm>
            <a:off x="6844145" y="4381411"/>
            <a:ext cx="3955473" cy="1039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2AFEFC-ACB7-4047-A23B-1404B3F70D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6" t="476"/>
          <a:stretch/>
        </p:blipFill>
        <p:spPr>
          <a:xfrm>
            <a:off x="8155709" y="5227782"/>
            <a:ext cx="3168823" cy="15534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B03474-FEC9-408E-BBB0-C8E97B59AF88}"/>
              </a:ext>
            </a:extLst>
          </p:cNvPr>
          <p:cNvSpPr txBox="1"/>
          <p:nvPr/>
        </p:nvSpPr>
        <p:spPr>
          <a:xfrm>
            <a:off x="406400" y="5421386"/>
            <a:ext cx="480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Сделан в </a:t>
            </a:r>
            <a:r>
              <a:rPr lang="en-US" dirty="0" err="1"/>
              <a:t>QtDesigner</a:t>
            </a:r>
            <a:r>
              <a:rPr lang="en-US" dirty="0"/>
              <a:t> </a:t>
            </a:r>
            <a:r>
              <a:rPr lang="ru-RU" dirty="0"/>
              <a:t>и запрограммирован в </a:t>
            </a:r>
            <a:r>
              <a:rPr lang="en-US" dirty="0"/>
              <a:t>Python </a:t>
            </a:r>
            <a:r>
              <a:rPr lang="ru-RU" dirty="0"/>
              <a:t>с помощью библиотеки </a:t>
            </a:r>
            <a:r>
              <a:rPr lang="en-US" dirty="0"/>
              <a:t>PyQt6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2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A6DB24D-F8FB-4FDD-BA8C-F16EE8A19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B7D2B-D23D-4CDF-B0FF-A61F358865E3}"/>
              </a:ext>
            </a:extLst>
          </p:cNvPr>
          <p:cNvSpPr txBox="1"/>
          <p:nvPr/>
        </p:nvSpPr>
        <p:spPr>
          <a:xfrm>
            <a:off x="0" y="8423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Актуальность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C8F8D7-98DF-4D1D-A81A-9F3BEE2EE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909"/>
            <a:ext cx="6282467" cy="51631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6095E-C88C-4D8D-BB06-C07C1A19B1F1}"/>
              </a:ext>
            </a:extLst>
          </p:cNvPr>
          <p:cNvSpPr txBox="1"/>
          <p:nvPr/>
        </p:nvSpPr>
        <p:spPr>
          <a:xfrm>
            <a:off x="6531836" y="885155"/>
            <a:ext cx="5196744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dirty="0"/>
              <a:t>Широкий атмосферный ливень (ШАЛ) образуется в результате множественных каскадных реакций, происходящих в земной атмосфере, при попадании в нее первичной частицы из космоса. </a:t>
            </a:r>
          </a:p>
          <a:p>
            <a:pPr algn="just">
              <a:spcBef>
                <a:spcPts val="600"/>
              </a:spcBef>
            </a:pPr>
            <a:r>
              <a:rPr lang="ru-RU" sz="1600" dirty="0"/>
              <a:t>Основные свойства ШАЛ формируются адронной компонентой. </a:t>
            </a:r>
          </a:p>
          <a:p>
            <a:pPr algn="just">
              <a:spcBef>
                <a:spcPts val="600"/>
              </a:spcBef>
            </a:pPr>
            <a:r>
              <a:rPr lang="ru-RU" sz="1600" dirty="0"/>
              <a:t>Одним из возможных методов регистрации адронов является регистрация нейтронов, образованных при взаимодействии адронной части ШАЛ с ядрами вещества. </a:t>
            </a:r>
          </a:p>
          <a:p>
            <a:pPr algn="just">
              <a:spcBef>
                <a:spcPts val="600"/>
              </a:spcBef>
            </a:pPr>
            <a:r>
              <a:rPr lang="ru-RU" sz="1600" dirty="0"/>
              <a:t>Для изучения нейтронов, сопровождающих ШАЛ, в 2012 г. в экспериментальном комплексе НЕВОД (НИЯУ МИФИ) была создана установка ПРИЗМА-32.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6CF10-CD2B-4160-A380-17698BB03D46}"/>
              </a:ext>
            </a:extLst>
          </p:cNvPr>
          <p:cNvSpPr txBox="1"/>
          <p:nvPr/>
        </p:nvSpPr>
        <p:spPr>
          <a:xfrm>
            <a:off x="6531835" y="4993751"/>
            <a:ext cx="519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В данной работе исследован отклик установки ПРИЗМА-32 при регистрации широких атмосферных ливней за 2013-20</a:t>
            </a:r>
            <a:r>
              <a:rPr lang="en-GB" sz="1600" dirty="0"/>
              <a:t>21</a:t>
            </a:r>
            <a:r>
              <a:rPr lang="ru-RU" sz="1600" dirty="0"/>
              <a:t> гг. </a:t>
            </a:r>
          </a:p>
        </p:txBody>
      </p:sp>
    </p:spTree>
    <p:extLst>
      <p:ext uri="{BB962C8B-B14F-4D97-AF65-F5344CB8AC3E}">
        <p14:creationId xmlns:p14="http://schemas.microsoft.com/office/powerpoint/2010/main" val="53051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47688" y="6308725"/>
            <a:ext cx="827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chemeClr val="bg1"/>
                </a:solidFill>
              </a:rPr>
              <a:t>In the talk, the analysis of data collected during 2012-2016 is presented.</a:t>
            </a: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740316" y="1182042"/>
            <a:ext cx="44516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3333FF"/>
                </a:solidFill>
              </a:rPr>
              <a:t>- площадь эн- детектора: 0.36 м</a:t>
            </a:r>
            <a:r>
              <a:rPr lang="ru-RU" altLang="ru-RU" baseline="30000" dirty="0">
                <a:solidFill>
                  <a:srgbClr val="3333FF"/>
                </a:solidFill>
              </a:rPr>
              <a:t>2</a:t>
            </a:r>
            <a:r>
              <a:rPr lang="ru-RU" altLang="ru-RU" dirty="0">
                <a:solidFill>
                  <a:srgbClr val="3333FF"/>
                </a:solidFill>
              </a:rPr>
              <a:t>;</a:t>
            </a:r>
          </a:p>
          <a:p>
            <a:pPr eaLnBrk="1" hangingPunct="1"/>
            <a:r>
              <a:rPr lang="ru-RU" altLang="ru-RU" dirty="0">
                <a:solidFill>
                  <a:srgbClr val="3333FF"/>
                </a:solidFill>
              </a:rPr>
              <a:t>- число эн-детекторов: 32;</a:t>
            </a:r>
          </a:p>
          <a:p>
            <a:pPr eaLnBrk="1" hangingPunct="1"/>
            <a:r>
              <a:rPr lang="ru-RU" altLang="ru-RU" dirty="0">
                <a:solidFill>
                  <a:srgbClr val="3333FF"/>
                </a:solidFill>
              </a:rPr>
              <a:t>- расположение: 2.5 × 5 м;</a:t>
            </a:r>
          </a:p>
          <a:p>
            <a:pPr eaLnBrk="1" hangingPunct="1"/>
            <a:r>
              <a:rPr lang="ru-RU" altLang="ru-RU" dirty="0">
                <a:solidFill>
                  <a:srgbClr val="3333FF"/>
                </a:solidFill>
              </a:rPr>
              <a:t>- охватываемая площадь: ~ 500 м</a:t>
            </a:r>
            <a:r>
              <a:rPr lang="ru-RU" altLang="ru-RU" baseline="30000" dirty="0">
                <a:solidFill>
                  <a:srgbClr val="3333FF"/>
                </a:solidFill>
              </a:rPr>
              <a:t>2</a:t>
            </a:r>
            <a:r>
              <a:rPr lang="ru-RU" altLang="ru-RU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327600" y="2782669"/>
            <a:ext cx="483119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- по заряженным частицам: 20 - 75000/дет.;</a:t>
            </a:r>
          </a:p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- по нейтронам: 1 - 1000/дет.;</a:t>
            </a:r>
          </a:p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- по первичной энергии: (0.3 – 30 </a:t>
            </a:r>
            <a:r>
              <a:rPr lang="ru-RU" altLang="ru-RU" sz="1800" dirty="0" err="1">
                <a:solidFill>
                  <a:srgbClr val="3333FF"/>
                </a:solidFill>
              </a:rPr>
              <a:t>ПэВ</a:t>
            </a:r>
            <a:r>
              <a:rPr lang="ru-RU" altLang="ru-RU" sz="1800" dirty="0">
                <a:solidFill>
                  <a:srgbClr val="3333FF"/>
                </a:solidFill>
              </a:rPr>
              <a:t>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7112"/>
            <a:ext cx="12158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atin typeface="Arial" panose="020B0604020202020204" pitchFamily="34" charset="0"/>
              </a:rPr>
              <a:t>Установка</a:t>
            </a:r>
            <a:r>
              <a:rPr lang="ru-RU" altLang="ru-RU" sz="2000" b="1" dirty="0">
                <a:latin typeface="Arial" panose="020B0604020202020204" pitchFamily="34" charset="0"/>
              </a:rPr>
              <a:t> ПРИЗМА-32 для регистрации нейтронной компоненты ШАЛ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962" y="753727"/>
            <a:ext cx="336057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Установка ПРИЗМА-32 расположена на 4-м этаже здания ЭК НЕВОД (НИЯУ МИФИ, 170 м над уровнем моря). </a:t>
            </a:r>
          </a:p>
          <a:p>
            <a:endParaRPr lang="ru-RU" sz="1600" dirty="0"/>
          </a:p>
          <a:p>
            <a:pPr algn="just"/>
            <a:r>
              <a:rPr lang="ru-RU" sz="1600" dirty="0"/>
              <a:t>Установка состоит из двух кластеров по 16 эн-детекторов.</a:t>
            </a:r>
          </a:p>
          <a:p>
            <a:pPr algn="just"/>
            <a:endParaRPr lang="ru-RU" sz="1600" dirty="0"/>
          </a:p>
          <a:p>
            <a:r>
              <a:rPr lang="ru-RU" sz="1600" dirty="0"/>
              <a:t>Эн-детектор – детектор, способный одновременно регистрировать  электромагнитную и нейтронную компоненту ШАЛ.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49375" y="6171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49375" y="7409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48962" y="3778663"/>
            <a:ext cx="11796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ja-JP" sz="2400" b="1" dirty="0">
                <a:latin typeface="Arial" panose="020B0604020202020204" pitchFamily="34" charset="0"/>
                <a:cs typeface="+mn-cs"/>
              </a:rPr>
              <a:t>Эн-детектор</a:t>
            </a:r>
            <a:endParaRPr lang="ru-RU" altLang="ru-RU" sz="2400" b="1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1292684" y="628840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baseline="30000" dirty="0">
                <a:solidFill>
                  <a:srgbClr val="3333FF"/>
                </a:solidFill>
              </a:rPr>
              <a:t>6</a:t>
            </a:r>
            <a:r>
              <a:rPr lang="ru-RU" altLang="ru-RU" sz="1800" b="1" dirty="0">
                <a:solidFill>
                  <a:srgbClr val="3333FF"/>
                </a:solidFill>
              </a:rPr>
              <a:t>Li + n = </a:t>
            </a:r>
            <a:r>
              <a:rPr lang="ru-RU" altLang="ru-RU" sz="1800" b="1" baseline="30000" dirty="0">
                <a:solidFill>
                  <a:srgbClr val="3333FF"/>
                </a:solidFill>
              </a:rPr>
              <a:t>3</a:t>
            </a:r>
            <a:r>
              <a:rPr lang="ru-RU" altLang="ru-RU" sz="1800" b="1" dirty="0">
                <a:solidFill>
                  <a:srgbClr val="3333FF"/>
                </a:solidFill>
              </a:rPr>
              <a:t>H + </a:t>
            </a:r>
            <a:r>
              <a:rPr lang="ru-RU" altLang="ru-RU" sz="1800" b="1" dirty="0">
                <a:solidFill>
                  <a:srgbClr val="3333FF"/>
                </a:solidFill>
                <a:sym typeface="Symbol" pitchFamily="18" charset="2"/>
              </a:rPr>
              <a:t></a:t>
            </a:r>
            <a:r>
              <a:rPr lang="ru-RU" altLang="ru-RU" sz="1800" b="1" dirty="0">
                <a:solidFill>
                  <a:srgbClr val="3333FF"/>
                </a:solidFill>
              </a:rPr>
              <a:t> + 4.8 </a:t>
            </a:r>
            <a:r>
              <a:rPr lang="en-US" altLang="ru-RU" sz="1800" b="1" dirty="0">
                <a:solidFill>
                  <a:srgbClr val="3333FF"/>
                </a:solidFill>
              </a:rPr>
              <a:t>MeV</a:t>
            </a:r>
            <a:r>
              <a:rPr lang="ru-RU" altLang="ru-RU" sz="18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2971938" y="5658560"/>
            <a:ext cx="5785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3333FF"/>
                </a:solidFill>
              </a:rPr>
              <a:t>сцинтиллятор на основе сернистого цинка </a:t>
            </a:r>
            <a:r>
              <a:rPr lang="en-US" altLang="ru-RU" sz="1600" b="1" dirty="0" err="1">
                <a:solidFill>
                  <a:srgbClr val="3333FF"/>
                </a:solidFill>
              </a:rPr>
              <a:t>ZnS</a:t>
            </a:r>
            <a:r>
              <a:rPr lang="en-US" altLang="ru-RU" sz="1600" b="1" dirty="0">
                <a:solidFill>
                  <a:srgbClr val="3333FF"/>
                </a:solidFill>
              </a:rPr>
              <a:t>(Ag) + </a:t>
            </a:r>
            <a:r>
              <a:rPr lang="en-US" altLang="ru-RU" sz="1600" b="1" dirty="0" err="1">
                <a:solidFill>
                  <a:srgbClr val="3333FF"/>
                </a:solidFill>
              </a:rPr>
              <a:t>LiF</a:t>
            </a:r>
            <a:r>
              <a:rPr lang="en-US" altLang="ru-RU" sz="1600" dirty="0">
                <a:solidFill>
                  <a:srgbClr val="3333FF"/>
                </a:solidFill>
              </a:rPr>
              <a:t>,</a:t>
            </a:r>
            <a:r>
              <a:rPr lang="ru-RU" altLang="ru-RU" sz="1600" dirty="0">
                <a:solidFill>
                  <a:srgbClr val="3333FF"/>
                </a:solidFill>
              </a:rPr>
              <a:t> обогащенного до </a:t>
            </a:r>
            <a:r>
              <a:rPr lang="ru-RU" altLang="ru-RU" sz="1600" b="1" dirty="0">
                <a:solidFill>
                  <a:srgbClr val="3333FF"/>
                </a:solidFill>
              </a:rPr>
              <a:t>90%</a:t>
            </a:r>
            <a:r>
              <a:rPr lang="ru-RU" altLang="ru-RU" sz="1600" dirty="0">
                <a:solidFill>
                  <a:srgbClr val="3333FF"/>
                </a:solidFill>
              </a:rPr>
              <a:t> изотопом </a:t>
            </a:r>
            <a:r>
              <a:rPr lang="ru-RU" altLang="ru-RU" sz="1600" b="1" baseline="30000" dirty="0">
                <a:solidFill>
                  <a:srgbClr val="3333FF"/>
                </a:solidFill>
              </a:rPr>
              <a:t>6</a:t>
            </a:r>
            <a:r>
              <a:rPr lang="ru-RU" altLang="ru-RU" sz="1600" b="1" dirty="0">
                <a:solidFill>
                  <a:srgbClr val="3333FF"/>
                </a:solidFill>
              </a:rPr>
              <a:t>Li</a:t>
            </a:r>
            <a:r>
              <a:rPr lang="ru-RU" altLang="ru-RU" sz="1600" dirty="0">
                <a:solidFill>
                  <a:srgbClr val="3333FF"/>
                </a:solidFill>
              </a:rPr>
              <a:t> :</a:t>
            </a:r>
          </a:p>
        </p:txBody>
      </p:sp>
      <p:graphicFrame>
        <p:nvGraphicFramePr>
          <p:cNvPr id="16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240514"/>
              </p:ext>
            </p:extLst>
          </p:nvPr>
        </p:nvGraphicFramePr>
        <p:xfrm>
          <a:off x="8612325" y="4334287"/>
          <a:ext cx="2879725" cy="216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Visio" r:id="rId3" imgW="4708713" imgH="3538606" progId="">
                  <p:embed/>
                </p:oleObj>
              </mc:Choice>
              <mc:Fallback>
                <p:oleObj name="Visio" r:id="rId3" imgW="4708713" imgH="3538606" progId="">
                  <p:embed/>
                  <p:pic>
                    <p:nvPicPr>
                      <p:cNvPr id="16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2325" y="4334287"/>
                        <a:ext cx="2879725" cy="216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4007240" y="4290089"/>
            <a:ext cx="39423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03399"/>
                </a:solidFill>
              </a:rPr>
              <a:t>1 – </a:t>
            </a:r>
            <a:r>
              <a:rPr lang="ru-RU" altLang="ru-RU" sz="1600" dirty="0" err="1">
                <a:solidFill>
                  <a:srgbClr val="003399"/>
                </a:solidFill>
              </a:rPr>
              <a:t>Светоизолирующий</a:t>
            </a:r>
            <a:r>
              <a:rPr lang="ru-RU" altLang="ru-RU" sz="1600" dirty="0">
                <a:solidFill>
                  <a:srgbClr val="003399"/>
                </a:solidFill>
              </a:rPr>
              <a:t> корпус</a:t>
            </a:r>
            <a:r>
              <a:rPr lang="en-US" altLang="ru-RU" sz="1600" dirty="0">
                <a:solidFill>
                  <a:srgbClr val="003399"/>
                </a:solidFill>
              </a:rPr>
              <a:t>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03399"/>
                </a:solidFill>
              </a:rPr>
              <a:t>2 – </a:t>
            </a:r>
            <a:r>
              <a:rPr lang="ru-RU" altLang="ru-RU" sz="1600" dirty="0">
                <a:solidFill>
                  <a:srgbClr val="003399"/>
                </a:solidFill>
              </a:rPr>
              <a:t>Крышка</a:t>
            </a:r>
            <a:r>
              <a:rPr lang="en-US" altLang="ru-RU" sz="1600" dirty="0">
                <a:solidFill>
                  <a:srgbClr val="003399"/>
                </a:solidFill>
              </a:rPr>
              <a:t>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03399"/>
                </a:solidFill>
              </a:rPr>
              <a:t>3 – </a:t>
            </a:r>
            <a:r>
              <a:rPr lang="ru-RU" altLang="ru-RU" sz="1600" dirty="0">
                <a:solidFill>
                  <a:srgbClr val="003399"/>
                </a:solidFill>
              </a:rPr>
              <a:t>ФЭУ 200</a:t>
            </a:r>
            <a:r>
              <a:rPr lang="en-US" altLang="ru-RU" sz="1600" dirty="0">
                <a:solidFill>
                  <a:srgbClr val="003399"/>
                </a:solidFill>
              </a:rPr>
              <a:t>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03399"/>
                </a:solidFill>
              </a:rPr>
              <a:t>4 - </a:t>
            </a:r>
            <a:r>
              <a:rPr lang="ru-RU" altLang="ru-RU" sz="1600" dirty="0">
                <a:solidFill>
                  <a:srgbClr val="003399"/>
                </a:solidFill>
              </a:rPr>
              <a:t>Сцинтиллятор </a:t>
            </a:r>
            <a:r>
              <a:rPr lang="en-US" altLang="ru-RU" sz="1600" dirty="0" err="1">
                <a:solidFill>
                  <a:srgbClr val="003399"/>
                </a:solidFill>
              </a:rPr>
              <a:t>ZnS</a:t>
            </a:r>
            <a:r>
              <a:rPr lang="ru-RU" altLang="ru-RU" sz="1600" dirty="0">
                <a:solidFill>
                  <a:srgbClr val="003399"/>
                </a:solidFill>
              </a:rPr>
              <a:t>(</a:t>
            </a:r>
            <a:r>
              <a:rPr lang="en-US" altLang="ru-RU" sz="1600" dirty="0">
                <a:solidFill>
                  <a:srgbClr val="003399"/>
                </a:solidFill>
              </a:rPr>
              <a:t>Ag</a:t>
            </a:r>
            <a:r>
              <a:rPr lang="ru-RU" altLang="ru-RU" sz="1600" dirty="0">
                <a:solidFill>
                  <a:srgbClr val="003399"/>
                </a:solidFill>
              </a:rPr>
              <a:t>)+</a:t>
            </a:r>
            <a:r>
              <a:rPr lang="en-US" altLang="ru-RU" sz="1600" dirty="0" err="1">
                <a:solidFill>
                  <a:srgbClr val="003399"/>
                </a:solidFill>
              </a:rPr>
              <a:t>LiF</a:t>
            </a:r>
            <a:endParaRPr lang="en-US" altLang="ru-RU" sz="1600" dirty="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03399"/>
                </a:solidFill>
              </a:rPr>
              <a:t>5 - </a:t>
            </a:r>
            <a:r>
              <a:rPr lang="ru-RU" altLang="ru-RU" sz="1600" dirty="0" err="1">
                <a:solidFill>
                  <a:srgbClr val="003399"/>
                </a:solidFill>
              </a:rPr>
              <a:t>Светособирающий</a:t>
            </a:r>
            <a:r>
              <a:rPr lang="ru-RU" altLang="ru-RU" sz="1600" dirty="0">
                <a:solidFill>
                  <a:srgbClr val="003399"/>
                </a:solidFill>
              </a:rPr>
              <a:t> конус</a:t>
            </a:r>
          </a:p>
        </p:txBody>
      </p:sp>
      <p:pic>
        <p:nvPicPr>
          <p:cNvPr id="18" name="Picture 26" descr="детектор разре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6" b="18687"/>
          <a:stretch>
            <a:fillRect/>
          </a:stretch>
        </p:blipFill>
        <p:spPr bwMode="auto">
          <a:xfrm>
            <a:off x="525600" y="4366038"/>
            <a:ext cx="227965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24"/>
          <p:cNvSpPr>
            <a:spLocks noChangeShapeType="1"/>
          </p:cNvSpPr>
          <p:nvPr/>
        </p:nvSpPr>
        <p:spPr bwMode="auto">
          <a:xfrm flipH="1" flipV="1">
            <a:off x="2362338" y="5978938"/>
            <a:ext cx="658812" cy="904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H="1" flipV="1">
            <a:off x="2336938" y="6331363"/>
            <a:ext cx="252412" cy="279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V="1">
            <a:off x="1005025" y="5105813"/>
            <a:ext cx="482600" cy="3778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1005025" y="4286663"/>
            <a:ext cx="482600" cy="1714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2971938" y="5936075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5</a:t>
            </a: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2589350" y="654567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4</a:t>
            </a: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844688" y="4286663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2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765313" y="532012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/>
              <a:t>3</a:t>
            </a: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 flipV="1">
            <a:off x="717688" y="5778913"/>
            <a:ext cx="858837" cy="9017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1486038" y="6483763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1</a:t>
            </a:r>
          </a:p>
        </p:txBody>
      </p:sp>
      <p:sp>
        <p:nvSpPr>
          <p:cNvPr id="29" name="Text Box 54"/>
          <p:cNvSpPr txBox="1">
            <a:spLocks noChangeArrowheads="1"/>
          </p:cNvSpPr>
          <p:nvPr/>
        </p:nvSpPr>
        <p:spPr bwMode="auto">
          <a:xfrm>
            <a:off x="5637500" y="6860269"/>
            <a:ext cx="485849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None/>
            </a:pPr>
            <a:r>
              <a:rPr lang="ru-RU" altLang="ru-RU" sz="1800" dirty="0">
                <a:solidFill>
                  <a:srgbClr val="7030A0"/>
                </a:solidFill>
              </a:rPr>
              <a:t>Средняя толщина регистрирующего </a:t>
            </a:r>
            <a:br>
              <a:rPr lang="ru-RU" altLang="ru-RU" sz="1800" dirty="0">
                <a:solidFill>
                  <a:srgbClr val="7030A0"/>
                </a:solidFill>
              </a:rPr>
            </a:br>
            <a:r>
              <a:rPr lang="ru-RU" altLang="ru-RU" sz="1800" dirty="0">
                <a:solidFill>
                  <a:srgbClr val="7030A0"/>
                </a:solidFill>
              </a:rPr>
              <a:t>слоя ~ </a:t>
            </a:r>
            <a:r>
              <a:rPr lang="ru-RU" altLang="ru-RU" sz="1800" b="1" dirty="0">
                <a:solidFill>
                  <a:srgbClr val="7030A0"/>
                </a:solidFill>
              </a:rPr>
              <a:t>30 мг/см</a:t>
            </a:r>
            <a:r>
              <a:rPr lang="ru-RU" altLang="ru-RU" sz="1800" b="1" baseline="30000" dirty="0">
                <a:solidFill>
                  <a:srgbClr val="7030A0"/>
                </a:solidFill>
              </a:rPr>
              <a:t>2</a:t>
            </a:r>
            <a:r>
              <a:rPr lang="ru-RU" altLang="ru-RU" sz="1800" dirty="0">
                <a:solidFill>
                  <a:srgbClr val="7030A0"/>
                </a:solidFill>
              </a:rPr>
              <a:t>.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7030A0"/>
                </a:solidFill>
              </a:rPr>
              <a:t>Эффективность регистрации тепловых нейтронов составляет около </a:t>
            </a:r>
            <a:r>
              <a:rPr lang="ru-RU" altLang="ru-RU" sz="1800" b="1" dirty="0">
                <a:solidFill>
                  <a:srgbClr val="7030A0"/>
                </a:solidFill>
              </a:rPr>
              <a:t>20%</a:t>
            </a:r>
            <a:r>
              <a:rPr lang="ru-RU" altLang="ru-RU" sz="1800" dirty="0">
                <a:solidFill>
                  <a:srgbClr val="7030A0"/>
                </a:solidFill>
              </a:rPr>
              <a:t>.</a:t>
            </a:r>
            <a:endParaRPr lang="ru-RU" sz="1800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ru-RU" sz="1800" dirty="0" err="1">
                <a:solidFill>
                  <a:srgbClr val="7030A0"/>
                </a:solidFill>
              </a:rPr>
              <a:t>ZnS</a:t>
            </a:r>
            <a:r>
              <a:rPr lang="ru-RU" sz="1800" dirty="0">
                <a:solidFill>
                  <a:srgbClr val="7030A0"/>
                </a:solidFill>
              </a:rPr>
              <a:t> (</a:t>
            </a:r>
            <a:r>
              <a:rPr lang="ru-RU" sz="1800" dirty="0" err="1">
                <a:solidFill>
                  <a:srgbClr val="7030A0"/>
                </a:solidFill>
              </a:rPr>
              <a:t>Ag</a:t>
            </a:r>
            <a:r>
              <a:rPr lang="ru-RU" sz="1800" dirty="0">
                <a:solidFill>
                  <a:srgbClr val="7030A0"/>
                </a:solidFill>
              </a:rPr>
              <a:t>) также позволяет регистрировать множественное прохождение заряженных частиц.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8FC08-24C5-4F80-A327-34F4671FD660}"/>
              </a:ext>
            </a:extLst>
          </p:cNvPr>
          <p:cNvSpPr txBox="1"/>
          <p:nvPr/>
        </p:nvSpPr>
        <p:spPr>
          <a:xfrm>
            <a:off x="8208794" y="780989"/>
            <a:ext cx="306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800" b="1" dirty="0"/>
              <a:t>Характеристики: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9887" r="5122" b="11294"/>
          <a:stretch/>
        </p:blipFill>
        <p:spPr>
          <a:xfrm>
            <a:off x="3415954" y="675483"/>
            <a:ext cx="4324362" cy="3039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08794" y="2441229"/>
            <a:ext cx="2668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b="1" dirty="0"/>
              <a:t>Диапазон измерений: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D5DD8E-57FA-4B3B-BC21-1E2DE6F3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362" y="6366288"/>
            <a:ext cx="2743200" cy="365125"/>
          </a:xfrm>
        </p:spPr>
        <p:txBody>
          <a:bodyPr/>
          <a:lstStyle/>
          <a:p>
            <a:fld id="{4C547371-D6EB-4160-B271-D723EA9CF67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51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646253" y="1024733"/>
            <a:ext cx="587560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3399"/>
                </a:solidFill>
              </a:rPr>
              <a:t>Сбор информации осуществляется с 12-го и 7-го динода ФЭУ с интегрированием 1 </a:t>
            </a:r>
            <a:r>
              <a:rPr lang="ru-RU" altLang="ru-RU" sz="1600" dirty="0" err="1">
                <a:solidFill>
                  <a:srgbClr val="003399"/>
                </a:solidFill>
              </a:rPr>
              <a:t>мкс</a:t>
            </a:r>
            <a:r>
              <a:rPr lang="ru-RU" altLang="ru-RU" sz="1600" dirty="0">
                <a:solidFill>
                  <a:srgbClr val="003399"/>
                </a:solidFill>
              </a:rPr>
              <a:t>.</a:t>
            </a:r>
          </a:p>
          <a:p>
            <a:pPr marL="28575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</a:rPr>
              <a:t>Условие выработки триггера – срабатывание двух детекторов в кластере. </a:t>
            </a:r>
          </a:p>
          <a:p>
            <a:pPr marL="28575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3399"/>
                </a:solidFill>
              </a:rPr>
              <a:t>Оцифровка сигналов - </a:t>
            </a:r>
            <a:r>
              <a:rPr lang="en-US" altLang="ru-RU" sz="1600" dirty="0">
                <a:solidFill>
                  <a:srgbClr val="003399"/>
                </a:solidFill>
              </a:rPr>
              <a:t>20000 </a:t>
            </a:r>
            <a:r>
              <a:rPr lang="ru-RU" altLang="ru-RU" sz="1600" dirty="0">
                <a:solidFill>
                  <a:srgbClr val="003399"/>
                </a:solidFill>
              </a:rPr>
              <a:t>точек с шагом 1 </a:t>
            </a:r>
            <a:r>
              <a:rPr lang="ru-RU" altLang="ru-RU" sz="1600" dirty="0" err="1">
                <a:solidFill>
                  <a:srgbClr val="003399"/>
                </a:solidFill>
              </a:rPr>
              <a:t>мкс</a:t>
            </a:r>
            <a:r>
              <a:rPr lang="ru-RU" altLang="ru-RU" sz="1600" dirty="0">
                <a:solidFill>
                  <a:srgbClr val="003399"/>
                </a:solidFill>
              </a:rPr>
              <a:t> (</a:t>
            </a:r>
            <a:r>
              <a:rPr lang="en-US" altLang="ru-RU" sz="1600" dirty="0">
                <a:solidFill>
                  <a:srgbClr val="003399"/>
                </a:solidFill>
              </a:rPr>
              <a:t>FADC</a:t>
            </a:r>
            <a:r>
              <a:rPr lang="ru-RU" altLang="ru-RU" sz="1600" dirty="0">
                <a:solidFill>
                  <a:srgbClr val="003399"/>
                </a:solidFill>
              </a:rPr>
              <a:t>,</a:t>
            </a:r>
            <a:r>
              <a:rPr lang="en-US" altLang="ru-RU" sz="1600" dirty="0">
                <a:solidFill>
                  <a:srgbClr val="003399"/>
                </a:solidFill>
              </a:rPr>
              <a:t> ADLINK 10 bit PCI slot PCI-9810)</a:t>
            </a:r>
            <a:r>
              <a:rPr lang="ru-RU" altLang="ru-RU" sz="1600" dirty="0">
                <a:solidFill>
                  <a:srgbClr val="003399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57" y="186798"/>
            <a:ext cx="4002980" cy="313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89509" y="384627"/>
            <a:ext cx="5376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+mn-lt"/>
                <a:cs typeface="+mn-cs"/>
              </a:rPr>
              <a:t>Система регистрации кластера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4781" y="3717516"/>
            <a:ext cx="46870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/>
              <a:t>Регистрации электронной и </a:t>
            </a:r>
            <a:br>
              <a:rPr lang="ru-RU" altLang="ru-RU" sz="2000" b="1" dirty="0"/>
            </a:br>
            <a:r>
              <a:rPr lang="ru-RU" altLang="ru-RU" sz="2000" b="1" dirty="0"/>
              <a:t>нейтронной компонент ШАЛ </a:t>
            </a:r>
          </a:p>
        </p:txBody>
      </p:sp>
      <p:pic>
        <p:nvPicPr>
          <p:cNvPr id="6" name="Picture 2" descr="Рисунок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41107" r="5211" b="18243"/>
          <a:stretch>
            <a:fillRect/>
          </a:stretch>
        </p:blipFill>
        <p:spPr bwMode="auto">
          <a:xfrm>
            <a:off x="5363513" y="3325520"/>
            <a:ext cx="5616624" cy="121660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4" descr="0-20мкс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6169" r="4778" b="4678"/>
          <a:stretch>
            <a:fillRect/>
          </a:stretch>
        </p:blipFill>
        <p:spPr bwMode="auto">
          <a:xfrm>
            <a:off x="5642124" y="4797152"/>
            <a:ext cx="2533352" cy="19328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6087244" y="4314485"/>
            <a:ext cx="0" cy="61515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956543" y="4542129"/>
            <a:ext cx="955237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/>
              <a:t>Время, </a:t>
            </a:r>
            <a:r>
              <a:rPr lang="ru-RU" altLang="ru-RU" sz="1000" dirty="0" err="1"/>
              <a:t>мкс</a:t>
            </a:r>
            <a:endParaRPr lang="ru-RU" altLang="ru-RU" sz="1000" dirty="0"/>
          </a:p>
        </p:txBody>
      </p:sp>
      <p:pic>
        <p:nvPicPr>
          <p:cNvPr id="10" name="Picture 13" descr="500-100мкс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0"/>
          <a:stretch>
            <a:fillRect/>
          </a:stretch>
        </p:blipFill>
        <p:spPr bwMode="auto">
          <a:xfrm>
            <a:off x="8607524" y="4798057"/>
            <a:ext cx="2435200" cy="194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 rot="16200000">
            <a:off x="4882618" y="3664871"/>
            <a:ext cx="1423788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ru-RU" altLang="ru-RU" sz="1000" dirty="0"/>
              <a:t>Амплитуда, код АЦП</a:t>
            </a: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 flipV="1">
            <a:off x="6375276" y="4293096"/>
            <a:ext cx="2232248" cy="88016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46253" y="4929641"/>
            <a:ext cx="5129915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333399"/>
                </a:solidFill>
              </a:rPr>
              <a:t>Измерение отклика от </a:t>
            </a:r>
            <a:r>
              <a:rPr lang="ru-RU" altLang="ru-RU" sz="1600" dirty="0" err="1">
                <a:solidFill>
                  <a:srgbClr val="333399"/>
                </a:solidFill>
              </a:rPr>
              <a:t>энерговыделения</a:t>
            </a:r>
            <a:r>
              <a:rPr lang="ru-RU" altLang="ru-RU" sz="1600" dirty="0">
                <a:solidFill>
                  <a:srgbClr val="333399"/>
                </a:solidFill>
              </a:rPr>
              <a:t> электромагнитной компоненты. </a:t>
            </a:r>
          </a:p>
          <a:p>
            <a:pPr marL="285750" indent="-285750" algn="just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333399"/>
                </a:solidFill>
              </a:rPr>
              <a:t>Определение числа нейтронов в течение 20 </a:t>
            </a:r>
            <a:r>
              <a:rPr lang="ru-RU" altLang="ru-RU" sz="1600" dirty="0" err="1">
                <a:solidFill>
                  <a:srgbClr val="333399"/>
                </a:solidFill>
              </a:rPr>
              <a:t>мс</a:t>
            </a:r>
            <a:r>
              <a:rPr lang="en-GB" altLang="ru-RU" sz="1600" dirty="0">
                <a:solidFill>
                  <a:srgbClr val="333399"/>
                </a:solidFill>
              </a:rPr>
              <a:t>.</a:t>
            </a:r>
            <a:endParaRPr lang="ru-RU" altLang="ru-RU" sz="1600" dirty="0">
              <a:solidFill>
                <a:srgbClr val="333399"/>
              </a:solidFill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A1CFAA0E-E0C1-4082-9058-055B1330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6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DE49AEA-F2EB-4039-B922-E29D0EF9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6DF71-B73D-4D66-ACA2-0E4ADDD22E10}"/>
              </a:ext>
            </a:extLst>
          </p:cNvPr>
          <p:cNvSpPr txBox="1"/>
          <p:nvPr/>
        </p:nvSpPr>
        <p:spPr>
          <a:xfrm>
            <a:off x="5982057" y="138499"/>
            <a:ext cx="583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базы данных ПРИЗМА-32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F9C5AE2-38E7-4145-AB46-9337E06DE994}"/>
              </a:ext>
            </a:extLst>
          </p:cNvPr>
          <p:cNvGrpSpPr/>
          <p:nvPr/>
        </p:nvGrpSpPr>
        <p:grpSpPr>
          <a:xfrm>
            <a:off x="406455" y="0"/>
            <a:ext cx="4156418" cy="2918349"/>
            <a:chOff x="5827581" y="488417"/>
            <a:chExt cx="5041520" cy="4176379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706391B3-3A61-4E94-8688-8FFBB8B1A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751" y="1283421"/>
              <a:ext cx="3562350" cy="3381375"/>
            </a:xfrm>
            <a:prstGeom prst="rect">
              <a:avLst/>
            </a:prstGeom>
            <a:noFill/>
          </p:spPr>
        </p:pic>
        <p:cxnSp>
          <p:nvCxnSpPr>
            <p:cNvPr id="9" name="Соединитель: уступ 8">
              <a:extLst>
                <a:ext uri="{FF2B5EF4-FFF2-40B4-BE49-F238E27FC236}">
                  <a16:creationId xmlns:a16="http://schemas.microsoft.com/office/drawing/2014/main" id="{A908F4CE-8704-4FE4-BA0E-58E3385658B5}"/>
                </a:ext>
              </a:extLst>
            </p:cNvPr>
            <p:cNvCxnSpPr>
              <a:cxnSpLocks/>
            </p:cNvCxnSpPr>
            <p:nvPr/>
          </p:nvCxnSpPr>
          <p:spPr>
            <a:xfrm>
              <a:off x="6809829" y="1334799"/>
              <a:ext cx="538162" cy="487354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D9EA81-71CC-4216-862E-FC8EE88BC4F1}"/>
                </a:ext>
              </a:extLst>
            </p:cNvPr>
            <p:cNvSpPr txBox="1"/>
            <p:nvPr/>
          </p:nvSpPr>
          <p:spPr>
            <a:xfrm>
              <a:off x="5827581" y="1036465"/>
              <a:ext cx="1163782" cy="726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</a:rPr>
                <a:t>Время записи события</a:t>
              </a: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D9DFE040-1C02-42B8-AC8F-C8CC548B09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8472" y="1150877"/>
              <a:ext cx="367144" cy="5916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1E3E43-B934-4579-ADA3-E2CCD8A16684}"/>
                </a:ext>
              </a:extLst>
            </p:cNvPr>
            <p:cNvSpPr txBox="1"/>
            <p:nvPr/>
          </p:nvSpPr>
          <p:spPr>
            <a:xfrm>
              <a:off x="8462492" y="592227"/>
              <a:ext cx="1256145" cy="726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</a:rPr>
                <a:t>Число нейтронов в событии</a:t>
              </a:r>
            </a:p>
          </p:txBody>
        </p: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4D0405FB-90C0-47ED-A099-77AD61469E4D}"/>
                </a:ext>
              </a:extLst>
            </p:cNvPr>
            <p:cNvCxnSpPr>
              <a:cxnSpLocks/>
            </p:cNvCxnSpPr>
            <p:nvPr/>
          </p:nvCxnSpPr>
          <p:spPr>
            <a:xfrm>
              <a:off x="7619841" y="928619"/>
              <a:ext cx="573537" cy="82242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548F57-DC23-4B92-A6FB-7C0EFF1E841A}"/>
                </a:ext>
              </a:extLst>
            </p:cNvPr>
            <p:cNvSpPr txBox="1"/>
            <p:nvPr/>
          </p:nvSpPr>
          <p:spPr>
            <a:xfrm>
              <a:off x="6991363" y="488417"/>
              <a:ext cx="1287642" cy="528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</a:rPr>
                <a:t>Мастер срабатывания</a:t>
              </a:r>
            </a:p>
          </p:txBody>
        </p: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AB0C2054-B2CB-4104-B589-029F77748D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1636" y="2632364"/>
              <a:ext cx="1071419" cy="7112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B9C34C-9615-4634-B8D3-CC92571F69C4}"/>
                </a:ext>
              </a:extLst>
            </p:cNvPr>
            <p:cNvSpPr txBox="1"/>
            <p:nvPr/>
          </p:nvSpPr>
          <p:spPr>
            <a:xfrm>
              <a:off x="9929090" y="2372689"/>
              <a:ext cx="866426" cy="330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</a:rPr>
                <a:t>Нейтрон</a:t>
              </a:r>
              <a:endParaRPr lang="ru-RU" sz="1100" dirty="0">
                <a:latin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38848CF-E838-49CC-9798-345B88DD55F2}"/>
              </a:ext>
            </a:extLst>
          </p:cNvPr>
          <p:cNvSpPr txBox="1"/>
          <p:nvPr/>
        </p:nvSpPr>
        <p:spPr>
          <a:xfrm>
            <a:off x="17298" y="2985839"/>
            <a:ext cx="6094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Пример записи файла, содержащего данные о времени регистрации нейтронов после прихода ШАЛ (шаг 100 </a:t>
            </a:r>
            <a:r>
              <a:rPr lang="ru-RU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мкс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30571906-DDD4-401C-AB69-90691D355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40229"/>
              </p:ext>
            </p:extLst>
          </p:nvPr>
        </p:nvGraphicFramePr>
        <p:xfrm>
          <a:off x="87756" y="3863129"/>
          <a:ext cx="6013298" cy="25095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33626">
                  <a:extLst>
                    <a:ext uri="{9D8B030D-6E8A-4147-A177-3AD203B41FA5}">
                      <a16:colId xmlns:a16="http://schemas.microsoft.com/office/drawing/2014/main" val="1972986699"/>
                    </a:ext>
                  </a:extLst>
                </a:gridCol>
                <a:gridCol w="4172268">
                  <a:extLst>
                    <a:ext uri="{9D8B030D-6E8A-4147-A177-3AD203B41FA5}">
                      <a16:colId xmlns:a16="http://schemas.microsoft.com/office/drawing/2014/main" val="2279834582"/>
                    </a:ext>
                  </a:extLst>
                </a:gridCol>
                <a:gridCol w="907404">
                  <a:extLst>
                    <a:ext uri="{9D8B030D-6E8A-4147-A177-3AD203B41FA5}">
                      <a16:colId xmlns:a16="http://schemas.microsoft.com/office/drawing/2014/main" val="2772973666"/>
                    </a:ext>
                  </a:extLst>
                </a:gridCol>
              </a:tblGrid>
              <a:tr h="317241">
                <a:tc>
                  <a:txBody>
                    <a:bodyPr/>
                    <a:lstStyle/>
                    <a:p>
                      <a:pPr marL="70485" marR="6731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Имя</a:t>
                      </a:r>
                      <a:r>
                        <a:rPr lang="en-US" sz="1300" b="1" i="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поля</a:t>
                      </a:r>
                      <a:endParaRPr lang="ru-RU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7495" marR="1544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</a:t>
                      </a:r>
                      <a:endParaRPr lang="ru-RU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3510" marR="127635" indent="133985" algn="l">
                        <a:lnSpc>
                          <a:spcPts val="14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en-US" sz="1300" b="1" i="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данных</a:t>
                      </a:r>
                      <a:endParaRPr lang="ru-RU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027936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 marL="71120" marR="666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datetime</a:t>
                      </a:r>
                      <a:endParaRPr lang="ru-RU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r>
                        <a:rPr lang="ru-RU" sz="1300" i="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i="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r>
                        <a:rPr lang="ru-RU" sz="1300" i="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регистрации события (уникальный</a:t>
                      </a:r>
                      <a:endParaRPr lang="ru-RU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945" algn="ctr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13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дентификатор</a:t>
                      </a:r>
                      <a:r>
                        <a:rPr lang="en-US" sz="1300" i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записи</a:t>
                      </a:r>
                      <a:r>
                        <a:rPr lang="en-US" sz="13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i="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</a:t>
                      </a:r>
                      <a:r>
                        <a:rPr lang="en-US" sz="1300" i="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ключ</a:t>
                      </a:r>
                      <a:r>
                        <a:rPr lang="en-US" sz="13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59055" marR="539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DateTime</a:t>
                      </a:r>
                      <a:endParaRPr lang="ru-RU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229516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marL="71120" marR="6731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trigger</a:t>
                      </a:r>
                      <a:endParaRPr lang="ru-RU" sz="11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условия, по которому квалифицируется событие</a:t>
                      </a:r>
                      <a:endParaRPr lang="ru-RU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53975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Integer</a:t>
                      </a:r>
                      <a:endParaRPr lang="ru-RU" sz="11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514587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 marL="69850" marR="6731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sum_n</a:t>
                      </a:r>
                      <a:endParaRPr lang="ru-RU" sz="11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Суммарное количество нейтронов, зарегистрированных кластером за одно событие</a:t>
                      </a:r>
                      <a:endParaRPr lang="ru-RU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539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Integer</a:t>
                      </a:r>
                      <a:endParaRPr lang="ru-RU" sz="11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74941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71120" marR="64135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300" b="1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ime</a:t>
                      </a:r>
                      <a:r>
                        <a:rPr lang="ru-RU" sz="13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13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delay</a:t>
                      </a:r>
                      <a:endParaRPr lang="ru-RU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с временем запаздывания для каждого зарегистрированного нейтрона</a:t>
                      </a:r>
                      <a:endParaRPr lang="ru-RU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53975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</a:t>
                      </a:r>
                      <a:endParaRPr lang="ru-RU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432776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 marL="71120" marR="666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detector</a:t>
                      </a:r>
                      <a:endParaRPr lang="ru-RU" sz="11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с номерами детекторов, зарегистрировавших нейтроны в событии </a:t>
                      </a:r>
                      <a:endParaRPr lang="ru-RU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539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</a:t>
                      </a:r>
                      <a:endParaRPr lang="ru-RU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40442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 marL="71120" marR="666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n_per_registration</a:t>
                      </a:r>
                      <a:endParaRPr lang="ru-RU" sz="11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количества нейтронов, зарегистрированных детектором за один шаг в 100 мкс</a:t>
                      </a:r>
                      <a:endParaRPr lang="ru-RU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marR="53975" indent="-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</a:t>
                      </a:r>
                      <a:endParaRPr lang="ru-RU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325117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7830415-01BF-479D-8995-2355A7071F7A}"/>
              </a:ext>
            </a:extLst>
          </p:cNvPr>
          <p:cNvSpPr txBox="1"/>
          <p:nvPr/>
        </p:nvSpPr>
        <p:spPr>
          <a:xfrm>
            <a:off x="45628" y="6397293"/>
            <a:ext cx="60975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Структура таблицы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t-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файлов в базе данных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CB5500-0CB5-4C9B-B81A-F9CF3F4B0971}"/>
              </a:ext>
            </a:extLst>
          </p:cNvPr>
          <p:cNvSpPr txBox="1"/>
          <p:nvPr/>
        </p:nvSpPr>
        <p:spPr>
          <a:xfrm>
            <a:off x="7112045" y="3136612"/>
            <a:ext cx="3703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Упрощенная структура базы данных ПРИЗМА-32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4AA04F-7949-43AC-A7F3-3328167EFFF4}"/>
              </a:ext>
            </a:extLst>
          </p:cNvPr>
          <p:cNvSpPr txBox="1"/>
          <p:nvPr/>
        </p:nvSpPr>
        <p:spPr>
          <a:xfrm>
            <a:off x="6451500" y="3844978"/>
            <a:ext cx="52727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Преимущества БД: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Хранение данных в одном месте, вместо использования множества разных файлов.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Возможность использовать </a:t>
            </a:r>
            <a:r>
              <a:rPr lang="en-GB" sz="1600" dirty="0"/>
              <a:t>SQL, </a:t>
            </a:r>
            <a:r>
              <a:rPr lang="en-GB" sz="1600" dirty="0" err="1"/>
              <a:t>noSQL</a:t>
            </a:r>
            <a:r>
              <a:rPr lang="en-GB" sz="1600" dirty="0"/>
              <a:t> </a:t>
            </a:r>
            <a:r>
              <a:rPr lang="ru-RU" sz="1600" dirty="0"/>
              <a:t>запросы для получения нужной информации.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Возможность создания единой БД с другими установками, что позволит получить полную информацию о ШАЛ.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BC1A81-1977-48AC-8605-19D6B99AD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760" y="725719"/>
            <a:ext cx="5708496" cy="214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1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5AF7F-E5FE-4473-B75D-8E54CA43E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r="2638"/>
          <a:stretch/>
        </p:blipFill>
        <p:spPr>
          <a:xfrm>
            <a:off x="999858" y="1563632"/>
            <a:ext cx="4588538" cy="4379075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0BC2576-E8DC-4A1B-89E9-56DC090A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81" y="186267"/>
            <a:ext cx="5929312" cy="7715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Регистрация событий одновременно двумя кластерами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C5EDAD-28C5-4231-A618-97275D50A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17" y="0"/>
            <a:ext cx="6138333" cy="6138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CCBEF2-17A4-457A-BF7B-628D66A60065}"/>
                  </a:ext>
                </a:extLst>
              </p:cNvPr>
              <p:cNvSpPr txBox="1"/>
              <p:nvPr/>
            </p:nvSpPr>
            <p:spPr>
              <a:xfrm>
                <a:off x="1033329" y="5790053"/>
                <a:ext cx="455506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/>
                  <a:t>Отбирались события </a:t>
                </a:r>
              </a:p>
              <a:p>
                <a:pPr algn="ctr"/>
                <a:r>
                  <a:rPr lang="ru-RU" sz="1600" dirty="0"/>
                  <a:t>с кратностью </a:t>
                </a:r>
                <a14:m>
                  <m:oMath xmlns:m="http://schemas.openxmlformats.org/officeDocument/2006/math">
                    <m:r>
                      <a:rPr lang="ru-RU" sz="1600" dirty="0">
                        <a:latin typeface="Cambria Math"/>
                        <a:ea typeface="Cambria Math" panose="02040503050406030204" pitchFamily="18" charset="0"/>
                      </a:rPr>
                      <m:t>≥</m:t>
                    </m:r>
                    <m:r>
                      <a:rPr lang="ru-RU" sz="1600" i="1" dirty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</a:rPr>
                  <a:t>4 и </a:t>
                </a:r>
                <a:r>
                  <a:rPr lang="en-US" sz="1600" dirty="0"/>
                  <a:t>A</a:t>
                </a:r>
                <a:r>
                  <a:rPr lang="ru-RU" sz="1600" baseline="-25000" dirty="0"/>
                  <a:t>э</a:t>
                </a:r>
                <a:r>
                  <a:rPr lang="en-GB" sz="1600" dirty="0"/>
                  <a:t> &gt; 5 </a:t>
                </a:r>
                <a:r>
                  <a:rPr lang="ru-RU" sz="1600" dirty="0"/>
                  <a:t>код. АЦП</a:t>
                </a:r>
                <a:endParaRPr lang="en-GB" sz="1600" dirty="0"/>
              </a:p>
              <a:p>
                <a:pPr algn="ctr"/>
                <a:r>
                  <a:rPr lang="ru-RU" sz="1600" dirty="0"/>
                  <a:t>∆</a:t>
                </a:r>
                <a:r>
                  <a:rPr lang="en-GB" sz="1600" dirty="0"/>
                  <a:t>t </a:t>
                </a:r>
                <a:r>
                  <a:rPr lang="ru-RU" sz="1600" dirty="0"/>
                  <a:t>был принят 100 </a:t>
                </a:r>
                <a:r>
                  <a:rPr lang="ru-RU" sz="1600" dirty="0" err="1"/>
                  <a:t>мс</a:t>
                </a:r>
                <a:r>
                  <a:rPr lang="ru-RU" sz="16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CCBEF2-17A4-457A-BF7B-628D66A60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29" y="5790053"/>
                <a:ext cx="4555067" cy="830997"/>
              </a:xfrm>
              <a:prstGeom prst="rect">
                <a:avLst/>
              </a:prstGeom>
              <a:blipFill>
                <a:blip r:embed="rId4"/>
                <a:stretch>
                  <a:fillRect t="-220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7E850EA-F74A-416C-8410-7A624849ECBC}"/>
              </a:ext>
            </a:extLst>
          </p:cNvPr>
          <p:cNvSpPr txBox="1"/>
          <p:nvPr/>
        </p:nvSpPr>
        <p:spPr>
          <a:xfrm>
            <a:off x="5850466" y="6209363"/>
            <a:ext cx="6512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Пример регистрации события одновременно в двух кластерах:</a:t>
            </a:r>
          </a:p>
          <a:p>
            <a:pPr algn="ctr"/>
            <a:r>
              <a:rPr lang="ru-RU" sz="1400" dirty="0"/>
              <a:t> заряженные частицы (сверху) и нейтроны (снизу)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1876" y="1144059"/>
            <a:ext cx="4152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Распределение разницы времен срабатывания кластеров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3EBC33A-0CCE-47B2-A49C-1F67ED4A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38488"/>
            <a:ext cx="2743200" cy="365125"/>
          </a:xfrm>
        </p:spPr>
        <p:txBody>
          <a:bodyPr/>
          <a:lstStyle/>
          <a:p>
            <a:fld id="{4C547371-D6EB-4160-B271-D723EA9CF67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04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31BD67-A8AD-45FB-9754-A5478F67EC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527" y="678506"/>
            <a:ext cx="11946941" cy="2539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200B9A-C568-4322-A962-9B3DFBAD473A}"/>
              </a:ext>
            </a:extLst>
          </p:cNvPr>
          <p:cNvSpPr txBox="1"/>
          <p:nvPr/>
        </p:nvSpPr>
        <p:spPr>
          <a:xfrm>
            <a:off x="0" y="-4999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Подготовка данных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310310"/>
            <a:ext cx="12191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Исключение периодов с нестабильной работой детекторов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EBD68D0-5EC3-EE0A-E4B3-542EE5F92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295484"/>
              </p:ext>
            </p:extLst>
          </p:nvPr>
        </p:nvGraphicFramePr>
        <p:xfrm>
          <a:off x="6513115" y="6008328"/>
          <a:ext cx="4372171" cy="6705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69167">
                  <a:extLst>
                    <a:ext uri="{9D8B030D-6E8A-4147-A177-3AD203B41FA5}">
                      <a16:colId xmlns:a16="http://schemas.microsoft.com/office/drawing/2014/main" val="4230954736"/>
                    </a:ext>
                  </a:extLst>
                </a:gridCol>
                <a:gridCol w="1483568">
                  <a:extLst>
                    <a:ext uri="{9D8B030D-6E8A-4147-A177-3AD203B41FA5}">
                      <a16:colId xmlns:a16="http://schemas.microsoft.com/office/drawing/2014/main" val="1495702927"/>
                    </a:ext>
                  </a:extLst>
                </a:gridCol>
                <a:gridCol w="1433126">
                  <a:extLst>
                    <a:ext uri="{9D8B030D-6E8A-4147-A177-3AD203B41FA5}">
                      <a16:colId xmlns:a16="http://schemas.microsoft.com/office/drawing/2014/main" val="879889693"/>
                    </a:ext>
                  </a:extLst>
                </a:gridCol>
                <a:gridCol w="886310">
                  <a:extLst>
                    <a:ext uri="{9D8B030D-6E8A-4147-A177-3AD203B41FA5}">
                      <a16:colId xmlns:a16="http://schemas.microsoft.com/office/drawing/2014/main" val="3201760700"/>
                    </a:ext>
                  </a:extLst>
                </a:gridCol>
              </a:tblGrid>
              <a:tr h="302624">
                <a:tc>
                  <a:txBody>
                    <a:bodyPr/>
                    <a:lstStyle/>
                    <a:p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1-</a:t>
                      </a:r>
                      <a:r>
                        <a:rPr lang="ru-RU" sz="1600" b="0" dirty="0" err="1"/>
                        <a:t>ый</a:t>
                      </a:r>
                      <a:r>
                        <a:rPr lang="ru-RU" sz="1600" b="0" dirty="0"/>
                        <a:t> кластер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2-ой кластер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1</a:t>
                      </a:r>
                      <a:r>
                        <a:rPr lang="en-GB" sz="1600" b="0" dirty="0"/>
                        <a:t>&amp;2</a:t>
                      </a:r>
                      <a:endParaRPr lang="ru-RU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09767"/>
                  </a:ext>
                </a:extLst>
              </a:tr>
              <a:tr h="302624">
                <a:tc>
                  <a:txBody>
                    <a:bodyPr/>
                    <a:lstStyle/>
                    <a:p>
                      <a:r>
                        <a:rPr lang="en-GB" sz="1600" dirty="0"/>
                        <a:t>N</a:t>
                      </a:r>
                      <a:r>
                        <a:rPr lang="ru-RU" sz="1600" baseline="-25000" dirty="0" err="1"/>
                        <a:t>соб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248390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174903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38760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8385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96EAB95-9AB7-6106-9C5F-88BD8D6CDCBF}"/>
              </a:ext>
            </a:extLst>
          </p:cNvPr>
          <p:cNvSpPr txBox="1"/>
          <p:nvPr/>
        </p:nvSpPr>
        <p:spPr>
          <a:xfrm>
            <a:off x="1742358" y="6247985"/>
            <a:ext cx="6805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Период: 18 января 2013 – 31 декабря 2021.</a:t>
            </a:r>
            <a:endParaRPr lang="en-GB" sz="16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25EFAD1-B0E6-363F-CEE1-6C9289B5071E}"/>
              </a:ext>
            </a:extLst>
          </p:cNvPr>
          <p:cNvGrpSpPr/>
          <p:nvPr/>
        </p:nvGrpSpPr>
        <p:grpSpPr>
          <a:xfrm>
            <a:off x="122527" y="3434377"/>
            <a:ext cx="11946941" cy="2539520"/>
            <a:chOff x="122527" y="3434377"/>
            <a:chExt cx="11946941" cy="253952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4627886-EE34-45F4-901E-9C7715AA4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527" y="3434377"/>
              <a:ext cx="11946941" cy="2539520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B936ECD5-261B-9495-C4BB-F8163D46026E}"/>
                </a:ext>
              </a:extLst>
            </p:cNvPr>
            <p:cNvCxnSpPr/>
            <p:nvPr/>
          </p:nvCxnSpPr>
          <p:spPr>
            <a:xfrm>
              <a:off x="494522" y="5234474"/>
              <a:ext cx="107208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494522" y="793526"/>
            <a:ext cx="6637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Число импульсов отобранных как нейтрон при самозапуске.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4522" y="3597933"/>
            <a:ext cx="6637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Число импульсов отобранных как нейтрон при самозапуске,</a:t>
            </a:r>
          </a:p>
          <a:p>
            <a:r>
              <a:rPr lang="ru-RU" sz="1600" dirty="0"/>
              <a:t>после фильтрации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91190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77737A-EB59-44BD-94A9-D6FF37F9AF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r="1629"/>
          <a:stretch/>
        </p:blipFill>
        <p:spPr>
          <a:xfrm>
            <a:off x="1046194" y="795957"/>
            <a:ext cx="3632353" cy="29032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0FC063-A83E-437D-979E-8175C568058B}"/>
              </a:ext>
            </a:extLst>
          </p:cNvPr>
          <p:cNvPicPr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r="2325"/>
          <a:stretch/>
        </p:blipFill>
        <p:spPr>
          <a:xfrm>
            <a:off x="6267686" y="771731"/>
            <a:ext cx="3632400" cy="29052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89E2E-6BC1-4C0C-B4E4-B6E1DFBF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3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Временное распределение нейтронов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6635E1-D900-49C2-8CFF-C9B41E8259D4}"/>
                  </a:ext>
                </a:extLst>
              </p:cNvPr>
              <p:cNvSpPr txBox="1"/>
              <p:nvPr/>
            </p:nvSpPr>
            <p:spPr>
              <a:xfrm>
                <a:off x="115315" y="460190"/>
                <a:ext cx="1196137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К</a:t>
                </a:r>
                <a:r>
                  <a:rPr lang="ru-RU" sz="1600" dirty="0"/>
                  <a:t>ритерий отбора событий: кратность </a:t>
                </a:r>
                <a14:m>
                  <m:oMath xmlns:m="http://schemas.openxmlformats.org/officeDocument/2006/math">
                    <m:r>
                      <a:rPr lang="ru-RU" sz="1600" dirty="0">
                        <a:latin typeface="Cambria Math"/>
                        <a:ea typeface="Cambria Math" panose="02040503050406030204" pitchFamily="18" charset="0"/>
                      </a:rPr>
                      <m:t>≥</m:t>
                    </m:r>
                    <m:r>
                      <a:rPr lang="ru-RU" sz="1600" i="1" dirty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600" dirty="0"/>
                  <a:t>4 и  </a:t>
                </a:r>
                <a:r>
                  <a:rPr lang="en-US" sz="1600" dirty="0"/>
                  <a:t>A</a:t>
                </a:r>
                <a:r>
                  <a:rPr lang="ru-RU" sz="1600" baseline="-25000" dirty="0"/>
                  <a:t>э</a:t>
                </a:r>
                <a:r>
                  <a:rPr lang="en-GB" sz="1600" dirty="0"/>
                  <a:t> &gt; 5 </a:t>
                </a:r>
                <a:r>
                  <a:rPr lang="ru-RU" sz="1600" dirty="0"/>
                  <a:t>код. АЦП</a:t>
                </a:r>
                <a:endParaRPr lang="en-GB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6635E1-D900-49C2-8CFF-C9B41E825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15" y="460190"/>
                <a:ext cx="11961370" cy="338554"/>
              </a:xfrm>
              <a:prstGeom prst="rect">
                <a:avLst/>
              </a:prstGeom>
              <a:blipFill>
                <a:blip r:embed="rId4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F3D1BF-4949-42CF-84C8-494F5C9A1EBE}"/>
                  </a:ext>
                </a:extLst>
              </p:cNvPr>
              <p:cNvSpPr txBox="1"/>
              <p:nvPr/>
            </p:nvSpPr>
            <p:spPr>
              <a:xfrm>
                <a:off x="5430783" y="3439375"/>
                <a:ext cx="5743646" cy="594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latin typeface="Arial" panose="020B0604020202020204" pitchFamily="34" charset="0"/>
                  </a:rPr>
                  <a:t>Полученные распределения можно описывать функцией: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endParaRPr lang="ru-RU" sz="16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600" dirty="0">
                    <a:latin typeface="Arial" panose="020B0604020202020204" pitchFamily="34" charset="0"/>
                  </a:rPr>
                  <a:t>, где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F3D1BF-4949-42CF-84C8-494F5C9A1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83" y="3439375"/>
                <a:ext cx="5743646" cy="594009"/>
              </a:xfrm>
              <a:prstGeom prst="rect">
                <a:avLst/>
              </a:prstGeom>
              <a:blipFill>
                <a:blip r:embed="rId5"/>
                <a:stretch>
                  <a:fillRect l="-637" t="-3061" b="-122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36ABE3-EA19-4E07-8440-3426957B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851" y="6468826"/>
            <a:ext cx="2743200" cy="365125"/>
          </a:xfrm>
        </p:spPr>
        <p:txBody>
          <a:bodyPr/>
          <a:lstStyle/>
          <a:p>
            <a:fld id="{4C547371-D6EB-4160-B271-D723EA9CF67E}" type="slidenum">
              <a:rPr lang="ru-RU" smtClean="0"/>
              <a:t>8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95995C-053D-49BA-A9FC-219292DBD05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" b="1203"/>
          <a:stretch/>
        </p:blipFill>
        <p:spPr>
          <a:xfrm>
            <a:off x="1046194" y="4094915"/>
            <a:ext cx="3657600" cy="2724142"/>
          </a:xfrm>
          <a:prstGeom prst="rect">
            <a:avLst/>
          </a:prstGeom>
        </p:spPr>
      </p:pic>
      <p:graphicFrame>
        <p:nvGraphicFramePr>
          <p:cNvPr id="14" name="Таблица 15">
            <a:extLst>
              <a:ext uri="{FF2B5EF4-FFF2-40B4-BE49-F238E27FC236}">
                <a16:creationId xmlns:a16="http://schemas.microsoft.com/office/drawing/2014/main" id="{F7360AD4-281E-4827-93D5-9987B55B1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0607"/>
              </p:ext>
            </p:extLst>
          </p:nvPr>
        </p:nvGraphicFramePr>
        <p:xfrm>
          <a:off x="5505061" y="4085386"/>
          <a:ext cx="6453052" cy="147659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479571">
                  <a:extLst>
                    <a:ext uri="{9D8B030D-6E8A-4147-A177-3AD203B41FA5}">
                      <a16:colId xmlns:a16="http://schemas.microsoft.com/office/drawing/2014/main" val="3798971846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67123035"/>
                    </a:ext>
                  </a:extLst>
                </a:gridCol>
                <a:gridCol w="1479961">
                  <a:extLst>
                    <a:ext uri="{9D8B030D-6E8A-4147-A177-3AD203B41FA5}">
                      <a16:colId xmlns:a16="http://schemas.microsoft.com/office/drawing/2014/main" val="2809172209"/>
                    </a:ext>
                  </a:extLst>
                </a:gridCol>
              </a:tblGrid>
              <a:tr h="187765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t</a:t>
                      </a:r>
                      <a:r>
                        <a:rPr lang="en-US" sz="1600" b="0" baseline="-25000" dirty="0">
                          <a:latin typeface="+mn-lt"/>
                        </a:rPr>
                        <a:t>1</a:t>
                      </a:r>
                      <a:r>
                        <a:rPr lang="en-GB" sz="1600" b="0" dirty="0">
                          <a:latin typeface="+mn-lt"/>
                        </a:rPr>
                        <a:t>, </a:t>
                      </a:r>
                      <a:r>
                        <a:rPr lang="ru-RU" sz="1600" b="0" dirty="0" err="1">
                          <a:latin typeface="+mn-lt"/>
                        </a:rPr>
                        <a:t>мс</a:t>
                      </a:r>
                      <a:r>
                        <a:rPr lang="en-GB" sz="1600" b="0" dirty="0">
                          <a:latin typeface="+mn-lt"/>
                        </a:rPr>
                        <a:t> 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+mn-lt"/>
                        </a:rPr>
                        <a:t>t</a:t>
                      </a:r>
                      <a:r>
                        <a:rPr lang="en-GB" sz="1600" b="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GB" sz="1600" b="0" dirty="0">
                          <a:latin typeface="+mn-lt"/>
                        </a:rPr>
                        <a:t>, </a:t>
                      </a:r>
                      <a:r>
                        <a:rPr lang="ru-RU" sz="1600" b="0" dirty="0" err="1">
                          <a:latin typeface="+mn-lt"/>
                        </a:rPr>
                        <a:t>мс</a:t>
                      </a:r>
                      <a:r>
                        <a:rPr lang="en-GB" sz="1600" b="0" dirty="0">
                          <a:latin typeface="+mn-lt"/>
                        </a:rPr>
                        <a:t> 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13816"/>
                  </a:ext>
                </a:extLst>
              </a:tr>
              <a:tr h="38350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+mn-lt"/>
                        </a:rPr>
                        <a:t>1</a:t>
                      </a:r>
                      <a:r>
                        <a:rPr lang="en-US" sz="1600" b="0" dirty="0">
                          <a:latin typeface="+mn-lt"/>
                        </a:rPr>
                        <a:t>-</a:t>
                      </a:r>
                      <a:r>
                        <a:rPr lang="ru-RU" sz="1600" b="0" dirty="0">
                          <a:latin typeface="+mn-lt"/>
                        </a:rPr>
                        <a:t>й кластер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+mn-lt"/>
                        </a:rPr>
                        <a:t>0.51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0.01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+mn-lt"/>
                        </a:rPr>
                        <a:t>3.76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0.10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700517"/>
                  </a:ext>
                </a:extLst>
              </a:tr>
              <a:tr h="37890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+mn-lt"/>
                        </a:rPr>
                        <a:t>2-й кластер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+mn-lt"/>
                        </a:rPr>
                        <a:t>0.54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</a:t>
                      </a:r>
                      <a:r>
                        <a:rPr lang="ru-RU" sz="1600" b="0" dirty="0">
                          <a:latin typeface="+mn-lt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+mn-lt"/>
                        </a:rPr>
                        <a:t>2.81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0.12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49700"/>
                  </a:ext>
                </a:extLst>
              </a:tr>
              <a:tr h="378902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+mn-lt"/>
                        </a:rPr>
                        <a:t>1&amp;2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+mn-lt"/>
                        </a:rPr>
                        <a:t>0.53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0.01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+mn-lt"/>
                        </a:rPr>
                        <a:t>3.44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0.10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24918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2900" y="3439375"/>
            <a:ext cx="5087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регистрации одновременно двумя кластерами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89317FD6-1F51-4277-9553-8FECFC414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334731"/>
              </p:ext>
            </p:extLst>
          </p:nvPr>
        </p:nvGraphicFramePr>
        <p:xfrm>
          <a:off x="5500244" y="5651916"/>
          <a:ext cx="6457869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485137">
                  <a:extLst>
                    <a:ext uri="{9D8B030D-6E8A-4147-A177-3AD203B41FA5}">
                      <a16:colId xmlns:a16="http://schemas.microsoft.com/office/drawing/2014/main" val="2672746189"/>
                    </a:ext>
                  </a:extLst>
                </a:gridCol>
                <a:gridCol w="1483567">
                  <a:extLst>
                    <a:ext uri="{9D8B030D-6E8A-4147-A177-3AD203B41FA5}">
                      <a16:colId xmlns:a16="http://schemas.microsoft.com/office/drawing/2014/main" val="4160000819"/>
                    </a:ext>
                  </a:extLst>
                </a:gridCol>
                <a:gridCol w="1489165">
                  <a:extLst>
                    <a:ext uri="{9D8B030D-6E8A-4147-A177-3AD203B41FA5}">
                      <a16:colId xmlns:a16="http://schemas.microsoft.com/office/drawing/2014/main" val="2544884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t</a:t>
                      </a:r>
                      <a:r>
                        <a:rPr lang="en-US" sz="1600" b="0" baseline="-25000" dirty="0"/>
                        <a:t>1</a:t>
                      </a:r>
                      <a:r>
                        <a:rPr lang="en-GB" sz="1600" b="0" dirty="0"/>
                        <a:t>, </a:t>
                      </a:r>
                      <a:r>
                        <a:rPr lang="ru-RU" sz="1600" b="0" dirty="0" err="1"/>
                        <a:t>мс</a:t>
                      </a:r>
                      <a:r>
                        <a:rPr lang="en-GB" sz="1600" b="0" dirty="0"/>
                        <a:t> 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t</a:t>
                      </a:r>
                      <a:r>
                        <a:rPr lang="en-GB" sz="1600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1600" b="0" dirty="0"/>
                        <a:t>, </a:t>
                      </a:r>
                      <a:r>
                        <a:rPr lang="ru-RU" sz="1600" b="0" dirty="0" err="1"/>
                        <a:t>мс</a:t>
                      </a:r>
                      <a:r>
                        <a:rPr lang="en-GB" sz="1600" b="0" dirty="0"/>
                        <a:t> 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81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/>
                        <a:t>Эксп</a:t>
                      </a:r>
                      <a:r>
                        <a:rPr lang="ru-RU" sz="1600" b="0" dirty="0"/>
                        <a:t>. </a:t>
                      </a:r>
                      <a:r>
                        <a:rPr lang="en-GB" sz="1600" b="0" dirty="0"/>
                        <a:t>1&amp;2</a:t>
                      </a:r>
                      <a:r>
                        <a:rPr lang="ru-RU" sz="1600" b="0" dirty="0"/>
                        <a:t> - </a:t>
                      </a:r>
                      <a:r>
                        <a:rPr lang="ru-RU" sz="1600" dirty="0"/>
                        <a:t>ЯФ, 2015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0.49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± 0.01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3.44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± 0.1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293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Модель - </a:t>
                      </a:r>
                      <a:r>
                        <a:rPr lang="en-GB" sz="1600" dirty="0" err="1"/>
                        <a:t>J.Phys.Conf.Ser</a:t>
                      </a:r>
                      <a:r>
                        <a:rPr lang="en-GB" sz="1600" dirty="0"/>
                        <a:t>., 2020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0.60 ± 0.02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7.40 ± 0.97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02475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39693" y="1107058"/>
            <a:ext cx="1132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Кластер 1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162708" y="1126744"/>
            <a:ext cx="1132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Кластер 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3931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5B906-CD5A-4762-9B3F-C81A012C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73" y="-5794"/>
            <a:ext cx="12191999" cy="434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Спектр энерговыделения ШАЛ</a:t>
            </a:r>
            <a:r>
              <a:rPr lang="en-US" sz="2800" b="1" dirty="0"/>
              <a:t>	</a:t>
            </a: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14EE2C-CFC5-4087-9234-2C15D6224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904" y="559672"/>
            <a:ext cx="4023141" cy="3103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552722-3687-4E64-8E1C-68DC479C8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1463" y="561673"/>
            <a:ext cx="4093144" cy="3146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0E0F43-5A10-48D9-96CA-3BFBD32040C0}"/>
              </a:ext>
            </a:extLst>
          </p:cNvPr>
          <p:cNvSpPr txBox="1"/>
          <p:nvPr/>
        </p:nvSpPr>
        <p:spPr>
          <a:xfrm>
            <a:off x="2389825" y="906118"/>
            <a:ext cx="21520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</a:rPr>
              <a:t>Кластер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C0E27-C984-4946-861C-8AE14F589C0E}"/>
              </a:ext>
            </a:extLst>
          </p:cNvPr>
          <p:cNvSpPr txBox="1"/>
          <p:nvPr/>
        </p:nvSpPr>
        <p:spPr>
          <a:xfrm>
            <a:off x="9448799" y="922234"/>
            <a:ext cx="14719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</a:rPr>
              <a:t>Кластер 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2B61DA1-F91F-4516-A0CB-435D5438E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492875"/>
            <a:ext cx="2743200" cy="365125"/>
          </a:xfrm>
        </p:spPr>
        <p:txBody>
          <a:bodyPr/>
          <a:lstStyle/>
          <a:p>
            <a:fld id="{4C547371-D6EB-4160-B271-D723EA9CF67E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74361A-AA05-5B4F-5005-161EE7C80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98" y="3851956"/>
            <a:ext cx="3970549" cy="30324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4520BE-00D8-25BE-CC0E-A06A7C17E3D1}"/>
              </a:ext>
            </a:extLst>
          </p:cNvPr>
          <p:cNvSpPr txBox="1"/>
          <p:nvPr/>
        </p:nvSpPr>
        <p:spPr>
          <a:xfrm>
            <a:off x="270273" y="3661624"/>
            <a:ext cx="51018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регистрации одновременно двумя кластерами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027A87BD-DCA9-B9ED-F9E4-C1118F353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336027"/>
              </p:ext>
            </p:extLst>
          </p:nvPr>
        </p:nvGraphicFramePr>
        <p:xfrm>
          <a:off x="6471138" y="4467588"/>
          <a:ext cx="4885977" cy="147659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60315">
                  <a:extLst>
                    <a:ext uri="{9D8B030D-6E8A-4147-A177-3AD203B41FA5}">
                      <a16:colId xmlns:a16="http://schemas.microsoft.com/office/drawing/2014/main" val="4233866432"/>
                    </a:ext>
                  </a:extLst>
                </a:gridCol>
                <a:gridCol w="1739497">
                  <a:extLst>
                    <a:ext uri="{9D8B030D-6E8A-4147-A177-3AD203B41FA5}">
                      <a16:colId xmlns:a16="http://schemas.microsoft.com/office/drawing/2014/main" val="1262608232"/>
                    </a:ext>
                  </a:extLst>
                </a:gridCol>
                <a:gridCol w="1386165">
                  <a:extLst>
                    <a:ext uri="{9D8B030D-6E8A-4147-A177-3AD203B41FA5}">
                      <a16:colId xmlns:a16="http://schemas.microsoft.com/office/drawing/2014/main" val="1914332933"/>
                    </a:ext>
                  </a:extLst>
                </a:gridCol>
              </a:tblGrid>
              <a:tr h="199139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>
                          <a:latin typeface="+mn-lt"/>
                        </a:rPr>
                        <a:t>Коэф.наклона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N</a:t>
                      </a:r>
                      <a:r>
                        <a:rPr lang="ru-RU" sz="1600" b="0" baseline="-25000" dirty="0" err="1">
                          <a:latin typeface="+mn-lt"/>
                        </a:rPr>
                        <a:t>соб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279930"/>
                  </a:ext>
                </a:extLst>
              </a:tr>
              <a:tr h="38350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+mn-lt"/>
                        </a:rPr>
                        <a:t>1</a:t>
                      </a:r>
                      <a:r>
                        <a:rPr lang="en-US" sz="1600" b="0" dirty="0">
                          <a:latin typeface="+mn-lt"/>
                        </a:rPr>
                        <a:t>-</a:t>
                      </a:r>
                      <a:r>
                        <a:rPr lang="ru-RU" sz="1600" b="0" dirty="0">
                          <a:latin typeface="+mn-lt"/>
                        </a:rPr>
                        <a:t>й кластер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+mn-lt"/>
                        </a:rPr>
                        <a:t>-1.37</a:t>
                      </a:r>
                      <a:r>
                        <a:rPr lang="ru-RU" sz="1600" b="0" dirty="0">
                          <a:latin typeface="+mn-lt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0.0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+mn-lt"/>
                        </a:rPr>
                        <a:t>65598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277859"/>
                  </a:ext>
                </a:extLst>
              </a:tr>
              <a:tr h="37890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+mn-lt"/>
                        </a:rPr>
                        <a:t>2-й кластер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+mn-lt"/>
                        </a:rPr>
                        <a:t>-1.32</a:t>
                      </a:r>
                      <a:r>
                        <a:rPr lang="ru-RU" sz="1600" b="0" dirty="0">
                          <a:latin typeface="+mn-lt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</a:t>
                      </a:r>
                      <a:r>
                        <a:rPr lang="ru-RU" sz="1600" b="0" dirty="0">
                          <a:latin typeface="+mn-lt"/>
                        </a:rPr>
                        <a:t>0.0</a:t>
                      </a:r>
                      <a:r>
                        <a:rPr lang="en-GB" sz="1600" b="0" dirty="0">
                          <a:latin typeface="+mn-lt"/>
                        </a:rPr>
                        <a:t>9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+mn-lt"/>
                        </a:rPr>
                        <a:t>29693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429292"/>
                  </a:ext>
                </a:extLst>
              </a:tr>
              <a:tr h="378902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+mn-lt"/>
                        </a:rPr>
                        <a:t>1&amp;2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+mn-lt"/>
                        </a:rPr>
                        <a:t>-1.11</a:t>
                      </a:r>
                      <a:r>
                        <a:rPr lang="ru-RU" sz="1600" b="0" dirty="0">
                          <a:latin typeface="+mn-lt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0.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+mn-lt"/>
                        </a:rPr>
                        <a:t>24430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3712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B53121-C130-AC08-893C-80969AD8CB69}"/>
                  </a:ext>
                </a:extLst>
              </p:cNvPr>
              <p:cNvSpPr txBox="1"/>
              <p:nvPr/>
            </p:nvSpPr>
            <p:spPr>
              <a:xfrm>
                <a:off x="0" y="370164"/>
                <a:ext cx="1219199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/>
                  <a:t>Критерий отбора: события с кратностью </a:t>
                </a:r>
                <a14:m>
                  <m:oMath xmlns:m="http://schemas.openxmlformats.org/officeDocument/2006/math">
                    <m:r>
                      <a:rPr lang="ru-RU" sz="1600" dirty="0">
                        <a:latin typeface="Cambria Math"/>
                        <a:ea typeface="Cambria Math" panose="02040503050406030204" pitchFamily="18" charset="0"/>
                      </a:rPr>
                      <m:t>≥</m:t>
                    </m:r>
                    <m:r>
                      <a:rPr lang="ru-RU" sz="1600" i="1" dirty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</a:rPr>
                  <a:t>4 и </a:t>
                </a:r>
                <a:r>
                  <a:rPr lang="ru-RU" sz="1600" dirty="0"/>
                  <a:t> </a:t>
                </a:r>
                <a:r>
                  <a:rPr lang="en-US" sz="1600" dirty="0"/>
                  <a:t>A</a:t>
                </a:r>
                <a:r>
                  <a:rPr lang="ru-RU" sz="1600" baseline="-25000" dirty="0"/>
                  <a:t>э</a:t>
                </a:r>
                <a:r>
                  <a:rPr lang="en-GB" sz="1600" dirty="0"/>
                  <a:t> &gt; </a:t>
                </a:r>
                <a:r>
                  <a:rPr lang="ru-RU" sz="1600" dirty="0"/>
                  <a:t>10</a:t>
                </a:r>
                <a:r>
                  <a:rPr lang="en-GB" sz="1600" dirty="0"/>
                  <a:t> </a:t>
                </a:r>
                <a:r>
                  <a:rPr lang="ru-RU" sz="1600" dirty="0"/>
                  <a:t>код. АЦП                                                           </a:t>
                </a:r>
                <a:endParaRPr lang="en-GB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B53121-C130-AC08-893C-80969AD8C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0164"/>
                <a:ext cx="12191999" cy="338554"/>
              </a:xfrm>
              <a:prstGeom prst="rect">
                <a:avLst/>
              </a:prstGeom>
              <a:blipFill>
                <a:blip r:embed="rId5"/>
                <a:stretch>
                  <a:fillRect t="-5455" r="-3500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892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5431</TotalTime>
  <Words>1231</Words>
  <Application>Microsoft Office PowerPoint</Application>
  <PresentationFormat>Широкоэкранный</PresentationFormat>
  <Paragraphs>197</Paragraphs>
  <Slides>15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Wingdings</vt:lpstr>
      <vt:lpstr>Тема Office</vt:lpstr>
      <vt:lpstr>Visio</vt:lpstr>
      <vt:lpstr>Исследование отклика установки ПРИЗМА-32 при регистрации широких атмосферных ливней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Регистрация событий одновременно двумя кластерами</vt:lpstr>
      <vt:lpstr>Презентация PowerPoint</vt:lpstr>
      <vt:lpstr>Временное распределение нейтронов</vt:lpstr>
      <vt:lpstr>Спектр энерговыделения ШАЛ </vt:lpstr>
      <vt:lpstr>Презентация PowerPoint</vt:lpstr>
      <vt:lpstr>Спасибо за внимание!</vt:lpstr>
      <vt:lpstr>Презентация PowerPoint</vt:lpstr>
      <vt:lpstr>Таблица c данными о корректности работы детектора</vt:lpstr>
      <vt:lpstr>ПО</vt:lpstr>
      <vt:lpstr>Интерфейс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временного распределения нейтронов в ШАЛ</dc:title>
  <dc:creator>Dreamer Just</dc:creator>
  <cp:lastModifiedBy>Dreamer Just</cp:lastModifiedBy>
  <cp:revision>57</cp:revision>
  <dcterms:created xsi:type="dcterms:W3CDTF">2021-10-21T10:44:18Z</dcterms:created>
  <dcterms:modified xsi:type="dcterms:W3CDTF">2022-05-11T05:39:21Z</dcterms:modified>
</cp:coreProperties>
</file>