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83" r:id="rId3"/>
    <p:sldId id="275" r:id="rId4"/>
    <p:sldId id="274" r:id="rId5"/>
    <p:sldId id="285" r:id="rId6"/>
    <p:sldId id="277" r:id="rId7"/>
    <p:sldId id="282" r:id="rId8"/>
    <p:sldId id="280" r:id="rId9"/>
    <p:sldId id="281" r:id="rId10"/>
    <p:sldId id="284" r:id="rId11"/>
    <p:sldId id="258" r:id="rId12"/>
    <p:sldId id="286" r:id="rId13"/>
    <p:sldId id="287" r:id="rId14"/>
    <p:sldId id="260" r:id="rId15"/>
    <p:sldId id="257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reamer Just" initials="DJ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4596436-CDFE-46C0-BEF9-E162276349C9}" v="15" dt="2022-05-06T12:53:33.87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505E3EF-67EA-436B-97B2-0124C06EBD24}" styleName="Средний стиль 4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183" autoAdjust="0"/>
  </p:normalViewPr>
  <p:slideViewPr>
    <p:cSldViewPr snapToGrid="0">
      <p:cViewPr varScale="1">
        <p:scale>
          <a:sx n="87" d="100"/>
          <a:sy n="87" d="100"/>
        </p:scale>
        <p:origin x="528" y="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1454EB-4D60-4937-BAB2-CCF7C9B80E20}" type="datetimeFigureOut">
              <a:rPr lang="ru-RU" smtClean="0"/>
              <a:t>10.05.2022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C5E912-096A-4A4A-BDA8-EB1E9C7937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93935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C5E912-096A-4A4A-BDA8-EB1E9C79379C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0622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C5E912-096A-4A4A-BDA8-EB1E9C79379C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2389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C5E912-096A-4A4A-BDA8-EB1E9C79379C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36141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912252-B615-4501-98E6-491D82FEA0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711D243-FEBC-4ED2-BAD1-095A0BEDF1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0D0EADB-19AA-4D71-A507-DCE50B58F3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723A7-77B6-4C4C-8B9F-C835C7D13FDD}" type="datetime1">
              <a:rPr lang="ru-RU" smtClean="0"/>
              <a:t>10.05.2022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03FA88F-8C8D-4A53-8324-5BFB54693C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D988665-01A6-4008-BED3-273478A3F2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47371-D6EB-4160-B271-D723EA9CF6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82659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483C9D-33E5-4939-BB4E-10E702F040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C41090A-487C-4495-89DD-CE98CE8F41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ED3D4B4-71CC-4A2D-9B08-B012450CFC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EE487-6E6D-476C-B13C-FE5ECFCEF66D}" type="datetime1">
              <a:rPr lang="ru-RU" smtClean="0"/>
              <a:t>10.05.2022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8A0D56E-78C2-4E9D-B995-BEBB5977AA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08547F5-E81D-4DCC-BCED-8633EC281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47371-D6EB-4160-B271-D723EA9CF6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05222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5BC16D1-16BD-400B-875B-AE080386E9D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771B979-07F5-4CB6-BDDF-F9101EB7DC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15E9096-85B9-4418-9473-D8FA763F0D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67DD0-E78D-469C-AACB-72531810185F}" type="datetime1">
              <a:rPr lang="ru-RU" smtClean="0"/>
              <a:t>10.05.2022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AC12AB1-4561-4115-8C71-96927586DA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F5B3E0E-6D1B-4AFE-9C62-D3C8BDB4D0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47371-D6EB-4160-B271-D723EA9CF6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37898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6BB0AA-A685-4B9C-AA19-1EF1114C2F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2C89904-EDB0-401D-8417-B1659F7D70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FCF63A3-8C70-427C-A1E9-095349BD77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0592D-1776-4A60-ADB2-98A1B2DA19F4}" type="datetime1">
              <a:rPr lang="ru-RU" smtClean="0"/>
              <a:t>10.05.2022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0BA456F-F16B-43B0-AD91-416837FC16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A5FA21B-C202-4CB3-8B09-D40493940B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47371-D6EB-4160-B271-D723EA9CF6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4001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0EFC9F-6C50-4F81-99B6-BB7BC93BE7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B2F2915-D438-46B8-AA55-CA2839BBD3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A26E144-8537-4DC1-8696-52ED64536C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A69F7-7E11-486B-A550-1E5C5E743657}" type="datetime1">
              <a:rPr lang="ru-RU" smtClean="0"/>
              <a:t>10.05.2022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E878DC1-F1D6-4AD3-9711-E13D6CEEF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1DC6302-06F8-4838-801A-C3518B75B2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47371-D6EB-4160-B271-D723EA9CF6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88525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DFA913-1CF1-449C-BD3D-2B61EF3F95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CD313CB-8FA6-43E6-A554-161B83E749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33AA97D-491F-42F3-8460-D5310F4C16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BF332AA-569E-4B45-88FD-34EAC8E289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BE4D7-5681-43AC-9D7D-C57C85505EF7}" type="datetime1">
              <a:rPr lang="ru-RU" smtClean="0"/>
              <a:t>10.05.2022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ECE249D-CF84-4DBA-B962-2B9D652E8D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27F4AF8-3213-4250-A105-D61CE10CA1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47371-D6EB-4160-B271-D723EA9CF6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59397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A059F4-E8ED-4867-9C97-94509ACF6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B1FD4DA-6B54-45CC-BB46-A53C6C5A36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12CB1CC-EDD6-4B18-A244-DF4F95E32A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15430FF-9245-4890-B120-3CBC7928999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107A90F-D40F-4305-84AB-F9D8D8FDC8D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BADB1308-AE1D-4B64-BBFB-177B9B05AF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E688D-FADD-4E24-A673-1F9A11588FD1}" type="datetime1">
              <a:rPr lang="ru-RU" smtClean="0"/>
              <a:t>10.05.2022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4A86132-EB84-40BB-9914-98E085B47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FFBA979F-6AB9-4E19-945B-D0F26EDA4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47371-D6EB-4160-B271-D723EA9CF6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20065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EDDB5A-397D-414A-9416-FCE134240C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C27C3AF-16F4-4390-982D-071D2C09DC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AADF4-6B24-471C-BCFA-B4D0D40E709B}" type="datetime1">
              <a:rPr lang="ru-RU" smtClean="0"/>
              <a:t>10.05.2022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1D3CC46-5E83-4FEE-8AE9-78BEB96AD9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27FFBEF-2DB2-4411-9F8C-6EADABB5E0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47371-D6EB-4160-B271-D723EA9CF6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35305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EAE32457-47BA-4F9A-9EDB-D6D207150A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9FC990-F0DD-48E3-9F48-E5E95580B277}" type="datetime1">
              <a:rPr lang="ru-RU" smtClean="0"/>
              <a:t>10.05.2022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CF0BF94-2977-48E7-9945-0471EAE964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3E688D4-525E-41B5-95D6-0ABF41942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47371-D6EB-4160-B271-D723EA9CF6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36582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3CB590-84EE-456D-A24D-ED247A64AC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799E564-2614-4831-B433-E9FAEA2A23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1219065-1BE4-4F2E-8189-79633FBD7A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11A512D-AE64-4BC1-BB19-F19B2B5A07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DD797-33AE-492C-BCB2-21C06400A19A}" type="datetime1">
              <a:rPr lang="ru-RU" smtClean="0"/>
              <a:t>10.05.2022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4126A78-9126-4042-B64F-3C4D8B3275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55D45A8-3FD5-4B53-8A64-F48C8E5B1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47371-D6EB-4160-B271-D723EA9CF6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31626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40FC25-5771-4DC2-A086-2FEC83F3B9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A3FF61B-697B-4E18-BB44-B63AC1684B7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7A1994C-E942-42B3-83D8-88BDD186D7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10EEDA5-E62E-4805-AE84-E934D74554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16902-B0B3-4F65-B566-F10E82D756C3}" type="datetime1">
              <a:rPr lang="ru-RU" smtClean="0"/>
              <a:t>10.05.2022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E502A2E-A588-44B8-9A08-55F4A54593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CDD06AA-0A5A-4061-92CA-9A882D4FA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47371-D6EB-4160-B271-D723EA9CF6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67036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C56E4D-9189-402A-AD10-25D0C32A8E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07DD12D-5155-4D3C-A30F-EDD365D354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AAFC82E-3836-451A-8137-7AECE37ED5A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9770C8BA-7F60-40D2-B558-13035F063557}" type="datetime1">
              <a:rPr lang="ru-RU" smtClean="0"/>
              <a:t>10.05.2022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02CAD63-FDC7-40CA-A2D6-61E36468E2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958386E-A0D4-4072-9ECC-16820BDAF9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4C547371-D6EB-4160-B271-D723EA9CF67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2714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emf"/><Relationship Id="rId5" Type="http://schemas.openxmlformats.org/officeDocument/2006/relationships/image" Target="../media/image4.png"/><Relationship Id="rId4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emf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.jpeg"/><Relationship Id="rId5" Type="http://schemas.openxmlformats.org/officeDocument/2006/relationships/image" Target="../media/image200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46516" y="2133490"/>
            <a:ext cx="10359454" cy="1470026"/>
          </a:xfrm>
        </p:spPr>
        <p:txBody>
          <a:bodyPr>
            <a:noAutofit/>
          </a:bodyPr>
          <a:lstStyle/>
          <a:p>
            <a:r>
              <a:rPr lang="ru-RU" sz="3199" dirty="0">
                <a:latin typeface="+mn-lt"/>
                <a:cs typeface="Times New Roman" panose="02020603050405020304" pitchFamily="18" charset="0"/>
              </a:rPr>
              <a:t>Исследование отклика установки ПРИЗМА-32 при регистрации широких атмосферных ливней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521211" y="4626578"/>
            <a:ext cx="6862017" cy="697176"/>
          </a:xfrm>
        </p:spPr>
        <p:txBody>
          <a:bodyPr>
            <a:noAutofit/>
          </a:bodyPr>
          <a:lstStyle/>
          <a:p>
            <a:pPr algn="l"/>
            <a:r>
              <a:rPr lang="ru-RU" sz="1800" dirty="0">
                <a:latin typeface="+mn-lt"/>
                <a:cs typeface="Times New Roman" panose="02020603050405020304" pitchFamily="18" charset="0"/>
              </a:rPr>
              <a:t>Работу выполнил:  студент бакалавриата </a:t>
            </a:r>
            <a:r>
              <a:rPr lang="ru-RU" sz="1800" dirty="0" err="1">
                <a:latin typeface="+mn-lt"/>
                <a:cs typeface="Times New Roman" panose="02020603050405020304" pitchFamily="18" charset="0"/>
              </a:rPr>
              <a:t>Почестнев</a:t>
            </a:r>
            <a:r>
              <a:rPr lang="ru-RU" sz="1800" dirty="0">
                <a:latin typeface="+mn-lt"/>
                <a:cs typeface="Times New Roman" panose="02020603050405020304" pitchFamily="18" charset="0"/>
              </a:rPr>
              <a:t> А.Д.</a:t>
            </a:r>
          </a:p>
          <a:p>
            <a:pPr algn="l"/>
            <a:r>
              <a:rPr lang="ru-RU" sz="1800" dirty="0">
                <a:latin typeface="+mn-lt"/>
                <a:cs typeface="Times New Roman" panose="02020603050405020304" pitchFamily="18" charset="0"/>
              </a:rPr>
              <a:t>Научный руководитель: к.ф.-м.н. Громушкин Д.М.</a:t>
            </a:r>
            <a:endParaRPr lang="en-GB" sz="1800" dirty="0">
              <a:latin typeface="+mn-lt"/>
              <a:cs typeface="Times New Roman" panose="02020603050405020304" pitchFamily="18" charset="0"/>
            </a:endParaRPr>
          </a:p>
          <a:p>
            <a:pPr algn="l"/>
            <a:endParaRPr lang="ru-RU" sz="1800" dirty="0">
              <a:latin typeface="+mn-lt"/>
              <a:cs typeface="Times New Roman" panose="02020603050405020304" pitchFamily="18" charset="0"/>
            </a:endParaRPr>
          </a:p>
          <a:p>
            <a:pPr algn="l"/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96542" y="1742833"/>
            <a:ext cx="8998916" cy="4307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dirty="0">
                <a:cs typeface="Times New Roman" panose="02020603050405020304" pitchFamily="18" charset="0"/>
              </a:rPr>
              <a:t>Национальный исследовательский ядерный университет «МИФИ»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6346817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cs typeface="Times New Roman" panose="02020603050405020304" pitchFamily="18" charset="0"/>
              </a:rPr>
              <a:t>11 </a:t>
            </a:r>
            <a:r>
              <a:rPr lang="ru-RU" dirty="0">
                <a:cs typeface="Times New Roman" panose="02020603050405020304" pitchFamily="18" charset="0"/>
              </a:rPr>
              <a:t>мая 2022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35"/>
          <a:stretch/>
        </p:blipFill>
        <p:spPr>
          <a:xfrm>
            <a:off x="10447427" y="2156"/>
            <a:ext cx="1708854" cy="1740677"/>
          </a:xfrm>
          <a:prstGeom prst="rect">
            <a:avLst/>
          </a:prstGeom>
        </p:spPr>
      </p:pic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5F04BFB-D85F-42B3-BED3-C28B3E6FE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47371-D6EB-4160-B271-D723EA9CF67E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1454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7492B467-B06F-4F7A-B235-B18AA817E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47371-D6EB-4160-B271-D723EA9CF67E}" type="slidenum">
              <a:rPr lang="ru-RU" smtClean="0"/>
              <a:t>10</a:t>
            </a:fld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14D657A-AE12-4685-9EA3-7A9A4E7E8468}"/>
              </a:ext>
            </a:extLst>
          </p:cNvPr>
          <p:cNvSpPr txBox="1"/>
          <p:nvPr/>
        </p:nvSpPr>
        <p:spPr>
          <a:xfrm>
            <a:off x="670845" y="884939"/>
            <a:ext cx="1085031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• Спроектирована </a:t>
            </a:r>
            <a:r>
              <a:rPr lang="ru-RU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и создана база экспериментальных данных установки ПРИЗМА-32.</a:t>
            </a:r>
          </a:p>
          <a:p>
            <a:pPr algn="just"/>
            <a:endParaRPr lang="ru-RU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• 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Проведена фильтрация данных установки ПРИЗМА-32 за 2013-2021 гг.</a:t>
            </a:r>
            <a:endParaRPr lang="ru-RU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endParaRPr lang="ru-RU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• Создан массив 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экспериментальных данных установки ПРИЗМА-32 </a:t>
            </a:r>
            <a:r>
              <a:rPr lang="ru-RU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со стабильной работой детекторов за 2013-20</a:t>
            </a:r>
            <a:r>
              <a:rPr lang="en-GB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21</a:t>
            </a:r>
            <a:r>
              <a:rPr lang="ru-RU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гг. </a:t>
            </a:r>
          </a:p>
          <a:p>
            <a:pPr algn="just"/>
            <a:endParaRPr lang="ru-RU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• Получены временные распределения нейтронов</a:t>
            </a:r>
            <a:r>
              <a:rPr lang="ru-RU" b="0" i="0" u="none" strike="noStrike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и спектры энерговыделения заряженной компоненты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за</a:t>
            </a:r>
            <a:r>
              <a:rPr lang="ru-RU" b="0" i="0" u="none" strike="noStrike" dirty="0">
                <a:solidFill>
                  <a:srgbClr val="000000"/>
                </a:solidFill>
                <a:latin typeface="Arial" panose="020B0604020202020204" pitchFamily="34" charset="0"/>
              </a:rPr>
              <a:t> длительный период времени (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2013-20</a:t>
            </a:r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</a:rPr>
              <a:t>21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гг.) работы установки ПРИЗМА-32. </a:t>
            </a:r>
          </a:p>
          <a:p>
            <a:pPr algn="just"/>
            <a:endParaRPr lang="ru-RU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• Полученные параметры экспонент временных распределений нейтронов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имеют хорошее согласие с результатами обработки данных временных распределений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полученных ранее (</a:t>
            </a:r>
            <a:r>
              <a:rPr lang="ru-RU" dirty="0"/>
              <a:t>Д. М. Громушкин и др. </a:t>
            </a:r>
            <a:r>
              <a:rPr lang="en-GB" dirty="0"/>
              <a:t>// </a:t>
            </a:r>
            <a:r>
              <a:rPr lang="ru-RU" dirty="0"/>
              <a:t>ЯФ, 2015</a:t>
            </a:r>
            <a:r>
              <a:rPr lang="en-GB" dirty="0"/>
              <a:t>) 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 согласуются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 результатами моделирования по параметру </a:t>
            </a:r>
            <a:r>
              <a:rPr lang="en-US" b="0" dirty="0">
                <a:latin typeface="+mn-lt"/>
              </a:rPr>
              <a:t>t</a:t>
            </a:r>
            <a:r>
              <a:rPr lang="en-US" b="0" baseline="-25000" dirty="0">
                <a:latin typeface="+mn-lt"/>
              </a:rPr>
              <a:t>1</a:t>
            </a:r>
            <a:r>
              <a:rPr lang="ru-RU" b="0" baseline="-25000" dirty="0">
                <a:latin typeface="+mn-lt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T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Izhbulyakova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et al.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//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J.Phys.Conf.Ser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., 2020)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•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Полученные коэффициенты наклона спектра энерговыделения имеют большее значение, чем то, которое было получено ранее (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D.M.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Gromushkin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et al. //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Izv.Ross.Akad.Nauk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Ser.Fiz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., 2015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06C58B7-B863-4A12-A6F9-17B27EC23398}"/>
              </a:ext>
            </a:extLst>
          </p:cNvPr>
          <p:cNvSpPr txBox="1"/>
          <p:nvPr/>
        </p:nvSpPr>
        <p:spPr>
          <a:xfrm>
            <a:off x="4960620" y="214842"/>
            <a:ext cx="2270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/>
              <a:t>Результаты</a:t>
            </a:r>
          </a:p>
        </p:txBody>
      </p:sp>
    </p:spTree>
    <p:extLst>
      <p:ext uri="{BB962C8B-B14F-4D97-AF65-F5344CB8AC3E}">
        <p14:creationId xmlns:p14="http://schemas.microsoft.com/office/powerpoint/2010/main" val="12123688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A017DE-56CE-479E-9707-10AAAC0D05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46507"/>
            <a:ext cx="10515600" cy="1325563"/>
          </a:xfrm>
        </p:spPr>
        <p:txBody>
          <a:bodyPr/>
          <a:lstStyle/>
          <a:p>
            <a:pPr algn="ctr"/>
            <a:r>
              <a:rPr lang="ru-RU" dirty="0">
                <a:cs typeface="Arial" panose="020B0604020202020204" pitchFamily="34" charset="0"/>
              </a:rPr>
              <a:t>Спасибо за внимание!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4C35AFD2-820A-4C46-B0AB-347697C009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4C547371-D6EB-4160-B271-D723EA9CF67E}" type="slidenum">
              <a:rPr lang="ru-RU" smtClean="0"/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83487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7F17913-6BEE-4564-AC5C-138A1C53389E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564" y="1150877"/>
            <a:ext cx="5470236" cy="333692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16AA5F5-F091-423D-8D39-2F800B9FCC48}"/>
              </a:ext>
            </a:extLst>
          </p:cNvPr>
          <p:cNvSpPr txBox="1"/>
          <p:nvPr/>
        </p:nvSpPr>
        <p:spPr>
          <a:xfrm>
            <a:off x="408564" y="351719"/>
            <a:ext cx="60291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Вид данных ПРИЗМА-32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F066CBC-FB4B-40A4-B803-6034FD4AA048}"/>
              </a:ext>
            </a:extLst>
          </p:cNvPr>
          <p:cNvSpPr txBox="1"/>
          <p:nvPr/>
        </p:nvSpPr>
        <p:spPr>
          <a:xfrm>
            <a:off x="980641" y="5162787"/>
            <a:ext cx="45165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Пример записи файла с основными параметрами зарегистрированных событий.</a:t>
            </a:r>
          </a:p>
          <a:p>
            <a:endParaRPr lang="ru-RU" spc="-150" dirty="0">
              <a:latin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1B00E90-CE75-4A5F-9AA4-F4B26FFFCACE}"/>
              </a:ext>
            </a:extLst>
          </p:cNvPr>
          <p:cNvSpPr txBox="1"/>
          <p:nvPr/>
        </p:nvSpPr>
        <p:spPr>
          <a:xfrm>
            <a:off x="6003636" y="5209091"/>
            <a:ext cx="6096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ru-RU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Пример записи файла, содержащего данные о временном распределении нейтронов после прихода ШАЛ во времени с шагом 100 мкс для каждого события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81CEA7B-3A27-415B-9C7A-77FB8F521FC4}"/>
              </a:ext>
            </a:extLst>
          </p:cNvPr>
          <p:cNvSpPr txBox="1"/>
          <p:nvPr/>
        </p:nvSpPr>
        <p:spPr>
          <a:xfrm>
            <a:off x="5638800" y="2974109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ru-RU" dirty="0">
              <a:latin typeface="Arial" panose="020B0604020202020204" pitchFamily="34" charset="0"/>
            </a:endParaRPr>
          </a:p>
        </p:txBody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CCB4B7C7-F88D-4111-9638-AEF2CC8F2D5E}"/>
              </a:ext>
            </a:extLst>
          </p:cNvPr>
          <p:cNvGrpSpPr/>
          <p:nvPr/>
        </p:nvGrpSpPr>
        <p:grpSpPr>
          <a:xfrm>
            <a:off x="5827581" y="488417"/>
            <a:ext cx="5041520" cy="4176379"/>
            <a:chOff x="5827581" y="488417"/>
            <a:chExt cx="5041520" cy="4176379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01A7FAF1-32E9-4394-8372-9DDB4DAA870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06751" y="1283421"/>
              <a:ext cx="3562350" cy="3381375"/>
            </a:xfrm>
            <a:prstGeom prst="rect">
              <a:avLst/>
            </a:prstGeom>
            <a:noFill/>
          </p:spPr>
        </p:pic>
        <p:cxnSp>
          <p:nvCxnSpPr>
            <p:cNvPr id="31" name="Соединитель: уступ 30">
              <a:extLst>
                <a:ext uri="{FF2B5EF4-FFF2-40B4-BE49-F238E27FC236}">
                  <a16:creationId xmlns:a16="http://schemas.microsoft.com/office/drawing/2014/main" id="{41A30A3A-DB29-40CB-B7E1-C1229518B491}"/>
                </a:ext>
              </a:extLst>
            </p:cNvPr>
            <p:cNvCxnSpPr>
              <a:cxnSpLocks/>
            </p:cNvCxnSpPr>
            <p:nvPr/>
          </p:nvCxnSpPr>
          <p:spPr>
            <a:xfrm>
              <a:off x="6809829" y="1334799"/>
              <a:ext cx="538162" cy="487354"/>
            </a:xfrm>
            <a:prstGeom prst="bentConnector3">
              <a:avLst/>
            </a:prstGeom>
            <a:ln w="28575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099" name="TextBox 4098">
              <a:extLst>
                <a:ext uri="{FF2B5EF4-FFF2-40B4-BE49-F238E27FC236}">
                  <a16:creationId xmlns:a16="http://schemas.microsoft.com/office/drawing/2014/main" id="{8D9104BA-7F95-4264-8DC0-D7D11DEBB498}"/>
                </a:ext>
              </a:extLst>
            </p:cNvPr>
            <p:cNvSpPr txBox="1"/>
            <p:nvPr/>
          </p:nvSpPr>
          <p:spPr>
            <a:xfrm>
              <a:off x="5827581" y="1036464"/>
              <a:ext cx="1163782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100" dirty="0">
                  <a:latin typeface="Arial" panose="020B0604020202020204" pitchFamily="34" charset="0"/>
                </a:rPr>
                <a:t>Время записи события</a:t>
              </a:r>
            </a:p>
          </p:txBody>
        </p:sp>
        <p:cxnSp>
          <p:nvCxnSpPr>
            <p:cNvPr id="4103" name="Прямая со стрелкой 4102">
              <a:extLst>
                <a:ext uri="{FF2B5EF4-FFF2-40B4-BE49-F238E27FC236}">
                  <a16:creationId xmlns:a16="http://schemas.microsoft.com/office/drawing/2014/main" id="{43066979-93BD-4376-BCD6-3E0173E97C9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368472" y="1150877"/>
              <a:ext cx="367144" cy="591680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104" name="TextBox 4103">
              <a:extLst>
                <a:ext uri="{FF2B5EF4-FFF2-40B4-BE49-F238E27FC236}">
                  <a16:creationId xmlns:a16="http://schemas.microsoft.com/office/drawing/2014/main" id="{218B9D65-07FF-4AE2-A42C-6DF8C1CE9CB2}"/>
                </a:ext>
              </a:extLst>
            </p:cNvPr>
            <p:cNvSpPr txBox="1"/>
            <p:nvPr/>
          </p:nvSpPr>
          <p:spPr>
            <a:xfrm>
              <a:off x="8423563" y="616985"/>
              <a:ext cx="1256145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100" dirty="0">
                  <a:latin typeface="Arial" panose="020B0604020202020204" pitchFamily="34" charset="0"/>
                </a:rPr>
                <a:t>Число нейтронов в событии</a:t>
              </a:r>
            </a:p>
          </p:txBody>
        </p:sp>
        <p:cxnSp>
          <p:nvCxnSpPr>
            <p:cNvPr id="4118" name="Прямая со стрелкой 4117">
              <a:extLst>
                <a:ext uri="{FF2B5EF4-FFF2-40B4-BE49-F238E27FC236}">
                  <a16:creationId xmlns:a16="http://schemas.microsoft.com/office/drawing/2014/main" id="{C40195C5-9650-4A50-90B8-2E1B79A379C6}"/>
                </a:ext>
              </a:extLst>
            </p:cNvPr>
            <p:cNvCxnSpPr>
              <a:cxnSpLocks/>
            </p:cNvCxnSpPr>
            <p:nvPr/>
          </p:nvCxnSpPr>
          <p:spPr>
            <a:xfrm>
              <a:off x="7619841" y="928619"/>
              <a:ext cx="573537" cy="822423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120" name="TextBox 4119">
              <a:extLst>
                <a:ext uri="{FF2B5EF4-FFF2-40B4-BE49-F238E27FC236}">
                  <a16:creationId xmlns:a16="http://schemas.microsoft.com/office/drawing/2014/main" id="{5389B1C6-34A3-4B6E-A144-FB84DB7EF3E2}"/>
                </a:ext>
              </a:extLst>
            </p:cNvPr>
            <p:cNvSpPr txBox="1"/>
            <p:nvPr/>
          </p:nvSpPr>
          <p:spPr>
            <a:xfrm>
              <a:off x="6991363" y="488417"/>
              <a:ext cx="1287642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100" dirty="0">
                  <a:latin typeface="Arial" panose="020B0604020202020204" pitchFamily="34" charset="0"/>
                </a:rPr>
                <a:t>Мастер срабатывания</a:t>
              </a:r>
            </a:p>
          </p:txBody>
        </p:sp>
        <p:cxnSp>
          <p:nvCxnSpPr>
            <p:cNvPr id="13" name="Прямая со стрелкой 12">
              <a:extLst>
                <a:ext uri="{FF2B5EF4-FFF2-40B4-BE49-F238E27FC236}">
                  <a16:creationId xmlns:a16="http://schemas.microsoft.com/office/drawing/2014/main" id="{209F7C59-E5CE-48F5-8250-9F923D24F56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051636" y="2632364"/>
              <a:ext cx="1071419" cy="711200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89ECD3D-3B36-49A8-ACAE-52B0D9B2F761}"/>
                </a:ext>
              </a:extLst>
            </p:cNvPr>
            <p:cNvSpPr txBox="1"/>
            <p:nvPr/>
          </p:nvSpPr>
          <p:spPr>
            <a:xfrm>
              <a:off x="9929090" y="2372689"/>
              <a:ext cx="866427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100" dirty="0">
                  <a:latin typeface="Arial" panose="020B0604020202020204" pitchFamily="34" charset="0"/>
                </a:rPr>
                <a:t>Нейтрон</a:t>
              </a:r>
            </a:p>
          </p:txBody>
        </p:sp>
      </p:grp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F8D4962-92D5-4E88-99CA-42E6E1052E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47371-D6EB-4160-B271-D723EA9CF67E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25275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1891D8-3862-41A5-8958-06705DE503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27026"/>
            <a:ext cx="10515600" cy="387350"/>
          </a:xfrm>
        </p:spPr>
        <p:txBody>
          <a:bodyPr>
            <a:normAutofit fontScale="90000"/>
          </a:bodyPr>
          <a:lstStyle/>
          <a:p>
            <a:r>
              <a:rPr lang="ru-RU" sz="2400" b="1" dirty="0"/>
              <a:t>Таблица c данными о корректности работы детектора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3A39EC4-4C2F-464E-A46D-F47ABC687A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661" y="1157857"/>
            <a:ext cx="5159680" cy="385862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BCFDE90-9E6E-451F-9844-1579329EC327}"/>
              </a:ext>
            </a:extLst>
          </p:cNvPr>
          <p:cNvSpPr txBox="1"/>
          <p:nvPr/>
        </p:nvSpPr>
        <p:spPr>
          <a:xfrm>
            <a:off x="470389" y="5459967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Arial" panose="020B0604020202020204" pitchFamily="34" charset="0"/>
              </a:rPr>
              <a:t>Часть бинарной таблицы c данными о корректности работы детектора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47D43F5-B9D0-4FE7-A7BA-2B0EE56C5566}"/>
                  </a:ext>
                </a:extLst>
              </p:cNvPr>
              <p:cNvSpPr txBox="1"/>
              <p:nvPr/>
            </p:nvSpPr>
            <p:spPr>
              <a:xfrm>
                <a:off x="6566389" y="2028616"/>
                <a:ext cx="4933950" cy="280076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ru-RU" sz="1600" dirty="0">
                    <a:latin typeface="Arial" panose="020B0604020202020204" pitchFamily="34" charset="0"/>
                  </a:rPr>
                  <a:t>Маска заполняется в результате анализа справок о работе установке.</a:t>
                </a:r>
              </a:p>
              <a:p>
                <a:r>
                  <a:rPr lang="ru-RU" sz="1600" dirty="0">
                    <a:latin typeface="Arial" panose="020B0604020202020204" pitchFamily="34" charset="0"/>
                  </a:rPr>
                  <a:t>Критерии отбора: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ru-RU" sz="1600" dirty="0">
                    <a:latin typeface="Arial" panose="020B0604020202020204" pitchFamily="34" charset="0"/>
                  </a:rPr>
                  <a:t>Число </a:t>
                </a:r>
                <a:r>
                  <a:rPr lang="ru-RU" sz="1600" dirty="0" err="1">
                    <a:latin typeface="Arial" panose="020B0604020202020204" pitchFamily="34" charset="0"/>
                  </a:rPr>
                  <a:t>cобытий</a:t>
                </a:r>
                <a:r>
                  <a:rPr lang="ru-RU" sz="1600" dirty="0">
                    <a:latin typeface="Arial" panose="020B0604020202020204" pitchFamily="34" charset="0"/>
                  </a:rPr>
                  <a:t>, отобранных как нейтрон, при самозапуске кластера у них было завышено, что связано с плохими контактами или неисправностью ФЭУ	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ru-RU" sz="1600" dirty="0">
                    <a:latin typeface="Arial" panose="020B0604020202020204" pitchFamily="34" charset="0"/>
                  </a:rPr>
                  <a:t>Скорость счета событий с характеристиками электромагнитной компоненты </a:t>
                </a:r>
                <a14:m>
                  <m:oMath xmlns:m="http://schemas.openxmlformats.org/officeDocument/2006/math">
                    <m:r>
                      <a:rPr lang="ru-RU" sz="1600" i="1" dirty="0" smtClean="0">
                        <a:latin typeface="Cambria Math" panose="02040503050406030204" pitchFamily="18" charset="0"/>
                      </a:rPr>
                      <m:t>𝐹𝑟</m:t>
                    </m:r>
                    <m:r>
                      <a:rPr lang="ru-RU" sz="16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</m:t>
                    </m:r>
                    <m:r>
                      <a:rPr lang="ru-RU" sz="1600" b="0" i="1" dirty="0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ru-RU" sz="1600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ru-RU" sz="1600" dirty="0">
                    <a:latin typeface="Arial" panose="020B0604020202020204" pitchFamily="34" charset="0"/>
                  </a:rPr>
                  <a:t>и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1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sz="1600" b="0" i="1" smtClean="0">
                            <a:latin typeface="Cambria Math" panose="02040503050406030204" pitchFamily="18" charset="0"/>
                          </a:rPr>
                          <m:t>А</m:t>
                        </m:r>
                      </m:e>
                      <m:sub>
                        <m:r>
                          <a:rPr lang="ru-RU" sz="1600" b="0" i="1" smtClean="0">
                            <a:latin typeface="Cambria Math" panose="02040503050406030204" pitchFamily="18" charset="0"/>
                          </a:rPr>
                          <m:t>э</m:t>
                        </m:r>
                      </m:sub>
                    </m:sSub>
                    <m:r>
                      <a:rPr lang="ru-RU" sz="1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  <m:r>
                      <a:rPr lang="ru-RU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5</m:t>
                    </m:r>
                  </m:oMath>
                </a14:m>
                <a:r>
                  <a:rPr lang="ru-RU" sz="1600" dirty="0">
                    <a:latin typeface="Arial" panose="020B0604020202020204" pitchFamily="34" charset="0"/>
                  </a:rPr>
                  <a:t> завышена, что свидетельствовало о чрезмерном напряжении в делителе ФЭУ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47D43F5-B9D0-4FE7-A7BA-2B0EE56C55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6389" y="2028616"/>
                <a:ext cx="4933950" cy="2800767"/>
              </a:xfrm>
              <a:prstGeom prst="rect">
                <a:avLst/>
              </a:prstGeom>
              <a:blipFill>
                <a:blip r:embed="rId3"/>
                <a:stretch>
                  <a:fillRect l="-617" t="-654" r="-864" b="-19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52930D1A-94EB-46D1-8D0E-628D2F5F1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47371-D6EB-4160-B271-D723EA9CF67E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93829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1C061F-318A-4D46-A58A-8C01602606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</p:spPr>
        <p:txBody>
          <a:bodyPr/>
          <a:lstStyle/>
          <a:p>
            <a:pPr algn="ctr"/>
            <a:r>
              <a:rPr lang="ru-RU" dirty="0"/>
              <a:t>ПО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E8C9EF3-F252-4ABC-9DBE-5580D9E9C680}"/>
              </a:ext>
            </a:extLst>
          </p:cNvPr>
          <p:cNvSpPr txBox="1"/>
          <p:nvPr/>
        </p:nvSpPr>
        <p:spPr>
          <a:xfrm>
            <a:off x="654626" y="1528545"/>
            <a:ext cx="81199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Для создания программы автоматизации использовался </a:t>
            </a:r>
            <a:r>
              <a:rPr lang="en-US" dirty="0"/>
              <a:t>python.</a:t>
            </a:r>
            <a:r>
              <a:rPr lang="ru-RU" dirty="0"/>
              <a:t> Если точнее, то: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A9F360F-6699-4FBE-B968-D920CC26CCB3}"/>
              </a:ext>
            </a:extLst>
          </p:cNvPr>
          <p:cNvSpPr txBox="1"/>
          <p:nvPr/>
        </p:nvSpPr>
        <p:spPr>
          <a:xfrm>
            <a:off x="654627" y="2082604"/>
            <a:ext cx="38238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AB37839-0A0B-48FB-B81B-E8C74EAF16DF}"/>
              </a:ext>
            </a:extLst>
          </p:cNvPr>
          <p:cNvSpPr txBox="1"/>
          <p:nvPr/>
        </p:nvSpPr>
        <p:spPr>
          <a:xfrm>
            <a:off x="654628" y="2179782"/>
            <a:ext cx="436995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dirty="0"/>
              <a:t>Обработка данных: </a:t>
            </a:r>
            <a:r>
              <a:rPr lang="en-US" dirty="0"/>
              <a:t>pandas, SciPy, </a:t>
            </a:r>
            <a:r>
              <a:rPr lang="en-US" dirty="0" err="1"/>
              <a:t>numpy</a:t>
            </a:r>
            <a:endParaRPr lang="en-US" dirty="0"/>
          </a:p>
          <a:p>
            <a:pPr marL="342900" indent="-342900">
              <a:buFont typeface="+mj-lt"/>
              <a:buAutoNum type="arabicPeriod"/>
            </a:pPr>
            <a:r>
              <a:rPr lang="ru-RU" dirty="0"/>
              <a:t>Построение графиков:  </a:t>
            </a:r>
            <a:r>
              <a:rPr lang="en-US" dirty="0"/>
              <a:t>matplotlib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/>
              <a:t>Верстка </a:t>
            </a:r>
            <a:r>
              <a:rPr lang="en-US" dirty="0"/>
              <a:t>docx</a:t>
            </a:r>
            <a:r>
              <a:rPr lang="ru-RU" dirty="0"/>
              <a:t>-файла: </a:t>
            </a:r>
            <a:r>
              <a:rPr lang="en-US" dirty="0"/>
              <a:t>python-docx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C</a:t>
            </a:r>
            <a:r>
              <a:rPr lang="ru-RU" dirty="0" err="1"/>
              <a:t>оздание</a:t>
            </a:r>
            <a:r>
              <a:rPr lang="ru-RU" dirty="0"/>
              <a:t> интерфейса</a:t>
            </a:r>
            <a:r>
              <a:rPr lang="en-US" dirty="0"/>
              <a:t>: pyqt6</a:t>
            </a:r>
            <a:endParaRPr lang="ru-RU" dirty="0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A6D29822-48A8-43B4-90C0-D9F95702645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8115"/>
          <a:stretch/>
        </p:blipFill>
        <p:spPr>
          <a:xfrm>
            <a:off x="4714585" y="2798619"/>
            <a:ext cx="7109217" cy="3274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00279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03C6EB-11EC-4AE9-A7C8-766D9276E7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46421"/>
            <a:ext cx="10515600" cy="1325563"/>
          </a:xfrm>
        </p:spPr>
        <p:txBody>
          <a:bodyPr/>
          <a:lstStyle/>
          <a:p>
            <a:pPr algn="ctr"/>
            <a:r>
              <a:rPr lang="ru-RU" dirty="0"/>
              <a:t>Интерфейс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83367CAA-40E6-4468-AE4A-59508A72C48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3183" y="1079385"/>
            <a:ext cx="6670962" cy="3668845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2872CBF-FB82-4396-B577-4FEFCE33084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069"/>
          <a:stretch/>
        </p:blipFill>
        <p:spPr>
          <a:xfrm>
            <a:off x="8525485" y="1079385"/>
            <a:ext cx="3323963" cy="379559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A0013C8-5455-4C19-B6C2-5924919325A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44"/>
          <a:stretch/>
        </p:blipFill>
        <p:spPr>
          <a:xfrm>
            <a:off x="6844145" y="4381411"/>
            <a:ext cx="3955473" cy="103997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F2AFEFC-ACB7-4047-A23B-1404B3F70D2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46" t="476"/>
          <a:stretch/>
        </p:blipFill>
        <p:spPr>
          <a:xfrm>
            <a:off x="8155709" y="5227782"/>
            <a:ext cx="3168823" cy="155343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0B03474-FEC9-408E-BBB0-C8E97B59AF88}"/>
              </a:ext>
            </a:extLst>
          </p:cNvPr>
          <p:cNvSpPr txBox="1"/>
          <p:nvPr/>
        </p:nvSpPr>
        <p:spPr>
          <a:xfrm>
            <a:off x="406400" y="5421386"/>
            <a:ext cx="48029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Сделан в </a:t>
            </a:r>
            <a:r>
              <a:rPr lang="en-US" dirty="0" err="1"/>
              <a:t>QtDesigner</a:t>
            </a:r>
            <a:r>
              <a:rPr lang="en-US" dirty="0"/>
              <a:t> </a:t>
            </a:r>
            <a:r>
              <a:rPr lang="ru-RU" dirty="0"/>
              <a:t>и запрограммирован в </a:t>
            </a:r>
            <a:r>
              <a:rPr lang="en-US" dirty="0"/>
              <a:t>Python </a:t>
            </a:r>
            <a:r>
              <a:rPr lang="ru-RU" dirty="0"/>
              <a:t>с помощью библиотеки </a:t>
            </a:r>
            <a:r>
              <a:rPr lang="en-US" dirty="0"/>
              <a:t>PyQt6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44277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EA6DB24D-F8FB-4FDD-BA8C-F16EE8A196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47371-D6EB-4160-B271-D723EA9CF67E}" type="slidenum">
              <a:rPr lang="ru-RU" smtClean="0"/>
              <a:t>2</a:t>
            </a:fld>
            <a:endParaRPr lang="ru-RU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30B7D2B-D23D-4CDF-B0FF-A61F358865E3}"/>
              </a:ext>
            </a:extLst>
          </p:cNvPr>
          <p:cNvSpPr txBox="1"/>
          <p:nvPr/>
        </p:nvSpPr>
        <p:spPr>
          <a:xfrm>
            <a:off x="0" y="84238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/>
              <a:t>Актуальность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DC8F8D7-98DF-4D1D-A81A-9F3BEE2EE2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72909"/>
            <a:ext cx="6282467" cy="516317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486095E-C88C-4D8D-BB06-C07C1A19B1F1}"/>
              </a:ext>
            </a:extLst>
          </p:cNvPr>
          <p:cNvSpPr txBox="1"/>
          <p:nvPr/>
        </p:nvSpPr>
        <p:spPr>
          <a:xfrm>
            <a:off x="6531836" y="885155"/>
            <a:ext cx="5196744" cy="35240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</a:pPr>
            <a:r>
              <a:rPr lang="ru-RU" sz="1600" dirty="0"/>
              <a:t>Широкий атмосферный ливень (ШАЛ) образуется в результате множественных каскадных реакций, происходящих в земной атмосфере, при попадании в нее первичной частицы из космоса. </a:t>
            </a:r>
          </a:p>
          <a:p>
            <a:pPr algn="just">
              <a:spcBef>
                <a:spcPts val="600"/>
              </a:spcBef>
            </a:pPr>
            <a:r>
              <a:rPr lang="ru-RU" sz="1600" dirty="0"/>
              <a:t>Основные свойства ШАЛ формируются адронной компонентой. </a:t>
            </a:r>
          </a:p>
          <a:p>
            <a:pPr algn="just">
              <a:spcBef>
                <a:spcPts val="600"/>
              </a:spcBef>
            </a:pPr>
            <a:r>
              <a:rPr lang="ru-RU" sz="1600" dirty="0"/>
              <a:t>Одним из возможных методов регистрации адронов является регистрация нейтронов, образованных при взаимодействии адронной части ШАЛ с ядрами вещества. </a:t>
            </a:r>
          </a:p>
          <a:p>
            <a:pPr algn="just">
              <a:spcBef>
                <a:spcPts val="600"/>
              </a:spcBef>
            </a:pPr>
            <a:r>
              <a:rPr lang="ru-RU" sz="1600" dirty="0"/>
              <a:t>Для изучения нейтронов, сопровождающих ШАЛ, в 2012 г. в экспериментальном комплексе НЕВОД (НИЯУ МИФИ) была создана установка ПРИЗМА-32.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886CF10-CD2B-4160-A380-17698BB03D46}"/>
              </a:ext>
            </a:extLst>
          </p:cNvPr>
          <p:cNvSpPr txBox="1"/>
          <p:nvPr/>
        </p:nvSpPr>
        <p:spPr>
          <a:xfrm>
            <a:off x="6531835" y="4993751"/>
            <a:ext cx="51967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/>
              <a:t>В данной работе исследован отклик установки ПРИЗМА-32 при регистрации широких атмосферных ливней за 2013-20</a:t>
            </a:r>
            <a:r>
              <a:rPr lang="en-GB" sz="1600" dirty="0"/>
              <a:t>21</a:t>
            </a:r>
            <a:r>
              <a:rPr lang="ru-RU" sz="1600" dirty="0"/>
              <a:t> гг. </a:t>
            </a:r>
          </a:p>
        </p:txBody>
      </p:sp>
    </p:spTree>
    <p:extLst>
      <p:ext uri="{BB962C8B-B14F-4D97-AF65-F5344CB8AC3E}">
        <p14:creationId xmlns:p14="http://schemas.microsoft.com/office/powerpoint/2010/main" val="5305160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547688" y="6308725"/>
            <a:ext cx="827246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ru-RU" sz="2000">
                <a:solidFill>
                  <a:schemeClr val="bg1"/>
                </a:solidFill>
              </a:rPr>
              <a:t>In the talk, the analysis of data collected during 2012-2016 is presented.</a:t>
            </a:r>
            <a:endParaRPr lang="ru-RU" altLang="ru-RU" sz="2000">
              <a:solidFill>
                <a:schemeClr val="bg1"/>
              </a:solidFill>
            </a:endParaRPr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7740316" y="1182042"/>
            <a:ext cx="4451684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altLang="ru-RU" dirty="0">
                <a:solidFill>
                  <a:srgbClr val="3333FF"/>
                </a:solidFill>
              </a:rPr>
              <a:t>- площадь эн- детектора: 0.36 м</a:t>
            </a:r>
            <a:r>
              <a:rPr lang="ru-RU" altLang="ru-RU" baseline="30000" dirty="0">
                <a:solidFill>
                  <a:srgbClr val="3333FF"/>
                </a:solidFill>
              </a:rPr>
              <a:t>2</a:t>
            </a:r>
            <a:r>
              <a:rPr lang="ru-RU" altLang="ru-RU" dirty="0">
                <a:solidFill>
                  <a:srgbClr val="3333FF"/>
                </a:solidFill>
              </a:rPr>
              <a:t>;</a:t>
            </a:r>
          </a:p>
          <a:p>
            <a:pPr eaLnBrk="1" hangingPunct="1"/>
            <a:r>
              <a:rPr lang="ru-RU" altLang="ru-RU" dirty="0">
                <a:solidFill>
                  <a:srgbClr val="3333FF"/>
                </a:solidFill>
              </a:rPr>
              <a:t>- число эн-детекторов: 32;</a:t>
            </a:r>
          </a:p>
          <a:p>
            <a:pPr eaLnBrk="1" hangingPunct="1"/>
            <a:r>
              <a:rPr lang="ru-RU" altLang="ru-RU" dirty="0">
                <a:solidFill>
                  <a:srgbClr val="3333FF"/>
                </a:solidFill>
              </a:rPr>
              <a:t>- расположение: 2.5 × 5 м;</a:t>
            </a:r>
          </a:p>
          <a:p>
            <a:pPr eaLnBrk="1" hangingPunct="1"/>
            <a:r>
              <a:rPr lang="ru-RU" altLang="ru-RU" dirty="0">
                <a:solidFill>
                  <a:srgbClr val="3333FF"/>
                </a:solidFill>
              </a:rPr>
              <a:t>- охватываемая площадь: ~ 500 м</a:t>
            </a:r>
            <a:r>
              <a:rPr lang="ru-RU" altLang="ru-RU" baseline="30000" dirty="0">
                <a:solidFill>
                  <a:srgbClr val="3333FF"/>
                </a:solidFill>
              </a:rPr>
              <a:t>2</a:t>
            </a:r>
            <a:r>
              <a:rPr lang="ru-RU" altLang="ru-RU" dirty="0">
                <a:solidFill>
                  <a:srgbClr val="3333FF"/>
                </a:solidFill>
              </a:rPr>
              <a:t>.</a:t>
            </a:r>
          </a:p>
        </p:txBody>
      </p:sp>
      <p:sp>
        <p:nvSpPr>
          <p:cNvPr id="7" name="Rectangle 10"/>
          <p:cNvSpPr>
            <a:spLocks noChangeArrowheads="1"/>
          </p:cNvSpPr>
          <p:nvPr/>
        </p:nvSpPr>
        <p:spPr bwMode="auto">
          <a:xfrm>
            <a:off x="7327600" y="2782669"/>
            <a:ext cx="4831194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ts val="0"/>
              </a:spcBef>
              <a:buClrTx/>
              <a:buSzTx/>
              <a:buFontTx/>
              <a:buNone/>
            </a:pPr>
            <a:r>
              <a:rPr lang="ru-RU" altLang="ru-RU" sz="1800" dirty="0">
                <a:solidFill>
                  <a:srgbClr val="3333FF"/>
                </a:solidFill>
              </a:rPr>
              <a:t>- по заряженным частицам: 20 - 75000/дет.;</a:t>
            </a:r>
          </a:p>
          <a:p>
            <a:pPr>
              <a:spcBef>
                <a:spcPts val="0"/>
              </a:spcBef>
              <a:buClrTx/>
              <a:buSzTx/>
              <a:buFontTx/>
              <a:buNone/>
            </a:pPr>
            <a:r>
              <a:rPr lang="ru-RU" altLang="ru-RU" sz="1800" dirty="0">
                <a:solidFill>
                  <a:srgbClr val="3333FF"/>
                </a:solidFill>
              </a:rPr>
              <a:t>- по нейтронам: 1 - 1000/дет.;</a:t>
            </a:r>
          </a:p>
          <a:p>
            <a:pPr>
              <a:spcBef>
                <a:spcPts val="0"/>
              </a:spcBef>
              <a:buClrTx/>
              <a:buSzTx/>
              <a:buFontTx/>
              <a:buNone/>
            </a:pPr>
            <a:r>
              <a:rPr lang="ru-RU" altLang="ru-RU" sz="1800" dirty="0">
                <a:solidFill>
                  <a:srgbClr val="3333FF"/>
                </a:solidFill>
              </a:rPr>
              <a:t>- по первичной энергии: (0.3 – 30 </a:t>
            </a:r>
            <a:r>
              <a:rPr lang="ru-RU" altLang="ru-RU" sz="1800" dirty="0" err="1">
                <a:solidFill>
                  <a:srgbClr val="3333FF"/>
                </a:solidFill>
              </a:rPr>
              <a:t>ПэВ</a:t>
            </a:r>
            <a:r>
              <a:rPr lang="ru-RU" altLang="ru-RU" sz="1800" dirty="0">
                <a:solidFill>
                  <a:srgbClr val="3333FF"/>
                </a:solidFill>
              </a:rPr>
              <a:t>).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0" y="57112"/>
            <a:ext cx="121587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ru-RU" sz="2400" b="1" dirty="0">
                <a:latin typeface="Arial" panose="020B0604020202020204" pitchFamily="34" charset="0"/>
              </a:rPr>
              <a:t>Установка</a:t>
            </a:r>
            <a:r>
              <a:rPr lang="ru-RU" altLang="ru-RU" sz="2000" b="1" dirty="0">
                <a:latin typeface="Arial" panose="020B0604020202020204" pitchFamily="34" charset="0"/>
              </a:rPr>
              <a:t> ПРИЗМА-32 для регистрации нейтронной компоненты ШАЛ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48962" y="753727"/>
            <a:ext cx="3360578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/>
              <a:t>Установка ПРИЗМА-32 расположена на 4-м этаже здания ЭК НЕВОД (НИЯУ МИФИ, 170 м над уровнем моря). </a:t>
            </a:r>
          </a:p>
          <a:p>
            <a:endParaRPr lang="ru-RU" sz="1600" dirty="0"/>
          </a:p>
          <a:p>
            <a:pPr algn="just"/>
            <a:r>
              <a:rPr lang="ru-RU" sz="1600" dirty="0"/>
              <a:t>Установка состоит из двух кластеров по 16 эн-детекторов.</a:t>
            </a:r>
          </a:p>
          <a:p>
            <a:pPr algn="just"/>
            <a:endParaRPr lang="ru-RU" sz="1600" dirty="0"/>
          </a:p>
          <a:p>
            <a:r>
              <a:rPr lang="ru-RU" sz="1600" dirty="0"/>
              <a:t>Эн-детектор – детектор, способный одновременно регистрировать  электромагнитную и нейтронную компоненту ШАЛ.</a:t>
            </a:r>
          </a:p>
        </p:txBody>
      </p:sp>
      <p:sp>
        <p:nvSpPr>
          <p:cNvPr id="11" name="Rectangle 5"/>
          <p:cNvSpPr>
            <a:spLocks noChangeArrowheads="1"/>
          </p:cNvSpPr>
          <p:nvPr/>
        </p:nvSpPr>
        <p:spPr bwMode="auto">
          <a:xfrm>
            <a:off x="249375" y="617102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sp>
        <p:nvSpPr>
          <p:cNvPr id="12" name="Rectangle 6"/>
          <p:cNvSpPr>
            <a:spLocks noChangeArrowheads="1"/>
          </p:cNvSpPr>
          <p:nvPr/>
        </p:nvSpPr>
        <p:spPr bwMode="auto">
          <a:xfrm>
            <a:off x="249375" y="740927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sp>
        <p:nvSpPr>
          <p:cNvPr id="13" name="Text Box 8"/>
          <p:cNvSpPr txBox="1">
            <a:spLocks noChangeArrowheads="1"/>
          </p:cNvSpPr>
          <p:nvPr/>
        </p:nvSpPr>
        <p:spPr bwMode="auto">
          <a:xfrm>
            <a:off x="248962" y="3778663"/>
            <a:ext cx="1179601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altLang="ja-JP" sz="2400" b="1" dirty="0">
                <a:latin typeface="Arial" panose="020B0604020202020204" pitchFamily="34" charset="0"/>
                <a:cs typeface="+mn-cs"/>
              </a:rPr>
              <a:t>Эн-детектор</a:t>
            </a:r>
            <a:endParaRPr lang="ru-RU" altLang="ru-RU" sz="2400" b="1" dirty="0">
              <a:latin typeface="Arial" panose="020B0604020202020204" pitchFamily="34" charset="0"/>
              <a:cs typeface="+mn-cs"/>
            </a:endParaRPr>
          </a:p>
        </p:txBody>
      </p:sp>
      <p:sp>
        <p:nvSpPr>
          <p:cNvPr id="14" name="Text Box 51"/>
          <p:cNvSpPr txBox="1">
            <a:spLocks noChangeArrowheads="1"/>
          </p:cNvSpPr>
          <p:nvPr/>
        </p:nvSpPr>
        <p:spPr bwMode="auto">
          <a:xfrm>
            <a:off x="1292684" y="6288406"/>
            <a:ext cx="91440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b="1" baseline="30000" dirty="0">
                <a:solidFill>
                  <a:srgbClr val="3333FF"/>
                </a:solidFill>
              </a:rPr>
              <a:t>6</a:t>
            </a:r>
            <a:r>
              <a:rPr lang="ru-RU" altLang="ru-RU" sz="1800" b="1" dirty="0">
                <a:solidFill>
                  <a:srgbClr val="3333FF"/>
                </a:solidFill>
              </a:rPr>
              <a:t>Li + n = </a:t>
            </a:r>
            <a:r>
              <a:rPr lang="ru-RU" altLang="ru-RU" sz="1800" b="1" baseline="30000" dirty="0">
                <a:solidFill>
                  <a:srgbClr val="3333FF"/>
                </a:solidFill>
              </a:rPr>
              <a:t>3</a:t>
            </a:r>
            <a:r>
              <a:rPr lang="ru-RU" altLang="ru-RU" sz="1800" b="1" dirty="0">
                <a:solidFill>
                  <a:srgbClr val="3333FF"/>
                </a:solidFill>
              </a:rPr>
              <a:t>H + </a:t>
            </a:r>
            <a:r>
              <a:rPr lang="ru-RU" altLang="ru-RU" sz="1800" b="1" dirty="0">
                <a:solidFill>
                  <a:srgbClr val="3333FF"/>
                </a:solidFill>
                <a:sym typeface="Symbol" pitchFamily="18" charset="2"/>
              </a:rPr>
              <a:t></a:t>
            </a:r>
            <a:r>
              <a:rPr lang="ru-RU" altLang="ru-RU" sz="1800" b="1" dirty="0">
                <a:solidFill>
                  <a:srgbClr val="3333FF"/>
                </a:solidFill>
              </a:rPr>
              <a:t> + 4.8 </a:t>
            </a:r>
            <a:r>
              <a:rPr lang="en-US" altLang="ru-RU" sz="1800" b="1" dirty="0">
                <a:solidFill>
                  <a:srgbClr val="3333FF"/>
                </a:solidFill>
              </a:rPr>
              <a:t>MeV</a:t>
            </a:r>
            <a:r>
              <a:rPr lang="ru-RU" altLang="ru-RU" sz="1800" b="1" dirty="0">
                <a:solidFill>
                  <a:srgbClr val="3333FF"/>
                </a:solidFill>
              </a:rPr>
              <a:t> </a:t>
            </a:r>
          </a:p>
        </p:txBody>
      </p:sp>
      <p:sp>
        <p:nvSpPr>
          <p:cNvPr id="15" name="Text Box 52"/>
          <p:cNvSpPr txBox="1">
            <a:spLocks noChangeArrowheads="1"/>
          </p:cNvSpPr>
          <p:nvPr/>
        </p:nvSpPr>
        <p:spPr bwMode="auto">
          <a:xfrm>
            <a:off x="2971938" y="5658560"/>
            <a:ext cx="578549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dirty="0">
                <a:solidFill>
                  <a:srgbClr val="3333FF"/>
                </a:solidFill>
              </a:rPr>
              <a:t>сцинтиллятор на основе сернистого цинка </a:t>
            </a:r>
            <a:r>
              <a:rPr lang="en-US" altLang="ru-RU" sz="1600" b="1" dirty="0" err="1">
                <a:solidFill>
                  <a:srgbClr val="3333FF"/>
                </a:solidFill>
              </a:rPr>
              <a:t>ZnS</a:t>
            </a:r>
            <a:r>
              <a:rPr lang="en-US" altLang="ru-RU" sz="1600" b="1" dirty="0">
                <a:solidFill>
                  <a:srgbClr val="3333FF"/>
                </a:solidFill>
              </a:rPr>
              <a:t>(Ag) + </a:t>
            </a:r>
            <a:r>
              <a:rPr lang="en-US" altLang="ru-RU" sz="1600" b="1" dirty="0" err="1">
                <a:solidFill>
                  <a:srgbClr val="3333FF"/>
                </a:solidFill>
              </a:rPr>
              <a:t>LiF</a:t>
            </a:r>
            <a:r>
              <a:rPr lang="en-US" altLang="ru-RU" sz="1600" dirty="0">
                <a:solidFill>
                  <a:srgbClr val="3333FF"/>
                </a:solidFill>
              </a:rPr>
              <a:t>,</a:t>
            </a:r>
            <a:r>
              <a:rPr lang="ru-RU" altLang="ru-RU" sz="1600" dirty="0">
                <a:solidFill>
                  <a:srgbClr val="3333FF"/>
                </a:solidFill>
              </a:rPr>
              <a:t> обогащенного до </a:t>
            </a:r>
            <a:r>
              <a:rPr lang="ru-RU" altLang="ru-RU" sz="1600" b="1" dirty="0">
                <a:solidFill>
                  <a:srgbClr val="3333FF"/>
                </a:solidFill>
              </a:rPr>
              <a:t>90%</a:t>
            </a:r>
            <a:r>
              <a:rPr lang="ru-RU" altLang="ru-RU" sz="1600" dirty="0">
                <a:solidFill>
                  <a:srgbClr val="3333FF"/>
                </a:solidFill>
              </a:rPr>
              <a:t> изотопом </a:t>
            </a:r>
            <a:r>
              <a:rPr lang="ru-RU" altLang="ru-RU" sz="1600" b="1" baseline="30000" dirty="0">
                <a:solidFill>
                  <a:srgbClr val="3333FF"/>
                </a:solidFill>
              </a:rPr>
              <a:t>6</a:t>
            </a:r>
            <a:r>
              <a:rPr lang="ru-RU" altLang="ru-RU" sz="1600" b="1" dirty="0">
                <a:solidFill>
                  <a:srgbClr val="3333FF"/>
                </a:solidFill>
              </a:rPr>
              <a:t>Li</a:t>
            </a:r>
            <a:r>
              <a:rPr lang="ru-RU" altLang="ru-RU" sz="1600" dirty="0">
                <a:solidFill>
                  <a:srgbClr val="3333FF"/>
                </a:solidFill>
              </a:rPr>
              <a:t> :</a:t>
            </a:r>
          </a:p>
        </p:txBody>
      </p:sp>
      <p:graphicFrame>
        <p:nvGraphicFramePr>
          <p:cNvPr id="16" name="Object 6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24240514"/>
              </p:ext>
            </p:extLst>
          </p:nvPr>
        </p:nvGraphicFramePr>
        <p:xfrm>
          <a:off x="8612325" y="4334287"/>
          <a:ext cx="2879725" cy="2163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" name="Visio" r:id="rId3" imgW="4708713" imgH="3538606" progId="">
                  <p:embed/>
                </p:oleObj>
              </mc:Choice>
              <mc:Fallback>
                <p:oleObj name="Visio" r:id="rId3" imgW="4708713" imgH="3538606" progId="">
                  <p:embed/>
                  <p:pic>
                    <p:nvPicPr>
                      <p:cNvPr id="16" name="Object 6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12325" y="4334287"/>
                        <a:ext cx="2879725" cy="2163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Прямоугольник 1"/>
          <p:cNvSpPr>
            <a:spLocks noChangeArrowheads="1"/>
          </p:cNvSpPr>
          <p:nvPr/>
        </p:nvSpPr>
        <p:spPr bwMode="auto">
          <a:xfrm>
            <a:off x="4007240" y="4290089"/>
            <a:ext cx="3942337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1600" dirty="0">
                <a:solidFill>
                  <a:srgbClr val="003399"/>
                </a:solidFill>
              </a:rPr>
              <a:t>1 – </a:t>
            </a:r>
            <a:r>
              <a:rPr lang="ru-RU" altLang="ru-RU" sz="1600" dirty="0" err="1">
                <a:solidFill>
                  <a:srgbClr val="003399"/>
                </a:solidFill>
              </a:rPr>
              <a:t>Светоизолирующий</a:t>
            </a:r>
            <a:r>
              <a:rPr lang="ru-RU" altLang="ru-RU" sz="1600" dirty="0">
                <a:solidFill>
                  <a:srgbClr val="003399"/>
                </a:solidFill>
              </a:rPr>
              <a:t> корпус</a:t>
            </a:r>
            <a:r>
              <a:rPr lang="en-US" altLang="ru-RU" sz="1600" dirty="0">
                <a:solidFill>
                  <a:srgbClr val="003399"/>
                </a:solidFill>
              </a:rPr>
              <a:t>;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1600" dirty="0">
                <a:solidFill>
                  <a:srgbClr val="003399"/>
                </a:solidFill>
              </a:rPr>
              <a:t>2 – </a:t>
            </a:r>
            <a:r>
              <a:rPr lang="ru-RU" altLang="ru-RU" sz="1600" dirty="0">
                <a:solidFill>
                  <a:srgbClr val="003399"/>
                </a:solidFill>
              </a:rPr>
              <a:t>Крышка</a:t>
            </a:r>
            <a:r>
              <a:rPr lang="en-US" altLang="ru-RU" sz="1600" dirty="0">
                <a:solidFill>
                  <a:srgbClr val="003399"/>
                </a:solidFill>
              </a:rPr>
              <a:t>;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1600" dirty="0">
                <a:solidFill>
                  <a:srgbClr val="003399"/>
                </a:solidFill>
              </a:rPr>
              <a:t>3 – </a:t>
            </a:r>
            <a:r>
              <a:rPr lang="ru-RU" altLang="ru-RU" sz="1600" dirty="0">
                <a:solidFill>
                  <a:srgbClr val="003399"/>
                </a:solidFill>
              </a:rPr>
              <a:t>ФЭУ 200</a:t>
            </a:r>
            <a:r>
              <a:rPr lang="en-US" altLang="ru-RU" sz="1600" dirty="0">
                <a:solidFill>
                  <a:srgbClr val="003399"/>
                </a:solidFill>
              </a:rPr>
              <a:t>;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1600" dirty="0">
                <a:solidFill>
                  <a:srgbClr val="003399"/>
                </a:solidFill>
              </a:rPr>
              <a:t>4 - </a:t>
            </a:r>
            <a:r>
              <a:rPr lang="ru-RU" altLang="ru-RU" sz="1600" dirty="0">
                <a:solidFill>
                  <a:srgbClr val="003399"/>
                </a:solidFill>
              </a:rPr>
              <a:t>Сцинтиллятор </a:t>
            </a:r>
            <a:r>
              <a:rPr lang="en-US" altLang="ru-RU" sz="1600" dirty="0" err="1">
                <a:solidFill>
                  <a:srgbClr val="003399"/>
                </a:solidFill>
              </a:rPr>
              <a:t>ZnS</a:t>
            </a:r>
            <a:r>
              <a:rPr lang="ru-RU" altLang="ru-RU" sz="1600" dirty="0">
                <a:solidFill>
                  <a:srgbClr val="003399"/>
                </a:solidFill>
              </a:rPr>
              <a:t>(</a:t>
            </a:r>
            <a:r>
              <a:rPr lang="en-US" altLang="ru-RU" sz="1600" dirty="0">
                <a:solidFill>
                  <a:srgbClr val="003399"/>
                </a:solidFill>
              </a:rPr>
              <a:t>Ag</a:t>
            </a:r>
            <a:r>
              <a:rPr lang="ru-RU" altLang="ru-RU" sz="1600" dirty="0">
                <a:solidFill>
                  <a:srgbClr val="003399"/>
                </a:solidFill>
              </a:rPr>
              <a:t>)+</a:t>
            </a:r>
            <a:r>
              <a:rPr lang="en-US" altLang="ru-RU" sz="1600" dirty="0" err="1">
                <a:solidFill>
                  <a:srgbClr val="003399"/>
                </a:solidFill>
              </a:rPr>
              <a:t>LiF</a:t>
            </a:r>
            <a:endParaRPr lang="en-US" altLang="ru-RU" sz="1600" dirty="0">
              <a:solidFill>
                <a:srgbClr val="003399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1600" dirty="0">
                <a:solidFill>
                  <a:srgbClr val="003399"/>
                </a:solidFill>
              </a:rPr>
              <a:t>5 - </a:t>
            </a:r>
            <a:r>
              <a:rPr lang="ru-RU" altLang="ru-RU" sz="1600" dirty="0" err="1">
                <a:solidFill>
                  <a:srgbClr val="003399"/>
                </a:solidFill>
              </a:rPr>
              <a:t>Светособирающий</a:t>
            </a:r>
            <a:r>
              <a:rPr lang="ru-RU" altLang="ru-RU" sz="1600" dirty="0">
                <a:solidFill>
                  <a:srgbClr val="003399"/>
                </a:solidFill>
              </a:rPr>
              <a:t> конус</a:t>
            </a:r>
          </a:p>
        </p:txBody>
      </p:sp>
      <p:pic>
        <p:nvPicPr>
          <p:cNvPr id="18" name="Picture 26" descr="детектор разрез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36" b="18687"/>
          <a:stretch>
            <a:fillRect/>
          </a:stretch>
        </p:blipFill>
        <p:spPr bwMode="auto">
          <a:xfrm>
            <a:off x="525600" y="4366038"/>
            <a:ext cx="2279650" cy="210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Line 24"/>
          <p:cNvSpPr>
            <a:spLocks noChangeShapeType="1"/>
          </p:cNvSpPr>
          <p:nvPr/>
        </p:nvSpPr>
        <p:spPr bwMode="auto">
          <a:xfrm flipH="1" flipV="1">
            <a:off x="2362338" y="5978938"/>
            <a:ext cx="658812" cy="90487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20" name="Line 27"/>
          <p:cNvSpPr>
            <a:spLocks noChangeShapeType="1"/>
          </p:cNvSpPr>
          <p:nvPr/>
        </p:nvSpPr>
        <p:spPr bwMode="auto">
          <a:xfrm flipH="1" flipV="1">
            <a:off x="2336938" y="6331363"/>
            <a:ext cx="252412" cy="279400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21" name="Line 28"/>
          <p:cNvSpPr>
            <a:spLocks noChangeShapeType="1"/>
          </p:cNvSpPr>
          <p:nvPr/>
        </p:nvSpPr>
        <p:spPr bwMode="auto">
          <a:xfrm flipV="1">
            <a:off x="1005025" y="5105813"/>
            <a:ext cx="482600" cy="377825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22" name="Line 29"/>
          <p:cNvSpPr>
            <a:spLocks noChangeShapeType="1"/>
          </p:cNvSpPr>
          <p:nvPr/>
        </p:nvSpPr>
        <p:spPr bwMode="auto">
          <a:xfrm>
            <a:off x="1005025" y="4286663"/>
            <a:ext cx="482600" cy="171450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23" name="TextBox 1"/>
          <p:cNvSpPr txBox="1">
            <a:spLocks noChangeArrowheads="1"/>
          </p:cNvSpPr>
          <p:nvPr/>
        </p:nvSpPr>
        <p:spPr bwMode="auto">
          <a:xfrm>
            <a:off x="2971938" y="5936075"/>
            <a:ext cx="3143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altLang="ru-RU"/>
              <a:t>5</a:t>
            </a:r>
          </a:p>
        </p:txBody>
      </p:sp>
      <p:sp>
        <p:nvSpPr>
          <p:cNvPr id="24" name="TextBox 2"/>
          <p:cNvSpPr txBox="1">
            <a:spLocks noChangeArrowheads="1"/>
          </p:cNvSpPr>
          <p:nvPr/>
        </p:nvSpPr>
        <p:spPr bwMode="auto">
          <a:xfrm>
            <a:off x="2589350" y="6545675"/>
            <a:ext cx="3127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altLang="ru-RU"/>
              <a:t>4</a:t>
            </a:r>
          </a:p>
        </p:txBody>
      </p:sp>
      <p:sp>
        <p:nvSpPr>
          <p:cNvPr id="25" name="TextBox 3"/>
          <p:cNvSpPr txBox="1">
            <a:spLocks noChangeArrowheads="1"/>
          </p:cNvSpPr>
          <p:nvPr/>
        </p:nvSpPr>
        <p:spPr bwMode="auto">
          <a:xfrm>
            <a:off x="844688" y="4286663"/>
            <a:ext cx="31273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altLang="ru-RU"/>
              <a:t>2</a:t>
            </a:r>
          </a:p>
        </p:txBody>
      </p:sp>
      <p:sp>
        <p:nvSpPr>
          <p:cNvPr id="26" name="TextBox 4"/>
          <p:cNvSpPr txBox="1">
            <a:spLocks noChangeArrowheads="1"/>
          </p:cNvSpPr>
          <p:nvPr/>
        </p:nvSpPr>
        <p:spPr bwMode="auto">
          <a:xfrm>
            <a:off x="765313" y="5320125"/>
            <a:ext cx="3127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altLang="ru-RU" dirty="0"/>
              <a:t>3</a:t>
            </a:r>
          </a:p>
        </p:txBody>
      </p:sp>
      <p:sp>
        <p:nvSpPr>
          <p:cNvPr id="27" name="Line 24"/>
          <p:cNvSpPr>
            <a:spLocks noChangeShapeType="1"/>
          </p:cNvSpPr>
          <p:nvPr/>
        </p:nvSpPr>
        <p:spPr bwMode="auto">
          <a:xfrm flipH="1" flipV="1">
            <a:off x="717688" y="5778913"/>
            <a:ext cx="858837" cy="901700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28" name="TextBox 5"/>
          <p:cNvSpPr txBox="1">
            <a:spLocks noChangeArrowheads="1"/>
          </p:cNvSpPr>
          <p:nvPr/>
        </p:nvSpPr>
        <p:spPr bwMode="auto">
          <a:xfrm>
            <a:off x="1486038" y="6483763"/>
            <a:ext cx="31273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altLang="ru-RU"/>
              <a:t>1</a:t>
            </a:r>
          </a:p>
        </p:txBody>
      </p:sp>
      <p:sp>
        <p:nvSpPr>
          <p:cNvPr id="29" name="Text Box 54"/>
          <p:cNvSpPr txBox="1">
            <a:spLocks noChangeArrowheads="1"/>
          </p:cNvSpPr>
          <p:nvPr/>
        </p:nvSpPr>
        <p:spPr bwMode="auto">
          <a:xfrm>
            <a:off x="5637500" y="6860269"/>
            <a:ext cx="4858493" cy="2185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ts val="600"/>
              </a:spcBef>
              <a:buClrTx/>
              <a:buSzTx/>
              <a:buNone/>
            </a:pPr>
            <a:r>
              <a:rPr lang="ru-RU" altLang="ru-RU" sz="1800" dirty="0">
                <a:solidFill>
                  <a:srgbClr val="7030A0"/>
                </a:solidFill>
              </a:rPr>
              <a:t>Средняя толщина регистрирующего </a:t>
            </a:r>
            <a:br>
              <a:rPr lang="ru-RU" altLang="ru-RU" sz="1800" dirty="0">
                <a:solidFill>
                  <a:srgbClr val="7030A0"/>
                </a:solidFill>
              </a:rPr>
            </a:br>
            <a:r>
              <a:rPr lang="ru-RU" altLang="ru-RU" sz="1800" dirty="0">
                <a:solidFill>
                  <a:srgbClr val="7030A0"/>
                </a:solidFill>
              </a:rPr>
              <a:t>слоя ~ </a:t>
            </a:r>
            <a:r>
              <a:rPr lang="ru-RU" altLang="ru-RU" sz="1800" b="1" dirty="0">
                <a:solidFill>
                  <a:srgbClr val="7030A0"/>
                </a:solidFill>
              </a:rPr>
              <a:t>30 мг/см</a:t>
            </a:r>
            <a:r>
              <a:rPr lang="ru-RU" altLang="ru-RU" sz="1800" b="1" baseline="30000" dirty="0">
                <a:solidFill>
                  <a:srgbClr val="7030A0"/>
                </a:solidFill>
              </a:rPr>
              <a:t>2</a:t>
            </a:r>
            <a:r>
              <a:rPr lang="ru-RU" altLang="ru-RU" sz="1800" dirty="0">
                <a:solidFill>
                  <a:srgbClr val="7030A0"/>
                </a:solidFill>
              </a:rPr>
              <a:t>.</a:t>
            </a:r>
          </a:p>
          <a:p>
            <a:pPr>
              <a:spcBef>
                <a:spcPts val="600"/>
              </a:spcBef>
              <a:buClrTx/>
              <a:buSzTx/>
              <a:buFontTx/>
              <a:buNone/>
            </a:pPr>
            <a:r>
              <a:rPr lang="ru-RU" altLang="ru-RU" sz="1800" dirty="0">
                <a:solidFill>
                  <a:srgbClr val="7030A0"/>
                </a:solidFill>
              </a:rPr>
              <a:t>Эффективность регистрации тепловых нейтронов составляет около </a:t>
            </a:r>
            <a:r>
              <a:rPr lang="ru-RU" altLang="ru-RU" sz="1800" b="1" dirty="0">
                <a:solidFill>
                  <a:srgbClr val="7030A0"/>
                </a:solidFill>
              </a:rPr>
              <a:t>20%</a:t>
            </a:r>
            <a:r>
              <a:rPr lang="ru-RU" altLang="ru-RU" sz="1800" dirty="0">
                <a:solidFill>
                  <a:srgbClr val="7030A0"/>
                </a:solidFill>
              </a:rPr>
              <a:t>.</a:t>
            </a:r>
            <a:endParaRPr lang="ru-RU" sz="1800" dirty="0">
              <a:solidFill>
                <a:srgbClr val="7030A0"/>
              </a:solidFill>
            </a:endParaRPr>
          </a:p>
          <a:p>
            <a:pPr>
              <a:spcBef>
                <a:spcPts val="600"/>
              </a:spcBef>
              <a:buNone/>
            </a:pPr>
            <a:r>
              <a:rPr lang="ru-RU" sz="1800" dirty="0" err="1">
                <a:solidFill>
                  <a:srgbClr val="7030A0"/>
                </a:solidFill>
              </a:rPr>
              <a:t>ZnS</a:t>
            </a:r>
            <a:r>
              <a:rPr lang="ru-RU" sz="1800" dirty="0">
                <a:solidFill>
                  <a:srgbClr val="7030A0"/>
                </a:solidFill>
              </a:rPr>
              <a:t> (</a:t>
            </a:r>
            <a:r>
              <a:rPr lang="ru-RU" sz="1800" dirty="0" err="1">
                <a:solidFill>
                  <a:srgbClr val="7030A0"/>
                </a:solidFill>
              </a:rPr>
              <a:t>Ag</a:t>
            </a:r>
            <a:r>
              <a:rPr lang="ru-RU" sz="1800" dirty="0">
                <a:solidFill>
                  <a:srgbClr val="7030A0"/>
                </a:solidFill>
              </a:rPr>
              <a:t>) также позволяет регистрировать множественное прохождение заряженных частиц.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488FC08-24C5-4F80-A327-34F4671FD660}"/>
              </a:ext>
            </a:extLst>
          </p:cNvPr>
          <p:cNvSpPr txBox="1"/>
          <p:nvPr/>
        </p:nvSpPr>
        <p:spPr>
          <a:xfrm>
            <a:off x="8208794" y="780989"/>
            <a:ext cx="30688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sz="1800" b="1" dirty="0"/>
              <a:t>Характеристики:</a:t>
            </a:r>
          </a:p>
        </p:txBody>
      </p:sp>
      <p:pic>
        <p:nvPicPr>
          <p:cNvPr id="31" name="Рисунок 30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1" t="9887" r="5122" b="11294"/>
          <a:stretch/>
        </p:blipFill>
        <p:spPr>
          <a:xfrm>
            <a:off x="3415954" y="675483"/>
            <a:ext cx="4324362" cy="303983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208794" y="2441229"/>
            <a:ext cx="26686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0"/>
              </a:spcBef>
              <a:buClrTx/>
              <a:buSzTx/>
              <a:buFontTx/>
              <a:buNone/>
            </a:pPr>
            <a:r>
              <a:rPr lang="ru-RU" altLang="ru-RU" b="1" dirty="0"/>
              <a:t>Диапазон измерений: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7D5DD8E-57FA-4B3B-BC21-1E2DE6F360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34362" y="6366288"/>
            <a:ext cx="2743200" cy="365125"/>
          </a:xfrm>
        </p:spPr>
        <p:txBody>
          <a:bodyPr/>
          <a:lstStyle/>
          <a:p>
            <a:fld id="{4C547371-D6EB-4160-B271-D723EA9CF67E}" type="slidenum">
              <a:rPr lang="ru-RU" smtClean="0"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835105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5"/>
          <p:cNvSpPr>
            <a:spLocks noChangeArrowheads="1"/>
          </p:cNvSpPr>
          <p:nvPr/>
        </p:nvSpPr>
        <p:spPr bwMode="auto">
          <a:xfrm>
            <a:off x="646253" y="1024733"/>
            <a:ext cx="5875601" cy="1723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285750" indent="-285750" algn="just" eaLnBrk="1" hangingPunct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altLang="ru-RU" sz="1600" dirty="0">
                <a:solidFill>
                  <a:srgbClr val="003399"/>
                </a:solidFill>
              </a:rPr>
              <a:t>Сбор информации осуществляется с 12-го и 7-го динода ФЭУ с интегрированием 1 </a:t>
            </a:r>
            <a:r>
              <a:rPr lang="ru-RU" altLang="ru-RU" sz="1600" dirty="0" err="1">
                <a:solidFill>
                  <a:srgbClr val="003399"/>
                </a:solidFill>
              </a:rPr>
              <a:t>мкс</a:t>
            </a:r>
            <a:r>
              <a:rPr lang="ru-RU" altLang="ru-RU" sz="1600" dirty="0">
                <a:solidFill>
                  <a:srgbClr val="003399"/>
                </a:solidFill>
              </a:rPr>
              <a:t>.</a:t>
            </a:r>
          </a:p>
          <a:p>
            <a:pPr marL="285750" indent="-285750" algn="just" eaLnBrk="1" hangingPunct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3399"/>
                </a:solidFill>
              </a:rPr>
              <a:t>Условие выработки триггера – срабатывание двух детекторов в кластере. </a:t>
            </a:r>
          </a:p>
          <a:p>
            <a:pPr marL="285750" indent="-285750" algn="just" eaLnBrk="1" hangingPunct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altLang="ru-RU" sz="1600" dirty="0">
                <a:solidFill>
                  <a:srgbClr val="003399"/>
                </a:solidFill>
              </a:rPr>
              <a:t>Оцифровка сигналов - </a:t>
            </a:r>
            <a:r>
              <a:rPr lang="en-US" altLang="ru-RU" sz="1600" dirty="0">
                <a:solidFill>
                  <a:srgbClr val="003399"/>
                </a:solidFill>
              </a:rPr>
              <a:t>20000 </a:t>
            </a:r>
            <a:r>
              <a:rPr lang="ru-RU" altLang="ru-RU" sz="1600" dirty="0">
                <a:solidFill>
                  <a:srgbClr val="003399"/>
                </a:solidFill>
              </a:rPr>
              <a:t>точек с шагом 1 </a:t>
            </a:r>
            <a:r>
              <a:rPr lang="ru-RU" altLang="ru-RU" sz="1600" dirty="0" err="1">
                <a:solidFill>
                  <a:srgbClr val="003399"/>
                </a:solidFill>
              </a:rPr>
              <a:t>мкс</a:t>
            </a:r>
            <a:r>
              <a:rPr lang="ru-RU" altLang="ru-RU" sz="1600" dirty="0">
                <a:solidFill>
                  <a:srgbClr val="003399"/>
                </a:solidFill>
              </a:rPr>
              <a:t> (</a:t>
            </a:r>
            <a:r>
              <a:rPr lang="en-US" altLang="ru-RU" sz="1600" dirty="0">
                <a:solidFill>
                  <a:srgbClr val="003399"/>
                </a:solidFill>
              </a:rPr>
              <a:t>FADC</a:t>
            </a:r>
            <a:r>
              <a:rPr lang="ru-RU" altLang="ru-RU" sz="1600" dirty="0">
                <a:solidFill>
                  <a:srgbClr val="003399"/>
                </a:solidFill>
              </a:rPr>
              <a:t>,</a:t>
            </a:r>
            <a:r>
              <a:rPr lang="en-US" altLang="ru-RU" sz="1600" dirty="0">
                <a:solidFill>
                  <a:srgbClr val="003399"/>
                </a:solidFill>
              </a:rPr>
              <a:t> ADLINK 10 bit PCI slot PCI-9810)</a:t>
            </a:r>
            <a:r>
              <a:rPr lang="ru-RU" altLang="ru-RU" sz="1600" dirty="0">
                <a:solidFill>
                  <a:srgbClr val="003399"/>
                </a:solidFill>
              </a:rPr>
              <a:t>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7157" y="186798"/>
            <a:ext cx="4002980" cy="3138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889509" y="384627"/>
            <a:ext cx="537632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altLang="ru-RU" sz="2400" b="1" dirty="0">
                <a:latin typeface="+mn-lt"/>
                <a:cs typeface="+mn-cs"/>
              </a:rPr>
              <a:t>Система регистрации кластера</a:t>
            </a: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584781" y="3717516"/>
            <a:ext cx="4687063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/>
              <a:t>Регистрации электронной и </a:t>
            </a:r>
            <a:br>
              <a:rPr lang="ru-RU" altLang="ru-RU" sz="2000" b="1" dirty="0"/>
            </a:br>
            <a:r>
              <a:rPr lang="ru-RU" altLang="ru-RU" sz="2000" b="1" dirty="0"/>
              <a:t>нейтронной компонент ШАЛ </a:t>
            </a:r>
          </a:p>
        </p:txBody>
      </p:sp>
      <p:pic>
        <p:nvPicPr>
          <p:cNvPr id="6" name="Picture 2" descr="Рисунок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94" t="41107" r="5211" b="18243"/>
          <a:stretch>
            <a:fillRect/>
          </a:stretch>
        </p:blipFill>
        <p:spPr bwMode="auto">
          <a:xfrm>
            <a:off x="5363513" y="3325520"/>
            <a:ext cx="5616624" cy="1216609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7" name="Picture 4" descr="0-20мкс"/>
          <p:cNvPicPr>
            <a:picLocks noChangeAspect="1" noChangeArrowheads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78" t="6169" r="4778" b="4678"/>
          <a:stretch>
            <a:fillRect/>
          </a:stretch>
        </p:blipFill>
        <p:spPr bwMode="auto">
          <a:xfrm>
            <a:off x="5642124" y="4797152"/>
            <a:ext cx="2533352" cy="1932854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8" name="Line 7"/>
          <p:cNvSpPr>
            <a:spLocks noChangeShapeType="1"/>
          </p:cNvSpPr>
          <p:nvPr/>
        </p:nvSpPr>
        <p:spPr bwMode="auto">
          <a:xfrm flipH="1" flipV="1">
            <a:off x="6087244" y="4314485"/>
            <a:ext cx="0" cy="615156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 type="arrow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9956543" y="4542129"/>
            <a:ext cx="955237" cy="24622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altLang="ru-RU" sz="1000" dirty="0"/>
              <a:t>Время, </a:t>
            </a:r>
            <a:r>
              <a:rPr lang="ru-RU" altLang="ru-RU" sz="1000" dirty="0" err="1"/>
              <a:t>мкс</a:t>
            </a:r>
            <a:endParaRPr lang="ru-RU" altLang="ru-RU" sz="1000" dirty="0"/>
          </a:p>
        </p:txBody>
      </p:sp>
      <p:pic>
        <p:nvPicPr>
          <p:cNvPr id="10" name="Picture 13" descr="500-100мкс"/>
          <p:cNvPicPr>
            <a:picLocks noChangeAspect="1" noChangeArrowheads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20"/>
          <a:stretch>
            <a:fillRect/>
          </a:stretch>
        </p:blipFill>
        <p:spPr bwMode="auto">
          <a:xfrm>
            <a:off x="8607524" y="4798057"/>
            <a:ext cx="2435200" cy="1946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 Box 15"/>
          <p:cNvSpPr txBox="1">
            <a:spLocks noChangeArrowheads="1"/>
          </p:cNvSpPr>
          <p:nvPr/>
        </p:nvSpPr>
        <p:spPr bwMode="auto">
          <a:xfrm rot="16200000">
            <a:off x="4882618" y="3664871"/>
            <a:ext cx="1423788" cy="24622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none">
            <a:spAutoFit/>
          </a:bodyPr>
          <a:lstStyle/>
          <a:p>
            <a:r>
              <a:rPr lang="ru-RU" altLang="ru-RU" sz="1000" dirty="0"/>
              <a:t>Амплитуда, код АЦП</a:t>
            </a:r>
          </a:p>
        </p:txBody>
      </p:sp>
      <p:sp>
        <p:nvSpPr>
          <p:cNvPr id="12" name="Line 16"/>
          <p:cNvSpPr>
            <a:spLocks noChangeShapeType="1"/>
          </p:cNvSpPr>
          <p:nvPr/>
        </p:nvSpPr>
        <p:spPr bwMode="auto">
          <a:xfrm flipH="1" flipV="1">
            <a:off x="6375276" y="4293096"/>
            <a:ext cx="2232248" cy="880166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 type="arrow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" name="Text Box 8"/>
          <p:cNvSpPr txBox="1">
            <a:spLocks noChangeArrowheads="1"/>
          </p:cNvSpPr>
          <p:nvPr/>
        </p:nvSpPr>
        <p:spPr bwMode="auto">
          <a:xfrm>
            <a:off x="646253" y="4929641"/>
            <a:ext cx="5129915" cy="907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285750" indent="-285750">
              <a:spcBef>
                <a:spcPts val="6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ru-RU" altLang="ru-RU" sz="1600" dirty="0">
                <a:solidFill>
                  <a:srgbClr val="333399"/>
                </a:solidFill>
              </a:rPr>
              <a:t>Измерение отклика от </a:t>
            </a:r>
            <a:r>
              <a:rPr lang="ru-RU" altLang="ru-RU" sz="1600" dirty="0" err="1">
                <a:solidFill>
                  <a:srgbClr val="333399"/>
                </a:solidFill>
              </a:rPr>
              <a:t>энерговыделения</a:t>
            </a:r>
            <a:r>
              <a:rPr lang="ru-RU" altLang="ru-RU" sz="1600" dirty="0">
                <a:solidFill>
                  <a:srgbClr val="333399"/>
                </a:solidFill>
              </a:rPr>
              <a:t> электромагнитной компоненты. </a:t>
            </a:r>
          </a:p>
          <a:p>
            <a:pPr marL="285750" indent="-285750" algn="just">
              <a:spcBef>
                <a:spcPts val="6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ru-RU" altLang="ru-RU" sz="1600" dirty="0">
                <a:solidFill>
                  <a:srgbClr val="333399"/>
                </a:solidFill>
              </a:rPr>
              <a:t>Определение числа нейтронов в течение 20 </a:t>
            </a:r>
            <a:r>
              <a:rPr lang="ru-RU" altLang="ru-RU" sz="1600" dirty="0" err="1">
                <a:solidFill>
                  <a:srgbClr val="333399"/>
                </a:solidFill>
              </a:rPr>
              <a:t>мс</a:t>
            </a:r>
            <a:r>
              <a:rPr lang="en-GB" altLang="ru-RU" sz="1600" dirty="0">
                <a:solidFill>
                  <a:srgbClr val="333399"/>
                </a:solidFill>
              </a:rPr>
              <a:t>.</a:t>
            </a:r>
            <a:endParaRPr lang="ru-RU" altLang="ru-RU" sz="1600" dirty="0">
              <a:solidFill>
                <a:srgbClr val="333399"/>
              </a:solidFill>
            </a:endParaRPr>
          </a:p>
        </p:txBody>
      </p:sp>
      <p:sp>
        <p:nvSpPr>
          <p:cNvPr id="14" name="Номер слайда 13">
            <a:extLst>
              <a:ext uri="{FF2B5EF4-FFF2-40B4-BE49-F238E27FC236}">
                <a16:creationId xmlns:a16="http://schemas.microsoft.com/office/drawing/2014/main" id="{A1CFAA0E-E0C1-4082-9058-055B13302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47371-D6EB-4160-B271-D723EA9CF67E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33650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DE49AEA-F2EB-4039-B922-E29D0EF950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47371-D6EB-4160-B271-D723EA9CF67E}" type="slidenum">
              <a:rPr lang="ru-RU" smtClean="0"/>
              <a:t>5</a:t>
            </a:fld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D96DF71-B73D-4D66-ACA2-0E4ADDD22E10}"/>
              </a:ext>
            </a:extLst>
          </p:cNvPr>
          <p:cNvSpPr txBox="1"/>
          <p:nvPr/>
        </p:nvSpPr>
        <p:spPr>
          <a:xfrm>
            <a:off x="5982057" y="138499"/>
            <a:ext cx="58362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Создание базы данных ПРИЗМА-32</a:t>
            </a:r>
          </a:p>
        </p:txBody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AF9C5AE2-38E7-4145-AB46-9337E06DE994}"/>
              </a:ext>
            </a:extLst>
          </p:cNvPr>
          <p:cNvGrpSpPr/>
          <p:nvPr/>
        </p:nvGrpSpPr>
        <p:grpSpPr>
          <a:xfrm>
            <a:off x="406455" y="0"/>
            <a:ext cx="4156418" cy="2918349"/>
            <a:chOff x="5827581" y="488417"/>
            <a:chExt cx="5041520" cy="4176379"/>
          </a:xfrm>
        </p:grpSpPr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706391B3-3A61-4E94-8688-8FFBB8B1A2C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06751" y="1283421"/>
              <a:ext cx="3562350" cy="3381375"/>
            </a:xfrm>
            <a:prstGeom prst="rect">
              <a:avLst/>
            </a:prstGeom>
            <a:noFill/>
          </p:spPr>
        </p:pic>
        <p:cxnSp>
          <p:nvCxnSpPr>
            <p:cNvPr id="9" name="Соединитель: уступ 8">
              <a:extLst>
                <a:ext uri="{FF2B5EF4-FFF2-40B4-BE49-F238E27FC236}">
                  <a16:creationId xmlns:a16="http://schemas.microsoft.com/office/drawing/2014/main" id="{A908F4CE-8704-4FE4-BA0E-58E3385658B5}"/>
                </a:ext>
              </a:extLst>
            </p:cNvPr>
            <p:cNvCxnSpPr>
              <a:cxnSpLocks/>
            </p:cNvCxnSpPr>
            <p:nvPr/>
          </p:nvCxnSpPr>
          <p:spPr>
            <a:xfrm>
              <a:off x="6809829" y="1334799"/>
              <a:ext cx="538162" cy="487354"/>
            </a:xfrm>
            <a:prstGeom prst="bentConnector3">
              <a:avLst/>
            </a:prstGeom>
            <a:ln w="28575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2D9EA81-71CC-4216-862E-FC8EE88BC4F1}"/>
                </a:ext>
              </a:extLst>
            </p:cNvPr>
            <p:cNvSpPr txBox="1"/>
            <p:nvPr/>
          </p:nvSpPr>
          <p:spPr>
            <a:xfrm>
              <a:off x="5827581" y="1036465"/>
              <a:ext cx="1163782" cy="7267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900" dirty="0">
                  <a:latin typeface="Arial" panose="020B0604020202020204" pitchFamily="34" charset="0"/>
                </a:rPr>
                <a:t>Время записи события</a:t>
              </a:r>
            </a:p>
          </p:txBody>
        </p:sp>
        <p:cxnSp>
          <p:nvCxnSpPr>
            <p:cNvPr id="11" name="Прямая со стрелкой 10">
              <a:extLst>
                <a:ext uri="{FF2B5EF4-FFF2-40B4-BE49-F238E27FC236}">
                  <a16:creationId xmlns:a16="http://schemas.microsoft.com/office/drawing/2014/main" id="{D9DFE040-1C02-42B8-AC8F-C8CC548B092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368472" y="1150877"/>
              <a:ext cx="367144" cy="591680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01E3E43-B934-4579-ADA3-E2CCD8A16684}"/>
                </a:ext>
              </a:extLst>
            </p:cNvPr>
            <p:cNvSpPr txBox="1"/>
            <p:nvPr/>
          </p:nvSpPr>
          <p:spPr>
            <a:xfrm>
              <a:off x="8462492" y="592227"/>
              <a:ext cx="1256145" cy="7267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900" dirty="0">
                  <a:latin typeface="Arial" panose="020B0604020202020204" pitchFamily="34" charset="0"/>
                </a:rPr>
                <a:t>Число нейтронов в событии</a:t>
              </a:r>
            </a:p>
          </p:txBody>
        </p:sp>
        <p:cxnSp>
          <p:nvCxnSpPr>
            <p:cNvPr id="13" name="Прямая со стрелкой 12">
              <a:extLst>
                <a:ext uri="{FF2B5EF4-FFF2-40B4-BE49-F238E27FC236}">
                  <a16:creationId xmlns:a16="http://schemas.microsoft.com/office/drawing/2014/main" id="{4D0405FB-90C0-47ED-A099-77AD61469E4D}"/>
                </a:ext>
              </a:extLst>
            </p:cNvPr>
            <p:cNvCxnSpPr>
              <a:cxnSpLocks/>
            </p:cNvCxnSpPr>
            <p:nvPr/>
          </p:nvCxnSpPr>
          <p:spPr>
            <a:xfrm>
              <a:off x="7619841" y="928619"/>
              <a:ext cx="573537" cy="822423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9548F57-DC23-4B92-A6FB-7C0EFF1E841A}"/>
                </a:ext>
              </a:extLst>
            </p:cNvPr>
            <p:cNvSpPr txBox="1"/>
            <p:nvPr/>
          </p:nvSpPr>
          <p:spPr>
            <a:xfrm>
              <a:off x="6991363" y="488417"/>
              <a:ext cx="1287642" cy="5285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900" dirty="0">
                  <a:latin typeface="Arial" panose="020B0604020202020204" pitchFamily="34" charset="0"/>
                </a:rPr>
                <a:t>Мастер срабатывания</a:t>
              </a:r>
            </a:p>
          </p:txBody>
        </p:sp>
        <p:cxnSp>
          <p:nvCxnSpPr>
            <p:cNvPr id="15" name="Прямая со стрелкой 14">
              <a:extLst>
                <a:ext uri="{FF2B5EF4-FFF2-40B4-BE49-F238E27FC236}">
                  <a16:creationId xmlns:a16="http://schemas.microsoft.com/office/drawing/2014/main" id="{AB0C2054-B2CB-4104-B589-029F77748D2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051636" y="2632364"/>
              <a:ext cx="1071419" cy="711200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4B9C34C-9615-4634-B8D3-CC92571F69C4}"/>
                </a:ext>
              </a:extLst>
            </p:cNvPr>
            <p:cNvSpPr txBox="1"/>
            <p:nvPr/>
          </p:nvSpPr>
          <p:spPr>
            <a:xfrm>
              <a:off x="9929090" y="2372689"/>
              <a:ext cx="866426" cy="3303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900" dirty="0">
                  <a:latin typeface="Arial" panose="020B0604020202020204" pitchFamily="34" charset="0"/>
                </a:rPr>
                <a:t>Нейтрон</a:t>
              </a:r>
              <a:endParaRPr lang="ru-RU" sz="1100" dirty="0">
                <a:latin typeface="Arial" panose="020B0604020202020204" pitchFamily="34" charset="0"/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338848CF-E838-49CC-9798-345B88DD55F2}"/>
              </a:ext>
            </a:extLst>
          </p:cNvPr>
          <p:cNvSpPr txBox="1"/>
          <p:nvPr/>
        </p:nvSpPr>
        <p:spPr>
          <a:xfrm>
            <a:off x="17298" y="2985839"/>
            <a:ext cx="609437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ru-RU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Пример записи файла, содержащего данные о времени регистрации нейтронов после прихода ШАЛ (шаг 100 </a:t>
            </a:r>
            <a:r>
              <a:rPr lang="ru-RU" sz="16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мкс</a:t>
            </a:r>
            <a:r>
              <a:rPr lang="ru-RU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</a:t>
            </a:r>
          </a:p>
        </p:txBody>
      </p:sp>
      <p:graphicFrame>
        <p:nvGraphicFramePr>
          <p:cNvPr id="22" name="Таблица 21">
            <a:extLst>
              <a:ext uri="{FF2B5EF4-FFF2-40B4-BE49-F238E27FC236}">
                <a16:creationId xmlns:a16="http://schemas.microsoft.com/office/drawing/2014/main" id="{30571906-DDD4-401C-AB69-90691D355D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6740229"/>
              </p:ext>
            </p:extLst>
          </p:nvPr>
        </p:nvGraphicFramePr>
        <p:xfrm>
          <a:off x="87756" y="3863129"/>
          <a:ext cx="6013298" cy="2509584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933626">
                  <a:extLst>
                    <a:ext uri="{9D8B030D-6E8A-4147-A177-3AD203B41FA5}">
                      <a16:colId xmlns:a16="http://schemas.microsoft.com/office/drawing/2014/main" val="1972986699"/>
                    </a:ext>
                  </a:extLst>
                </a:gridCol>
                <a:gridCol w="4172268">
                  <a:extLst>
                    <a:ext uri="{9D8B030D-6E8A-4147-A177-3AD203B41FA5}">
                      <a16:colId xmlns:a16="http://schemas.microsoft.com/office/drawing/2014/main" val="2279834582"/>
                    </a:ext>
                  </a:extLst>
                </a:gridCol>
                <a:gridCol w="907404">
                  <a:extLst>
                    <a:ext uri="{9D8B030D-6E8A-4147-A177-3AD203B41FA5}">
                      <a16:colId xmlns:a16="http://schemas.microsoft.com/office/drawing/2014/main" val="2772973666"/>
                    </a:ext>
                  </a:extLst>
                </a:gridCol>
              </a:tblGrid>
              <a:tr h="317241">
                <a:tc>
                  <a:txBody>
                    <a:bodyPr/>
                    <a:lstStyle/>
                    <a:p>
                      <a:pPr marL="70485" marR="6731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i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Имя</a:t>
                      </a:r>
                      <a:r>
                        <a:rPr lang="en-US" sz="1300" b="1" i="0" spc="-2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300" b="1" i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поля</a:t>
                      </a:r>
                      <a:endParaRPr lang="ru-RU" sz="1100" i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47495" marR="154432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i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Назначение</a:t>
                      </a:r>
                      <a:endParaRPr lang="ru-RU" sz="1100" i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43510" marR="127635" indent="133985" algn="l">
                        <a:lnSpc>
                          <a:spcPts val="149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i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Тип</a:t>
                      </a:r>
                      <a:r>
                        <a:rPr lang="en-US" sz="1300" b="1" i="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300" b="1" i="0" spc="-5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данных</a:t>
                      </a:r>
                      <a:endParaRPr lang="ru-RU" sz="1100" i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75027936"/>
                  </a:ext>
                </a:extLst>
              </a:tr>
              <a:tr h="379095">
                <a:tc>
                  <a:txBody>
                    <a:bodyPr/>
                    <a:lstStyle/>
                    <a:p>
                      <a:pPr marL="71120" marR="66675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datetime</a:t>
                      </a:r>
                      <a:endParaRPr lang="ru-RU" sz="1100" i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0DD"/>
                    </a:solidFill>
                  </a:tcPr>
                </a:tc>
                <a:tc>
                  <a:txBody>
                    <a:bodyPr/>
                    <a:lstStyle/>
                    <a:p>
                      <a:pPr marL="67945" algn="ctr">
                        <a:lnSpc>
                          <a:spcPts val="145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3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Дата</a:t>
                      </a:r>
                      <a:r>
                        <a:rPr lang="ru-RU" sz="1300" i="0" spc="-1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r>
                        <a:rPr lang="ru-RU" sz="1300" i="0" spc="-1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</a:t>
                      </a:r>
                      <a:r>
                        <a:rPr lang="ru-RU" sz="1300" i="0" spc="-1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регистрации события (уникальный</a:t>
                      </a:r>
                      <a:endParaRPr lang="ru-RU" sz="1100" i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67945" algn="ctr">
                        <a:lnSpc>
                          <a:spcPts val="143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r>
                        <a:rPr lang="ru-RU" sz="13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</a:t>
                      </a:r>
                      <a:r>
                        <a:rPr lang="en-US" sz="130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дентификатор</a:t>
                      </a:r>
                      <a:r>
                        <a:rPr lang="en-US" sz="1300" i="0" spc="-3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30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записи</a:t>
                      </a:r>
                      <a:r>
                        <a:rPr lang="en-US" sz="13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en-US" sz="1300" i="0" spc="-1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30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первичный</a:t>
                      </a:r>
                      <a:r>
                        <a:rPr lang="en-US" sz="1300" i="0" spc="-2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30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ключ</a:t>
                      </a:r>
                      <a:r>
                        <a:rPr lang="en-US" sz="13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1100" i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0DD"/>
                    </a:solidFill>
                  </a:tcPr>
                </a:tc>
                <a:tc>
                  <a:txBody>
                    <a:bodyPr/>
                    <a:lstStyle/>
                    <a:p>
                      <a:pPr marL="59055" marR="53975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DateTime</a:t>
                      </a:r>
                      <a:endParaRPr lang="ru-RU" sz="1100" i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0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2229516"/>
                  </a:ext>
                </a:extLst>
              </a:tr>
              <a:tr h="220345">
                <a:tc>
                  <a:txBody>
                    <a:bodyPr/>
                    <a:lstStyle/>
                    <a:p>
                      <a:pPr marL="71120" marR="67310" algn="ctr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trigger</a:t>
                      </a:r>
                      <a:endParaRPr lang="ru-RU" sz="1100" i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945" algn="ctr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3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Вид условия, по которому квалифицируется событие</a:t>
                      </a:r>
                      <a:endParaRPr lang="ru-RU" sz="1100" i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9690" marR="53975" algn="ctr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Integer</a:t>
                      </a:r>
                      <a:endParaRPr lang="ru-RU" sz="1100" i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8514587"/>
                  </a:ext>
                </a:extLst>
              </a:tr>
              <a:tr h="379095">
                <a:tc>
                  <a:txBody>
                    <a:bodyPr/>
                    <a:lstStyle/>
                    <a:p>
                      <a:pPr marL="69850" marR="6731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sum_n</a:t>
                      </a:r>
                      <a:endParaRPr lang="ru-RU" sz="1100" i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0DD"/>
                    </a:solidFill>
                  </a:tcPr>
                </a:tc>
                <a:tc>
                  <a:txBody>
                    <a:bodyPr/>
                    <a:lstStyle/>
                    <a:p>
                      <a:pPr marL="67945" algn="ctr">
                        <a:lnSpc>
                          <a:spcPts val="145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3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Суммарное количество нейтронов, зарегистрированных кластером за одно событие</a:t>
                      </a:r>
                      <a:endParaRPr lang="ru-RU" sz="1100" i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0DD"/>
                    </a:solidFill>
                  </a:tcPr>
                </a:tc>
                <a:tc>
                  <a:txBody>
                    <a:bodyPr/>
                    <a:lstStyle/>
                    <a:p>
                      <a:pPr marL="59690" marR="53975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Integer</a:t>
                      </a:r>
                      <a:endParaRPr lang="ru-RU" sz="1100" i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0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5374941"/>
                  </a:ext>
                </a:extLst>
              </a:tr>
              <a:tr h="189865">
                <a:tc>
                  <a:txBody>
                    <a:bodyPr/>
                    <a:lstStyle/>
                    <a:p>
                      <a:pPr marL="71120" marR="64135" algn="ctr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3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</a:t>
                      </a:r>
                      <a:r>
                        <a:rPr lang="en-US" sz="1300" b="1" i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ime</a:t>
                      </a:r>
                      <a:r>
                        <a:rPr lang="ru-RU" sz="13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_</a:t>
                      </a:r>
                      <a:r>
                        <a:rPr lang="en-US" sz="13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delay</a:t>
                      </a:r>
                      <a:endParaRPr lang="ru-RU" sz="1100" i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945" algn="ctr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3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Список с временем запаздывания для каждого зарегистрированного нейтрона</a:t>
                      </a:r>
                      <a:endParaRPr lang="ru-RU" sz="1100" i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9690" marR="53975" algn="ctr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Text</a:t>
                      </a:r>
                      <a:endParaRPr lang="ru-RU" sz="1100" i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25432776"/>
                  </a:ext>
                </a:extLst>
              </a:tr>
              <a:tr h="379095">
                <a:tc>
                  <a:txBody>
                    <a:bodyPr/>
                    <a:lstStyle/>
                    <a:p>
                      <a:pPr marL="71120" marR="66675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detector</a:t>
                      </a:r>
                      <a:endParaRPr lang="ru-RU" sz="1100" i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0DD"/>
                    </a:solidFill>
                  </a:tcPr>
                </a:tc>
                <a:tc>
                  <a:txBody>
                    <a:bodyPr/>
                    <a:lstStyle/>
                    <a:p>
                      <a:pPr marL="67945" algn="ctr">
                        <a:lnSpc>
                          <a:spcPts val="142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3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Список с номерами детекторов, зарегистрировавших нейтроны в событии </a:t>
                      </a:r>
                      <a:endParaRPr lang="ru-RU" sz="1100" i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0DD"/>
                    </a:solidFill>
                  </a:tcPr>
                </a:tc>
                <a:tc>
                  <a:txBody>
                    <a:bodyPr/>
                    <a:lstStyle/>
                    <a:p>
                      <a:pPr marL="62230" marR="53975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Text</a:t>
                      </a:r>
                      <a:endParaRPr lang="ru-RU" sz="1100" i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0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440442"/>
                  </a:ext>
                </a:extLst>
              </a:tr>
              <a:tr h="379095">
                <a:tc>
                  <a:txBody>
                    <a:bodyPr/>
                    <a:lstStyle/>
                    <a:p>
                      <a:pPr marL="71120" marR="66675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n_per_registration</a:t>
                      </a:r>
                      <a:endParaRPr lang="ru-RU" sz="1100" i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945" algn="ctr">
                        <a:lnSpc>
                          <a:spcPts val="142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3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Список количества нейтронов, зарегистрированных детектором за один шаг в 100 мкс</a:t>
                      </a:r>
                      <a:endParaRPr lang="ru-RU" sz="1100" i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 marR="53975" indent="-38735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Text</a:t>
                      </a:r>
                      <a:endParaRPr lang="ru-RU" sz="1100" i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44325117"/>
                  </a:ext>
                </a:extLst>
              </a:tr>
            </a:tbl>
          </a:graphicData>
        </a:graphic>
      </p:graphicFrame>
      <p:sp>
        <p:nvSpPr>
          <p:cNvPr id="24" name="TextBox 23">
            <a:extLst>
              <a:ext uri="{FF2B5EF4-FFF2-40B4-BE49-F238E27FC236}">
                <a16:creationId xmlns:a16="http://schemas.microsoft.com/office/drawing/2014/main" id="{07830415-01BF-479D-8995-2355A7071F7A}"/>
              </a:ext>
            </a:extLst>
          </p:cNvPr>
          <p:cNvSpPr txBox="1"/>
          <p:nvPr/>
        </p:nvSpPr>
        <p:spPr>
          <a:xfrm>
            <a:off x="45628" y="6397293"/>
            <a:ext cx="609755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ru-RU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Структура таблицы </a:t>
            </a:r>
            <a:r>
              <a:rPr lang="en-GB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t-</a:t>
            </a:r>
            <a:r>
              <a:rPr lang="ru-RU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файлов в базе данных</a:t>
            </a:r>
            <a:endParaRPr lang="ru-RU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8CB5500-0CB5-4C9B-B81A-F9CF3F4B0971}"/>
              </a:ext>
            </a:extLst>
          </p:cNvPr>
          <p:cNvSpPr txBox="1"/>
          <p:nvPr/>
        </p:nvSpPr>
        <p:spPr>
          <a:xfrm>
            <a:off x="7112045" y="3136612"/>
            <a:ext cx="37039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/>
              <a:t>Упрощенная структура базы данных ПРИЗМА-32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B4AA04F-7949-43AC-A7F3-3328167EFFF4}"/>
              </a:ext>
            </a:extLst>
          </p:cNvPr>
          <p:cNvSpPr txBox="1"/>
          <p:nvPr/>
        </p:nvSpPr>
        <p:spPr>
          <a:xfrm>
            <a:off x="6451500" y="3844978"/>
            <a:ext cx="5272754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b="1" dirty="0"/>
              <a:t>Преимущества БД:</a:t>
            </a:r>
          </a:p>
          <a:p>
            <a:pPr marL="285750" indent="-28575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ru-RU" sz="1600" dirty="0"/>
              <a:t>Хранение данных в одном месте, вместо использования множества разных файлов.</a:t>
            </a:r>
          </a:p>
          <a:p>
            <a:pPr marL="285750" indent="-28575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ru-RU" sz="1600" dirty="0"/>
              <a:t>Возможность использовать </a:t>
            </a:r>
            <a:r>
              <a:rPr lang="en-GB" sz="1600" dirty="0"/>
              <a:t>SQL, </a:t>
            </a:r>
            <a:r>
              <a:rPr lang="en-GB" sz="1600" dirty="0" err="1"/>
              <a:t>noSQL</a:t>
            </a:r>
            <a:r>
              <a:rPr lang="en-GB" sz="1600" dirty="0"/>
              <a:t> </a:t>
            </a:r>
            <a:r>
              <a:rPr lang="ru-RU" sz="1600" dirty="0"/>
              <a:t>запросы для получения нужной информации.</a:t>
            </a:r>
          </a:p>
          <a:p>
            <a:pPr marL="285750" indent="-28575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ru-RU" sz="1600" dirty="0"/>
              <a:t>Возможность создания единой БД с другими установками, что позволит получить полную информацию о ШАЛ.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CBC1A81-1977-48AC-8605-19D6B99AD3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9760" y="725719"/>
            <a:ext cx="5708496" cy="2144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5153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5C5AF7F-E5FE-4473-B75D-8E54CA43E5E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84" r="2638"/>
          <a:stretch/>
        </p:blipFill>
        <p:spPr>
          <a:xfrm>
            <a:off x="999858" y="1563632"/>
            <a:ext cx="4588538" cy="4379075"/>
          </a:xfrm>
          <a:prstGeom prst="rect">
            <a:avLst/>
          </a:prstGeom>
        </p:spPr>
      </p:pic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50BC2576-E8DC-4A1B-89E9-56DC090A45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3381" y="186267"/>
            <a:ext cx="5929312" cy="771525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/>
              <a:t>Регистрация событий одновременно двумя кластерами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5C5EDAD-28C5-4231-A618-97275D50AC2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5117" y="0"/>
            <a:ext cx="6138333" cy="613833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3CCBEF2-17A4-457A-BF7B-628D66A60065}"/>
                  </a:ext>
                </a:extLst>
              </p:cNvPr>
              <p:cNvSpPr txBox="1"/>
              <p:nvPr/>
            </p:nvSpPr>
            <p:spPr>
              <a:xfrm>
                <a:off x="1033329" y="5790053"/>
                <a:ext cx="4555067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sz="1600" dirty="0"/>
                  <a:t>Отбирались события </a:t>
                </a:r>
              </a:p>
              <a:p>
                <a:pPr algn="ctr"/>
                <a:r>
                  <a:rPr lang="ru-RU" sz="1600" dirty="0"/>
                  <a:t>с кратностью </a:t>
                </a:r>
                <a14:m>
                  <m:oMath xmlns:m="http://schemas.openxmlformats.org/officeDocument/2006/math">
                    <m:r>
                      <a:rPr lang="ru-RU" sz="1600" dirty="0">
                        <a:latin typeface="Cambria Math"/>
                        <a:ea typeface="Cambria Math" panose="02040503050406030204" pitchFamily="18" charset="0"/>
                      </a:rPr>
                      <m:t>≥</m:t>
                    </m:r>
                    <m:r>
                      <a:rPr lang="ru-RU" sz="1600" i="1" dirty="0">
                        <a:latin typeface="Cambria Math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ru-RU" sz="1600" dirty="0">
                    <a:solidFill>
                      <a:schemeClr val="tx1"/>
                    </a:solidFill>
                  </a:rPr>
                  <a:t>4 и </a:t>
                </a:r>
                <a:r>
                  <a:rPr lang="en-US" sz="1600" dirty="0"/>
                  <a:t>A</a:t>
                </a:r>
                <a:r>
                  <a:rPr lang="ru-RU" sz="1600" baseline="-25000" dirty="0"/>
                  <a:t>э</a:t>
                </a:r>
                <a:r>
                  <a:rPr lang="en-GB" sz="1600" dirty="0"/>
                  <a:t> &gt; 5 </a:t>
                </a:r>
                <a:r>
                  <a:rPr lang="ru-RU" sz="1600" dirty="0"/>
                  <a:t>код. АЦП</a:t>
                </a:r>
                <a:endParaRPr lang="en-GB" sz="1600" dirty="0"/>
              </a:p>
              <a:p>
                <a:pPr algn="ctr"/>
                <a:r>
                  <a:rPr lang="ru-RU" sz="1600" dirty="0"/>
                  <a:t>∆</a:t>
                </a:r>
                <a:r>
                  <a:rPr lang="en-GB" sz="1600" dirty="0"/>
                  <a:t>t </a:t>
                </a:r>
                <a:r>
                  <a:rPr lang="ru-RU" sz="1600" dirty="0"/>
                  <a:t>был принят 100 </a:t>
                </a:r>
                <a:r>
                  <a:rPr lang="ru-RU" sz="1600" dirty="0" err="1"/>
                  <a:t>мс</a:t>
                </a:r>
                <a:r>
                  <a:rPr lang="ru-RU" sz="1600" dirty="0"/>
                  <a:t>.</a:t>
                </a: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3CCBEF2-17A4-457A-BF7B-628D66A600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3329" y="5790053"/>
                <a:ext cx="4555067" cy="830997"/>
              </a:xfrm>
              <a:prstGeom prst="rect">
                <a:avLst/>
              </a:prstGeom>
              <a:blipFill>
                <a:blip r:embed="rId4"/>
                <a:stretch>
                  <a:fillRect t="-2206" b="-882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>
            <a:extLst>
              <a:ext uri="{FF2B5EF4-FFF2-40B4-BE49-F238E27FC236}">
                <a16:creationId xmlns:a16="http://schemas.microsoft.com/office/drawing/2014/main" id="{67E850EA-F74A-416C-8410-7A624849ECBC}"/>
              </a:ext>
            </a:extLst>
          </p:cNvPr>
          <p:cNvSpPr txBox="1"/>
          <p:nvPr/>
        </p:nvSpPr>
        <p:spPr>
          <a:xfrm>
            <a:off x="5850466" y="6209363"/>
            <a:ext cx="651298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dirty="0"/>
              <a:t>Пример регистрации события одновременно в двух кластерах:</a:t>
            </a:r>
          </a:p>
          <a:p>
            <a:pPr algn="ctr"/>
            <a:r>
              <a:rPr lang="ru-RU" sz="1400" dirty="0"/>
              <a:t> заряженные частицы (сверху) и нейтроны (снизу)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271876" y="1144059"/>
            <a:ext cx="415232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/>
              <a:t>Распределение разницы времен срабатывания кластеров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73EBC33A-0CCE-47B2-A49C-1F67ED4AAF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38488"/>
            <a:ext cx="2743200" cy="365125"/>
          </a:xfrm>
        </p:spPr>
        <p:txBody>
          <a:bodyPr/>
          <a:lstStyle/>
          <a:p>
            <a:fld id="{4C547371-D6EB-4160-B271-D723EA9CF67E}" type="slidenum">
              <a:rPr lang="ru-RU" smtClean="0"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350498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031BD67-A8AD-45FB-9754-A5478F67EC1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2527" y="678506"/>
            <a:ext cx="11946941" cy="253952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0200B9A-C568-4322-A962-9B3DFBAD473A}"/>
              </a:ext>
            </a:extLst>
          </p:cNvPr>
          <p:cNvSpPr txBox="1"/>
          <p:nvPr/>
        </p:nvSpPr>
        <p:spPr>
          <a:xfrm>
            <a:off x="0" y="-49995"/>
            <a:ext cx="121919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/>
              <a:t>Подготовка данных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-1" y="310310"/>
            <a:ext cx="1219199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Исключение периодов с нестабильной работой детекторов</a:t>
            </a:r>
          </a:p>
        </p:txBody>
      </p:sp>
      <p:graphicFrame>
        <p:nvGraphicFramePr>
          <p:cNvPr id="6" name="Таблица 6">
            <a:extLst>
              <a:ext uri="{FF2B5EF4-FFF2-40B4-BE49-F238E27FC236}">
                <a16:creationId xmlns:a16="http://schemas.microsoft.com/office/drawing/2014/main" id="{9EBD68D0-5EC3-EE0A-E4B3-542EE5F92C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1295484"/>
              </p:ext>
            </p:extLst>
          </p:nvPr>
        </p:nvGraphicFramePr>
        <p:xfrm>
          <a:off x="6513115" y="6008328"/>
          <a:ext cx="4372171" cy="67056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569167">
                  <a:extLst>
                    <a:ext uri="{9D8B030D-6E8A-4147-A177-3AD203B41FA5}">
                      <a16:colId xmlns:a16="http://schemas.microsoft.com/office/drawing/2014/main" val="4230954736"/>
                    </a:ext>
                  </a:extLst>
                </a:gridCol>
                <a:gridCol w="1483568">
                  <a:extLst>
                    <a:ext uri="{9D8B030D-6E8A-4147-A177-3AD203B41FA5}">
                      <a16:colId xmlns:a16="http://schemas.microsoft.com/office/drawing/2014/main" val="1495702927"/>
                    </a:ext>
                  </a:extLst>
                </a:gridCol>
                <a:gridCol w="1433126">
                  <a:extLst>
                    <a:ext uri="{9D8B030D-6E8A-4147-A177-3AD203B41FA5}">
                      <a16:colId xmlns:a16="http://schemas.microsoft.com/office/drawing/2014/main" val="879889693"/>
                    </a:ext>
                  </a:extLst>
                </a:gridCol>
                <a:gridCol w="886310">
                  <a:extLst>
                    <a:ext uri="{9D8B030D-6E8A-4147-A177-3AD203B41FA5}">
                      <a16:colId xmlns:a16="http://schemas.microsoft.com/office/drawing/2014/main" val="3201760700"/>
                    </a:ext>
                  </a:extLst>
                </a:gridCol>
              </a:tblGrid>
              <a:tr h="302624">
                <a:tc>
                  <a:txBody>
                    <a:bodyPr/>
                    <a:lstStyle/>
                    <a:p>
                      <a:endParaRPr lang="ru-RU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0" dirty="0"/>
                        <a:t>1-</a:t>
                      </a:r>
                      <a:r>
                        <a:rPr lang="ru-RU" sz="1600" b="0" dirty="0" err="1"/>
                        <a:t>ый</a:t>
                      </a:r>
                      <a:r>
                        <a:rPr lang="ru-RU" sz="1600" b="0" dirty="0"/>
                        <a:t> кластер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/>
                        <a:t>2-ой кластер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/>
                        <a:t>1</a:t>
                      </a:r>
                      <a:r>
                        <a:rPr lang="en-GB" sz="1600" b="0" dirty="0"/>
                        <a:t>&amp;2</a:t>
                      </a:r>
                      <a:endParaRPr lang="ru-RU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2809767"/>
                  </a:ext>
                </a:extLst>
              </a:tr>
              <a:tr h="302624">
                <a:tc>
                  <a:txBody>
                    <a:bodyPr/>
                    <a:lstStyle/>
                    <a:p>
                      <a:r>
                        <a:rPr lang="en-GB" sz="1600" dirty="0"/>
                        <a:t>N</a:t>
                      </a:r>
                      <a:r>
                        <a:rPr lang="ru-RU" sz="1600" baseline="-25000" dirty="0" err="1"/>
                        <a:t>соб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248390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174903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38760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4838542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296EAB95-9AB7-6106-9C5F-88BD8D6CDCBF}"/>
              </a:ext>
            </a:extLst>
          </p:cNvPr>
          <p:cNvSpPr txBox="1"/>
          <p:nvPr/>
        </p:nvSpPr>
        <p:spPr>
          <a:xfrm>
            <a:off x="1742358" y="6247985"/>
            <a:ext cx="68053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Период: 18 января 2013 – 31 декабря 2021.</a:t>
            </a:r>
            <a:endParaRPr lang="en-GB" sz="1600" dirty="0"/>
          </a:p>
        </p:txBody>
      </p:sp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525EFAD1-B0E6-363F-CEE1-6C9289B5071E}"/>
              </a:ext>
            </a:extLst>
          </p:cNvPr>
          <p:cNvGrpSpPr/>
          <p:nvPr/>
        </p:nvGrpSpPr>
        <p:grpSpPr>
          <a:xfrm>
            <a:off x="122527" y="3434377"/>
            <a:ext cx="11946941" cy="2539520"/>
            <a:chOff x="122527" y="3434377"/>
            <a:chExt cx="11946941" cy="2539520"/>
          </a:xfrm>
        </p:grpSpPr>
        <p:pic>
          <p:nvPicPr>
            <p:cNvPr id="8" name="Рисунок 7">
              <a:extLst>
                <a:ext uri="{FF2B5EF4-FFF2-40B4-BE49-F238E27FC236}">
                  <a16:creationId xmlns:a16="http://schemas.microsoft.com/office/drawing/2014/main" id="{64627886-EE34-45F4-901E-9C7715AA485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22527" y="3434377"/>
              <a:ext cx="11946941" cy="2539520"/>
            </a:xfrm>
            <a:prstGeom prst="rect">
              <a:avLst/>
            </a:prstGeom>
          </p:spPr>
        </p:pic>
        <p:cxnSp>
          <p:nvCxnSpPr>
            <p:cNvPr id="15" name="Прямая соединительная линия 14">
              <a:extLst>
                <a:ext uri="{FF2B5EF4-FFF2-40B4-BE49-F238E27FC236}">
                  <a16:creationId xmlns:a16="http://schemas.microsoft.com/office/drawing/2014/main" id="{B936ECD5-261B-9495-C4BB-F8163D46026E}"/>
                </a:ext>
              </a:extLst>
            </p:cNvPr>
            <p:cNvCxnSpPr/>
            <p:nvPr/>
          </p:nvCxnSpPr>
          <p:spPr>
            <a:xfrm>
              <a:off x="494522" y="5234474"/>
              <a:ext cx="10720874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Прямоугольник 1"/>
          <p:cNvSpPr/>
          <p:nvPr/>
        </p:nvSpPr>
        <p:spPr>
          <a:xfrm>
            <a:off x="494522" y="793526"/>
            <a:ext cx="663786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Число импульсов отобранных как нейтрон при самозапуске.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494522" y="3597933"/>
            <a:ext cx="663786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Число импульсов отобранных как нейтрон при самозапуске,</a:t>
            </a:r>
          </a:p>
          <a:p>
            <a:r>
              <a:rPr lang="ru-RU" sz="1600" dirty="0"/>
              <a:t>после фильтрации данных.</a:t>
            </a:r>
          </a:p>
        </p:txBody>
      </p:sp>
    </p:spTree>
    <p:extLst>
      <p:ext uri="{BB962C8B-B14F-4D97-AF65-F5344CB8AC3E}">
        <p14:creationId xmlns:p14="http://schemas.microsoft.com/office/powerpoint/2010/main" val="29119031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D77737A-EB59-44BD-94A9-D6FF37F9AF25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9" r="1629"/>
          <a:stretch/>
        </p:blipFill>
        <p:spPr>
          <a:xfrm>
            <a:off x="1046194" y="795957"/>
            <a:ext cx="3632353" cy="290329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60FC063-A83E-437D-979E-8175C568058B}"/>
              </a:ext>
            </a:extLst>
          </p:cNvPr>
          <p:cNvPicPr>
            <a:picLocks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" r="2325"/>
          <a:stretch/>
        </p:blipFill>
        <p:spPr>
          <a:xfrm>
            <a:off x="6267686" y="771731"/>
            <a:ext cx="3632400" cy="29052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089E2E-6BC1-4C0C-B4E4-B6E1DFBF0F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568325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/>
              <a:t>Временное распределение нейтронов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56635E1-D900-49C2-8CFF-C9B41E8259D4}"/>
                  </a:ext>
                </a:extLst>
              </p:cNvPr>
              <p:cNvSpPr txBox="1"/>
              <p:nvPr/>
            </p:nvSpPr>
            <p:spPr>
              <a:xfrm>
                <a:off x="115315" y="460190"/>
                <a:ext cx="11961370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К</a:t>
                </a:r>
                <a:r>
                  <a:rPr lang="ru-RU" sz="1600" dirty="0"/>
                  <a:t>ритерий отбора событий: кратность </a:t>
                </a:r>
                <a14:m>
                  <m:oMath xmlns:m="http://schemas.openxmlformats.org/officeDocument/2006/math">
                    <m:r>
                      <a:rPr lang="ru-RU" sz="1600" dirty="0">
                        <a:latin typeface="Cambria Math"/>
                        <a:ea typeface="Cambria Math" panose="02040503050406030204" pitchFamily="18" charset="0"/>
                      </a:rPr>
                      <m:t>≥</m:t>
                    </m:r>
                    <m:r>
                      <a:rPr lang="ru-RU" sz="1600" i="1" dirty="0">
                        <a:latin typeface="Cambria Math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ru-RU" sz="1600" dirty="0"/>
                  <a:t>4 и  </a:t>
                </a:r>
                <a:r>
                  <a:rPr lang="en-US" sz="1600" dirty="0"/>
                  <a:t>A</a:t>
                </a:r>
                <a:r>
                  <a:rPr lang="ru-RU" sz="1600" baseline="-25000" dirty="0"/>
                  <a:t>э</a:t>
                </a:r>
                <a:r>
                  <a:rPr lang="en-GB" sz="1600" dirty="0"/>
                  <a:t> &gt; 5 </a:t>
                </a:r>
                <a:r>
                  <a:rPr lang="ru-RU" sz="1600" dirty="0"/>
                  <a:t>код. АЦП</a:t>
                </a:r>
                <a:endParaRPr lang="en-GB" sz="16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56635E1-D900-49C2-8CFF-C9B41E8259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315" y="460190"/>
                <a:ext cx="11961370" cy="338554"/>
              </a:xfrm>
              <a:prstGeom prst="rect">
                <a:avLst/>
              </a:prstGeom>
              <a:blipFill>
                <a:blip r:embed="rId4"/>
                <a:stretch>
                  <a:fillRect t="-5357" b="-214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DF3D1BF-4949-42CF-84C8-494F5C9A1EBE}"/>
                  </a:ext>
                </a:extLst>
              </p:cNvPr>
              <p:cNvSpPr txBox="1"/>
              <p:nvPr/>
            </p:nvSpPr>
            <p:spPr>
              <a:xfrm>
                <a:off x="5430783" y="3439375"/>
                <a:ext cx="5743646" cy="59400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ru-RU" sz="1600" dirty="0">
                    <a:latin typeface="Arial" panose="020B0604020202020204" pitchFamily="34" charset="0"/>
                  </a:rPr>
                  <a:t>Полученные распределения можно описывать функцией:</a:t>
                </a:r>
                <a:r>
                  <a:rPr lang="en-US" sz="1600" dirty="0">
                    <a:latin typeface="Arial" panose="020B0604020202020204" pitchFamily="34" charset="0"/>
                  </a:rPr>
                  <a:t> </a:t>
                </a:r>
                <a:endParaRPr lang="ru-RU" sz="1600" b="0" i="1" dirty="0">
                  <a:latin typeface="Cambria Math" panose="02040503050406030204" pitchFamily="18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𝑦</m:t>
                    </m:r>
                    <m:d>
                      <m:d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p>
                      <m:sSup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/</m:t>
                        </m:r>
                        <m:sSub>
                          <m:sSubPr>
                            <m:ctrlP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sup>
                    </m:sSup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sz="16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p>
                      <m:sSup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/</m:t>
                        </m:r>
                        <m:sSub>
                          <m:sSubPr>
                            <m:ctrlPr>
                              <a:rPr lang="en-US" sz="1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sup>
                    </m:sSup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+ </m:t>
                    </m:r>
                    <m:sSub>
                      <m:sSub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ru-RU" sz="1600" dirty="0">
                    <a:latin typeface="Arial" panose="020B0604020202020204" pitchFamily="34" charset="0"/>
                  </a:rPr>
                  <a:t>, где</a:t>
                </a: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DF3D1BF-4949-42CF-84C8-494F5C9A1E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0783" y="3439375"/>
                <a:ext cx="5743646" cy="594009"/>
              </a:xfrm>
              <a:prstGeom prst="rect">
                <a:avLst/>
              </a:prstGeom>
              <a:blipFill>
                <a:blip r:embed="rId5"/>
                <a:stretch>
                  <a:fillRect l="-637" t="-3061" b="-1224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0136ABE3-EA19-4E07-8440-3426957BD5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72851" y="6468826"/>
            <a:ext cx="2743200" cy="365125"/>
          </a:xfrm>
        </p:spPr>
        <p:txBody>
          <a:bodyPr/>
          <a:lstStyle/>
          <a:p>
            <a:fld id="{4C547371-D6EB-4160-B271-D723EA9CF67E}" type="slidenum">
              <a:rPr lang="ru-RU" smtClean="0"/>
              <a:t>8</a:t>
            </a:fld>
            <a:endParaRPr lang="ru-RU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995995C-053D-49BA-A9FC-219292DBD058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3" b="1203"/>
          <a:stretch/>
        </p:blipFill>
        <p:spPr>
          <a:xfrm>
            <a:off x="1046194" y="4094915"/>
            <a:ext cx="3657600" cy="2724142"/>
          </a:xfrm>
          <a:prstGeom prst="rect">
            <a:avLst/>
          </a:prstGeom>
        </p:spPr>
      </p:pic>
      <p:graphicFrame>
        <p:nvGraphicFramePr>
          <p:cNvPr id="14" name="Таблица 15">
            <a:extLst>
              <a:ext uri="{FF2B5EF4-FFF2-40B4-BE49-F238E27FC236}">
                <a16:creationId xmlns:a16="http://schemas.microsoft.com/office/drawing/2014/main" id="{F7360AD4-281E-4827-93D5-9987B55B1C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880607"/>
              </p:ext>
            </p:extLst>
          </p:nvPr>
        </p:nvGraphicFramePr>
        <p:xfrm>
          <a:off x="5505061" y="4085386"/>
          <a:ext cx="6453052" cy="1476593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3479571">
                  <a:extLst>
                    <a:ext uri="{9D8B030D-6E8A-4147-A177-3AD203B41FA5}">
                      <a16:colId xmlns:a16="http://schemas.microsoft.com/office/drawing/2014/main" val="3798971846"/>
                    </a:ext>
                  </a:extLst>
                </a:gridCol>
                <a:gridCol w="1493520">
                  <a:extLst>
                    <a:ext uri="{9D8B030D-6E8A-4147-A177-3AD203B41FA5}">
                      <a16:colId xmlns:a16="http://schemas.microsoft.com/office/drawing/2014/main" val="267123035"/>
                    </a:ext>
                  </a:extLst>
                </a:gridCol>
                <a:gridCol w="1479961">
                  <a:extLst>
                    <a:ext uri="{9D8B030D-6E8A-4147-A177-3AD203B41FA5}">
                      <a16:colId xmlns:a16="http://schemas.microsoft.com/office/drawing/2014/main" val="2809172209"/>
                    </a:ext>
                  </a:extLst>
                </a:gridCol>
              </a:tblGrid>
              <a:tr h="187765">
                <a:tc>
                  <a:txBody>
                    <a:bodyPr/>
                    <a:lstStyle/>
                    <a:p>
                      <a:pPr algn="ctr"/>
                      <a:endParaRPr lang="ru-RU" sz="1600" b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+mn-lt"/>
                        </a:rPr>
                        <a:t>t</a:t>
                      </a:r>
                      <a:r>
                        <a:rPr lang="en-US" sz="1600" b="0" baseline="-25000" dirty="0">
                          <a:latin typeface="+mn-lt"/>
                        </a:rPr>
                        <a:t>1</a:t>
                      </a:r>
                      <a:r>
                        <a:rPr lang="en-GB" sz="1600" b="0" dirty="0">
                          <a:latin typeface="+mn-lt"/>
                        </a:rPr>
                        <a:t>, </a:t>
                      </a:r>
                      <a:r>
                        <a:rPr lang="ru-RU" sz="1600" b="0" dirty="0" err="1">
                          <a:latin typeface="+mn-lt"/>
                        </a:rPr>
                        <a:t>мс</a:t>
                      </a:r>
                      <a:r>
                        <a:rPr lang="en-GB" sz="1600" b="0" dirty="0">
                          <a:latin typeface="+mn-lt"/>
                        </a:rPr>
                        <a:t> </a:t>
                      </a:r>
                      <a:endParaRPr lang="ru-RU" sz="1600" b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0" dirty="0">
                          <a:latin typeface="+mn-lt"/>
                        </a:rPr>
                        <a:t>t</a:t>
                      </a:r>
                      <a:r>
                        <a:rPr lang="en-GB" sz="1600" b="0" baseline="-25000" dirty="0">
                          <a:solidFill>
                            <a:schemeClr val="tx1"/>
                          </a:solidFill>
                          <a:latin typeface="+mn-lt"/>
                        </a:rPr>
                        <a:t>2</a:t>
                      </a:r>
                      <a:r>
                        <a:rPr lang="en-GB" sz="1600" b="0" dirty="0">
                          <a:latin typeface="+mn-lt"/>
                        </a:rPr>
                        <a:t>, </a:t>
                      </a:r>
                      <a:r>
                        <a:rPr lang="ru-RU" sz="1600" b="0" dirty="0" err="1">
                          <a:latin typeface="+mn-lt"/>
                        </a:rPr>
                        <a:t>мс</a:t>
                      </a:r>
                      <a:r>
                        <a:rPr lang="en-GB" sz="1600" b="0" dirty="0">
                          <a:latin typeface="+mn-lt"/>
                        </a:rPr>
                        <a:t> </a:t>
                      </a:r>
                      <a:endParaRPr lang="ru-RU" sz="1600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713816"/>
                  </a:ext>
                </a:extLst>
              </a:tr>
              <a:tr h="383509">
                <a:tc>
                  <a:txBody>
                    <a:bodyPr/>
                    <a:lstStyle/>
                    <a:p>
                      <a:pPr algn="ctr"/>
                      <a:r>
                        <a:rPr lang="en-GB" sz="1600" b="0" dirty="0">
                          <a:latin typeface="+mn-lt"/>
                        </a:rPr>
                        <a:t>1</a:t>
                      </a:r>
                      <a:r>
                        <a:rPr lang="en-US" sz="1600" b="0" dirty="0">
                          <a:latin typeface="+mn-lt"/>
                        </a:rPr>
                        <a:t>-</a:t>
                      </a:r>
                      <a:r>
                        <a:rPr lang="ru-RU" sz="1600" b="0" dirty="0">
                          <a:latin typeface="+mn-lt"/>
                        </a:rPr>
                        <a:t>й кластер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>
                          <a:latin typeface="+mn-lt"/>
                        </a:rPr>
                        <a:t>0.51 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± 0.01</a:t>
                      </a:r>
                      <a:endParaRPr lang="ru-RU" sz="1600" b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>
                          <a:latin typeface="+mn-lt"/>
                        </a:rPr>
                        <a:t>3.76 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± 0.10</a:t>
                      </a:r>
                      <a:endParaRPr lang="ru-RU" sz="1600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4700517"/>
                  </a:ext>
                </a:extLst>
              </a:tr>
              <a:tr h="378902"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>
                          <a:latin typeface="+mn-lt"/>
                        </a:rPr>
                        <a:t>2-й кластер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>
                          <a:latin typeface="+mn-lt"/>
                        </a:rPr>
                        <a:t>0.54 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± </a:t>
                      </a:r>
                      <a:r>
                        <a:rPr lang="ru-RU" sz="1600" b="0" dirty="0">
                          <a:latin typeface="+mn-lt"/>
                        </a:rPr>
                        <a:t>0.01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>
                          <a:latin typeface="+mn-lt"/>
                        </a:rPr>
                        <a:t>2.81 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± 0.12</a:t>
                      </a:r>
                      <a:endParaRPr lang="ru-RU" sz="1600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1849700"/>
                  </a:ext>
                </a:extLst>
              </a:tr>
              <a:tr h="378902">
                <a:tc>
                  <a:txBody>
                    <a:bodyPr/>
                    <a:lstStyle/>
                    <a:p>
                      <a:pPr algn="ctr"/>
                      <a:r>
                        <a:rPr lang="en-GB" sz="1600" b="0" dirty="0">
                          <a:latin typeface="+mn-lt"/>
                        </a:rPr>
                        <a:t>1&amp;2</a:t>
                      </a:r>
                      <a:endParaRPr lang="ru-RU" sz="1600" b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>
                          <a:latin typeface="+mn-lt"/>
                        </a:rPr>
                        <a:t>0.53 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± 0.01</a:t>
                      </a:r>
                      <a:endParaRPr lang="ru-RU" sz="1600" b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>
                          <a:latin typeface="+mn-lt"/>
                        </a:rPr>
                        <a:t>3.44 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± 0.10</a:t>
                      </a:r>
                      <a:endParaRPr lang="ru-RU" sz="1600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6249180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342900" y="3439375"/>
            <a:ext cx="508788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При регистрации одновременно двумя кластерами</a:t>
            </a:r>
          </a:p>
        </p:txBody>
      </p:sp>
      <p:graphicFrame>
        <p:nvGraphicFramePr>
          <p:cNvPr id="6" name="Таблица 6">
            <a:extLst>
              <a:ext uri="{FF2B5EF4-FFF2-40B4-BE49-F238E27FC236}">
                <a16:creationId xmlns:a16="http://schemas.microsoft.com/office/drawing/2014/main" id="{89317FD6-1F51-4277-9553-8FECFC4140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1334731"/>
              </p:ext>
            </p:extLst>
          </p:nvPr>
        </p:nvGraphicFramePr>
        <p:xfrm>
          <a:off x="5500244" y="5651916"/>
          <a:ext cx="6457869" cy="111252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3485137">
                  <a:extLst>
                    <a:ext uri="{9D8B030D-6E8A-4147-A177-3AD203B41FA5}">
                      <a16:colId xmlns:a16="http://schemas.microsoft.com/office/drawing/2014/main" val="2672746189"/>
                    </a:ext>
                  </a:extLst>
                </a:gridCol>
                <a:gridCol w="1483567">
                  <a:extLst>
                    <a:ext uri="{9D8B030D-6E8A-4147-A177-3AD203B41FA5}">
                      <a16:colId xmlns:a16="http://schemas.microsoft.com/office/drawing/2014/main" val="4160000819"/>
                    </a:ext>
                  </a:extLst>
                </a:gridCol>
                <a:gridCol w="1489165">
                  <a:extLst>
                    <a:ext uri="{9D8B030D-6E8A-4147-A177-3AD203B41FA5}">
                      <a16:colId xmlns:a16="http://schemas.microsoft.com/office/drawing/2014/main" val="254488427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t</a:t>
                      </a:r>
                      <a:r>
                        <a:rPr lang="en-US" sz="1600" b="0" baseline="-25000" dirty="0"/>
                        <a:t>1</a:t>
                      </a:r>
                      <a:r>
                        <a:rPr lang="en-GB" sz="1600" b="0" dirty="0"/>
                        <a:t>, </a:t>
                      </a:r>
                      <a:r>
                        <a:rPr lang="ru-RU" sz="1600" b="0" dirty="0" err="1"/>
                        <a:t>мс</a:t>
                      </a:r>
                      <a:r>
                        <a:rPr lang="en-GB" sz="1600" b="0" dirty="0"/>
                        <a:t> </a:t>
                      </a:r>
                      <a:endParaRPr lang="ru-RU" sz="1600" b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0" dirty="0"/>
                        <a:t>t</a:t>
                      </a:r>
                      <a:r>
                        <a:rPr lang="en-GB" sz="1600" b="0" baseline="-25000" dirty="0">
                          <a:solidFill>
                            <a:schemeClr val="tx1"/>
                          </a:solidFill>
                        </a:rPr>
                        <a:t>2</a:t>
                      </a:r>
                      <a:r>
                        <a:rPr lang="en-GB" sz="1600" b="0" dirty="0"/>
                        <a:t>, </a:t>
                      </a:r>
                      <a:r>
                        <a:rPr lang="ru-RU" sz="1600" b="0" dirty="0" err="1"/>
                        <a:t>мс</a:t>
                      </a:r>
                      <a:r>
                        <a:rPr lang="en-GB" sz="1600" b="0" dirty="0"/>
                        <a:t> </a:t>
                      </a:r>
                      <a:endParaRPr lang="ru-RU" sz="1600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8159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err="1"/>
                        <a:t>Эксп</a:t>
                      </a:r>
                      <a:r>
                        <a:rPr lang="ru-RU" sz="1600" b="0" dirty="0"/>
                        <a:t>. </a:t>
                      </a:r>
                      <a:r>
                        <a:rPr lang="en-GB" sz="1600" b="0" dirty="0"/>
                        <a:t>1&amp;2</a:t>
                      </a:r>
                      <a:r>
                        <a:rPr lang="ru-RU" sz="1600" b="0" dirty="0"/>
                        <a:t> - </a:t>
                      </a:r>
                      <a:r>
                        <a:rPr lang="ru-RU" sz="1600" dirty="0"/>
                        <a:t>ЯФ, 2015</a:t>
                      </a:r>
                      <a:endParaRPr lang="ru-RU" sz="1600" b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0" dirty="0"/>
                        <a:t>0.49 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</a:rPr>
                        <a:t>± 0.01</a:t>
                      </a:r>
                      <a:endParaRPr lang="ru-RU" sz="1600" b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/>
                        <a:t>3.44 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</a:rPr>
                        <a:t>± 0.1</a:t>
                      </a: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16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62932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/>
                        <a:t>Модель - </a:t>
                      </a:r>
                      <a:r>
                        <a:rPr lang="en-GB" sz="1600" dirty="0" err="1"/>
                        <a:t>J.Phys.Conf.Ser</a:t>
                      </a:r>
                      <a:r>
                        <a:rPr lang="en-GB" sz="1600" dirty="0"/>
                        <a:t>., 2020</a:t>
                      </a:r>
                      <a:endParaRPr lang="ru-RU" sz="1600" b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</a:rPr>
                        <a:t>0.60 ± 0.02</a:t>
                      </a:r>
                      <a:endParaRPr lang="ru-RU" sz="1600" b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</a:rPr>
                        <a:t>7.40 ± 0.97</a:t>
                      </a:r>
                      <a:endParaRPr lang="ru-RU" sz="1600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8024753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2639693" y="1107058"/>
            <a:ext cx="113293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Кластер 1</a:t>
            </a:r>
            <a:endParaRPr lang="ru-RU" sz="16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8162708" y="1126744"/>
            <a:ext cx="113293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Кластер 2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5393107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85B906-CD5A-4762-9B3F-C81A012C41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0273" y="-5794"/>
            <a:ext cx="12191999" cy="43497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/>
              <a:t>Спектр энерговыделения ШАЛ</a:t>
            </a:r>
            <a:r>
              <a:rPr lang="en-US" sz="2800" b="1" dirty="0"/>
              <a:t>	</a:t>
            </a:r>
            <a:endParaRPr lang="ru-RU" sz="2800" b="1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514EE2C-CFC5-4087-9234-2C15D62241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8904" y="559672"/>
            <a:ext cx="4023141" cy="31032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0552722-3687-4E64-8E1C-68DC479C80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21463" y="561673"/>
            <a:ext cx="4093144" cy="314676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E0E0F43-5A10-48D9-96CA-3BFBD32040C0}"/>
              </a:ext>
            </a:extLst>
          </p:cNvPr>
          <p:cNvSpPr txBox="1"/>
          <p:nvPr/>
        </p:nvSpPr>
        <p:spPr>
          <a:xfrm>
            <a:off x="2389825" y="906118"/>
            <a:ext cx="215206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latin typeface="Arial" panose="020B0604020202020204" pitchFamily="34" charset="0"/>
              </a:rPr>
              <a:t>Кластер 1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E4C0E27-C984-4946-861C-8AE14F589C0E}"/>
              </a:ext>
            </a:extLst>
          </p:cNvPr>
          <p:cNvSpPr txBox="1"/>
          <p:nvPr/>
        </p:nvSpPr>
        <p:spPr>
          <a:xfrm>
            <a:off x="9448799" y="922234"/>
            <a:ext cx="147190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latin typeface="Arial" panose="020B0604020202020204" pitchFamily="34" charset="0"/>
              </a:rPr>
              <a:t>Кластер 2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92B61DA1-F91F-4516-A0CB-435D5438EB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799" y="6492875"/>
            <a:ext cx="2743200" cy="365125"/>
          </a:xfrm>
        </p:spPr>
        <p:txBody>
          <a:bodyPr/>
          <a:lstStyle/>
          <a:p>
            <a:fld id="{4C547371-D6EB-4160-B271-D723EA9CF67E}" type="slidenum">
              <a:rPr lang="ru-RU" smtClean="0"/>
              <a:t>9</a:t>
            </a:fld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C74361A-AA05-5B4F-5005-161EE7C80F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3198" y="3851956"/>
            <a:ext cx="3970549" cy="303246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F4520BE-00D8-25BE-CC0E-A06A7C17E3D1}"/>
              </a:ext>
            </a:extLst>
          </p:cNvPr>
          <p:cNvSpPr txBox="1"/>
          <p:nvPr/>
        </p:nvSpPr>
        <p:spPr>
          <a:xfrm>
            <a:off x="270273" y="3661624"/>
            <a:ext cx="510182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При регистрации одновременно двумя кластерами</a:t>
            </a:r>
          </a:p>
        </p:txBody>
      </p:sp>
      <p:graphicFrame>
        <p:nvGraphicFramePr>
          <p:cNvPr id="14" name="Таблица 13">
            <a:extLst>
              <a:ext uri="{FF2B5EF4-FFF2-40B4-BE49-F238E27FC236}">
                <a16:creationId xmlns:a16="http://schemas.microsoft.com/office/drawing/2014/main" id="{027A87BD-DCA9-B9ED-F9E4-C1118F3536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6336027"/>
              </p:ext>
            </p:extLst>
          </p:nvPr>
        </p:nvGraphicFramePr>
        <p:xfrm>
          <a:off x="6471138" y="4467588"/>
          <a:ext cx="4885977" cy="1476593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1760315">
                  <a:extLst>
                    <a:ext uri="{9D8B030D-6E8A-4147-A177-3AD203B41FA5}">
                      <a16:colId xmlns:a16="http://schemas.microsoft.com/office/drawing/2014/main" val="4233866432"/>
                    </a:ext>
                  </a:extLst>
                </a:gridCol>
                <a:gridCol w="1739497">
                  <a:extLst>
                    <a:ext uri="{9D8B030D-6E8A-4147-A177-3AD203B41FA5}">
                      <a16:colId xmlns:a16="http://schemas.microsoft.com/office/drawing/2014/main" val="1262608232"/>
                    </a:ext>
                  </a:extLst>
                </a:gridCol>
                <a:gridCol w="1386165">
                  <a:extLst>
                    <a:ext uri="{9D8B030D-6E8A-4147-A177-3AD203B41FA5}">
                      <a16:colId xmlns:a16="http://schemas.microsoft.com/office/drawing/2014/main" val="1914332933"/>
                    </a:ext>
                  </a:extLst>
                </a:gridCol>
              </a:tblGrid>
              <a:tr h="199139">
                <a:tc>
                  <a:txBody>
                    <a:bodyPr/>
                    <a:lstStyle/>
                    <a:p>
                      <a:pPr algn="ctr"/>
                      <a:endParaRPr lang="ru-RU" sz="1600" b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err="1">
                          <a:latin typeface="+mn-lt"/>
                        </a:rPr>
                        <a:t>Коэф.наклона</a:t>
                      </a:r>
                      <a:endParaRPr lang="ru-RU" sz="1600" b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+mn-lt"/>
                        </a:rPr>
                        <a:t>N</a:t>
                      </a:r>
                      <a:r>
                        <a:rPr lang="ru-RU" sz="1600" b="0" baseline="-25000" dirty="0" err="1">
                          <a:latin typeface="+mn-lt"/>
                        </a:rPr>
                        <a:t>соб</a:t>
                      </a:r>
                      <a:endParaRPr lang="ru-RU" sz="1600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2279930"/>
                  </a:ext>
                </a:extLst>
              </a:tr>
              <a:tr h="383509">
                <a:tc>
                  <a:txBody>
                    <a:bodyPr/>
                    <a:lstStyle/>
                    <a:p>
                      <a:pPr algn="ctr"/>
                      <a:r>
                        <a:rPr lang="en-GB" sz="1600" b="0" dirty="0">
                          <a:latin typeface="+mn-lt"/>
                        </a:rPr>
                        <a:t>1</a:t>
                      </a:r>
                      <a:r>
                        <a:rPr lang="en-US" sz="1600" b="0" dirty="0">
                          <a:latin typeface="+mn-lt"/>
                        </a:rPr>
                        <a:t>-</a:t>
                      </a:r>
                      <a:r>
                        <a:rPr lang="ru-RU" sz="1600" b="0" dirty="0">
                          <a:latin typeface="+mn-lt"/>
                        </a:rPr>
                        <a:t>й кластер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0" dirty="0">
                          <a:latin typeface="+mn-lt"/>
                        </a:rPr>
                        <a:t>-1.37</a:t>
                      </a:r>
                      <a:r>
                        <a:rPr lang="ru-RU" sz="1600" b="0" dirty="0">
                          <a:latin typeface="+mn-lt"/>
                        </a:rPr>
                        <a:t> 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± 0.0</a:t>
                      </a:r>
                      <a:r>
                        <a:rPr lang="en-US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endParaRPr lang="ru-RU" sz="1600" b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0" dirty="0">
                          <a:latin typeface="+mn-lt"/>
                        </a:rPr>
                        <a:t>65598</a:t>
                      </a:r>
                      <a:endParaRPr lang="ru-RU" sz="1600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8277859"/>
                  </a:ext>
                </a:extLst>
              </a:tr>
              <a:tr h="378902"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>
                          <a:latin typeface="+mn-lt"/>
                        </a:rPr>
                        <a:t>2-й кластер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0" dirty="0">
                          <a:latin typeface="+mn-lt"/>
                        </a:rPr>
                        <a:t>-1.32</a:t>
                      </a:r>
                      <a:r>
                        <a:rPr lang="ru-RU" sz="1600" b="0" dirty="0">
                          <a:latin typeface="+mn-lt"/>
                        </a:rPr>
                        <a:t> 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± </a:t>
                      </a:r>
                      <a:r>
                        <a:rPr lang="ru-RU" sz="1600" b="0" dirty="0">
                          <a:latin typeface="+mn-lt"/>
                        </a:rPr>
                        <a:t>0.0</a:t>
                      </a:r>
                      <a:r>
                        <a:rPr lang="en-GB" sz="1600" b="0" dirty="0">
                          <a:latin typeface="+mn-lt"/>
                        </a:rPr>
                        <a:t>9</a:t>
                      </a:r>
                      <a:endParaRPr lang="ru-RU" sz="1600" b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0" dirty="0">
                          <a:latin typeface="+mn-lt"/>
                        </a:rPr>
                        <a:t>29693</a:t>
                      </a:r>
                      <a:endParaRPr lang="ru-RU" sz="1600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5429292"/>
                  </a:ext>
                </a:extLst>
              </a:tr>
              <a:tr h="378902">
                <a:tc>
                  <a:txBody>
                    <a:bodyPr/>
                    <a:lstStyle/>
                    <a:p>
                      <a:pPr algn="ctr"/>
                      <a:r>
                        <a:rPr lang="en-GB" sz="1600" b="0" dirty="0">
                          <a:latin typeface="+mn-lt"/>
                        </a:rPr>
                        <a:t>1&amp;2</a:t>
                      </a:r>
                      <a:endParaRPr lang="ru-RU" sz="1600" b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0" dirty="0">
                          <a:latin typeface="+mn-lt"/>
                        </a:rPr>
                        <a:t>-1.11</a:t>
                      </a:r>
                      <a:r>
                        <a:rPr lang="ru-RU" sz="1600" b="0" dirty="0">
                          <a:latin typeface="+mn-lt"/>
                        </a:rPr>
                        <a:t> 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± 0.</a:t>
                      </a: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endParaRPr lang="ru-RU" sz="1600" b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0" dirty="0">
                          <a:latin typeface="+mn-lt"/>
                        </a:rPr>
                        <a:t>24430</a:t>
                      </a:r>
                      <a:endParaRPr lang="ru-RU" sz="1600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3371294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BB53121-C130-AC08-893C-80969AD8CB69}"/>
                  </a:ext>
                </a:extLst>
              </p:cNvPr>
              <p:cNvSpPr txBox="1"/>
              <p:nvPr/>
            </p:nvSpPr>
            <p:spPr>
              <a:xfrm>
                <a:off x="0" y="370164"/>
                <a:ext cx="12191999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sz="1600" dirty="0"/>
                  <a:t>Критерий отбора: события с кратностью </a:t>
                </a:r>
                <a14:m>
                  <m:oMath xmlns:m="http://schemas.openxmlformats.org/officeDocument/2006/math">
                    <m:r>
                      <a:rPr lang="ru-RU" sz="1600" dirty="0">
                        <a:latin typeface="Cambria Math"/>
                        <a:ea typeface="Cambria Math" panose="02040503050406030204" pitchFamily="18" charset="0"/>
                      </a:rPr>
                      <m:t>≥</m:t>
                    </m:r>
                    <m:r>
                      <a:rPr lang="ru-RU" sz="1600" i="1" dirty="0">
                        <a:latin typeface="Cambria Math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ru-RU" sz="1600" dirty="0">
                    <a:solidFill>
                      <a:schemeClr val="tx1"/>
                    </a:solidFill>
                  </a:rPr>
                  <a:t>4 и </a:t>
                </a:r>
                <a:r>
                  <a:rPr lang="ru-RU" sz="1600" dirty="0"/>
                  <a:t> </a:t>
                </a:r>
                <a:r>
                  <a:rPr lang="en-US" sz="1600" dirty="0"/>
                  <a:t>A</a:t>
                </a:r>
                <a:r>
                  <a:rPr lang="ru-RU" sz="1600" baseline="-25000" dirty="0"/>
                  <a:t>э</a:t>
                </a:r>
                <a:r>
                  <a:rPr lang="en-GB" sz="1600" dirty="0"/>
                  <a:t> &gt; </a:t>
                </a:r>
                <a:r>
                  <a:rPr lang="ru-RU" sz="1600" dirty="0"/>
                  <a:t>10</a:t>
                </a:r>
                <a:r>
                  <a:rPr lang="en-GB" sz="1600" dirty="0"/>
                  <a:t> </a:t>
                </a:r>
                <a:r>
                  <a:rPr lang="ru-RU" sz="1600" dirty="0"/>
                  <a:t>код. АЦП                                                           </a:t>
                </a:r>
                <a:endParaRPr lang="en-GB" sz="16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BB53121-C130-AC08-893C-80969AD8CB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70164"/>
                <a:ext cx="12191999" cy="338554"/>
              </a:xfrm>
              <a:prstGeom prst="rect">
                <a:avLst/>
              </a:prstGeom>
              <a:blipFill>
                <a:blip r:embed="rId5"/>
                <a:stretch>
                  <a:fillRect t="-5455" r="-3500" b="-236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0489249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imes New Roman/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5431</TotalTime>
  <Words>1231</Words>
  <Application>Microsoft Office PowerPoint</Application>
  <PresentationFormat>Широкоэкранный</PresentationFormat>
  <Paragraphs>197</Paragraphs>
  <Slides>15</Slides>
  <Notes>3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2" baseType="lpstr">
      <vt:lpstr>Arial</vt:lpstr>
      <vt:lpstr>Calibri</vt:lpstr>
      <vt:lpstr>Cambria Math</vt:lpstr>
      <vt:lpstr>Times New Roman</vt:lpstr>
      <vt:lpstr>Wingdings</vt:lpstr>
      <vt:lpstr>Тема Office</vt:lpstr>
      <vt:lpstr>Visio</vt:lpstr>
      <vt:lpstr>Исследование отклика установки ПРИЗМА-32 при регистрации широких атмосферных ливней</vt:lpstr>
      <vt:lpstr>Презентация PowerPoint</vt:lpstr>
      <vt:lpstr>Презентация PowerPoint</vt:lpstr>
      <vt:lpstr>Презентация PowerPoint</vt:lpstr>
      <vt:lpstr>Презентация PowerPoint</vt:lpstr>
      <vt:lpstr>Регистрация событий одновременно двумя кластерами</vt:lpstr>
      <vt:lpstr>Презентация PowerPoint</vt:lpstr>
      <vt:lpstr>Временное распределение нейтронов</vt:lpstr>
      <vt:lpstr>Спектр энерговыделения ШАЛ </vt:lpstr>
      <vt:lpstr>Презентация PowerPoint</vt:lpstr>
      <vt:lpstr>Спасибо за внимание!</vt:lpstr>
      <vt:lpstr>Презентация PowerPoint</vt:lpstr>
      <vt:lpstr>Таблица c данными о корректности работы детектора</vt:lpstr>
      <vt:lpstr>ПО</vt:lpstr>
      <vt:lpstr>Интерфейс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Оценка временного распределения нейтронов в ШАЛ</dc:title>
  <dc:creator>Dreamer Just</dc:creator>
  <cp:lastModifiedBy>Dreamer Just</cp:lastModifiedBy>
  <cp:revision>57</cp:revision>
  <dcterms:created xsi:type="dcterms:W3CDTF">2021-10-21T10:44:18Z</dcterms:created>
  <dcterms:modified xsi:type="dcterms:W3CDTF">2022-05-11T05:39:21Z</dcterms:modified>
</cp:coreProperties>
</file>