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1.png" ContentType="image/png"/>
  <Override PartName="/ppt/media/image9.png" ContentType="image/png"/>
  <Override PartName="/ppt/media/image12.png" ContentType="image/png"/>
  <Override PartName="/ppt/media/image7.png" ContentType="image/png"/>
  <Override PartName="/ppt/media/image13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jpeg" ContentType="image/jpeg"/>
  <Override PartName="/ppt/media/image8.png" ContentType="image/png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B7DC73C-9602-4B87-9F68-9DFD270E220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27.5.22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33CD758-D1DA-438E-B436-86FFE2538FE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98CA8D0-5455-4ABF-A34F-61F9A359AFB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27.5.22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08B3AE0-4C2C-4FB6-80CA-0A5D8D57E11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АНАЛИЗ РЕЗУЛЬТАТОВ ТЕСТИРОВАНИЯ ДЕТЕКТОРА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ПЕРЕХОДНОГО ИЗЛУЧЕНИЯ НА ПУЧКЕ</a:t>
            </a:r>
            <a:br/>
            <a:r>
              <a:rPr b="0" lang="ru-RU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ЗАРЯЖЕННЫХ ЧАСТИЦ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Дуров Андрей, Москва, 27.05.2022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0" y="6488640"/>
            <a:ext cx="290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Calibri Light"/>
              </a:rPr>
              <a:t>Примеры результатов (2)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Picture 4" descr=""/>
          <p:cNvPicPr/>
          <p:nvPr/>
        </p:nvPicPr>
        <p:blipFill>
          <a:blip r:embed="rId1"/>
          <a:stretch/>
        </p:blipFill>
        <p:spPr>
          <a:xfrm>
            <a:off x="690120" y="1875960"/>
            <a:ext cx="4115880" cy="3226320"/>
          </a:xfrm>
          <a:prstGeom prst="rect">
            <a:avLst/>
          </a:prstGeom>
          <a:ln>
            <a:noFill/>
          </a:ln>
        </p:spPr>
      </p:pic>
      <p:pic>
        <p:nvPicPr>
          <p:cNvPr id="148" name="Picture 5" descr=""/>
          <p:cNvPicPr/>
          <p:nvPr/>
        </p:nvPicPr>
        <p:blipFill>
          <a:blip r:embed="rId2"/>
          <a:stretch/>
        </p:blipFill>
        <p:spPr>
          <a:xfrm>
            <a:off x="7447680" y="1694880"/>
            <a:ext cx="4092120" cy="340560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3024000" y="5180400"/>
            <a:ext cx="5828400" cy="15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Calibri"/>
              </a:rPr>
              <a:t>Характеристики испытания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 радиатор из пленки на основе синтетического полиэфирно-го волокна - Mylar,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толщины пленок - 50 мкм,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Расстояния между двумя соседними пленками - 3 мм,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номинальное расстояние между радиатором и детектором - 2175.75 мм,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число пленок - 90 штук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360000" y="5184000"/>
            <a:ext cx="2923920" cy="13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Рис.11 -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Угловой спектр фотонов переходного излучения, норми-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рованный на одну частицу пучка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8753040" y="5180400"/>
            <a:ext cx="274284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Рис.12 -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Спектр вероятности фотону рассеяться на больший угол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0" y="6488640"/>
            <a:ext cx="5040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3096000" y="5256000"/>
            <a:ext cx="5688000" cy="150732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824400" y="1839600"/>
            <a:ext cx="92476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9144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9144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914400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914400"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914400" algn="ctr">
              <a:lnSpc>
                <a:spcPct val="9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Спасибо за внимание!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0" y="6488640"/>
            <a:ext cx="50400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11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Экспериментальная установка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484956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Схема установки, использовавшейся для тестирования детектора переходного излучения на пучке, можно увидеть на рис. 1. Установка состояла из следующих элементов: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400" spc="-1" strike="noStrike" u="sng">
                <a:solidFill>
                  <a:srgbClr val="000000"/>
                </a:solidFill>
                <a:uFillTx/>
                <a:latin typeface="Calibri"/>
              </a:rPr>
              <a:t>Радиатор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- наборы пленок, необходимых для образования фотонов переходного излучения (Полиэтилен, полипропилен, комбинация полиэтилена и полипропилена, Mylar и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dummy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радиатор)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400" spc="-1" strike="noStrike" u="sng">
                <a:solidFill>
                  <a:srgbClr val="000000"/>
                </a:solidFill>
                <a:uFillTx/>
                <a:latin typeface="Calibri"/>
              </a:rPr>
              <a:t>Трубки с гелием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- трубки различных длин, заполненные гелием. Они использовалась для предотвращения поглощения излучаемых фотонов переходного излучения в воздухе (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US" sz="1400" spc="-1" strike="noStrike" baseline="-25000">
                <a:solidFill>
                  <a:srgbClr val="000000"/>
                </a:solidFill>
                <a:latin typeface="Calibri"/>
              </a:rPr>
              <a:t>p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= 30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см, 50см, 100см, 200см)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400" spc="-1" strike="noStrike" u="sng">
                <a:solidFill>
                  <a:srgbClr val="000000"/>
                </a:solidFill>
                <a:uFillTx/>
                <a:latin typeface="Calibri"/>
              </a:rPr>
              <a:t>Детектор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- непосредственно сам исследуемый детектор переходного излучения на основе кристалла GaAs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Рисунок 4" descr=""/>
          <p:cNvPicPr/>
          <p:nvPr/>
        </p:nvPicPr>
        <p:blipFill>
          <a:blip r:embed="rId1"/>
          <a:stretch/>
        </p:blipFill>
        <p:spPr>
          <a:xfrm>
            <a:off x="5688000" y="1501200"/>
            <a:ext cx="6333120" cy="440820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7907040" y="5540760"/>
            <a:ext cx="2258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Рис. 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0" y="6488640"/>
            <a:ext cx="290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Сравнение детекторов на основе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Si </a:t>
            </a: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и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GaAs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8080" y="1825560"/>
            <a:ext cx="580140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Выбор GaAs по сравнению с Si обоснован, в основном, двумя причинами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дного и того же излучателя количество обнаруженных фотонов детекторами на основе GaAs больше, чем детекторами на основе Si (см. рис. 2)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Детектор на основе GaAs намного эффективнее для высокоэнергетических фотонов переходного излучения (см. рис. 3 – для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Si,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см. рис. 4 – для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GaAs)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Рисунок 4" descr=""/>
          <p:cNvPicPr/>
          <p:nvPr/>
        </p:nvPicPr>
        <p:blipFill>
          <a:blip r:embed="rId1"/>
          <a:stretch/>
        </p:blipFill>
        <p:spPr>
          <a:xfrm>
            <a:off x="7880760" y="1434600"/>
            <a:ext cx="3407760" cy="272448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8455320" y="4001400"/>
            <a:ext cx="2258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Рис. 2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4" name="Рисунок 7" descr=""/>
          <p:cNvPicPr/>
          <p:nvPr/>
        </p:nvPicPr>
        <p:blipFill>
          <a:blip r:embed="rId2"/>
          <a:stretch/>
        </p:blipFill>
        <p:spPr>
          <a:xfrm>
            <a:off x="1296000" y="4654440"/>
            <a:ext cx="2952000" cy="199944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9" descr=""/>
          <p:cNvPicPr/>
          <p:nvPr/>
        </p:nvPicPr>
        <p:blipFill>
          <a:blip r:embed="rId3"/>
          <a:stretch/>
        </p:blipFill>
        <p:spPr>
          <a:xfrm>
            <a:off x="6341760" y="4392000"/>
            <a:ext cx="3090240" cy="2304000"/>
          </a:xfrm>
          <a:prstGeom prst="rect">
            <a:avLst/>
          </a:prstGeom>
          <a:ln>
            <a:noFill/>
          </a:ln>
        </p:spPr>
      </p:pic>
      <p:sp>
        <p:nvSpPr>
          <p:cNvPr id="96" name="CustomShape 4"/>
          <p:cNvSpPr/>
          <p:nvPr/>
        </p:nvSpPr>
        <p:spPr>
          <a:xfrm>
            <a:off x="2088000" y="6494040"/>
            <a:ext cx="9518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Рис.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6669360" y="6480000"/>
            <a:ext cx="2258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Рис.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0" y="6488640"/>
            <a:ext cx="290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Общий вид анализа данных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38080" y="3962520"/>
            <a:ext cx="10515240" cy="2441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Этапы анализа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Распаковка данных из выходных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файлов с эксперимента (data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unpacking)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Построение событий (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event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building);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Процесс кластеризации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Анализ полученных деревьев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Рисунок 4" descr=""/>
          <p:cNvPicPr/>
          <p:nvPr/>
        </p:nvPicPr>
        <p:blipFill>
          <a:blip r:embed="rId1"/>
          <a:stretch/>
        </p:blipFill>
        <p:spPr>
          <a:xfrm>
            <a:off x="3097800" y="1525320"/>
            <a:ext cx="5477760" cy="2287440"/>
          </a:xfrm>
          <a:prstGeom prst="rect">
            <a:avLst/>
          </a:prstGeom>
          <a:ln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3103920" y="1822320"/>
            <a:ext cx="32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4252680" y="1822320"/>
            <a:ext cx="32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5363280" y="1822320"/>
            <a:ext cx="32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5" name="CustomShape 6"/>
          <p:cNvSpPr/>
          <p:nvPr/>
        </p:nvSpPr>
        <p:spPr>
          <a:xfrm>
            <a:off x="6465960" y="1822320"/>
            <a:ext cx="32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6" name="CustomShape 7"/>
          <p:cNvSpPr/>
          <p:nvPr/>
        </p:nvSpPr>
        <p:spPr>
          <a:xfrm>
            <a:off x="0" y="6488640"/>
            <a:ext cx="290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" name="CustomShape 8"/>
          <p:cNvSpPr/>
          <p:nvPr/>
        </p:nvSpPr>
        <p:spPr>
          <a:xfrm>
            <a:off x="4707360" y="3813120"/>
            <a:ext cx="2258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Рис.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" name="CustomShape 9"/>
          <p:cNvSpPr/>
          <p:nvPr/>
        </p:nvSpPr>
        <p:spPr>
          <a:xfrm>
            <a:off x="9474480" y="5400000"/>
            <a:ext cx="394200" cy="864000"/>
          </a:xfrm>
          <a:prstGeom prst="rightBrace">
            <a:avLst>
              <a:gd name="adj1" fmla="val 8333"/>
              <a:gd name="adj2" fmla="val 50000"/>
            </a:avLst>
          </a:prstGeom>
          <a:noFill/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Line 10"/>
          <p:cNvSpPr/>
          <p:nvPr/>
        </p:nvSpPr>
        <p:spPr>
          <a:xfrm flipH="1">
            <a:off x="838080" y="6264000"/>
            <a:ext cx="868248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Line 11"/>
          <p:cNvSpPr/>
          <p:nvPr/>
        </p:nvSpPr>
        <p:spPr>
          <a:xfrm flipH="1">
            <a:off x="792000" y="5400000"/>
            <a:ext cx="868248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12"/>
          <p:cNvSpPr/>
          <p:nvPr/>
        </p:nvSpPr>
        <p:spPr>
          <a:xfrm>
            <a:off x="9995400" y="4915080"/>
            <a:ext cx="20365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Часть анализа, реализованная в данной работе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Кластеризация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Основана на предыдущем этапе анализа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Два способа кластеризации: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971640" indent="-514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Только по смежным сторонам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1" marL="971640" indent="-514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По смежным сторонам и углам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Picture 5" descr=""/>
          <p:cNvPicPr/>
          <p:nvPr/>
        </p:nvPicPr>
        <p:blipFill>
          <a:blip r:embed="rId1"/>
          <a:stretch/>
        </p:blipFill>
        <p:spPr>
          <a:xfrm>
            <a:off x="4992840" y="3739680"/>
            <a:ext cx="6846480" cy="261972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7814520" y="630828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Рис. 6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6488640"/>
            <a:ext cx="2905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5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Рассчет расстояний от центра радиатора до детектора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Picture 7" descr=""/>
          <p:cNvPicPr/>
          <p:nvPr/>
        </p:nvPicPr>
        <p:blipFill>
          <a:blip r:embed="rId1"/>
          <a:stretch/>
        </p:blipFill>
        <p:spPr>
          <a:xfrm>
            <a:off x="1906200" y="2201040"/>
            <a:ext cx="8304120" cy="80244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1878840" y="2203560"/>
            <a:ext cx="8406720" cy="83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9" descr=""/>
          <p:cNvPicPr/>
          <p:nvPr/>
        </p:nvPicPr>
        <p:blipFill>
          <a:blip r:embed="rId2"/>
          <a:stretch/>
        </p:blipFill>
        <p:spPr>
          <a:xfrm>
            <a:off x="352440" y="3061440"/>
            <a:ext cx="11612160" cy="528840"/>
          </a:xfrm>
          <a:prstGeom prst="rect">
            <a:avLst/>
          </a:prstGeom>
          <a:ln>
            <a:noFill/>
          </a:ln>
        </p:spPr>
      </p:pic>
      <p:pic>
        <p:nvPicPr>
          <p:cNvPr id="121" name="Picture 10" descr=""/>
          <p:cNvPicPr/>
          <p:nvPr/>
        </p:nvPicPr>
        <p:blipFill>
          <a:blip r:embed="rId3"/>
          <a:stretch/>
        </p:blipFill>
        <p:spPr>
          <a:xfrm>
            <a:off x="352440" y="3592080"/>
            <a:ext cx="2112120" cy="529200"/>
          </a:xfrm>
          <a:prstGeom prst="rect">
            <a:avLst/>
          </a:prstGeom>
          <a:ln>
            <a:noFill/>
          </a:ln>
        </p:spPr>
      </p:pic>
      <p:pic>
        <p:nvPicPr>
          <p:cNvPr id="122" name="Picture 11" descr=""/>
          <p:cNvPicPr/>
          <p:nvPr/>
        </p:nvPicPr>
        <p:blipFill>
          <a:blip r:embed="rId4"/>
          <a:stretch/>
        </p:blipFill>
        <p:spPr>
          <a:xfrm>
            <a:off x="2407320" y="3650400"/>
            <a:ext cx="2942640" cy="443880"/>
          </a:xfrm>
          <a:prstGeom prst="rect">
            <a:avLst/>
          </a:prstGeom>
          <a:ln>
            <a:noFill/>
          </a:ln>
        </p:spPr>
      </p:pic>
      <p:pic>
        <p:nvPicPr>
          <p:cNvPr id="123" name="Picture 12" descr=""/>
          <p:cNvPicPr/>
          <p:nvPr/>
        </p:nvPicPr>
        <p:blipFill>
          <a:blip r:embed="rId5"/>
          <a:stretch/>
        </p:blipFill>
        <p:spPr>
          <a:xfrm>
            <a:off x="352440" y="4120920"/>
            <a:ext cx="9694440" cy="451800"/>
          </a:xfrm>
          <a:prstGeom prst="rect">
            <a:avLst/>
          </a:prstGeom>
          <a:ln>
            <a:noFill/>
          </a:ln>
        </p:spPr>
      </p:pic>
      <p:pic>
        <p:nvPicPr>
          <p:cNvPr id="124" name="Picture 14" descr=""/>
          <p:cNvPicPr/>
          <p:nvPr/>
        </p:nvPicPr>
        <p:blipFill>
          <a:blip r:embed="rId6"/>
          <a:stretch/>
        </p:blipFill>
        <p:spPr>
          <a:xfrm>
            <a:off x="314640" y="4523400"/>
            <a:ext cx="4622760" cy="564840"/>
          </a:xfrm>
          <a:prstGeom prst="rect">
            <a:avLst/>
          </a:prstGeom>
          <a:ln>
            <a:noFill/>
          </a:ln>
        </p:spPr>
      </p:pic>
      <p:pic>
        <p:nvPicPr>
          <p:cNvPr id="125" name="Picture 15" descr=""/>
          <p:cNvPicPr/>
          <p:nvPr/>
        </p:nvPicPr>
        <p:blipFill>
          <a:blip r:embed="rId7"/>
          <a:stretch/>
        </p:blipFill>
        <p:spPr>
          <a:xfrm>
            <a:off x="976680" y="5112720"/>
            <a:ext cx="9981720" cy="159732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9134280" y="183240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Формула 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682400" y="4778280"/>
            <a:ext cx="2742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Таблица 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0" y="6488640"/>
            <a:ext cx="2905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6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Проверка кластеризации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Сравнения результатов 2021 года с результатами 2018 года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Picture 5" descr=""/>
          <p:cNvPicPr/>
          <p:nvPr/>
        </p:nvPicPr>
        <p:blipFill>
          <a:blip r:embed="rId1"/>
          <a:stretch/>
        </p:blipFill>
        <p:spPr>
          <a:xfrm>
            <a:off x="1670040" y="2736000"/>
            <a:ext cx="8620200" cy="2776320"/>
          </a:xfrm>
          <a:prstGeom prst="rect">
            <a:avLst/>
          </a:prstGeom>
          <a:ln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1952280" y="5438520"/>
            <a:ext cx="3924720" cy="146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Рис. 7 - Испытание с 90 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пленками, соприкосновение только по бокам, статистика для электронов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6524280" y="5438520"/>
            <a:ext cx="3522960" cy="146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Рис. 8 - 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Испытание с 90 пленками, соприкосновение только по бокам, статистика для электронов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0" y="6488640"/>
            <a:ext cx="2905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7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Результ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аты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кластер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изации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1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В качестве результатов кластеризации было получено множество гистограмм, позволяющих увидеть различные распределения некоторых параметров, зависимости некоторых величин, а также визуализировать сами кластеры, то есть увидеть точку взаимодействия заряженных частиц с веществом детектора</a:t>
            </a:r>
            <a:br/>
            <a:br/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Всего было проанализировано более 150 испытаний,в каждом случае кластеризация проводилась по двум сценариям определения кластеров и в результате было получено бол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0" y="6488640"/>
            <a:ext cx="2905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8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Примеры результатов (1)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801000" y="1609200"/>
            <a:ext cx="4492800" cy="320400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802080" y="4712040"/>
            <a:ext cx="27428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Рис.9 - зависимость энергии от угла (для фотонов ПИ)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41" name="Picture 7" descr=""/>
          <p:cNvPicPr/>
          <p:nvPr/>
        </p:nvPicPr>
        <p:blipFill>
          <a:blip r:embed="rId2"/>
          <a:stretch/>
        </p:blipFill>
        <p:spPr>
          <a:xfrm>
            <a:off x="7797240" y="1581840"/>
            <a:ext cx="4035600" cy="289476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9052920" y="4618080"/>
            <a:ext cx="27428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Рис.10 - Спектр энергии (для фотонов ПИ)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3240000" y="4896000"/>
            <a:ext cx="5828400" cy="15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Calibri"/>
              </a:rPr>
              <a:t>Характеристики испытания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 радиатор из пленки на основе синтетического полиэфирно-го волокна - Mylar,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толщины пленок - 50 мкм,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Расстояния между двумя соседними пленками - 3 мм,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номинальное расстояние между радиатором и детектором - 2175.75 мм,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Calibri"/>
              </a:rPr>
              <a:t>число пленок - 90 штук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0" y="6488640"/>
            <a:ext cx="2905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9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3240000" y="4896000"/>
            <a:ext cx="5832000" cy="165600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2976</TotalTime>
  <Application>LibreOffice/6.4.7.2$Linux_X86_64 LibreOffice_project/40$Build-2</Application>
  <Words>592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2021-10-26T16:36:20Z</dcterms:created>
  <dc:creator>Андрей</dc:creator>
  <dc:description/>
  <dc:language>ru-RU</dc:language>
  <cp:lastModifiedBy/>
  <dcterms:modified xsi:type="dcterms:W3CDTF">2022-05-27T14:09:44Z</dcterms:modified>
  <cp:revision>420</cp:revision>
  <dc:subject/>
  <dc:title>Analysis of the cutflow of the 174 run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