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/>
    <p:restoredTop sz="94070"/>
  </p:normalViewPr>
  <p:slideViewPr>
    <p:cSldViewPr snapToGrid="0" snapToObjects="1">
      <p:cViewPr varScale="1">
        <p:scale>
          <a:sx n="75" d="100"/>
          <a:sy n="75" d="100"/>
        </p:scale>
        <p:origin x="1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371C8-08CA-FC4D-9066-ADC38FE4D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943ABE-C315-AA4C-A940-42EE7BE16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46AB22-539F-084E-A629-9CF610C4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4818DB-315A-AC4F-9DA1-A0DCAC91E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C3E6C0-0DD2-5741-A3A3-D509ABB4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8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994B3-DF50-964C-8829-AC779766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256E76-885C-E64B-A5AC-D51E41097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DF7F2D-3DB0-2842-B588-D56675BC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8BA027-1F6D-B041-B1B7-EC654C6D0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10845-829B-6845-BC10-7154C3EF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43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47B745A-A203-2B48-9695-5051EBD5D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C352AE-FE93-8D46-B091-6D2658E62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C77DB8-8EB9-AA45-8BF3-E28BB682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FBA5D-F84A-E445-8ADE-BFB2A404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D2D005-8E9A-ED49-B18F-740A5EDF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14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BBF22-4DDD-E241-BCC1-DC1F2BDD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01374B-7E5C-7C47-86F7-AD80C9AB9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4F5B68-5BAF-C344-8871-A70475B6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430058-714C-9143-A89C-2A55CD7D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4C410B-E5F6-CE43-AEF7-CB7FB87F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2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B541C9-D124-E641-958F-B9389B75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D42457-38C7-6043-8301-B203549A6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F826BE-148B-D348-98B9-32B88D60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312308-4739-8944-A890-A32BB34F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A73F21-6872-464E-B646-651D31A2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A832B-2A93-8048-ABA2-2C83E9C8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C3937-A0C8-AC4A-BD90-8D80EB81C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2DEE73-ED97-2A45-88FB-59B2D37F0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2C6D7D-8B4F-404D-9D5D-52C1F1DD8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2B133E-E4E3-9C4A-B4AC-28A0C495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55B88B-4A64-484B-ADF7-DE9F1424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655D2C-8365-A649-8B75-54E985EB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FB39DF-F489-4748-90B2-46844B31D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04AE81-17B7-284E-86D2-E4AF08F82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63FC48-A8AA-D148-8C0B-0089763C6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F47B961-7558-6344-BFD0-43B3137D4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CEF931-A0B1-7A46-8197-3B02FE6A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1300E7B-7D94-304F-B078-05FADCBF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D58713-9E33-6443-90E5-D71BE0B0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1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D3891-BD85-E849-840E-D78FA2B5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BAAFE0-3B23-BA4F-8C4B-EA82E972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197D0E-0347-4949-8F62-B85FA71C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B9E45A-744D-9343-AA73-4409A44A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8877A7-65C7-924C-BF52-9E955E20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D4CE6B-2838-584D-B459-E8B58A4E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AD0B08-C171-EC49-9BF7-ADB8A6C3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7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5413B-29DE-7C40-94A1-28E1B795C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30028-CB0F-C147-A70B-E321798B7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E4A82F-8A2B-244C-A291-8803FA5A7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25CC03-BB20-0742-8C25-66041C2B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01C21A-82F5-A847-BD2C-A3EC1F8E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A297D9-20E4-C646-B367-A797862C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0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23FAD-5C6E-A54F-A6F5-FC85FA22F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80762A-D7C7-B64C-ACD5-13BE18C4B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124417-792F-4749-8DF7-CDBCF248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C879D4-D8F3-7344-995A-C085661A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8FFCF0-BAAB-8941-B950-FD9D85AF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68B464-7803-714D-9624-919975E7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8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040EC3-8086-DD4E-8CFC-B2FC8CF3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86E786-00A9-D14C-B869-457CCFE4E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03135B-2053-5A43-BB0D-BF8806FCE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17A7E-478A-1C45-8668-0AA10E5C9E5E}" type="datetimeFigureOut">
              <a:rPr lang="ru-RU" smtClean="0"/>
              <a:t>28.05.2022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8D3A63-FEE4-7C4F-874B-8C530706D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0383A4-C49A-8C45-A781-1A97F4508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7684-8F70-D148-A375-057D533C4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9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A7750-4C4C-0542-9C93-2EBF50C49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7742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Знакомство с основными элементами анализа по поиску возбужденных лептонов в эксперименте </a:t>
            </a:r>
            <a:r>
              <a:rPr lang="en-GB" dirty="0"/>
              <a:t>ATLAS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8940A7-34A4-0645-8161-C1D3116C6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69155"/>
            <a:ext cx="9144000" cy="1655762"/>
          </a:xfrm>
        </p:spPr>
        <p:txBody>
          <a:bodyPr/>
          <a:lstStyle/>
          <a:p>
            <a:r>
              <a:rPr lang="ru-RU" dirty="0"/>
              <a:t>Работу выполнила студентка группы Б19-102 Ван А.М. </a:t>
            </a:r>
          </a:p>
          <a:p>
            <a:r>
              <a:rPr lang="ru-RU" dirty="0"/>
              <a:t>Научный руководитель: Мягков А.Г.</a:t>
            </a:r>
          </a:p>
        </p:txBody>
      </p:sp>
    </p:spTree>
    <p:extLst>
      <p:ext uri="{BB962C8B-B14F-4D97-AF65-F5344CB8AC3E}">
        <p14:creationId xmlns:p14="http://schemas.microsoft.com/office/powerpoint/2010/main" val="109661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A8359C3-0B08-6342-A7FD-5EC998526B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9059" y="1884331"/>
            <a:ext cx="6718065" cy="339235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28B77A-7730-E54F-9581-6B9262795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006" y="2058874"/>
            <a:ext cx="5704470" cy="30432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235E34-7146-5C4E-88E8-11F5824ACDF4}"/>
              </a:ext>
            </a:extLst>
          </p:cNvPr>
          <p:cNvSpPr txBox="1"/>
          <p:nvPr/>
        </p:nvSpPr>
        <p:spPr>
          <a:xfrm>
            <a:off x="1232410" y="5287107"/>
            <a:ext cx="314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</a:rPr>
              <a:t>Фон от процесса </a:t>
            </a:r>
            <a:r>
              <a:rPr lang="en-US" sz="2400" dirty="0">
                <a:latin typeface="+mj-lt"/>
              </a:rPr>
              <a:t>Zee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306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F2D88-BAB3-B744-9D09-64F84E07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3" y="3074458"/>
            <a:ext cx="10515600" cy="132556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330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F8BDC-3630-E547-B81B-78FC9262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Введение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24D8723-B0A1-B342-8DE7-10DF41AF2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4150" y="3367088"/>
            <a:ext cx="6413500" cy="208280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1296D74-828B-DB44-84D9-06C6EB335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0" y="2097088"/>
            <a:ext cx="2870200" cy="33528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D5958E-2CE6-2C40-BB07-55F709A4D242}"/>
              </a:ext>
            </a:extLst>
          </p:cNvPr>
          <p:cNvSpPr/>
          <p:nvPr/>
        </p:nvSpPr>
        <p:spPr>
          <a:xfrm>
            <a:off x="838200" y="1690688"/>
            <a:ext cx="60960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ru-RU" sz="2400" dirty="0" err="1">
                <a:latin typeface="+mj-lt"/>
                <a:cs typeface="Times New Roman" panose="02020603050405020304" pitchFamily="18" charset="0"/>
              </a:rPr>
              <a:t>Партоны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 - кварки, </a:t>
            </a:r>
            <a:r>
              <a:rPr lang="ru-RU" sz="2400" dirty="0" err="1">
                <a:latin typeface="+mj-lt"/>
                <a:cs typeface="Times New Roman" panose="02020603050405020304" pitchFamily="18" charset="0"/>
              </a:rPr>
              <a:t>антикварки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+mj-lt"/>
                <a:cs typeface="Times New Roman" panose="02020603050405020304" pitchFamily="18" charset="0"/>
              </a:rPr>
              <a:t>глюоны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, из которых состоит протон (используются в описании </a:t>
            </a:r>
            <a:r>
              <a:rPr lang="ru-RU" sz="2400" dirty="0" err="1">
                <a:latin typeface="+mj-lt"/>
                <a:cs typeface="Times New Roman" panose="02020603050405020304" pitchFamily="18" charset="0"/>
              </a:rPr>
              <a:t>партонной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 модели).</a:t>
            </a:r>
          </a:p>
        </p:txBody>
      </p:sp>
    </p:spTree>
    <p:extLst>
      <p:ext uri="{BB962C8B-B14F-4D97-AF65-F5344CB8AC3E}">
        <p14:creationId xmlns:p14="http://schemas.microsoft.com/office/powerpoint/2010/main" val="197759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5BCC1-A492-8E48-A717-68D66721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5797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Фоновые процессы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C0FFE-CCB9-454B-9D35-E9126CC5A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7321"/>
            <a:ext cx="10515600" cy="4351338"/>
          </a:xfrm>
        </p:spPr>
        <p:txBody>
          <a:bodyPr/>
          <a:lstStyle/>
          <a:p>
            <a:r>
              <a:rPr lang="en-US" dirty="0">
                <a:latin typeface="+mj-lt"/>
              </a:rPr>
              <a:t>Single-</a:t>
            </a:r>
            <a:r>
              <a:rPr lang="ru-RU" dirty="0">
                <a:latin typeface="+mj-lt"/>
              </a:rPr>
              <a:t>топ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Fake-</a:t>
            </a:r>
            <a:r>
              <a:rPr lang="ru-RU" dirty="0">
                <a:latin typeface="+mj-lt"/>
              </a:rPr>
              <a:t>электроны</a:t>
            </a:r>
          </a:p>
          <a:p>
            <a:r>
              <a:rPr lang="ru-RU" dirty="0">
                <a:latin typeface="+mj-lt"/>
              </a:rPr>
              <a:t>Образование пары топ-</a:t>
            </a:r>
            <a:r>
              <a:rPr lang="ru-RU" dirty="0" err="1">
                <a:latin typeface="+mj-lt"/>
              </a:rPr>
              <a:t>антитоп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Образование </a:t>
            </a:r>
            <a:r>
              <a:rPr lang="en-US" dirty="0">
                <a:latin typeface="+mj-lt"/>
              </a:rPr>
              <a:t>Z-</a:t>
            </a:r>
            <a:r>
              <a:rPr lang="ru-RU" dirty="0">
                <a:latin typeface="+mj-lt"/>
              </a:rPr>
              <a:t>бозона с распадом в пару электронов</a:t>
            </a:r>
          </a:p>
          <a:p>
            <a:r>
              <a:rPr lang="ru-RU" dirty="0">
                <a:latin typeface="+mj-lt"/>
              </a:rPr>
              <a:t>Образование </a:t>
            </a:r>
            <a:r>
              <a:rPr lang="en-US" dirty="0">
                <a:latin typeface="+mj-lt"/>
              </a:rPr>
              <a:t>Z-</a:t>
            </a:r>
            <a:r>
              <a:rPr lang="ru-RU" dirty="0">
                <a:latin typeface="+mj-lt"/>
              </a:rPr>
              <a:t>бозона с распадом в пару тау-лептонов</a:t>
            </a:r>
          </a:p>
          <a:p>
            <a:r>
              <a:rPr lang="ru-RU" dirty="0">
                <a:latin typeface="+mj-lt"/>
              </a:rPr>
              <a:t>Образование двух векторных бозонов </a:t>
            </a:r>
          </a:p>
          <a:p>
            <a:r>
              <a:rPr lang="ru-RU" dirty="0">
                <a:latin typeface="+mj-lt"/>
              </a:rPr>
              <a:t>Образование топ-кварка и векторного бозона</a:t>
            </a:r>
          </a:p>
          <a:p>
            <a:pPr marL="0" indent="0">
              <a:buNone/>
            </a:pPr>
            <a:endParaRPr lang="ru-RU" dirty="0">
              <a:latin typeface="+mj-lt"/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479CE5-5275-6941-8951-916A94118C2A}"/>
              </a:ext>
            </a:extLst>
          </p:cNvPr>
          <p:cNvSpPr txBox="1"/>
          <p:nvPr/>
        </p:nvSpPr>
        <p:spPr>
          <a:xfrm>
            <a:off x="508001" y="388582"/>
            <a:ext cx="789093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</a:rPr>
              <a:t>Характерной сигнатурой реакции образования возбуждённого лептона является наличие в событии двух лептонов и двух струй.</a:t>
            </a:r>
          </a:p>
        </p:txBody>
      </p:sp>
    </p:spTree>
    <p:extLst>
      <p:ext uri="{BB962C8B-B14F-4D97-AF65-F5344CB8AC3E}">
        <p14:creationId xmlns:p14="http://schemas.microsoft.com/office/powerpoint/2010/main" val="4050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EF54B-2723-EC40-9704-AAA58E254B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Цель и задачи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A088E-1DC8-C74B-82E5-5FD0287AE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+mj-lt"/>
              </a:rPr>
              <a:t>Целью данной работы является подготовка к анализу по поиску возбужденного лептона.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Задачи:</a:t>
            </a:r>
          </a:p>
          <a:p>
            <a:r>
              <a:rPr lang="ru-RU" dirty="0">
                <a:latin typeface="+mj-lt"/>
              </a:rPr>
              <a:t>получить навык работы с большим количеством файлов</a:t>
            </a:r>
          </a:p>
          <a:p>
            <a:r>
              <a:rPr lang="ru-RU" dirty="0">
                <a:latin typeface="+mj-lt"/>
              </a:rPr>
              <a:t>построить гистограммы с распределениями по переменным с наилучшей эффективностью </a:t>
            </a:r>
          </a:p>
          <a:p>
            <a:r>
              <a:rPr lang="ru-RU" dirty="0">
                <a:latin typeface="+mj-lt"/>
              </a:rPr>
              <a:t>знакомство с методами анализа по поиску новых частиц </a:t>
            </a:r>
          </a:p>
        </p:txBody>
      </p:sp>
    </p:spTree>
    <p:extLst>
      <p:ext uri="{BB962C8B-B14F-4D97-AF65-F5344CB8AC3E}">
        <p14:creationId xmlns:p14="http://schemas.microsoft.com/office/powerpoint/2010/main" val="38761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9FA92-B874-324E-BB8C-80963F4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Кинематика </a:t>
            </a:r>
            <a:r>
              <a:rPr lang="en-US" dirty="0"/>
              <a:t>LHC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65ABE7C-81C8-1C4F-BE96-2B636942A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3470" y="2351299"/>
            <a:ext cx="5046848" cy="254291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BE0EE8-6D46-5641-90A5-423566979023}"/>
                  </a:ext>
                </a:extLst>
              </p:cNvPr>
              <p:cNvSpPr txBox="1"/>
              <p:nvPr/>
            </p:nvSpPr>
            <p:spPr>
              <a:xfrm>
                <a:off x="838200" y="4581570"/>
                <a:ext cx="2963333" cy="5209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η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=− </m:t>
                      </m:r>
                      <m:r>
                        <m:rPr>
                          <m:sty m:val="p"/>
                        </m:rPr>
                        <a:rPr lang="en-US" i="0" smtClean="0">
                          <a:latin typeface="Cambria Math" panose="02040503050406030204" pitchFamily="18" charset="0"/>
                        </a:rPr>
                        <m:t>ln</m:t>
                      </m:r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BE0EE8-6D46-5641-90A5-423566979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81570"/>
                <a:ext cx="2963333" cy="520912"/>
              </a:xfrm>
              <a:prstGeom prst="rect">
                <a:avLst/>
              </a:prstGeom>
              <a:blipFill>
                <a:blip r:embed="rId3"/>
                <a:stretch>
                  <a:fillRect t="-2381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E1CC88-BC6D-C048-B5AF-D4CE5676D628}"/>
                  </a:ext>
                </a:extLst>
              </p:cNvPr>
              <p:cNvSpPr txBox="1"/>
              <p:nvPr/>
            </p:nvSpPr>
            <p:spPr>
              <a:xfrm>
                <a:off x="979415" y="2351299"/>
                <a:ext cx="526486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ru-RU" sz="2400" dirty="0">
                    <a:latin typeface="+mj-lt"/>
                  </a:rPr>
                  <a:t>Азимутальный угол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2400" b="0" i="1" dirty="0">
                  <a:latin typeface="+mj-lt"/>
                  <a:ea typeface="Cambria Math" panose="02040503050406030204" pitchFamily="18" charset="0"/>
                </a:endParaRP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ru-RU" sz="2400" b="0" dirty="0">
                    <a:latin typeface="+mj-lt"/>
                    <a:ea typeface="Cambria Math" panose="02040503050406030204" pitchFamily="18" charset="0"/>
                  </a:rPr>
                  <a:t>Поперечный импульс 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ru-RU" sz="2400" dirty="0">
                    <a:latin typeface="+mj-lt"/>
                    <a:ea typeface="Cambria Math" panose="02040503050406030204" pitchFamily="18" charset="0"/>
                  </a:rPr>
                  <a:t>Энергия 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ru-RU" sz="2400" b="0" dirty="0" err="1">
                    <a:latin typeface="+mj-lt"/>
                    <a:ea typeface="Cambria Math" panose="02040503050406030204" pitchFamily="18" charset="0"/>
                  </a:rPr>
                  <a:t>Псевдобыстрота</a:t>
                </a:r>
                <a:r>
                  <a:rPr lang="ru-RU" sz="2400" b="0" dirty="0">
                    <a:latin typeface="+mj-lt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ru-R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E1CC88-BC6D-C048-B5AF-D4CE5676D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15" y="2351299"/>
                <a:ext cx="5264866" cy="1569660"/>
              </a:xfrm>
              <a:prstGeom prst="rect">
                <a:avLst/>
              </a:prstGeom>
              <a:blipFill>
                <a:blip r:embed="rId4"/>
                <a:stretch>
                  <a:fillRect l="-1442" t="-1600" b="-7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674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3028DDF-F59C-054B-BB52-7149E7B760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316" y="1578057"/>
            <a:ext cx="3833284" cy="33831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047E3D-8B02-E74E-8513-23D4DB8EB84D}"/>
              </a:ext>
            </a:extLst>
          </p:cNvPr>
          <p:cNvSpPr txBox="1"/>
          <p:nvPr/>
        </p:nvSpPr>
        <p:spPr>
          <a:xfrm>
            <a:off x="5520267" y="2577116"/>
            <a:ext cx="5554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+mj-lt"/>
              </a:rPr>
              <a:t>43,6 % - </a:t>
            </a:r>
            <a:r>
              <a:rPr lang="ru-RU" sz="2800" dirty="0" err="1">
                <a:latin typeface="+mj-lt"/>
              </a:rPr>
              <a:t>адронный</a:t>
            </a:r>
            <a:r>
              <a:rPr lang="ru-RU" sz="2800" dirty="0">
                <a:latin typeface="+mj-lt"/>
              </a:rPr>
              <a:t> канал</a:t>
            </a:r>
          </a:p>
          <a:p>
            <a:r>
              <a:rPr lang="ru-RU" sz="2800" dirty="0">
                <a:latin typeface="+mj-lt"/>
              </a:rPr>
              <a:t>4,8 % - лептонный канал </a:t>
            </a:r>
          </a:p>
          <a:p>
            <a:r>
              <a:rPr lang="ru-RU" sz="2800" dirty="0">
                <a:latin typeface="+mj-lt"/>
              </a:rPr>
              <a:t>29,1 % - </a:t>
            </a:r>
            <a:r>
              <a:rPr lang="ru-RU" sz="2800" dirty="0" err="1">
                <a:latin typeface="+mj-lt"/>
              </a:rPr>
              <a:t>полулептонный</a:t>
            </a:r>
            <a:r>
              <a:rPr lang="ru-RU" sz="2800" dirty="0">
                <a:latin typeface="+mj-lt"/>
              </a:rPr>
              <a:t> канал</a:t>
            </a:r>
          </a:p>
        </p:txBody>
      </p:sp>
    </p:spTree>
    <p:extLst>
      <p:ext uri="{BB962C8B-B14F-4D97-AF65-F5344CB8AC3E}">
        <p14:creationId xmlns:p14="http://schemas.microsoft.com/office/powerpoint/2010/main" val="428707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BC335C6-6F7A-8646-915B-1827F2CAC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74825"/>
            <a:ext cx="5986952" cy="308186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3804564-386B-2A45-9950-16E6E9112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267" y="1677181"/>
            <a:ext cx="6163733" cy="31795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3BD42E-751D-E944-87EF-83C71DC3F1F6}"/>
              </a:ext>
            </a:extLst>
          </p:cNvPr>
          <p:cNvSpPr txBox="1"/>
          <p:nvPr/>
        </p:nvSpPr>
        <p:spPr>
          <a:xfrm>
            <a:off x="1232410" y="4856691"/>
            <a:ext cx="314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</a:rPr>
              <a:t>Фон от процесса </a:t>
            </a:r>
            <a:r>
              <a:rPr lang="en-US" sz="2400" dirty="0">
                <a:latin typeface="+mj-lt"/>
              </a:rPr>
              <a:t>Zee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0186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A1B2EA0-FAE0-984E-9060-990D5E59F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66" y="2096559"/>
            <a:ext cx="5909734" cy="302182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8557C7-453A-CE43-99ED-37B586266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34" y="2096559"/>
            <a:ext cx="5870214" cy="30043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02EC87-1D25-8444-81AA-066D71E0B1C4}"/>
              </a:ext>
            </a:extLst>
          </p:cNvPr>
          <p:cNvSpPr txBox="1"/>
          <p:nvPr/>
        </p:nvSpPr>
        <p:spPr>
          <a:xfrm>
            <a:off x="1198543" y="5118384"/>
            <a:ext cx="314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</a:rPr>
              <a:t>Фон от процесса </a:t>
            </a:r>
            <a:r>
              <a:rPr lang="en-US" sz="2400" dirty="0">
                <a:latin typeface="+mj-lt"/>
              </a:rPr>
              <a:t>Zee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3730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64D013C-0739-0248-BEFF-F9785C7EF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4615" y="1852948"/>
            <a:ext cx="6247385" cy="3210119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5BC3C94-1502-AD4F-A671-79342F734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2948"/>
            <a:ext cx="6197101" cy="31931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1B4543-C864-AC41-8BB7-88ED25F2E7FC}"/>
              </a:ext>
            </a:extLst>
          </p:cNvPr>
          <p:cNvSpPr txBox="1"/>
          <p:nvPr/>
        </p:nvSpPr>
        <p:spPr>
          <a:xfrm>
            <a:off x="1181610" y="5063067"/>
            <a:ext cx="314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</a:rPr>
              <a:t>Фон от процесса </a:t>
            </a:r>
            <a:r>
              <a:rPr lang="en-US" sz="2400" dirty="0">
                <a:latin typeface="+mj-lt"/>
              </a:rPr>
              <a:t>Zee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9804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190</Words>
  <Application>Microsoft Macintosh PowerPoint</Application>
  <PresentationFormat>Широкоэкранный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Знакомство с основными элементами анализа по поиску возбужденных лептонов в эксперименте ATLAS</vt:lpstr>
      <vt:lpstr>Введение </vt:lpstr>
      <vt:lpstr>Фоновые процессы </vt:lpstr>
      <vt:lpstr>Цель и задачи </vt:lpstr>
      <vt:lpstr>Кинематика LHC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основными элементами анализа по поиску возбужденных лептонов в эксперименте ATLAS</dc:title>
  <dc:creator>elchinaalina@gmail.com</dc:creator>
  <cp:lastModifiedBy>elchinaalina@gmail.com</cp:lastModifiedBy>
  <cp:revision>6</cp:revision>
  <dcterms:created xsi:type="dcterms:W3CDTF">2022-05-27T17:02:34Z</dcterms:created>
  <dcterms:modified xsi:type="dcterms:W3CDTF">2022-05-28T14:35:15Z</dcterms:modified>
</cp:coreProperties>
</file>