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61" r:id="rId4"/>
    <p:sldId id="267" r:id="rId5"/>
    <p:sldId id="268" r:id="rId6"/>
    <p:sldId id="270" r:id="rId7"/>
    <p:sldId id="269" r:id="rId8"/>
    <p:sldId id="262" r:id="rId9"/>
    <p:sldId id="263" r:id="rId10"/>
    <p:sldId id="266" r:id="rId11"/>
    <p:sldId id="27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08D07-AC83-4806-9B41-710ECFF74121}" v="96" dt="2022-05-29T09:55:06.109"/>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varScale="1">
        <p:scale>
          <a:sx n="72" d="100"/>
          <a:sy n="72" d="100"/>
        </p:scale>
        <p:origin x="576" y="7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ys al carnee wes" userId="4c499e59d4a2a64e" providerId="Windows Live" clId="Web-{FB808D07-AC83-4806-9B41-710ECFF74121}"/>
    <pc:docChg chg="addSld delSld modSld sldOrd">
      <pc:chgData name="ways al carnee wes" userId="4c499e59d4a2a64e" providerId="Windows Live" clId="Web-{FB808D07-AC83-4806-9B41-710ECFF74121}" dt="2022-05-29T09:55:06.109" v="111"/>
      <pc:docMkLst>
        <pc:docMk/>
      </pc:docMkLst>
      <pc:sldChg chg="modSp">
        <pc:chgData name="ways al carnee wes" userId="4c499e59d4a2a64e" providerId="Windows Live" clId="Web-{FB808D07-AC83-4806-9B41-710ECFF74121}" dt="2022-05-29T09:43:46.652" v="79" actId="20577"/>
        <pc:sldMkLst>
          <pc:docMk/>
          <pc:sldMk cId="2128536031" sldId="257"/>
        </pc:sldMkLst>
        <pc:spChg chg="mod">
          <ac:chgData name="ways al carnee wes" userId="4c499e59d4a2a64e" providerId="Windows Live" clId="Web-{FB808D07-AC83-4806-9B41-710ECFF74121}" dt="2022-05-29T09:43:46.652" v="79" actId="20577"/>
          <ac:spMkLst>
            <pc:docMk/>
            <pc:sldMk cId="2128536031" sldId="257"/>
            <ac:spMk id="14" creationId="{00000000-0000-0000-0000-000000000000}"/>
          </ac:spMkLst>
        </pc:spChg>
      </pc:sldChg>
      <pc:sldChg chg="addSp delSp modSp del">
        <pc:chgData name="ways al carnee wes" userId="4c499e59d4a2a64e" providerId="Windows Live" clId="Web-{FB808D07-AC83-4806-9B41-710ECFF74121}" dt="2022-05-29T09:29:52.144" v="64"/>
        <pc:sldMkLst>
          <pc:docMk/>
          <pc:sldMk cId="3847750985" sldId="258"/>
        </pc:sldMkLst>
        <pc:spChg chg="mod">
          <ac:chgData name="ways al carnee wes" userId="4c499e59d4a2a64e" providerId="Windows Live" clId="Web-{FB808D07-AC83-4806-9B41-710ECFF74121}" dt="2022-05-29T09:29:21.440" v="58" actId="14100"/>
          <ac:spMkLst>
            <pc:docMk/>
            <pc:sldMk cId="3847750985" sldId="258"/>
            <ac:spMk id="2" creationId="{00000000-0000-0000-0000-000000000000}"/>
          </ac:spMkLst>
        </pc:spChg>
        <pc:spChg chg="mod">
          <ac:chgData name="ways al carnee wes" userId="4c499e59d4a2a64e" providerId="Windows Live" clId="Web-{FB808D07-AC83-4806-9B41-710ECFF74121}" dt="2022-05-29T09:29:42.613" v="61" actId="14100"/>
          <ac:spMkLst>
            <pc:docMk/>
            <pc:sldMk cId="3847750985" sldId="258"/>
            <ac:spMk id="3" creationId="{00000000-0000-0000-0000-000000000000}"/>
          </ac:spMkLst>
        </pc:spChg>
        <pc:spChg chg="add del">
          <ac:chgData name="ways al carnee wes" userId="4c499e59d4a2a64e" providerId="Windows Live" clId="Web-{FB808D07-AC83-4806-9B41-710ECFF74121}" dt="2022-05-29T09:29:47.597" v="63"/>
          <ac:spMkLst>
            <pc:docMk/>
            <pc:sldMk cId="3847750985" sldId="258"/>
            <ac:spMk id="4" creationId="{C589BA5E-8359-9B4A-0F6B-ACEAA7FEE8ED}"/>
          </ac:spMkLst>
        </pc:spChg>
      </pc:sldChg>
      <pc:sldChg chg="del">
        <pc:chgData name="ways al carnee wes" userId="4c499e59d4a2a64e" providerId="Windows Live" clId="Web-{FB808D07-AC83-4806-9B41-710ECFF74121}" dt="2022-05-29T09:30:09.520" v="65"/>
        <pc:sldMkLst>
          <pc:docMk/>
          <pc:sldMk cId="4135151317" sldId="260"/>
        </pc:sldMkLst>
      </pc:sldChg>
      <pc:sldChg chg="addSp modSp mod ord modClrScheme chgLayout">
        <pc:chgData name="ways al carnee wes" userId="4c499e59d4a2a64e" providerId="Windows Live" clId="Web-{FB808D07-AC83-4806-9B41-710ECFF74121}" dt="2022-05-29T09:44:13.356" v="84" actId="20577"/>
        <pc:sldMkLst>
          <pc:docMk/>
          <pc:sldMk cId="2215894925" sldId="261"/>
        </pc:sldMkLst>
        <pc:spChg chg="mod ord">
          <ac:chgData name="ways al carnee wes" userId="4c499e59d4a2a64e" providerId="Windows Live" clId="Web-{FB808D07-AC83-4806-9B41-710ECFF74121}" dt="2022-05-29T09:31:47.632" v="69"/>
          <ac:spMkLst>
            <pc:docMk/>
            <pc:sldMk cId="2215894925" sldId="261"/>
            <ac:spMk id="2" creationId="{00000000-0000-0000-0000-000000000000}"/>
          </ac:spMkLst>
        </pc:spChg>
        <pc:spChg chg="add mod ord">
          <ac:chgData name="ways al carnee wes" userId="4c499e59d4a2a64e" providerId="Windows Live" clId="Web-{FB808D07-AC83-4806-9B41-710ECFF74121}" dt="2022-05-29T09:44:13.356" v="84" actId="20577"/>
          <ac:spMkLst>
            <pc:docMk/>
            <pc:sldMk cId="2215894925" sldId="261"/>
            <ac:spMk id="3" creationId="{5CA13811-2302-3510-BC69-291DFD19ABDE}"/>
          </ac:spMkLst>
        </pc:spChg>
      </pc:sldChg>
      <pc:sldChg chg="addSp delSp modSp add del">
        <pc:chgData name="ways al carnee wes" userId="4c499e59d4a2a64e" providerId="Windows Live" clId="Web-{FB808D07-AC83-4806-9B41-710ECFF74121}" dt="2022-05-29T09:26:59.202" v="48" actId="20577"/>
        <pc:sldMkLst>
          <pc:docMk/>
          <pc:sldMk cId="3965807363" sldId="267"/>
        </pc:sldMkLst>
        <pc:spChg chg="add mod">
          <ac:chgData name="ways al carnee wes" userId="4c499e59d4a2a64e" providerId="Windows Live" clId="Web-{FB808D07-AC83-4806-9B41-710ECFF74121}" dt="2022-05-29T09:26:59.202" v="48" actId="20577"/>
          <ac:spMkLst>
            <pc:docMk/>
            <pc:sldMk cId="3965807363" sldId="267"/>
            <ac:spMk id="4" creationId="{FD27A943-E12F-2C9A-42AC-5B5B8E2AB058}"/>
          </ac:spMkLst>
        </pc:spChg>
        <pc:graphicFrameChg chg="del mod">
          <ac:chgData name="ways al carnee wes" userId="4c499e59d4a2a64e" providerId="Windows Live" clId="Web-{FB808D07-AC83-4806-9B41-710ECFF74121}" dt="2022-05-29T09:17:38.171" v="44"/>
          <ac:graphicFrameMkLst>
            <pc:docMk/>
            <pc:sldMk cId="3965807363" sldId="267"/>
            <ac:graphicFrameMk id="6" creationId="{00000000-0000-0000-0000-000000000000}"/>
          </ac:graphicFrameMkLst>
        </pc:graphicFrameChg>
      </pc:sldChg>
      <pc:sldChg chg="modSp del">
        <pc:chgData name="ways al carnee wes" userId="4c499e59d4a2a64e" providerId="Windows Live" clId="Web-{FB808D07-AC83-4806-9B41-710ECFF74121}" dt="2022-05-29T09:29:02.096" v="55"/>
        <pc:sldMkLst>
          <pc:docMk/>
          <pc:sldMk cId="223730991" sldId="268"/>
        </pc:sldMkLst>
        <pc:spChg chg="mod">
          <ac:chgData name="ways al carnee wes" userId="4c499e59d4a2a64e" providerId="Windows Live" clId="Web-{FB808D07-AC83-4806-9B41-710ECFF74121}" dt="2022-05-29T09:28:40.283" v="53" actId="20577"/>
          <ac:spMkLst>
            <pc:docMk/>
            <pc:sldMk cId="223730991" sldId="268"/>
            <ac:spMk id="5" creationId="{00000000-0000-0000-0000-000000000000}"/>
          </ac:spMkLst>
        </pc:spChg>
      </pc:sldChg>
      <pc:sldChg chg="addSp modSp add mod replId modClrScheme chgLayout">
        <pc:chgData name="ways al carnee wes" userId="4c499e59d4a2a64e" providerId="Windows Live" clId="Web-{FB808D07-AC83-4806-9B41-710ECFF74121}" dt="2022-05-29T09:50:16.741" v="110" actId="20577"/>
        <pc:sldMkLst>
          <pc:docMk/>
          <pc:sldMk cId="524609747" sldId="268"/>
        </pc:sldMkLst>
        <pc:spChg chg="mod ord">
          <ac:chgData name="ways al carnee wes" userId="4c499e59d4a2a64e" providerId="Windows Live" clId="Web-{FB808D07-AC83-4806-9B41-710ECFF74121}" dt="2022-05-29T09:46:04.656" v="85"/>
          <ac:spMkLst>
            <pc:docMk/>
            <pc:sldMk cId="524609747" sldId="268"/>
            <ac:spMk id="2" creationId="{00000000-0000-0000-0000-000000000000}"/>
          </ac:spMkLst>
        </pc:spChg>
        <pc:spChg chg="add mod ord">
          <ac:chgData name="ways al carnee wes" userId="4c499e59d4a2a64e" providerId="Windows Live" clId="Web-{FB808D07-AC83-4806-9B41-710ECFF74121}" dt="2022-05-29T09:50:16.741" v="110" actId="20577"/>
          <ac:spMkLst>
            <pc:docMk/>
            <pc:sldMk cId="524609747" sldId="268"/>
            <ac:spMk id="3" creationId="{B9C55CC3-967F-A40D-7C5E-B4F13FE71594}"/>
          </ac:spMkLst>
        </pc:spChg>
      </pc:sldChg>
      <pc:sldChg chg="del">
        <pc:chgData name="ways al carnee wes" userId="4c499e59d4a2a64e" providerId="Windows Live" clId="Web-{FB808D07-AC83-4806-9B41-710ECFF74121}" dt="2022-05-29T09:29:02.080" v="54"/>
        <pc:sldMkLst>
          <pc:docMk/>
          <pc:sldMk cId="1989555738" sldId="269"/>
        </pc:sldMkLst>
      </pc:sldChg>
      <pc:sldChg chg="add replId">
        <pc:chgData name="ways al carnee wes" userId="4c499e59d4a2a64e" providerId="Windows Live" clId="Web-{FB808D07-AC83-4806-9B41-710ECFF74121}" dt="2022-05-29T09:30:23.348" v="67"/>
        <pc:sldMkLst>
          <pc:docMk/>
          <pc:sldMk cId="2503473266" sldId="269"/>
        </pc:sldMkLst>
      </pc:sldChg>
      <pc:sldChg chg="addSp modSp add mod replId modClrScheme chgLayout">
        <pc:chgData name="ways al carnee wes" userId="4c499e59d4a2a64e" providerId="Windows Live" clId="Web-{FB808D07-AC83-4806-9B41-710ECFF74121}" dt="2022-05-29T09:55:06.109" v="111"/>
        <pc:sldMkLst>
          <pc:docMk/>
          <pc:sldMk cId="1663562632" sldId="270"/>
        </pc:sldMkLst>
        <pc:spChg chg="mod ord">
          <ac:chgData name="ways al carnee wes" userId="4c499e59d4a2a64e" providerId="Windows Live" clId="Web-{FB808D07-AC83-4806-9B41-710ECFF74121}" dt="2022-05-29T09:55:06.109" v="111"/>
          <ac:spMkLst>
            <pc:docMk/>
            <pc:sldMk cId="1663562632" sldId="270"/>
            <ac:spMk id="2" creationId="{00000000-0000-0000-0000-000000000000}"/>
          </ac:spMkLst>
        </pc:spChg>
        <pc:spChg chg="add mod ord">
          <ac:chgData name="ways al carnee wes" userId="4c499e59d4a2a64e" providerId="Windows Live" clId="Web-{FB808D07-AC83-4806-9B41-710ECFF74121}" dt="2022-05-29T09:55:06.109" v="111"/>
          <ac:spMkLst>
            <pc:docMk/>
            <pc:sldMk cId="1663562632" sldId="270"/>
            <ac:spMk id="3" creationId="{1BE3B4D1-D112-5F40-3197-BA25543C43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5/29/2022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5/29/2022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5/29/2022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5/29/2022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5/29/2022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5/29/2022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5/29/2022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5/29/2022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5/29/2022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5/29/2022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5/29/2022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5/29/2022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5/29/2022</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45A8B6-3897-4F58-B75B-714ABE73171D}"/>
              </a:ext>
            </a:extLst>
          </p:cNvPr>
          <p:cNvPicPr>
            <a:picLocks noChangeAspect="1"/>
          </p:cNvPicPr>
          <p:nvPr/>
        </p:nvPicPr>
        <p:blipFill>
          <a:blip r:embed="rId2"/>
          <a:stretch>
            <a:fillRect/>
          </a:stretch>
        </p:blipFill>
        <p:spPr>
          <a:xfrm>
            <a:off x="370685" y="914400"/>
            <a:ext cx="11447454" cy="4828973"/>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A7B8FC-6D79-4633-AB07-62CC16667E4C}"/>
              </a:ext>
            </a:extLst>
          </p:cNvPr>
          <p:cNvSpPr>
            <a:spLocks noGrp="1"/>
          </p:cNvSpPr>
          <p:nvPr>
            <p:ph type="title"/>
          </p:nvPr>
        </p:nvSpPr>
        <p:spPr/>
        <p:txBody>
          <a:bodyPr/>
          <a:lstStyle/>
          <a:p>
            <a:r>
              <a:rPr lang="en-US" dirty="0">
                <a:solidFill>
                  <a:schemeClr val="accent2">
                    <a:lumMod val="75000"/>
                  </a:schemeClr>
                </a:solidFill>
              </a:rPr>
              <a:t>Importance of the study</a:t>
            </a:r>
          </a:p>
        </p:txBody>
      </p:sp>
      <p:sp>
        <p:nvSpPr>
          <p:cNvPr id="5" name="Content Placeholder 4">
            <a:extLst>
              <a:ext uri="{FF2B5EF4-FFF2-40B4-BE49-F238E27FC236}">
                <a16:creationId xmlns:a16="http://schemas.microsoft.com/office/drawing/2014/main" id="{E708A438-7C87-4306-B934-69A44195B6BE}"/>
              </a:ext>
            </a:extLst>
          </p:cNvPr>
          <p:cNvSpPr>
            <a:spLocks noGrp="1"/>
          </p:cNvSpPr>
          <p:nvPr>
            <p:ph idx="1"/>
          </p:nvPr>
        </p:nvSpPr>
        <p:spPr/>
        <p:txBody>
          <a:bodyPr>
            <a:normAutofit/>
          </a:bodyPr>
          <a:lstStyle/>
          <a:p>
            <a:pPr marL="0" indent="0" algn="just">
              <a:buNone/>
            </a:pPr>
            <a:r>
              <a:rPr lang="en-US" sz="3200" dirty="0"/>
              <a:t>The active influence of this type of dark matter on nuclear transformations needs special studies and development of </a:t>
            </a:r>
            <a:r>
              <a:rPr lang="en-US" sz="3200" dirty="0" err="1"/>
              <a:t>OHe</a:t>
            </a:r>
            <a:r>
              <a:rPr lang="en-US" sz="3200" dirty="0"/>
              <a:t> nuclear physics. It is especially important for quantitative estimation of role of </a:t>
            </a:r>
            <a:r>
              <a:rPr lang="en-US" sz="3200" dirty="0" err="1"/>
              <a:t>OHe</a:t>
            </a:r>
            <a:r>
              <a:rPr lang="en-US" sz="3200" dirty="0"/>
              <a:t> in Big Bang Nucleosynthesis and in stellar evolution. The composite nature of O-helium dark matter results in a number of observable effects, which I will try to figure out in my future studies.</a:t>
            </a:r>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0926FC-0E3F-4854-BEFD-EF9364FC9F31}"/>
              </a:ext>
            </a:extLst>
          </p:cNvPr>
          <p:cNvSpPr>
            <a:spLocks noGrp="1"/>
          </p:cNvSpPr>
          <p:nvPr>
            <p:ph type="ctrTitle"/>
          </p:nvPr>
        </p:nvSpPr>
        <p:spPr>
          <a:xfrm>
            <a:off x="1522413" y="3657600"/>
            <a:ext cx="8381999" cy="914400"/>
          </a:xfrm>
        </p:spPr>
        <p:txBody>
          <a:bodyPr/>
          <a:lstStyle/>
          <a:p>
            <a:pPr algn="ctr"/>
            <a:r>
              <a:rPr lang="en-US" dirty="0">
                <a:solidFill>
                  <a:schemeClr val="accent2">
                    <a:lumMod val="75000"/>
                  </a:schemeClr>
                </a:solidFill>
              </a:rPr>
              <a:t>Thank You ! </a:t>
            </a:r>
          </a:p>
        </p:txBody>
      </p:sp>
    </p:spTree>
    <p:extLst>
      <p:ext uri="{BB962C8B-B14F-4D97-AF65-F5344CB8AC3E}">
        <p14:creationId xmlns:p14="http://schemas.microsoft.com/office/powerpoint/2010/main" val="390163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solidFill>
                  <a:schemeClr val="accent2">
                    <a:lumMod val="75000"/>
                  </a:schemeClr>
                </a:solidFill>
              </a:rPr>
              <a:t>Continuation from last semester</a:t>
            </a:r>
          </a:p>
        </p:txBody>
      </p:sp>
      <p:sp>
        <p:nvSpPr>
          <p:cNvPr id="14" name="Content Placeholder 13"/>
          <p:cNvSpPr>
            <a:spLocks noGrp="1"/>
          </p:cNvSpPr>
          <p:nvPr>
            <p:ph idx="1"/>
          </p:nvPr>
        </p:nvSpPr>
        <p:spPr/>
        <p:txBody>
          <a:bodyPr vert="horz" lIns="91440" tIns="45720" rIns="91440" bIns="45720" rtlCol="0" anchor="t">
            <a:normAutofit/>
          </a:bodyPr>
          <a:lstStyle/>
          <a:p>
            <a:pPr marL="0" indent="0" algn="just">
              <a:buNone/>
            </a:pPr>
            <a:r>
              <a:rPr lang="en-US" sz="3200" dirty="0">
                <a:ea typeface="+mn-lt"/>
                <a:cs typeface="+mn-lt"/>
              </a:rPr>
              <a:t>In the early Universe when temperature fell below 1 keV, the rate of expansion started to exceed the rate of energy and momentum transfer from plasma to </a:t>
            </a:r>
            <a:r>
              <a:rPr lang="en-US" sz="3200" dirty="0" err="1">
                <a:ea typeface="+mn-lt"/>
                <a:cs typeface="+mn-lt"/>
              </a:rPr>
              <a:t>OHe</a:t>
            </a:r>
            <a:r>
              <a:rPr lang="en-US" sz="3200" dirty="0">
                <a:ea typeface="+mn-lt"/>
                <a:cs typeface="+mn-lt"/>
              </a:rPr>
              <a:t> gas. As a result, </a:t>
            </a:r>
            <a:r>
              <a:rPr lang="en-US" sz="3200" dirty="0" err="1">
                <a:ea typeface="+mn-lt"/>
                <a:cs typeface="+mn-lt"/>
              </a:rPr>
              <a:t>OHe</a:t>
            </a:r>
            <a:r>
              <a:rPr lang="en-US" sz="3200" dirty="0">
                <a:ea typeface="+mn-lt"/>
                <a:cs typeface="+mn-lt"/>
              </a:rPr>
              <a:t> decoupled from plasma and radiation and played the role of dark matter on the matter-dominated stage. The averaged baryonic density in the course of structure formation and in galaxies is sufficiently low, making baryonic matter at large scales transparent for </a:t>
            </a:r>
            <a:r>
              <a:rPr lang="en-US" sz="3200" dirty="0" err="1">
                <a:ea typeface="+mn-lt"/>
                <a:cs typeface="+mn-lt"/>
              </a:rPr>
              <a:t>OHe</a:t>
            </a:r>
            <a:r>
              <a:rPr lang="en-US" sz="3200" dirty="0">
                <a:ea typeface="+mn-lt"/>
                <a:cs typeface="+mn-lt"/>
              </a:rPr>
              <a:t>. </a:t>
            </a:r>
            <a:endParaRPr lang="en-US" sz="32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Formation of </a:t>
            </a:r>
            <a:r>
              <a:rPr lang="en-US" dirty="0" err="1">
                <a:solidFill>
                  <a:schemeClr val="accent2">
                    <a:lumMod val="75000"/>
                  </a:schemeClr>
                </a:solidFill>
              </a:rPr>
              <a:t>OHe</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5CA13811-2302-3510-BC69-291DFD19ABDE}"/>
              </a:ext>
            </a:extLst>
          </p:cNvPr>
          <p:cNvSpPr>
            <a:spLocks noGrp="1"/>
          </p:cNvSpPr>
          <p:nvPr>
            <p:ph idx="1"/>
          </p:nvPr>
        </p:nvSpPr>
        <p:spPr/>
        <p:txBody>
          <a:bodyPr vert="horz" lIns="91440" tIns="45720" rIns="91440" bIns="45720" rtlCol="0" anchor="t">
            <a:normAutofit/>
          </a:bodyPr>
          <a:lstStyle/>
          <a:p>
            <a:pPr marL="0" indent="0" algn="just">
              <a:buNone/>
            </a:pPr>
            <a:r>
              <a:rPr lang="en-US" sz="3200" dirty="0">
                <a:ea typeface="+mn-lt"/>
                <a:cs typeface="+mn-lt"/>
              </a:rPr>
              <a:t>One can formulate the set of conditions under which new particles</a:t>
            </a:r>
            <a:r>
              <a:rPr lang="en-US" sz="3200" dirty="0">
                <a:solidFill>
                  <a:srgbClr val="92D050"/>
                </a:solidFill>
                <a:ea typeface="+mn-lt"/>
                <a:cs typeface="+mn-lt"/>
              </a:rPr>
              <a:t>(in our case </a:t>
            </a:r>
            <a:r>
              <a:rPr lang="en-US" sz="3200" dirty="0" err="1">
                <a:solidFill>
                  <a:srgbClr val="92D050"/>
                </a:solidFill>
                <a:ea typeface="+mn-lt"/>
                <a:cs typeface="+mn-lt"/>
              </a:rPr>
              <a:t>OHe</a:t>
            </a:r>
            <a:r>
              <a:rPr lang="en-US" sz="3200" dirty="0">
                <a:solidFill>
                  <a:srgbClr val="92D050"/>
                </a:solidFill>
                <a:ea typeface="+mn-lt"/>
                <a:cs typeface="+mn-lt"/>
              </a:rPr>
              <a:t>) </a:t>
            </a:r>
            <a:r>
              <a:rPr lang="en-US" sz="3200" dirty="0">
                <a:ea typeface="+mn-lt"/>
                <a:cs typeface="+mn-lt"/>
              </a:rPr>
              <a:t>can be considered as candidates to dark matter they should be stable, saturate the measured dark matter density and decouple from plasma and radiation at least before the beginning of matter dominated stage. </a:t>
            </a:r>
            <a:endParaRPr lang="en-US" sz="3200" dirty="0"/>
          </a:p>
          <a:p>
            <a:endParaRPr lang="en-US"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Formation of </a:t>
            </a:r>
            <a:r>
              <a:rPr lang="en-US" dirty="0" err="1">
                <a:solidFill>
                  <a:schemeClr val="accent2">
                    <a:lumMod val="75000"/>
                  </a:schemeClr>
                </a:solidFill>
              </a:rPr>
              <a:t>OHe</a:t>
            </a:r>
            <a:endParaRPr lang="en-US" dirty="0">
              <a:solidFill>
                <a:schemeClr val="accent2">
                  <a:lumMod val="75000"/>
                </a:schemeClr>
              </a:solidFill>
            </a:endParaRPr>
          </a:p>
        </p:txBody>
      </p:sp>
      <p:sp>
        <p:nvSpPr>
          <p:cNvPr id="4" name="Content Placeholder 3">
            <a:extLst>
              <a:ext uri="{FF2B5EF4-FFF2-40B4-BE49-F238E27FC236}">
                <a16:creationId xmlns:a16="http://schemas.microsoft.com/office/drawing/2014/main" id="{FD27A943-E12F-2C9A-42AC-5B5B8E2AB058}"/>
              </a:ext>
            </a:extLst>
          </p:cNvPr>
          <p:cNvSpPr>
            <a:spLocks noGrp="1"/>
          </p:cNvSpPr>
          <p:nvPr>
            <p:ph idx="1"/>
          </p:nvPr>
        </p:nvSpPr>
        <p:spPr/>
        <p:txBody>
          <a:bodyPr vert="horz" lIns="91440" tIns="45720" rIns="91440" bIns="45720" rtlCol="0" anchor="t">
            <a:noAutofit/>
          </a:bodyPr>
          <a:lstStyle/>
          <a:p>
            <a:pPr marL="0" indent="0" algn="just">
              <a:buNone/>
            </a:pPr>
            <a:r>
              <a:rPr lang="en-US" sz="3200" dirty="0">
                <a:ea typeface="+mn-lt"/>
                <a:cs typeface="+mn-lt"/>
              </a:rPr>
              <a:t>The easiest way to satisfy these conditions is to involve neutral elementary weakly interacting particles. However it is not the only particle physics solution for the dark matter problem and more evolved models of self-interacting dark matter are possible. In particular, new stable particles may possess new U(1) gauge charges and bind by Coulomb-like forces in composite dark matter species. Such dark atoms would look nonluminous, since they radiate invisible light of U(1) photons.</a:t>
            </a:r>
            <a:endParaRPr lang="en-US" sz="3200"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Formation of </a:t>
            </a:r>
            <a:r>
              <a:rPr lang="en-US" dirty="0" err="1">
                <a:solidFill>
                  <a:schemeClr val="accent2">
                    <a:lumMod val="75000"/>
                  </a:schemeClr>
                </a:solidFill>
              </a:rPr>
              <a:t>OHe</a:t>
            </a:r>
            <a:endParaRPr lang="en-US" dirty="0">
              <a:solidFill>
                <a:schemeClr val="accent2">
                  <a:lumMod val="75000"/>
                </a:schemeClr>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9C55CC3-967F-A40D-7C5E-B4F13FE71594}"/>
                  </a:ext>
                </a:extLst>
              </p:cNvPr>
              <p:cNvSpPr>
                <a:spLocks noGrp="1"/>
              </p:cNvSpPr>
              <p:nvPr>
                <p:ph idx="1"/>
              </p:nvPr>
            </p:nvSpPr>
            <p:spPr>
              <a:xfrm>
                <a:off x="1522414" y="1704474"/>
                <a:ext cx="9144000" cy="4267200"/>
              </a:xfrm>
            </p:spPr>
            <p:txBody>
              <a:bodyPr vert="horz" lIns="91440" tIns="45720" rIns="91440" bIns="45720" rtlCol="0" anchor="t">
                <a:noAutofit/>
              </a:bodyPr>
              <a:lstStyle/>
              <a:p>
                <a:pPr marL="0" indent="0" algn="just">
                  <a:buNone/>
                </a:pPr>
                <a:r>
                  <a:rPr lang="en-US" sz="3000" dirty="0">
                    <a:ea typeface="+mn-lt"/>
                    <a:cs typeface="+mn-lt"/>
                  </a:rPr>
                  <a:t>We will consider composite dark matter scenarios, in which new stable particles have ordinary electric charge, but escape experimental discovery, because they are hidden in atom-like states maintaining dark matter of the modern Universe. The main problem for these scenarios is to suppress the abundance of positively charged species bound with ordinary electrons, which behave as anomalous isotopes of hydrogen or helium. This problem is unresolvable, if the model predicts together with positively charged particles stable particles </a:t>
                </a:r>
                <a14:m>
                  <m:oMath xmlns:m="http://schemas.openxmlformats.org/officeDocument/2006/math">
                    <m:sSup>
                      <m:sSupPr>
                        <m:ctrlPr>
                          <a:rPr lang="en-US" sz="3000" i="1" smtClean="0">
                            <a:latin typeface="Cambria Math" panose="02040503050406030204" pitchFamily="18" charset="0"/>
                            <a:ea typeface="+mn-lt"/>
                            <a:cs typeface="+mn-lt"/>
                          </a:rPr>
                        </m:ctrlPr>
                      </m:sSupPr>
                      <m:e>
                        <m:r>
                          <a:rPr lang="en-US" sz="3000" b="0" i="1" smtClean="0">
                            <a:latin typeface="Cambria Math" panose="02040503050406030204" pitchFamily="18" charset="0"/>
                            <a:ea typeface="+mn-lt"/>
                            <a:cs typeface="+mn-lt"/>
                          </a:rPr>
                          <m:t>𝐸</m:t>
                        </m:r>
                      </m:e>
                      <m:sup>
                        <m:r>
                          <a:rPr lang="en-US" sz="3000" b="0" i="1" smtClean="0">
                            <a:latin typeface="Cambria Math" panose="02040503050406030204" pitchFamily="18" charset="0"/>
                            <a:ea typeface="+mn-lt"/>
                            <a:cs typeface="+mn-lt"/>
                          </a:rPr>
                          <m:t>−</m:t>
                        </m:r>
                      </m:sup>
                    </m:sSup>
                  </m:oMath>
                </a14:m>
                <a:r>
                  <a:rPr lang="en-US" sz="3000" dirty="0">
                    <a:ea typeface="+mn-lt"/>
                    <a:cs typeface="+mn-lt"/>
                  </a:rPr>
                  <a:t>  with charge -1, as it is the case for teraelectrons .</a:t>
                </a:r>
                <a:endParaRPr lang="en-US" sz="3000" dirty="0"/>
              </a:p>
            </p:txBody>
          </p:sp>
        </mc:Choice>
        <mc:Fallback xmlns="">
          <p:sp>
            <p:nvSpPr>
              <p:cNvPr id="3" name="Content Placeholder 2">
                <a:extLst>
                  <a:ext uri="{FF2B5EF4-FFF2-40B4-BE49-F238E27FC236}">
                    <a16:creationId xmlns:a16="http://schemas.microsoft.com/office/drawing/2014/main" id="{B9C55CC3-967F-A40D-7C5E-B4F13FE71594}"/>
                  </a:ext>
                </a:extLst>
              </p:cNvPr>
              <p:cNvSpPr>
                <a:spLocks noGrp="1" noRot="1" noChangeAspect="1" noMove="1" noResize="1" noEditPoints="1" noAdjustHandles="1" noChangeArrowheads="1" noChangeShapeType="1" noTextEdit="1"/>
              </p:cNvSpPr>
              <p:nvPr>
                <p:ph idx="1"/>
              </p:nvPr>
            </p:nvSpPr>
            <p:spPr>
              <a:xfrm>
                <a:off x="1522414" y="1704474"/>
                <a:ext cx="9144000" cy="4267200"/>
              </a:xfrm>
              <a:blipFill>
                <a:blip r:embed="rId2"/>
                <a:stretch>
                  <a:fillRect l="-1600" t="-2857" r="-1533" b="-12714"/>
                </a:stretch>
              </a:blipFill>
            </p:spPr>
            <p:txBody>
              <a:bodyPr/>
              <a:lstStyle/>
              <a:p>
                <a:r>
                  <a:rPr lang="en-US">
                    <a:noFill/>
                  </a:rPr>
                  <a:t> </a:t>
                </a:r>
              </a:p>
            </p:txBody>
          </p:sp>
        </mc:Fallback>
      </mc:AlternateContent>
    </p:spTree>
    <p:extLst>
      <p:ext uri="{BB962C8B-B14F-4D97-AF65-F5344CB8AC3E}">
        <p14:creationId xmlns:p14="http://schemas.microsoft.com/office/powerpoint/2010/main" val="524609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Formation of </a:t>
            </a:r>
            <a:r>
              <a:rPr lang="en-US" dirty="0" err="1">
                <a:solidFill>
                  <a:schemeClr val="accent2">
                    <a:lumMod val="75000"/>
                  </a:schemeClr>
                </a:solidFill>
              </a:rPr>
              <a:t>OHe</a:t>
            </a:r>
            <a:endParaRPr lang="en-US" dirty="0">
              <a:solidFill>
                <a:schemeClr val="accent2">
                  <a:lumMod val="75000"/>
                </a:schemeClr>
              </a:solidFill>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BE3B4D1-D112-5F40-3197-BA25543C4392}"/>
                  </a:ext>
                </a:extLst>
              </p:cNvPr>
              <p:cNvSpPr>
                <a:spLocks noGrp="1"/>
              </p:cNvSpPr>
              <p:nvPr>
                <p:ph idx="1"/>
              </p:nvPr>
            </p:nvSpPr>
            <p:spPr/>
            <p:txBody>
              <a:bodyPr>
                <a:normAutofit/>
              </a:bodyPr>
              <a:lstStyle/>
              <a:p>
                <a:pPr marL="0" indent="0" algn="just">
                  <a:buNone/>
                </a:pPr>
                <a:r>
                  <a:rPr lang="en-US" sz="2800" dirty="0"/>
                  <a:t>This problem is unresolvable, if the model predicts together with positively charged particles stable particles </a:t>
                </a:r>
                <a14:m>
                  <m:oMath xmlns:m="http://schemas.openxmlformats.org/officeDocument/2006/math">
                    <m:sSup>
                      <m:sSupPr>
                        <m:ctrlPr>
                          <a:rPr lang="en-US" sz="2800" i="1">
                            <a:latin typeface="Cambria Math" panose="02040503050406030204" pitchFamily="18" charset="0"/>
                            <a:ea typeface="+mn-lt"/>
                            <a:cs typeface="+mn-lt"/>
                          </a:rPr>
                        </m:ctrlPr>
                      </m:sSupPr>
                      <m:e>
                        <m:r>
                          <a:rPr lang="en-US" sz="2800" i="1">
                            <a:latin typeface="Cambria Math" panose="02040503050406030204" pitchFamily="18" charset="0"/>
                            <a:ea typeface="+mn-lt"/>
                            <a:cs typeface="+mn-lt"/>
                          </a:rPr>
                          <m:t>𝐸</m:t>
                        </m:r>
                      </m:e>
                      <m:sup>
                        <m:r>
                          <a:rPr lang="en-US" sz="2800" i="1">
                            <a:latin typeface="Cambria Math" panose="02040503050406030204" pitchFamily="18" charset="0"/>
                            <a:ea typeface="+mn-lt"/>
                            <a:cs typeface="+mn-lt"/>
                          </a:rPr>
                          <m:t>−</m:t>
                        </m:r>
                      </m:sup>
                    </m:sSup>
                  </m:oMath>
                </a14:m>
                <a:r>
                  <a:rPr lang="en-US" sz="2800" dirty="0"/>
                  <a:t> with charge -1, as it is the case for teraelectrons . As soon as primordial helium is formed in the Standard Big Bang Nucleosynthesis (SBBN) it captures all the free </a:t>
                </a:r>
                <a14:m>
                  <m:oMath xmlns:m="http://schemas.openxmlformats.org/officeDocument/2006/math">
                    <m:sSup>
                      <m:sSupPr>
                        <m:ctrlPr>
                          <a:rPr lang="en-US" sz="2800" i="1">
                            <a:latin typeface="Cambria Math" panose="02040503050406030204" pitchFamily="18" charset="0"/>
                            <a:ea typeface="+mn-lt"/>
                            <a:cs typeface="+mn-lt"/>
                          </a:rPr>
                        </m:ctrlPr>
                      </m:sSupPr>
                      <m:e>
                        <m:r>
                          <a:rPr lang="en-US" sz="2800" i="1">
                            <a:latin typeface="Cambria Math" panose="02040503050406030204" pitchFamily="18" charset="0"/>
                            <a:ea typeface="+mn-lt"/>
                            <a:cs typeface="+mn-lt"/>
                          </a:rPr>
                          <m:t>𝐸</m:t>
                        </m:r>
                      </m:e>
                      <m:sup>
                        <m:r>
                          <a:rPr lang="en-US" sz="2800" i="1">
                            <a:latin typeface="Cambria Math" panose="02040503050406030204" pitchFamily="18" charset="0"/>
                            <a:ea typeface="+mn-lt"/>
                            <a:cs typeface="+mn-lt"/>
                          </a:rPr>
                          <m:t>−</m:t>
                        </m:r>
                      </m:sup>
                    </m:sSup>
                    <m:r>
                      <a:rPr lang="en-US" sz="2800" i="1">
                        <a:latin typeface="Cambria Math" panose="02040503050406030204" pitchFamily="18" charset="0"/>
                        <a:ea typeface="+mn-lt"/>
                        <a:cs typeface="+mn-lt"/>
                      </a:rPr>
                      <m:t> </m:t>
                    </m:r>
                  </m:oMath>
                </a14:m>
                <a:r>
                  <a:rPr lang="en-US" sz="2800" dirty="0"/>
                  <a:t>in positively charged </a:t>
                </a:r>
                <a14:m>
                  <m:oMath xmlns:m="http://schemas.openxmlformats.org/officeDocument/2006/math">
                    <m:sSup>
                      <m:sSupPr>
                        <m:ctrlPr>
                          <a:rPr lang="en-US" sz="2800" i="1" dirty="0" smtClean="0">
                            <a:latin typeface="Cambria Math" panose="02040503050406030204" pitchFamily="18" charset="0"/>
                          </a:rPr>
                        </m:ctrlPr>
                      </m:sSupPr>
                      <m:e>
                        <m:r>
                          <a:rPr lang="en-US" sz="2800" b="0" i="1" dirty="0" smtClean="0">
                            <a:latin typeface="Cambria Math" panose="02040503050406030204" pitchFamily="18" charset="0"/>
                          </a:rPr>
                          <m:t>𝐻𝑒𝐸</m:t>
                        </m:r>
                      </m:e>
                      <m:sup>
                        <m:r>
                          <a:rPr lang="en-US" sz="2800" b="0" i="1" dirty="0" smtClean="0">
                            <a:latin typeface="Cambria Math" panose="02040503050406030204" pitchFamily="18" charset="0"/>
                          </a:rPr>
                          <m:t>+</m:t>
                        </m:r>
                      </m:sup>
                    </m:sSup>
                    <m:r>
                      <a:rPr lang="en-US" sz="2800" i="1" dirty="0">
                        <a:latin typeface="Cambria Math" panose="02040503050406030204" pitchFamily="18" charset="0"/>
                      </a:rPr>
                      <m:t> </m:t>
                    </m:r>
                  </m:oMath>
                </a14:m>
                <a:r>
                  <a:rPr lang="en-US" sz="2800" dirty="0"/>
                  <a:t>ion, preventing any further suppression of positively charged species. Therefore, in order to avoid anomalous isotopes overproduction, stable particles with charge -1 should be absent, so that stable negatively charged particles should have charge -2 only. </a:t>
                </a:r>
              </a:p>
            </p:txBody>
          </p:sp>
        </mc:Choice>
        <mc:Fallback>
          <p:sp>
            <p:nvSpPr>
              <p:cNvPr id="3" name="Content Placeholder 2">
                <a:extLst>
                  <a:ext uri="{FF2B5EF4-FFF2-40B4-BE49-F238E27FC236}">
                    <a16:creationId xmlns:a16="http://schemas.microsoft.com/office/drawing/2014/main" id="{1BE3B4D1-D112-5F40-3197-BA25543C4392}"/>
                  </a:ext>
                </a:extLst>
              </p:cNvPr>
              <p:cNvSpPr>
                <a:spLocks noGrp="1" noRot="1" noChangeAspect="1" noMove="1" noResize="1" noEditPoints="1" noAdjustHandles="1" noChangeArrowheads="1" noChangeShapeType="1" noTextEdit="1"/>
              </p:cNvSpPr>
              <p:nvPr>
                <p:ph idx="1"/>
              </p:nvPr>
            </p:nvSpPr>
            <p:spPr>
              <a:blipFill>
                <a:blip r:embed="rId2"/>
                <a:stretch>
                  <a:fillRect l="-1400" t="-2429" r="-1333"/>
                </a:stretch>
              </a:blipFill>
            </p:spPr>
            <p:txBody>
              <a:bodyPr/>
              <a:lstStyle/>
              <a:p>
                <a:r>
                  <a:rPr lang="en-US">
                    <a:noFill/>
                  </a:rPr>
                  <a:t> </a:t>
                </a:r>
              </a:p>
            </p:txBody>
          </p:sp>
        </mc:Fallback>
      </mc:AlternateContent>
    </p:spTree>
    <p:extLst>
      <p:ext uri="{BB962C8B-B14F-4D97-AF65-F5344CB8AC3E}">
        <p14:creationId xmlns:p14="http://schemas.microsoft.com/office/powerpoint/2010/main" val="166356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BF54CF-0B48-410E-8940-F132440E5263}"/>
              </a:ext>
            </a:extLst>
          </p:cNvPr>
          <p:cNvSpPr>
            <a:spLocks noGrp="1"/>
          </p:cNvSpPr>
          <p:nvPr>
            <p:ph type="title"/>
          </p:nvPr>
        </p:nvSpPr>
        <p:spPr/>
        <p:txBody>
          <a:bodyPr/>
          <a:lstStyle/>
          <a:p>
            <a:r>
              <a:rPr lang="en-US" dirty="0">
                <a:solidFill>
                  <a:schemeClr val="accent2">
                    <a:lumMod val="75000"/>
                  </a:schemeClr>
                </a:solidFill>
              </a:rPr>
              <a:t>Different Models</a:t>
            </a:r>
          </a:p>
        </p:txBody>
      </p:sp>
      <p:sp>
        <p:nvSpPr>
          <p:cNvPr id="4" name="Content Placeholder 3">
            <a:extLst>
              <a:ext uri="{FF2B5EF4-FFF2-40B4-BE49-F238E27FC236}">
                <a16:creationId xmlns:a16="http://schemas.microsoft.com/office/drawing/2014/main" id="{4EA07F6B-109F-47D0-B8E0-8D61305AADFA}"/>
              </a:ext>
            </a:extLst>
          </p:cNvPr>
          <p:cNvSpPr>
            <a:spLocks noGrp="1"/>
          </p:cNvSpPr>
          <p:nvPr>
            <p:ph idx="1"/>
          </p:nvPr>
        </p:nvSpPr>
        <p:spPr/>
        <p:txBody>
          <a:bodyPr>
            <a:normAutofit lnSpcReduction="10000"/>
          </a:bodyPr>
          <a:lstStyle/>
          <a:p>
            <a:pPr marL="0" indent="0" algn="just">
              <a:buNone/>
            </a:pPr>
            <a:r>
              <a:rPr lang="en-US" dirty="0"/>
              <a:t>Elementary particle frames for heavy stable -2 charged species are provided by: </a:t>
            </a:r>
          </a:p>
          <a:p>
            <a:pPr marL="457200" indent="-457200" algn="just">
              <a:buAutoNum type="alphaLcParenBoth"/>
            </a:pPr>
            <a:r>
              <a:rPr lang="en-US" dirty="0"/>
              <a:t>stable "antibaryons" Ū </a:t>
            </a:r>
            <a:r>
              <a:rPr lang="en-US" dirty="0" err="1"/>
              <a:t>Ū</a:t>
            </a:r>
            <a:r>
              <a:rPr lang="en-US" dirty="0"/>
              <a:t> </a:t>
            </a:r>
            <a:r>
              <a:rPr lang="en-US" dirty="0" err="1"/>
              <a:t>Ū</a:t>
            </a:r>
            <a:r>
              <a:rPr lang="en-US" dirty="0"/>
              <a:t> formed by anti-U quark of fourth generation. </a:t>
            </a:r>
          </a:p>
          <a:p>
            <a:pPr marL="457200" indent="-457200" algn="just">
              <a:buAutoNum type="alphaLcParenBoth"/>
            </a:pPr>
            <a:r>
              <a:rPr lang="en-US" dirty="0"/>
              <a:t> AC-leptons , predicted in the extension of standard model, based on the approach of almost-commutative geometry. </a:t>
            </a:r>
          </a:p>
          <a:p>
            <a:pPr marL="457200" indent="-457200" algn="just">
              <a:buAutoNum type="alphaLcParenBoth" startAt="3"/>
            </a:pPr>
            <a:r>
              <a:rPr lang="en-US" dirty="0" err="1"/>
              <a:t>Technileptons</a:t>
            </a:r>
            <a:r>
              <a:rPr lang="en-US" dirty="0"/>
              <a:t> and </a:t>
            </a:r>
            <a:r>
              <a:rPr lang="en-US" dirty="0" err="1"/>
              <a:t>antitechnibaryons</a:t>
            </a:r>
            <a:r>
              <a:rPr lang="en-US" dirty="0"/>
              <a:t> in the framework of walking technicolor models (WTC). </a:t>
            </a:r>
          </a:p>
          <a:p>
            <a:pPr marL="457200" indent="-457200" algn="just">
              <a:buAutoNum type="alphaLcParenBoth" startAt="3"/>
            </a:pPr>
            <a:r>
              <a:rPr lang="en-US" dirty="0"/>
              <a:t> Finally, stable charged clusters Ū</a:t>
            </a:r>
            <a:r>
              <a:rPr lang="en-US" sz="1400" dirty="0"/>
              <a:t>5</a:t>
            </a:r>
            <a:r>
              <a:rPr lang="en-US" dirty="0"/>
              <a:t>Ū</a:t>
            </a:r>
            <a:r>
              <a:rPr lang="en-US" sz="1400" dirty="0"/>
              <a:t>5</a:t>
            </a:r>
            <a:r>
              <a:rPr lang="en-US" dirty="0"/>
              <a:t>Ū</a:t>
            </a:r>
            <a:r>
              <a:rPr lang="en-US" sz="1400" dirty="0"/>
              <a:t>5</a:t>
            </a:r>
            <a:r>
              <a:rPr lang="en-US" dirty="0"/>
              <a:t>of (anti)quarks Ū</a:t>
            </a:r>
            <a:r>
              <a:rPr lang="en-US" sz="1400" dirty="0"/>
              <a:t>5</a:t>
            </a:r>
            <a:r>
              <a:rPr lang="en-US" dirty="0"/>
              <a:t>  of 5th family can follow from the approach, unifying spins and charges. </a:t>
            </a:r>
          </a:p>
        </p:txBody>
      </p:sp>
    </p:spTree>
    <p:extLst>
      <p:ext uri="{BB962C8B-B14F-4D97-AF65-F5344CB8AC3E}">
        <p14:creationId xmlns:p14="http://schemas.microsoft.com/office/powerpoint/2010/main" val="250347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63C4-A48A-4600-A01A-037C64B8BA82}"/>
              </a:ext>
            </a:extLst>
          </p:cNvPr>
          <p:cNvSpPr>
            <a:spLocks noGrp="1"/>
          </p:cNvSpPr>
          <p:nvPr>
            <p:ph type="title"/>
          </p:nvPr>
        </p:nvSpPr>
        <p:spPr/>
        <p:txBody>
          <a:bodyPr/>
          <a:lstStyle/>
          <a:p>
            <a:r>
              <a:rPr lang="en-US" dirty="0">
                <a:solidFill>
                  <a:schemeClr val="accent2">
                    <a:lumMod val="75000"/>
                  </a:schemeClr>
                </a:solidFill>
              </a:rPr>
              <a:t>Similarities of these models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436982D-C8A6-4733-85AC-EAFC741B9900}"/>
                  </a:ext>
                </a:extLst>
              </p:cNvPr>
              <p:cNvSpPr>
                <a:spLocks noGrp="1"/>
              </p:cNvSpPr>
              <p:nvPr>
                <p:ph idx="1"/>
              </p:nvPr>
            </p:nvSpPr>
            <p:spPr/>
            <p:txBody>
              <a:bodyPr>
                <a:noAutofit/>
              </a:bodyPr>
              <a:lstStyle/>
              <a:p>
                <a:pPr marL="0" indent="0" algn="just">
                  <a:buNone/>
                </a:pPr>
                <a:r>
                  <a:rPr lang="en-US" sz="2800" dirty="0"/>
                  <a:t>Since all these models also predict corresponding +2 charge antiparticles, cosmological scenario should provide mechanism of their suppression, what can naturally take place in the asymmetric case, corresponding to excess of -2 charge species, </a:t>
                </a:r>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𝑋</m:t>
                        </m:r>
                      </m:e>
                      <m:sup>
                        <m:r>
                          <a:rPr lang="en-US" sz="2800" b="0" i="1" smtClean="0">
                            <a:latin typeface="Cambria Math" panose="02040503050406030204" pitchFamily="18" charset="0"/>
                          </a:rPr>
                          <m:t>−−</m:t>
                        </m:r>
                      </m:sup>
                    </m:sSup>
                  </m:oMath>
                </a14:m>
                <a:r>
                  <a:rPr lang="en-US" sz="2800" dirty="0"/>
                  <a:t>. Then their positively charged antiparticles can effectively annihilate in the early Universe.</a:t>
                </a:r>
              </a:p>
              <a:p>
                <a:pPr marL="0" indent="0" algn="just">
                  <a:buNone/>
                </a:pPr>
                <a:r>
                  <a:rPr lang="en-US" sz="2800" dirty="0"/>
                  <a:t>After it is formed in the Standard Big Bang Nucleosynthesis (SBBN),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4</m:t>
                        </m:r>
                      </m:e>
                      <m:sub>
                        <m:r>
                          <a:rPr lang="en-US" sz="2800" b="0" i="1" smtClean="0">
                            <a:latin typeface="Cambria Math" panose="02040503050406030204" pitchFamily="18" charset="0"/>
                          </a:rPr>
                          <m:t>𝐻𝑒</m:t>
                        </m:r>
                      </m:sub>
                    </m:sSub>
                  </m:oMath>
                </a14:m>
                <a:r>
                  <a:rPr lang="en-US" sz="2800" dirty="0"/>
                  <a:t>screens the , </a:t>
                </a:r>
                <a14:m>
                  <m:oMath xmlns:m="http://schemas.openxmlformats.org/officeDocument/2006/math">
                    <m:sSup>
                      <m:sSupPr>
                        <m:ctrlPr>
                          <a:rPr lang="en-US" sz="2800" i="1" smtClean="0">
                            <a:latin typeface="Cambria Math" panose="02040503050406030204" pitchFamily="18" charset="0"/>
                          </a:rPr>
                        </m:ctrlPr>
                      </m:sSupPr>
                      <m:e>
                        <m:r>
                          <a:rPr lang="en-US" sz="2800" i="1">
                            <a:latin typeface="Cambria Math" panose="02040503050406030204" pitchFamily="18" charset="0"/>
                          </a:rPr>
                          <m:t>𝑋</m:t>
                        </m:r>
                      </m:e>
                      <m:sup>
                        <m:r>
                          <a:rPr lang="en-US" sz="2800" i="1">
                            <a:latin typeface="Cambria Math" panose="02040503050406030204" pitchFamily="18" charset="0"/>
                          </a:rPr>
                          <m:t>−−</m:t>
                        </m:r>
                      </m:sup>
                    </m:sSup>
                    <m:r>
                      <a:rPr lang="en-US" sz="2800" i="1">
                        <a:latin typeface="Cambria Math" panose="02040503050406030204" pitchFamily="18" charset="0"/>
                      </a:rPr>
                      <m:t> </m:t>
                    </m:r>
                  </m:oMath>
                </a14:m>
                <a:r>
                  <a:rPr lang="en-US" sz="2800" dirty="0"/>
                  <a:t>charged particles in composite (</a:t>
                </a:r>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𝐻𝑒</m:t>
                        </m:r>
                      </m:e>
                      <m:sup>
                        <m:r>
                          <a:rPr lang="en-US" sz="2800" b="0" i="1" smtClean="0">
                            <a:latin typeface="Cambria Math" panose="02040503050406030204" pitchFamily="18" charset="0"/>
                          </a:rPr>
                          <m:t>++</m:t>
                        </m:r>
                      </m:sup>
                    </m:sSup>
                  </m:oMath>
                </a14:m>
                <a:r>
                  <a:rPr lang="en-US" sz="2800" dirty="0"/>
                  <a:t> </a:t>
                </a:r>
                <a14:m>
                  <m:oMath xmlns:m="http://schemas.openxmlformats.org/officeDocument/2006/math">
                    <m:sSup>
                      <m:sSupPr>
                        <m:ctrlPr>
                          <a:rPr lang="en-US" sz="2800" i="1">
                            <a:latin typeface="Cambria Math" panose="02040503050406030204" pitchFamily="18" charset="0"/>
                          </a:rPr>
                        </m:ctrlPr>
                      </m:sSupPr>
                      <m:e>
                        <m:r>
                          <a:rPr lang="en-US" sz="2800" i="1">
                            <a:latin typeface="Cambria Math" panose="02040503050406030204" pitchFamily="18" charset="0"/>
                          </a:rPr>
                          <m:t>𝑋</m:t>
                        </m:r>
                      </m:e>
                      <m:sup>
                        <m:r>
                          <a:rPr lang="en-US" sz="2800" i="1">
                            <a:latin typeface="Cambria Math" panose="02040503050406030204" pitchFamily="18" charset="0"/>
                          </a:rPr>
                          <m:t>−−</m:t>
                        </m:r>
                      </m:sup>
                    </m:sSup>
                  </m:oMath>
                </a14:m>
                <a:r>
                  <a:rPr lang="en-US" sz="2800" dirty="0"/>
                  <a:t>) O-helium “atoms”. For different models of </a:t>
                </a:r>
                <a14:m>
                  <m:oMath xmlns:m="http://schemas.openxmlformats.org/officeDocument/2006/math">
                    <m:sSup>
                      <m:sSupPr>
                        <m:ctrlPr>
                          <a:rPr lang="en-US" sz="2800" i="1">
                            <a:latin typeface="Cambria Math" panose="02040503050406030204" pitchFamily="18" charset="0"/>
                          </a:rPr>
                        </m:ctrlPr>
                      </m:sSupPr>
                      <m:e>
                        <m:r>
                          <a:rPr lang="en-US" sz="2800" i="1">
                            <a:latin typeface="Cambria Math" panose="02040503050406030204" pitchFamily="18" charset="0"/>
                          </a:rPr>
                          <m:t>𝑋</m:t>
                        </m:r>
                      </m:e>
                      <m:sup>
                        <m:r>
                          <a:rPr lang="en-US" sz="2800" i="1">
                            <a:latin typeface="Cambria Math" panose="02040503050406030204" pitchFamily="18" charset="0"/>
                          </a:rPr>
                          <m:t>−−</m:t>
                        </m:r>
                      </m:sup>
                    </m:sSup>
                    <m:r>
                      <a:rPr lang="en-US" sz="2800" i="1">
                        <a:latin typeface="Cambria Math" panose="02040503050406030204" pitchFamily="18" charset="0"/>
                      </a:rPr>
                      <m:t> </m:t>
                    </m:r>
                  </m:oMath>
                </a14:m>
                <a:r>
                  <a:rPr lang="en-US" sz="2800" dirty="0"/>
                  <a:t>these "atoms" are also called </a:t>
                </a:r>
                <a:r>
                  <a:rPr lang="en-US" sz="2800" dirty="0" err="1"/>
                  <a:t>ANOhelium</a:t>
                </a:r>
                <a:r>
                  <a:rPr lang="en-US" sz="2800" dirty="0"/>
                  <a:t> , Ole-helium or </a:t>
                </a:r>
                <a:r>
                  <a:rPr lang="en-US" sz="2800" dirty="0" err="1"/>
                  <a:t>techni</a:t>
                </a:r>
                <a:r>
                  <a:rPr lang="en-US" sz="2800" dirty="0"/>
                  <a:t>-O-helium.</a:t>
                </a:r>
              </a:p>
            </p:txBody>
          </p:sp>
        </mc:Choice>
        <mc:Fallback>
          <p:sp>
            <p:nvSpPr>
              <p:cNvPr id="3" name="Content Placeholder 2">
                <a:extLst>
                  <a:ext uri="{FF2B5EF4-FFF2-40B4-BE49-F238E27FC236}">
                    <a16:creationId xmlns:a16="http://schemas.microsoft.com/office/drawing/2014/main" id="{2436982D-C8A6-4733-85AC-EAFC741B9900}"/>
                  </a:ext>
                </a:extLst>
              </p:cNvPr>
              <p:cNvSpPr>
                <a:spLocks noGrp="1" noRot="1" noChangeAspect="1" noMove="1" noResize="1" noEditPoints="1" noAdjustHandles="1" noChangeArrowheads="1" noChangeShapeType="1" noTextEdit="1"/>
              </p:cNvSpPr>
              <p:nvPr>
                <p:ph idx="1"/>
              </p:nvPr>
            </p:nvSpPr>
            <p:spPr>
              <a:blipFill>
                <a:blip r:embed="rId2"/>
                <a:stretch>
                  <a:fillRect l="-1400" t="-2429" r="-1333" b="-10429"/>
                </a:stretch>
              </a:blipFill>
            </p:spPr>
            <p:txBody>
              <a:bodyPr/>
              <a:lstStyle/>
              <a:p>
                <a:r>
                  <a:rPr lang="en-US">
                    <a:noFill/>
                  </a:rPr>
                  <a:t> </a:t>
                </a:r>
              </a:p>
            </p:txBody>
          </p:sp>
        </mc:Fallback>
      </mc:AlternateContent>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994D90-E744-44F2-8546-CEF03DF27705}"/>
              </a:ext>
            </a:extLst>
          </p:cNvPr>
          <p:cNvSpPr>
            <a:spLocks noGrp="1"/>
          </p:cNvSpPr>
          <p:nvPr>
            <p:ph type="title"/>
          </p:nvPr>
        </p:nvSpPr>
        <p:spPr/>
        <p:txBody>
          <a:bodyPr/>
          <a:lstStyle/>
          <a:p>
            <a:r>
              <a:rPr lang="en-US" dirty="0">
                <a:solidFill>
                  <a:schemeClr val="accent2">
                    <a:lumMod val="75000"/>
                  </a:schemeClr>
                </a:solidFill>
              </a:rPr>
              <a:t>How to determine </a:t>
            </a:r>
            <a:r>
              <a:rPr lang="en-US" dirty="0" err="1">
                <a:solidFill>
                  <a:schemeClr val="accent2">
                    <a:lumMod val="75000"/>
                  </a:schemeClr>
                </a:solidFill>
              </a:rPr>
              <a:t>OHe</a:t>
            </a:r>
            <a:r>
              <a:rPr lang="en-US" dirty="0">
                <a:solidFill>
                  <a:schemeClr val="accent2">
                    <a:lumMod val="75000"/>
                  </a:schemeClr>
                </a:solidFill>
              </a:rPr>
              <a:t> interaction with matter?</a:t>
            </a:r>
          </a:p>
        </p:txBody>
      </p:sp>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9F83846F-A4BD-4F62-9408-7752F515CB5A}"/>
                  </a:ext>
                </a:extLst>
              </p:cNvPr>
              <p:cNvSpPr>
                <a:spLocks noGrp="1"/>
              </p:cNvSpPr>
              <p:nvPr>
                <p:ph idx="1"/>
              </p:nvPr>
            </p:nvSpPr>
            <p:spPr/>
            <p:txBody>
              <a:bodyPr>
                <a:normAutofit/>
              </a:bodyPr>
              <a:lstStyle/>
              <a:p>
                <a:pPr marL="0" indent="0" algn="just">
                  <a:buNone/>
                </a:pPr>
                <a:r>
                  <a:rPr lang="en-US" sz="3200" dirty="0"/>
                  <a:t>In all these forms of O-helium </a:t>
                </a:r>
                <a14:m>
                  <m:oMath xmlns:m="http://schemas.openxmlformats.org/officeDocument/2006/math">
                    <m:sSup>
                      <m:sSupPr>
                        <m:ctrlPr>
                          <a:rPr lang="en-US" sz="3200" i="1">
                            <a:latin typeface="Cambria Math" panose="02040503050406030204" pitchFamily="18" charset="0"/>
                          </a:rPr>
                        </m:ctrlPr>
                      </m:sSupPr>
                      <m:e>
                        <m:r>
                          <a:rPr lang="en-US" sz="3200" i="1">
                            <a:latin typeface="Cambria Math" panose="02040503050406030204" pitchFamily="18" charset="0"/>
                          </a:rPr>
                          <m:t>𝑋</m:t>
                        </m:r>
                      </m:e>
                      <m:sup>
                        <m:r>
                          <a:rPr lang="en-US" sz="3200" i="1">
                            <a:latin typeface="Cambria Math" panose="02040503050406030204" pitchFamily="18" charset="0"/>
                          </a:rPr>
                          <m:t>−−</m:t>
                        </m:r>
                      </m:sup>
                    </m:sSup>
                    <m:r>
                      <a:rPr lang="en-US" sz="3200" i="1">
                        <a:latin typeface="Cambria Math" panose="02040503050406030204" pitchFamily="18" charset="0"/>
                      </a:rPr>
                      <m:t> </m:t>
                    </m:r>
                  </m:oMath>
                </a14:m>
                <a:r>
                  <a:rPr lang="en-US" sz="3200" dirty="0"/>
                  <a:t> behaves either as lepton or as specific "heavy quark cluster" with strongly suppressed hadronic interaction. Therefore O-helium interaction with matter is determined by nuclear interaction of He. These neutral primordial nuclear interacting objects contribute to the modern dark matter density and play the role of a nontrivial form of strongly interacting dark matter</a:t>
                </a:r>
              </a:p>
            </p:txBody>
          </p:sp>
        </mc:Choice>
        <mc:Fallback>
          <p:sp>
            <p:nvSpPr>
              <p:cNvPr id="5" name="Content Placeholder 4">
                <a:extLst>
                  <a:ext uri="{FF2B5EF4-FFF2-40B4-BE49-F238E27FC236}">
                    <a16:creationId xmlns:a16="http://schemas.microsoft.com/office/drawing/2014/main" id="{9F83846F-A4BD-4F62-9408-7752F515CB5A}"/>
                  </a:ext>
                </a:extLst>
              </p:cNvPr>
              <p:cNvSpPr>
                <a:spLocks noGrp="1" noRot="1" noChangeAspect="1" noMove="1" noResize="1" noEditPoints="1" noAdjustHandles="1" noChangeArrowheads="1" noChangeShapeType="1" noTextEdit="1"/>
              </p:cNvSpPr>
              <p:nvPr>
                <p:ph idx="1"/>
              </p:nvPr>
            </p:nvSpPr>
            <p:spPr>
              <a:blipFill>
                <a:blip r:embed="rId2"/>
                <a:stretch>
                  <a:fillRect l="-1733" t="-2857" r="-1667"/>
                </a:stretch>
              </a:blipFill>
            </p:spPr>
            <p:txBody>
              <a:bodyPr/>
              <a:lstStyle/>
              <a:p>
                <a:r>
                  <a:rPr lang="en-US">
                    <a:noFill/>
                  </a:rPr>
                  <a:t> </a:t>
                </a:r>
              </a:p>
            </p:txBody>
          </p:sp>
        </mc:Fallback>
      </mc:AlternateContent>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785</Words>
  <Application>Microsoft Office PowerPoint</Application>
  <PresentationFormat>Custom</PresentationFormat>
  <Paragraphs>24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Consolas</vt:lpstr>
      <vt:lpstr>Corbel</vt:lpstr>
      <vt:lpstr>Chalkboard 16x9</vt:lpstr>
      <vt:lpstr>PowerPoint Presentation</vt:lpstr>
      <vt:lpstr>Continuation from last semester</vt:lpstr>
      <vt:lpstr>Formation of OHe</vt:lpstr>
      <vt:lpstr>Formation of OHe</vt:lpstr>
      <vt:lpstr>Formation of OHe</vt:lpstr>
      <vt:lpstr>Formation of OHe</vt:lpstr>
      <vt:lpstr>Different Models</vt:lpstr>
      <vt:lpstr>Similarities of these models</vt:lpstr>
      <vt:lpstr>How to determine OHe interaction with matter?</vt:lpstr>
      <vt:lpstr>Importance of the study</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ways al carnee wes</cp:lastModifiedBy>
  <cp:revision>64</cp:revision>
  <dcterms:created xsi:type="dcterms:W3CDTF">2022-05-29T09:15:08Z</dcterms:created>
  <dcterms:modified xsi:type="dcterms:W3CDTF">2022-05-29T11:11:45Z</dcterms:modified>
</cp:coreProperties>
</file>