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7" r:id="rId5"/>
    <p:sldId id="260" r:id="rId6"/>
    <p:sldId id="269" r:id="rId7"/>
    <p:sldId id="270" r:id="rId8"/>
    <p:sldId id="261" r:id="rId9"/>
    <p:sldId id="273" r:id="rId10"/>
    <p:sldId id="271" r:id="rId11"/>
    <p:sldId id="272" r:id="rId12"/>
    <p:sldId id="274" r:id="rId13"/>
    <p:sldId id="265" r:id="rId14"/>
    <p:sldId id="266" r:id="rId15"/>
    <p:sldId id="26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1676E-B909-4241-940A-33908CDFB27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3A1DA-2503-4EA5-9FC4-EDF315678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7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5500-B515-440E-8F4C-C83ED00CBC34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CC85-889D-479E-ABC7-42A77324422B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6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D58F-A9E2-4675-AAF7-E029488FD28F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9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9915-F0C5-468C-9149-FAAD2A87B93E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C1E-E718-4CB5-9878-98A303ACF57E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3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6D8B-9E6A-4884-A307-D895EC9FE544}" type="datetime1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5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B952-31A6-454B-ABD6-5E84487E447F}" type="datetime1">
              <a:rPr lang="ru-RU" smtClean="0"/>
              <a:t>29.05.2022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2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39B-3498-4411-9781-4A52CF369D1F}" type="datetime1">
              <a:rPr lang="ru-RU" smtClean="0"/>
              <a:t>29.05.2022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9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A03C-2B35-4918-AC3F-67637D8E5CEE}" type="datetime1">
              <a:rPr lang="ru-RU" smtClean="0"/>
              <a:t>29.05.2022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5834A0-C674-4AE9-BBB1-FEE37CDAC48E}" type="datetime1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1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9605-6B0D-4B98-A491-7C6BE043C606}" type="datetime1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2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9EE63B-2A59-454F-83E0-2A5661AD9A0D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E231B4-FE08-4FE4-A5C0-877C200A8F1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8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Поиск сигнала от</a:t>
            </a:r>
            <a:r>
              <a:rPr lang="ru-RU" sz="5400" dirty="0"/>
              <a:t> </a:t>
            </a:r>
            <a:r>
              <a:rPr lang="ru-RU" sz="5400" dirty="0" smtClean="0"/>
              <a:t>группы солнечных вспышек при помощи детектора </a:t>
            </a:r>
            <a:r>
              <a:rPr lang="ru-RU" sz="5400" dirty="0" err="1" smtClean="0"/>
              <a:t>Борексино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5018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Выполнил: Студент группы б19-102</a:t>
            </a:r>
          </a:p>
          <a:p>
            <a:r>
              <a:rPr lang="ru-RU" dirty="0" smtClean="0"/>
              <a:t>Киселев Кирилл </a:t>
            </a:r>
            <a:r>
              <a:rPr lang="ru-RU" dirty="0" err="1" smtClean="0"/>
              <a:t>Клаудиович</a:t>
            </a:r>
            <a:endParaRPr lang="ru-RU" dirty="0" smtClean="0"/>
          </a:p>
          <a:p>
            <a:r>
              <a:rPr lang="ru-RU" dirty="0" smtClean="0"/>
              <a:t>Научный руководитель: Лаборант-исследователь </a:t>
            </a:r>
          </a:p>
          <a:p>
            <a:r>
              <a:rPr lang="ru-RU" dirty="0" err="1" smtClean="0"/>
              <a:t>Нугманов</a:t>
            </a:r>
            <a:r>
              <a:rPr lang="ru-RU" dirty="0" smtClean="0"/>
              <a:t> </a:t>
            </a:r>
            <a:r>
              <a:rPr lang="ru-RU" dirty="0"/>
              <a:t>Радик </a:t>
            </a:r>
            <a:r>
              <a:rPr lang="ru-RU" dirty="0" err="1"/>
              <a:t>Рафаэльевич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9457" y="758952"/>
            <a:ext cx="6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Национальный Исследовательский Ядерный Университет «МИФИ»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Скорость счёта сигнальной выборки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10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87" y="1846263"/>
            <a:ext cx="9559751" cy="4022725"/>
          </a:xfrm>
        </p:spPr>
      </p:pic>
    </p:spTree>
    <p:extLst>
      <p:ext uri="{BB962C8B-B14F-4D97-AF65-F5344CB8AC3E}">
        <p14:creationId xmlns:p14="http://schemas.microsoft.com/office/powerpoint/2010/main" val="18119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98994"/>
            <a:ext cx="10058400" cy="1450757"/>
          </a:xfrm>
        </p:spPr>
        <p:txBody>
          <a:bodyPr/>
          <a:lstStyle/>
          <a:p>
            <a:r>
              <a:rPr lang="ru-RU" dirty="0" smtClean="0"/>
              <a:t>Распределение событий по </a:t>
            </a:r>
            <a:r>
              <a:rPr lang="ru-RU" dirty="0" smtClean="0"/>
              <a:t>энергиям </a:t>
            </a:r>
            <a:r>
              <a:rPr lang="ru-RU" dirty="0" smtClean="0"/>
              <a:t>во временном окне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11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081" y="5253402"/>
            <a:ext cx="10178935" cy="944198"/>
          </a:xfrm>
        </p:spPr>
        <p:txBody>
          <a:bodyPr>
            <a:noAutofit/>
          </a:bodyPr>
          <a:lstStyle/>
          <a:p>
            <a:r>
              <a:rPr lang="ru-RU" sz="2800" dirty="0"/>
              <a:t>Красным цветом отмечены события, соответствующие вспышке 2, зелёным - вспышке </a:t>
            </a:r>
            <a:r>
              <a:rPr lang="ru-RU" sz="2800" dirty="0" smtClean="0"/>
              <a:t>4,</a:t>
            </a:r>
            <a:r>
              <a:rPr lang="en-US" sz="2800" dirty="0" smtClean="0"/>
              <a:t> </a:t>
            </a:r>
            <a:r>
              <a:rPr lang="ru-RU" sz="2800" dirty="0" smtClean="0"/>
              <a:t>синим </a:t>
            </a:r>
            <a:r>
              <a:rPr lang="ru-RU" sz="2800" dirty="0"/>
              <a:t>- вспышке 5, жёлтым - вспышке 6</a:t>
            </a:r>
            <a:endParaRPr lang="ru-RU" sz="2800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74" y="1749751"/>
            <a:ext cx="8523750" cy="35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Средние скорости счёта в выборках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329" y="1846263"/>
            <a:ext cx="8917667" cy="40227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Обратный бета-распад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626" y="2909453"/>
            <a:ext cx="6060901" cy="30520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поиска событий-кандидатов использовались следующие </a:t>
            </a:r>
            <a:r>
              <a:rPr lang="ru-RU" dirty="0" smtClean="0"/>
              <a:t>критерии: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 первого события энергии больше 1 МэВ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 второго события энергии больше 2.2 МэВ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Время между событиями не превышает 1.25 </a:t>
            </a:r>
            <a:r>
              <a:rPr lang="ru-RU" dirty="0" err="1" smtClean="0"/>
              <a:t>мс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+ так же как и в предыдущем отборе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840" y="1851329"/>
            <a:ext cx="5089279" cy="851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18" y="2759062"/>
            <a:ext cx="4458855" cy="33527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Был произведён поиск нейтринных событий для максимума интенсивности </a:t>
            </a:r>
            <a:r>
              <a:rPr lang="ru-RU" sz="2800" dirty="0" smtClean="0"/>
              <a:t>группы солнечных </a:t>
            </a:r>
            <a:r>
              <a:rPr lang="ru-RU" sz="2800" dirty="0"/>
              <a:t>вспышек по реакции рассеяния нейтрино на электронах. Уровень </a:t>
            </a:r>
            <a:r>
              <a:rPr lang="ru-RU" sz="2800" dirty="0" smtClean="0"/>
              <a:t>сигнальной выборки </a:t>
            </a:r>
            <a:r>
              <a:rPr lang="ru-RU" sz="2800" dirty="0"/>
              <a:t>совпадает с уровнем фоновой выборки в пределах </a:t>
            </a:r>
            <a:r>
              <a:rPr lang="ru-RU" sz="2800" dirty="0" smtClean="0"/>
              <a:t>погрешности.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Был </a:t>
            </a:r>
            <a:r>
              <a:rPr lang="ru-RU" sz="2800" dirty="0"/>
              <a:t>произведён поиск нейтринных событий </a:t>
            </a:r>
            <a:r>
              <a:rPr lang="ru-RU" sz="2800" dirty="0" smtClean="0"/>
              <a:t>от группы солнечных </a:t>
            </a:r>
            <a:r>
              <a:rPr lang="ru-RU" sz="2800" dirty="0"/>
              <a:t>вспышек по </a:t>
            </a:r>
            <a:r>
              <a:rPr lang="ru-RU" sz="2800" dirty="0" smtClean="0"/>
              <a:t>реакции обратного </a:t>
            </a:r>
            <a:r>
              <a:rPr lang="ru-RU" sz="2800" dirty="0"/>
              <a:t>бета-распада. Не было отобрано ни одного события-кандидата.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Введение. Нейтрино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81399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Элементарная частица, лептон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 имеет электрического заряда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Имеет ненулевую массу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Существует в трёх разновидностях (электронное, мюонное и тау-нейтрино)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Слабо взаимодействуют с веществом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cdnn21.img.ria.ru/images/07e4/0b/19/1586277706_0:284:1202:960_1920x0_80_0_0_3a943a88648f08eafbacdb07be92f7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70" y="1845734"/>
            <a:ext cx="5861242" cy="32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58061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Центр нашей планетарной системы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Звезда главной последовательности, спектрального класса </a:t>
            </a:r>
            <a:r>
              <a:rPr lang="en-US" dirty="0" smtClean="0"/>
              <a:t>G2V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Термоядерные реакции: протон-протонная цепочка и </a:t>
            </a:r>
            <a:r>
              <a:rPr lang="en-US" dirty="0" smtClean="0"/>
              <a:t>CNO-</a:t>
            </a:r>
            <a:r>
              <a:rPr lang="ru-RU" dirty="0" smtClean="0"/>
              <a:t>цикл</a:t>
            </a:r>
            <a:endParaRPr lang="ru-RU" dirty="0"/>
          </a:p>
        </p:txBody>
      </p:sp>
      <p:pic>
        <p:nvPicPr>
          <p:cNvPr id="2052" name="Picture 4" descr="Солнце: описание звезды и интересные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91" y="1845734"/>
            <a:ext cx="4359564" cy="435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1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Солнечные вспышки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7955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Солнечные вспышки возникают в результате </a:t>
            </a:r>
            <a:r>
              <a:rPr lang="ru-RU" dirty="0" err="1" smtClean="0"/>
              <a:t>перезамыкания</a:t>
            </a:r>
            <a:r>
              <a:rPr lang="ru-RU" dirty="0" smtClean="0"/>
              <a:t> линий локального магнитного поля около поверхности Солнца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Результатом солнечной вспышки является  ускорение заряженных частиц, покидающих Солнце в виде космических лучей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09" y="1938096"/>
            <a:ext cx="4470400" cy="436473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Поиск нейтринного сигнала </a:t>
            </a:r>
            <a:r>
              <a:rPr lang="ru-RU" sz="2800" dirty="0" smtClean="0"/>
              <a:t>от группы солнечных </a:t>
            </a:r>
            <a:r>
              <a:rPr lang="ru-RU" sz="2800" dirty="0" smtClean="0"/>
              <a:t>вспышек при помощи детектора </a:t>
            </a:r>
            <a:r>
              <a:rPr lang="ru-RU" sz="2800" dirty="0" err="1" smtClean="0"/>
              <a:t>Борексино</a:t>
            </a:r>
            <a:r>
              <a:rPr lang="ru-RU" sz="2800" dirty="0" smtClean="0"/>
              <a:t> по реакциям: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 рассеяния на электроне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 обратного бета-распада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Детектор </a:t>
            </a:r>
            <a:r>
              <a:rPr lang="ru-RU" dirty="0" err="1" smtClean="0"/>
              <a:t>Борексино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34046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Расположен в </a:t>
            </a:r>
            <a:r>
              <a:rPr lang="ru-RU" dirty="0"/>
              <a:t>Национальной Лаборатории Гран-</a:t>
            </a:r>
            <a:r>
              <a:rPr lang="ru-RU" dirty="0" err="1"/>
              <a:t>Сассо</a:t>
            </a:r>
            <a:r>
              <a:rPr lang="ru-RU" dirty="0"/>
              <a:t> Национального </a:t>
            </a:r>
            <a:r>
              <a:rPr lang="ru-RU" dirty="0" smtClean="0"/>
              <a:t>Института Ядерной </a:t>
            </a:r>
            <a:r>
              <a:rPr lang="ru-RU" dirty="0"/>
              <a:t>Физики </a:t>
            </a:r>
            <a:r>
              <a:rPr lang="ru-RU" dirty="0" smtClean="0"/>
              <a:t>Италии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Отличается высокой степенью радиохимической частоты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43" y="1845735"/>
            <a:ext cx="5219164" cy="40233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солнечных вспышек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Для поиска сигнала от солнечных вспышек был произведён их отбор по </a:t>
            </a:r>
            <a:r>
              <a:rPr lang="ru-RU" sz="2800" dirty="0" smtClean="0"/>
              <a:t>следующим критериям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>• Мощность вспышки: чем мощнее солнечная вспышка, тем ожидаемый сигнал </a:t>
            </a:r>
            <a:r>
              <a:rPr lang="ru-RU" sz="2800" dirty="0" smtClean="0"/>
              <a:t>больш</a:t>
            </a:r>
            <a:r>
              <a:rPr lang="ru-RU" sz="2800" dirty="0"/>
              <a:t>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Дата вспышки: вспышка произошла позже 2011 </a:t>
            </a:r>
            <a:r>
              <a:rPr lang="ru-RU" sz="2800" dirty="0" smtClean="0"/>
              <a:t>года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Наличие данных о вспышке: вспышка </a:t>
            </a:r>
            <a:r>
              <a:rPr lang="ru-RU" sz="2800" dirty="0" smtClean="0"/>
              <a:t>произошла </a:t>
            </a:r>
            <a:r>
              <a:rPr lang="ru-RU" sz="2800" dirty="0"/>
              <a:t>во </a:t>
            </a:r>
            <a:r>
              <a:rPr lang="ru-RU" sz="2800" dirty="0" smtClean="0"/>
              <a:t>время набора данных детектором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солнечных вспышек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7</a:t>
            </a:fld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2" y="1846263"/>
            <a:ext cx="877760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Рассеяние на электронах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164" y="2863273"/>
            <a:ext cx="10483272" cy="30058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поиска событий-кандидатов использовались следующие критерии: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Мюонное вето в 2 </a:t>
            </a:r>
            <a:r>
              <a:rPr lang="ru-RU" dirty="0" err="1" smtClean="0"/>
              <a:t>мс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Энергия </a:t>
            </a:r>
            <a:r>
              <a:rPr lang="ru-RU" dirty="0"/>
              <a:t>событий больше 1 </a:t>
            </a:r>
            <a:r>
              <a:rPr lang="ru-RU" dirty="0" smtClean="0"/>
              <a:t>МэВ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Событие </a:t>
            </a:r>
            <a:r>
              <a:rPr lang="ru-RU" dirty="0"/>
              <a:t>не является шумом </a:t>
            </a:r>
            <a:r>
              <a:rPr lang="ru-RU" dirty="0" smtClean="0"/>
              <a:t>электроники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Тип </a:t>
            </a:r>
            <a:r>
              <a:rPr lang="ru-RU" dirty="0"/>
              <a:t>триггера </a:t>
            </a:r>
            <a:r>
              <a:rPr lang="ru-RU" dirty="0" smtClean="0"/>
              <a:t>1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Событие-кандидат </a:t>
            </a:r>
            <a:r>
              <a:rPr lang="ru-RU" dirty="0"/>
              <a:t>имеет один кластер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521" y="1814530"/>
            <a:ext cx="4309918" cy="971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Выборки событий в солнечных вспышках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31B4-FE08-4FE4-A5C0-877C200A8F1C}" type="slidenum">
              <a:rPr lang="ru-RU" smtClean="0"/>
              <a:t>9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933" y="1846263"/>
            <a:ext cx="83304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755</TotalTime>
  <Words>355</Words>
  <Application>Microsoft Office PowerPoint</Application>
  <PresentationFormat>Широкоэкранный</PresentationFormat>
  <Paragraphs>67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Ретро</vt:lpstr>
      <vt:lpstr>Поиск сигнала от группы солнечных вспышек при помощи детектора Борексино</vt:lpstr>
      <vt:lpstr>Солнце</vt:lpstr>
      <vt:lpstr>Солнечные вспышки</vt:lpstr>
      <vt:lpstr>Цель работы</vt:lpstr>
      <vt:lpstr>Детектор Борексино</vt:lpstr>
      <vt:lpstr>Отбор солнечных вспышек</vt:lpstr>
      <vt:lpstr>Отбор солнечных вспышек</vt:lpstr>
      <vt:lpstr>Рассеяние на электронах</vt:lpstr>
      <vt:lpstr>Выборки событий в солнечных вспышках</vt:lpstr>
      <vt:lpstr>Скорость счёта сигнальной выборки</vt:lpstr>
      <vt:lpstr>Распределение событий по энергиям во временном окне</vt:lpstr>
      <vt:lpstr>Средние скорости счёта в выборках</vt:lpstr>
      <vt:lpstr>Обратный бета-распад</vt:lpstr>
      <vt:lpstr>Заключение</vt:lpstr>
      <vt:lpstr>Спасибо за внимание</vt:lpstr>
      <vt:lpstr>Введение. Нейтрино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нейтринного сигнала от солнечной вспышки класса X9.3</dc:title>
  <dc:creator>Пользователь Windows</dc:creator>
  <cp:lastModifiedBy>Kirill</cp:lastModifiedBy>
  <cp:revision>29</cp:revision>
  <dcterms:created xsi:type="dcterms:W3CDTF">2021-12-21T08:38:36Z</dcterms:created>
  <dcterms:modified xsi:type="dcterms:W3CDTF">2022-05-29T19:15:02Z</dcterms:modified>
</cp:coreProperties>
</file>