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3" r:id="rId3"/>
    <p:sldId id="267" r:id="rId4"/>
    <p:sldId id="268" r:id="rId5"/>
    <p:sldId id="269" r:id="rId6"/>
    <p:sldId id="270" r:id="rId7"/>
    <p:sldId id="265" r:id="rId8"/>
    <p:sldId id="272" r:id="rId9"/>
    <p:sldId id="266" r:id="rId10"/>
    <p:sldId id="27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23" d="100"/>
          <a:sy n="123" d="100"/>
        </p:scale>
        <p:origin x="114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1T21:11:23.909"/>
    </inkml:context>
    <inkml:brush xml:id="br0">
      <inkml:brushProperty name="width" value="0.025" units="cm"/>
      <inkml:brushProperty name="height" value="0.025" units="cm"/>
    </inkml:brush>
  </inkml:definitions>
  <inkml:trace contextRef="#ctx0" brushRef="#br0">0 0 24575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5-30T06:10:28.226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1644 24575,'1'0'0,"0"-1"0,0 1 0,0 0 0,0-1 0,0 1 0,0-1 0,0 1 0,0-1 0,0 0 0,0 1 0,-1-1 0,1 0 0,0 0 0,-1 1 0,1-1 0,0 0 0,-1 0 0,1 0 0,-1 0 0,1 0 0,0-2 0,11-29 0,8-31 0,-3 0 0,-3 0 0,-3-2 0,-2 1 0,-1-113 0,-6 153 0,0-1 0,1 1 0,2-1 0,11-36 0,-5 22 0,8-31 0,12-53 0,-24 84 0,-4 26 0,0 0 0,-1-1 0,-1 0 0,1-18 0,-7 19 0,2 12 0,-2 14 0,-10 85 0,-3 149 0,18 116 0,2-160 0,6-142 0,-7-60 0,-1 1 0,0 0 0,0 0 0,1 0 0,-1-1 0,1 1 0,-1 0 0,1-1 0,0 1 0,0 0 0,0-1 0,0 1 0,0-1 0,0 1 0,0-1 0,0 0 0,1 1 0,-1-1 0,0 0 0,1 0 0,-1 0 0,1 0 0,-1 0 0,1 0 0,0-1 0,-1 1 0,1 0 0,0-1 0,3 1 0,-4-1 0,0-1 0,0 1 0,1-1 0,-1 0 0,0 0 0,0 1 0,0-1 0,0 0 0,0 0 0,0 0 0,0 0 0,0 0 0,0 0 0,-1-1 0,1 1 0,0 0 0,-1 0 0,1-1 0,-1 1 0,1 0 0,-1-1 0,1 1 0,-1 0 0,0-1 0,0-1 0,6-44 0,-5 34 0,-1 12 0,9-62 0,-3 0 0,-6-125 0,-5 155 0,-13-45 0,0-3 0,10 36 0,2-1 0,0-54 0,7 82 0,0-1 0,1 0 0,0 1 0,2-1 0,0 1 0,1 0 0,1 0 0,10-20 0,-11 23 0,0 1 0,0-1 0,-1 1 0,-1-1 0,-1 0 0,0 0 0,0-29 0,-13-108 0,-6 39 32,7 62-731,-3-83 1,13 110-6128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5-30T06:10:30.424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1 270 24575,'5'-2'0,"0"0"0,-1 0 0,1-1 0,-1 0 0,1 0 0,-1 0 0,0 0 0,0-1 0,0 1 0,0-1 0,-1 0 0,4-6 0,5-2 0,12-11 0,50-35 0,-14 19 0,-36 24 0,43-35 0,-66 50 0,0 0 0,0-1 0,-1 1 0,1-1 0,0 1 0,-1-1 0,1 1 0,0-1 0,-1 0 0,1 1 0,-1-1 0,1 0 0,-1 0 0,0 1 0,1-1 0,-1 0 0,0 0 0,1 1 0,-1-1 0,0 0 0,0 0 0,0 0 0,1 0 0,-1 1 0,0-1 0,-1-2 0,1 3 0,-1-1 0,0 0 0,0 1 0,0-1 0,1 1 0,-1-1 0,0 1 0,0-1 0,0 1 0,0 0 0,0-1 0,0 1 0,0 0 0,0 0 0,0 0 0,0-1 0,0 1 0,-1 1 0,-50 4 0,40-1-60,0 1 0,0 0 0,1 1 0,0 1 0,-13 9-1,9-6-943,-4 3-5822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5-30T06:10:34.024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3 1669 24575,'-2'-191'0,"5"-201"0,18 236 0,-12 84 0,-5 50 0,-1 0 0,-1 0 0,-1 0 0,0 0 0,-2-1 0,-1 1 0,-6-33 0,1 18 0,2 0 0,2 0 0,2 0 0,5-59 0,-2 6 0,0 2 0,-4-106 0,-1 176-1365,-2 4-5461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5-30T06:10:35.766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2 1982 24575,'-1'-91'0,"3"-99"0,1 170 0,1 0 0,1 1 0,9-27 0,7-22 0,-6-1 0,-4-1 0,5-115 0,-16-151 0,-3 142 0,-15-387 0,14 513-1365,3 43-5461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5-30T06:11:11.45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1 717 24575,'18'1'0,"1"-1"0,0 0 0,36-6 0,-50 5 0,0 0 0,-1 0 0,1-1 0,0 1 0,0-1 0,-1 0 0,0-1 0,1 1 0,-1-1 0,0 0 0,0 0 0,0 0 0,0 0 0,-1-1 0,0 1 0,4-6 0,-2 3 0,1-1 0,0 1 0,0 0 0,0 1 0,1-1 0,0 1 0,8-5 0,-7 5 0,0 0 0,-1 0 0,1-1 0,-1 0 0,-1-1 0,8-8 0,164-218 0,-148 190 0,24-30 0,-53 71 0,0 1 0,0 0 0,0 0 0,-1 0 0,1 0 0,0 0 0,-1-1 0,1 1 0,-1 0 0,1-1 0,-1 1 0,1 0 0,-1-1 0,0 1 0,0 0 0,0-1 0,0 1 0,0-1 0,0 1 0,0-2 0,-1 2 0,1 1 0,-1-1 0,1 0 0,-1 1 0,1-1 0,-1 1 0,0-1 0,1 0 0,-1 1 0,0-1 0,1 1 0,-1 0 0,0-1 0,0 1 0,0 0 0,1-1 0,-1 1 0,0 0 0,0 0 0,0 0 0,0 0 0,1 0 0,-1 0 0,0 0 0,0 0 0,0 0 0,0 0 0,1 0 0,-1 0 0,0 1 0,0-1 0,0 0 0,1 1 0,-1-1 0,0 0 0,0 1 0,1-1 0,-1 1 0,0 0 0,-16 8 0,0 0 0,1 2 0,1 0 0,-25 22 0,24-19 0,0-1 0,0 0 0,-1-2 0,-24 13 0,41-24 0,0 1 0,0-1 0,-1 0 0,1 1 0,0-1 0,0 0 0,-1 0 0,1 1 0,0-1 0,-1 0 0,1 0 0,0 1 0,-1-1 0,1 0 0,-1 0 0,1 0 0,0 0 0,-1 0 0,1 0 0,-1 1 0,1-1 0,0 0 0,-1 0 0,1 0 0,-1 0 0,1 0 0,0-1 0,-1 1 0,1 0 0,-1 0 0,1 0 0,0 0 0,-1 0 0,1 0 0,0-1 0,-1 1 0,1 0 0,0 0 0,-1-1 0,1 1 0,0 0 0,-1-1 0,12-17 0,24-20 0,73-40 0,10-7 0,-1 2 0,-110 77 0,14-14 0,-21 16 0,-16 8 0,7-1 0,-1 1 0,1 1 0,0-1 0,1 2 0,-1-1 0,1 1 0,0 0 0,-11 12 0,2 2 0,-29 41 0,14-15 0,25-39 0,0 0 0,0-1 0,-1 0 0,1 0 0,-1 0 0,-1-1 0,-14 8 0,12-8 0,0 1 0,0 1 0,1 0 0,-12 10 0,-3 9 0,1-2 0,-1-1 0,-28 20 0,53-43 0,0 0 0,0 0 0,-1 0 0,1 0 0,0 0 0,0 0 0,-1 0 0,1 0 0,0 0 0,0 1 0,-1-1 0,1 0 0,0 0 0,0 0 0,0 0 0,-1 1 0,1-1 0,0 0 0,0 0 0,0 0 0,0 1 0,0-1 0,-1 0 0,1 0 0,0 1 0,0-1 0,0 0 0,0 0 0,0 0 0,0 1 0,0-1 0,0 0 0,0 1 0,0-1 0,0 0 0,0 0 0,0 1 0,0-1 0,0 0 0,0 0 0,0 1 0,0-1 0,0 0 0,0 0 0,1 1 0,-1-1 0,0 0 0,0 0 0,0 0 0,1 1 0,18 4 0,33-5 0,-48 0 0,3 0-114,0-1 1,0 0-1,0 0 0,0 0 0,-1-1 1,1 0-1,-1 0 0,1 0 0,-1-1 1,0 0-1,9-6 0,-3 1-6712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5-30T06:15:53.223"/>
    </inkml:context>
    <inkml:brush xml:id="br0">
      <inkml:brushProperty name="width" value="0.2" units="cm"/>
      <inkml:brushProperty name="height" value="0.2" units="cm"/>
      <inkml:brushProperty name="color" value="#FFFFFF"/>
    </inkml:brush>
  </inkml:definitions>
  <inkml:trace contextRef="#ctx0" brushRef="#br0">3911 23 24575,'-72'2'0,"-90"13"0,82-8 0,-145-7 0,95-3 0,-17 6 0,-159-6 0,224-7 0,-41-1 0,-763 9 0,427 4 0,279-13 0,6 0 0,-653 12 0,819-1-227,-1 0-1,1 1 1,0 0-1,0 1 1,-9 2-1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972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4327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876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677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485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716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366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492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97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020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9094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09293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2102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2013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64484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4188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7632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DE26D2C9-6ADC-4F0D-AF7E-DD3D4DDC9DAD}" type="datetimeFigureOut">
              <a:rPr lang="en-GB" smtClean="0"/>
              <a:t>30/05/2022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5A9FA1D8-0298-484F-8D37-A42D6BD85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0172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customXml" Target="../ink/ink6.xml"/><Relationship Id="rId3" Type="http://schemas.openxmlformats.org/officeDocument/2006/relationships/image" Target="../media/image11.png"/><Relationship Id="rId21" Type="http://schemas.openxmlformats.org/officeDocument/2006/relationships/image" Target="../media/image20.png"/><Relationship Id="rId34" Type="http://schemas.openxmlformats.org/officeDocument/2006/relationships/image" Target="../media/image13.png"/><Relationship Id="rId25" Type="http://schemas.openxmlformats.org/officeDocument/2006/relationships/image" Target="../media/image22.png"/><Relationship Id="rId33" Type="http://schemas.openxmlformats.org/officeDocument/2006/relationships/image" Target="../media/image26.png"/><Relationship Id="rId2" Type="http://schemas.openxmlformats.org/officeDocument/2006/relationships/image" Target="../media/image10.png"/><Relationship Id="rId20" Type="http://schemas.openxmlformats.org/officeDocument/2006/relationships/customXml" Target="../ink/ink3.xml"/><Relationship Id="rId1" Type="http://schemas.openxmlformats.org/officeDocument/2006/relationships/slideLayout" Target="../slideLayouts/slideLayout2.xml"/><Relationship Id="rId24" Type="http://schemas.openxmlformats.org/officeDocument/2006/relationships/customXml" Target="../ink/ink5.xml"/><Relationship Id="rId5" Type="http://schemas.openxmlformats.org/officeDocument/2006/relationships/customXml" Target="../ink/ink2.xml"/><Relationship Id="rId23" Type="http://schemas.openxmlformats.org/officeDocument/2006/relationships/image" Target="../media/image21.png"/><Relationship Id="rId36" Type="http://schemas.openxmlformats.org/officeDocument/2006/relationships/image" Target="../media/image28.png"/><Relationship Id="rId19" Type="http://schemas.openxmlformats.org/officeDocument/2006/relationships/image" Target="../media/image19.png"/><Relationship Id="rId4" Type="http://schemas.openxmlformats.org/officeDocument/2006/relationships/image" Target="../media/image12.png"/><Relationship Id="rId22" Type="http://schemas.openxmlformats.org/officeDocument/2006/relationships/customXml" Target="../ink/ink4.xml"/><Relationship Id="rId35" Type="http://schemas.openxmlformats.org/officeDocument/2006/relationships/customXml" Target="../ink/ink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CB1C4CBF-9E98-44FE-8843-E9BA83B769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90303" y="0"/>
            <a:ext cx="9144000" cy="3766200"/>
          </a:xfrm>
        </p:spPr>
        <p:txBody>
          <a:bodyPr>
            <a:normAutofit/>
          </a:bodyPr>
          <a:lstStyle/>
          <a:p>
            <a:pPr algn="ctr"/>
            <a:r>
              <a:rPr lang="ru-RU" sz="2400" dirty="0"/>
              <a:t>Национальный исследовательский ядерный университет «МИФИ» </a:t>
            </a:r>
          </a:p>
          <a:p>
            <a:pPr algn="ctr"/>
            <a:r>
              <a:rPr lang="ru-RU" sz="2400" dirty="0"/>
              <a:t>Кафедра физики элементарных частиц №40 Научная исследовательская работа студента на тему:</a:t>
            </a: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0" i="0" dirty="0">
                <a:effectLst/>
                <a:latin typeface="Arial" panose="020B0604020202020204" pitchFamily="34" charset="0"/>
              </a:rPr>
              <a:t>ИЗМЕНЕНИЕ ОГРАНИЧЕНИЯ ПО БЕЛЫМ</a:t>
            </a:r>
            <a:br>
              <a:rPr lang="ru-RU" dirty="0"/>
            </a:br>
            <a:r>
              <a:rPr lang="ru-RU" b="0" i="0" dirty="0">
                <a:effectLst/>
                <a:latin typeface="Arial" panose="020B0604020202020204" pitchFamily="34" charset="0"/>
              </a:rPr>
              <a:t>КАРЛИКАМ НА ПЛОТНОСТЬ ПЕРВИЧНЫХ</a:t>
            </a:r>
            <a:br>
              <a:rPr lang="ru-RU" dirty="0"/>
            </a:br>
            <a:r>
              <a:rPr lang="ru-RU" b="0" i="0" dirty="0">
                <a:effectLst/>
                <a:latin typeface="Arial" panose="020B0604020202020204" pitchFamily="34" charset="0"/>
              </a:rPr>
              <a:t>ЧЕРНЫХ ДЫР В СЛУЧАЕ ИХ</a:t>
            </a:r>
            <a:br>
              <a:rPr lang="ru-RU" dirty="0"/>
            </a:br>
            <a:r>
              <a:rPr lang="ru-RU" b="0" i="0" dirty="0">
                <a:effectLst/>
                <a:latin typeface="Arial" panose="020B0604020202020204" pitchFamily="34" charset="0"/>
              </a:rPr>
              <a:t>КЛАСТЕРИЗАЦИИИ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7B2A58-3B0D-4FB6-976D-FD11DE38C54C}"/>
              </a:ext>
            </a:extLst>
          </p:cNvPr>
          <p:cNvSpPr txBox="1"/>
          <p:nvPr/>
        </p:nvSpPr>
        <p:spPr>
          <a:xfrm>
            <a:off x="5449840" y="6275897"/>
            <a:ext cx="14747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Москва 2022</a:t>
            </a:r>
            <a:endParaRPr lang="en-GB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32EA8EB2-F2AC-4FB7-8C4C-62CCDD93B53E}"/>
                  </a:ext>
                </a:extLst>
              </p14:cNvPr>
              <p14:cNvContentPartPr/>
              <p14:nvPr/>
            </p14:nvContentPartPr>
            <p14:xfrm>
              <a:off x="3345300" y="4023360"/>
              <a:ext cx="360" cy="36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32EA8EB2-F2AC-4FB7-8C4C-62CCDD93B53E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340980" y="4019040"/>
                <a:ext cx="9000" cy="9000"/>
              </a:xfrm>
              <a:prstGeom prst="rect">
                <a:avLst/>
              </a:prstGeom>
            </p:spPr>
          </p:pic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8578E26A-D7E5-4935-AAC2-F4403F83F7CE}"/>
              </a:ext>
            </a:extLst>
          </p:cNvPr>
          <p:cNvSpPr txBox="1"/>
          <p:nvPr/>
        </p:nvSpPr>
        <p:spPr>
          <a:xfrm>
            <a:off x="7013360" y="4831228"/>
            <a:ext cx="490935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300000"/>
              </a:lnSpc>
            </a:pPr>
            <a:r>
              <a:rPr lang="ru-RU" dirty="0"/>
              <a:t>Научный руководитель                  К. М. </a:t>
            </a:r>
            <a:r>
              <a:rPr lang="ru-RU" dirty="0" err="1"/>
              <a:t>Белоцкий</a:t>
            </a:r>
            <a:endParaRPr lang="ru-RU" dirty="0"/>
          </a:p>
          <a:p>
            <a:r>
              <a:rPr lang="ru-RU" dirty="0"/>
              <a:t>Студент                                                     Н. Б. Мясников</a:t>
            </a:r>
          </a:p>
        </p:txBody>
      </p:sp>
    </p:spTree>
    <p:extLst>
      <p:ext uri="{BB962C8B-B14F-4D97-AF65-F5344CB8AC3E}">
        <p14:creationId xmlns:p14="http://schemas.microsoft.com/office/powerpoint/2010/main" val="11149246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F0BB308B-C472-4FEF-8B8E-67FC0EDE77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2217" y="81532"/>
            <a:ext cx="9231522" cy="6493458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D7290DF-86B6-9BA7-7E9A-5768CFCD34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7336" y="1947006"/>
            <a:ext cx="2400635" cy="9240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6729756-55DE-3E0B-2660-7911E9E1DA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87336" y="3596361"/>
            <a:ext cx="2105319" cy="3905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98C058D-32BB-7F61-B9CB-47BC95B471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44414" y="4846120"/>
            <a:ext cx="2886478" cy="9145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Arrow: Down 13">
            <a:extLst>
              <a:ext uri="{FF2B5EF4-FFF2-40B4-BE49-F238E27FC236}">
                <a16:creationId xmlns:a16="http://schemas.microsoft.com/office/drawing/2014/main" id="{71D83EE5-A0F8-02A1-648F-AB548FE635FC}"/>
              </a:ext>
            </a:extLst>
          </p:cNvPr>
          <p:cNvSpPr/>
          <p:nvPr/>
        </p:nvSpPr>
        <p:spPr>
          <a:xfrm>
            <a:off x="9826111" y="4256732"/>
            <a:ext cx="257453" cy="3195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FA3BA9-4444-D00F-D0B8-53710E5063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676" y="224725"/>
            <a:ext cx="4153993" cy="2522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1592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6D441-E2AF-FE17-2EF8-A35959A0C9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1433" y="301840"/>
            <a:ext cx="4231689" cy="60881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</a:rPr>
              <a:t>О</a:t>
            </a:r>
            <a:r>
              <a:rPr lang="ru-RU" b="0" i="0" dirty="0">
                <a:effectLst/>
                <a:latin typeface="Arial" panose="020B0604020202020204" pitchFamily="34" charset="0"/>
              </a:rPr>
              <a:t>сь Y –</a:t>
            </a:r>
            <a:r>
              <a:rPr lang="en-US" b="0" i="0" dirty="0">
                <a:effectLst/>
                <a:latin typeface="Arial" panose="020B0604020202020204" pitchFamily="34" charset="0"/>
              </a:rPr>
              <a:t> </a:t>
            </a:r>
            <a:r>
              <a:rPr lang="ru-RU" b="0" i="0" dirty="0">
                <a:effectLst/>
                <a:latin typeface="Arial" panose="020B0604020202020204" pitchFamily="34" charset="0"/>
              </a:rPr>
              <a:t>количество захватов ПЧД белым карликом при</a:t>
            </a:r>
            <a:r>
              <a:rPr lang="en-US" b="0" i="0" dirty="0">
                <a:effectLst/>
                <a:latin typeface="Arial" panose="020B0604020202020204" pitchFamily="34" charset="0"/>
              </a:rPr>
              <a:t> </a:t>
            </a:r>
            <a:r>
              <a:rPr lang="ru-RU" b="0" i="0" dirty="0">
                <a:effectLst/>
                <a:latin typeface="Arial" panose="020B0604020202020204" pitchFamily="34" charset="0"/>
              </a:rPr>
              <a:t>пролете через кластер ПЧД в логарифмическом масштабе</a:t>
            </a:r>
            <a:r>
              <a:rPr lang="en-US" b="0" i="0" dirty="0">
                <a:effectLst/>
                <a:latin typeface="Arial" panose="020B0604020202020204" pitchFamily="34" charset="0"/>
              </a:rPr>
              <a:t>:</a:t>
            </a:r>
            <a:r>
              <a:rPr lang="ru-RU" b="0" i="0" dirty="0">
                <a:effectLst/>
                <a:latin typeface="Arial" panose="020B0604020202020204" pitchFamily="34" charset="0"/>
              </a:rPr>
              <a:t> 𝑙𝑜𝑔(𝑁1(𝑚</a:t>
            </a:r>
            <a:r>
              <a:rPr lang="ru-RU" sz="1800" b="0" i="0" dirty="0">
                <a:effectLst/>
                <a:latin typeface="Arial" panose="020B0604020202020204" pitchFamily="34" charset="0"/>
              </a:rPr>
              <a:t>пчд</a:t>
            </a:r>
            <a:r>
              <a:rPr lang="ru-RU" b="0" i="0" dirty="0">
                <a:effectLst/>
                <a:latin typeface="Arial" panose="020B0604020202020204" pitchFamily="34" charset="0"/>
              </a:rPr>
              <a:t>, </a:t>
            </a:r>
            <a:r>
              <a:rPr lang="ru-RU" b="0" i="0" dirty="0" err="1">
                <a:effectLst/>
                <a:latin typeface="Courier New" panose="02070309020205020404" pitchFamily="49" charset="0"/>
              </a:rPr>
              <a:t>M</a:t>
            </a:r>
            <a:r>
              <a:rPr lang="ru-RU" sz="1800" b="0" i="0" dirty="0" err="1">
                <a:effectLst/>
                <a:latin typeface="Arial" panose="020B0604020202020204" pitchFamily="34" charset="0"/>
              </a:rPr>
              <a:t>кл</a:t>
            </a:r>
            <a:r>
              <a:rPr lang="ru-RU" b="0" i="0" dirty="0">
                <a:effectLst/>
                <a:latin typeface="Arial" panose="020B0604020202020204" pitchFamily="34" charset="0"/>
              </a:rPr>
              <a:t>))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ru-RU" dirty="0"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ru-RU" dirty="0">
              <a:latin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</a:rPr>
              <a:t>О</a:t>
            </a:r>
            <a:r>
              <a:rPr lang="ru-RU" b="0" i="0" dirty="0">
                <a:effectLst/>
                <a:latin typeface="Arial" panose="020B0604020202020204" pitchFamily="34" charset="0"/>
              </a:rPr>
              <a:t>сь Х – значение массы ПЧД в логарифмическом масштабе</a:t>
            </a:r>
            <a:r>
              <a:rPr lang="en-US" b="0" i="0" dirty="0">
                <a:effectLst/>
                <a:latin typeface="Arial" panose="020B0604020202020204" pitchFamily="34" charset="0"/>
              </a:rPr>
              <a:t>: </a:t>
            </a:r>
            <a:r>
              <a:rPr lang="ru-RU" b="0" i="0" dirty="0">
                <a:effectLst/>
                <a:latin typeface="Arial" panose="020B0604020202020204" pitchFamily="34" charset="0"/>
              </a:rPr>
              <a:t>𝑙𝑜𝑔(𝑚</a:t>
            </a:r>
            <a:r>
              <a:rPr lang="ru-RU" sz="1800" b="0" i="0" dirty="0">
                <a:effectLst/>
                <a:latin typeface="Arial" panose="020B0604020202020204" pitchFamily="34" charset="0"/>
              </a:rPr>
              <a:t>пчд</a:t>
            </a:r>
            <a:r>
              <a:rPr lang="ru-RU" b="0" i="0" dirty="0">
                <a:effectLst/>
                <a:latin typeface="Arial" panose="020B0604020202020204" pitchFamily="34" charset="0"/>
              </a:rPr>
              <a:t>)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3C9F2E7-B572-475C-BA1A-A7DDBC7A2E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0465" y="439225"/>
            <a:ext cx="6940102" cy="59508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6C584B3-7C0E-D5D8-0010-CFA7FAF830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077" y="3273577"/>
            <a:ext cx="2886478" cy="9145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CA472239-13DD-FAE2-D7A9-6ED8205E2EB5}"/>
              </a:ext>
            </a:extLst>
          </p:cNvPr>
          <p:cNvCxnSpPr/>
          <p:nvPr/>
        </p:nvCxnSpPr>
        <p:spPr>
          <a:xfrm>
            <a:off x="5463153" y="2502976"/>
            <a:ext cx="6021091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09848222-2F7D-E5D5-0893-48C90392E6C8}"/>
              </a:ext>
            </a:extLst>
          </p:cNvPr>
          <p:cNvSpPr txBox="1"/>
          <p:nvPr/>
        </p:nvSpPr>
        <p:spPr>
          <a:xfrm>
            <a:off x="10585342" y="5220368"/>
            <a:ext cx="95314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пчд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778B6A4-8704-89AB-AA42-8B014FF87B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6986" y="713758"/>
            <a:ext cx="1790950" cy="504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033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A11447-C806-0300-E01E-84FEC5B19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0636" y="3254313"/>
            <a:ext cx="5775562" cy="34232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0" i="0" dirty="0">
                <a:effectLst/>
                <a:latin typeface="Arial" panose="020B0604020202020204" pitchFamily="34" charset="0"/>
              </a:rPr>
              <a:t>график зависимости </a:t>
            </a:r>
            <a:r>
              <a:rPr lang="ru-RU" sz="3200" b="0" i="0" dirty="0" err="1">
                <a:effectLst/>
                <a:latin typeface="Courier New" panose="02070309020205020404" pitchFamily="49" charset="0"/>
              </a:rPr>
              <a:t>M</a:t>
            </a:r>
            <a:r>
              <a:rPr lang="ru-RU" sz="2000" b="0" i="0" dirty="0" err="1">
                <a:effectLst/>
                <a:latin typeface="Arial" panose="020B0604020202020204" pitchFamily="34" charset="0"/>
              </a:rPr>
              <a:t>кл</a:t>
            </a:r>
            <a:r>
              <a:rPr lang="ru-RU" sz="3200" b="0" i="0" dirty="0">
                <a:effectLst/>
                <a:latin typeface="Arial" panose="020B0604020202020204" pitchFamily="34" charset="0"/>
              </a:rPr>
              <a:t>(𝑚</a:t>
            </a:r>
            <a:r>
              <a:rPr lang="ru-RU" sz="2000" b="0" i="0" dirty="0">
                <a:effectLst/>
                <a:latin typeface="Arial" panose="020B0604020202020204" pitchFamily="34" charset="0"/>
              </a:rPr>
              <a:t>пчд</a:t>
            </a:r>
            <a:r>
              <a:rPr lang="ru-RU" sz="3200" b="0" i="0" dirty="0">
                <a:effectLst/>
                <a:latin typeface="Arial" panose="020B0604020202020204" pitchFamily="34" charset="0"/>
              </a:rPr>
              <a:t>)</a:t>
            </a:r>
          </a:p>
          <a:p>
            <a:pPr marL="0" indent="0" algn="ctr">
              <a:buNone/>
            </a:pPr>
            <a:r>
              <a:rPr lang="ru-RU" sz="3200" b="0" i="0" dirty="0">
                <a:effectLst/>
                <a:latin typeface="Arial" panose="020B0604020202020204" pitchFamily="34" charset="0"/>
              </a:rPr>
              <a:t> в логарифмическом</a:t>
            </a:r>
          </a:p>
          <a:p>
            <a:pPr marL="0" indent="0" algn="ctr">
              <a:buNone/>
            </a:pPr>
            <a:r>
              <a:rPr lang="ru-RU" sz="3200" b="0" i="0" dirty="0">
                <a:effectLst/>
                <a:latin typeface="Arial" panose="020B0604020202020204" pitchFamily="34" charset="0"/>
              </a:rPr>
              <a:t> масштабе для случая 𝑁1 = 1</a:t>
            </a:r>
            <a:endParaRPr lang="en-GB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759B9E3-FAFC-7E9A-C7BE-88789DF93B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391" y="166351"/>
            <a:ext cx="5330603" cy="12171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2CF706-21DA-72AC-B319-6391E00DC5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5158" y="254325"/>
            <a:ext cx="4348642" cy="93292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F451957-86A9-A99A-7FC3-BA8BA205C2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759" y="1964238"/>
            <a:ext cx="5442013" cy="4351338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</p:pic>
      <p:sp>
        <p:nvSpPr>
          <p:cNvPr id="12" name="Arrow: Right 11">
            <a:extLst>
              <a:ext uri="{FF2B5EF4-FFF2-40B4-BE49-F238E27FC236}">
                <a16:creationId xmlns:a16="http://schemas.microsoft.com/office/drawing/2014/main" id="{5135B126-EC0F-7102-754E-4114E57F5D3A}"/>
              </a:ext>
            </a:extLst>
          </p:cNvPr>
          <p:cNvSpPr/>
          <p:nvPr/>
        </p:nvSpPr>
        <p:spPr>
          <a:xfrm>
            <a:off x="5797825" y="489969"/>
            <a:ext cx="979502" cy="46163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FCE73248-6877-C72B-6DC9-5D82FBD10F36}"/>
              </a:ext>
            </a:extLst>
          </p:cNvPr>
          <p:cNvGrpSpPr/>
          <p:nvPr/>
        </p:nvGrpSpPr>
        <p:grpSpPr>
          <a:xfrm>
            <a:off x="1371246" y="4641077"/>
            <a:ext cx="320760" cy="884160"/>
            <a:chOff x="1371246" y="4641077"/>
            <a:chExt cx="320760" cy="8841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16" name="Ink 15">
                  <a:extLst>
                    <a:ext uri="{FF2B5EF4-FFF2-40B4-BE49-F238E27FC236}">
                      <a16:creationId xmlns:a16="http://schemas.microsoft.com/office/drawing/2014/main" id="{E1F8C38D-4125-2948-B0D6-8504067B91C7}"/>
                    </a:ext>
                  </a:extLst>
                </p14:cNvPr>
                <p14:cNvContentPartPr/>
                <p14:nvPr/>
              </p14:nvContentPartPr>
              <p14:xfrm>
                <a:off x="1371246" y="4824677"/>
                <a:ext cx="95760" cy="591840"/>
              </p14:xfrm>
            </p:contentPart>
          </mc:Choice>
          <mc:Fallback xmlns="">
            <p:pic>
              <p:nvPicPr>
                <p:cNvPr id="16" name="Ink 15">
                  <a:extLst>
                    <a:ext uri="{FF2B5EF4-FFF2-40B4-BE49-F238E27FC236}">
                      <a16:creationId xmlns:a16="http://schemas.microsoft.com/office/drawing/2014/main" id="{E1F8C38D-4125-2948-B0D6-8504067B91C7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1362246" y="4816037"/>
                  <a:ext cx="113400" cy="609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17" name="Ink 16">
                  <a:extLst>
                    <a:ext uri="{FF2B5EF4-FFF2-40B4-BE49-F238E27FC236}">
                      <a16:creationId xmlns:a16="http://schemas.microsoft.com/office/drawing/2014/main" id="{0502F8D1-0D4B-4349-5941-6F7EA6672157}"/>
                    </a:ext>
                  </a:extLst>
                </p14:cNvPr>
                <p14:cNvContentPartPr/>
                <p14:nvPr/>
              </p14:nvContentPartPr>
              <p14:xfrm>
                <a:off x="1572486" y="5427677"/>
                <a:ext cx="119520" cy="97560"/>
              </p14:xfrm>
            </p:contentPart>
          </mc:Choice>
          <mc:Fallback xmlns="">
            <p:pic>
              <p:nvPicPr>
                <p:cNvPr id="17" name="Ink 16">
                  <a:extLst>
                    <a:ext uri="{FF2B5EF4-FFF2-40B4-BE49-F238E27FC236}">
                      <a16:creationId xmlns:a16="http://schemas.microsoft.com/office/drawing/2014/main" id="{0502F8D1-0D4B-4349-5941-6F7EA6672157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1563846" y="5418677"/>
                  <a:ext cx="137160" cy="1152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A9F319F4-8080-83E7-D24A-DD410546E9CA}"/>
                    </a:ext>
                  </a:extLst>
                </p14:cNvPr>
                <p14:cNvContentPartPr/>
                <p14:nvPr/>
              </p14:nvContentPartPr>
              <p14:xfrm>
                <a:off x="1470966" y="4652957"/>
                <a:ext cx="16200" cy="60120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A9F319F4-8080-83E7-D24A-DD410546E9CA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1462326" y="4643957"/>
                  <a:ext cx="33840" cy="618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20" name="Ink 19">
                  <a:extLst>
                    <a:ext uri="{FF2B5EF4-FFF2-40B4-BE49-F238E27FC236}">
                      <a16:creationId xmlns:a16="http://schemas.microsoft.com/office/drawing/2014/main" id="{B5DE5705-11CB-C38B-5F0B-E99B9BE6C772}"/>
                    </a:ext>
                  </a:extLst>
                </p14:cNvPr>
                <p14:cNvContentPartPr/>
                <p14:nvPr/>
              </p14:nvContentPartPr>
              <p14:xfrm>
                <a:off x="1455846" y="4641077"/>
                <a:ext cx="33120" cy="713880"/>
              </p14:xfrm>
            </p:contentPart>
          </mc:Choice>
          <mc:Fallback xmlns="">
            <p:pic>
              <p:nvPicPr>
                <p:cNvPr id="20" name="Ink 19">
                  <a:extLst>
                    <a:ext uri="{FF2B5EF4-FFF2-40B4-BE49-F238E27FC236}">
                      <a16:creationId xmlns:a16="http://schemas.microsoft.com/office/drawing/2014/main" id="{B5DE5705-11CB-C38B-5F0B-E99B9BE6C772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1447206" y="4632077"/>
                  <a:ext cx="50760" cy="73152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25" name="Ink 24">
                <a:extLst>
                  <a:ext uri="{FF2B5EF4-FFF2-40B4-BE49-F238E27FC236}">
                    <a16:creationId xmlns:a16="http://schemas.microsoft.com/office/drawing/2014/main" id="{8CE939C0-E5D0-0DB8-9B43-59A9831580BD}"/>
                  </a:ext>
                </a:extLst>
              </p14:cNvPr>
              <p14:cNvContentPartPr/>
              <p14:nvPr/>
            </p14:nvContentPartPr>
            <p14:xfrm>
              <a:off x="3207966" y="4174157"/>
              <a:ext cx="264600" cy="258480"/>
            </p14:xfrm>
          </p:contentPart>
        </mc:Choice>
        <mc:Fallback xmlns="">
          <p:pic>
            <p:nvPicPr>
              <p:cNvPr id="25" name="Ink 24">
                <a:extLst>
                  <a:ext uri="{FF2B5EF4-FFF2-40B4-BE49-F238E27FC236}">
                    <a16:creationId xmlns:a16="http://schemas.microsoft.com/office/drawing/2014/main" id="{8CE939C0-E5D0-0DB8-9B43-59A9831580BD}"/>
                  </a:ext>
                </a:extLst>
              </p:cNvPr>
              <p:cNvPicPr/>
              <p:nvPr/>
            </p:nvPicPr>
            <p:blipFill>
              <a:blip r:embed="rId33"/>
              <a:stretch>
                <a:fillRect/>
              </a:stretch>
            </p:blipFill>
            <p:spPr>
              <a:xfrm>
                <a:off x="3199326" y="4165517"/>
                <a:ext cx="282240" cy="276120"/>
              </a:xfrm>
              <a:prstGeom prst="rect">
                <a:avLst/>
              </a:prstGeom>
            </p:spPr>
          </p:pic>
        </mc:Fallback>
      </mc:AlternateContent>
      <p:pic>
        <p:nvPicPr>
          <p:cNvPr id="27" name="Picture 26">
            <a:extLst>
              <a:ext uri="{FF2B5EF4-FFF2-40B4-BE49-F238E27FC236}">
                <a16:creationId xmlns:a16="http://schemas.microsoft.com/office/drawing/2014/main" id="{BA40886B-C108-3FC0-B9C8-5F4CC208D24B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307759" y="1534760"/>
            <a:ext cx="1528790" cy="488937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FF213B03-E63B-0DA8-0D86-734E583FC678}"/>
              </a:ext>
            </a:extLst>
          </p:cNvPr>
          <p:cNvSpPr txBox="1"/>
          <p:nvPr/>
        </p:nvSpPr>
        <p:spPr>
          <a:xfrm>
            <a:off x="4453190" y="5413276"/>
            <a:ext cx="609470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пчд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5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D67275CC-9BAB-27A2-F93E-1679894F7894}"/>
                  </a:ext>
                </a:extLst>
              </p14:cNvPr>
              <p14:cNvContentPartPr/>
              <p14:nvPr/>
            </p14:nvContentPartPr>
            <p14:xfrm>
              <a:off x="3597846" y="1998677"/>
              <a:ext cx="1408320" cy="1692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D67275CC-9BAB-27A2-F93E-1679894F7894}"/>
                  </a:ext>
                </a:extLst>
              </p:cNvPr>
              <p:cNvPicPr/>
              <p:nvPr/>
            </p:nvPicPr>
            <p:blipFill>
              <a:blip r:embed="rId36"/>
              <a:stretch>
                <a:fillRect/>
              </a:stretch>
            </p:blipFill>
            <p:spPr>
              <a:xfrm>
                <a:off x="3561846" y="1963037"/>
                <a:ext cx="1479960" cy="88560"/>
              </a:xfrm>
              <a:prstGeom prst="rect">
                <a:avLst/>
              </a:prstGeom>
            </p:spPr>
          </p:pic>
        </mc:Fallback>
      </mc:AlternateContent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41B4E4DD-A58B-8898-3A8E-300FC29F6CF0}"/>
              </a:ext>
            </a:extLst>
          </p:cNvPr>
          <p:cNvSpPr/>
          <p:nvPr/>
        </p:nvSpPr>
        <p:spPr>
          <a:xfrm>
            <a:off x="1487166" y="2058136"/>
            <a:ext cx="3471620" cy="3463871"/>
          </a:xfrm>
          <a:custGeom>
            <a:avLst/>
            <a:gdLst>
              <a:gd name="connsiteX0" fmla="*/ 0 w 3471620"/>
              <a:gd name="connsiteY0" fmla="*/ 3463871 h 3463871"/>
              <a:gd name="connsiteX1" fmla="*/ 3463871 w 3471620"/>
              <a:gd name="connsiteY1" fmla="*/ 984142 h 3463871"/>
              <a:gd name="connsiteX2" fmla="*/ 3471620 w 3471620"/>
              <a:gd name="connsiteY2" fmla="*/ 0 h 3463871"/>
              <a:gd name="connsiteX3" fmla="*/ 15498 w 3471620"/>
              <a:gd name="connsiteY3" fmla="*/ 15498 h 3463871"/>
              <a:gd name="connsiteX4" fmla="*/ 15498 w 3471620"/>
              <a:gd name="connsiteY4" fmla="*/ 100739 h 3463871"/>
              <a:gd name="connsiteX5" fmla="*/ 929898 w 3471620"/>
              <a:gd name="connsiteY5" fmla="*/ 108488 h 3463871"/>
              <a:gd name="connsiteX6" fmla="*/ 937648 w 3471620"/>
              <a:gd name="connsiteY6" fmla="*/ 557939 h 3463871"/>
              <a:gd name="connsiteX7" fmla="*/ 7749 w 3471620"/>
              <a:gd name="connsiteY7" fmla="*/ 550190 h 3463871"/>
              <a:gd name="connsiteX8" fmla="*/ 0 w 3471620"/>
              <a:gd name="connsiteY8" fmla="*/ 3463871 h 3463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71620" h="3463871">
                <a:moveTo>
                  <a:pt x="0" y="3463871"/>
                </a:moveTo>
                <a:lnTo>
                  <a:pt x="3463871" y="984142"/>
                </a:lnTo>
                <a:lnTo>
                  <a:pt x="3471620" y="0"/>
                </a:lnTo>
                <a:lnTo>
                  <a:pt x="15498" y="15498"/>
                </a:lnTo>
                <a:lnTo>
                  <a:pt x="15498" y="100739"/>
                </a:lnTo>
                <a:lnTo>
                  <a:pt x="929898" y="108488"/>
                </a:lnTo>
                <a:lnTo>
                  <a:pt x="937648" y="557939"/>
                </a:lnTo>
                <a:lnTo>
                  <a:pt x="7749" y="550190"/>
                </a:lnTo>
                <a:lnTo>
                  <a:pt x="0" y="3463871"/>
                </a:lnTo>
                <a:close/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FB1DF4-454E-4DC4-84CB-A3DDFC626586}"/>
              </a:ext>
            </a:extLst>
          </p:cNvPr>
          <p:cNvSpPr txBox="1"/>
          <p:nvPr/>
        </p:nvSpPr>
        <p:spPr>
          <a:xfrm rot="19485855">
            <a:off x="1344153" y="3649532"/>
            <a:ext cx="37276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Зона, где ограничение ослабляется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47415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2F61C0A2-031D-B181-FC24-865B1CE6FA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48" y="1778701"/>
            <a:ext cx="6428669" cy="3904280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930C7C7-EFF0-2378-F72F-E71F322ACB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529" y="372862"/>
            <a:ext cx="8228942" cy="79209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4C34ADF-46FC-15E2-B9DC-D639D14CE9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3413" y="1778701"/>
            <a:ext cx="4780525" cy="390428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1D8BAA0-CF42-38E5-823C-9B8CA9A9A2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0926" y="1945799"/>
            <a:ext cx="1659305" cy="673114"/>
          </a:xfrm>
          <a:prstGeom prst="rect">
            <a:avLst/>
          </a:prstGeom>
        </p:spPr>
      </p:pic>
      <p:sp>
        <p:nvSpPr>
          <p:cNvPr id="2" name="Arrow: Right 1">
            <a:extLst>
              <a:ext uri="{FF2B5EF4-FFF2-40B4-BE49-F238E27FC236}">
                <a16:creationId xmlns:a16="http://schemas.microsoft.com/office/drawing/2014/main" id="{A8A62A7E-6F1B-A9CB-9D33-4FD1E8BCECFE}"/>
              </a:ext>
            </a:extLst>
          </p:cNvPr>
          <p:cNvSpPr/>
          <p:nvPr/>
        </p:nvSpPr>
        <p:spPr>
          <a:xfrm>
            <a:off x="6377552" y="3165153"/>
            <a:ext cx="720671" cy="11313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B31775-3697-0952-2E9A-51FAE2BE4934}"/>
              </a:ext>
            </a:extLst>
          </p:cNvPr>
          <p:cNvSpPr txBox="1"/>
          <p:nvPr/>
        </p:nvSpPr>
        <p:spPr>
          <a:xfrm>
            <a:off x="10489440" y="4750395"/>
            <a:ext cx="1033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пчд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953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41FF54B2-1919-5444-E49B-6909EFC12C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13838" y="1923220"/>
            <a:ext cx="5307883" cy="4338293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A3537C-E46A-5A60-7C7C-20970679F4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4244" y="394542"/>
            <a:ext cx="6183511" cy="12937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548FE9-DAE4-BA48-AC1B-30CFAEB06F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949" r="51060"/>
          <a:stretch/>
        </p:blipFill>
        <p:spPr>
          <a:xfrm>
            <a:off x="7107476" y="2198256"/>
            <a:ext cx="976544" cy="64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2960F20-E77A-E8FA-627D-FF5D92DCB6E1}"/>
              </a:ext>
            </a:extLst>
          </p:cNvPr>
          <p:cNvSpPr txBox="1"/>
          <p:nvPr/>
        </p:nvSpPr>
        <p:spPr>
          <a:xfrm>
            <a:off x="1497524" y="2073741"/>
            <a:ext cx="4012124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f – </a:t>
            </a:r>
            <a:r>
              <a:rPr lang="ru-RU" sz="2800" dirty="0"/>
              <a:t>ограничение из статьи </a:t>
            </a:r>
            <a:r>
              <a:rPr lang="en-US" sz="2800" dirty="0"/>
              <a:t>Capela, Pshirkov, Tinyakov</a:t>
            </a:r>
            <a:endParaRPr lang="ru-RU" sz="2800" dirty="0"/>
          </a:p>
          <a:p>
            <a:endParaRPr lang="en-US" sz="2800" dirty="0"/>
          </a:p>
          <a:p>
            <a:r>
              <a:rPr lang="en-US" sz="2800" dirty="0"/>
              <a:t>N1 – </a:t>
            </a:r>
            <a:r>
              <a:rPr lang="ru-RU" sz="2800" dirty="0"/>
              <a:t>учёт эффекта экранировки, вызванной кластеризацией ПЧД</a:t>
            </a:r>
            <a:endParaRPr lang="en-GB" sz="2800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BABF13DB-5EB0-B6BE-0608-49CEA17F214C}"/>
              </a:ext>
            </a:extLst>
          </p:cNvPr>
          <p:cNvCxnSpPr/>
          <p:nvPr/>
        </p:nvCxnSpPr>
        <p:spPr>
          <a:xfrm>
            <a:off x="6718515" y="4169044"/>
            <a:ext cx="4331521" cy="0"/>
          </a:xfrm>
          <a:prstGeom prst="line">
            <a:avLst/>
          </a:prstGeom>
          <a:ln w="9525" cap="flat" cmpd="sng" algn="ctr">
            <a:solidFill>
              <a:schemeClr val="dk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706011B0-E4CB-DAB6-55E4-90252BC1347C}"/>
              </a:ext>
            </a:extLst>
          </p:cNvPr>
          <p:cNvSpPr txBox="1"/>
          <p:nvPr/>
        </p:nvSpPr>
        <p:spPr>
          <a:xfrm>
            <a:off x="10114326" y="5382338"/>
            <a:ext cx="93571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ru-RU" sz="1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пчд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г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2830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054F5-2D17-4577-B022-DD4943588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5960" y="205105"/>
            <a:ext cx="10515600" cy="1325563"/>
          </a:xfrm>
        </p:spPr>
        <p:txBody>
          <a:bodyPr/>
          <a:lstStyle/>
          <a:p>
            <a:r>
              <a:rPr lang="ru-RU" dirty="0"/>
              <a:t>Заключение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99F12B-CE2B-4386-990D-CF488182B2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9100" y="2500328"/>
            <a:ext cx="10233800" cy="291505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Полученные результаты несут следующий смысл</a:t>
            </a:r>
            <a:r>
              <a:rPr lang="en-US" sz="3200" dirty="0"/>
              <a:t>:</a:t>
            </a:r>
            <a:endParaRPr lang="ru-RU" sz="3200" dirty="0"/>
          </a:p>
          <a:p>
            <a:pPr marL="0" indent="0">
              <a:buNone/>
            </a:pPr>
            <a:r>
              <a:rPr lang="ru-RU" sz="3200" dirty="0"/>
              <a:t>При первом приближении в случае кластеризации доля, приходящаяся на ПЧД в общем количестве скрытой массы, увеличивается.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298340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61D5E2-2C50-B119-FFD0-E197F7564B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1CE55E-0D20-52D1-821A-55C17BE430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54744" y="3154255"/>
            <a:ext cx="4082512" cy="54949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Дополнительные слайды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99013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D96F2D3-94CB-09ED-ED9D-A8E0F572A3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47531" y="449903"/>
            <a:ext cx="2172003" cy="714475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0D59427-A875-9113-F6C0-4D4A1EABB2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7531" y="1164378"/>
            <a:ext cx="6410716" cy="524371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57CB240-8138-CFBB-46D9-687F8DFD23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8247" y="5903199"/>
            <a:ext cx="1000265" cy="504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5608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0D83BB0-CE72-B2E4-8D99-E738C7F90B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34148" y="1041685"/>
            <a:ext cx="6473714" cy="5500225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A3B1E40-E7DC-A34D-E6BD-7AB454D8A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196" y="508717"/>
            <a:ext cx="4517890" cy="11553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6191866-5E5B-1A5E-C275-A7DE3B41CD9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949" r="51060"/>
          <a:stretch/>
        </p:blipFill>
        <p:spPr>
          <a:xfrm>
            <a:off x="6400799" y="1340055"/>
            <a:ext cx="976544" cy="64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A978007-A392-DFBB-1ABA-5770B339D39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3785" t="21587" r="5117" b="11202"/>
          <a:stretch/>
        </p:blipFill>
        <p:spPr>
          <a:xfrm>
            <a:off x="10541181" y="5613115"/>
            <a:ext cx="914399" cy="4064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4DE15F5-196C-B380-D377-D832C21058F2}"/>
              </a:ext>
            </a:extLst>
          </p:cNvPr>
          <p:cNvSpPr txBox="1"/>
          <p:nvPr/>
        </p:nvSpPr>
        <p:spPr>
          <a:xfrm>
            <a:off x="306053" y="2360014"/>
            <a:ext cx="4630176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/>
              <a:t>f – </a:t>
            </a:r>
            <a:r>
              <a:rPr lang="ru-RU" sz="2800" dirty="0"/>
              <a:t>ограничение из статьи </a:t>
            </a:r>
            <a:r>
              <a:rPr lang="en-US" sz="2800" dirty="0"/>
              <a:t>Capela, Pshirkov, Tinyakov</a:t>
            </a:r>
            <a:endParaRPr lang="ru-RU" sz="2800" dirty="0"/>
          </a:p>
          <a:p>
            <a:endParaRPr lang="en-US" sz="2800" dirty="0"/>
          </a:p>
          <a:p>
            <a:r>
              <a:rPr lang="en-US" sz="2800" dirty="0"/>
              <a:t>N1 – </a:t>
            </a:r>
            <a:r>
              <a:rPr lang="ru-RU" sz="2800" dirty="0"/>
              <a:t>учёт эффекта экранировки, вызванной кластеризацией ПЧД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79180974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531</TotalTime>
  <Words>199</Words>
  <Application>Microsoft Office PowerPoint</Application>
  <PresentationFormat>Widescreen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Corbel</vt:lpstr>
      <vt:lpstr>Courier New</vt:lpstr>
      <vt:lpstr>Times New Roman</vt:lpstr>
      <vt:lpstr>Depth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Заключение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Nick Myasnikov</dc:creator>
  <cp:lastModifiedBy>Boureg</cp:lastModifiedBy>
  <cp:revision>31</cp:revision>
  <dcterms:created xsi:type="dcterms:W3CDTF">2021-12-21T16:58:01Z</dcterms:created>
  <dcterms:modified xsi:type="dcterms:W3CDTF">2022-05-30T06:44:35Z</dcterms:modified>
</cp:coreProperties>
</file>