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3" r:id="rId4"/>
    <p:sldId id="261" r:id="rId5"/>
    <p:sldId id="264" r:id="rId6"/>
    <p:sldId id="265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E84B7D6-8A4E-4EF8-9A2D-B03452865756}">
          <p14:sldIdLst>
            <p14:sldId id="256"/>
            <p14:sldId id="260"/>
            <p14:sldId id="263"/>
            <p14:sldId id="261"/>
            <p14:sldId id="264"/>
            <p14:sldId id="265"/>
            <p14:sldId id="262"/>
          </p14:sldIdLst>
        </p14:section>
        <p14:section name="Раздел без заголовка" id="{DE7F8471-1974-40EF-AA8D-CB73E7C29D69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D0A5-8505-402F-A187-5684317C5D8D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AA6A-9EC4-4FB0-B068-5E4FE3D18862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474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D0A5-8505-402F-A187-5684317C5D8D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AA6A-9EC4-4FB0-B068-5E4FE3D18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765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D0A5-8505-402F-A187-5684317C5D8D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AA6A-9EC4-4FB0-B068-5E4FE3D18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428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D0A5-8505-402F-A187-5684317C5D8D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AA6A-9EC4-4FB0-B068-5E4FE3D18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6728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D0A5-8505-402F-A187-5684317C5D8D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AA6A-9EC4-4FB0-B068-5E4FE3D18862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8797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D0A5-8505-402F-A187-5684317C5D8D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AA6A-9EC4-4FB0-B068-5E4FE3D18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5844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D0A5-8505-402F-A187-5684317C5D8D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AA6A-9EC4-4FB0-B068-5E4FE3D18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893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D0A5-8505-402F-A187-5684317C5D8D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AA6A-9EC4-4FB0-B068-5E4FE3D18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0177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D0A5-8505-402F-A187-5684317C5D8D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AA6A-9EC4-4FB0-B068-5E4FE3D18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1354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7E9D0A5-8505-402F-A187-5684317C5D8D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86AA6A-9EC4-4FB0-B068-5E4FE3D18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317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D0A5-8505-402F-A187-5684317C5D8D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6AA6A-9EC4-4FB0-B068-5E4FE3D18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733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7E9D0A5-8505-402F-A187-5684317C5D8D}" type="datetimeFigureOut">
              <a:rPr lang="ru-RU" smtClean="0"/>
              <a:t>30.05.2022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086AA6A-9EC4-4FB0-B068-5E4FE3D18862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406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93223" y="1489302"/>
            <a:ext cx="9605554" cy="2387600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Изучение работы вспомогательных детекторов по идентификации частиц для оценки качества их отбора для эксперимента 2021 г. по тестированию детектора переходного излучения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1366"/>
            <a:ext cx="9144000" cy="1655762"/>
          </a:xfrm>
        </p:spPr>
        <p:txBody>
          <a:bodyPr/>
          <a:lstStyle/>
          <a:p>
            <a:r>
              <a:rPr lang="ru-RU" dirty="0" smtClean="0"/>
              <a:t>Национальный Исследовательский Ядерный Университет «МИФИ»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039497" y="4579349"/>
            <a:ext cx="252408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Токарева П.С.</a:t>
            </a:r>
          </a:p>
          <a:p>
            <a:r>
              <a:rPr lang="ru-RU" dirty="0" smtClean="0"/>
              <a:t>Б19-102</a:t>
            </a:r>
          </a:p>
          <a:p>
            <a:endParaRPr lang="ru-RU" dirty="0"/>
          </a:p>
          <a:p>
            <a:r>
              <a:rPr lang="ru-RU" dirty="0" smtClean="0"/>
              <a:t>Научный руководитель:</a:t>
            </a:r>
          </a:p>
          <a:p>
            <a:r>
              <a:rPr lang="ru-RU" dirty="0" smtClean="0"/>
              <a:t>Смирнов С.Ю.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5965237"/>
            <a:ext cx="1852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 </a:t>
            </a:r>
            <a:r>
              <a:rPr lang="ru-RU" dirty="0" smtClean="0"/>
              <a:t>мая 202</a:t>
            </a:r>
            <a:r>
              <a:rPr lang="en-US" dirty="0" smtClean="0"/>
              <a:t>2</a:t>
            </a:r>
            <a:r>
              <a:rPr lang="ru-RU" dirty="0" smtClean="0"/>
              <a:t> </a:t>
            </a:r>
            <a:r>
              <a:rPr lang="ru-RU" dirty="0" smtClean="0"/>
              <a:t>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5980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725379"/>
            <a:ext cx="12192000" cy="1450757"/>
          </a:xfrm>
        </p:spPr>
        <p:txBody>
          <a:bodyPr>
            <a:normAutofit/>
          </a:bodyPr>
          <a:lstStyle/>
          <a:p>
            <a:r>
              <a:rPr lang="ru-RU" sz="4400" dirty="0" smtClean="0"/>
              <a:t>2</a:t>
            </a:r>
            <a:r>
              <a:rPr lang="en-US" sz="4400" dirty="0" smtClean="0"/>
              <a:t>d</a:t>
            </a:r>
            <a:r>
              <a:rPr lang="ru-RU" sz="4400" dirty="0" smtClean="0"/>
              <a:t> спектры корреляций сигналов с детекторов</a:t>
            </a:r>
            <a:endParaRPr lang="ru-RU" sz="4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47190" y="4097776"/>
            <a:ext cx="37005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LeadGlass</a:t>
            </a:r>
            <a:r>
              <a:rPr lang="en-US" dirty="0" smtClean="0"/>
              <a:t> vs </a:t>
            </a:r>
            <a:r>
              <a:rPr lang="en-US" dirty="0" err="1" smtClean="0"/>
              <a:t>Preshower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ru-RU" dirty="0" smtClean="0"/>
              <a:t>красный – электрон, синий – пион)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64665" y="4093815"/>
            <a:ext cx="37005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Cherenkov vs </a:t>
            </a:r>
            <a:r>
              <a:rPr lang="en-US" dirty="0" err="1"/>
              <a:t>Preshower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</a:t>
            </a:r>
            <a:r>
              <a:rPr lang="ru-RU" dirty="0"/>
              <a:t>красный – электрон, синий – пион)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2053"/>
            <a:ext cx="5917475" cy="294572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658" y="1152053"/>
            <a:ext cx="5924845" cy="2949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65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82880"/>
            <a:ext cx="12192000" cy="1450757"/>
          </a:xfrm>
        </p:spPr>
        <p:txBody>
          <a:bodyPr>
            <a:normAutofit/>
          </a:bodyPr>
          <a:lstStyle/>
          <a:p>
            <a:r>
              <a:rPr lang="ru-RU" sz="4400" dirty="0" smtClean="0"/>
              <a:t>2</a:t>
            </a:r>
            <a:r>
              <a:rPr lang="en-US" sz="4400" dirty="0" smtClean="0"/>
              <a:t>d</a:t>
            </a:r>
            <a:r>
              <a:rPr lang="ru-RU" sz="4400" dirty="0" smtClean="0"/>
              <a:t> спектры корреляций сигналов с </a:t>
            </a:r>
            <a:r>
              <a:rPr lang="ru-RU" sz="4400" dirty="0" smtClean="0"/>
              <a:t>детекторов </a:t>
            </a:r>
            <a:r>
              <a:rPr lang="en-US" sz="4400" dirty="0" smtClean="0"/>
              <a:t>(</a:t>
            </a:r>
            <a:r>
              <a:rPr lang="ru-RU" sz="4400" dirty="0" smtClean="0"/>
              <a:t>продолжение</a:t>
            </a:r>
            <a:r>
              <a:rPr lang="en-US" sz="4400" dirty="0" smtClean="0"/>
              <a:t>)</a:t>
            </a:r>
            <a:endParaRPr lang="ru-RU" sz="4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48927" y="5041953"/>
            <a:ext cx="37005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Cherenkov vs </a:t>
            </a:r>
            <a:r>
              <a:rPr lang="en-US" dirty="0" err="1" smtClean="0"/>
              <a:t>LeadGlass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ru-RU" dirty="0" smtClean="0"/>
              <a:t>красный – электрон, синий – пион)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68716"/>
            <a:ext cx="6774597" cy="3372398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774597" y="1991936"/>
            <a:ext cx="511628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/>
              <a:t>Для Ливневого детектора </a:t>
            </a:r>
            <a:r>
              <a:rPr lang="ru-RU" dirty="0" smtClean="0"/>
              <a:t>– от </a:t>
            </a:r>
            <a:r>
              <a:rPr lang="ru-RU" dirty="0" smtClean="0">
                <a:solidFill>
                  <a:srgbClr val="FF0000"/>
                </a:solidFill>
              </a:rPr>
              <a:t>электрона</a:t>
            </a:r>
            <a:r>
              <a:rPr lang="ru-RU" dirty="0" smtClean="0"/>
              <a:t> в области </a:t>
            </a:r>
            <a:r>
              <a:rPr lang="ru-RU" dirty="0" smtClean="0">
                <a:solidFill>
                  <a:srgbClr val="FF0000"/>
                </a:solidFill>
              </a:rPr>
              <a:t>1000-380</a:t>
            </a:r>
            <a:r>
              <a:rPr lang="ru-RU" dirty="0" smtClean="0"/>
              <a:t>, от </a:t>
            </a:r>
            <a:r>
              <a:rPr lang="ru-RU" dirty="0">
                <a:solidFill>
                  <a:srgbClr val="002060"/>
                </a:solidFill>
              </a:rPr>
              <a:t>пиона</a:t>
            </a:r>
            <a:r>
              <a:rPr lang="ru-RU" dirty="0"/>
              <a:t> в области </a:t>
            </a:r>
            <a:r>
              <a:rPr lang="ru-RU" dirty="0" smtClean="0">
                <a:solidFill>
                  <a:srgbClr val="002060"/>
                </a:solidFill>
              </a:rPr>
              <a:t>300-600</a:t>
            </a:r>
            <a:r>
              <a:rPr lang="ru-RU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Для </a:t>
            </a:r>
            <a:r>
              <a:rPr lang="ru-RU" dirty="0" err="1"/>
              <a:t>Каллориметра</a:t>
            </a:r>
            <a:r>
              <a:rPr lang="ru-RU" dirty="0"/>
              <a:t> из свинцового стекла </a:t>
            </a:r>
            <a:r>
              <a:rPr lang="ru-RU" dirty="0" smtClean="0"/>
              <a:t>- от </a:t>
            </a:r>
            <a:r>
              <a:rPr lang="ru-RU" dirty="0">
                <a:solidFill>
                  <a:srgbClr val="FF0000"/>
                </a:solidFill>
              </a:rPr>
              <a:t>электрона</a:t>
            </a: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/>
              <a:t>области </a:t>
            </a:r>
            <a:r>
              <a:rPr lang="ru-RU" dirty="0" smtClean="0">
                <a:solidFill>
                  <a:srgbClr val="FF0000"/>
                </a:solidFill>
              </a:rPr>
              <a:t>1500-1700</a:t>
            </a:r>
            <a:r>
              <a:rPr lang="ru-RU" dirty="0" smtClean="0"/>
              <a:t>, </a:t>
            </a:r>
            <a:r>
              <a:rPr lang="ru-RU" dirty="0"/>
              <a:t>от </a:t>
            </a:r>
            <a:r>
              <a:rPr lang="ru-RU" dirty="0">
                <a:solidFill>
                  <a:srgbClr val="002060"/>
                </a:solidFill>
              </a:rPr>
              <a:t>пиона</a:t>
            </a:r>
            <a:r>
              <a:rPr lang="ru-RU" dirty="0"/>
              <a:t> в области </a:t>
            </a:r>
            <a:r>
              <a:rPr lang="ru-RU" dirty="0" smtClean="0">
                <a:solidFill>
                  <a:srgbClr val="002060"/>
                </a:solidFill>
              </a:rPr>
              <a:t>200-900;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Для </a:t>
            </a:r>
            <a:r>
              <a:rPr lang="ru-RU" dirty="0" err="1"/>
              <a:t>Черенковского</a:t>
            </a:r>
            <a:r>
              <a:rPr lang="ru-RU" dirty="0"/>
              <a:t> детектора </a:t>
            </a:r>
            <a:r>
              <a:rPr lang="ru-RU" dirty="0" smtClean="0"/>
              <a:t>– от </a:t>
            </a:r>
            <a:r>
              <a:rPr lang="ru-RU" dirty="0" smtClean="0">
                <a:solidFill>
                  <a:srgbClr val="FF0000"/>
                </a:solidFill>
              </a:rPr>
              <a:t>электрона</a:t>
            </a:r>
            <a:r>
              <a:rPr lang="ru-RU" dirty="0" smtClean="0"/>
              <a:t> в </a:t>
            </a:r>
            <a:r>
              <a:rPr lang="ru-RU" dirty="0"/>
              <a:t>области </a:t>
            </a:r>
            <a:r>
              <a:rPr lang="ru-RU" dirty="0" smtClean="0">
                <a:solidFill>
                  <a:srgbClr val="FF0000"/>
                </a:solidFill>
              </a:rPr>
              <a:t>250-650</a:t>
            </a:r>
            <a:r>
              <a:rPr lang="ru-RU" dirty="0" smtClean="0"/>
              <a:t>, </a:t>
            </a:r>
            <a:r>
              <a:rPr lang="ru-RU" dirty="0"/>
              <a:t>от </a:t>
            </a:r>
            <a:r>
              <a:rPr lang="ru-RU" dirty="0">
                <a:solidFill>
                  <a:srgbClr val="002060"/>
                </a:solidFill>
              </a:rPr>
              <a:t>пиона</a:t>
            </a:r>
            <a:r>
              <a:rPr lang="ru-RU" dirty="0"/>
              <a:t> в области </a:t>
            </a:r>
            <a:r>
              <a:rPr lang="ru-RU" dirty="0" smtClean="0">
                <a:solidFill>
                  <a:srgbClr val="002060"/>
                </a:solidFill>
              </a:rPr>
              <a:t>100-130.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774597" y="1267877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dirty="0" smtClean="0">
                <a:latin typeface="+mj-lt"/>
              </a:rPr>
              <a:t>Интервалы амплитуд</a:t>
            </a:r>
            <a:endParaRPr lang="ru-RU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0441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213771" cy="12809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Анализ спектров амплитуд с детекторов </a:t>
            </a:r>
            <a:r>
              <a:rPr lang="en-US" dirty="0" err="1" smtClean="0"/>
              <a:t>Scint</a:t>
            </a:r>
            <a:r>
              <a:rPr lang="en-US" dirty="0" smtClean="0"/>
              <a:t> 2</a:t>
            </a:r>
            <a:r>
              <a:rPr lang="ru-RU" dirty="0" smtClean="0"/>
              <a:t>, </a:t>
            </a:r>
            <a:r>
              <a:rPr lang="en-US" dirty="0" err="1" smtClean="0"/>
              <a:t>Scint</a:t>
            </a:r>
            <a:r>
              <a:rPr lang="en-US" dirty="0" smtClean="0"/>
              <a:t> 3 </a:t>
            </a:r>
            <a:r>
              <a:rPr lang="ru-RU" dirty="0" smtClean="0"/>
              <a:t>и </a:t>
            </a:r>
            <a:r>
              <a:rPr lang="en-US" dirty="0" smtClean="0"/>
              <a:t>Multiplicity (450</a:t>
            </a:r>
            <a:r>
              <a:rPr lang="ru-RU" dirty="0" smtClean="0"/>
              <a:t>-й запуск</a:t>
            </a:r>
            <a:r>
              <a:rPr lang="en-US" dirty="0" smtClean="0"/>
              <a:t>)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9125" y="1280940"/>
            <a:ext cx="9875520" cy="4916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90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213771" cy="12809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Анализ спектров амплитуд с детекторов </a:t>
            </a:r>
            <a:r>
              <a:rPr lang="en-US" dirty="0" err="1" smtClean="0"/>
              <a:t>Scint</a:t>
            </a:r>
            <a:r>
              <a:rPr lang="en-US" dirty="0" smtClean="0"/>
              <a:t> 2</a:t>
            </a:r>
            <a:r>
              <a:rPr lang="ru-RU" dirty="0" smtClean="0"/>
              <a:t>, </a:t>
            </a:r>
            <a:r>
              <a:rPr lang="en-US" dirty="0" err="1" smtClean="0"/>
              <a:t>Scint</a:t>
            </a:r>
            <a:r>
              <a:rPr lang="en-US" dirty="0" smtClean="0"/>
              <a:t> 3 </a:t>
            </a:r>
            <a:r>
              <a:rPr lang="ru-RU" dirty="0" smtClean="0"/>
              <a:t>и </a:t>
            </a:r>
            <a:r>
              <a:rPr lang="en-US" dirty="0" smtClean="0"/>
              <a:t>Multiplicity (</a:t>
            </a:r>
            <a:r>
              <a:rPr lang="ru-RU" dirty="0" smtClean="0"/>
              <a:t>500-й запуск</a:t>
            </a:r>
            <a:r>
              <a:rPr lang="en-US" dirty="0" smtClean="0"/>
              <a:t>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124" y="1280940"/>
            <a:ext cx="9789522" cy="4873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80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213771" cy="12809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Анализ спектров амплитуд с детекторов </a:t>
            </a:r>
            <a:r>
              <a:rPr lang="en-US" dirty="0" err="1" smtClean="0"/>
              <a:t>Scint</a:t>
            </a:r>
            <a:r>
              <a:rPr lang="en-US" dirty="0" smtClean="0"/>
              <a:t> 2</a:t>
            </a:r>
            <a:r>
              <a:rPr lang="ru-RU" dirty="0" smtClean="0"/>
              <a:t>, </a:t>
            </a:r>
            <a:r>
              <a:rPr lang="en-US" dirty="0" err="1" smtClean="0"/>
              <a:t>Scint</a:t>
            </a:r>
            <a:r>
              <a:rPr lang="en-US" dirty="0" smtClean="0"/>
              <a:t> 3 </a:t>
            </a:r>
            <a:r>
              <a:rPr lang="ru-RU" dirty="0" smtClean="0"/>
              <a:t>и </a:t>
            </a:r>
            <a:r>
              <a:rPr lang="en-US" dirty="0" smtClean="0"/>
              <a:t>Multiplicity (</a:t>
            </a:r>
            <a:r>
              <a:rPr lang="ru-RU" dirty="0" smtClean="0"/>
              <a:t>544-й запуск</a:t>
            </a:r>
            <a:r>
              <a:rPr lang="en-US" dirty="0" smtClean="0"/>
              <a:t>)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2124" y="1164154"/>
            <a:ext cx="9789522" cy="4873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41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383" y="-588608"/>
            <a:ext cx="10058400" cy="1450757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Заключение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9525" y="1685109"/>
            <a:ext cx="95141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ходе работы были </a:t>
            </a:r>
            <a:r>
              <a:rPr lang="ru-RU" sz="2400" dirty="0"/>
              <a:t>д</a:t>
            </a:r>
            <a:r>
              <a:rPr lang="ru-RU" sz="2400" dirty="0" smtClean="0"/>
              <a:t>остигнуты следующие результаты: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Проанализированы </a:t>
            </a:r>
            <a:r>
              <a:rPr lang="ru-RU" sz="2400" dirty="0" smtClean="0"/>
              <a:t>данные с вспомогательных детекторов по идентификации частиц и найдены вероятности неправильно определить с помощью них </a:t>
            </a:r>
            <a:r>
              <a:rPr lang="ru-RU" sz="2400" dirty="0" smtClean="0"/>
              <a:t>частицу;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Было обнаружено, что счётчик множественности не был включён в триггерную систему;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Было выявлено, что не выполнялось аппаратное ограничение для счётчика множественности.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7773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246</TotalTime>
  <Words>223</Words>
  <Application>Microsoft Office PowerPoint</Application>
  <PresentationFormat>Широкоэкранный</PresentationFormat>
  <Paragraphs>29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Ретро</vt:lpstr>
      <vt:lpstr>Изучение работы вспомогательных детекторов по идентификации частиц для оценки качества их отбора для эксперимента 2021 г. по тестированию детектора переходного излучения</vt:lpstr>
      <vt:lpstr>2d спектры корреляций сигналов с детекторов</vt:lpstr>
      <vt:lpstr>2d спектры корреляций сигналов с детекторов (продолжение)</vt:lpstr>
      <vt:lpstr>Анализ спектров амплитуд с детекторов Scint 2, Scint 3 и Multiplicity (450-й запуск)</vt:lpstr>
      <vt:lpstr>Анализ спектров амплитуд с детекторов Scint 2, Scint 3 и Multiplicity (500-й запуск)</vt:lpstr>
      <vt:lpstr>Анализ спектров амплитуд с детекторов Scint 2, Scint 3 и Multiplicity (544-й запуск)</vt:lpstr>
      <vt:lpstr>Заключение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Изучение работы детекторов по отбору частиц и оценка примеси остаточных частиц одного сорта в наборе данных по частицам другого сорта.</dc:title>
  <dc:creator>днс</dc:creator>
  <cp:lastModifiedBy>днс</cp:lastModifiedBy>
  <cp:revision>14</cp:revision>
  <dcterms:created xsi:type="dcterms:W3CDTF">2021-12-21T16:39:45Z</dcterms:created>
  <dcterms:modified xsi:type="dcterms:W3CDTF">2022-05-30T04:13:49Z</dcterms:modified>
</cp:coreProperties>
</file>