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57" r:id="rId4"/>
    <p:sldId id="278" r:id="rId5"/>
    <p:sldId id="259" r:id="rId6"/>
    <p:sldId id="260" r:id="rId7"/>
    <p:sldId id="269" r:id="rId8"/>
    <p:sldId id="270" r:id="rId9"/>
    <p:sldId id="271" r:id="rId10"/>
    <p:sldId id="272" r:id="rId11"/>
    <p:sldId id="277" r:id="rId12"/>
    <p:sldId id="266" r:id="rId13"/>
    <p:sldId id="258" r:id="rId14"/>
    <p:sldId id="280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17" autoAdjust="0"/>
  </p:normalViewPr>
  <p:slideViewPr>
    <p:cSldViewPr snapToGrid="0">
      <p:cViewPr>
        <p:scale>
          <a:sx n="50" d="100"/>
          <a:sy n="50" d="100"/>
        </p:scale>
        <p:origin x="704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97689-CFD6-4DA5-971D-9926426410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FC23-4AE4-4F5A-B932-06CE8828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6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Представим следующую ситуацию. Пусть, например, произошла некоторая ядерная реакция, образовалось некоторое ядро с избыточной энергией (верхний правый случай).</a:t>
            </a:r>
          </a:p>
          <a:p>
            <a:r>
              <a:rPr lang="ru-RU" dirty="0"/>
              <a:t>Затем эта энергия высвобождается порциями, причём ядро оказывается в одном из множества возможных возбуждённых </a:t>
            </a:r>
            <a:r>
              <a:rPr lang="ru-RU" dirty="0" err="1"/>
              <a:t>многочастичных</a:t>
            </a:r>
            <a:r>
              <a:rPr lang="ru-RU" dirty="0"/>
              <a:t> состояний.</a:t>
            </a:r>
          </a:p>
          <a:p>
            <a:r>
              <a:rPr lang="ru-RU" dirty="0"/>
              <a:t>Чем больше определённых </a:t>
            </a:r>
            <a:r>
              <a:rPr lang="ru-RU" dirty="0" err="1"/>
              <a:t>многочастичных</a:t>
            </a:r>
            <a:r>
              <a:rPr lang="ru-RU" dirty="0"/>
              <a:t> состояний, тем более вероятен переход именно в них.</a:t>
            </a:r>
          </a:p>
          <a:p>
            <a:r>
              <a:rPr lang="ru-RU" dirty="0"/>
              <a:t>А это как раз и есть тема отчёта --- плотность возбуждённых состояний атомных ядер.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50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Следующая модель --- трёхмерный осциллятор.</a:t>
            </a:r>
          </a:p>
          <a:p>
            <a:r>
              <a:rPr lang="ru-RU" dirty="0" err="1"/>
              <a:t>Одночастичный</a:t>
            </a:r>
            <a:r>
              <a:rPr lang="ru-RU" dirty="0"/>
              <a:t> спектр выглядит следующим образом. Видно, что вырождение по энергиям очень велико.</a:t>
            </a:r>
          </a:p>
          <a:p>
            <a:r>
              <a:rPr lang="ru-RU" dirty="0"/>
              <a:t>По 20, по 30 </a:t>
            </a:r>
            <a:r>
              <a:rPr lang="ru-RU" dirty="0" err="1"/>
              <a:t>одночастичных</a:t>
            </a:r>
            <a:r>
              <a:rPr lang="ru-RU" dirty="0"/>
              <a:t> состояний с одной и той же энергией.</a:t>
            </a:r>
          </a:p>
          <a:p>
            <a:r>
              <a:rPr lang="ru-RU" dirty="0"/>
              <a:t>Поэтому при одной и той же энергии возбуждения приходится перебирать гораздо больше </a:t>
            </a:r>
            <a:r>
              <a:rPr lang="ru-RU" dirty="0" err="1"/>
              <a:t>многочастичных</a:t>
            </a:r>
            <a:r>
              <a:rPr lang="ru-RU" dirty="0"/>
              <a:t> состояний.</a:t>
            </a:r>
          </a:p>
          <a:p>
            <a:r>
              <a:rPr lang="ru-RU" dirty="0"/>
              <a:t>Иногда даже для основного состояния перебор оказывается затруднительным.</a:t>
            </a:r>
          </a:p>
          <a:p>
            <a:r>
              <a:rPr lang="ru-RU" dirty="0"/>
              <a:t>Поэтому алгоритм полного перебора здесь малоприменим, используем алгоритм </a:t>
            </a:r>
            <a:r>
              <a:rPr lang="en-US" dirty="0"/>
              <a:t>“</a:t>
            </a:r>
            <a:r>
              <a:rPr lang="ru-RU" dirty="0"/>
              <a:t>через числа сочетаний</a:t>
            </a:r>
            <a:r>
              <a:rPr lang="en-US" dirty="0"/>
              <a:t>”</a:t>
            </a:r>
            <a:r>
              <a:rPr lang="ru-RU" dirty="0"/>
              <a:t>.</a:t>
            </a:r>
          </a:p>
          <a:p>
            <a:r>
              <a:rPr lang="ru-RU" dirty="0"/>
              <a:t>Его недостаток на данный момент – пока что он позволяет оценить порядок величины. Общая формула для алгоритма пока что не ясна.</a:t>
            </a:r>
          </a:p>
          <a:p>
            <a:endParaRPr lang="ru-RU" dirty="0"/>
          </a:p>
          <a:p>
            <a:r>
              <a:rPr lang="ru-RU" dirty="0"/>
              <a:t>Рассмотрим ядро кальция-40.</a:t>
            </a:r>
          </a:p>
          <a:p>
            <a:r>
              <a:rPr lang="ru-RU" dirty="0"/>
              <a:t>Три синие точки – полученные значения, для наглядности первая и последняя соединены прямой.</a:t>
            </a:r>
          </a:p>
          <a:p>
            <a:r>
              <a:rPr lang="ru-RU" dirty="0"/>
              <a:t>Отсюда получается, что значение параметра плотности где-то около 6.8 обратных </a:t>
            </a:r>
            <a:r>
              <a:rPr lang="ru-RU" dirty="0" err="1"/>
              <a:t>мэв</a:t>
            </a:r>
            <a:r>
              <a:rPr lang="ru-RU" dirty="0"/>
              <a:t>. Это немного больше табличных значений для различных ядер.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3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аналогичном подходе к другим ядрам получается то же самое: значения немного выше табличных.</a:t>
            </a:r>
          </a:p>
          <a:p>
            <a:r>
              <a:rPr lang="ru-RU" dirty="0"/>
              <a:t>Запомним это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4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Следующая простейшая ядерная модель оболочек – модель прямоугольной ямы.</a:t>
            </a:r>
          </a:p>
          <a:p>
            <a:r>
              <a:rPr lang="ru-RU" dirty="0"/>
              <a:t>Вырождение по энергиям не слишком велико, поэтому можем использовать алгоритм </a:t>
            </a:r>
            <a:r>
              <a:rPr lang="en-US" dirty="0"/>
              <a:t>“</a:t>
            </a:r>
            <a:r>
              <a:rPr lang="ru-RU" dirty="0"/>
              <a:t>полного перебора</a:t>
            </a:r>
            <a:r>
              <a:rPr lang="en-US" dirty="0"/>
              <a:t>”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Рассмотрим, к примеру, ядро титана-44.</a:t>
            </a:r>
          </a:p>
          <a:p>
            <a:r>
              <a:rPr lang="ru-RU" dirty="0"/>
              <a:t>Расхождение смоделированных данных теперь получается гораздо сильнее.</a:t>
            </a:r>
          </a:p>
          <a:p>
            <a:r>
              <a:rPr lang="ru-RU" dirty="0"/>
              <a:t>Обратим внимание, что все полученные значения меньше табличных. Запомним это.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33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работе был проделан вывод аналитической формулы по аналогии с книгой Бора </a:t>
            </a:r>
            <a:r>
              <a:rPr lang="ru-RU" dirty="0" err="1"/>
              <a:t>Моттельсона</a:t>
            </a:r>
            <a:r>
              <a:rPr lang="ru-RU" dirty="0"/>
              <a:t>.</a:t>
            </a:r>
          </a:p>
          <a:p>
            <a:r>
              <a:rPr lang="ru-RU" dirty="0"/>
              <a:t>Построены алгоритмы для перебора </a:t>
            </a:r>
            <a:r>
              <a:rPr lang="ru-RU" dirty="0" err="1"/>
              <a:t>многочастичных</a:t>
            </a:r>
            <a:r>
              <a:rPr lang="ru-RU" dirty="0"/>
              <a:t> состояний.</a:t>
            </a:r>
          </a:p>
          <a:p>
            <a:r>
              <a:rPr lang="ru-RU" dirty="0"/>
              <a:t>В одномерном осцилляторе была проверена работа алгоритма полного перебора, а также выявлены ограничения на аналитическую формулу.</a:t>
            </a:r>
          </a:p>
          <a:p>
            <a:r>
              <a:rPr lang="ru-RU" dirty="0"/>
              <a:t>В модели трёхмерного осциллятора получается, что значения параметра плотности чуть больше табличных, а в модели прямоугольной ямы – меньше. Таким образом, ядерный потенциал представляет собой нечто между осциллятором и прямоугольной ямой.</a:t>
            </a:r>
          </a:p>
          <a:p>
            <a:endParaRPr lang="ru-RU" dirty="0"/>
          </a:p>
          <a:p>
            <a:r>
              <a:rPr lang="ru-RU" dirty="0"/>
              <a:t>Было показано, как сильно модель может влиять на результат. Поэтому выбор хорошей модели важен.</a:t>
            </a:r>
          </a:p>
          <a:p>
            <a:r>
              <a:rPr lang="ru-RU" dirty="0"/>
              <a:t>Также планируется учесть спин </a:t>
            </a:r>
            <a:r>
              <a:rPr lang="ru-RU" dirty="0" err="1"/>
              <a:t>многочастичных</a:t>
            </a:r>
            <a:r>
              <a:rPr lang="ru-RU" dirty="0"/>
              <a:t> состояний. Тогда будет снятие вырождения по энергиям, и что-то обязательно должно поменяться.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8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 то есть сколько состояний приходится на некоторый интервал энергий.</a:t>
            </a:r>
          </a:p>
          <a:p>
            <a:r>
              <a:rPr lang="ru-RU" dirty="0"/>
              <a:t>В статье 2009 года приводится аналитическая формула Бете, её вывод проделан в отчёте по аналогии с книгой Бора </a:t>
            </a:r>
            <a:r>
              <a:rPr lang="ru-RU" dirty="0" err="1"/>
              <a:t>Моттельсона</a:t>
            </a:r>
            <a:r>
              <a:rPr lang="ru-RU" dirty="0"/>
              <a:t>.</a:t>
            </a:r>
          </a:p>
          <a:p>
            <a:r>
              <a:rPr lang="ru-RU" dirty="0"/>
              <a:t>Здесь а --- параметр плотности, </a:t>
            </a:r>
            <a:r>
              <a:rPr lang="en-US" dirty="0"/>
              <a:t>g</a:t>
            </a:r>
            <a:r>
              <a:rPr lang="ru-RU" dirty="0"/>
              <a:t> --- плотность </a:t>
            </a:r>
            <a:r>
              <a:rPr lang="ru-RU" dirty="0" err="1"/>
              <a:t>одночастичных</a:t>
            </a:r>
            <a:r>
              <a:rPr lang="ru-RU" dirty="0"/>
              <a:t> состояний вблизи энергии Ферми.</a:t>
            </a:r>
          </a:p>
          <a:p>
            <a:r>
              <a:rPr lang="ru-RU" dirty="0"/>
              <a:t>В недавнем обзоре 2020 года касательно теории ядерного деления говорится, что на данный момент существуют три способа…</a:t>
            </a:r>
          </a:p>
          <a:p>
            <a:r>
              <a:rPr lang="ru-RU" dirty="0"/>
              <a:t>В работе использовалась аналитическая формула и комбинаторный метод.</a:t>
            </a:r>
          </a:p>
          <a:p>
            <a:r>
              <a:rPr lang="ru-RU" dirty="0"/>
              <a:t>Прямое вычисление </a:t>
            </a:r>
            <a:r>
              <a:rPr lang="ru-RU" dirty="0" err="1"/>
              <a:t>многочастичных</a:t>
            </a:r>
            <a:r>
              <a:rPr lang="ru-RU" dirty="0"/>
              <a:t> состояний довольно затруднительно.</a:t>
            </a:r>
          </a:p>
          <a:p>
            <a:r>
              <a:rPr lang="ru-RU" dirty="0"/>
              <a:t>Использовались три модели: одномерный и трёхмерный осцилляторы, а также прямоугольная потенциальная яма.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3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Моделирование производилось посредством двух алгоритмов. У каждого свои преимущества и недостатки.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6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первая модель.</a:t>
            </a:r>
          </a:p>
          <a:p>
            <a:r>
              <a:rPr lang="ru-RU" dirty="0"/>
              <a:t>Для моделирования вводим безразмерную энергию возбуждения следующим образом. </a:t>
            </a:r>
          </a:p>
          <a:p>
            <a:r>
              <a:rPr lang="ru-RU" dirty="0"/>
              <a:t>Размерную энергию возбуждения делим на размерный множитель.</a:t>
            </a:r>
          </a:p>
          <a:p>
            <a:r>
              <a:rPr lang="ru-RU" dirty="0"/>
              <a:t>Красным – аналитическая формула, параметр плотности которой подбирается так, чтобы наилучшим образом соответствовать значениям, полученным с помощью моделирования(изображены синим)</a:t>
            </a:r>
          </a:p>
          <a:p>
            <a:r>
              <a:rPr lang="ru-RU" dirty="0"/>
              <a:t>При безразмерном параметре плотности а, равном 6.6 получается наилучшее схождение.</a:t>
            </a:r>
          </a:p>
          <a:p>
            <a:endParaRPr lang="ru-RU" dirty="0"/>
          </a:p>
          <a:p>
            <a:r>
              <a:rPr lang="ru-RU" dirty="0"/>
              <a:t>Из теории следует, что если учесть, что ядро состоит из двух подсистем (протонов и нейтронов), а также учесть спин, то есть надо два раза умножить на два, то получится следующее значение, которое расположено довольно близко к смоделированному.</a:t>
            </a:r>
          </a:p>
          <a:p>
            <a:r>
              <a:rPr lang="ru-RU" dirty="0"/>
              <a:t>Таким образом, алгоритм полного перебора работает корректно.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0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Интересно посмотреть, когда аналитическая формула не работает. Например, в такой ситуации, когда массовое число равно 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2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Массовое число равно 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8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Массовое число равно 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3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Массовое число равно 16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8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Массовое число равно 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Таким образом видно, что аналитическая формула не работает, когда количество частиц мало, а энергии возбуждения велики.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AFC23-4AE4-4F5A-B932-06CE882826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6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93D1F-3C73-25D4-5D10-45AA4A274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A8C17C-19D7-84C1-D6F1-CB22BFFA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2C372-6053-62E1-E17B-B88565BA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779E-3FF2-4F0D-BF06-FE01F52E2020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F4F39-AE28-1E19-DA70-9240845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09C9D-8119-72F7-CD6E-C706A80A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1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A194-A118-CA67-5498-505C1EED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BF7945-8AD0-20CA-AA6E-6CCD704C8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220EE3-C710-99F4-0EDF-A64CDB9B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779-19FD-4947-A160-12BC59CC09A4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77808-6205-F5D6-63D8-CDF96764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E84AF-6A0D-2DE1-D012-DBB4D7F6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7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40347B-AA60-2496-1A23-B3618C94A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41202F-7A46-B9C0-D94E-310AF017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F92D1-DA3F-38CA-8CE2-B8D61753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C29-A862-4F2F-8DB7-627D026B3CC7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CA822-8B28-7D59-16E1-A853277C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8FF11-33AE-4969-6F39-D14FAF48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6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19C5B-BD2B-6D81-5F50-468A00EA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B4BC1-CBD2-17C1-2A38-35C1EA0A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B4C76-C5D6-E001-28E3-7E91F4BD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9DA9-21C9-4680-8FFE-7C463FE10294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EEA74-7D1E-30FA-167B-80C20783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1A34B-F04D-D1BD-8090-F59BBBDD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2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56477-D4FC-2AE4-FE49-C65F9899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CBD35-4F3A-F80B-6C5E-7E514A86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DB0AB-7762-6D1E-A3DC-87F79DC9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251-AB6A-4F15-AEAE-331E6ACB0A9E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367FB-C0F6-CB6C-2349-2F18F60E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0DBA2-98AB-DF58-30C4-36FEA5B3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C0448-07C0-04D4-DC35-577A0E60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02DF1E-604C-7C0C-B5F8-0C729063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939FFF-F6FC-F0A5-7EC9-A4DCCC8FB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022AD-A711-D54E-BF37-4806CCFC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2081-982A-45D2-95C8-940A3CD1CEAB}" type="datetime1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15CA9-668D-C9DB-67C3-C4A3AC8E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8CD997-6C00-4F94-C054-17E41D75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1E06D-3C7E-8FCF-D3A4-423CB1CD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86610-2F6F-971F-FE82-DAEC9FB6D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E9B6DC-BCEA-5A01-5821-C731290DF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55DF78-6081-1B92-CC6F-B8A949F50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FBECE8-78D0-5C2C-F40A-956DE5AA9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E82C22-242A-675B-3A84-2959A005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0C70-509E-4D18-8B5C-62D5C6EA9E04}" type="datetime1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0A6C78-9E74-C454-A55D-239B259A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BCF317-835E-644A-47ED-4E6EE45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0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34516-5834-9886-2AB9-2E7819D7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9D3659-B108-A7D2-8044-5E29CE30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DC3B-8F85-4BBC-B59D-781378D1B94A}" type="datetime1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54D72-A2FD-3814-1F5C-1790F890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F0341D-3F43-73C2-E80D-13F7EE7A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C598-F345-7749-E45F-74349257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9E73-5469-470E-9297-5C052B32C5E2}" type="datetime1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199BF1-1511-12C6-F875-F46CE5D3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947AE2-E6F3-5C63-7AEB-FA70FFA8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6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9E8B4-A7D1-E5B3-3A01-258451F8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BDAD0-05FE-F2E4-A6E5-857B7A06A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26AC5C-3B40-C20A-1D8F-DEBF35B04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E7B589-FD13-BA0A-EBA6-86C38771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89A-07DC-4387-969D-52FD17119E7A}" type="datetime1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F86F0-AF0A-D1F0-57EC-9C57F973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A2417-23E2-C6AE-5F11-49B69B21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3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AC676-4D3D-BC87-3E85-41C5D440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0079EF-0B16-9889-A3BD-56E51B30A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43701B-B36D-BA0C-7539-0C7D0BADD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8BA00F-E8E9-9BB1-CCAE-E0923048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F1B0-6C7F-48E6-B565-C234791BC594}" type="datetime1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9886D-F454-276E-EE44-8F322665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D14EC6-6CD0-5D50-D4EC-762201EF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9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AFAC4-C062-62BE-8F32-B6C807F0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E4BA0-3A31-F1EF-5B00-C0A4BFFFB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E0C79-5E55-8878-A9AC-8B147F8B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515B-8A08-4AA2-9235-4C099912E6A9}" type="datetime1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836F5-8E91-A0CD-EBAE-3FC045A1F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D65E7-5656-EDD9-72A0-E87566DA3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1508-5B19-4193-9689-20C87EA7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4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298EE-70F6-A843-E4D1-1CA4D8853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5554"/>
            <a:ext cx="12192000" cy="1018953"/>
          </a:xfrm>
        </p:spPr>
        <p:txBody>
          <a:bodyPr>
            <a:normAutofit/>
          </a:bodyPr>
          <a:lstStyle/>
          <a:p>
            <a:r>
              <a:rPr lang="ru-RU" sz="3600" dirty="0"/>
              <a:t>ОТЧЁТ О НАУЧНО-ИССЛЕДОВАТЕЛЬСКОЙ РАБОТЕ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E74F8A-739F-5C42-1C52-876A9B8E3473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/>
              <a:t>ПЛОТНОСТЬ ВОЗБУЖДЁННЫХ СОСТОЯНИЙ</a:t>
            </a:r>
          </a:p>
          <a:p>
            <a:r>
              <a:rPr lang="ru-RU" sz="4400" b="1" dirty="0"/>
              <a:t>АТОМНЫХ ЯДЕР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CC2ED91-2778-8FF3-F28D-333A3244FDA8}"/>
              </a:ext>
            </a:extLst>
          </p:cNvPr>
          <p:cNvSpPr txBox="1">
            <a:spLocks/>
          </p:cNvSpPr>
          <p:nvPr/>
        </p:nvSpPr>
        <p:spPr>
          <a:xfrm>
            <a:off x="2079585" y="4079874"/>
            <a:ext cx="4120817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Студент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Научный руководитель</a:t>
            </a:r>
          </a:p>
          <a:p>
            <a:pPr algn="l"/>
            <a:r>
              <a:rPr lang="ru-RU" dirty="0" err="1"/>
              <a:t>д.ф-м.н</a:t>
            </a:r>
            <a:r>
              <a:rPr lang="ru-RU" dirty="0"/>
              <a:t>., </a:t>
            </a:r>
            <a:r>
              <a:rPr lang="ru-RU" dirty="0" err="1"/>
              <a:t>проф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5EEC0B6-67F1-D3CD-F9BA-D5F7E6A5F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382" y="3547261"/>
            <a:ext cx="4120818" cy="222850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Л. Е. Трофимов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А. Л. Барабанов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2DC194-09DE-4B84-2B08-95FC6688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1EEBF-17D0-EBA4-84B7-DE98D78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6A10DB-6A21-4B0C-BC2D-CA29C298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8111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1. Модель одномерного гармонического осциллятора</a:t>
            </a:r>
            <a:r>
              <a:rPr lang="en-US" sz="4000" dirty="0"/>
              <a:t>.</a:t>
            </a:r>
            <a:br>
              <a:rPr lang="ru-RU" sz="4000" dirty="0"/>
            </a:br>
            <a:r>
              <a:rPr lang="ru-RU" sz="4000" dirty="0"/>
              <a:t>Ограничения аналитической формулы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4AE8248-B825-83E1-4E31-F02B14D99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3" y="1825625"/>
            <a:ext cx="83018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7D0D45F-2D62-6A93-275F-92A0FF9A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92" y="2862864"/>
            <a:ext cx="2696372" cy="3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4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1EEBF-17D0-EBA4-84B7-DE98D78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6A10DB-6A21-4B0C-BC2D-CA29C298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801"/>
            <a:ext cx="12192000" cy="73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2. Модель</a:t>
            </a:r>
            <a:r>
              <a:rPr lang="en-US" sz="4000" dirty="0"/>
              <a:t> </a:t>
            </a:r>
            <a:r>
              <a:rPr lang="ru-RU" sz="4000" dirty="0"/>
              <a:t>трёхмерного осциллятора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230A569-E416-3BD7-6829-078789F56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7957" y="957912"/>
            <a:ext cx="8664615" cy="118470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DF8E95-F62F-53E2-725A-8DB1CEB925B9}"/>
              </a:ext>
            </a:extLst>
          </p:cNvPr>
          <p:cNvSpPr txBox="1"/>
          <p:nvPr/>
        </p:nvSpPr>
        <p:spPr>
          <a:xfrm>
            <a:off x="409519" y="2714017"/>
            <a:ext cx="671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Алгоритм через числа сочетаний</a:t>
            </a: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1BAF5A-409E-4181-6AFC-226BC2ECE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216" y="3529869"/>
            <a:ext cx="2520558" cy="6845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61770D-2231-A5B5-C013-9DEC77578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18" y="4318482"/>
            <a:ext cx="4695197" cy="1021205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4430D94B-8515-AB4B-3C7A-195B6D202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15" y="2390428"/>
            <a:ext cx="69342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9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6D0839-7B44-3F24-C782-93051470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12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1FD26E-C94F-CF94-A7A9-2414B333F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13" y="3008829"/>
            <a:ext cx="10773571" cy="3352113"/>
          </a:xfrm>
          <a:prstGeom prst="rect">
            <a:avLst/>
          </a:prstGeom>
        </p:spPr>
      </p:pic>
      <p:pic>
        <p:nvPicPr>
          <p:cNvPr id="7" name="Объект 7">
            <a:extLst>
              <a:ext uri="{FF2B5EF4-FFF2-40B4-BE49-F238E27FC236}">
                <a16:creationId xmlns:a16="http://schemas.microsoft.com/office/drawing/2014/main" id="{BA6308E4-BB6B-EBD2-4FCB-8D3A8E714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957" y="957912"/>
            <a:ext cx="8664615" cy="118470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1353B74-0E47-5FEB-2C19-B55FC1272D8F}"/>
              </a:ext>
            </a:extLst>
          </p:cNvPr>
          <p:cNvSpPr txBox="1">
            <a:spLocks/>
          </p:cNvSpPr>
          <p:nvPr/>
        </p:nvSpPr>
        <p:spPr>
          <a:xfrm>
            <a:off x="0" y="155471"/>
            <a:ext cx="12192000" cy="7386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2. Модель</a:t>
            </a:r>
            <a:r>
              <a:rPr lang="en-US" sz="4000" dirty="0"/>
              <a:t> </a:t>
            </a:r>
            <a:r>
              <a:rPr lang="ru-RU" sz="4000" dirty="0"/>
              <a:t>трёхмерного осциллятора</a:t>
            </a:r>
          </a:p>
        </p:txBody>
      </p:sp>
    </p:spTree>
    <p:extLst>
      <p:ext uri="{BB962C8B-B14F-4D97-AF65-F5344CB8AC3E}">
        <p14:creationId xmlns:p14="http://schemas.microsoft.com/office/powerpoint/2010/main" val="36804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6BC78-DBD7-24DF-7728-70739FF3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1325563"/>
          </a:xfrm>
        </p:spPr>
        <p:txBody>
          <a:bodyPr/>
          <a:lstStyle/>
          <a:p>
            <a:r>
              <a:rPr lang="ru-RU" dirty="0"/>
              <a:t>3. Модель трёхмерной прямоугольной ямы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8F7A-51FE-DE66-2496-2CC8EAEF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13</a:t>
            </a:fld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A4BB7E0-4142-5759-BAAA-CC67A8E165B8}"/>
              </a:ext>
            </a:extLst>
          </p:cNvPr>
          <p:cNvCxnSpPr>
            <a:cxnSpLocks/>
          </p:cNvCxnSpPr>
          <p:nvPr/>
        </p:nvCxnSpPr>
        <p:spPr>
          <a:xfrm>
            <a:off x="1288128" y="3223209"/>
            <a:ext cx="0" cy="2539175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17BB2D4-1DA6-58FF-D253-A56AB2B9601A}"/>
              </a:ext>
            </a:extLst>
          </p:cNvPr>
          <p:cNvCxnSpPr>
            <a:cxnSpLocks/>
          </p:cNvCxnSpPr>
          <p:nvPr/>
        </p:nvCxnSpPr>
        <p:spPr>
          <a:xfrm>
            <a:off x="3134399" y="3223209"/>
            <a:ext cx="0" cy="2539175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5E3D53D-A7BD-D5C5-B511-363BDB1379A7}"/>
              </a:ext>
            </a:extLst>
          </p:cNvPr>
          <p:cNvCxnSpPr>
            <a:cxnSpLocks/>
          </p:cNvCxnSpPr>
          <p:nvPr/>
        </p:nvCxnSpPr>
        <p:spPr>
          <a:xfrm>
            <a:off x="1288128" y="5744571"/>
            <a:ext cx="1846271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0D9EF66-8C83-4E54-9280-07A2592DAECA}"/>
              </a:ext>
            </a:extLst>
          </p:cNvPr>
          <p:cNvCxnSpPr>
            <a:cxnSpLocks/>
          </p:cNvCxnSpPr>
          <p:nvPr/>
        </p:nvCxnSpPr>
        <p:spPr>
          <a:xfrm>
            <a:off x="3134399" y="3240952"/>
            <a:ext cx="910568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AB37608-5A4C-6D20-69BE-EF707852464F}"/>
              </a:ext>
            </a:extLst>
          </p:cNvPr>
          <p:cNvCxnSpPr>
            <a:cxnSpLocks/>
          </p:cNvCxnSpPr>
          <p:nvPr/>
        </p:nvCxnSpPr>
        <p:spPr>
          <a:xfrm>
            <a:off x="382916" y="3240952"/>
            <a:ext cx="910568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9108C5D-928F-DE52-BDC1-A4978AA10EF8}"/>
              </a:ext>
            </a:extLst>
          </p:cNvPr>
          <p:cNvCxnSpPr>
            <a:cxnSpLocks/>
          </p:cNvCxnSpPr>
          <p:nvPr/>
        </p:nvCxnSpPr>
        <p:spPr>
          <a:xfrm flipV="1">
            <a:off x="3649829" y="1898519"/>
            <a:ext cx="0" cy="43168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846148F5-F06B-06FD-575A-C1FECED6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38" y="5636184"/>
            <a:ext cx="426977" cy="2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C4CD4D8-5C0F-1A97-666B-EDAC45F801A1}"/>
              </a:ext>
            </a:extLst>
          </p:cNvPr>
          <p:cNvCxnSpPr>
            <a:cxnSpLocks/>
          </p:cNvCxnSpPr>
          <p:nvPr/>
        </p:nvCxnSpPr>
        <p:spPr>
          <a:xfrm>
            <a:off x="3546925" y="5744571"/>
            <a:ext cx="432176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52A79B2-A03F-E780-B1EB-ED194EBB2492}"/>
              </a:ext>
            </a:extLst>
          </p:cNvPr>
          <p:cNvCxnSpPr>
            <a:cxnSpLocks/>
          </p:cNvCxnSpPr>
          <p:nvPr/>
        </p:nvCxnSpPr>
        <p:spPr>
          <a:xfrm>
            <a:off x="3548151" y="3943421"/>
            <a:ext cx="496816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D6B8AE1A-A74E-2F80-C621-D051ABCC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78" y="4692213"/>
            <a:ext cx="345003" cy="2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F045C60-2906-A2B8-7A8C-26119C576075}"/>
              </a:ext>
            </a:extLst>
          </p:cNvPr>
          <p:cNvCxnSpPr>
            <a:cxnSpLocks/>
          </p:cNvCxnSpPr>
          <p:nvPr/>
        </p:nvCxnSpPr>
        <p:spPr>
          <a:xfrm>
            <a:off x="3826162" y="3955826"/>
            <a:ext cx="0" cy="178874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041313E-4AD7-BB32-9AF3-17FE03C9461C}"/>
              </a:ext>
            </a:extLst>
          </p:cNvPr>
          <p:cNvCxnSpPr>
            <a:cxnSpLocks/>
          </p:cNvCxnSpPr>
          <p:nvPr/>
        </p:nvCxnSpPr>
        <p:spPr>
          <a:xfrm>
            <a:off x="1288128" y="5462876"/>
            <a:ext cx="1846271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140FFF8-A8C4-2F59-1947-A5A538D99AC8}"/>
              </a:ext>
            </a:extLst>
          </p:cNvPr>
          <p:cNvCxnSpPr>
            <a:cxnSpLocks/>
          </p:cNvCxnSpPr>
          <p:nvPr/>
        </p:nvCxnSpPr>
        <p:spPr>
          <a:xfrm>
            <a:off x="1288128" y="4933715"/>
            <a:ext cx="1846271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180C9E1-176F-691A-7C20-F427B037BD6B}"/>
              </a:ext>
            </a:extLst>
          </p:cNvPr>
          <p:cNvCxnSpPr>
            <a:cxnSpLocks/>
          </p:cNvCxnSpPr>
          <p:nvPr/>
        </p:nvCxnSpPr>
        <p:spPr>
          <a:xfrm>
            <a:off x="1288128" y="4692213"/>
            <a:ext cx="1846271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1C2B5EB-CF7E-48DC-0A79-C48690A793F5}"/>
              </a:ext>
            </a:extLst>
          </p:cNvPr>
          <p:cNvCxnSpPr>
            <a:cxnSpLocks/>
          </p:cNvCxnSpPr>
          <p:nvPr/>
        </p:nvCxnSpPr>
        <p:spPr>
          <a:xfrm>
            <a:off x="1288128" y="4268997"/>
            <a:ext cx="1846271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56CD4F8-CC3E-0905-4160-627AE719B6B1}"/>
              </a:ext>
            </a:extLst>
          </p:cNvPr>
          <p:cNvCxnSpPr>
            <a:cxnSpLocks/>
          </p:cNvCxnSpPr>
          <p:nvPr/>
        </p:nvCxnSpPr>
        <p:spPr>
          <a:xfrm>
            <a:off x="1288128" y="3835433"/>
            <a:ext cx="1846271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4D103CD-94DE-0D6F-5E02-0AB652CB3776}"/>
              </a:ext>
            </a:extLst>
          </p:cNvPr>
          <p:cNvCxnSpPr>
            <a:cxnSpLocks/>
          </p:cNvCxnSpPr>
          <p:nvPr/>
        </p:nvCxnSpPr>
        <p:spPr>
          <a:xfrm>
            <a:off x="1288128" y="3574876"/>
            <a:ext cx="1846271" cy="0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6">
            <a:extLst>
              <a:ext uri="{FF2B5EF4-FFF2-40B4-BE49-F238E27FC236}">
                <a16:creationId xmlns:a16="http://schemas.microsoft.com/office/drawing/2014/main" id="{7768CD2A-E5B5-7A78-10E4-4ABDB51D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35" y="2356323"/>
            <a:ext cx="6766983" cy="62980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Простейшая ядерная модель оболочек: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62BC19-6DC7-3ADD-FB57-31CA5E8B6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535" y="3273416"/>
            <a:ext cx="6520617" cy="826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B2FAD5-4827-2AB0-3330-EA7F8FDAE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729" y="4933715"/>
            <a:ext cx="6582469" cy="11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7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5748E4-6BEA-1699-5A6B-2A30B52E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14</a:t>
            </a:fld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1978746-7F97-D8BA-BB85-C257266C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87" y="1648011"/>
            <a:ext cx="9453274" cy="49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87592A-2AB1-1E3A-8700-3C0181A3D8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3. Модель трёхмерной прямоугольной ямы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C4FA1A-C7EC-0AFA-D4DA-7BE849B1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21" y="3720399"/>
            <a:ext cx="5594638" cy="4191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B3E452-DFF8-CCB2-BC5C-4261699EE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648" y="4552675"/>
            <a:ext cx="5480332" cy="3810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DA5B02-1547-0DAD-1CFE-890AA351D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273168"/>
            <a:ext cx="5499383" cy="3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0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6D0839-7B44-3F24-C782-93051470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15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35BFCC9-0DDB-6DB0-F514-7455950CA987}"/>
              </a:ext>
            </a:extLst>
          </p:cNvPr>
          <p:cNvSpPr txBox="1">
            <a:spLocks/>
          </p:cNvSpPr>
          <p:nvPr/>
        </p:nvSpPr>
        <p:spPr>
          <a:xfrm>
            <a:off x="0" y="101801"/>
            <a:ext cx="12192000" cy="7386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76337-C855-07F2-DA9F-749A7432BC8B}"/>
              </a:ext>
            </a:extLst>
          </p:cNvPr>
          <p:cNvSpPr txBox="1"/>
          <p:nvPr/>
        </p:nvSpPr>
        <p:spPr>
          <a:xfrm>
            <a:off x="386096" y="852046"/>
            <a:ext cx="11419807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Воспроизведён вывод аналитической формулы Бете.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Построены алгоритмы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полного перебора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 числа сочетаний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Выполнены вычисления плотности уровней в следующих моделях: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Одномерный гармонический осциллятор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Трёхмерный гармонический осциллятор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Прямоугольная потенциальная яма конечной глубины</a:t>
            </a:r>
            <a:endParaRPr lang="en-US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2E6FDD0-363D-A928-5E9F-65BEF8295582}"/>
              </a:ext>
            </a:extLst>
          </p:cNvPr>
          <p:cNvSpPr txBox="1">
            <a:spLocks/>
          </p:cNvSpPr>
          <p:nvPr/>
        </p:nvSpPr>
        <p:spPr>
          <a:xfrm>
            <a:off x="-386097" y="4395770"/>
            <a:ext cx="12192000" cy="7386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Планы на будущее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37ED1-D17C-3C27-5D80-471DA8EB9991}"/>
              </a:ext>
            </a:extLst>
          </p:cNvPr>
          <p:cNvSpPr txBox="1"/>
          <p:nvPr/>
        </p:nvSpPr>
        <p:spPr>
          <a:xfrm>
            <a:off x="386095" y="5213280"/>
            <a:ext cx="1141980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Моделирование с использованием других моделей ядра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Учёт результирующих спинов </a:t>
            </a:r>
            <a:r>
              <a:rPr lang="ru-RU" sz="2400" dirty="0" err="1"/>
              <a:t>многочастичных</a:t>
            </a:r>
            <a:r>
              <a:rPr lang="ru-RU" sz="2400" dirty="0"/>
              <a:t> состояний</a:t>
            </a:r>
          </a:p>
        </p:txBody>
      </p:sp>
    </p:spTree>
    <p:extLst>
      <p:ext uri="{BB962C8B-B14F-4D97-AF65-F5344CB8AC3E}">
        <p14:creationId xmlns:p14="http://schemas.microsoft.com/office/powerpoint/2010/main" val="41777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6DB8454-5416-B278-CD12-977DED3B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04C6B27-DE18-CDC5-C098-639BB92F5D1D}"/>
              </a:ext>
            </a:extLst>
          </p:cNvPr>
          <p:cNvSpPr txBox="1">
            <a:spLocks/>
          </p:cNvSpPr>
          <p:nvPr/>
        </p:nvSpPr>
        <p:spPr>
          <a:xfrm>
            <a:off x="-327211" y="356160"/>
            <a:ext cx="5912224" cy="1131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Цель работы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E6AD3-4A13-E11A-6AEF-DD1C832DA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0" y="45495"/>
            <a:ext cx="4451828" cy="6235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3F001-542B-E723-AB8A-88436C7E7798}"/>
              </a:ext>
            </a:extLst>
          </p:cNvPr>
          <p:cNvSpPr txBox="1"/>
          <p:nvPr/>
        </p:nvSpPr>
        <p:spPr>
          <a:xfrm>
            <a:off x="4505447" y="6407183"/>
            <a:ext cx="6256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A.Koning</a:t>
            </a:r>
            <a:r>
              <a:rPr lang="en-US" dirty="0"/>
              <a:t> et al. TALYS-1.9. A nuclear reaction program, 2017.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4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F9BFB-C92A-0D0E-532D-5807BF00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267"/>
            <a:ext cx="7884459" cy="919320"/>
          </a:xfrm>
        </p:spPr>
        <p:txBody>
          <a:bodyPr/>
          <a:lstStyle/>
          <a:p>
            <a:pPr algn="ctr"/>
            <a:r>
              <a:rPr lang="ru-RU" dirty="0"/>
              <a:t>Цель работы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F32AE4E2-C370-CEEA-E7E8-D17F4982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3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5A9E16F-53E7-2E38-8095-A5BBD030D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40" y="1987730"/>
            <a:ext cx="2986176" cy="13668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7C9F50-3842-5B78-3A1D-C8654BA9E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81" y="3591912"/>
            <a:ext cx="3810196" cy="11494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00B0A2-D24B-6BEB-617C-A3EB0A5C1828}"/>
              </a:ext>
            </a:extLst>
          </p:cNvPr>
          <p:cNvSpPr txBox="1"/>
          <p:nvPr/>
        </p:nvSpPr>
        <p:spPr>
          <a:xfrm>
            <a:off x="4518432" y="4088061"/>
            <a:ext cx="7445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возбуждённых состояний с помощью различных моделей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спектров: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одномерного гармонического осциллятора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трёхмерного гармонического осциллятора</a:t>
            </a:r>
            <a:endPara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прямоугольной ямы конечной глубины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653C9FF-97D1-B2A8-D8D7-CEBD3B0AF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1" y="5503002"/>
            <a:ext cx="2049156" cy="7277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D1DF4A3-AE7A-0A44-5C15-A45BDDCC291F}"/>
              </a:ext>
            </a:extLst>
          </p:cNvPr>
          <p:cNvSpPr txBox="1"/>
          <p:nvPr/>
        </p:nvSpPr>
        <p:spPr>
          <a:xfrm>
            <a:off x="4499141" y="1583844"/>
            <a:ext cx="7353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способа вычисления плотности возбуждённых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многочастичных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состояний:</a:t>
            </a:r>
            <a:endPara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формула Бете для ферми-газа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вычисление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многочастичных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Комбинаторный метод.</a:t>
            </a:r>
          </a:p>
          <a:p>
            <a:pPr marL="457200" indent="-457200">
              <a:buAutoNum type="arabicPeriod"/>
            </a:pPr>
            <a:endPara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5A04585-08E7-EE44-FCF3-CC6CA55EE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01" y="6230740"/>
            <a:ext cx="8576978" cy="5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CDAE75-6A4A-E80E-E0E7-8FEF6C65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B75A9E0-3EE2-43E0-F196-67E6E9287206}"/>
              </a:ext>
            </a:extLst>
          </p:cNvPr>
          <p:cNvSpPr txBox="1">
            <a:spLocks/>
          </p:cNvSpPr>
          <p:nvPr/>
        </p:nvSpPr>
        <p:spPr>
          <a:xfrm>
            <a:off x="497712" y="406397"/>
            <a:ext cx="86458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Алгоритмы перебора состояний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44D8D9-48A3-EDD6-75B9-93DF0088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436" y="136525"/>
            <a:ext cx="2157014" cy="62198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566CF1-10A5-A08F-2E76-8DFFA06C8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300" y="1426366"/>
            <a:ext cx="6109728" cy="93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E66A4C-0E8C-B812-1C8F-A0C4D715AE79}"/>
              </a:ext>
            </a:extLst>
          </p:cNvPr>
          <p:cNvSpPr txBox="1"/>
          <p:nvPr/>
        </p:nvSpPr>
        <p:spPr>
          <a:xfrm>
            <a:off x="717146" y="2394741"/>
            <a:ext cx="671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 Алгоритм полного перебора</a:t>
            </a: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00200-E7C6-AC40-E874-41245DC64B87}"/>
              </a:ext>
            </a:extLst>
          </p:cNvPr>
          <p:cNvSpPr txBox="1"/>
          <p:nvPr/>
        </p:nvSpPr>
        <p:spPr>
          <a:xfrm>
            <a:off x="717146" y="3154798"/>
            <a:ext cx="671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Алгоритм через числа сочетаний</a:t>
            </a: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D30395-FD3A-590E-A16C-45AEA414E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46" y="4001595"/>
            <a:ext cx="1816193" cy="3937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F077EF-CC15-0881-3CB4-0BF58C0E0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46" y="4723423"/>
            <a:ext cx="4095961" cy="3810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9144DB-B822-0FA2-3F34-01A769072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46" y="5519761"/>
            <a:ext cx="8484036" cy="4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20D10-E4E8-795A-6863-476878C9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5021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1</a:t>
            </a:r>
            <a:r>
              <a:rPr lang="ru-RU" sz="4000" dirty="0"/>
              <a:t>. Модель одномерного гармонического осциллятора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C529E-F112-B974-1B84-D6A7D8FB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5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4092D9-1849-7FBD-FCD0-DC356F6B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22" y="1962751"/>
            <a:ext cx="2049156" cy="7277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52DC81-6EEC-E2B9-56EB-75EC96FDD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622" y="4394668"/>
            <a:ext cx="1840703" cy="5609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B3FA13-1432-06F4-4D80-6077E561F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870" y="6016835"/>
            <a:ext cx="3226374" cy="583821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698B0A6-52C3-6995-C7DE-9908CBEF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2" y="1535677"/>
            <a:ext cx="8586170" cy="45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CBB91C8-0BCD-4978-10C0-3823A48F1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936118"/>
            <a:ext cx="1629202" cy="91710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F71FD6E-EDA6-8550-4D8C-730AC544A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641" y="3010825"/>
            <a:ext cx="2630989" cy="7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1EEBF-17D0-EBA4-84B7-DE98D78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6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6A10DB-6A21-4B0C-BC2D-CA29C298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8111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1. Модель одномерного гармонического осциллятора</a:t>
            </a:r>
            <a:r>
              <a:rPr lang="en-US" sz="4000" dirty="0"/>
              <a:t>.</a:t>
            </a:r>
            <a:br>
              <a:rPr lang="ru-RU" sz="4000" dirty="0"/>
            </a:br>
            <a:r>
              <a:rPr lang="ru-RU" sz="4000" dirty="0"/>
              <a:t>Ограничения аналитической формулы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4C5AA70-AD69-CE94-209A-A233981459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3" y="1825625"/>
            <a:ext cx="83018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F654E78-0E12-2181-539F-6063FC66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54" y="2862859"/>
            <a:ext cx="2509174" cy="36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0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1EEBF-17D0-EBA4-84B7-DE98D78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7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6A10DB-6A21-4B0C-BC2D-CA29C298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8111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1. Модель одномерного гармонического осциллятора</a:t>
            </a:r>
            <a:r>
              <a:rPr lang="en-US" sz="4000" dirty="0"/>
              <a:t>.</a:t>
            </a:r>
            <a:br>
              <a:rPr lang="ru-RU" sz="4000" dirty="0"/>
            </a:br>
            <a:r>
              <a:rPr lang="ru-RU" sz="4000" dirty="0"/>
              <a:t>Ограничения аналитической формулы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DD77A6D-CA4B-5412-7478-7E71C2D0B6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3" y="1825625"/>
            <a:ext cx="83018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4268884-CC2E-709B-A4C6-BC64120C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54" y="2864725"/>
            <a:ext cx="2509174" cy="3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0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1EEBF-17D0-EBA4-84B7-DE98D78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6A10DB-6A21-4B0C-BC2D-CA29C298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8111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1. Модель одномерного гармонического осциллятора</a:t>
            </a:r>
            <a:r>
              <a:rPr lang="en-US" sz="4000" dirty="0"/>
              <a:t>.</a:t>
            </a:r>
            <a:br>
              <a:rPr lang="ru-RU" sz="4000" dirty="0"/>
            </a:br>
            <a:r>
              <a:rPr lang="ru-RU" sz="4000" dirty="0"/>
              <a:t>Ограничения аналитической формулы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F8F85D-96DC-681A-11B7-356CEAEB09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3" y="1825625"/>
            <a:ext cx="83018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448FA-C762-125C-D14C-F6E0FE101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92" y="2862865"/>
            <a:ext cx="2425498" cy="3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9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1EEBF-17D0-EBA4-84B7-DE98D78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1508-5B19-4193-9689-20C87EA750E6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6A10DB-6A21-4B0C-BC2D-CA29C298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8111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1. Модель одномерного гармонического осциллятора</a:t>
            </a:r>
            <a:r>
              <a:rPr lang="en-US" sz="4000" dirty="0"/>
              <a:t>.</a:t>
            </a:r>
            <a:br>
              <a:rPr lang="ru-RU" sz="4000" dirty="0"/>
            </a:br>
            <a:r>
              <a:rPr lang="ru-RU" sz="4000" dirty="0"/>
              <a:t>Ограничения аналитической формулы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3696088-4476-22DD-B65C-ED96118D7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3" y="1825625"/>
            <a:ext cx="83018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4AEB249-A52C-5E24-F08C-01E20D9BF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92" y="2862864"/>
            <a:ext cx="2425498" cy="3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07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955</Words>
  <Application>Microsoft Office PowerPoint</Application>
  <PresentationFormat>Широкоэкранный</PresentationFormat>
  <Paragraphs>128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ОТЧЁТ О НАУЧНО-ИССЛЕДОВАТЕЛЬСКОЙ РАБОТЕ</vt:lpstr>
      <vt:lpstr>Презентация PowerPoint</vt:lpstr>
      <vt:lpstr>Цель работы</vt:lpstr>
      <vt:lpstr>Презентация PowerPoint</vt:lpstr>
      <vt:lpstr>1. Модель одномерного гармонического осциллятора</vt:lpstr>
      <vt:lpstr>1. Модель одномерного гармонического осциллятора. Ограничения аналитической формулы</vt:lpstr>
      <vt:lpstr>1. Модель одномерного гармонического осциллятора. Ограничения аналитической формулы</vt:lpstr>
      <vt:lpstr>1. Модель одномерного гармонического осциллятора. Ограничения аналитической формулы</vt:lpstr>
      <vt:lpstr>1. Модель одномерного гармонического осциллятора. Ограничения аналитической формулы</vt:lpstr>
      <vt:lpstr>1. Модель одномерного гармонического осциллятора. Ограничения аналитической формулы</vt:lpstr>
      <vt:lpstr>2. Модель трёхмерного осциллятора</vt:lpstr>
      <vt:lpstr>Презентация PowerPoint</vt:lpstr>
      <vt:lpstr>3. Модель трёхмерной прямоугольной ямы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НАУЧНО-ИССЛЕДОВАТЕЛЬСКОЙ РАБОТЕ</dc:title>
  <dc:creator>Леонид Трофимов</dc:creator>
  <cp:lastModifiedBy>Трофимов Леонид tle001</cp:lastModifiedBy>
  <cp:revision>11</cp:revision>
  <dcterms:created xsi:type="dcterms:W3CDTF">2022-05-27T14:52:36Z</dcterms:created>
  <dcterms:modified xsi:type="dcterms:W3CDTF">2022-05-30T08:30:17Z</dcterms:modified>
</cp:coreProperties>
</file>