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57" r:id="rId5"/>
    <p:sldId id="258" r:id="rId6"/>
    <p:sldId id="273" r:id="rId7"/>
    <p:sldId id="275" r:id="rId8"/>
    <p:sldId id="260" r:id="rId9"/>
    <p:sldId id="274" r:id="rId10"/>
    <p:sldId id="276" r:id="rId11"/>
    <p:sldId id="271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78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7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2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3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9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1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9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9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9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38E0-2822-4D50-9621-DB74901B6719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DE42-FC16-4253-8681-DCF01886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6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3867" y="127000"/>
            <a:ext cx="9508066" cy="1481667"/>
          </a:xfrm>
        </p:spPr>
        <p:txBody>
          <a:bodyPr>
            <a:noAutofit/>
          </a:bodyPr>
          <a:lstStyle/>
          <a:p>
            <a:r>
              <a:rPr lang="ru-RU" sz="4000" i="1" dirty="0"/>
              <a:t>Исследование динамики в</a:t>
            </a:r>
            <a:r>
              <a:rPr lang="ru-RU" sz="4000" i="1" dirty="0" smtClean="0"/>
              <a:t>заимодействия </a:t>
            </a:r>
            <a:r>
              <a:rPr lang="ru-RU" sz="4000" i="1" dirty="0"/>
              <a:t>кластера ПЧД со звездами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38867"/>
            <a:ext cx="9144000" cy="3318933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algn="l"/>
            <a:r>
              <a:rPr lang="ru-RU" i="1" dirty="0" smtClean="0"/>
              <a:t>Выполнил</a:t>
            </a:r>
            <a:r>
              <a:rPr lang="ru-RU" i="1" dirty="0"/>
              <a:t>: </a:t>
            </a:r>
            <a:endParaRPr lang="ru-RU" i="1" dirty="0" smtClean="0"/>
          </a:p>
          <a:p>
            <a:pPr algn="l"/>
            <a:r>
              <a:rPr lang="ru-RU" i="1" dirty="0" smtClean="0"/>
              <a:t>Пугачев </a:t>
            </a:r>
            <a:r>
              <a:rPr lang="ru-RU" i="1" dirty="0"/>
              <a:t>С.О. </a:t>
            </a:r>
            <a:endParaRPr lang="ru-RU" i="1" dirty="0" smtClean="0"/>
          </a:p>
          <a:p>
            <a:pPr algn="l"/>
            <a:r>
              <a:rPr lang="ru-RU" i="1" dirty="0" smtClean="0"/>
              <a:t>Научный </a:t>
            </a:r>
            <a:r>
              <a:rPr lang="ru-RU" i="1" dirty="0"/>
              <a:t>руководитель: </a:t>
            </a:r>
            <a:endParaRPr lang="ru-RU" i="1" dirty="0" smtClean="0"/>
          </a:p>
          <a:p>
            <a:pPr algn="l"/>
            <a:r>
              <a:rPr lang="ru-RU" i="1" dirty="0" err="1" smtClean="0"/>
              <a:t>в.н.с</a:t>
            </a:r>
            <a:r>
              <a:rPr lang="ru-RU" i="1" dirty="0"/>
              <a:t>., </a:t>
            </a:r>
            <a:r>
              <a:rPr lang="ru-RU" i="1" dirty="0" err="1"/>
              <a:t>Белоцкий</a:t>
            </a:r>
            <a:r>
              <a:rPr lang="ru-RU" i="1" dirty="0"/>
              <a:t> К.М.</a:t>
            </a:r>
          </a:p>
        </p:txBody>
      </p:sp>
    </p:spTree>
    <p:extLst>
      <p:ext uri="{BB962C8B-B14F-4D97-AF65-F5344CB8AC3E}">
        <p14:creationId xmlns:p14="http://schemas.microsoft.com/office/powerpoint/2010/main" val="32425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11881"/>
            <a:ext cx="10515600" cy="126943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Изменение </a:t>
            </a:r>
            <a:r>
              <a:rPr lang="ru-RU" sz="4000" i="1" dirty="0"/>
              <a:t>полной энергии (внутренней и как целого) </a:t>
            </a:r>
            <a:r>
              <a:rPr lang="ru-RU" sz="4000" i="1" dirty="0" smtClean="0"/>
              <a:t>кластера</a:t>
            </a:r>
            <a:endParaRPr lang="ru-RU" sz="4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26" y="2438401"/>
            <a:ext cx="6212840" cy="11728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76" y="3834311"/>
            <a:ext cx="5180714" cy="11864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094" y="5020782"/>
            <a:ext cx="2434992" cy="10688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347450" y="608965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52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323851"/>
            <a:ext cx="11258550" cy="1366838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/>
              <a:t>Отношение </a:t>
            </a:r>
            <a:r>
              <a:rPr lang="ru-RU" sz="4000" i="1" dirty="0"/>
              <a:t>изменения энергии </a:t>
            </a:r>
            <a:r>
              <a:rPr lang="ru-RU" sz="4000" i="1" dirty="0" smtClean="0"/>
              <a:t>«</a:t>
            </a:r>
            <a:r>
              <a:rPr lang="ru-RU" sz="4000" i="1" dirty="0"/>
              <a:t>рыхлого» кластера к точечному от размера кластера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70" y="1952669"/>
            <a:ext cx="5075360" cy="387129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052114" y="592854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70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3376"/>
            <a:ext cx="12068175" cy="11334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Отношение </a:t>
            </a:r>
            <a:r>
              <a:rPr lang="ru-RU" i="1" dirty="0" smtClean="0"/>
              <a:t>изменения </a:t>
            </a:r>
            <a:r>
              <a:rPr lang="ru-RU" i="1" dirty="0" smtClean="0"/>
              <a:t>полной энергии «</a:t>
            </a:r>
            <a:r>
              <a:rPr lang="ru-RU" i="1" dirty="0"/>
              <a:t>рыхлого» кластера к точечному от массы кластера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220" y="2259411"/>
            <a:ext cx="5333559" cy="39986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53800" y="607339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5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65139"/>
            <a:ext cx="10515600" cy="643994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Заключение</a:t>
            </a:r>
            <a:endParaRPr lang="ru-RU" sz="40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33833"/>
            <a:ext cx="10515600" cy="5073444"/>
          </a:xfrm>
        </p:spPr>
        <p:txBody>
          <a:bodyPr>
            <a:normAutofit fontScale="92500" lnSpcReduction="10000"/>
          </a:bodyPr>
          <a:lstStyle/>
          <a:p>
            <a:r>
              <a:rPr lang="ru-RU" sz="2200" i="1" dirty="0">
                <a:solidFill>
                  <a:schemeClr val="tx1"/>
                </a:solidFill>
              </a:rPr>
              <a:t>В данной работе </a:t>
            </a:r>
            <a:r>
              <a:rPr lang="ru-RU" sz="2200" i="1" dirty="0" smtClean="0">
                <a:solidFill>
                  <a:schemeClr val="tx1"/>
                </a:solidFill>
              </a:rPr>
              <a:t>изучалась динамика взаимодействия </a:t>
            </a:r>
            <a:r>
              <a:rPr lang="ru-RU" sz="2200" i="1" dirty="0">
                <a:solidFill>
                  <a:schemeClr val="tx1"/>
                </a:solidFill>
              </a:rPr>
              <a:t>кластера ПЧД со </a:t>
            </a:r>
            <a:r>
              <a:rPr lang="ru-RU" sz="2200" i="1" dirty="0" smtClean="0">
                <a:solidFill>
                  <a:schemeClr val="tx1"/>
                </a:solidFill>
              </a:rPr>
              <a:t>звездами шарового скопления</a:t>
            </a:r>
            <a:r>
              <a:rPr lang="ru-RU" sz="2200" i="1" dirty="0">
                <a:solidFill>
                  <a:schemeClr val="tx1"/>
                </a:solidFill>
              </a:rPr>
              <a:t>. Целью работы является пересмотр </a:t>
            </a:r>
            <a:r>
              <a:rPr lang="ru-RU" sz="2200" i="1" dirty="0" smtClean="0">
                <a:solidFill>
                  <a:schemeClr val="tx1"/>
                </a:solidFill>
              </a:rPr>
              <a:t>ограничений </a:t>
            </a:r>
            <a:r>
              <a:rPr lang="ru-RU" sz="2200" i="1" dirty="0" smtClean="0">
                <a:solidFill>
                  <a:schemeClr val="tx1"/>
                </a:solidFill>
              </a:rPr>
              <a:t>на </a:t>
            </a:r>
            <a:r>
              <a:rPr lang="ru-RU" sz="2200" i="1" dirty="0" smtClean="0">
                <a:solidFill>
                  <a:schemeClr val="tx1"/>
                </a:solidFill>
              </a:rPr>
              <a:t>долю</a:t>
            </a:r>
            <a:r>
              <a:rPr lang="ru-RU" sz="2200" i="1" dirty="0" smtClean="0">
                <a:solidFill>
                  <a:schemeClr val="tx1"/>
                </a:solidFill>
              </a:rPr>
              <a:t> ПЧД в составе </a:t>
            </a:r>
            <a:r>
              <a:rPr lang="ru-RU" sz="2200" i="1" dirty="0">
                <a:solidFill>
                  <a:schemeClr val="tx1"/>
                </a:solidFill>
              </a:rPr>
              <a:t>скрытой </a:t>
            </a:r>
            <a:r>
              <a:rPr lang="ru-RU" sz="2200" i="1" dirty="0" smtClean="0">
                <a:solidFill>
                  <a:schemeClr val="tx1"/>
                </a:solidFill>
              </a:rPr>
              <a:t>массы, полученных ранее </a:t>
            </a:r>
            <a:r>
              <a:rPr lang="ru-RU" sz="2200" i="1" dirty="0">
                <a:solidFill>
                  <a:schemeClr val="tx1"/>
                </a:solidFill>
              </a:rPr>
              <a:t>для одиночных </a:t>
            </a:r>
            <a:r>
              <a:rPr lang="ru-RU" sz="2200" i="1" dirty="0" smtClean="0">
                <a:solidFill>
                  <a:schemeClr val="tx1"/>
                </a:solidFill>
              </a:rPr>
              <a:t>ПЧД, </a:t>
            </a:r>
            <a:r>
              <a:rPr lang="ru-RU" sz="2200" i="1" dirty="0" smtClean="0">
                <a:solidFill>
                  <a:schemeClr val="tx1"/>
                </a:solidFill>
              </a:rPr>
              <a:t>по </a:t>
            </a:r>
            <a:r>
              <a:rPr lang="ru-RU" sz="2200" i="1" dirty="0">
                <a:solidFill>
                  <a:schemeClr val="tx1"/>
                </a:solidFill>
              </a:rPr>
              <a:t>их возможному взаимодействию </a:t>
            </a:r>
            <a:r>
              <a:rPr lang="ru-RU" sz="2200" i="1" dirty="0" smtClean="0">
                <a:solidFill>
                  <a:schemeClr val="tx1"/>
                </a:solidFill>
              </a:rPr>
              <a:t>с шаровым звездным скоплением в том случае, если ПЧД образуют кластер. </a:t>
            </a:r>
            <a:r>
              <a:rPr lang="ru-RU" sz="2200" i="1" dirty="0">
                <a:solidFill>
                  <a:schemeClr val="tx1"/>
                </a:solidFill>
              </a:rPr>
              <a:t>В ходе </a:t>
            </a:r>
            <a:r>
              <a:rPr lang="ru-RU" sz="2200" i="1" dirty="0" smtClean="0">
                <a:solidFill>
                  <a:schemeClr val="tx1"/>
                </a:solidFill>
              </a:rPr>
              <a:t>работы было </a:t>
            </a:r>
            <a:r>
              <a:rPr lang="ru-RU" sz="2200" i="1" dirty="0">
                <a:solidFill>
                  <a:schemeClr val="tx1"/>
                </a:solidFill>
              </a:rPr>
              <a:t>получено выражение для изменения </a:t>
            </a:r>
            <a:r>
              <a:rPr lang="ru-RU" sz="2200" i="1" dirty="0" smtClean="0">
                <a:solidFill>
                  <a:schemeClr val="tx1"/>
                </a:solidFill>
              </a:rPr>
              <a:t>энергии кластера </a:t>
            </a:r>
            <a:r>
              <a:rPr lang="ru-RU" sz="2200" i="1" dirty="0">
                <a:solidFill>
                  <a:schemeClr val="tx1"/>
                </a:solidFill>
              </a:rPr>
              <a:t>в единицу </a:t>
            </a:r>
            <a:r>
              <a:rPr lang="ru-RU" sz="2200" i="1" dirty="0" smtClean="0">
                <a:solidFill>
                  <a:schemeClr val="tx1"/>
                </a:solidFill>
              </a:rPr>
              <a:t>времени. </a:t>
            </a:r>
            <a:r>
              <a:rPr lang="ru-RU" sz="2200" i="1" dirty="0">
                <a:solidFill>
                  <a:schemeClr val="tx1"/>
                </a:solidFill>
              </a:rPr>
              <a:t>Были учтены следующие динамические эффекты</a:t>
            </a:r>
            <a:r>
              <a:rPr lang="ru-RU" sz="2200" i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i="1" dirty="0">
                <a:solidFill>
                  <a:schemeClr val="tx1"/>
                </a:solidFill>
              </a:rPr>
              <a:t>Учет динамического трения при пролёте точечного кластера сквозь шаровое </a:t>
            </a:r>
            <a:r>
              <a:rPr lang="ru-RU" sz="2000" i="1" dirty="0" smtClean="0">
                <a:solidFill>
                  <a:schemeClr val="tx1"/>
                </a:solidFill>
              </a:rPr>
              <a:t>скопление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ru-RU" sz="2000" i="1" dirty="0">
                <a:solidFill>
                  <a:schemeClr val="tx1"/>
                </a:solidFill>
              </a:rPr>
              <a:t>Рассеяние звезд на кластере с учетом приливных </a:t>
            </a:r>
            <a:r>
              <a:rPr lang="ru-RU" sz="2000" i="1" dirty="0" smtClean="0">
                <a:solidFill>
                  <a:schemeClr val="tx1"/>
                </a:solidFill>
              </a:rPr>
              <a:t>сил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ru-RU" sz="2000" i="1" dirty="0">
                <a:solidFill>
                  <a:schemeClr val="tx1"/>
                </a:solidFill>
              </a:rPr>
              <a:t>Учет динамического трения при пролёте звезды сквозь </a:t>
            </a:r>
            <a:r>
              <a:rPr lang="ru-RU" sz="2000" i="1" dirty="0" smtClean="0">
                <a:solidFill>
                  <a:schemeClr val="tx1"/>
                </a:solidFill>
              </a:rPr>
              <a:t>кластер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endParaRPr lang="ru-RU" sz="2000" i="1" dirty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Было </a:t>
            </a:r>
            <a:r>
              <a:rPr lang="ru-RU" sz="2200" i="1" dirty="0">
                <a:solidFill>
                  <a:schemeClr val="tx1"/>
                </a:solidFill>
              </a:rPr>
              <a:t>получено отношение изменения энергии «рыхлого» кластера к точечному. Главным результатом работы является, то что в рамках использованного приближения эффекты, связанные с </a:t>
            </a:r>
            <a:r>
              <a:rPr lang="ru-RU" sz="2200" i="1" dirty="0" err="1" smtClean="0">
                <a:solidFill>
                  <a:schemeClr val="tx1"/>
                </a:solidFill>
              </a:rPr>
              <a:t>неточечностью</a:t>
            </a:r>
            <a:r>
              <a:rPr lang="ru-RU" sz="2200" i="1" dirty="0" smtClean="0">
                <a:solidFill>
                  <a:schemeClr val="tx1"/>
                </a:solidFill>
              </a:rPr>
              <a:t> </a:t>
            </a:r>
            <a:r>
              <a:rPr lang="ru-RU" sz="2200" i="1" dirty="0">
                <a:solidFill>
                  <a:schemeClr val="tx1"/>
                </a:solidFill>
              </a:rPr>
              <a:t>кластера ПЧД, можно считать малыми.</a:t>
            </a:r>
          </a:p>
          <a:p>
            <a:pPr lvl="0"/>
            <a:endParaRPr lang="ru-RU" sz="2200" i="1" dirty="0" smtClean="0">
              <a:solidFill>
                <a:prstClr val="black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57123" y="5863709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13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6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933" y="2033059"/>
            <a:ext cx="10515600" cy="1325563"/>
          </a:xfrm>
        </p:spPr>
        <p:txBody>
          <a:bodyPr/>
          <a:lstStyle/>
          <a:p>
            <a:pPr algn="ctr"/>
            <a:r>
              <a:rPr lang="ru-RU" i="1" dirty="0" smtClean="0"/>
              <a:t>Спасибо за внимание!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998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5871"/>
            <a:ext cx="10515600" cy="965729"/>
          </a:xfrm>
        </p:spPr>
        <p:txBody>
          <a:bodyPr/>
          <a:lstStyle/>
          <a:p>
            <a:pPr algn="ctr"/>
            <a:r>
              <a:rPr lang="ru-RU" i="1" dirty="0"/>
              <a:t>Введение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370667"/>
            <a:ext cx="10515600" cy="3718983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В данной работе рассматривается рассеяние звезд на </a:t>
            </a:r>
            <a:r>
              <a:rPr lang="ru-RU" i="1" dirty="0" smtClean="0">
                <a:solidFill>
                  <a:schemeClr val="tx1"/>
                </a:solidFill>
              </a:rPr>
              <a:t>кластере первичных черных </a:t>
            </a:r>
            <a:r>
              <a:rPr lang="ru-RU" i="1" dirty="0" smtClean="0">
                <a:solidFill>
                  <a:schemeClr val="tx1"/>
                </a:solidFill>
              </a:rPr>
              <a:t>дыр (</a:t>
            </a:r>
            <a:r>
              <a:rPr lang="ru-RU" i="1" dirty="0" smtClean="0">
                <a:solidFill>
                  <a:schemeClr val="tx1"/>
                </a:solidFill>
              </a:rPr>
              <a:t>ПЧД) </a:t>
            </a:r>
            <a:r>
              <a:rPr lang="ru-RU" i="1" dirty="0">
                <a:solidFill>
                  <a:schemeClr val="tx1"/>
                </a:solidFill>
              </a:rPr>
              <a:t>внутри </a:t>
            </a:r>
            <a:r>
              <a:rPr lang="ru-RU" i="1" dirty="0" smtClean="0">
                <a:solidFill>
                  <a:schemeClr val="tx1"/>
                </a:solidFill>
              </a:rPr>
              <a:t>шарового звездного </a:t>
            </a:r>
            <a:r>
              <a:rPr lang="ru-RU" i="1" dirty="0">
                <a:solidFill>
                  <a:schemeClr val="tx1"/>
                </a:solidFill>
              </a:rPr>
              <a:t>скопления. </a:t>
            </a:r>
            <a:r>
              <a:rPr lang="ru-RU" i="1" dirty="0" smtClean="0">
                <a:solidFill>
                  <a:schemeClr val="tx1"/>
                </a:solidFill>
              </a:rPr>
              <a:t>Рассматриваются следующие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эффекты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i="1" dirty="0">
                <a:solidFill>
                  <a:schemeClr val="tx1"/>
                </a:solidFill>
              </a:rPr>
              <a:t>Учет динамического трения при пролёте точечного кластера сквозь шаровое </a:t>
            </a:r>
            <a:r>
              <a:rPr lang="ru-RU" i="1" dirty="0" smtClean="0">
                <a:solidFill>
                  <a:schemeClr val="tx1"/>
                </a:solidFill>
              </a:rPr>
              <a:t>скопление.</a:t>
            </a:r>
            <a:endParaRPr lang="ru-RU" i="1" dirty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Рассеяние звезд </a:t>
            </a:r>
            <a:r>
              <a:rPr lang="ru-RU" i="1" dirty="0" smtClean="0">
                <a:solidFill>
                  <a:schemeClr val="tx1"/>
                </a:solidFill>
              </a:rPr>
              <a:t>на кластере </a:t>
            </a:r>
            <a:r>
              <a:rPr lang="ru-RU" i="1" dirty="0" smtClean="0">
                <a:solidFill>
                  <a:schemeClr val="tx1"/>
                </a:solidFill>
              </a:rPr>
              <a:t>с учетом приливных сил.</a:t>
            </a:r>
            <a:endParaRPr lang="ru-RU" i="1" dirty="0" smtClean="0">
              <a:solidFill>
                <a:schemeClr val="tx1"/>
              </a:solidFill>
            </a:endParaRPr>
          </a:p>
          <a:p>
            <a:pPr marL="457200" indent="-457200"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Учет </a:t>
            </a:r>
            <a:r>
              <a:rPr lang="ru-RU" i="1" dirty="0" smtClean="0">
                <a:solidFill>
                  <a:schemeClr val="tx1"/>
                </a:solidFill>
              </a:rPr>
              <a:t>динамического трения при пролёте звезды сквозь </a:t>
            </a:r>
            <a:r>
              <a:rPr lang="ru-RU" i="1" dirty="0" smtClean="0">
                <a:solidFill>
                  <a:schemeClr val="tx1"/>
                </a:solidFill>
              </a:rPr>
              <a:t>кластер.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 </a:t>
            </a:r>
            <a:r>
              <a:rPr lang="ru-RU" i="1" dirty="0">
                <a:solidFill>
                  <a:schemeClr val="tx1"/>
                </a:solidFill>
              </a:rPr>
              <a:t>ходе этой работы необходимо понять, как </a:t>
            </a:r>
            <a:r>
              <a:rPr lang="ru-RU" i="1" dirty="0" smtClean="0">
                <a:solidFill>
                  <a:schemeClr val="tx1"/>
                </a:solidFill>
              </a:rPr>
              <a:t>изменяется полная </a:t>
            </a:r>
            <a:r>
              <a:rPr lang="ru-RU" i="1" dirty="0">
                <a:solidFill>
                  <a:schemeClr val="tx1"/>
                </a:solidFill>
              </a:rPr>
              <a:t>энергия кластера при взаимодействии со </a:t>
            </a:r>
            <a:r>
              <a:rPr lang="ru-RU" i="1" dirty="0" smtClean="0">
                <a:solidFill>
                  <a:schemeClr val="tx1"/>
                </a:solidFill>
              </a:rPr>
              <a:t>скоплением звезд. 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69675" y="590498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69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2805"/>
            <a:ext cx="10515600" cy="138059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Использование теоремы </a:t>
            </a:r>
            <a:r>
              <a:rPr lang="ru-RU" i="1" dirty="0" err="1" smtClean="0"/>
              <a:t>Кёнига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985438"/>
            <a:ext cx="10515600" cy="1382269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Для оценки каждого эффекта удобно воспользоваться теоремой </a:t>
            </a:r>
            <a:r>
              <a:rPr lang="ru-RU" i="1" dirty="0" err="1" smtClean="0">
                <a:solidFill>
                  <a:schemeClr val="tx1"/>
                </a:solidFill>
              </a:rPr>
              <a:t>Кёнига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Кинетическая </a:t>
            </a:r>
            <a:r>
              <a:rPr lang="ru-RU" i="1" dirty="0">
                <a:solidFill>
                  <a:schemeClr val="tx1"/>
                </a:solidFill>
              </a:rPr>
              <a:t>энергия </a:t>
            </a:r>
            <a:r>
              <a:rPr lang="ru-RU" i="1" dirty="0" smtClean="0">
                <a:solidFill>
                  <a:schemeClr val="tx1"/>
                </a:solidFill>
              </a:rPr>
              <a:t>кластера ПЧД равна </a:t>
            </a:r>
            <a:r>
              <a:rPr lang="ru-RU" i="1" dirty="0">
                <a:solidFill>
                  <a:schemeClr val="tx1"/>
                </a:solidFill>
              </a:rPr>
              <a:t>сумме кинетической энергии центра </a:t>
            </a:r>
            <a:r>
              <a:rPr lang="ru-RU" i="1" dirty="0" smtClean="0">
                <a:solidFill>
                  <a:schemeClr val="tx1"/>
                </a:solidFill>
              </a:rPr>
              <a:t>масс кластера, </a:t>
            </a:r>
            <a:r>
              <a:rPr lang="ru-RU" i="1" dirty="0">
                <a:solidFill>
                  <a:schemeClr val="tx1"/>
                </a:solidFill>
              </a:rPr>
              <a:t>в предположении, что в нём сосредоточена </a:t>
            </a:r>
            <a:r>
              <a:rPr lang="ru-RU" i="1" dirty="0" smtClean="0">
                <a:solidFill>
                  <a:schemeClr val="tx1"/>
                </a:solidFill>
              </a:rPr>
              <a:t>вся масса кластера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и кинетической энергии движения </a:t>
            </a:r>
            <a:r>
              <a:rPr lang="ru-RU" i="1" dirty="0" smtClean="0">
                <a:solidFill>
                  <a:schemeClr val="tx1"/>
                </a:solidFill>
              </a:rPr>
              <a:t>относительно </a:t>
            </a:r>
            <a:r>
              <a:rPr lang="ru-RU" i="1" dirty="0">
                <a:solidFill>
                  <a:schemeClr val="tx1"/>
                </a:solidFill>
              </a:rPr>
              <a:t>центра </a:t>
            </a:r>
            <a:r>
              <a:rPr lang="ru-RU" i="1" dirty="0" smtClean="0">
                <a:solidFill>
                  <a:schemeClr val="tx1"/>
                </a:solidFill>
              </a:rPr>
              <a:t>масс</a:t>
            </a:r>
            <a:r>
              <a:rPr lang="en-US" i="1" dirty="0">
                <a:solidFill>
                  <a:schemeClr val="tx1"/>
                </a:solidFill>
              </a:rPr>
              <a:t>: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3549745"/>
            <a:ext cx="3923999" cy="29137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673" y="4048418"/>
            <a:ext cx="4892464" cy="12116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341100" y="584005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2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5" y="365631"/>
            <a:ext cx="112053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Изменение энергии </a:t>
            </a:r>
            <a:r>
              <a:rPr lang="ru-RU" i="1" dirty="0" smtClean="0"/>
              <a:t>кластера как целого за счет динамического трения внутри скопления звезд</a:t>
            </a:r>
            <a:br>
              <a:rPr lang="ru-RU" i="1" dirty="0" smtClean="0"/>
            </a:br>
            <a:r>
              <a:rPr lang="ru-RU" sz="2200" i="1" dirty="0" smtClean="0"/>
              <a:t>(в </a:t>
            </a:r>
            <a:r>
              <a:rPr lang="ru-RU" sz="2200" i="1" dirty="0" smtClean="0"/>
              <a:t>системе покоя шарового </a:t>
            </a:r>
            <a:r>
              <a:rPr lang="ru-RU" sz="2200" i="1" dirty="0" smtClean="0"/>
              <a:t>скопления)</a:t>
            </a:r>
            <a:endParaRPr lang="ru-RU" sz="2200" i="1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7" y="3430412"/>
            <a:ext cx="5830309" cy="7726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0820" y="2784081"/>
            <a:ext cx="6433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Сила действующая на точечный кластер при пролёте сквозь</a:t>
            </a:r>
          </a:p>
          <a:p>
            <a:r>
              <a:rPr lang="ru-RU" i="1" dirty="0" smtClean="0"/>
              <a:t>шаровое скопление</a:t>
            </a:r>
            <a:r>
              <a:rPr lang="en-US" i="1" dirty="0" smtClean="0"/>
              <a:t>:</a:t>
            </a:r>
            <a:endParaRPr lang="ru-RU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37" y="5038870"/>
            <a:ext cx="5672047" cy="14122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5466" y="449855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Энергия, которую теряет кластер</a:t>
            </a:r>
            <a:r>
              <a:rPr lang="en-US" i="1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312876" y="5937615"/>
            <a:ext cx="492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28" name="5-конечная звезда 27"/>
          <p:cNvSpPr/>
          <p:nvPr/>
        </p:nvSpPr>
        <p:spPr>
          <a:xfrm>
            <a:off x="10114287" y="3003133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ольцо 29"/>
          <p:cNvSpPr/>
          <p:nvPr/>
        </p:nvSpPr>
        <p:spPr>
          <a:xfrm>
            <a:off x="7223603" y="2364036"/>
            <a:ext cx="4247535" cy="3991897"/>
          </a:xfrm>
          <a:prstGeom prst="donut">
            <a:avLst>
              <a:gd name="adj" fmla="val 258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5-конечная звезда 30"/>
          <p:cNvSpPr/>
          <p:nvPr/>
        </p:nvSpPr>
        <p:spPr>
          <a:xfrm>
            <a:off x="7860245" y="4886470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477217" y="3188664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9583347" y="4581670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9140893" y="2850733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9588262" y="5525108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9775075" y="3701683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10443666" y="5009833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7860244" y="4266737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8747603" y="5388836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8949164" y="3908565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8601350" y="4552634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10650141" y="4404690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5-конечная звезда 46"/>
          <p:cNvSpPr/>
          <p:nvPr/>
        </p:nvSpPr>
        <p:spPr>
          <a:xfrm>
            <a:off x="10650140" y="3729412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8906442" y="3511974"/>
            <a:ext cx="585020" cy="297233"/>
            <a:chOff x="1696064" y="3214688"/>
            <a:chExt cx="585020" cy="297233"/>
          </a:xfrm>
        </p:grpSpPr>
        <p:sp>
          <p:nvSpPr>
            <p:cNvPr id="49" name="Овал 48"/>
            <p:cNvSpPr/>
            <p:nvPr/>
          </p:nvSpPr>
          <p:spPr>
            <a:xfrm>
              <a:off x="2074606" y="3214688"/>
              <a:ext cx="206478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 стрелкой 49"/>
            <p:cNvCxnSpPr/>
            <p:nvPr/>
          </p:nvCxnSpPr>
          <p:spPr>
            <a:xfrm flipH="1">
              <a:off x="1696064" y="3285779"/>
              <a:ext cx="481781" cy="2261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Прямая со стрелкой 51"/>
          <p:cNvCxnSpPr/>
          <p:nvPr/>
        </p:nvCxnSpPr>
        <p:spPr>
          <a:xfrm flipV="1">
            <a:off x="8746337" y="3592822"/>
            <a:ext cx="521956" cy="2553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4" name="Рисунок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33" y="3271483"/>
            <a:ext cx="358171" cy="266723"/>
          </a:xfrm>
          <a:prstGeom prst="rect">
            <a:avLst/>
          </a:prstGeom>
        </p:spPr>
      </p:pic>
      <p:sp>
        <p:nvSpPr>
          <p:cNvPr id="55" name="5-конечная звезда 54"/>
          <p:cNvSpPr/>
          <p:nvPr/>
        </p:nvSpPr>
        <p:spPr>
          <a:xfrm>
            <a:off x="7963739" y="3531012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069 L -0.05912 0.04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2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2109 -0.01273 C 0.02539 -0.01551 0.03203 -0.0169 0.0388 -0.0169 C 0.04674 -0.0169 0.05299 -0.01551 0.05729 -0.01273 L 0.07838 0.00023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8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01797 0.00903 C 0.02187 0.01111 0.02604 0.01018 0.02969 0.00625 C 0.03372 0.00162 0.0362 -0.00463 0.03672 -0.01181 L 0.04023 -0.04468 " pathEditMode="relative" rAng="19680000" ptsTypes="AAA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275" y="3086"/>
            <a:ext cx="11687175" cy="159584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Изменение внутренней </a:t>
            </a:r>
            <a:r>
              <a:rPr lang="ru-RU" i="1" dirty="0"/>
              <a:t>энергии </a:t>
            </a:r>
            <a:r>
              <a:rPr lang="ru-RU" i="1" dirty="0" smtClean="0"/>
              <a:t>кластера за </a:t>
            </a:r>
            <a:r>
              <a:rPr lang="ru-RU" i="1" dirty="0" smtClean="0"/>
              <a:t>счет пролёта одной звезды </a:t>
            </a:r>
            <a:r>
              <a:rPr lang="ru-RU" i="1" dirty="0" smtClean="0"/>
              <a:t>мимо </a:t>
            </a:r>
            <a:r>
              <a:rPr lang="ru-RU" i="1" dirty="0" smtClean="0"/>
              <a:t>кластера – (1)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200" b="1" i="1" dirty="0" smtClean="0"/>
              <a:t>(учёт приливного воздействия)</a:t>
            </a:r>
            <a:endParaRPr lang="ru-RU" sz="2200" b="1" dirty="0"/>
          </a:p>
        </p:txBody>
      </p:sp>
      <p:sp>
        <p:nvSpPr>
          <p:cNvPr id="4" name="Овал 3"/>
          <p:cNvSpPr/>
          <p:nvPr/>
        </p:nvSpPr>
        <p:spPr>
          <a:xfrm>
            <a:off x="10046239" y="3942943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757070" y="4038682"/>
            <a:ext cx="97692" cy="1133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03783" y="4169589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155654" y="4232112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869415" y="4608227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100945" y="4608227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378388" y="3973227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635932" y="4431404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100945" y="4904334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909469" y="4294635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806895" y="4947221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378388" y="4812405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403783" y="4490997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581224" y="4749882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618711" y="4089481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936824" y="5195347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315866" y="5183025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812357" y="4317703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0673419" y="4592156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0618711" y="4937451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9632026" y="5070301"/>
            <a:ext cx="109415" cy="1250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9207598" y="2214252"/>
            <a:ext cx="373626" cy="32446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58" y="1642181"/>
            <a:ext cx="3028103" cy="225751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2281984" y="4122811"/>
            <a:ext cx="6917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- </a:t>
            </a:r>
            <a:r>
              <a:rPr lang="ru-RU" i="1" dirty="0"/>
              <a:t>координаты пролетающей звезды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i="1" dirty="0"/>
              <a:t>координаты ПЧД в кластере</a:t>
            </a:r>
            <a:r>
              <a:rPr lang="ru-RU" dirty="0"/>
              <a:t> </a:t>
            </a:r>
          </a:p>
          <a:p>
            <a:r>
              <a:rPr lang="ru-RU" dirty="0"/>
              <a:t>                           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</a:t>
            </a:r>
            <a:r>
              <a:rPr lang="ru-RU" dirty="0"/>
              <a:t>- </a:t>
            </a:r>
            <a:r>
              <a:rPr lang="ru-RU" i="1" dirty="0"/>
              <a:t>скорость звезды в системе отсчета </a:t>
            </a:r>
            <a:r>
              <a:rPr lang="ru-RU" i="1" dirty="0" smtClean="0"/>
              <a:t>где </a:t>
            </a:r>
            <a:r>
              <a:rPr lang="ru-RU" i="1" dirty="0"/>
              <a:t>покоится</a:t>
            </a:r>
          </a:p>
          <a:p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77" y="4120351"/>
            <a:ext cx="1699685" cy="40878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8" y="4670750"/>
            <a:ext cx="1661304" cy="38103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90" y="5193397"/>
            <a:ext cx="3040643" cy="36579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77" y="5620464"/>
            <a:ext cx="7099722" cy="95958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1057931" y="591559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381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L 0.20013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22222E-6 L 4.58333E-6 -0.130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2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00065 -0.124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62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46 L 0.00013 -0.113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0.00013 -0.1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00052 -0.098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90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0.00026 -0.1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52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0078 -0.0905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53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00013 -0.080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02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0.00078 -0.058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1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-4.375E-6 -0.07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-1.04167E-6 -0.0599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0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0117 -0.065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3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-0.00026 -0.058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94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2.70833E-6 -0.06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00065 -0.083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19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0078 -0.065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26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33333E-6 L 0.00091 -0.0583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91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00065 -0.0467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33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00104 -0.061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07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-0.049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00117 -0.0516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0866"/>
            <a:ext cx="11468100" cy="1247837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/>
              <a:t>Изменение внутренней энергии кластера за счет </a:t>
            </a:r>
            <a:r>
              <a:rPr lang="ru-RU" sz="4000" i="1" dirty="0" smtClean="0"/>
              <a:t>пролёта одной звезды </a:t>
            </a:r>
            <a:r>
              <a:rPr lang="ru-RU" sz="4000" i="1" dirty="0"/>
              <a:t>мимо </a:t>
            </a:r>
            <a:r>
              <a:rPr lang="ru-RU" sz="4000" i="1" dirty="0" smtClean="0"/>
              <a:t>кластера – (2)</a:t>
            </a:r>
            <a:endParaRPr lang="ru-RU" sz="40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44632"/>
            <a:ext cx="10515600" cy="5628701"/>
          </a:xfrm>
        </p:spPr>
        <p:txBody>
          <a:bodyPr/>
          <a:lstStyle/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Изменение энергии кластера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Изменение </a:t>
            </a:r>
            <a:r>
              <a:rPr lang="ru-RU" i="1" dirty="0">
                <a:solidFill>
                  <a:schemeClr val="tx1"/>
                </a:solidFill>
              </a:rPr>
              <a:t>скорости центра масс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Изменение внутренней энергии кластера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endParaRPr lang="en-US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60" y="3488924"/>
            <a:ext cx="2608475" cy="6223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42" y="3289207"/>
            <a:ext cx="6275837" cy="1021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9" y="4744059"/>
            <a:ext cx="5405433" cy="16636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42" y="1926282"/>
            <a:ext cx="5721227" cy="8560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19" y="2041485"/>
            <a:ext cx="2716194" cy="6478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169333" y="603837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249" y="4310996"/>
            <a:ext cx="3231120" cy="248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5" y="160867"/>
            <a:ext cx="11239499" cy="12022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Изменение внутренней энергии кластера для всего скопления звезд  </a:t>
            </a:r>
            <a:endParaRPr lang="ru-RU" sz="40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24000"/>
            <a:ext cx="10515600" cy="456565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Теперь когда мы знаем какую внутреннюю энергию кластер получает от одной </a:t>
            </a:r>
            <a:r>
              <a:rPr lang="ru-RU" i="1" dirty="0" smtClean="0">
                <a:solidFill>
                  <a:schemeClr val="tx1"/>
                </a:solidFill>
              </a:rPr>
              <a:t>звезды</a:t>
            </a:r>
            <a:r>
              <a:rPr lang="ru-RU" i="1" dirty="0">
                <a:solidFill>
                  <a:schemeClr val="tx1"/>
                </a:solidFill>
              </a:rPr>
              <a:t>, мы можем просуммировать по всем встречам со звездами, которые происходят с частотой                        в единицу </a:t>
            </a:r>
            <a:r>
              <a:rPr lang="ru-RU" i="1" dirty="0" smtClean="0">
                <a:solidFill>
                  <a:schemeClr val="tx1"/>
                </a:solidFill>
              </a:rPr>
              <a:t>времени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</a:p>
          <a:p>
            <a:endParaRPr lang="ru-RU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2242176"/>
            <a:ext cx="1406662" cy="261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46" y="2985460"/>
            <a:ext cx="3666064" cy="7423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181" y="3835955"/>
            <a:ext cx="3333887" cy="8032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7" y="4883502"/>
            <a:ext cx="4648513" cy="6507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38" y="5598059"/>
            <a:ext cx="1830456" cy="7359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96607" y="606585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7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656" y="2938272"/>
            <a:ext cx="4503132" cy="339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07471"/>
            <a:ext cx="10515600" cy="1355195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/>
              <a:t>Изменение внутренней энергии кластера за счет </a:t>
            </a:r>
            <a:r>
              <a:rPr lang="ru-RU" sz="4400" i="1" dirty="0" smtClean="0"/>
              <a:t>пролёта </a:t>
            </a:r>
            <a:r>
              <a:rPr lang="ru-RU" sz="4400" i="1" dirty="0"/>
              <a:t>звезды сквозь него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332815" y="3949699"/>
            <a:ext cx="55922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i="1" dirty="0" smtClean="0"/>
          </a:p>
          <a:p>
            <a:r>
              <a:rPr lang="ru-RU" sz="2000" i="1" dirty="0" smtClean="0"/>
              <a:t>Просуммируем </a:t>
            </a:r>
            <a:r>
              <a:rPr lang="ru-RU" sz="2000" i="1" dirty="0"/>
              <a:t>этот эффект от всех звезд, которые пролетают сквозь </a:t>
            </a:r>
            <a:r>
              <a:rPr lang="ru-RU" sz="2000" i="1" dirty="0" smtClean="0"/>
              <a:t>кластер</a:t>
            </a:r>
            <a:r>
              <a:rPr lang="en-US" sz="2000" i="1" dirty="0" smtClean="0"/>
              <a:t>:</a:t>
            </a:r>
            <a:endParaRPr lang="ru-RU" sz="2000" b="0" i="1" dirty="0"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63421" y="274236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 smtClean="0"/>
              <a:t>Энергия, </a:t>
            </a:r>
            <a:r>
              <a:rPr lang="ru-RU" sz="2000" i="1" dirty="0"/>
              <a:t>которую теряет </a:t>
            </a:r>
            <a:r>
              <a:rPr lang="ru-RU" sz="2000" i="1" dirty="0" smtClean="0"/>
              <a:t>звезда </a:t>
            </a:r>
            <a:r>
              <a:rPr lang="ru-RU" sz="2000" i="1" dirty="0"/>
              <a:t>при пролёте сквозь кластер в единицу </a:t>
            </a:r>
            <a:r>
              <a:rPr lang="ru-RU" sz="2000" i="1" dirty="0" smtClean="0"/>
              <a:t>времени</a:t>
            </a:r>
            <a:r>
              <a:rPr lang="en-US" sz="2000" i="1" dirty="0" smtClean="0"/>
              <a:t>:</a:t>
            </a:r>
            <a:endParaRPr lang="ru-RU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96607" y="60661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8</a:t>
            </a:r>
            <a:endParaRPr lang="ru-RU" sz="3200" dirty="0"/>
          </a:p>
        </p:txBody>
      </p:sp>
      <p:sp>
        <p:nvSpPr>
          <p:cNvPr id="24" name="Кольцо 23"/>
          <p:cNvSpPr/>
          <p:nvPr/>
        </p:nvSpPr>
        <p:spPr>
          <a:xfrm>
            <a:off x="999066" y="3166533"/>
            <a:ext cx="2633133" cy="2539999"/>
          </a:xfrm>
          <a:prstGeom prst="donut">
            <a:avLst>
              <a:gd name="adj" fmla="val 291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642533" y="49530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998133" y="51054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388533" y="4436532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700867" y="49022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822642" y="4326465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662766" y="4436532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312627" y="3441699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747433" y="3619499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17333" y="4605865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700867" y="4174065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279717" y="4682065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22497" y="38608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2098504" y="3784600"/>
            <a:ext cx="383457" cy="304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557867" y="37084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388634" y="4089400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132666" y="4087214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013837" y="3401277"/>
            <a:ext cx="169334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90" y="3480652"/>
            <a:ext cx="5672921" cy="72971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64" y="5054600"/>
            <a:ext cx="5562822" cy="135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03919 0.0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6" y="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2123 0.00902 C 0.02578 0.01111 0.03099 0.01018 0.0362 0.00602 C 0.04232 0.00092 0.04596 -0.00556 0.04818 -0.01343 L 0.05768 -0.04792 " pathEditMode="relative" rAng="20100000" ptsTypes="AAA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-92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0.01835 -0.02454 C 0.02226 -0.02963 0.02799 -0.03171 0.03398 -0.03171 C 0.04114 -0.03171 0.04661 -0.02963 0.05039 -0.02454 L 0.06875 0.00023 " pathEditMode="relative" rAng="10800000" ptsTypes="AAA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775" y="-88489"/>
            <a:ext cx="12544425" cy="952209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И</a:t>
            </a:r>
            <a:r>
              <a:rPr lang="ru-RU" sz="3600" i="1" dirty="0" smtClean="0"/>
              <a:t>зменение </a:t>
            </a:r>
            <a:r>
              <a:rPr lang="ru-RU" sz="3600" i="1" dirty="0" smtClean="0"/>
              <a:t>внутренней энергии кластера </a:t>
            </a:r>
            <a:r>
              <a:rPr lang="ru-RU" sz="3600" i="1" dirty="0" smtClean="0"/>
              <a:t>от его размера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00151"/>
            <a:ext cx="10515600" cy="488950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Для нашей </a:t>
            </a:r>
            <a:r>
              <a:rPr lang="ru-RU" i="1" dirty="0" smtClean="0">
                <a:solidFill>
                  <a:schemeClr val="tx1"/>
                </a:solidFill>
              </a:rPr>
              <a:t>задачи</a:t>
            </a:r>
            <a:r>
              <a:rPr lang="en-US" i="1" dirty="0" smtClean="0">
                <a:solidFill>
                  <a:schemeClr val="tx1"/>
                </a:solidFill>
              </a:rPr>
              <a:t>                           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изменение внутренней энергии кластера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учитывая, как пролет сквозь и мимо </a:t>
            </a:r>
            <a:r>
              <a:rPr lang="ru-RU" i="1" dirty="0" smtClean="0">
                <a:solidFill>
                  <a:schemeClr val="tx1"/>
                </a:solidFill>
              </a:rPr>
              <a:t>кластера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036" y="1236015"/>
            <a:ext cx="1737511" cy="3657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046726" y="598691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9</a:t>
            </a:r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75" y="3919745"/>
            <a:ext cx="5670273" cy="11527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61" y="2627743"/>
            <a:ext cx="4502079" cy="10171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138" y="2048997"/>
            <a:ext cx="4605487" cy="345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493</Words>
  <Application>Microsoft Office PowerPoint</Application>
  <PresentationFormat>Широкоэкранный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Исследование динамики взаимодействия кластера ПЧД со звездами</vt:lpstr>
      <vt:lpstr>Введение</vt:lpstr>
      <vt:lpstr>Использование теоремы Кёнига</vt:lpstr>
      <vt:lpstr>Изменение энергии кластера как целого за счет динамического трения внутри скопления звезд (в системе покоя шарового скопления)</vt:lpstr>
      <vt:lpstr>Изменение внутренней энергии кластера за счет пролёта одной звезды мимо кластера – (1) (учёт приливного воздействия)</vt:lpstr>
      <vt:lpstr>Изменение внутренней энергии кластера за счет пролёта одной звезды мимо кластера – (2)</vt:lpstr>
      <vt:lpstr> Изменение внутренней энергии кластера для всего скопления звезд  </vt:lpstr>
      <vt:lpstr>Изменение внутренней энергии кластера за счет пролёта звезды сквозь него</vt:lpstr>
      <vt:lpstr>Изменение внутренней энергии кластера от его размера</vt:lpstr>
      <vt:lpstr>Изменение полной энергии (внутренней и как целого) кластера</vt:lpstr>
      <vt:lpstr>Отношение изменения энергии «рыхлого» кластера к точечному от размера кластера</vt:lpstr>
      <vt:lpstr>Отношение изменения полной энергии «рыхлого» кластера к точечному от массы кластера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Станислав Пугачев</dc:creator>
  <cp:lastModifiedBy>Учетная запись Майкрософт</cp:lastModifiedBy>
  <cp:revision>102</cp:revision>
  <dcterms:created xsi:type="dcterms:W3CDTF">2022-06-25T09:30:45Z</dcterms:created>
  <dcterms:modified xsi:type="dcterms:W3CDTF">2022-06-28T22:44:21Z</dcterms:modified>
</cp:coreProperties>
</file>