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</p:sldMasterIdLst>
  <p:sldIdLst>
    <p:sldId id="256" r:id="rId7"/>
    <p:sldId id="258" r:id="rId8"/>
    <p:sldId id="259" r:id="rId9"/>
    <p:sldId id="260" r:id="rId10"/>
    <p:sldId id="264" r:id="rId11"/>
    <p:sldId id="265" r:id="rId12"/>
    <p:sldId id="266" r:id="rId13"/>
    <p:sldId id="267" r:id="rId14"/>
    <p:sldId id="268" r:id="rId15"/>
    <p:sldId id="261" r:id="rId16"/>
    <p:sldId id="269" r:id="rId17"/>
    <p:sldId id="270" r:id="rId18"/>
    <p:sldId id="271" r:id="rId19"/>
    <p:sldId id="272" r:id="rId20"/>
  </p:sldIdLst>
  <p:sldSz cx="10080625" cy="567055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3" autoAdjust="0"/>
    <p:restoredTop sz="94638" autoAdjust="0"/>
  </p:normalViewPr>
  <p:slideViewPr>
    <p:cSldViewPr>
      <p:cViewPr varScale="1">
        <p:scale>
          <a:sx n="105" d="100"/>
          <a:sy n="105" d="100"/>
        </p:scale>
        <p:origin x="-618" y="-78"/>
      </p:cViewPr>
      <p:guideLst>
        <p:guide orient="horz" pos="1786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6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7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7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8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9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8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2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4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8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9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0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1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/>
          <p:cNvSpPr/>
          <p:nvPr/>
        </p:nvSpPr>
        <p:spPr>
          <a:xfrm>
            <a:off x="0" y="5400000"/>
            <a:ext cx="10076760" cy="266760"/>
          </a:xfrm>
          <a:prstGeom prst="rect">
            <a:avLst/>
          </a:prstGeom>
          <a:solidFill>
            <a:srgbClr val="2C3E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2"/>
          <p:cNvSpPr/>
          <p:nvPr/>
        </p:nvSpPr>
        <p:spPr>
          <a:xfrm>
            <a:off x="0" y="0"/>
            <a:ext cx="10076760" cy="1211760"/>
          </a:xfrm>
          <a:prstGeom prst="rect">
            <a:avLst/>
          </a:prstGeom>
          <a:solidFill>
            <a:srgbClr val="2C3E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360000" y="1485000"/>
            <a:ext cx="9356760" cy="37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9270000" y="5170320"/>
            <a:ext cx="536760" cy="401760"/>
          </a:xfrm>
          <a:prstGeom prst="ellipse">
            <a:avLst/>
          </a:prstGeom>
          <a:solidFill>
            <a:srgbClr val="1ABC9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0" y="5400000"/>
            <a:ext cx="10076760" cy="266760"/>
          </a:xfrm>
          <a:prstGeom prst="rect">
            <a:avLst/>
          </a:prstGeom>
          <a:solidFill>
            <a:srgbClr val="2C3E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CustomShape 2"/>
          <p:cNvSpPr/>
          <p:nvPr/>
        </p:nvSpPr>
        <p:spPr>
          <a:xfrm>
            <a:off x="0" y="0"/>
            <a:ext cx="10076760" cy="1211760"/>
          </a:xfrm>
          <a:prstGeom prst="rect">
            <a:avLst/>
          </a:prstGeom>
          <a:solidFill>
            <a:srgbClr val="2C3E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CustomShape 3"/>
          <p:cNvSpPr/>
          <p:nvPr/>
        </p:nvSpPr>
        <p:spPr>
          <a:xfrm>
            <a:off x="360000" y="1485000"/>
            <a:ext cx="9356760" cy="37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4"/>
          <p:cNvSpPr/>
          <p:nvPr/>
        </p:nvSpPr>
        <p:spPr>
          <a:xfrm>
            <a:off x="9270000" y="5170320"/>
            <a:ext cx="536760" cy="401760"/>
          </a:xfrm>
          <a:prstGeom prst="ellipse">
            <a:avLst/>
          </a:prstGeom>
          <a:solidFill>
            <a:srgbClr val="1ABC9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PlaceHolder 5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7" name="PlaceHolder 6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0" y="5400000"/>
            <a:ext cx="10076760" cy="266760"/>
          </a:xfrm>
          <a:prstGeom prst="rect">
            <a:avLst/>
          </a:prstGeom>
          <a:solidFill>
            <a:srgbClr val="2C3E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" name="CustomShape 2"/>
          <p:cNvSpPr/>
          <p:nvPr/>
        </p:nvSpPr>
        <p:spPr>
          <a:xfrm>
            <a:off x="0" y="0"/>
            <a:ext cx="10076760" cy="1211760"/>
          </a:xfrm>
          <a:prstGeom prst="rect">
            <a:avLst/>
          </a:prstGeom>
          <a:solidFill>
            <a:srgbClr val="2C3E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3"/>
          <p:cNvSpPr/>
          <p:nvPr/>
        </p:nvSpPr>
        <p:spPr>
          <a:xfrm>
            <a:off x="360000" y="1485000"/>
            <a:ext cx="9356760" cy="37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CustomShape 4"/>
          <p:cNvSpPr/>
          <p:nvPr/>
        </p:nvSpPr>
        <p:spPr>
          <a:xfrm>
            <a:off x="9270000" y="5170320"/>
            <a:ext cx="536760" cy="401760"/>
          </a:xfrm>
          <a:prstGeom prst="ellipse">
            <a:avLst/>
          </a:prstGeom>
          <a:solidFill>
            <a:srgbClr val="1ABC9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" name="PlaceHolder 5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89" name="PlaceHolder 6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0" y="5400000"/>
            <a:ext cx="10076760" cy="266760"/>
          </a:xfrm>
          <a:prstGeom prst="rect">
            <a:avLst/>
          </a:prstGeom>
          <a:solidFill>
            <a:srgbClr val="2C3E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CustomShape 2"/>
          <p:cNvSpPr/>
          <p:nvPr/>
        </p:nvSpPr>
        <p:spPr>
          <a:xfrm>
            <a:off x="0" y="0"/>
            <a:ext cx="10076760" cy="1211760"/>
          </a:xfrm>
          <a:prstGeom prst="rect">
            <a:avLst/>
          </a:prstGeom>
          <a:solidFill>
            <a:srgbClr val="2C3E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" name="CustomShape 3"/>
          <p:cNvSpPr/>
          <p:nvPr/>
        </p:nvSpPr>
        <p:spPr>
          <a:xfrm>
            <a:off x="360000" y="1485000"/>
            <a:ext cx="9356760" cy="37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" name="CustomShape 4"/>
          <p:cNvSpPr/>
          <p:nvPr/>
        </p:nvSpPr>
        <p:spPr>
          <a:xfrm>
            <a:off x="9270000" y="5170320"/>
            <a:ext cx="536760" cy="401760"/>
          </a:xfrm>
          <a:prstGeom prst="ellipse">
            <a:avLst/>
          </a:prstGeom>
          <a:solidFill>
            <a:srgbClr val="1ABC9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PlaceHolder 5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31" name="PlaceHolder 6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0" y="5400000"/>
            <a:ext cx="10076760" cy="266760"/>
          </a:xfrm>
          <a:prstGeom prst="rect">
            <a:avLst/>
          </a:prstGeom>
          <a:solidFill>
            <a:srgbClr val="2C3E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" name="CustomShape 2"/>
          <p:cNvSpPr/>
          <p:nvPr/>
        </p:nvSpPr>
        <p:spPr>
          <a:xfrm>
            <a:off x="0" y="0"/>
            <a:ext cx="10076760" cy="1211760"/>
          </a:xfrm>
          <a:prstGeom prst="rect">
            <a:avLst/>
          </a:prstGeom>
          <a:solidFill>
            <a:srgbClr val="2C3E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" name="CustomShape 3"/>
          <p:cNvSpPr/>
          <p:nvPr/>
        </p:nvSpPr>
        <p:spPr>
          <a:xfrm>
            <a:off x="360000" y="1485000"/>
            <a:ext cx="9356760" cy="37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1" name="CustomShape 4"/>
          <p:cNvSpPr/>
          <p:nvPr/>
        </p:nvSpPr>
        <p:spPr>
          <a:xfrm>
            <a:off x="9270000" y="5170320"/>
            <a:ext cx="536760" cy="401760"/>
          </a:xfrm>
          <a:prstGeom prst="ellipse">
            <a:avLst/>
          </a:prstGeom>
          <a:solidFill>
            <a:srgbClr val="1ABC9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2" name="PlaceHolder 5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73" name="PlaceHolder 6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0" y="5400000"/>
            <a:ext cx="10076760" cy="266760"/>
          </a:xfrm>
          <a:prstGeom prst="rect">
            <a:avLst/>
          </a:prstGeom>
          <a:solidFill>
            <a:srgbClr val="2C3E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CustomShape 2"/>
          <p:cNvSpPr/>
          <p:nvPr/>
        </p:nvSpPr>
        <p:spPr>
          <a:xfrm>
            <a:off x="0" y="0"/>
            <a:ext cx="10076760" cy="1211760"/>
          </a:xfrm>
          <a:prstGeom prst="rect">
            <a:avLst/>
          </a:prstGeom>
          <a:solidFill>
            <a:srgbClr val="2C3E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2" name="CustomShape 3"/>
          <p:cNvSpPr/>
          <p:nvPr/>
        </p:nvSpPr>
        <p:spPr>
          <a:xfrm>
            <a:off x="360000" y="1485000"/>
            <a:ext cx="9356760" cy="37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CustomShape 4"/>
          <p:cNvSpPr/>
          <p:nvPr/>
        </p:nvSpPr>
        <p:spPr>
          <a:xfrm>
            <a:off x="9270000" y="5170320"/>
            <a:ext cx="536760" cy="401760"/>
          </a:xfrm>
          <a:prstGeom prst="ellipse">
            <a:avLst/>
          </a:prstGeom>
          <a:solidFill>
            <a:srgbClr val="1ABC9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PlaceHolder 5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15" name="PlaceHolder 6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720000" y="293760"/>
            <a:ext cx="8640000" cy="93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t/>
            </a:r>
            <a:br/>
            <a:endParaRPr lang="ru-RU" sz="3200" b="0" strike="noStrike" spc="-1" dirty="0">
              <a:latin typeface="Arial"/>
            </a:endParaRPr>
          </a:p>
        </p:txBody>
      </p:sp>
      <p:sp>
        <p:nvSpPr>
          <p:cNvPr id="254" name="CustomShape 3"/>
          <p:cNvSpPr/>
          <p:nvPr/>
        </p:nvSpPr>
        <p:spPr>
          <a:xfrm>
            <a:off x="754032" y="263507"/>
            <a:ext cx="8640000" cy="156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marL="432000" indent="-322200" algn="ctr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en-US" sz="3200" b="1" strike="noStrike" spc="-1" dirty="0" smtClean="0">
                <a:solidFill>
                  <a:schemeClr val="bg1"/>
                </a:solidFill>
                <a:latin typeface="Times New Roman"/>
                <a:ea typeface="DejaVu Sans"/>
              </a:rPr>
              <a:t>Anomalous events in TUS data</a:t>
            </a:r>
            <a:endParaRPr lang="ru-RU" sz="32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55" name="CustomShape 4"/>
          <p:cNvSpPr/>
          <p:nvPr/>
        </p:nvSpPr>
        <p:spPr>
          <a:xfrm>
            <a:off x="2880000" y="1254600"/>
            <a:ext cx="4320000" cy="68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2200" algn="ctr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ru-RU" sz="1600" b="0" strike="noStrike" spc="-1" dirty="0">
              <a:latin typeface="Arial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/>
          </p:nvPr>
        </p:nvSpPr>
        <p:spPr>
          <a:xfrm>
            <a:off x="3861586" y="1335077"/>
            <a:ext cx="2464610" cy="794295"/>
          </a:xfrm>
        </p:spPr>
        <p:txBody>
          <a:bodyPr/>
          <a:lstStyle/>
          <a:p>
            <a:r>
              <a:rPr lang="en-US" dirty="0" err="1" smtClean="0"/>
              <a:t>Blinov</a:t>
            </a:r>
            <a:r>
              <a:rPr lang="en-US" dirty="0" smtClean="0"/>
              <a:t> </a:t>
            </a:r>
            <a:r>
              <a:rPr lang="en-US" dirty="0" err="1" smtClean="0"/>
              <a:t>Aleksandr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/>
          </p:nvPr>
        </p:nvSpPr>
        <p:spPr>
          <a:xfrm>
            <a:off x="2929916" y="2055482"/>
            <a:ext cx="4110660" cy="1279859"/>
          </a:xfrm>
        </p:spPr>
        <p:txBody>
          <a:bodyPr anchor="t"/>
          <a:lstStyle/>
          <a:p>
            <a:r>
              <a:rPr lang="en-US" dirty="0" smtClean="0"/>
              <a:t>Joint Institute for Nuclear Research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CustomShape 1"/>
          <p:cNvSpPr/>
          <p:nvPr/>
        </p:nvSpPr>
        <p:spPr>
          <a:xfrm>
            <a:off x="111090" y="278754"/>
            <a:ext cx="9356760" cy="9848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Location of the anomalous events</a:t>
            </a:r>
            <a:r>
              <a:t/>
            </a:r>
            <a:br/>
            <a:endParaRPr lang="ru-RU" sz="3200" b="0" strike="noStrike" spc="-1" dirty="0">
              <a:latin typeface="Arial"/>
            </a:endParaRPr>
          </a:p>
        </p:txBody>
      </p:sp>
      <p:sp>
        <p:nvSpPr>
          <p:cNvPr id="277" name="CustomShape 2"/>
          <p:cNvSpPr/>
          <p:nvPr/>
        </p:nvSpPr>
        <p:spPr>
          <a:xfrm>
            <a:off x="7056000" y="3384000"/>
            <a:ext cx="2660760" cy="187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8" name="CustomShape 3"/>
          <p:cNvSpPr/>
          <p:nvPr/>
        </p:nvSpPr>
        <p:spPr>
          <a:xfrm>
            <a:off x="9320347" y="5112000"/>
            <a:ext cx="720625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10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279" name="Рисунок 278"/>
          <p:cNvPicPr/>
          <p:nvPr/>
        </p:nvPicPr>
        <p:blipFill>
          <a:blip r:embed="rId2"/>
          <a:stretch/>
        </p:blipFill>
        <p:spPr>
          <a:xfrm>
            <a:off x="1440000" y="1310400"/>
            <a:ext cx="7416720" cy="3945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Рисунок 320"/>
          <p:cNvPicPr/>
          <p:nvPr/>
        </p:nvPicPr>
        <p:blipFill>
          <a:blip r:embed="rId2"/>
          <a:stretch/>
        </p:blipFill>
        <p:spPr>
          <a:xfrm>
            <a:off x="576360" y="1368000"/>
            <a:ext cx="8925840" cy="3742200"/>
          </a:xfrm>
          <a:prstGeom prst="rect">
            <a:avLst/>
          </a:prstGeom>
          <a:ln>
            <a:noFill/>
          </a:ln>
        </p:spPr>
      </p:pic>
      <p:sp>
        <p:nvSpPr>
          <p:cNvPr id="322" name="CustomShape 1"/>
          <p:cNvSpPr/>
          <p:nvPr/>
        </p:nvSpPr>
        <p:spPr>
          <a:xfrm>
            <a:off x="111090" y="271130"/>
            <a:ext cx="9070200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Relative calibration</a:t>
            </a:r>
            <a:endParaRPr lang="ru-RU" sz="3200" b="0" strike="noStrike" spc="-1" dirty="0">
              <a:latin typeface="Arial"/>
            </a:endParaRPr>
          </a:p>
        </p:txBody>
      </p:sp>
      <p:sp>
        <p:nvSpPr>
          <p:cNvPr id="323" name="CustomShape 2"/>
          <p:cNvSpPr/>
          <p:nvPr/>
        </p:nvSpPr>
        <p:spPr>
          <a:xfrm>
            <a:off x="9288000" y="5152680"/>
            <a:ext cx="57600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1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1</a:t>
            </a: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CustomShape 1"/>
          <p:cNvSpPr/>
          <p:nvPr/>
        </p:nvSpPr>
        <p:spPr>
          <a:xfrm>
            <a:off x="111090" y="263507"/>
            <a:ext cx="9070200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0" strike="noStrike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Possible physical interpretations</a:t>
            </a:r>
            <a:endParaRPr lang="ru-RU" sz="3200" b="0" strike="noStrike" spc="-1" dirty="0">
              <a:latin typeface="Arial"/>
            </a:endParaRPr>
          </a:p>
        </p:txBody>
      </p:sp>
      <p:sp>
        <p:nvSpPr>
          <p:cNvPr id="325" name="CustomShape 2"/>
          <p:cNvSpPr/>
          <p:nvPr/>
        </p:nvSpPr>
        <p:spPr>
          <a:xfrm>
            <a:off x="504000" y="1326600"/>
            <a:ext cx="9070200" cy="328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22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StarSymbol"/>
              <a:buAutoNum type="arabicPeriod"/>
            </a:pPr>
            <a:r>
              <a:rPr lang="en-US" sz="20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Gamma-ray burst</a:t>
            </a:r>
            <a:endParaRPr lang="ru-RU" sz="2000" b="0" strike="noStrike" spc="-1" dirty="0">
              <a:latin typeface="Arial"/>
            </a:endParaRPr>
          </a:p>
          <a:p>
            <a:pPr marL="432000" indent="-3222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StarSymbol"/>
              <a:buAutoNum type="arabicPeriod"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en-US" sz="2000" b="0" strike="noStrike" spc="-1" dirty="0" err="1" smtClean="0">
                <a:solidFill>
                  <a:srgbClr val="000000"/>
                </a:solidFill>
                <a:latin typeface="Times New Roman"/>
                <a:ea typeface="DejaVu Sans"/>
              </a:rPr>
              <a:t>Synchrotronic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 radiation </a:t>
            </a:r>
            <a:r>
              <a:rPr lang="en-US" sz="2000" dirty="0"/>
              <a:t>e</a:t>
            </a:r>
            <a:r>
              <a:rPr lang="ru-RU" sz="2000" baseline="30000" dirty="0"/>
              <a:t>-</a:t>
            </a:r>
            <a:r>
              <a:rPr lang="ru-RU" sz="2000" dirty="0"/>
              <a:t>/</a:t>
            </a:r>
            <a:r>
              <a:rPr lang="en-US" sz="2000" dirty="0"/>
              <a:t>e</a:t>
            </a:r>
            <a:r>
              <a:rPr lang="ru-RU" sz="2000" baseline="30000" dirty="0"/>
              <a:t>+</a:t>
            </a:r>
            <a:endParaRPr lang="ru-RU" sz="2000" b="0" strike="noStrike" spc="-1" dirty="0">
              <a:latin typeface="Arial"/>
            </a:endParaRPr>
          </a:p>
          <a:p>
            <a:pPr marL="432000" indent="-3222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StarSymbol"/>
              <a:buAutoNum type="arabicPeriod"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en-US" sz="2000" spc="-1" dirty="0">
                <a:solidFill>
                  <a:srgbClr val="000000"/>
                </a:solidFill>
                <a:latin typeface="Times New Roman"/>
                <a:ea typeface="DejaVu Sans"/>
              </a:rPr>
              <a:t>U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pward EAS</a:t>
            </a:r>
            <a:endParaRPr lang="ru-RU" sz="2000" b="0" strike="noStrike" spc="-1" dirty="0">
              <a:latin typeface="Arial"/>
            </a:endParaRPr>
          </a:p>
          <a:p>
            <a:pPr marL="432000" indent="-3222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StarSymbol"/>
              <a:buAutoNum type="arabicPeriod"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Out-of-aperture event 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– 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lightning reflected by solar panels or another part of satellite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326" name="CustomShape 3"/>
          <p:cNvSpPr/>
          <p:nvPr/>
        </p:nvSpPr>
        <p:spPr>
          <a:xfrm>
            <a:off x="9306360" y="5152680"/>
            <a:ext cx="5576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1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</a:t>
            </a: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CustomShape 1"/>
          <p:cNvSpPr/>
          <p:nvPr/>
        </p:nvSpPr>
        <p:spPr>
          <a:xfrm>
            <a:off x="113516" y="263507"/>
            <a:ext cx="9070200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Conclusions</a:t>
            </a:r>
            <a:endParaRPr lang="ru-RU" sz="3200" b="0" strike="noStrike" spc="-1" dirty="0">
              <a:latin typeface="Arial"/>
            </a:endParaRPr>
          </a:p>
        </p:txBody>
      </p:sp>
      <p:sp>
        <p:nvSpPr>
          <p:cNvPr id="328" name="CustomShape 2"/>
          <p:cNvSpPr/>
          <p:nvPr/>
        </p:nvSpPr>
        <p:spPr>
          <a:xfrm>
            <a:off x="504000" y="1326600"/>
            <a:ext cx="9070200" cy="328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22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StarSymbol"/>
              <a:buAutoNum type="arabicPeriod"/>
            </a:pPr>
            <a:r>
              <a:rPr lang="en-US" sz="2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For now, dozens of the anomalous events were found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lang="ru-RU" sz="2400" b="0" strike="noStrike" spc="-1" dirty="0">
              <a:latin typeface="Arial"/>
            </a:endParaRPr>
          </a:p>
          <a:p>
            <a:pPr marL="432000" indent="-3222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StarSymbol"/>
              <a:buAutoNum type="arabicPeriod"/>
            </a:pPr>
            <a:r>
              <a:rPr lang="en-US" sz="2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The most probable nature of hybrid events – upward EAS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 The others ano</a:t>
            </a:r>
            <a:r>
              <a:rPr lang="en-US" sz="2400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malous events – out-of-aperture event – reflection of lightning by construction of satellite.</a:t>
            </a:r>
            <a:endParaRPr lang="ru-RU" sz="2400" b="0" strike="noStrike" spc="-1" dirty="0">
              <a:latin typeface="Arial"/>
            </a:endParaRPr>
          </a:p>
          <a:p>
            <a:pPr marL="432000" indent="-3222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StarSymbol"/>
              <a:buAutoNum type="arabicPeriod"/>
            </a:pPr>
            <a:r>
              <a:rPr lang="en-US" sz="2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The narrow peak in hybrid events doesn’t trigger, therefore, there may be more of them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329" name="CustomShape 3"/>
          <p:cNvSpPr/>
          <p:nvPr/>
        </p:nvSpPr>
        <p:spPr>
          <a:xfrm>
            <a:off x="9288000" y="5148000"/>
            <a:ext cx="57564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1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3</a:t>
            </a: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CustomShape 1"/>
          <p:cNvSpPr/>
          <p:nvPr/>
        </p:nvSpPr>
        <p:spPr>
          <a:xfrm>
            <a:off x="504000" y="263507"/>
            <a:ext cx="9069840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Thank you for your attention!</a:t>
            </a:r>
            <a:endParaRPr lang="ru-RU" sz="3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111090" y="263507"/>
            <a:ext cx="9069480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Extensive </a:t>
            </a:r>
            <a:r>
              <a:rPr lang="en-US" sz="3200" b="1" spc="-1" dirty="0">
                <a:solidFill>
                  <a:srgbClr val="FFFFFF"/>
                </a:solidFill>
                <a:latin typeface="Times New Roman"/>
                <a:ea typeface="DejaVu Sans"/>
              </a:rPr>
              <a:t>A</a:t>
            </a:r>
            <a:r>
              <a:rPr lang="en-US" sz="3200" b="1" strike="noStrike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ir Shower (EAS)</a:t>
            </a:r>
            <a:endParaRPr lang="ru-RU" sz="3200" b="0" strike="noStrike" spc="-1" dirty="0">
              <a:latin typeface="Arial"/>
            </a:endParaRPr>
          </a:p>
        </p:txBody>
      </p:sp>
      <p:sp>
        <p:nvSpPr>
          <p:cNvPr id="260" name="CustomShape 2"/>
          <p:cNvSpPr/>
          <p:nvPr/>
        </p:nvSpPr>
        <p:spPr>
          <a:xfrm>
            <a:off x="9396000" y="5116680"/>
            <a:ext cx="33048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fld id="{55610237-23A6-4292-BA94-69CAE371A9AD}" type="slidenum"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>
                <a:lnSpc>
                  <a:spcPct val="100000"/>
                </a:lnSpc>
              </a:pPr>
              <a:t>2</a:t>
            </a:fld>
            <a:endParaRPr lang="ru-RU" sz="2400" b="0" strike="noStrike" spc="-1">
              <a:latin typeface="Arial"/>
            </a:endParaRPr>
          </a:p>
        </p:txBody>
      </p:sp>
      <p:pic>
        <p:nvPicPr>
          <p:cNvPr id="262" name="Рисунок 261"/>
          <p:cNvPicPr/>
          <p:nvPr/>
        </p:nvPicPr>
        <p:blipFill>
          <a:blip r:embed="rId2"/>
          <a:stretch/>
        </p:blipFill>
        <p:spPr>
          <a:xfrm>
            <a:off x="720000" y="1431359"/>
            <a:ext cx="4177436" cy="3332741"/>
          </a:xfrm>
          <a:prstGeom prst="rect">
            <a:avLst/>
          </a:prstGeom>
          <a:ln>
            <a:noFill/>
          </a:ln>
        </p:spPr>
      </p:pic>
      <p:pic>
        <p:nvPicPr>
          <p:cNvPr id="1026" name="Picture 2" descr="C:\Users\Александр\Downloads\M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3188" y="1335077"/>
            <a:ext cx="4343400" cy="34766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41684" y="4835539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Process of data obtaining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83254" y="4835539"/>
            <a:ext cx="4191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ESAF MC event, E = 10^20 </a:t>
            </a:r>
            <a:r>
              <a:rPr lang="en-US" dirty="0" err="1" smtClean="0"/>
              <a:t>eV</a:t>
            </a:r>
            <a:r>
              <a:rPr lang="en-US" dirty="0" smtClean="0"/>
              <a:t>, </a:t>
            </a:r>
            <a:r>
              <a:rPr lang="el-GR" dirty="0" smtClean="0"/>
              <a:t>θ</a:t>
            </a:r>
            <a:r>
              <a:rPr lang="en-US" dirty="0" smtClean="0"/>
              <a:t> = 60º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CustomShape 1"/>
          <p:cNvSpPr/>
          <p:nvPr/>
        </p:nvSpPr>
        <p:spPr>
          <a:xfrm>
            <a:off x="111090" y="271130"/>
            <a:ext cx="9356760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Detector TUS</a:t>
            </a:r>
            <a:endParaRPr lang="ru-RU" sz="3200" b="0" strike="noStrike" spc="-1" dirty="0">
              <a:latin typeface="Arial"/>
            </a:endParaRPr>
          </a:p>
        </p:txBody>
      </p:sp>
      <p:sp>
        <p:nvSpPr>
          <p:cNvPr id="264" name="CustomShape 2"/>
          <p:cNvSpPr/>
          <p:nvPr/>
        </p:nvSpPr>
        <p:spPr>
          <a:xfrm>
            <a:off x="0" y="1584000"/>
            <a:ext cx="4244760" cy="345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54140" indent="-342900">
              <a:lnSpc>
                <a:spcPct val="100000"/>
              </a:lnSpc>
              <a:spcAft>
                <a:spcPts val="791"/>
              </a:spcAft>
              <a:buClr>
                <a:srgbClr val="2C3E50"/>
              </a:buClr>
              <a:buSzPct val="100000"/>
              <a:buFont typeface="+mj-lt"/>
              <a:buAutoNum type="arabicPeriod"/>
            </a:pPr>
            <a:r>
              <a:rPr lang="en-US" b="1" spc="-1" dirty="0" err="1" smtClean="0">
                <a:solidFill>
                  <a:srgbClr val="2C3E50"/>
                </a:solidFill>
                <a:latin typeface="Times New Roman"/>
                <a:ea typeface="DejaVu Sans"/>
              </a:rPr>
              <a:t>FoV</a:t>
            </a:r>
            <a:r>
              <a:rPr lang="en-US" b="1" spc="-1" dirty="0" smtClean="0">
                <a:solidFill>
                  <a:srgbClr val="2C3E50"/>
                </a:solidFill>
                <a:latin typeface="Times New Roman"/>
                <a:ea typeface="DejaVu Sans"/>
              </a:rPr>
              <a:t> of space telescope TUS 4.5º ×</a:t>
            </a:r>
            <a:r>
              <a:rPr lang="en-US" b="1" spc="-1" dirty="0">
                <a:solidFill>
                  <a:srgbClr val="2C3E50"/>
                </a:solidFill>
                <a:latin typeface="Times New Roman"/>
              </a:rPr>
              <a:t> </a:t>
            </a:r>
            <a:r>
              <a:rPr lang="en-US" b="1" spc="-1" dirty="0" smtClean="0">
                <a:solidFill>
                  <a:srgbClr val="2C3E50"/>
                </a:solidFill>
                <a:latin typeface="Times New Roman"/>
              </a:rPr>
              <a:t>4.5º</a:t>
            </a:r>
            <a:endParaRPr lang="en-US" b="1" spc="-1" dirty="0">
              <a:solidFill>
                <a:srgbClr val="2C3E50"/>
              </a:solidFill>
              <a:latin typeface="Arial"/>
            </a:endParaRPr>
          </a:p>
          <a:p>
            <a:pPr marL="454140" indent="-342900">
              <a:lnSpc>
                <a:spcPct val="100000"/>
              </a:lnSpc>
              <a:spcAft>
                <a:spcPts val="791"/>
              </a:spcAft>
              <a:buClr>
                <a:srgbClr val="2C3E50"/>
              </a:buClr>
              <a:buSzPct val="100000"/>
              <a:buFont typeface="+mj-lt"/>
              <a:buAutoNum type="arabicPeriod"/>
            </a:pPr>
            <a:r>
              <a:rPr lang="en-US" b="1" spc="-1" dirty="0" smtClean="0">
                <a:solidFill>
                  <a:srgbClr val="2C3E5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Amount of PMT’s </a:t>
            </a:r>
            <a:r>
              <a:rPr lang="ru-RU" b="1" strike="noStrike" spc="-1" dirty="0" smtClean="0">
                <a:solidFill>
                  <a:srgbClr val="2C3E5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– </a:t>
            </a:r>
            <a:r>
              <a:rPr lang="ru-RU" b="1" strike="noStrike" spc="-1" dirty="0">
                <a:solidFill>
                  <a:srgbClr val="2C3E5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256 </a:t>
            </a:r>
            <a:endParaRPr lang="en-US" b="1" spc="-1" dirty="0">
              <a:solidFill>
                <a:srgbClr val="2C3E50"/>
              </a:solid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marL="454140" indent="-342900">
              <a:lnSpc>
                <a:spcPct val="100000"/>
              </a:lnSpc>
              <a:spcAft>
                <a:spcPts val="791"/>
              </a:spcAft>
              <a:buClr>
                <a:srgbClr val="2C3E50"/>
              </a:buClr>
              <a:buSzPct val="100000"/>
              <a:buFont typeface="+mj-lt"/>
              <a:buAutoNum type="arabicPeriod"/>
            </a:pPr>
            <a:r>
              <a:rPr lang="en-US" b="1" strike="noStrike" spc="-1" dirty="0" smtClean="0">
                <a:solidFill>
                  <a:srgbClr val="2C3E50"/>
                </a:solidFill>
                <a:latin typeface="Times New Roman"/>
                <a:ea typeface="DejaVu Sans"/>
              </a:rPr>
              <a:t>Area of mirror </a:t>
            </a:r>
            <a:r>
              <a:rPr lang="ru-RU" b="1" strike="noStrike" spc="-1" dirty="0" smtClean="0">
                <a:solidFill>
                  <a:srgbClr val="2C3E50"/>
                </a:solidFill>
                <a:latin typeface="Times New Roman"/>
                <a:ea typeface="DejaVu Sans"/>
              </a:rPr>
              <a:t>– </a:t>
            </a:r>
            <a:r>
              <a:rPr lang="ru-RU" b="1" strike="noStrike" spc="-1" dirty="0">
                <a:solidFill>
                  <a:srgbClr val="2C3E50"/>
                </a:solidFill>
                <a:latin typeface="Times New Roman"/>
                <a:ea typeface="DejaVu Sans"/>
              </a:rPr>
              <a:t>2 </a:t>
            </a:r>
            <a:r>
              <a:rPr lang="en-US" b="1" strike="noStrike" spc="-1" dirty="0" smtClean="0">
                <a:solidFill>
                  <a:srgbClr val="2C3E50"/>
                </a:solidFill>
                <a:latin typeface="Times New Roman"/>
                <a:ea typeface="DejaVu Sans"/>
              </a:rPr>
              <a:t>m</a:t>
            </a:r>
            <a:r>
              <a:rPr lang="ru-RU" b="1" strike="noStrike" spc="-1" baseline="33000" dirty="0" smtClean="0">
                <a:solidFill>
                  <a:srgbClr val="2C3E50"/>
                </a:solidFill>
                <a:latin typeface="Times New Roman"/>
                <a:ea typeface="DejaVu Sans"/>
              </a:rPr>
              <a:t>2</a:t>
            </a:r>
            <a:endParaRPr lang="en-US" b="1" spc="-1" baseline="33000" dirty="0">
              <a:solidFill>
                <a:srgbClr val="2C3E50"/>
              </a:solidFill>
              <a:latin typeface="Arial"/>
              <a:ea typeface="DejaVu Sans"/>
            </a:endParaRPr>
          </a:p>
          <a:p>
            <a:pPr marL="454140" indent="-342900">
              <a:lnSpc>
                <a:spcPct val="100000"/>
              </a:lnSpc>
              <a:spcAft>
                <a:spcPts val="791"/>
              </a:spcAft>
              <a:buClr>
                <a:srgbClr val="2C3E50"/>
              </a:buClr>
              <a:buSzPct val="100000"/>
              <a:buFont typeface="+mj-lt"/>
              <a:buAutoNum type="arabicPeriod"/>
            </a:pPr>
            <a:r>
              <a:rPr lang="en-US" b="1" strike="noStrike" spc="-1" dirty="0" smtClean="0">
                <a:solidFill>
                  <a:srgbClr val="2C3E50"/>
                </a:solidFill>
                <a:latin typeface="Times New Roman"/>
                <a:ea typeface="DejaVu Sans"/>
              </a:rPr>
              <a:t>Focal distance </a:t>
            </a:r>
            <a:r>
              <a:rPr lang="ru-RU" b="1" strike="noStrike" spc="-1" dirty="0" smtClean="0">
                <a:solidFill>
                  <a:srgbClr val="2C3E50"/>
                </a:solidFill>
                <a:latin typeface="Times New Roman"/>
                <a:ea typeface="DejaVu Sans"/>
              </a:rPr>
              <a:t>– </a:t>
            </a:r>
            <a:r>
              <a:rPr lang="ru-RU" b="1" strike="noStrike" spc="-1" dirty="0">
                <a:solidFill>
                  <a:srgbClr val="2C3E50"/>
                </a:solidFill>
                <a:latin typeface="Times New Roman"/>
                <a:ea typeface="DejaVu Sans"/>
              </a:rPr>
              <a:t>1,5 </a:t>
            </a:r>
            <a:r>
              <a:rPr lang="en-US" b="1" strike="noStrike" spc="-1" dirty="0" smtClean="0">
                <a:solidFill>
                  <a:srgbClr val="2C3E50"/>
                </a:solidFill>
                <a:latin typeface="Times New Roman"/>
                <a:ea typeface="DejaVu Sans"/>
              </a:rPr>
              <a:t>m</a:t>
            </a:r>
            <a:endParaRPr lang="ru-RU" b="1" strike="noStrike" spc="-1" dirty="0">
              <a:latin typeface="Arial"/>
            </a:endParaRPr>
          </a:p>
        </p:txBody>
      </p:sp>
      <p:pic>
        <p:nvPicPr>
          <p:cNvPr id="265" name="Рисунок 264"/>
          <p:cNvPicPr/>
          <p:nvPr/>
        </p:nvPicPr>
        <p:blipFill>
          <a:blip r:embed="rId2"/>
          <a:stretch/>
        </p:blipFill>
        <p:spPr>
          <a:xfrm>
            <a:off x="4320000" y="1263639"/>
            <a:ext cx="5036760" cy="3587400"/>
          </a:xfrm>
          <a:prstGeom prst="rect">
            <a:avLst/>
          </a:prstGeom>
          <a:ln>
            <a:noFill/>
          </a:ln>
        </p:spPr>
      </p:pic>
      <p:sp>
        <p:nvSpPr>
          <p:cNvPr id="266" name="CustomShape 3"/>
          <p:cNvSpPr/>
          <p:nvPr/>
        </p:nvSpPr>
        <p:spPr>
          <a:xfrm>
            <a:off x="9396000" y="5112000"/>
            <a:ext cx="35820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spc="-1" dirty="0">
                <a:solidFill>
                  <a:srgbClr val="000000"/>
                </a:solidFill>
                <a:latin typeface="Times New Roman"/>
                <a:ea typeface="DejaVu Sans"/>
              </a:rPr>
              <a:t>3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/>
          </p:nvPr>
        </p:nvSpPr>
        <p:spPr>
          <a:xfrm>
            <a:off x="4683122" y="4987168"/>
            <a:ext cx="4464250" cy="276999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Schematic representation of the TUS detector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Рисунок 266"/>
          <p:cNvPicPr/>
          <p:nvPr/>
        </p:nvPicPr>
        <p:blipFill>
          <a:blip r:embed="rId2"/>
          <a:stretch/>
        </p:blipFill>
        <p:spPr>
          <a:xfrm>
            <a:off x="500040" y="1224000"/>
            <a:ext cx="2295360" cy="1728000"/>
          </a:xfrm>
          <a:prstGeom prst="rect">
            <a:avLst/>
          </a:prstGeom>
          <a:ln>
            <a:noFill/>
          </a:ln>
        </p:spPr>
      </p:pic>
      <p:pic>
        <p:nvPicPr>
          <p:cNvPr id="268" name="Рисунок 267"/>
          <p:cNvPicPr/>
          <p:nvPr/>
        </p:nvPicPr>
        <p:blipFill>
          <a:blip r:embed="rId3"/>
          <a:stretch/>
        </p:blipFill>
        <p:spPr>
          <a:xfrm>
            <a:off x="426600" y="3168000"/>
            <a:ext cx="2453400" cy="1726200"/>
          </a:xfrm>
          <a:prstGeom prst="rect">
            <a:avLst/>
          </a:prstGeom>
          <a:ln>
            <a:noFill/>
          </a:ln>
        </p:spPr>
      </p:pic>
      <p:sp>
        <p:nvSpPr>
          <p:cNvPr id="269" name="CustomShape 1"/>
          <p:cNvSpPr/>
          <p:nvPr/>
        </p:nvSpPr>
        <p:spPr>
          <a:xfrm>
            <a:off x="111090" y="271130"/>
            <a:ext cx="9070200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0" strike="noStrike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Events in TUS data</a:t>
            </a:r>
            <a:endParaRPr lang="ru-RU" sz="3200" b="0" strike="noStrike" spc="-1" dirty="0">
              <a:latin typeface="Arial"/>
            </a:endParaRPr>
          </a:p>
        </p:txBody>
      </p:sp>
      <p:sp>
        <p:nvSpPr>
          <p:cNvPr id="270" name="CustomShape 2"/>
          <p:cNvSpPr/>
          <p:nvPr/>
        </p:nvSpPr>
        <p:spPr>
          <a:xfrm>
            <a:off x="9387000" y="5154120"/>
            <a:ext cx="33120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spc="-1" dirty="0">
                <a:solidFill>
                  <a:srgbClr val="000000"/>
                </a:solidFill>
                <a:latin typeface="Times New Roman"/>
                <a:ea typeface="DejaVu Sans"/>
              </a:rPr>
              <a:t>4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272" name="Рисунок 271"/>
          <p:cNvPicPr/>
          <p:nvPr/>
        </p:nvPicPr>
        <p:blipFill>
          <a:blip r:embed="rId4" cstate="print"/>
          <a:stretch/>
        </p:blipFill>
        <p:spPr>
          <a:xfrm>
            <a:off x="4824000" y="1224000"/>
            <a:ext cx="4336560" cy="3600000"/>
          </a:xfrm>
          <a:prstGeom prst="rect">
            <a:avLst/>
          </a:prstGeom>
          <a:ln>
            <a:noFill/>
          </a:ln>
        </p:spPr>
      </p:pic>
      <p:sp>
        <p:nvSpPr>
          <p:cNvPr id="273" name="TextShape 4"/>
          <p:cNvSpPr txBox="1"/>
          <p:nvPr/>
        </p:nvSpPr>
        <p:spPr>
          <a:xfrm>
            <a:off x="2808360" y="1443240"/>
            <a:ext cx="2015640" cy="64487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en-US" sz="1200" b="0" strike="noStrike" spc="-1" dirty="0" smtClean="0">
                <a:latin typeface="Times New Roman"/>
              </a:rPr>
              <a:t>Image of the candidate’s event in EAS with  triggered pixels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274" name="TextShape 5"/>
          <p:cNvSpPr txBox="1"/>
          <p:nvPr/>
        </p:nvSpPr>
        <p:spPr>
          <a:xfrm>
            <a:off x="2808000" y="3240000"/>
            <a:ext cx="2016000" cy="46021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en-US" sz="1200" b="0" strike="noStrike" spc="-1" dirty="0" smtClean="0">
                <a:latin typeface="Times New Roman"/>
              </a:rPr>
              <a:t>Stack histogram of the candidate event in the EAS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275" name="TextShape 6"/>
          <p:cNvSpPr txBox="1"/>
          <p:nvPr/>
        </p:nvSpPr>
        <p:spPr>
          <a:xfrm>
            <a:off x="5826240" y="4824000"/>
            <a:ext cx="2597760" cy="46021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en-US" sz="1200" b="0" strike="noStrike" spc="-1" dirty="0" smtClean="0">
                <a:latin typeface="Times New Roman"/>
              </a:rPr>
              <a:t>Frame – by – frame unfold of the ELVE  event</a:t>
            </a:r>
            <a:endParaRPr lang="ru-RU" sz="1200" b="0" strike="noStrike" spc="-1" dirty="0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CustomShape 1"/>
          <p:cNvSpPr/>
          <p:nvPr/>
        </p:nvSpPr>
        <p:spPr>
          <a:xfrm>
            <a:off x="111090" y="263507"/>
            <a:ext cx="9356760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Anomalous event </a:t>
            </a:r>
            <a:r>
              <a:rPr lang="ru-RU" sz="3200" b="1" strike="noStrike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170818</a:t>
            </a:r>
            <a:endParaRPr lang="ru-RU" sz="3200" b="0" strike="noStrike" spc="-1" dirty="0">
              <a:latin typeface="Arial"/>
            </a:endParaRPr>
          </a:p>
        </p:txBody>
      </p:sp>
      <p:sp>
        <p:nvSpPr>
          <p:cNvPr id="290" name="CustomShape 2"/>
          <p:cNvSpPr/>
          <p:nvPr/>
        </p:nvSpPr>
        <p:spPr>
          <a:xfrm>
            <a:off x="8064000" y="3672000"/>
            <a:ext cx="1652760" cy="158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91" name="Рисунок 290"/>
          <p:cNvPicPr/>
          <p:nvPr/>
        </p:nvPicPr>
        <p:blipFill>
          <a:blip r:embed="rId2"/>
          <a:stretch/>
        </p:blipFill>
        <p:spPr>
          <a:xfrm>
            <a:off x="4752000" y="1441440"/>
            <a:ext cx="4984200" cy="3308760"/>
          </a:xfrm>
          <a:prstGeom prst="rect">
            <a:avLst/>
          </a:prstGeom>
          <a:ln>
            <a:noFill/>
          </a:ln>
        </p:spPr>
      </p:pic>
      <p:sp>
        <p:nvSpPr>
          <p:cNvPr id="292" name="CustomShape 3"/>
          <p:cNvSpPr/>
          <p:nvPr/>
        </p:nvSpPr>
        <p:spPr>
          <a:xfrm flipH="1">
            <a:off x="9393840" y="5112000"/>
            <a:ext cx="4305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spc="-1" dirty="0">
                <a:solidFill>
                  <a:srgbClr val="000000"/>
                </a:solidFill>
                <a:latin typeface="Times New Roman"/>
                <a:ea typeface="DejaVu Sans"/>
              </a:rPr>
              <a:t>5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293" name="Рисунок 292"/>
          <p:cNvPicPr/>
          <p:nvPr/>
        </p:nvPicPr>
        <p:blipFill>
          <a:blip r:embed="rId3"/>
          <a:stretch/>
        </p:blipFill>
        <p:spPr>
          <a:xfrm>
            <a:off x="432000" y="1440000"/>
            <a:ext cx="3886200" cy="3310200"/>
          </a:xfrm>
          <a:prstGeom prst="rect">
            <a:avLst/>
          </a:prstGeom>
          <a:ln>
            <a:noFill/>
          </a:ln>
        </p:spPr>
      </p:pic>
      <p:sp>
        <p:nvSpPr>
          <p:cNvPr id="294" name="TextShape 4"/>
          <p:cNvSpPr txBox="1"/>
          <p:nvPr/>
        </p:nvSpPr>
        <p:spPr>
          <a:xfrm>
            <a:off x="1086480" y="4780440"/>
            <a:ext cx="2873520" cy="27554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en-US" sz="1200" b="0" strike="noStrike" spc="-1" dirty="0" smtClean="0">
                <a:latin typeface="Times New Roman"/>
              </a:rPr>
              <a:t>Integral amplitude of the event 170818</a:t>
            </a:r>
            <a:endParaRPr lang="ru-RU" sz="1200" b="0" strike="noStrike" spc="-1" dirty="0">
              <a:latin typeface="Times New Roman"/>
            </a:endParaRPr>
          </a:p>
        </p:txBody>
      </p:sp>
      <p:sp>
        <p:nvSpPr>
          <p:cNvPr id="295" name="TextShape 5"/>
          <p:cNvSpPr txBox="1"/>
          <p:nvPr/>
        </p:nvSpPr>
        <p:spPr>
          <a:xfrm>
            <a:off x="6040444" y="4764101"/>
            <a:ext cx="2680200" cy="64487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en-US" sz="1200" b="0" strike="noStrike" spc="-1" dirty="0" smtClean="0">
                <a:latin typeface="Arial"/>
              </a:rPr>
              <a:t>Frame – by – frame unfold of the event 170818 with 4 time steps in each histogram</a:t>
            </a:r>
            <a:endParaRPr lang="ru-RU" sz="1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Рисунок 295"/>
          <p:cNvPicPr/>
          <p:nvPr/>
        </p:nvPicPr>
        <p:blipFill>
          <a:blip r:embed="rId2"/>
          <a:stretch/>
        </p:blipFill>
        <p:spPr>
          <a:xfrm>
            <a:off x="6696000" y="1224000"/>
            <a:ext cx="2253240" cy="1942200"/>
          </a:xfrm>
          <a:prstGeom prst="rect">
            <a:avLst/>
          </a:prstGeom>
          <a:ln>
            <a:noFill/>
          </a:ln>
        </p:spPr>
      </p:pic>
      <p:pic>
        <p:nvPicPr>
          <p:cNvPr id="297" name="Рисунок 296"/>
          <p:cNvPicPr/>
          <p:nvPr/>
        </p:nvPicPr>
        <p:blipFill>
          <a:blip r:embed="rId3"/>
          <a:stretch/>
        </p:blipFill>
        <p:spPr>
          <a:xfrm>
            <a:off x="6697800" y="3528000"/>
            <a:ext cx="2302200" cy="1870200"/>
          </a:xfrm>
          <a:prstGeom prst="rect">
            <a:avLst/>
          </a:prstGeom>
          <a:ln>
            <a:noFill/>
          </a:ln>
        </p:spPr>
      </p:pic>
      <p:pic>
        <p:nvPicPr>
          <p:cNvPr id="298" name="Рисунок 297"/>
          <p:cNvPicPr/>
          <p:nvPr/>
        </p:nvPicPr>
        <p:blipFill>
          <a:blip r:embed="rId4"/>
          <a:stretch/>
        </p:blipFill>
        <p:spPr>
          <a:xfrm>
            <a:off x="257400" y="1440000"/>
            <a:ext cx="4782600" cy="3310200"/>
          </a:xfrm>
          <a:prstGeom prst="rect">
            <a:avLst/>
          </a:prstGeom>
          <a:ln>
            <a:noFill/>
          </a:ln>
        </p:spPr>
      </p:pic>
      <p:sp>
        <p:nvSpPr>
          <p:cNvPr id="299" name="CustomShape 1"/>
          <p:cNvSpPr/>
          <p:nvPr/>
        </p:nvSpPr>
        <p:spPr>
          <a:xfrm>
            <a:off x="9393534" y="5121291"/>
            <a:ext cx="57600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spc="-1" dirty="0">
                <a:solidFill>
                  <a:srgbClr val="000000"/>
                </a:solidFill>
                <a:latin typeface="Times New Roman"/>
                <a:ea typeface="DejaVu Sans"/>
              </a:rPr>
              <a:t>6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300" name="CustomShape 2"/>
          <p:cNvSpPr/>
          <p:nvPr/>
        </p:nvSpPr>
        <p:spPr>
          <a:xfrm>
            <a:off x="111090" y="263507"/>
            <a:ext cx="9070200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1" spc="-1" dirty="0">
                <a:solidFill>
                  <a:srgbClr val="FFFFFF"/>
                </a:solidFill>
                <a:latin typeface="Times New Roman"/>
              </a:rPr>
              <a:t>Anomalous event </a:t>
            </a:r>
            <a:r>
              <a:rPr lang="ru-RU" sz="3200" b="1" spc="-1" dirty="0">
                <a:solidFill>
                  <a:srgbClr val="FFFFFF"/>
                </a:solidFill>
                <a:latin typeface="Times New Roman"/>
              </a:rPr>
              <a:t>170818</a:t>
            </a:r>
            <a:endParaRPr lang="ru-RU" sz="3200" spc="-1" dirty="0"/>
          </a:p>
        </p:txBody>
      </p:sp>
      <p:pic>
        <p:nvPicPr>
          <p:cNvPr id="301" name="Рисунок 300"/>
          <p:cNvPicPr/>
          <p:nvPr/>
        </p:nvPicPr>
        <p:blipFill>
          <a:blip r:embed="rId5" cstate="print"/>
          <a:stretch/>
        </p:blipFill>
        <p:spPr>
          <a:xfrm>
            <a:off x="6912000" y="3166200"/>
            <a:ext cx="1780920" cy="303480"/>
          </a:xfrm>
          <a:prstGeom prst="rect">
            <a:avLst/>
          </a:prstGeom>
          <a:ln>
            <a:noFill/>
          </a:ln>
        </p:spPr>
      </p:pic>
      <p:sp>
        <p:nvSpPr>
          <p:cNvPr id="302" name="TextShape 3"/>
          <p:cNvSpPr txBox="1"/>
          <p:nvPr/>
        </p:nvSpPr>
        <p:spPr>
          <a:xfrm>
            <a:off x="930960" y="4852440"/>
            <a:ext cx="3317040" cy="46021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en-US" sz="1200" spc="-1" dirty="0" smtClean="0">
                <a:latin typeface="Times New Roman"/>
              </a:rPr>
              <a:t>The dependence of the amplitude of the time in 10 module</a:t>
            </a:r>
            <a:endParaRPr lang="ru-RU" sz="1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CustomShape 1"/>
          <p:cNvSpPr/>
          <p:nvPr/>
        </p:nvSpPr>
        <p:spPr>
          <a:xfrm>
            <a:off x="111090" y="263507"/>
            <a:ext cx="9356760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Another few anomalous events</a:t>
            </a:r>
            <a:endParaRPr lang="ru-RU" sz="3200" b="0" strike="noStrike" spc="-1" dirty="0">
              <a:latin typeface="Arial"/>
            </a:endParaRPr>
          </a:p>
        </p:txBody>
      </p:sp>
      <p:sp>
        <p:nvSpPr>
          <p:cNvPr id="304" name="CustomShape 2"/>
          <p:cNvSpPr/>
          <p:nvPr/>
        </p:nvSpPr>
        <p:spPr>
          <a:xfrm>
            <a:off x="7776000" y="2304000"/>
            <a:ext cx="1940760" cy="295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05" name="Рисунок 304"/>
          <p:cNvPicPr/>
          <p:nvPr/>
        </p:nvPicPr>
        <p:blipFill>
          <a:blip r:embed="rId2"/>
          <a:stretch/>
        </p:blipFill>
        <p:spPr>
          <a:xfrm>
            <a:off x="1439640" y="1470960"/>
            <a:ext cx="7197120" cy="3565800"/>
          </a:xfrm>
          <a:prstGeom prst="rect">
            <a:avLst/>
          </a:prstGeom>
          <a:ln>
            <a:noFill/>
          </a:ln>
        </p:spPr>
      </p:pic>
      <p:sp>
        <p:nvSpPr>
          <p:cNvPr id="306" name="CustomShape 3"/>
          <p:cNvSpPr/>
          <p:nvPr/>
        </p:nvSpPr>
        <p:spPr>
          <a:xfrm>
            <a:off x="9359334" y="5112000"/>
            <a:ext cx="61020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spc="-1" dirty="0">
                <a:solidFill>
                  <a:srgbClr val="000000"/>
                </a:solidFill>
                <a:latin typeface="Times New Roman"/>
                <a:ea typeface="DejaVu Sans"/>
              </a:rPr>
              <a:t>7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0180" y="4978415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Integral amplitude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CustomShape 1"/>
          <p:cNvSpPr/>
          <p:nvPr/>
        </p:nvSpPr>
        <p:spPr>
          <a:xfrm>
            <a:off x="360000" y="225720"/>
            <a:ext cx="9356760" cy="71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8" name="CustomShape 2"/>
          <p:cNvSpPr/>
          <p:nvPr/>
        </p:nvSpPr>
        <p:spPr>
          <a:xfrm>
            <a:off x="504000" y="1326600"/>
            <a:ext cx="9068400" cy="328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09" name="Рисунок 308"/>
          <p:cNvPicPr/>
          <p:nvPr/>
        </p:nvPicPr>
        <p:blipFill>
          <a:blip r:embed="rId2"/>
          <a:stretch/>
        </p:blipFill>
        <p:spPr>
          <a:xfrm>
            <a:off x="5328000" y="1440000"/>
            <a:ext cx="4620240" cy="3094200"/>
          </a:xfrm>
          <a:prstGeom prst="rect">
            <a:avLst/>
          </a:prstGeom>
          <a:ln>
            <a:noFill/>
          </a:ln>
        </p:spPr>
      </p:pic>
      <p:pic>
        <p:nvPicPr>
          <p:cNvPr id="310" name="Рисунок 309"/>
          <p:cNvPicPr/>
          <p:nvPr/>
        </p:nvPicPr>
        <p:blipFill>
          <a:blip r:embed="rId3"/>
          <a:stretch/>
        </p:blipFill>
        <p:spPr>
          <a:xfrm>
            <a:off x="1008000" y="1439640"/>
            <a:ext cx="4000680" cy="3238560"/>
          </a:xfrm>
          <a:prstGeom prst="rect">
            <a:avLst/>
          </a:prstGeom>
          <a:ln>
            <a:noFill/>
          </a:ln>
        </p:spPr>
      </p:pic>
      <p:sp>
        <p:nvSpPr>
          <p:cNvPr id="311" name="CustomShape 3"/>
          <p:cNvSpPr/>
          <p:nvPr/>
        </p:nvSpPr>
        <p:spPr>
          <a:xfrm>
            <a:off x="111090" y="263507"/>
            <a:ext cx="9070200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0" strike="noStrike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Hybrid event 170728</a:t>
            </a:r>
            <a:endParaRPr lang="ru-RU" sz="3200" b="0" strike="noStrike" spc="-1" dirty="0">
              <a:latin typeface="Arial"/>
            </a:endParaRPr>
          </a:p>
        </p:txBody>
      </p:sp>
      <p:sp>
        <p:nvSpPr>
          <p:cNvPr id="312" name="CustomShape 4"/>
          <p:cNvSpPr/>
          <p:nvPr/>
        </p:nvSpPr>
        <p:spPr>
          <a:xfrm>
            <a:off x="9393534" y="5121291"/>
            <a:ext cx="57600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spc="-1" dirty="0">
                <a:solidFill>
                  <a:srgbClr val="000000"/>
                </a:solidFill>
                <a:latin typeface="Times New Roman"/>
                <a:ea typeface="DejaVu Sans"/>
              </a:rPr>
              <a:t>8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313" name="TextShape 5"/>
          <p:cNvSpPr txBox="1"/>
          <p:nvPr/>
        </p:nvSpPr>
        <p:spPr>
          <a:xfrm>
            <a:off x="1656000" y="4678200"/>
            <a:ext cx="2873520" cy="27554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en-US" sz="1200" b="0" strike="noStrike" spc="-1" dirty="0" smtClean="0">
                <a:latin typeface="Times New Roman"/>
              </a:rPr>
              <a:t>Integral amplitude of the event </a:t>
            </a:r>
            <a:r>
              <a:rPr lang="ru-RU" sz="1200" b="0" strike="noStrike" spc="-1" dirty="0" smtClean="0">
                <a:latin typeface="Times New Roman"/>
              </a:rPr>
              <a:t>170728</a:t>
            </a:r>
            <a:endParaRPr lang="ru-RU" sz="1200" b="0" strike="noStrike" spc="-1" dirty="0">
              <a:latin typeface="Times New Roman"/>
            </a:endParaRPr>
          </a:p>
        </p:txBody>
      </p:sp>
      <p:sp>
        <p:nvSpPr>
          <p:cNvPr id="314" name="TextShape 6"/>
          <p:cNvSpPr txBox="1"/>
          <p:nvPr/>
        </p:nvSpPr>
        <p:spPr>
          <a:xfrm>
            <a:off x="6480000" y="4611600"/>
            <a:ext cx="2564280" cy="64487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en-US" sz="1200" b="0" strike="noStrike" spc="-1" dirty="0" smtClean="0">
                <a:latin typeface="Times New Roman"/>
              </a:rPr>
              <a:t>Frame – by – frame unfold of the event 170728 with  4 time steps in each </a:t>
            </a:r>
            <a:r>
              <a:rPr lang="en-US" sz="1200" b="0" strike="noStrike" spc="-1" dirty="0" err="1" smtClean="0">
                <a:latin typeface="Times New Roman"/>
              </a:rPr>
              <a:t>histogramm</a:t>
            </a:r>
            <a:endParaRPr lang="ru-RU" sz="1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Рисунок 314"/>
          <p:cNvPicPr/>
          <p:nvPr/>
        </p:nvPicPr>
        <p:blipFill>
          <a:blip r:embed="rId2"/>
          <a:stretch/>
        </p:blipFill>
        <p:spPr>
          <a:xfrm>
            <a:off x="288000" y="1440000"/>
            <a:ext cx="5326200" cy="3254400"/>
          </a:xfrm>
          <a:prstGeom prst="rect">
            <a:avLst/>
          </a:prstGeom>
          <a:ln>
            <a:noFill/>
          </a:ln>
        </p:spPr>
      </p:pic>
      <p:pic>
        <p:nvPicPr>
          <p:cNvPr id="316" name="Рисунок 315"/>
          <p:cNvPicPr/>
          <p:nvPr/>
        </p:nvPicPr>
        <p:blipFill>
          <a:blip r:embed="rId3"/>
          <a:stretch/>
        </p:blipFill>
        <p:spPr>
          <a:xfrm>
            <a:off x="5832000" y="1429200"/>
            <a:ext cx="3560040" cy="2817000"/>
          </a:xfrm>
          <a:prstGeom prst="rect">
            <a:avLst/>
          </a:prstGeom>
          <a:ln>
            <a:noFill/>
          </a:ln>
        </p:spPr>
      </p:pic>
      <p:sp>
        <p:nvSpPr>
          <p:cNvPr id="317" name="CustomShape 1"/>
          <p:cNvSpPr/>
          <p:nvPr/>
        </p:nvSpPr>
        <p:spPr>
          <a:xfrm>
            <a:off x="9393332" y="5121291"/>
            <a:ext cx="64764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spc="-1" dirty="0">
                <a:solidFill>
                  <a:srgbClr val="000000"/>
                </a:solidFill>
                <a:latin typeface="Times New Roman"/>
                <a:ea typeface="DejaVu Sans"/>
              </a:rPr>
              <a:t>9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318" name="CustomShape 2"/>
          <p:cNvSpPr/>
          <p:nvPr/>
        </p:nvSpPr>
        <p:spPr>
          <a:xfrm>
            <a:off x="111090" y="263507"/>
            <a:ext cx="9070200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spc="-1" dirty="0">
                <a:solidFill>
                  <a:srgbClr val="FFFFFF"/>
                </a:solidFill>
                <a:latin typeface="Times New Roman"/>
              </a:rPr>
              <a:t>Hybrid event 170728</a:t>
            </a:r>
            <a:endParaRPr lang="ru-RU" sz="3200" spc="-1" dirty="0"/>
          </a:p>
        </p:txBody>
      </p:sp>
      <p:pic>
        <p:nvPicPr>
          <p:cNvPr id="319" name="Рисунок 318"/>
          <p:cNvPicPr/>
          <p:nvPr/>
        </p:nvPicPr>
        <p:blipFill>
          <a:blip r:embed="rId4" cstate="print"/>
          <a:stretch/>
        </p:blipFill>
        <p:spPr>
          <a:xfrm>
            <a:off x="6643080" y="4320000"/>
            <a:ext cx="1780920" cy="303480"/>
          </a:xfrm>
          <a:prstGeom prst="rect">
            <a:avLst/>
          </a:prstGeom>
          <a:ln>
            <a:noFill/>
          </a:ln>
        </p:spPr>
      </p:pic>
      <p:sp>
        <p:nvSpPr>
          <p:cNvPr id="320" name="TextShape 3"/>
          <p:cNvSpPr txBox="1"/>
          <p:nvPr/>
        </p:nvSpPr>
        <p:spPr>
          <a:xfrm>
            <a:off x="1008000" y="4752000"/>
            <a:ext cx="3317040" cy="46021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en-US" sz="1200" spc="-1" dirty="0" smtClean="0">
                <a:latin typeface="Times New Roman"/>
              </a:rPr>
              <a:t>The dependence of the amplitude of the time in 10 module</a:t>
            </a:r>
            <a:endParaRPr lang="ru-RU" sz="1200" spc="-1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1033</TotalTime>
  <Words>301</Words>
  <Application>LibreOffice/6.3.2.2$Windows_x86 LibreOffice_project/98b30e735bda24bc04ab42594c85f7fd8be07b9c</Application>
  <PresentationFormat>Произвольный</PresentationFormat>
  <Paragraphs>53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Office Theme</vt:lpstr>
      <vt:lpstr>Office Theme</vt:lpstr>
      <vt:lpstr>Office Theme</vt:lpstr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/>
  <dc:description/>
  <cp:lastModifiedBy>Александр Блинов</cp:lastModifiedBy>
  <cp:revision>45</cp:revision>
  <dcterms:created xsi:type="dcterms:W3CDTF">2017-10-20T23:41:18Z</dcterms:created>
  <dcterms:modified xsi:type="dcterms:W3CDTF">2022-11-30T20:47:44Z</dcterms:modified>
  <dc:language>ru-RU</dc:language>
</cp:coreProperties>
</file>