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88" r:id="rId3"/>
    <p:sldId id="292" r:id="rId4"/>
    <p:sldId id="289" r:id="rId5"/>
    <p:sldId id="293" r:id="rId6"/>
    <p:sldId id="265" r:id="rId7"/>
    <p:sldId id="290" r:id="rId8"/>
    <p:sldId id="274" r:id="rId9"/>
    <p:sldId id="269" r:id="rId10"/>
    <p:sldId id="259" r:id="rId11"/>
    <p:sldId id="277" r:id="rId12"/>
    <p:sldId id="284" r:id="rId13"/>
    <p:sldId id="270" r:id="rId14"/>
    <p:sldId id="291" r:id="rId15"/>
    <p:sldId id="263" r:id="rId16"/>
    <p:sldId id="276" r:id="rId17"/>
    <p:sldId id="285" r:id="rId18"/>
    <p:sldId id="271" r:id="rId19"/>
    <p:sldId id="2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0" autoAdjust="0"/>
  </p:normalViewPr>
  <p:slideViewPr>
    <p:cSldViewPr snapToGrid="0">
      <p:cViewPr varScale="1">
        <p:scale>
          <a:sx n="98" d="100"/>
          <a:sy n="98" d="100"/>
        </p:scale>
        <p:origin x="82" y="86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92EA1-8BB4-4E53-88B3-CBA4E11D0589}" type="datetimeFigureOut">
              <a:rPr lang="ru-KZ" smtClean="0"/>
              <a:t>30.11.2022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7721-9648-4EFA-8787-8AA7A4DEED9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52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1D2E-FDAA-4DE9-B9B3-644C20F2D5DA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ВККЛ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59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7D1-3F6A-4055-A1E9-8EB769F7A2B8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77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42A-AFBD-46A2-BB5A-CD945363EE7A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986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182C-5FAA-4380-A70D-FD90740F78D9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300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E6062E-6194-4D5A-A230-8A9E38E6D44C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K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5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4F79-A6E8-42C5-B69B-A5CCE24D635C}" type="datetime1">
              <a:rPr lang="ru-KZ" smtClean="0"/>
              <a:t>30.11.2022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31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C4F8-69FA-49AC-8439-E718D8889D1A}" type="datetime1">
              <a:rPr lang="ru-KZ" smtClean="0"/>
              <a:t>30.11.2022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37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6F31-6D97-4D24-9F0F-56A0732E1589}" type="datetime1">
              <a:rPr lang="ru-KZ" smtClean="0"/>
              <a:t>30.11.2022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53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7B1C-6D6F-430B-85D5-60C2810D6248}" type="datetime1">
              <a:rPr lang="ru-KZ" smtClean="0"/>
              <a:t>30.11.2022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70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93C1-4154-4B28-955E-04212D9180F9}" type="datetime1">
              <a:rPr lang="ru-KZ" smtClean="0"/>
              <a:t>30.11.2022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311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24F9-8619-4421-9703-1D5EEEFD1B66}" type="datetime1">
              <a:rPr lang="ru-KZ" smtClean="0"/>
              <a:t>30.11.2022</a:t>
            </a:fld>
            <a:endParaRPr lang="ru-K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20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2BAA8FA-1031-4971-A2AA-06167FF725E1}" type="datetime1">
              <a:rPr lang="ru-KZ" smtClean="0"/>
              <a:t>30.11.2022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DED752-2B7A-4771-B840-3B10D53CD5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05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2398D-36E8-14AE-49F5-748C564E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124" y="1564746"/>
            <a:ext cx="10128738" cy="2645167"/>
          </a:xfrm>
        </p:spPr>
        <p:txBody>
          <a:bodyPr>
            <a:noAutofit/>
          </a:bodyPr>
          <a:lstStyle/>
          <a:p>
            <a:r>
              <a:rPr lang="en-US" sz="4400" dirty="0"/>
              <a:t>The modulation of positively and negatively charged particles at 1 GV rigidity </a:t>
            </a:r>
            <a:br>
              <a:rPr lang="en-US" sz="4400" dirty="0"/>
            </a:br>
            <a:r>
              <a:rPr lang="en-US" sz="4400" dirty="0"/>
              <a:t>during 23-24 solar cycles</a:t>
            </a:r>
            <a:endParaRPr lang="ru-KZ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6EAC6-6BB6-2B1C-1E0D-A02C52A86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93846"/>
            <a:ext cx="7891272" cy="1445846"/>
          </a:xfrm>
        </p:spPr>
        <p:txBody>
          <a:bodyPr>
            <a:normAutofit/>
          </a:bodyPr>
          <a:lstStyle/>
          <a:p>
            <a:r>
              <a:rPr lang="en-US" u="sng" dirty="0"/>
              <a:t>P. Mukhin</a:t>
            </a:r>
            <a:r>
              <a:rPr lang="ru-RU" dirty="0"/>
              <a:t> 		</a:t>
            </a:r>
            <a:r>
              <a:rPr lang="en-US" dirty="0"/>
              <a:t>V. Mikhailov</a:t>
            </a:r>
          </a:p>
          <a:p>
            <a:r>
              <a:rPr lang="ru-RU" dirty="0"/>
              <a:t>		</a:t>
            </a:r>
          </a:p>
          <a:p>
            <a:r>
              <a:rPr lang="en-US" dirty="0"/>
              <a:t>NRNU </a:t>
            </a:r>
            <a:r>
              <a:rPr lang="en-US" dirty="0" err="1"/>
              <a:t>MEPhI</a:t>
            </a:r>
            <a:r>
              <a:rPr lang="en-US" dirty="0"/>
              <a:t>    +    the</a:t>
            </a:r>
            <a:r>
              <a:rPr lang="ru-RU" dirty="0"/>
              <a:t> </a:t>
            </a:r>
            <a:r>
              <a:rPr lang="en-US" dirty="0"/>
              <a:t>PAMELA collaboration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00216-6806-230D-C21F-01409C24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6369" y="4289334"/>
            <a:ext cx="1094154" cy="640080"/>
          </a:xfrm>
        </p:spPr>
        <p:txBody>
          <a:bodyPr/>
          <a:lstStyle/>
          <a:p>
            <a:r>
              <a:rPr lang="en-US" sz="1800" dirty="0"/>
              <a:t>ICPPA</a:t>
            </a:r>
            <a:r>
              <a:rPr lang="ru-RU" sz="1800" dirty="0"/>
              <a:t> </a:t>
            </a:r>
            <a:r>
              <a:rPr lang="en-US" sz="1800" dirty="0"/>
              <a:t>2022</a:t>
            </a:r>
            <a:endParaRPr lang="ru-KZ" sz="1800" dirty="0"/>
          </a:p>
        </p:txBody>
      </p:sp>
      <p:pic>
        <p:nvPicPr>
          <p:cNvPr id="6" name="Рисунок 5" descr="Мегафон1 со сплошной заливкой">
            <a:extLst>
              <a:ext uri="{FF2B5EF4-FFF2-40B4-BE49-F238E27FC236}">
                <a16:creationId xmlns:a16="http://schemas.microsoft.com/office/drawing/2014/main" id="{4AFD4B64-75EB-C238-5FEB-7AFE86A5D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7015" y="4335004"/>
            <a:ext cx="548740" cy="5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0648-1FE9-2C33-C858-1FDB1373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85" y="328246"/>
            <a:ext cx="10323263" cy="100444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Multivariate analysis: </a:t>
            </a:r>
            <a:r>
              <a:rPr lang="en-US" dirty="0"/>
              <a:t>Event Selection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AA241-CE65-372A-55D7-89D57D5E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016" y="1405916"/>
            <a:ext cx="4195934" cy="113249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/>
              <a:t>20+ relevant parameters to be analyzed</a:t>
            </a:r>
            <a:endParaRPr lang="ru-KZ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0EAAD-6865-A575-073E-FA850CB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10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4059E-03DA-BB0C-200C-F1938544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9" y="1512651"/>
            <a:ext cx="5219656" cy="5125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6907-61B8-5557-FAC7-98B4B6C7C97A}"/>
              </a:ext>
            </a:extLst>
          </p:cNvPr>
          <p:cNvSpPr txBox="1"/>
          <p:nvPr/>
        </p:nvSpPr>
        <p:spPr>
          <a:xfrm>
            <a:off x="5941384" y="1972163"/>
            <a:ext cx="3652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→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anticoincidence</a:t>
            </a:r>
          </a:p>
          <a:p>
            <a:endParaRPr lang="en-US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→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velocity</a:t>
            </a:r>
            <a:r>
              <a:rPr lang="ru-RU" sz="20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en-US" sz="200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dE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/dx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→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rigidity</a:t>
            </a:r>
            <a:r>
              <a:rPr lang="ru-RU" sz="20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en-US" sz="2000" dirty="0" err="1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dE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/dx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→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energy deposit in showers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→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energy deposit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→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neutron detector trigger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8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0648-1FE9-2C33-C858-1FDB1373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9" y="484632"/>
            <a:ext cx="11476895" cy="937768"/>
          </a:xfrm>
        </p:spPr>
        <p:txBody>
          <a:bodyPr/>
          <a:lstStyle/>
          <a:p>
            <a:r>
              <a:rPr lang="en-US" dirty="0"/>
              <a:t>Multivariate Analysis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AA241-CE65-372A-55D7-89D57D5E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658" y="2113593"/>
            <a:ext cx="5405786" cy="4050792"/>
          </a:xfrm>
        </p:spPr>
        <p:txBody>
          <a:bodyPr>
            <a:normAutofit/>
          </a:bodyPr>
          <a:lstStyle/>
          <a:p>
            <a:r>
              <a:rPr lang="en-US" sz="2400" dirty="0"/>
              <a:t>Training</a:t>
            </a:r>
            <a:r>
              <a:rPr lang="ru-RU" sz="2400" dirty="0"/>
              <a:t>: </a:t>
            </a:r>
            <a:r>
              <a:rPr lang="en-US" sz="2400" dirty="0"/>
              <a:t>modeling in</a:t>
            </a:r>
            <a:r>
              <a:rPr lang="ru-RU" sz="2400" dirty="0"/>
              <a:t> </a:t>
            </a:r>
            <a:r>
              <a:rPr lang="en-US" sz="2400" dirty="0"/>
              <a:t>GEANT4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signal</a:t>
            </a:r>
            <a:r>
              <a:rPr lang="ru-RU" sz="2000" b="1" dirty="0">
                <a:solidFill>
                  <a:srgbClr val="0070C0"/>
                </a:solidFill>
              </a:rPr>
              <a:t>:	</a:t>
            </a:r>
            <a:r>
              <a:rPr lang="en-US" sz="2000" b="1" dirty="0">
                <a:solidFill>
                  <a:srgbClr val="0070C0"/>
                </a:solidFill>
              </a:rPr>
              <a:t>	electrons</a:t>
            </a:r>
            <a:endParaRPr lang="ru-RU" sz="2000" b="1" dirty="0">
              <a:solidFill>
                <a:srgbClr val="0070C0"/>
              </a:solidFill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background</a:t>
            </a:r>
            <a:r>
              <a:rPr lang="ru-RU" sz="2000" b="1" dirty="0">
                <a:solidFill>
                  <a:srgbClr val="FF0000"/>
                </a:solidFill>
              </a:rPr>
              <a:t>:	</a:t>
            </a:r>
            <a:r>
              <a:rPr lang="en-US" sz="2000" b="1" dirty="0">
                <a:solidFill>
                  <a:srgbClr val="FF0000"/>
                </a:solidFill>
              </a:rPr>
              <a:t>protons</a:t>
            </a:r>
          </a:p>
          <a:p>
            <a:pPr marL="274320" lvl="1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400" dirty="0"/>
              <a:t>Testing</a:t>
            </a:r>
            <a:r>
              <a:rPr lang="ru-RU" sz="2400" dirty="0"/>
              <a:t>: </a:t>
            </a:r>
            <a:r>
              <a:rPr lang="en-US" sz="2400" dirty="0"/>
              <a:t>the</a:t>
            </a:r>
            <a:r>
              <a:rPr lang="ru-RU" sz="2400" dirty="0"/>
              <a:t> </a:t>
            </a:r>
            <a:r>
              <a:rPr lang="en-US" sz="2400" dirty="0"/>
              <a:t>PAMELA database</a:t>
            </a:r>
          </a:p>
          <a:p>
            <a:endParaRPr lang="ru-RU" sz="2400" dirty="0"/>
          </a:p>
          <a:p>
            <a:endParaRPr lang="en-US" sz="2400" dirty="0"/>
          </a:p>
          <a:p>
            <a:r>
              <a:rPr lang="en-US" sz="2400" b="1" dirty="0"/>
              <a:t>~ 1.5 times increase of statistics of selected e+, e–</a:t>
            </a:r>
            <a:endParaRPr lang="ru-RU" sz="2400" b="1" baseline="30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0EAAD-6865-A575-073E-FA850CB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11</a:t>
            </a:fld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05251-6A21-0780-F9E3-42A2A40EDC4D}"/>
              </a:ext>
            </a:extLst>
          </p:cNvPr>
          <p:cNvSpPr txBox="1"/>
          <p:nvPr/>
        </p:nvSpPr>
        <p:spPr>
          <a:xfrm>
            <a:off x="547077" y="5970821"/>
            <a:ext cx="530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the</a:t>
            </a:r>
            <a:r>
              <a:rPr lang="ru-RU" dirty="0"/>
              <a:t> </a:t>
            </a:r>
            <a:r>
              <a:rPr lang="en-US" dirty="0"/>
              <a:t>BDT parameter response</a:t>
            </a:r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2EE7C3-1FAB-681A-8D88-A9B06FA8B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6" y="1837958"/>
            <a:ext cx="5543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297B-6F18-88BD-561B-94FC3676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7" y="539340"/>
            <a:ext cx="4322767" cy="858833"/>
          </a:xfrm>
        </p:spPr>
        <p:txBody>
          <a:bodyPr/>
          <a:lstStyle/>
          <a:p>
            <a:r>
              <a:rPr lang="en-US" dirty="0"/>
              <a:t>Results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DE6EC-3163-E0F0-C545-651EB00C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78" y="2392836"/>
            <a:ext cx="4955207" cy="2820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feature is observed in 2008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A rise</a:t>
            </a:r>
            <a:r>
              <a:rPr lang="ru-RU" sz="2400" dirty="0"/>
              <a:t> </a:t>
            </a:r>
            <a:r>
              <a:rPr lang="en-US" sz="2400" dirty="0"/>
              <a:t>in</a:t>
            </a:r>
            <a:r>
              <a:rPr lang="ru-RU" sz="2400" dirty="0"/>
              <a:t> </a:t>
            </a:r>
            <a:r>
              <a:rPr lang="en-US" sz="2400" dirty="0"/>
              <a:t>2014-2015…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(expected)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68461-77C0-0149-AEB9-5CAF3599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12</a:t>
            </a:fld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1AAA1-E555-0983-9C58-D7722889A71D}"/>
              </a:ext>
            </a:extLst>
          </p:cNvPr>
          <p:cNvSpPr txBox="1"/>
          <p:nvPr/>
        </p:nvSpPr>
        <p:spPr>
          <a:xfrm>
            <a:off x="9397006" y="779794"/>
            <a:ext cx="73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A&lt;0</a:t>
            </a:r>
            <a:endParaRPr lang="ru-K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8A9214-C184-6F1A-BD63-1EE5E8CE14A2}"/>
              </a:ext>
            </a:extLst>
          </p:cNvPr>
          <p:cNvSpPr txBox="1"/>
          <p:nvPr/>
        </p:nvSpPr>
        <p:spPr>
          <a:xfrm>
            <a:off x="9420452" y="779794"/>
            <a:ext cx="73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A&lt;0</a:t>
            </a:r>
            <a:endParaRPr lang="ru-KZ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41DEBB-97C4-01CE-8B45-45BE2BBE1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8185" r="8775" b="4659"/>
          <a:stretch/>
        </p:blipFill>
        <p:spPr>
          <a:xfrm>
            <a:off x="5233391" y="750838"/>
            <a:ext cx="5669822" cy="259681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BE00B3-D27D-13EF-A122-8D0E431282D9}"/>
              </a:ext>
            </a:extLst>
          </p:cNvPr>
          <p:cNvSpPr/>
          <p:nvPr/>
        </p:nvSpPr>
        <p:spPr>
          <a:xfrm>
            <a:off x="8894658" y="816814"/>
            <a:ext cx="648677" cy="234978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97D40B-D19B-A470-292B-52F2BF01377C}"/>
              </a:ext>
            </a:extLst>
          </p:cNvPr>
          <p:cNvSpPr txBox="1"/>
          <p:nvPr/>
        </p:nvSpPr>
        <p:spPr>
          <a:xfrm>
            <a:off x="7928466" y="1221137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4BE803-5ABC-CD87-5FB1-0BD08DC85229}"/>
              </a:ext>
            </a:extLst>
          </p:cNvPr>
          <p:cNvSpPr txBox="1"/>
          <p:nvPr/>
        </p:nvSpPr>
        <p:spPr>
          <a:xfrm>
            <a:off x="9839461" y="2533093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0C043F-4112-6723-F147-711CF7346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8670" r="9084" b="3730"/>
          <a:stretch/>
        </p:blipFill>
        <p:spPr>
          <a:xfrm>
            <a:off x="5330844" y="3869166"/>
            <a:ext cx="5572369" cy="268739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CADE0C8-64D6-514A-F0B8-304224152065}"/>
              </a:ext>
            </a:extLst>
          </p:cNvPr>
          <p:cNvSpPr/>
          <p:nvPr/>
        </p:nvSpPr>
        <p:spPr>
          <a:xfrm>
            <a:off x="8894658" y="3917115"/>
            <a:ext cx="648677" cy="24494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A8711E-4F46-D87C-DB80-3D1090E670BE}"/>
              </a:ext>
            </a:extLst>
          </p:cNvPr>
          <p:cNvSpPr txBox="1"/>
          <p:nvPr/>
        </p:nvSpPr>
        <p:spPr>
          <a:xfrm>
            <a:off x="7928466" y="4321438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0FB303-65D7-38CE-1659-BF40515D2304}"/>
              </a:ext>
            </a:extLst>
          </p:cNvPr>
          <p:cNvSpPr txBox="1"/>
          <p:nvPr/>
        </p:nvSpPr>
        <p:spPr>
          <a:xfrm>
            <a:off x="9839461" y="5633394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D560A-C33E-1891-7B50-5E50D4CAF520}"/>
              </a:ext>
            </a:extLst>
          </p:cNvPr>
          <p:cNvSpPr txBox="1"/>
          <p:nvPr/>
        </p:nvSpPr>
        <p:spPr>
          <a:xfrm>
            <a:off x="6954818" y="371390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0.25–0.5 GeV</a:t>
            </a:r>
            <a:endParaRPr lang="ru-KZ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DC6AE-CF65-05DD-9687-EC27FEF08152}"/>
              </a:ext>
            </a:extLst>
          </p:cNvPr>
          <p:cNvSpPr txBox="1"/>
          <p:nvPr/>
        </p:nvSpPr>
        <p:spPr>
          <a:xfrm>
            <a:off x="6906092" y="3503454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0.1–0.25 GeV</a:t>
            </a:r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D45436-0AF7-2929-B760-E68622B506CB}"/>
              </a:ext>
            </a:extLst>
          </p:cNvPr>
          <p:cNvSpPr/>
          <p:nvPr/>
        </p:nvSpPr>
        <p:spPr>
          <a:xfrm rot="20294926">
            <a:off x="10404949" y="3652178"/>
            <a:ext cx="1711569" cy="3651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</a:t>
            </a:r>
            <a:endParaRPr lang="ru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6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5FC987-2AC8-365C-67F9-E05EFCBA1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8286" r="8775" b="4659"/>
          <a:stretch/>
        </p:blipFill>
        <p:spPr>
          <a:xfrm>
            <a:off x="5279061" y="666308"/>
            <a:ext cx="5669822" cy="25938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584B27-6AB8-487B-246F-8F40FD824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7641" r="8776" b="5005"/>
          <a:stretch/>
        </p:blipFill>
        <p:spPr>
          <a:xfrm>
            <a:off x="5368903" y="3761199"/>
            <a:ext cx="5603426" cy="26121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D0DE6EC-3163-E0F0-C545-651EB00C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68" y="2758831"/>
            <a:ext cx="5398460" cy="2826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Different charge-sign modulation dependence? (2006-2008)</a:t>
            </a:r>
            <a:endParaRPr lang="ru-KZ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68461-77C0-0149-AEB9-5CAF3599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13</a:t>
            </a:fld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CAE870-DFE6-8FEA-76E4-FA5D0F9BF07E}"/>
              </a:ext>
            </a:extLst>
          </p:cNvPr>
          <p:cNvSpPr/>
          <p:nvPr/>
        </p:nvSpPr>
        <p:spPr>
          <a:xfrm>
            <a:off x="8954057" y="728830"/>
            <a:ext cx="648677" cy="23758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35BB5-3AA1-F45A-A0F9-1022037AA331}"/>
              </a:ext>
            </a:extLst>
          </p:cNvPr>
          <p:cNvSpPr txBox="1"/>
          <p:nvPr/>
        </p:nvSpPr>
        <p:spPr>
          <a:xfrm>
            <a:off x="7909402" y="803224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EFB7FC-07D6-7192-763C-B2E0843F0E47}"/>
              </a:ext>
            </a:extLst>
          </p:cNvPr>
          <p:cNvSpPr txBox="1"/>
          <p:nvPr/>
        </p:nvSpPr>
        <p:spPr>
          <a:xfrm>
            <a:off x="9714288" y="2686781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367BF8-3FAB-6CF6-8462-E7A4D43785F2}"/>
              </a:ext>
            </a:extLst>
          </p:cNvPr>
          <p:cNvSpPr/>
          <p:nvPr/>
        </p:nvSpPr>
        <p:spPr>
          <a:xfrm>
            <a:off x="8943397" y="3844157"/>
            <a:ext cx="648677" cy="23945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FCAD7-791B-1C06-ABA4-0E83CE686225}"/>
              </a:ext>
            </a:extLst>
          </p:cNvPr>
          <p:cNvSpPr txBox="1"/>
          <p:nvPr/>
        </p:nvSpPr>
        <p:spPr>
          <a:xfrm>
            <a:off x="7909402" y="3922190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B7FC2-FF4D-0B1D-D8E4-89E17B3AAEAE}"/>
              </a:ext>
            </a:extLst>
          </p:cNvPr>
          <p:cNvSpPr txBox="1"/>
          <p:nvPr/>
        </p:nvSpPr>
        <p:spPr>
          <a:xfrm>
            <a:off x="9714288" y="3952922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B7A12-DE77-DDC6-D90D-F9647BFAF1BB}"/>
              </a:ext>
            </a:extLst>
          </p:cNvPr>
          <p:cNvSpPr txBox="1"/>
          <p:nvPr/>
        </p:nvSpPr>
        <p:spPr>
          <a:xfrm>
            <a:off x="7114515" y="296976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0.25–0.5 GeV</a:t>
            </a:r>
            <a:endParaRPr lang="ru-K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153DE1-38E3-02E9-9A0B-7AB7EFD3FEDF}"/>
              </a:ext>
            </a:extLst>
          </p:cNvPr>
          <p:cNvSpPr txBox="1"/>
          <p:nvPr/>
        </p:nvSpPr>
        <p:spPr>
          <a:xfrm>
            <a:off x="7114514" y="3472363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0.05–0.1 GeV</a:t>
            </a:r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4E2B1F8-8A52-B5B0-E13E-2986E43BF71C}"/>
              </a:ext>
            </a:extLst>
          </p:cNvPr>
          <p:cNvSpPr/>
          <p:nvPr/>
        </p:nvSpPr>
        <p:spPr>
          <a:xfrm rot="20294926">
            <a:off x="10188509" y="3917921"/>
            <a:ext cx="1942668" cy="365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PRELIMINARY</a:t>
            </a:r>
            <a:endParaRPr lang="ru-KZ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0FC62F-5648-A995-3856-4D5AFBEEEF4F}"/>
              </a:ext>
            </a:extLst>
          </p:cNvPr>
          <p:cNvSpPr txBox="1">
            <a:spLocks/>
          </p:cNvSpPr>
          <p:nvPr/>
        </p:nvSpPr>
        <p:spPr>
          <a:xfrm>
            <a:off x="304547" y="539340"/>
            <a:ext cx="4322767" cy="85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Results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981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8173A-1A5A-3E88-A203-D8471DA3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318" y="484632"/>
            <a:ext cx="7354929" cy="93776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vs Positron </a:t>
            </a:r>
            <a:br>
              <a:rPr lang="en-US" dirty="0"/>
            </a:br>
            <a:r>
              <a:rPr lang="en-US" dirty="0"/>
              <a:t>count rate Regression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E8B5A8-B894-CAD4-0526-D18917E2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055" y="6277873"/>
            <a:ext cx="640080" cy="365125"/>
          </a:xfrm>
        </p:spPr>
        <p:txBody>
          <a:bodyPr/>
          <a:lstStyle/>
          <a:p>
            <a:fld id="{F1DED752-2B7A-4771-B840-3B10D53CD5C1}" type="slidenum">
              <a:rPr lang="ru-KZ" smtClean="0"/>
              <a:t>14</a:t>
            </a:fld>
            <a:endParaRPr lang="ru-KZ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066BB4B0-465A-CAC0-F86E-5C1883CDB3B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77" y="1973189"/>
            <a:ext cx="7066647" cy="4798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1E344-46BD-3315-4FA2-3C13BAE77B36}"/>
              </a:ext>
            </a:extLst>
          </p:cNvPr>
          <p:cNvSpPr txBox="1"/>
          <p:nvPr/>
        </p:nvSpPr>
        <p:spPr>
          <a:xfrm>
            <a:off x="9529532" y="2889597"/>
            <a:ext cx="80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</a:rPr>
              <a:t>2006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2007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2008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2009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2010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2011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2012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2013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2014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</a:rPr>
              <a:t>2015</a:t>
            </a:r>
            <a:endParaRPr lang="ru-KZ" sz="2000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AC85C-2E84-5748-8318-FAE2DCFFC2BD}"/>
              </a:ext>
            </a:extLst>
          </p:cNvPr>
          <p:cNvSpPr txBox="1"/>
          <p:nvPr/>
        </p:nvSpPr>
        <p:spPr>
          <a:xfrm>
            <a:off x="5499932" y="1973189"/>
            <a:ext cx="25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0.5 – 2.5 GV</a:t>
            </a:r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340F36-CE0A-E064-9622-026F293B5FF8}"/>
              </a:ext>
            </a:extLst>
          </p:cNvPr>
          <p:cNvSpPr/>
          <p:nvPr/>
        </p:nvSpPr>
        <p:spPr>
          <a:xfrm>
            <a:off x="8473686" y="6463161"/>
            <a:ext cx="982348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7C2BCF-48FE-45E7-E014-14F5B08E69DC}"/>
              </a:ext>
            </a:extLst>
          </p:cNvPr>
          <p:cNvSpPr/>
          <p:nvPr/>
        </p:nvSpPr>
        <p:spPr>
          <a:xfrm rot="16200000">
            <a:off x="2818874" y="2854954"/>
            <a:ext cx="937846" cy="22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BE8FE-4892-EE11-6D37-088F4DAE69A5}"/>
              </a:ext>
            </a:extLst>
          </p:cNvPr>
          <p:cNvSpPr txBox="1"/>
          <p:nvPr/>
        </p:nvSpPr>
        <p:spPr>
          <a:xfrm>
            <a:off x="8435378" y="6400553"/>
            <a:ext cx="1094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1/s</a:t>
            </a:r>
            <a:endParaRPr lang="ru-KZ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4181F-58A8-8AA8-1C38-80584C01B8D8}"/>
              </a:ext>
            </a:extLst>
          </p:cNvPr>
          <p:cNvSpPr txBox="1"/>
          <p:nvPr/>
        </p:nvSpPr>
        <p:spPr>
          <a:xfrm rot="16200000">
            <a:off x="2740720" y="2735709"/>
            <a:ext cx="1094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1/s</a:t>
            </a:r>
            <a:endParaRPr lang="ru-KZ" sz="14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64BF73F-86DF-C50D-A064-FE232DFFF0D2}"/>
              </a:ext>
            </a:extLst>
          </p:cNvPr>
          <p:cNvSpPr/>
          <p:nvPr/>
        </p:nvSpPr>
        <p:spPr>
          <a:xfrm rot="20294926">
            <a:off x="7350482" y="4821601"/>
            <a:ext cx="1942668" cy="365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PRELIMINARY</a:t>
            </a:r>
            <a:endParaRPr lang="ru-KZ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E397B-0E50-A452-A143-A67F3D6B6652}"/>
              </a:ext>
            </a:extLst>
          </p:cNvPr>
          <p:cNvSpPr txBox="1"/>
          <p:nvPr/>
        </p:nvSpPr>
        <p:spPr>
          <a:xfrm>
            <a:off x="5840192" y="5564461"/>
            <a:ext cx="804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A&gt;0</a:t>
            </a:r>
            <a:endParaRPr lang="ru-KZ" sz="20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A175D-4621-AB27-22FC-E10DFB88C19B}"/>
              </a:ext>
            </a:extLst>
          </p:cNvPr>
          <p:cNvSpPr txBox="1"/>
          <p:nvPr/>
        </p:nvSpPr>
        <p:spPr>
          <a:xfrm>
            <a:off x="4163792" y="4474644"/>
            <a:ext cx="804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A&lt;0</a:t>
            </a:r>
            <a:endParaRPr lang="ru-KZ" sz="20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21E18-15E6-71C8-1D0A-6CB1A6454E68}"/>
              </a:ext>
            </a:extLst>
          </p:cNvPr>
          <p:cNvSpPr txBox="1"/>
          <p:nvPr/>
        </p:nvSpPr>
        <p:spPr>
          <a:xfrm>
            <a:off x="391783" y="3428860"/>
            <a:ext cx="207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Stat. errors are not shown</a:t>
            </a:r>
          </a:p>
          <a:p>
            <a:endParaRPr lang="en-US" dirty="0"/>
          </a:p>
          <a:p>
            <a:r>
              <a:rPr lang="en-US" dirty="0"/>
              <a:t>Data is smoothened</a:t>
            </a: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849B4-2C3B-4EE6-F48D-1C77B8B2B5F8}"/>
              </a:ext>
            </a:extLst>
          </p:cNvPr>
          <p:cNvSpPr txBox="1"/>
          <p:nvPr/>
        </p:nvSpPr>
        <p:spPr>
          <a:xfrm rot="20042231">
            <a:off x="9379567" y="1675655"/>
            <a:ext cx="233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← Solar min (2009)</a:t>
            </a:r>
            <a:endParaRPr lang="ru-K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47E01-A9A4-EA76-03A1-9D3C2429D8DD}"/>
              </a:ext>
            </a:extLst>
          </p:cNvPr>
          <p:cNvSpPr txBox="1"/>
          <p:nvPr/>
        </p:nvSpPr>
        <p:spPr>
          <a:xfrm rot="20875053">
            <a:off x="1072591" y="6136679"/>
            <a:ext cx="269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Solar max (~2014) →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609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6A19E-F189-136C-DA60-BF973EAA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476" y="484632"/>
            <a:ext cx="7642587" cy="875245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vs Proton</a:t>
            </a:r>
            <a:br>
              <a:rPr lang="en-US" dirty="0"/>
            </a:br>
            <a:r>
              <a:rPr lang="en-US" dirty="0"/>
              <a:t>Flux Regression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CE8B21-C8EB-14D5-8098-26124E3D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15</a:t>
            </a:fld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A65ABA-08D1-0E97-44CE-B2C0511F7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7358" b="2220"/>
          <a:stretch/>
        </p:blipFill>
        <p:spPr>
          <a:xfrm>
            <a:off x="55124" y="1774837"/>
            <a:ext cx="5638687" cy="41618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C92DA-9E5E-DF60-4C6E-861664F0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7473" b="2220"/>
          <a:stretch/>
        </p:blipFill>
        <p:spPr>
          <a:xfrm>
            <a:off x="6498189" y="1743578"/>
            <a:ext cx="5638687" cy="4161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FB199A-6045-3E7B-D303-DB53B34601C5}"/>
              </a:ext>
            </a:extLst>
          </p:cNvPr>
          <p:cNvSpPr txBox="1"/>
          <p:nvPr/>
        </p:nvSpPr>
        <p:spPr>
          <a:xfrm>
            <a:off x="5690793" y="2335006"/>
            <a:ext cx="807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</a:rPr>
              <a:t>2006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2007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2008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2009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2010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2011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2012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2013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2014</a:t>
            </a:r>
          </a:p>
          <a:p>
            <a:r>
              <a:rPr lang="en-US" sz="2000" b="1" dirty="0">
                <a:ln w="3175">
                  <a:solidFill>
                    <a:sysClr val="windowText" lastClr="000000"/>
                  </a:solidFill>
                </a:ln>
              </a:rPr>
              <a:t>2015</a:t>
            </a:r>
            <a:endParaRPr lang="ru-KZ" sz="2000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F56B58E-7E49-EB48-7276-81D819CC7276}"/>
              </a:ext>
            </a:extLst>
          </p:cNvPr>
          <p:cNvSpPr/>
          <p:nvPr/>
        </p:nvSpPr>
        <p:spPr>
          <a:xfrm rot="20294926">
            <a:off x="8031814" y="5968648"/>
            <a:ext cx="1711569" cy="3651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</a:t>
            </a:r>
            <a:endParaRPr lang="ru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6A19E-F189-136C-DA60-BF973EAA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14322"/>
          </a:xfrm>
        </p:spPr>
        <p:txBody>
          <a:bodyPr/>
          <a:lstStyle/>
          <a:p>
            <a:r>
              <a:rPr lang="en-US" dirty="0"/>
              <a:t>Hysteresis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CE8B21-C8EB-14D5-8098-26124E3D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16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E2135F-1926-B2E2-2EFF-43491AA9A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7229" r="4250" b="6165"/>
          <a:stretch/>
        </p:blipFill>
        <p:spPr>
          <a:xfrm>
            <a:off x="695569" y="1398954"/>
            <a:ext cx="7041661" cy="5351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B7C12-2A80-1D98-6566-A02024BA417B}"/>
              </a:ext>
            </a:extLst>
          </p:cNvPr>
          <p:cNvSpPr txBox="1"/>
          <p:nvPr/>
        </p:nvSpPr>
        <p:spPr>
          <a:xfrm>
            <a:off x="7018215" y="3962253"/>
            <a:ext cx="3501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PAMELA:		2006-2015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AMS-02:		2011-2017</a:t>
            </a:r>
            <a:endParaRPr lang="ru-KZ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5D74C-3BE1-D50A-59BF-65C53C960B3D}"/>
              </a:ext>
            </a:extLst>
          </p:cNvPr>
          <p:cNvSpPr txBox="1"/>
          <p:nvPr/>
        </p:nvSpPr>
        <p:spPr>
          <a:xfrm>
            <a:off x="4087446" y="5533293"/>
            <a:ext cx="112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A&gt;0</a:t>
            </a:r>
            <a:endParaRPr lang="ru-KZ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F4E8E-B8CB-A3EA-5317-31F54AF53032}"/>
              </a:ext>
            </a:extLst>
          </p:cNvPr>
          <p:cNvSpPr txBox="1"/>
          <p:nvPr/>
        </p:nvSpPr>
        <p:spPr>
          <a:xfrm>
            <a:off x="2106246" y="4074610"/>
            <a:ext cx="112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A&lt;0</a:t>
            </a:r>
            <a:endParaRPr lang="ru-KZ" sz="2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1DA50-A304-5148-82AB-01499DAA6423}"/>
              </a:ext>
            </a:extLst>
          </p:cNvPr>
          <p:cNvSpPr txBox="1"/>
          <p:nvPr/>
        </p:nvSpPr>
        <p:spPr>
          <a:xfrm>
            <a:off x="5541108" y="4793250"/>
            <a:ext cx="88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58777-BE80-E90F-764F-4874AD1A1322}"/>
              </a:ext>
            </a:extLst>
          </p:cNvPr>
          <p:cNvSpPr txBox="1"/>
          <p:nvPr/>
        </p:nvSpPr>
        <p:spPr>
          <a:xfrm>
            <a:off x="2790092" y="5141355"/>
            <a:ext cx="88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4AC79-1FED-2880-86C8-E2E129222896}"/>
              </a:ext>
            </a:extLst>
          </p:cNvPr>
          <p:cNvSpPr txBox="1"/>
          <p:nvPr/>
        </p:nvSpPr>
        <p:spPr>
          <a:xfrm>
            <a:off x="3352799" y="3705278"/>
            <a:ext cx="88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  <a:p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40DB9-F04C-E5DA-2023-EC22C38D3B24}"/>
              </a:ext>
            </a:extLst>
          </p:cNvPr>
          <p:cNvSpPr txBox="1"/>
          <p:nvPr/>
        </p:nvSpPr>
        <p:spPr>
          <a:xfrm>
            <a:off x="4353169" y="2650365"/>
            <a:ext cx="88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2006</a:t>
            </a:r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02F1C-98BB-5150-B0CD-CF0DE6960BF1}"/>
              </a:ext>
            </a:extLst>
          </p:cNvPr>
          <p:cNvSpPr txBox="1"/>
          <p:nvPr/>
        </p:nvSpPr>
        <p:spPr>
          <a:xfrm>
            <a:off x="6514126" y="2552116"/>
            <a:ext cx="88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2009</a:t>
            </a:r>
            <a:endParaRPr lang="ru-KZ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1D225FF-60E7-0FBC-3137-FC401071C2C7}"/>
              </a:ext>
            </a:extLst>
          </p:cNvPr>
          <p:cNvSpPr/>
          <p:nvPr/>
        </p:nvSpPr>
        <p:spPr>
          <a:xfrm rot="20294926">
            <a:off x="6675430" y="5356813"/>
            <a:ext cx="1711569" cy="3651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</a:t>
            </a:r>
            <a:endParaRPr lang="ru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4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CA34F-0F3D-C830-0624-F343D806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50110"/>
          </a:xfrm>
        </p:spPr>
        <p:txBody>
          <a:bodyPr/>
          <a:lstStyle/>
          <a:p>
            <a:r>
              <a:rPr lang="en-US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0B8C1-54B9-5DA9-1B4D-AE1573EF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928367"/>
            <a:ext cx="11347939" cy="4050792"/>
          </a:xfrm>
        </p:spPr>
        <p:txBody>
          <a:bodyPr>
            <a:normAutofit/>
          </a:bodyPr>
          <a:lstStyle/>
          <a:p>
            <a:r>
              <a:rPr lang="en-US" sz="2400" dirty="0"/>
              <a:t>New results on e+, e– fluxes &lt; 1 GeV obtained</a:t>
            </a:r>
          </a:p>
          <a:p>
            <a:r>
              <a:rPr lang="en-US" sz="2400" dirty="0"/>
              <a:t>Modulation features are observed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results can be applied for works on modeling cosmic-ray propagation in heliosphere</a:t>
            </a:r>
          </a:p>
          <a:p>
            <a:r>
              <a:rPr lang="en-US" sz="2400" dirty="0"/>
              <a:t>It may be possible to better separate solar modulation and source components</a:t>
            </a:r>
            <a:endParaRPr lang="ru-KZ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7943F2-D2AF-C045-77B9-474B9D46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17</a:t>
            </a:fld>
            <a:endParaRPr lang="ru-KZ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8779F5-B3CB-3F2D-239D-561A7F664711}"/>
              </a:ext>
            </a:extLst>
          </p:cNvPr>
          <p:cNvSpPr txBox="1">
            <a:spLocks/>
          </p:cNvSpPr>
          <p:nvPr/>
        </p:nvSpPr>
        <p:spPr>
          <a:xfrm>
            <a:off x="3851108" y="5944618"/>
            <a:ext cx="5550799" cy="65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 for your attention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144947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297B-6F18-88BD-561B-94FC3676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7980"/>
            <a:ext cx="10058400" cy="92712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68461-77C0-0149-AEB9-5CAF3599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18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BD818-0D85-8332-BBCA-23D3BCC1D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8" t="7065" r="25718" b="65187"/>
          <a:stretch/>
        </p:blipFill>
        <p:spPr>
          <a:xfrm>
            <a:off x="35632" y="1057037"/>
            <a:ext cx="6225608" cy="2060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6DCB7-AE65-EDDC-AA2C-D40F6304C6DB}"/>
              </a:ext>
            </a:extLst>
          </p:cNvPr>
          <p:cNvSpPr txBox="1"/>
          <p:nvPr/>
        </p:nvSpPr>
        <p:spPr>
          <a:xfrm>
            <a:off x="1561450" y="5886564"/>
            <a:ext cx="310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 116,  241105  (2016)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2D15D-3C5F-B36E-4B2F-32B1E002D8D5}"/>
              </a:ext>
            </a:extLst>
          </p:cNvPr>
          <p:cNvSpPr txBox="1"/>
          <p:nvPr/>
        </p:nvSpPr>
        <p:spPr>
          <a:xfrm>
            <a:off x="8878276" y="5886564"/>
            <a:ext cx="19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</a:t>
            </a:r>
            <a:endParaRPr lang="ru-KZ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BE8029-3988-9EA9-ABB9-D3E656F3C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9488" r="9184" b="3864"/>
          <a:stretch/>
        </p:blipFill>
        <p:spPr>
          <a:xfrm>
            <a:off x="6261240" y="805847"/>
            <a:ext cx="5749047" cy="23461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9416E5-503C-C0EB-D65F-381495641B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8459" r="8967" b="4207"/>
          <a:stretch/>
        </p:blipFill>
        <p:spPr>
          <a:xfrm>
            <a:off x="6225608" y="3705958"/>
            <a:ext cx="5814647" cy="21390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5AD383-80E4-5813-91AB-67B350A9738A}"/>
              </a:ext>
            </a:extLst>
          </p:cNvPr>
          <p:cNvSpPr/>
          <p:nvPr/>
        </p:nvSpPr>
        <p:spPr>
          <a:xfrm>
            <a:off x="9979770" y="805848"/>
            <a:ext cx="648677" cy="217431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B72B5-1708-AE66-7C26-E6FE2DB3B394}"/>
              </a:ext>
            </a:extLst>
          </p:cNvPr>
          <p:cNvSpPr txBox="1"/>
          <p:nvPr/>
        </p:nvSpPr>
        <p:spPr>
          <a:xfrm>
            <a:off x="9115694" y="1221229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73326-B052-658B-3854-6141B63F78EB}"/>
              </a:ext>
            </a:extLst>
          </p:cNvPr>
          <p:cNvSpPr txBox="1"/>
          <p:nvPr/>
        </p:nvSpPr>
        <p:spPr>
          <a:xfrm>
            <a:off x="10936375" y="2551400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53DF67-2F82-EF98-3B20-B5493904CDCC}"/>
              </a:ext>
            </a:extLst>
          </p:cNvPr>
          <p:cNvSpPr/>
          <p:nvPr/>
        </p:nvSpPr>
        <p:spPr>
          <a:xfrm>
            <a:off x="9976939" y="3724452"/>
            <a:ext cx="648677" cy="198747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F7E6A-3CA1-8D1D-7448-F0A1177CCCE8}"/>
              </a:ext>
            </a:extLst>
          </p:cNvPr>
          <p:cNvSpPr txBox="1"/>
          <p:nvPr/>
        </p:nvSpPr>
        <p:spPr>
          <a:xfrm>
            <a:off x="9115694" y="4054444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A&lt;0</a:t>
            </a:r>
            <a:endParaRPr lang="ru-KZ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B5B45-E88F-2A9B-014D-D40565E59AF3}"/>
              </a:ext>
            </a:extLst>
          </p:cNvPr>
          <p:cNvSpPr txBox="1"/>
          <p:nvPr/>
        </p:nvSpPr>
        <p:spPr>
          <a:xfrm>
            <a:off x="10933544" y="5190897"/>
            <a:ext cx="7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A&gt;0</a:t>
            </a:r>
            <a:endParaRPr lang="ru-KZ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8D10B-2377-EA54-33C3-8A366AA813C6}"/>
              </a:ext>
            </a:extLst>
          </p:cNvPr>
          <p:cNvSpPr txBox="1"/>
          <p:nvPr/>
        </p:nvSpPr>
        <p:spPr>
          <a:xfrm>
            <a:off x="8227662" y="488138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0.5–1.0 GeV</a:t>
            </a:r>
            <a:endParaRPr lang="ru-KZ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7AC3B9-1A03-1908-BBD7-F6631267F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8" t="34497" r="25718" b="37755"/>
          <a:stretch/>
        </p:blipFill>
        <p:spPr>
          <a:xfrm>
            <a:off x="0" y="3697436"/>
            <a:ext cx="6225608" cy="20606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80DAF8-7D18-651C-C37B-52FB1A6C1B39}"/>
              </a:ext>
            </a:extLst>
          </p:cNvPr>
          <p:cNvSpPr txBox="1"/>
          <p:nvPr/>
        </p:nvSpPr>
        <p:spPr>
          <a:xfrm>
            <a:off x="8227661" y="3285086"/>
            <a:ext cx="23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e+/e–: 1.0–2.5 GeV</a:t>
            </a:r>
            <a:endParaRPr lang="ru-KZ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5561254-AD61-5D6C-2315-46EA7CCA4B72}"/>
              </a:ext>
            </a:extLst>
          </p:cNvPr>
          <p:cNvSpPr/>
          <p:nvPr/>
        </p:nvSpPr>
        <p:spPr>
          <a:xfrm rot="20294926">
            <a:off x="6768454" y="5968648"/>
            <a:ext cx="1711569" cy="3651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</a:t>
            </a:r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A91BE33-A3E8-7AD1-661C-CD0EA96491B2}"/>
              </a:ext>
            </a:extLst>
          </p:cNvPr>
          <p:cNvSpPr/>
          <p:nvPr/>
        </p:nvSpPr>
        <p:spPr>
          <a:xfrm>
            <a:off x="4664159" y="3141822"/>
            <a:ext cx="1822068" cy="3651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AGREEMENT</a:t>
            </a:r>
            <a:endParaRPr lang="ru-K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9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FD3C-2416-60D2-0641-C461BED1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7" y="289247"/>
            <a:ext cx="8447571" cy="1636776"/>
          </a:xfrm>
        </p:spPr>
        <p:txBody>
          <a:bodyPr>
            <a:normAutofit/>
          </a:bodyPr>
          <a:lstStyle/>
          <a:p>
            <a:r>
              <a:rPr lang="en-US" dirty="0"/>
              <a:t>Electron spectra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972A8-DFD1-C295-E970-A7E45632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69" y="2256570"/>
            <a:ext cx="4727447" cy="4050792"/>
          </a:xfrm>
        </p:spPr>
        <p:txBody>
          <a:bodyPr>
            <a:normAutofit/>
          </a:bodyPr>
          <a:lstStyle/>
          <a:p>
            <a:r>
              <a:rPr lang="en-US" sz="2800" dirty="0" err="1"/>
              <a:t>ApJ</a:t>
            </a:r>
            <a:r>
              <a:rPr lang="en-US" sz="2800" dirty="0"/>
              <a:t> 903:21 (2020, AESOP)</a:t>
            </a:r>
          </a:p>
          <a:p>
            <a:endParaRPr lang="ru-RU" sz="2800" dirty="0"/>
          </a:p>
          <a:p>
            <a:endParaRPr lang="ru-KZ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9B248-E6C9-4084-9655-CC7CE86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19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62D5A-9229-4BA5-7C17-1FB13856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11852" r="28782" b="5299"/>
          <a:stretch/>
        </p:blipFill>
        <p:spPr>
          <a:xfrm>
            <a:off x="6583681" y="411723"/>
            <a:ext cx="4727447" cy="62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052F-189D-5FA7-A842-5D09325F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220091"/>
            <a:ext cx="10058400" cy="1031553"/>
          </a:xfrm>
        </p:spPr>
        <p:txBody>
          <a:bodyPr/>
          <a:lstStyle/>
          <a:p>
            <a:r>
              <a:rPr lang="en-US" dirty="0"/>
              <a:t>Electrons &amp; Positrons: High Energies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3F1F8-D885-6835-BA64-E8B8683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2</a:t>
            </a:fld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AD66E-55C8-9B41-57A1-232FFB9E8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" t="5240" r="43369" b="4816"/>
          <a:stretch/>
        </p:blipFill>
        <p:spPr>
          <a:xfrm>
            <a:off x="276531" y="1251644"/>
            <a:ext cx="5019472" cy="4881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BD348-8383-B6A2-4516-AE6D3B44FB9A}"/>
              </a:ext>
            </a:extLst>
          </p:cNvPr>
          <p:cNvSpPr txBox="1"/>
          <p:nvPr/>
        </p:nvSpPr>
        <p:spPr>
          <a:xfrm>
            <a:off x="1156677" y="6272784"/>
            <a:ext cx="37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Nature 458, 607–609 (2009)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4D748-56D8-6442-2AF1-3FAC232A5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6" t="23687" r="17500" b="6525"/>
          <a:stretch/>
        </p:blipFill>
        <p:spPr>
          <a:xfrm>
            <a:off x="5527582" y="1409179"/>
            <a:ext cx="6387887" cy="4039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4CF6E7-170E-C68C-B92C-8EC21E98F950}"/>
              </a:ext>
            </a:extLst>
          </p:cNvPr>
          <p:cNvSpPr txBox="1"/>
          <p:nvPr/>
        </p:nvSpPr>
        <p:spPr>
          <a:xfrm>
            <a:off x="6895999" y="5729591"/>
            <a:ext cx="386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Lett. 122, 041102 (2019)</a:t>
            </a:r>
            <a:endParaRPr lang="ru-KZ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14BCEEF-13A9-F6CD-BFEA-30FFEFA9B89D}"/>
              </a:ext>
            </a:extLst>
          </p:cNvPr>
          <p:cNvSpPr/>
          <p:nvPr/>
        </p:nvSpPr>
        <p:spPr>
          <a:xfrm rot="16200000">
            <a:off x="4333516" y="3875650"/>
            <a:ext cx="653479" cy="426603"/>
          </a:xfrm>
          <a:prstGeom prst="rightArrow">
            <a:avLst>
              <a:gd name="adj1" fmla="val 35344"/>
              <a:gd name="adj2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C9485-FB33-1353-C45B-106BD34DB437}"/>
              </a:ext>
            </a:extLst>
          </p:cNvPr>
          <p:cNvSpPr txBox="1"/>
          <p:nvPr/>
        </p:nvSpPr>
        <p:spPr>
          <a:xfrm rot="20605021">
            <a:off x="9305821" y="3859399"/>
            <a:ext cx="179104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Dark Matter?</a:t>
            </a:r>
          </a:p>
          <a:p>
            <a:pPr algn="ctr"/>
            <a:r>
              <a:rPr lang="en-US" b="1" dirty="0"/>
              <a:t>Pulsars?</a:t>
            </a:r>
            <a:endParaRPr lang="ru-KZ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5BECF-4D09-358D-D043-7A62F2AE28AA}"/>
              </a:ext>
            </a:extLst>
          </p:cNvPr>
          <p:cNvSpPr txBox="1"/>
          <p:nvPr/>
        </p:nvSpPr>
        <p:spPr>
          <a:xfrm>
            <a:off x="1954718" y="1111615"/>
            <a:ext cx="21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Positron fraction</a:t>
            </a:r>
            <a:endParaRPr lang="ru-KZ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A048A7-3749-02BC-2F05-35E979C0CEB4}"/>
              </a:ext>
            </a:extLst>
          </p:cNvPr>
          <p:cNvSpPr/>
          <p:nvPr/>
        </p:nvSpPr>
        <p:spPr>
          <a:xfrm>
            <a:off x="6369539" y="1649046"/>
            <a:ext cx="2039816" cy="1711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118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0648-1FE9-2C33-C858-1FDB1373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738" y="484632"/>
            <a:ext cx="9659816" cy="1129524"/>
          </a:xfrm>
        </p:spPr>
        <p:txBody>
          <a:bodyPr/>
          <a:lstStyle/>
          <a:p>
            <a:r>
              <a:rPr lang="en-US" dirty="0"/>
              <a:t>Multivariate analysis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0EAAD-6865-A575-073E-FA850CB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20</a:t>
            </a:fld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05251-6A21-0780-F9E3-42A2A40EDC4D}"/>
              </a:ext>
            </a:extLst>
          </p:cNvPr>
          <p:cNvSpPr txBox="1"/>
          <p:nvPr/>
        </p:nvSpPr>
        <p:spPr>
          <a:xfrm>
            <a:off x="2000738" y="5913246"/>
            <a:ext cx="638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Separating</a:t>
            </a:r>
            <a:r>
              <a:rPr lang="ru-RU" sz="2000" dirty="0"/>
              <a:t> </a:t>
            </a:r>
            <a:r>
              <a:rPr lang="en-US" sz="2000" dirty="0"/>
              <a:t>20+</a:t>
            </a:r>
            <a:r>
              <a:rPr lang="ru-RU" sz="2000" dirty="0"/>
              <a:t> </a:t>
            </a:r>
            <a:r>
              <a:rPr lang="en-US" sz="2000" dirty="0"/>
              <a:t>parameters</a:t>
            </a:r>
            <a:r>
              <a:rPr lang="ru-RU" sz="2000" dirty="0"/>
              <a:t> </a:t>
            </a:r>
            <a:r>
              <a:rPr lang="en-US" sz="2000" dirty="0"/>
              <a:t>for 2 event classes</a:t>
            </a:r>
            <a:endParaRPr lang="ru-KZ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6AB981-A2CB-DB57-DF99-73F928CE8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1" y="1614156"/>
            <a:ext cx="8907831" cy="42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CE29-3E18-2390-D2B2-8DE66E40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2D3E6-EE79-277D-979F-40E08780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3" y="2121408"/>
            <a:ext cx="5994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Supernovae → Secondary production in interstellar medium</a:t>
            </a:r>
          </a:p>
          <a:p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Dark Matter</a:t>
            </a:r>
            <a:endParaRPr lang="en-US" sz="2800" dirty="0"/>
          </a:p>
          <a:p>
            <a:pPr lvl="1"/>
            <a:r>
              <a:rPr lang="en-US" sz="2400" dirty="0"/>
              <a:t>Primordial Black Holes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61F6AA-AD18-3317-4FAC-1EAC7E2B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3</a:t>
            </a:fld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2308B-39F6-79C4-66E8-5C7A16843AEB}"/>
              </a:ext>
            </a:extLst>
          </p:cNvPr>
          <p:cNvSpPr txBox="1"/>
          <p:nvPr/>
        </p:nvSpPr>
        <p:spPr>
          <a:xfrm>
            <a:off x="6535927" y="3850832"/>
            <a:ext cx="4196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Lett. 119, 021103 (2017)</a:t>
            </a:r>
          </a:p>
          <a:p>
            <a:r>
              <a:rPr lang="en-US" dirty="0"/>
              <a:t>Phys. Rev. Lett. 122, 041102 (2019)</a:t>
            </a:r>
            <a:endParaRPr lang="ru-KZ" dirty="0"/>
          </a:p>
          <a:p>
            <a:endParaRPr lang="en-US" dirty="0"/>
          </a:p>
          <a:p>
            <a:r>
              <a:rPr lang="en-US" dirty="0"/>
              <a:t>Phys. Rev. Lett. 122, 041104 (2019)</a:t>
            </a:r>
          </a:p>
          <a:p>
            <a:r>
              <a:rPr lang="fr-FR" dirty="0"/>
              <a:t>Nature </a:t>
            </a:r>
            <a:r>
              <a:rPr lang="fr-FR" dirty="0" err="1"/>
              <a:t>Astr</a:t>
            </a:r>
            <a:r>
              <a:rPr lang="fr-FR" dirty="0"/>
              <a:t>. 3, 485–486 (2019)</a:t>
            </a:r>
          </a:p>
          <a:p>
            <a:r>
              <a:rPr lang="fr-FR" sz="1400" dirty="0"/>
              <a:t>	</a:t>
            </a:r>
            <a:r>
              <a:rPr lang="fr-FR" sz="1400" dirty="0" err="1"/>
              <a:t>a.k.a</a:t>
            </a:r>
            <a:r>
              <a:rPr lang="fr-FR" sz="1400" dirty="0"/>
              <a:t>. «The light </a:t>
            </a:r>
            <a:r>
              <a:rPr lang="fr-FR" sz="1400" dirty="0" err="1"/>
              <a:t>side</a:t>
            </a:r>
            <a:r>
              <a:rPr lang="fr-FR" sz="1400" dirty="0"/>
              <a:t> of </a:t>
            </a:r>
            <a:r>
              <a:rPr lang="fr-FR" sz="1400" dirty="0" err="1"/>
              <a:t>dark</a:t>
            </a:r>
            <a:r>
              <a:rPr lang="fr-FR" sz="1400" dirty="0"/>
              <a:t> </a:t>
            </a:r>
            <a:r>
              <a:rPr lang="fr-FR" sz="1400" dirty="0" err="1"/>
              <a:t>matter</a:t>
            </a:r>
            <a:r>
              <a:rPr lang="fr-FR" sz="1400" dirty="0"/>
              <a:t>»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A8E04-694D-555F-B46A-894546E610D4}"/>
              </a:ext>
            </a:extLst>
          </p:cNvPr>
          <p:cNvSpPr txBox="1"/>
          <p:nvPr/>
        </p:nvSpPr>
        <p:spPr>
          <a:xfrm>
            <a:off x="6535927" y="2272133"/>
            <a:ext cx="419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Lett. 122, 041102 (2019)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791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052F-189D-5FA7-A842-5D09325F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220091"/>
            <a:ext cx="10058400" cy="1031553"/>
          </a:xfrm>
        </p:spPr>
        <p:txBody>
          <a:bodyPr/>
          <a:lstStyle/>
          <a:p>
            <a:r>
              <a:rPr lang="en-US" dirty="0"/>
              <a:t>Electrons &amp; Positrons: low Energies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3F1F8-D885-6835-BA64-E8B8683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4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AD66E-55C8-9B41-57A1-232FFB9E8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" t="5240" r="43369" b="4816"/>
          <a:stretch/>
        </p:blipFill>
        <p:spPr>
          <a:xfrm>
            <a:off x="276531" y="1251644"/>
            <a:ext cx="5019472" cy="4881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BD348-8383-B6A2-4516-AE6D3B44FB9A}"/>
              </a:ext>
            </a:extLst>
          </p:cNvPr>
          <p:cNvSpPr txBox="1"/>
          <p:nvPr/>
        </p:nvSpPr>
        <p:spPr>
          <a:xfrm>
            <a:off x="1157591" y="6272784"/>
            <a:ext cx="371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Nature 458, 607–609 (2009)</a:t>
            </a:r>
            <a:endParaRPr lang="ru-KZ" dirty="0"/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C83F39FB-467E-6EEC-B63B-7C771F5AA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736" t="9358" r="9480" b="5882"/>
          <a:stretch/>
        </p:blipFill>
        <p:spPr>
          <a:xfrm>
            <a:off x="5642708" y="1378045"/>
            <a:ext cx="5079024" cy="4768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A3267-693C-EE2A-4D0E-EEC0892E2621}"/>
              </a:ext>
            </a:extLst>
          </p:cNvPr>
          <p:cNvSpPr txBox="1"/>
          <p:nvPr/>
        </p:nvSpPr>
        <p:spPr>
          <a:xfrm>
            <a:off x="6614997" y="6238553"/>
            <a:ext cx="371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Lett. 122, 041104 (2019)</a:t>
            </a:r>
            <a:endParaRPr lang="ru-KZ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2D13C52-A3E9-79C5-DE8B-FF0BCADC62B6}"/>
              </a:ext>
            </a:extLst>
          </p:cNvPr>
          <p:cNvSpPr/>
          <p:nvPr/>
        </p:nvSpPr>
        <p:spPr>
          <a:xfrm>
            <a:off x="1403724" y="3188751"/>
            <a:ext cx="653479" cy="426603"/>
          </a:xfrm>
          <a:prstGeom prst="rightArrow">
            <a:avLst>
              <a:gd name="adj1" fmla="val 35344"/>
              <a:gd name="adj2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30199-45FE-F9C8-D2C6-9C8A2E6D8740}"/>
              </a:ext>
            </a:extLst>
          </p:cNvPr>
          <p:cNvSpPr/>
          <p:nvPr/>
        </p:nvSpPr>
        <p:spPr>
          <a:xfrm>
            <a:off x="7979508" y="1609969"/>
            <a:ext cx="1045329" cy="343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C2A-AE76-A152-2018-8D6841EE7D0F}"/>
              </a:ext>
            </a:extLst>
          </p:cNvPr>
          <p:cNvSpPr txBox="1"/>
          <p:nvPr/>
        </p:nvSpPr>
        <p:spPr>
          <a:xfrm>
            <a:off x="7747203" y="1564677"/>
            <a:ext cx="84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(PBH)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8588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052F-189D-5FA7-A842-5D09325F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220091"/>
            <a:ext cx="10058400" cy="1031553"/>
          </a:xfrm>
        </p:spPr>
        <p:txBody>
          <a:bodyPr/>
          <a:lstStyle/>
          <a:p>
            <a:r>
              <a:rPr lang="en-US" dirty="0"/>
              <a:t>Electrons &amp; Positrons: low Energies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3F1F8-D885-6835-BA64-E8B8683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5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AD66E-55C8-9B41-57A1-232FFB9E8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" t="5240" r="43369" b="4816"/>
          <a:stretch/>
        </p:blipFill>
        <p:spPr>
          <a:xfrm>
            <a:off x="276531" y="1251644"/>
            <a:ext cx="5019472" cy="4881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BD348-8383-B6A2-4516-AE6D3B44FB9A}"/>
              </a:ext>
            </a:extLst>
          </p:cNvPr>
          <p:cNvSpPr txBox="1"/>
          <p:nvPr/>
        </p:nvSpPr>
        <p:spPr>
          <a:xfrm>
            <a:off x="1157591" y="6272784"/>
            <a:ext cx="371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Nature 458, 607–609 (2009)</a:t>
            </a:r>
            <a:endParaRPr lang="ru-KZ" dirty="0"/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C83F39FB-467E-6EEC-B63B-7C771F5AA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736" t="9358" r="9480" b="5882"/>
          <a:stretch/>
        </p:blipFill>
        <p:spPr>
          <a:xfrm>
            <a:off x="5642708" y="1378045"/>
            <a:ext cx="5079024" cy="4768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A3267-693C-EE2A-4D0E-EEC0892E2621}"/>
              </a:ext>
            </a:extLst>
          </p:cNvPr>
          <p:cNvSpPr txBox="1"/>
          <p:nvPr/>
        </p:nvSpPr>
        <p:spPr>
          <a:xfrm>
            <a:off x="6614997" y="6238553"/>
            <a:ext cx="371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Phys. Rev. Lett. 122, 041104 (2019)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BA021-97D8-2AB7-C012-0B0BCC01FE3A}"/>
              </a:ext>
            </a:extLst>
          </p:cNvPr>
          <p:cNvSpPr txBox="1"/>
          <p:nvPr/>
        </p:nvSpPr>
        <p:spPr>
          <a:xfrm>
            <a:off x="10519020" y="2274408"/>
            <a:ext cx="160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PAMELA energy range</a:t>
            </a:r>
            <a:endParaRPr lang="ru-KZ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2D13C52-A3E9-79C5-DE8B-FF0BCADC62B6}"/>
              </a:ext>
            </a:extLst>
          </p:cNvPr>
          <p:cNvSpPr/>
          <p:nvPr/>
        </p:nvSpPr>
        <p:spPr>
          <a:xfrm>
            <a:off x="1403724" y="3188751"/>
            <a:ext cx="653479" cy="426603"/>
          </a:xfrm>
          <a:prstGeom prst="rightArrow">
            <a:avLst>
              <a:gd name="adj1" fmla="val 35344"/>
              <a:gd name="adj2" fmla="val 5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30199-45FE-F9C8-D2C6-9C8A2E6D8740}"/>
              </a:ext>
            </a:extLst>
          </p:cNvPr>
          <p:cNvSpPr/>
          <p:nvPr/>
        </p:nvSpPr>
        <p:spPr>
          <a:xfrm>
            <a:off x="7979508" y="1609969"/>
            <a:ext cx="1045329" cy="343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D27B5A-0776-7D82-8430-62857EDA9334}"/>
              </a:ext>
            </a:extLst>
          </p:cNvPr>
          <p:cNvSpPr/>
          <p:nvPr/>
        </p:nvSpPr>
        <p:spPr>
          <a:xfrm>
            <a:off x="8182220" y="1509108"/>
            <a:ext cx="2336800" cy="4103076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31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B5C46-A790-6A7C-0F3E-C0E42C70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94" y="149075"/>
            <a:ext cx="2697167" cy="1028019"/>
          </a:xfrm>
        </p:spPr>
        <p:txBody>
          <a:bodyPr/>
          <a:lstStyle/>
          <a:p>
            <a:r>
              <a:rPr lang="en-US" dirty="0"/>
              <a:t>PAMELA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1657A-5179-9424-B4F8-3EF158AC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58981"/>
            <a:ext cx="4863468" cy="2739761"/>
          </a:xfrm>
        </p:spPr>
        <p:txBody>
          <a:bodyPr>
            <a:normAutofit/>
          </a:bodyPr>
          <a:lstStyle/>
          <a:p>
            <a:r>
              <a:rPr lang="en-US" sz="2800" dirty="0"/>
              <a:t>The satellite orbit</a:t>
            </a:r>
            <a:r>
              <a:rPr lang="ru-RU" sz="2800" dirty="0"/>
              <a:t>:</a:t>
            </a:r>
          </a:p>
          <a:p>
            <a:pPr lvl="1"/>
            <a:r>
              <a:rPr lang="en-US" sz="2400" dirty="0"/>
              <a:t>350-600 km</a:t>
            </a:r>
          </a:p>
          <a:p>
            <a:pPr lvl="1"/>
            <a:r>
              <a:rPr lang="en-US" sz="2400" dirty="0"/>
              <a:t>Inclination</a:t>
            </a:r>
            <a:r>
              <a:rPr lang="ru-RU" sz="2400" dirty="0"/>
              <a:t> </a:t>
            </a:r>
            <a:r>
              <a:rPr lang="en-US" sz="2400" dirty="0"/>
              <a:t>70°</a:t>
            </a:r>
          </a:p>
          <a:p>
            <a:pPr lvl="1"/>
            <a:endParaRPr lang="ru-RU" sz="2400" dirty="0"/>
          </a:p>
          <a:p>
            <a:r>
              <a:rPr lang="en-US" sz="2800" dirty="0"/>
              <a:t>Work Time</a:t>
            </a:r>
            <a:r>
              <a:rPr lang="ru-RU" sz="2800" dirty="0"/>
              <a:t>: </a:t>
            </a:r>
            <a:r>
              <a:rPr lang="en-US" sz="2800" dirty="0"/>
              <a:t>2006 – 2016</a:t>
            </a:r>
            <a:r>
              <a:rPr lang="en-US" sz="2400" dirty="0"/>
              <a:t> (Solar cycle 23 – cycle 24)</a:t>
            </a:r>
            <a:endParaRPr lang="en-US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E220F7-AB0B-16B7-B74A-B74BCE8A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6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C8582-B479-AC61-58D5-6560C497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1431010"/>
            <a:ext cx="5116875" cy="502433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BE896EC-807E-71A2-0D5C-7C9936F6F2D1}"/>
              </a:ext>
            </a:extLst>
          </p:cNvPr>
          <p:cNvSpPr txBox="1">
            <a:spLocks/>
          </p:cNvSpPr>
          <p:nvPr/>
        </p:nvSpPr>
        <p:spPr>
          <a:xfrm>
            <a:off x="6033477" y="1177094"/>
            <a:ext cx="6025661" cy="220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Detects</a:t>
            </a:r>
            <a:r>
              <a:rPr lang="ru-RU" sz="2800" dirty="0"/>
              <a:t>:</a:t>
            </a:r>
          </a:p>
          <a:p>
            <a:pPr lvl="1"/>
            <a:r>
              <a:rPr lang="en-US" sz="2400" b="1" dirty="0"/>
              <a:t>e</a:t>
            </a:r>
            <a:r>
              <a:rPr lang="en-US" sz="2400" b="1" baseline="30000" dirty="0"/>
              <a:t>–</a:t>
            </a:r>
            <a:r>
              <a:rPr lang="en-US" sz="2400" b="1" dirty="0"/>
              <a:t>, e</a:t>
            </a:r>
            <a:r>
              <a:rPr lang="en-US" sz="2400" b="1" baseline="30000" dirty="0"/>
              <a:t>+</a:t>
            </a:r>
            <a:r>
              <a:rPr lang="en-US" sz="2400" b="1" dirty="0"/>
              <a:t>:	50 MeV</a:t>
            </a:r>
            <a:r>
              <a:rPr lang="ru-RU" sz="2400" dirty="0"/>
              <a:t> – </a:t>
            </a:r>
            <a:r>
              <a:rPr lang="en-US" sz="2400" dirty="0"/>
              <a:t>hundreds of</a:t>
            </a:r>
            <a:r>
              <a:rPr lang="ru-RU" sz="2400" dirty="0"/>
              <a:t> </a:t>
            </a:r>
            <a:r>
              <a:rPr lang="en-US" sz="2400" dirty="0"/>
              <a:t>GeVs</a:t>
            </a:r>
            <a:endParaRPr lang="ru-RU" sz="2400" dirty="0"/>
          </a:p>
          <a:p>
            <a:pPr lvl="1"/>
            <a:r>
              <a:rPr lang="en-US" sz="2400" dirty="0"/>
              <a:t>p:		80 MeV</a:t>
            </a:r>
            <a:r>
              <a:rPr lang="ru-RU" sz="2400" dirty="0"/>
              <a:t> – </a:t>
            </a:r>
            <a:r>
              <a:rPr lang="en-US" sz="2400" dirty="0" err="1"/>
              <a:t>TeVs</a:t>
            </a:r>
            <a:endParaRPr lang="ru-RU" sz="2400" dirty="0"/>
          </a:p>
          <a:p>
            <a:pPr lvl="1"/>
            <a:r>
              <a:rPr lang="en-US" sz="2400" dirty="0"/>
              <a:t>Nuclei</a:t>
            </a:r>
            <a:r>
              <a:rPr lang="ru-RU" sz="2400" dirty="0"/>
              <a:t> </a:t>
            </a:r>
            <a:r>
              <a:rPr lang="en-US" sz="2400" dirty="0"/>
              <a:t>(He,</a:t>
            </a:r>
            <a:r>
              <a:rPr lang="ru-RU" sz="2400" dirty="0"/>
              <a:t> </a:t>
            </a:r>
            <a:r>
              <a:rPr lang="en-US" sz="2400" dirty="0"/>
              <a:t>etc.)</a:t>
            </a:r>
            <a:r>
              <a:rPr lang="ru-RU" sz="2400" dirty="0"/>
              <a:t>: 	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95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7AC8A-1A5C-BD9D-6A5D-CADA42F1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484632"/>
            <a:ext cx="9440125" cy="922137"/>
          </a:xfrm>
        </p:spPr>
        <p:txBody>
          <a:bodyPr>
            <a:normAutofit fontScale="90000"/>
          </a:bodyPr>
          <a:lstStyle/>
          <a:p>
            <a:r>
              <a:rPr lang="en-US" dirty="0"/>
              <a:t>Cosmic-ray propagation in heliosphere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8B2A6-FD76-A2C9-C808-683EF2FD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7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766BE8-7E5B-45FF-C4D4-CBA60373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4" t="20513" r="17429" b="70163"/>
          <a:stretch/>
        </p:blipFill>
        <p:spPr>
          <a:xfrm>
            <a:off x="426107" y="2880697"/>
            <a:ext cx="11205062" cy="9024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7822D-5538-9D8E-BCCB-0757DC0D4984}"/>
              </a:ext>
            </a:extLst>
          </p:cNvPr>
          <p:cNvSpPr txBox="1"/>
          <p:nvPr/>
        </p:nvSpPr>
        <p:spPr>
          <a:xfrm>
            <a:off x="1745247" y="4023473"/>
            <a:ext cx="13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wind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4585-4C58-3F63-E452-48C20A0750E4}"/>
              </a:ext>
            </a:extLst>
          </p:cNvPr>
          <p:cNvSpPr txBox="1"/>
          <p:nvPr/>
        </p:nvSpPr>
        <p:spPr>
          <a:xfrm>
            <a:off x="3474103" y="4023473"/>
            <a:ext cx="153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drift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F2B01-ABEC-1F3B-3340-F6DBF9BDD742}"/>
              </a:ext>
            </a:extLst>
          </p:cNvPr>
          <p:cNvSpPr txBox="1"/>
          <p:nvPr/>
        </p:nvSpPr>
        <p:spPr>
          <a:xfrm>
            <a:off x="5720431" y="4025717"/>
            <a:ext cx="13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diffusion</a:t>
            </a:r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32426-EB38-E86E-7C03-7B84B7FE46B5}"/>
              </a:ext>
            </a:extLst>
          </p:cNvPr>
          <p:cNvSpPr txBox="1"/>
          <p:nvPr/>
        </p:nvSpPr>
        <p:spPr>
          <a:xfrm>
            <a:off x="7601556" y="4025717"/>
            <a:ext cx="352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solar wind expansion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2608C-CF23-C27C-E675-3C66980709A0}"/>
              </a:ext>
            </a:extLst>
          </p:cNvPr>
          <p:cNvSpPr txBox="1"/>
          <p:nvPr/>
        </p:nvSpPr>
        <p:spPr>
          <a:xfrm>
            <a:off x="10165945" y="1434496"/>
            <a:ext cx="152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sources</a:t>
            </a:r>
            <a:endParaRPr lang="ru-KZ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9D3AF-9CBD-804A-9A6F-21572A1169F0}"/>
              </a:ext>
            </a:extLst>
          </p:cNvPr>
          <p:cNvSpPr txBox="1"/>
          <p:nvPr/>
        </p:nvSpPr>
        <p:spPr>
          <a:xfrm>
            <a:off x="3838444" y="1736072"/>
            <a:ext cx="3837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solar modulation</a:t>
            </a:r>
          </a:p>
          <a:p>
            <a:r>
              <a:rPr lang="en-US" sz="2000" b="1" dirty="0"/>
              <a:t>of low energy particles</a:t>
            </a:r>
            <a:endParaRPr lang="ru-KZ" sz="3200" b="1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DEEC560-85D8-6A00-22BD-F1D8F82ABC27}"/>
              </a:ext>
            </a:extLst>
          </p:cNvPr>
          <p:cNvCxnSpPr>
            <a:cxnSpLocks/>
          </p:cNvCxnSpPr>
          <p:nvPr/>
        </p:nvCxnSpPr>
        <p:spPr>
          <a:xfrm flipV="1">
            <a:off x="4124568" y="4528190"/>
            <a:ext cx="0" cy="7651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F722B64-7F9C-8F5E-EF55-45921CF3D481}"/>
              </a:ext>
            </a:extLst>
          </p:cNvPr>
          <p:cNvCxnSpPr>
            <a:cxnSpLocks/>
          </p:cNvCxnSpPr>
          <p:nvPr/>
        </p:nvCxnSpPr>
        <p:spPr>
          <a:xfrm>
            <a:off x="11408505" y="1973105"/>
            <a:ext cx="0" cy="81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02B4C2-8D81-1DD4-840F-DF12E071D455}"/>
              </a:ext>
            </a:extLst>
          </p:cNvPr>
          <p:cNvSpPr txBox="1"/>
          <p:nvPr/>
        </p:nvSpPr>
        <p:spPr>
          <a:xfrm>
            <a:off x="500183" y="1779336"/>
            <a:ext cx="137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intensity</a:t>
            </a:r>
            <a:endParaRPr lang="ru-KZ" sz="20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BE1B43C-0787-CBE4-8928-D18C675DD43D}"/>
              </a:ext>
            </a:extLst>
          </p:cNvPr>
          <p:cNvCxnSpPr>
            <a:cxnSpLocks/>
          </p:cNvCxnSpPr>
          <p:nvPr/>
        </p:nvCxnSpPr>
        <p:spPr>
          <a:xfrm>
            <a:off x="902676" y="2249301"/>
            <a:ext cx="0" cy="512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3A9BC1-48D0-EA64-9FF1-92ECD08DA1FD}"/>
              </a:ext>
            </a:extLst>
          </p:cNvPr>
          <p:cNvSpPr txBox="1"/>
          <p:nvPr/>
        </p:nvSpPr>
        <p:spPr>
          <a:xfrm>
            <a:off x="1688122" y="6039369"/>
            <a:ext cx="45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Parker, 1965;		Potgieter et al., 2017 +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0884B-F64F-6871-0CE1-4A55670B12BF}"/>
              </a:ext>
            </a:extLst>
          </p:cNvPr>
          <p:cNvSpPr txBox="1"/>
          <p:nvPr/>
        </p:nvSpPr>
        <p:spPr>
          <a:xfrm>
            <a:off x="4243919" y="4715618"/>
            <a:ext cx="335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~ causes charge-sign dependence of modulation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67232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FD3C-2416-60D2-0641-C461BED1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/>
              <a:t>Flux Ratio</a:t>
            </a:r>
            <a:r>
              <a:rPr lang="ru-RU" dirty="0"/>
              <a:t> </a:t>
            </a:r>
            <a:r>
              <a:rPr lang="en-US" dirty="0"/>
              <a:t>&gt; 1 GeV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972A8-DFD1-C295-E970-A7E45632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85" y="2221992"/>
            <a:ext cx="4033362" cy="4050792"/>
          </a:xfrm>
        </p:spPr>
        <p:txBody>
          <a:bodyPr>
            <a:normAutofit/>
          </a:bodyPr>
          <a:lstStyle/>
          <a:p>
            <a:r>
              <a:rPr lang="en-US" sz="3200" dirty="0" err="1"/>
              <a:t>ApJ</a:t>
            </a:r>
            <a:r>
              <a:rPr lang="en-US" sz="3200" dirty="0"/>
              <a:t> 909:215 (2021)</a:t>
            </a:r>
            <a:endParaRPr lang="ru-RU" sz="3200" dirty="0"/>
          </a:p>
          <a:p>
            <a:endParaRPr lang="en-US" sz="3200" dirty="0"/>
          </a:p>
          <a:p>
            <a:r>
              <a:rPr lang="en-US" sz="3200" dirty="0"/>
              <a:t>to provide new data for lower energies </a:t>
            </a:r>
            <a:r>
              <a:rPr lang="en-US" sz="3200" b="1" dirty="0"/>
              <a:t>(&lt; 1 GeV)</a:t>
            </a:r>
            <a:r>
              <a:rPr lang="en-US" sz="3200" dirty="0"/>
              <a:t> to observe features</a:t>
            </a:r>
            <a:endParaRPr lang="ru-KZ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9B248-E6C9-4084-9655-CC7CE86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8</a:t>
            </a:fld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A099A-C5D4-2E57-3D4E-D3E1C03A5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1" t="19487" r="8775" b="5186"/>
          <a:stretch/>
        </p:blipFill>
        <p:spPr>
          <a:xfrm>
            <a:off x="74440" y="1547445"/>
            <a:ext cx="7917845" cy="51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0648-1FE9-2C33-C858-1FDB1373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61" y="336140"/>
            <a:ext cx="10605477" cy="1176449"/>
          </a:xfrm>
        </p:spPr>
        <p:txBody>
          <a:bodyPr/>
          <a:lstStyle/>
          <a:p>
            <a:r>
              <a:rPr lang="en-US" sz="4800" dirty="0"/>
              <a:t>Multivariate analysis</a:t>
            </a:r>
            <a:r>
              <a:rPr lang="ru-RU" sz="4800" dirty="0"/>
              <a:t>:</a:t>
            </a:r>
            <a:r>
              <a:rPr lang="en-US" sz="4800" dirty="0"/>
              <a:t> Decision Tree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0EAAD-6865-A575-073E-FA850CB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D752-2B7A-4771-B840-3B10D53CD5C1}" type="slidenum">
              <a:rPr lang="ru-KZ" smtClean="0"/>
              <a:t>9</a:t>
            </a:fld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9C3A5D-18AD-EF1B-E73A-A3D1BF37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0" y="2700286"/>
            <a:ext cx="9168932" cy="35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0AA241-CE65-372A-55D7-89D57D5E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014" y="1911799"/>
            <a:ext cx="5644194" cy="1667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Method</a:t>
            </a:r>
            <a:r>
              <a:rPr lang="ru-RU" sz="2400" dirty="0"/>
              <a:t>: </a:t>
            </a:r>
            <a:r>
              <a:rPr lang="en-US" sz="2400" dirty="0"/>
              <a:t>Boosted Decision Tree (BDT) — to divide events into 2 classes</a:t>
            </a:r>
            <a:endParaRPr lang="ru-RU" sz="2400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background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(protons)</a:t>
            </a:r>
            <a:r>
              <a:rPr lang="ru-RU" sz="2000" dirty="0"/>
              <a:t>  </a:t>
            </a:r>
          </a:p>
          <a:p>
            <a:pPr lvl="1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signal  (electrons)</a:t>
            </a:r>
            <a:endParaRPr lang="ru-K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2852</TotalTime>
  <Words>733</Words>
  <Application>Microsoft Office PowerPoint</Application>
  <PresentationFormat>Широкоэкранный</PresentationFormat>
  <Paragraphs>200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Cambria</vt:lpstr>
      <vt:lpstr>Rockwell</vt:lpstr>
      <vt:lpstr>Rockwell Condensed</vt:lpstr>
      <vt:lpstr>Wingdings</vt:lpstr>
      <vt:lpstr>Дерево</vt:lpstr>
      <vt:lpstr>The modulation of positively and negatively charged particles at 1 GV rigidity  during 23-24 solar cycles</vt:lpstr>
      <vt:lpstr>Electrons &amp; Positrons: High Energies</vt:lpstr>
      <vt:lpstr>Potential Sources</vt:lpstr>
      <vt:lpstr>Electrons &amp; Positrons: low Energies</vt:lpstr>
      <vt:lpstr>Electrons &amp; Positrons: low Energies</vt:lpstr>
      <vt:lpstr>PAMELA</vt:lpstr>
      <vt:lpstr>Cosmic-ray propagation in heliosphere</vt:lpstr>
      <vt:lpstr>Flux Ratio &gt; 1 GeV</vt:lpstr>
      <vt:lpstr>Multivariate analysis: Decision Tree</vt:lpstr>
      <vt:lpstr>Multivariate analysis: Event Selection</vt:lpstr>
      <vt:lpstr>Multivariate Analysis</vt:lpstr>
      <vt:lpstr>Results</vt:lpstr>
      <vt:lpstr>Презентация PowerPoint</vt:lpstr>
      <vt:lpstr>Electron vs Positron  count rate Regression</vt:lpstr>
      <vt:lpstr>Electron vs Proton Flux Regression</vt:lpstr>
      <vt:lpstr>Hysteresis</vt:lpstr>
      <vt:lpstr>Summary</vt:lpstr>
      <vt:lpstr>Results </vt:lpstr>
      <vt:lpstr>Electron spectra</vt:lpstr>
      <vt:lpstr>Multivariate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модуляции космических лучей от знака заряда по данным эксперимента PAMELA</dc:title>
  <dc:creator>Мухин Павел mpe004</dc:creator>
  <cp:lastModifiedBy>Мухин Павел mpe004</cp:lastModifiedBy>
  <cp:revision>55</cp:revision>
  <dcterms:created xsi:type="dcterms:W3CDTF">2022-06-10T09:27:09Z</dcterms:created>
  <dcterms:modified xsi:type="dcterms:W3CDTF">2022-11-30T20:54:38Z</dcterms:modified>
</cp:coreProperties>
</file>