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5BBF-E01A-47BE-9F52-61B7DF2E0BF1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520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5BBF-E01A-47BE-9F52-61B7DF2E0BF1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441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5BBF-E01A-47BE-9F52-61B7DF2E0BF1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478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5BBF-E01A-47BE-9F52-61B7DF2E0BF1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767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5BBF-E01A-47BE-9F52-61B7DF2E0BF1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873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5BBF-E01A-47BE-9F52-61B7DF2E0BF1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204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5BBF-E01A-47BE-9F52-61B7DF2E0BF1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758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5BBF-E01A-47BE-9F52-61B7DF2E0BF1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016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5BBF-E01A-47BE-9F52-61B7DF2E0BF1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9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5BBF-E01A-47BE-9F52-61B7DF2E0BF1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551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5BBF-E01A-47BE-9F52-61B7DF2E0BF1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461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E5BBF-E01A-47BE-9F52-61B7DF2E0BF1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908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/>
          <a:tile tx="0" ty="0" sx="100000" sy="10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62826" y="1640479"/>
            <a:ext cx="10225347" cy="1539875"/>
          </a:xfrm>
        </p:spPr>
        <p:txBody>
          <a:bodyPr anchor="ctr">
            <a:noAutofit/>
          </a:bodyPr>
          <a:lstStyle/>
          <a:p>
            <a:pPr eaLnBrk="1" hangingPunct="1">
              <a:defRPr/>
            </a:pPr>
            <a:r>
              <a:rPr lang="en-US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Multicomponent </a:t>
            </a:r>
            <a:r>
              <a:rPr lang="en-US" alt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studies of extensive air showers detected by the installations of </a:t>
            </a:r>
            <a:r>
              <a:rPr lang="en-US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/>
            </a:r>
            <a:br>
              <a:rPr lang="en-US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</a:br>
            <a:r>
              <a:rPr lang="en-US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the </a:t>
            </a:r>
            <a:r>
              <a:rPr lang="en-US" alt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Experimental complex NEVOD</a:t>
            </a:r>
            <a:endParaRPr lang="ru-RU" altLang="ru-R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5" name="Picture 8" descr="D:\Papers\ICPPA-2015\logo_2_site_big_e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6" r="8888"/>
          <a:stretch>
            <a:fillRect/>
          </a:stretch>
        </p:blipFill>
        <p:spPr bwMode="auto">
          <a:xfrm>
            <a:off x="9886949" y="214143"/>
            <a:ext cx="2055813" cy="124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86" y="214143"/>
            <a:ext cx="1830880" cy="12420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95622" y="5029203"/>
            <a:ext cx="10363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S.S. </a:t>
            </a:r>
            <a:r>
              <a:rPr lang="en-GB" alt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Khokhlov</a:t>
            </a: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, M.B. </a:t>
            </a:r>
            <a:r>
              <a:rPr lang="en-GB" alt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Amelchakov</a:t>
            </a: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, A.G. </a:t>
            </a:r>
            <a:r>
              <a:rPr lang="en-GB" alt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Bogdanov</a:t>
            </a: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, A.N. </a:t>
            </a:r>
            <a:r>
              <a:rPr lang="en-GB" altLang="ru-RU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Dmitrieva</a:t>
            </a:r>
            <a:r>
              <a:rPr lang="en-GB" alt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,</a:t>
            </a:r>
            <a:r>
              <a:rPr lang="ru-RU" alt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GB" alt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D.M</a:t>
            </a: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. </a:t>
            </a:r>
            <a:r>
              <a:rPr lang="en-GB" alt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Gromushkin</a:t>
            </a: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, R.P. </a:t>
            </a:r>
            <a:r>
              <a:rPr lang="en-GB" alt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Kokoulin</a:t>
            </a: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en-GB" alt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A.Yu</a:t>
            </a: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. </a:t>
            </a:r>
            <a:r>
              <a:rPr lang="en-GB" alt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Konovalova</a:t>
            </a: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, K.R. </a:t>
            </a:r>
            <a:r>
              <a:rPr lang="en-GB" altLang="ru-RU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Nugaeva</a:t>
            </a:r>
            <a:r>
              <a:rPr lang="en-GB" alt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,</a:t>
            </a:r>
            <a:r>
              <a:rPr lang="ru-RU" alt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GB" alt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A.A</a:t>
            </a: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. </a:t>
            </a:r>
            <a:r>
              <a:rPr lang="en-GB" alt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Petrukhin</a:t>
            </a: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, A.D. </a:t>
            </a:r>
            <a:r>
              <a:rPr lang="en-GB" alt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Pochestnev</a:t>
            </a: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, I.A. </a:t>
            </a:r>
            <a:r>
              <a:rPr lang="en-GB" alt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Shulzhenko</a:t>
            </a: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, E.A. </a:t>
            </a:r>
            <a:r>
              <a:rPr lang="en-GB" alt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Yuzhakova</a:t>
            </a:r>
            <a:endParaRPr lang="en-GB" altLang="ru-RU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176722" y="6021519"/>
            <a:ext cx="8001000" cy="720969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  <a:defRPr/>
            </a:pPr>
            <a:r>
              <a:rPr lang="en-US" altLang="ru-RU" sz="1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The 6</a:t>
            </a:r>
            <a:r>
              <a:rPr lang="en-US" altLang="ru-RU" sz="1800" b="1" baseline="30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th</a:t>
            </a:r>
            <a:r>
              <a:rPr lang="en-US" altLang="ru-RU" sz="1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International Conference on Particle Physics and Astrophysics</a:t>
            </a:r>
          </a:p>
          <a:p>
            <a:pPr algn="ctr" eaLnBrk="1" hangingPunct="1">
              <a:buClrTx/>
              <a:buSzTx/>
              <a:buFontTx/>
              <a:buNone/>
              <a:defRPr/>
            </a:pPr>
            <a:r>
              <a:rPr lang="en-US" altLang="ru-RU" sz="1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December 1, 2022</a:t>
            </a:r>
          </a:p>
        </p:txBody>
      </p:sp>
    </p:spTree>
    <p:extLst>
      <p:ext uri="{BB962C8B-B14F-4D97-AF65-F5344CB8AC3E}">
        <p14:creationId xmlns:p14="http://schemas.microsoft.com/office/powerpoint/2010/main" val="437621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31596" y="70691"/>
            <a:ext cx="11438313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Researches of the hadron component of EAS</a:t>
            </a:r>
          </a:p>
        </p:txBody>
      </p:sp>
      <p:pic>
        <p:nvPicPr>
          <p:cNvPr id="7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96" y="1746561"/>
            <a:ext cx="5387390" cy="404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46" y="1746561"/>
            <a:ext cx="5117068" cy="404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13733" y="91556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Dependence of the number of thermal neutrons on the shower size</a:t>
            </a:r>
            <a:endParaRPr lang="en-US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0640" y="1042423"/>
            <a:ext cx="5649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Correlation of shower size and hadrons</a:t>
            </a:r>
            <a:endParaRPr lang="ru-RU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7567" y="5941012"/>
            <a:ext cx="6013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CORSIKA: QGSJET-II-04 + FLUKA 2020.0.3</a:t>
            </a:r>
            <a:endParaRPr lang="en-US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06948" y="5941011"/>
            <a:ext cx="4509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Experimental data: URAN array</a:t>
            </a:r>
            <a:endParaRPr lang="en-US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5394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512915" y="69271"/>
            <a:ext cx="876300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Conclusion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17862" y="1332959"/>
            <a:ext cx="995310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 comparison of particle directions in air-showers reconstructed with DECOR and NEVOD-EAS array gives angle accuracy of </a:t>
            </a: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3.5°;</a:t>
            </a:r>
            <a:endParaRPr lang="ru-RU" sz="2400" b="1" dirty="0" smtClean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ru-RU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ru-RU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 cross analysis of experimental and simulated events shows that the number of thermal neutrons detected with URAN array is directly proportional to the number of hadrons in an air-shower;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ru-RU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ru-RU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The Experimental complex NEVOD makes it possible to carry out simultaneous studies of the electron-photon, muon and hadronic components of extensive air showers.</a:t>
            </a:r>
          </a:p>
        </p:txBody>
      </p:sp>
    </p:spTree>
    <p:extLst>
      <p:ext uri="{BB962C8B-B14F-4D97-AF65-F5344CB8AC3E}">
        <p14:creationId xmlns:p14="http://schemas.microsoft.com/office/powerpoint/2010/main" val="2150840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721209" y="5413257"/>
            <a:ext cx="876300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Thank you for your attention!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23490" y="6144778"/>
            <a:ext cx="3501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http://nevod.mephi.ru/ </a:t>
            </a:r>
            <a:endParaRPr lang="en-US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7" name="Picture 2" descr="D:\ПРЕЗЕНТАЦИИ\Университетские субботы_2015_ноябрь\УНУ НЕВОД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284" y="83070"/>
            <a:ext cx="9487693" cy="5336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995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512916" y="69271"/>
            <a:ext cx="876300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Introduction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7862" y="1441025"/>
            <a:ext cx="995310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EAS studies are the only source of information on nucleus-nucleus interactions at very high energies</a:t>
            </a:r>
            <a:r>
              <a:rPr lang="ru-RU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;</a:t>
            </a:r>
            <a:endParaRPr lang="ru-RU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ru-RU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ru-RU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 large number of experimental results have not yet been explained within the frameworks of a unified approach</a:t>
            </a:r>
            <a:r>
              <a:rPr lang="ru-RU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;</a:t>
            </a:r>
            <a:endParaRPr lang="ru-RU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ru-RU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ru-RU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To solve the accumulated problems, it is necessary to detect hadron, muon and electron-photon EAS components independently in frames of a single experiment.</a:t>
            </a:r>
          </a:p>
        </p:txBody>
      </p:sp>
    </p:spTree>
    <p:extLst>
      <p:ext uri="{BB962C8B-B14F-4D97-AF65-F5344CB8AC3E}">
        <p14:creationId xmlns:p14="http://schemas.microsoft.com/office/powerpoint/2010/main" val="169401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089658" y="0"/>
            <a:ext cx="10158153" cy="9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General layout of the NEVOD </a:t>
            </a:r>
            <a:r>
              <a:rPr lang="en-US" alt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complex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  <a:cs typeface="+mn-cs"/>
            </a:endParaRPr>
          </a:p>
        </p:txBody>
      </p:sp>
      <p:pic>
        <p:nvPicPr>
          <p:cNvPr id="8" name="Picture 3" descr="Экспериментальный комплекс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8" r="8904" b="2374"/>
          <a:stretch>
            <a:fillRect/>
          </a:stretch>
        </p:blipFill>
        <p:spPr>
          <a:xfrm>
            <a:off x="1745165" y="958887"/>
            <a:ext cx="8847137" cy="5419725"/>
          </a:xfrm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567817" y="1098407"/>
            <a:ext cx="2841625" cy="6722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Calibration Telescope System (CTS)</a:t>
            </a:r>
            <a:endParaRPr lang="ru-RU" sz="1600" b="1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45165" y="1621773"/>
            <a:ext cx="2677206" cy="5920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Cherenkov water detector NEVOD</a:t>
            </a:r>
            <a:endParaRPr lang="ru-RU" sz="1600" b="1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71236" y="4999847"/>
            <a:ext cx="2841625" cy="6722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Coordinate detector DECOR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93193" y="3602248"/>
            <a:ext cx="790575" cy="2889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SM00</a:t>
            </a:r>
            <a:endParaRPr lang="ru-RU" sz="1600" b="1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69542" y="4007267"/>
            <a:ext cx="790575" cy="2889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SM01</a:t>
            </a:r>
            <a:endParaRPr lang="ru-RU" sz="1600" b="1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312913" y="5355859"/>
            <a:ext cx="790575" cy="2889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SM02</a:t>
            </a:r>
            <a:endParaRPr lang="ru-RU" sz="1600" b="1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69942" y="4785427"/>
            <a:ext cx="790575" cy="2889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SM03</a:t>
            </a:r>
            <a:endParaRPr lang="ru-RU" sz="1600" b="1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41294" y="4293287"/>
            <a:ext cx="788059" cy="2817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SM04</a:t>
            </a:r>
            <a:endParaRPr lang="ru-RU" sz="1600" b="1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670252" y="4087016"/>
            <a:ext cx="790575" cy="2889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SM05</a:t>
            </a:r>
            <a:endParaRPr lang="ru-RU" sz="1600" b="1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405818" y="2337161"/>
            <a:ext cx="790575" cy="2889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SM07</a:t>
            </a:r>
            <a:endParaRPr lang="ru-RU" sz="1600" b="1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262029" y="2419817"/>
            <a:ext cx="790575" cy="2889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SM06</a:t>
            </a:r>
            <a:endParaRPr lang="ru-RU" sz="1600" b="1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2652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213658" y="113921"/>
            <a:ext cx="975083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Coordinate-tracking detector DECOR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10789" y="6042227"/>
            <a:ext cx="8556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8 </a:t>
            </a:r>
            <a:r>
              <a:rPr lang="en-US" sz="2400" b="1" dirty="0" err="1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supermodules</a:t>
            </a: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x 8 layers of plastic streamer tube </a:t>
            </a: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chambers</a:t>
            </a:r>
            <a:endParaRPr lang="en-US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graphicFrame>
        <p:nvGraphicFramePr>
          <p:cNvPr id="6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5082764"/>
              </p:ext>
            </p:extLst>
          </p:nvPr>
        </p:nvGraphicFramePr>
        <p:xfrm>
          <a:off x="2377947" y="987437"/>
          <a:ext cx="7422252" cy="4978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VISIO" r:id="rId3" imgW="4653000" imgH="3120840" progId="Visio.Drawing.5">
                  <p:embed/>
                </p:oleObj>
              </mc:Choice>
              <mc:Fallback>
                <p:oleObj name="VISIO" r:id="rId3" imgW="4653000" imgH="3120840" progId="Visio.Drawing.5">
                  <p:embed/>
                  <p:pic>
                    <p:nvPicPr>
                      <p:cNvPr id="9219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7947" y="987437"/>
                        <a:ext cx="7422252" cy="49781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2615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654231" y="77584"/>
            <a:ext cx="876300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NEVOD-EAS array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t="4642" r="4640" b="8887"/>
          <a:stretch>
            <a:fillRect/>
          </a:stretch>
        </p:blipFill>
        <p:spPr bwMode="auto">
          <a:xfrm>
            <a:off x="837507" y="1013633"/>
            <a:ext cx="5638800" cy="53863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1" t="1205" r="2426" b="63879"/>
          <a:stretch>
            <a:fillRect/>
          </a:stretch>
        </p:blipFill>
        <p:spPr bwMode="auto">
          <a:xfrm>
            <a:off x="7058328" y="1013633"/>
            <a:ext cx="3139179" cy="193701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58328" y="2989455"/>
            <a:ext cx="44797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144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detectors</a:t>
            </a:r>
            <a:r>
              <a:rPr 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;</a:t>
            </a:r>
            <a:endParaRPr lang="en-US" sz="2400" dirty="0" smtClean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36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detector stations</a:t>
            </a:r>
            <a:r>
              <a:rPr 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;</a:t>
            </a:r>
            <a:endParaRPr lang="en-US" sz="2400" dirty="0" smtClean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9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clusters</a:t>
            </a:r>
            <a:r>
              <a:rPr 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;</a:t>
            </a:r>
            <a:endParaRPr lang="en-US" sz="2400" dirty="0" smtClean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Cluster size: </a:t>
            </a: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15 × 15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 m</a:t>
            </a:r>
            <a:r>
              <a:rPr lang="en-US" sz="2400" baseline="300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</a:t>
            </a:r>
            <a:r>
              <a:rPr 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;</a:t>
            </a:r>
            <a:endParaRPr lang="en-US" sz="2400" baseline="30000" dirty="0" smtClean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Array area: </a:t>
            </a: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10</a:t>
            </a:r>
            <a:r>
              <a:rPr lang="en-US" sz="2400" b="1" baseline="300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4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 m</a:t>
            </a:r>
            <a:r>
              <a:rPr lang="en-US" sz="2400" baseline="300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</a:t>
            </a:r>
            <a:r>
              <a:rPr 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;</a:t>
            </a:r>
            <a:endParaRPr lang="en-US" sz="2400" baseline="30000" dirty="0" smtClean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Energy range: </a:t>
            </a: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10</a:t>
            </a:r>
            <a:r>
              <a:rPr lang="en-US" sz="2400" b="1" baseline="300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15</a:t>
            </a: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- 10</a:t>
            </a:r>
            <a:r>
              <a:rPr lang="en-US" sz="2400" b="1" baseline="300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17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 eV</a:t>
            </a:r>
            <a:r>
              <a:rPr 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  <a:endParaRPr lang="en-US" sz="2400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1264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765761" y="69271"/>
            <a:ext cx="876300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URAN array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t="-51" r="215" b="876"/>
          <a:stretch/>
        </p:blipFill>
        <p:spPr bwMode="auto">
          <a:xfrm>
            <a:off x="1147156" y="782149"/>
            <a:ext cx="9767454" cy="32918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56" y="4110544"/>
            <a:ext cx="19050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97283" y="423114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72 </a:t>
            </a:r>
            <a:r>
              <a:rPr lang="en-US" sz="2400" dirty="0" err="1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en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-detectors</a:t>
            </a:r>
            <a:r>
              <a:rPr 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;</a:t>
            </a:r>
            <a:endParaRPr lang="en-US" sz="2400" dirty="0" smtClean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6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clusters</a:t>
            </a:r>
            <a:r>
              <a:rPr 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;</a:t>
            </a:r>
            <a:endParaRPr lang="en-US" sz="2400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Scintillator: </a:t>
            </a:r>
            <a:r>
              <a:rPr lang="en-US" sz="2400" dirty="0" err="1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ZnS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(Ag) + B</a:t>
            </a:r>
            <a:r>
              <a:rPr lang="en-US" sz="2400" baseline="-250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O</a:t>
            </a:r>
            <a:r>
              <a:rPr lang="en-US" sz="2400" baseline="-250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3</a:t>
            </a:r>
            <a:r>
              <a:rPr 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;</a:t>
            </a:r>
            <a:endParaRPr lang="en-US" sz="2400" baseline="-25000" dirty="0" smtClean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Energy </a:t>
            </a:r>
            <a:r>
              <a:rPr lang="en-US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range: </a:t>
            </a: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10</a:t>
            </a:r>
            <a:r>
              <a:rPr lang="en-US" sz="2400" b="1" baseline="300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15</a:t>
            </a: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- 10</a:t>
            </a:r>
            <a:r>
              <a:rPr lang="en-US" sz="2400" b="1" baseline="300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17</a:t>
            </a:r>
            <a:r>
              <a:rPr lang="en-US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 eV</a:t>
            </a:r>
            <a:r>
              <a:rPr 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  <a:endParaRPr lang="en-US" sz="2400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25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147155" y="77584"/>
            <a:ext cx="9991899" cy="1219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Studies of electron-photon component at the NEVOD-EAS array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7175" y="1398155"/>
            <a:ext cx="41969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kern="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Simulated EAS size spectrum</a:t>
            </a:r>
            <a:endParaRPr lang="ru-RU" sz="2400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" t="10908" r="8163" b="6788"/>
          <a:stretch/>
        </p:blipFill>
        <p:spPr>
          <a:xfrm>
            <a:off x="600688" y="1961189"/>
            <a:ext cx="4869955" cy="3736384"/>
          </a:xfrm>
          <a:prstGeom prst="rect">
            <a:avLst/>
          </a:prstGeom>
        </p:spPr>
      </p:pic>
      <p:pic>
        <p:nvPicPr>
          <p:cNvPr id="7" name="Picture 2" descr="D:\Отчеты\2022\Госзадание\Fig\Fig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" t="11006" r="11530" b="1883"/>
          <a:stretch>
            <a:fillRect/>
          </a:stretch>
        </p:blipFill>
        <p:spPr bwMode="auto">
          <a:xfrm>
            <a:off x="6348419" y="1961189"/>
            <a:ext cx="4655049" cy="373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81917" y="1398155"/>
            <a:ext cx="4618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Experimental EAS size spectrum</a:t>
            </a:r>
            <a:endParaRPr lang="ru-RU" sz="2400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9919" y="5697573"/>
            <a:ext cx="6013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CORSIKA: QGSJET-II-04 + FLUKA 2020.0.3</a:t>
            </a:r>
            <a:endParaRPr lang="en-US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23122" y="6131143"/>
            <a:ext cx="3825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Exponent </a:t>
            </a:r>
            <a:r>
              <a:rPr lang="el-GR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γ</a:t>
            </a: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= -2.46 ± 0.03</a:t>
            </a:r>
            <a:endParaRPr lang="en-US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78660" y="5697573"/>
            <a:ext cx="3825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Exponent </a:t>
            </a:r>
            <a:r>
              <a:rPr lang="el-GR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γ</a:t>
            </a: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= -</a:t>
            </a: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2.4</a:t>
            </a:r>
            <a:r>
              <a:rPr lang="ru-RU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8</a:t>
            </a: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± 0.03</a:t>
            </a:r>
            <a:endParaRPr lang="en-US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7507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512916" y="69271"/>
            <a:ext cx="876300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Example of joint event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  <a:cs typeface="+mn-cs"/>
            </a:endParaRPr>
          </a:p>
        </p:txBody>
      </p:sp>
      <p:pic>
        <p:nvPicPr>
          <p:cNvPr id="6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66" y="866196"/>
            <a:ext cx="7505700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378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000989" y="318652"/>
            <a:ext cx="10033462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Estimation of the arrival direction accuracy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83622" y="6078975"/>
            <a:ext cx="20681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Accuracy: </a:t>
            </a: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3.5°</a:t>
            </a:r>
            <a:endParaRPr lang="en-US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t="6542" r="4390" b="5718"/>
          <a:stretch/>
        </p:blipFill>
        <p:spPr>
          <a:xfrm>
            <a:off x="3092334" y="1370647"/>
            <a:ext cx="5852161" cy="470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461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414</Words>
  <Application>Microsoft Office PowerPoint</Application>
  <PresentationFormat>Широкоэкранный</PresentationFormat>
  <Paragraphs>62</Paragraphs>
  <Slides>12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Yu Gothic</vt:lpstr>
      <vt:lpstr>Yu Gothic UI</vt:lpstr>
      <vt:lpstr>Arial</vt:lpstr>
      <vt:lpstr>Calibri</vt:lpstr>
      <vt:lpstr>Calibri Light</vt:lpstr>
      <vt:lpstr>Тема Office</vt:lpstr>
      <vt:lpstr>VISIO</vt:lpstr>
      <vt:lpstr>Multicomponent studies of extensive air showers detected by the installations of  the Experimental complex NEVOD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Multicomponent studies of extensive air showers detected by the installations of  the Experimental complex NEVOD</dc:title>
  <dc:creator>EAYuzhakova</dc:creator>
  <cp:lastModifiedBy>EAYuzhakova</cp:lastModifiedBy>
  <cp:revision>11</cp:revision>
  <dcterms:created xsi:type="dcterms:W3CDTF">2022-11-30T15:24:29Z</dcterms:created>
  <dcterms:modified xsi:type="dcterms:W3CDTF">2022-11-30T16:59:34Z</dcterms:modified>
</cp:coreProperties>
</file>