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6"/>
  </p:notesMasterIdLst>
  <p:sldIdLst>
    <p:sldId id="256" r:id="rId2"/>
    <p:sldId id="275" r:id="rId3"/>
    <p:sldId id="278" r:id="rId4"/>
    <p:sldId id="302" r:id="rId5"/>
    <p:sldId id="280" r:id="rId6"/>
    <p:sldId id="306" r:id="rId7"/>
    <p:sldId id="276" r:id="rId8"/>
    <p:sldId id="303" r:id="rId9"/>
    <p:sldId id="258" r:id="rId10"/>
    <p:sldId id="281" r:id="rId11"/>
    <p:sldId id="279" r:id="rId12"/>
    <p:sldId id="259" r:id="rId13"/>
    <p:sldId id="309" r:id="rId14"/>
    <p:sldId id="308" r:id="rId15"/>
    <p:sldId id="311" r:id="rId16"/>
    <p:sldId id="313" r:id="rId17"/>
    <p:sldId id="261" r:id="rId18"/>
    <p:sldId id="305" r:id="rId19"/>
    <p:sldId id="283" r:id="rId20"/>
    <p:sldId id="271" r:id="rId21"/>
    <p:sldId id="312" r:id="rId22"/>
    <p:sldId id="273" r:id="rId23"/>
    <p:sldId id="307" r:id="rId24"/>
    <p:sldId id="298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80" autoAdjust="0"/>
  </p:normalViewPr>
  <p:slideViewPr>
    <p:cSldViewPr>
      <p:cViewPr varScale="1">
        <p:scale>
          <a:sx n="111" d="100"/>
          <a:sy n="111" d="100"/>
        </p:scale>
        <p:origin x="-614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9F507-6BA5-4010-AE7B-B47AA7061CA2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0071-988B-4C8C-807D-BE5F55143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73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2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E892-78B4-4B2C-BCEA-BD49A2411721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8E5A-B51D-4478-9405-9D98321424E2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1C81-49F3-440E-99B1-62939643221B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EC9-2A7F-4ADE-BCE4-220500E1B5D8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A89-372B-4CD6-A110-A08977577C37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F6C-6B81-4FFB-A7FA-BBF8A9B961C7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515-F4EF-45EE-990E-3DC5BF4FE765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D66-4530-4C6A-9EB0-D95C69F2D359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9DD6-F3C2-4F13-8BD4-D7DA69F16A6C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B357-3880-4DD2-B75A-5170766025FB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FD3A-D504-4B05-9E34-5928274822D7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8186157-7CAA-41A4-9BDA-85375F538443}" type="datetime1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2B163D-BC94-4297-B23C-25AEA0C6B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particles5020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sym130406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7680" y="1131590"/>
            <a:ext cx="7243836" cy="172819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Towards a possible discovery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of dark photons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with a multi-cathode counter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7814"/>
            <a:ext cx="6400800" cy="842392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Anatoly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Kopylov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Institute for Nuclear Research of RAS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 collaboration with: Igor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Orekhov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Valery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Petukhov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et al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247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94114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3" y="411510"/>
            <a:ext cx="6480720" cy="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Multi-cathode counter: assembling and testing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7774"/>
            <a:ext cx="2304256" cy="172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1337"/>
            <a:ext cx="2304256" cy="16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NS\Downloads\SAVE_20201007_2003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91337"/>
            <a:ext cx="2520279" cy="365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pic>
        <p:nvPicPr>
          <p:cNvPr id="10" name="Picture 3" descr="14637262689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682956" y="1131590"/>
            <a:ext cx="3370182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249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624736" cy="1008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Single-electron pulses </a:t>
            </a:r>
            <a:b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0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3518"/>
            <a:ext cx="1706296" cy="5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1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2571"/>
            <a:ext cx="3449135" cy="2459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1" y="1016354"/>
            <a:ext cx="252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Pulse from muon crossing the counter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1331640" y="1293353"/>
            <a:ext cx="720080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5776" y="2888215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Pulse from single electron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0800000">
            <a:off x="2915816" y="2688201"/>
            <a:ext cx="360042" cy="2465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3567" y="4011910"/>
            <a:ext cx="777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From muons at sea level: ≈ 15 pulses per second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≈ 15% dead time (10 </a:t>
            </a:r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ms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per each pulse)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024" y="607441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Polya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distribution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DNS\Downloads\PulseA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7574"/>
            <a:ext cx="3744416" cy="286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65376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9876"/>
            <a:ext cx="6768752" cy="1537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Principle of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ulticathode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counter: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Retarding  potential of the second cathode in configuration 2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effect: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MCC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= R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– R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4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15" y="1857326"/>
            <a:ext cx="2909806" cy="20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6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0317" y="2207497"/>
            <a:ext cx="2619309" cy="14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70" y="1838632"/>
            <a:ext cx="3203407" cy="22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4075885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Δ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 = HV2 – HV1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863874" y="3507854"/>
            <a:ext cx="288032" cy="36004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55141" y="2113181"/>
            <a:ext cx="193529" cy="4320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51905" y="192367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HV2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3798" y="3801402"/>
            <a:ext cx="522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HV1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408668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</a:t>
            </a:r>
            <a:r>
              <a:rPr lang="en-US" b="1" i="1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– red, R</a:t>
            </a:r>
            <a:r>
              <a:rPr lang="en-US" b="1" i="1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- blue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9914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7" y="4155926"/>
            <a:ext cx="6120681" cy="43204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New measurements Al – (Ne + CH</a:t>
            </a:r>
            <a:r>
              <a:rPr lang="en-US" sz="1800" b="1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(10%) 1 Bar)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7495"/>
            <a:ext cx="7920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43" y="325695"/>
            <a:ext cx="5450713" cy="38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5430" y="2355726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Red – configuration 1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Blue – configuration 2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847167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871 points;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 previous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measurements – 200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points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792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3" y="3723878"/>
            <a:ext cx="2160240" cy="288032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New upper limit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" y="225605"/>
            <a:ext cx="862656" cy="86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94" y="394329"/>
            <a:ext cx="4193360" cy="32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1059582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New result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C1-C2 = - 0.00018 ± 0.00101 Hz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Then @ 95 C.L.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</a:t>
            </a:r>
            <a:r>
              <a:rPr lang="en-US" sz="1200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MCC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=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1.646</a:t>
            </a:r>
            <a:r>
              <a:rPr lang="el-GR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σ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/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ε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= 0.001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4/0.608 =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= 0.0027</a:t>
            </a:r>
          </a:p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ε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– efficiency of counting</a:t>
            </a: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Χ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&lt; 3×10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-12</a:t>
            </a:r>
            <a:endParaRPr lang="ru-RU" sz="1200" baseline="300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Included in:</a:t>
            </a: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R. L. Workman et al., (Particle Data Group)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Prog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Theor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 Exp. Phys.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2022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083C01 (2022)</a:t>
            </a: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249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9902"/>
            <a:ext cx="4257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43055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835696" y="4155926"/>
            <a:ext cx="6192688" cy="401216"/>
          </a:xfrm>
        </p:spPr>
        <p:txBody>
          <a:bodyPr>
            <a:norm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Assembling of the new counter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View through a </a:t>
            </a:r>
            <a:r>
              <a:rPr lang="en-GB" sz="1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quarz</a:t>
            </a:r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window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1510"/>
            <a:ext cx="2752824" cy="3670433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1510"/>
            <a:ext cx="2754306" cy="367240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594961">
            <a:off x="282041" y="1450292"/>
            <a:ext cx="198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New </a:t>
            </a: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development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7483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3939902"/>
            <a:ext cx="5132040" cy="689248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Cathode of the counter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08" y="514350"/>
            <a:ext cx="4471392" cy="335354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8663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412"/>
            <a:ext cx="6696744" cy="65514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EVIDENCE BASE: Directionality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of the counting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3939902"/>
            <a:ext cx="3528392" cy="6547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By rotation of the counter – variation of the count rate</a:t>
            </a:r>
            <a:endParaRPr lang="ru-RU" sz="1400" b="1" dirty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1625101"/>
              </p:ext>
            </p:extLst>
          </p:nvPr>
        </p:nvGraphicFramePr>
        <p:xfrm>
          <a:off x="3779549" y="1131590"/>
          <a:ext cx="1511300" cy="292100"/>
        </p:xfrm>
        <a:graphic>
          <a:graphicData uri="http://schemas.openxmlformats.org/presentationml/2006/ole">
            <p:oleObj spid="_x0000_s3933" name="Equation" r:id="rId4" imgW="1244600" imgH="241300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6499626"/>
              </p:ext>
            </p:extLst>
          </p:nvPr>
        </p:nvGraphicFramePr>
        <p:xfrm>
          <a:off x="4095688" y="1468564"/>
          <a:ext cx="736600" cy="203200"/>
        </p:xfrm>
        <a:graphic>
          <a:graphicData uri="http://schemas.openxmlformats.org/presentationml/2006/ole">
            <p:oleObj spid="_x0000_s3934" name="Equation" r:id="rId5" imgW="736600" imgH="20320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372200" y="2218968"/>
            <a:ext cx="230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C7D3E6"/>
              </a:buClr>
              <a:buSzPts val="2400"/>
            </a:pP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(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D.Horns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J.Jackel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A.Lindner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A.Lobanov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J.Redondo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A.Ringwald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 , “Searching for wispy cold dark matter with a dish antenna” 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Journal of Cosmology and </a:t>
            </a:r>
            <a:r>
              <a:rPr lang="en-US" sz="1200" i="1" dirty="0" err="1">
                <a:latin typeface="Times New Roman" pitchFamily="18" charset="0"/>
                <a:cs typeface="Arial" charset="0"/>
                <a:sym typeface="Roboto Condensed Light"/>
              </a:rPr>
              <a:t>Astroparticle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 Physics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vol.4. article 16, 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00" y="908552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θ – </a:t>
            </a:r>
            <a:r>
              <a:rPr lang="en-US" sz="1200" dirty="0" smtClean="0"/>
              <a:t>angle between a field of a hidden photon and the surface  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smtClean="0"/>
              <a:t>χ- </a:t>
            </a:r>
            <a:r>
              <a:rPr lang="en-US" sz="1200" dirty="0" smtClean="0"/>
              <a:t>dimensionless parameter quantifying a kinetic mixing</a:t>
            </a:r>
            <a:endParaRPr lang="ru-RU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2468">
            <a:off x="971600" y="1707654"/>
            <a:ext cx="2619309" cy="14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987824" y="2355726"/>
            <a:ext cx="792088" cy="8715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1880" y="1985770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along the axes of the counter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1397701"/>
              </p:ext>
            </p:extLst>
          </p:nvPr>
        </p:nvGraphicFramePr>
        <p:xfrm>
          <a:off x="4146550" y="2360319"/>
          <a:ext cx="850900" cy="203200"/>
        </p:xfrm>
        <a:graphic>
          <a:graphicData uri="http://schemas.openxmlformats.org/presentationml/2006/ole">
            <p:oleObj spid="_x0000_s3935" name="Equation" r:id="rId7" imgW="850531" imgH="203112" progId="">
              <p:embed/>
            </p:oleObj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flipH="1" flipV="1">
            <a:off x="2281254" y="3003798"/>
            <a:ext cx="58498" cy="4371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3133144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normal to the axes of the counter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8524124"/>
              </p:ext>
            </p:extLst>
          </p:nvPr>
        </p:nvGraphicFramePr>
        <p:xfrm>
          <a:off x="3407926" y="3444244"/>
          <a:ext cx="876300" cy="393700"/>
        </p:xfrm>
        <a:graphic>
          <a:graphicData uri="http://schemas.openxmlformats.org/presentationml/2006/ole">
            <p:oleObj spid="_x0000_s3936" name="Equation" r:id="rId8" imgW="875920" imgH="393529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612538" y="3840813"/>
            <a:ext cx="3422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If the surface is mirror-like!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The counter with a matt surface –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for the control measurements</a:t>
            </a:r>
            <a:endParaRPr lang="ru-RU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2585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3518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Diurnal variations, Moscow, Russia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55º 45’ N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931" y="3806934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Vertical orientation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081" y="3806934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East-West orientation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7030" y="3806934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North-South orientation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C:\Users\DNS\Downloads\Mos_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273630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DNS\Downloads\Mos_b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5606"/>
            <a:ext cx="266615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DNS\Downloads\Mos_c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75606"/>
            <a:ext cx="2763454" cy="248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26364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3866768"/>
            <a:ext cx="5760640" cy="728052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Diurnal variations in solar (red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lower scale) and stellar (blue and upper scale) frames</a:t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one solar day = 24 hours, one sidereal day = 23 hours 56 minutes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5" y="123478"/>
            <a:ext cx="756083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715766"/>
            <a:ext cx="929680" cy="28118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Рисунок 9" descr="C:\Users\DNS\Downloads\DrMCC1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16" y="339502"/>
            <a:ext cx="3614519" cy="352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86181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6840760" cy="441380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aim of experiment: </a:t>
            </a:r>
            <a:b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 search for Dark Matter</a:t>
            </a:r>
            <a: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GB" sz="16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Virial</a:t>
            </a:r>
            <a:r>
              <a:rPr lang="en-GB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theorem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kinetic energy of gravitationally bound objects should be equal </a:t>
            </a:r>
            <a:br>
              <a:rPr lang="en-GB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0.5  </a:t>
            </a:r>
            <a:r>
              <a:rPr lang="en-GB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their potential energy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Zwicky (1937) 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analyses of red shifts of the Coma Cluster of galaxies: surprisingly high mass-to-light 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ratio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Enigma 1: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o-day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according to a combination of all data: the dark matter accounts for about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84 %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of the matter content of the Universe (Planck 2018 results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Enigma 2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why dark matter is distributed in galaxy by a spherical halo while baryonic matter – in the plane of galaxy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?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CDM is not particles but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waves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</a:t>
            </a:r>
            <a:r>
              <a:rPr lang="el-GR" sz="1600" b="1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γ</a:t>
            </a:r>
            <a:r>
              <a:rPr lang="en-US" sz="1600" b="1" baseline="-25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’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&lt; 100 eV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1050" y="3815609"/>
            <a:ext cx="2483908" cy="359502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Hui arXiv:2101.11735v1 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025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88F9E9-D071-4982-894A-541430F5920A}"/>
              </a:ext>
            </a:extLst>
          </p:cNvPr>
          <p:cNvSpPr txBox="1"/>
          <p:nvPr/>
        </p:nvSpPr>
        <p:spPr>
          <a:xfrm>
            <a:off x="3203848" y="4420423"/>
            <a:ext cx="292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856861"/>
            <a:ext cx="252028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12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111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3478"/>
            <a:ext cx="6451748" cy="108012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Evidence base:</a:t>
            </a:r>
            <a:endParaRPr lang="ru-RU" sz="5400" dirty="0">
              <a:solidFill>
                <a:schemeClr val="bg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19622"/>
            <a:ext cx="6400800" cy="3096344"/>
          </a:xfrm>
        </p:spPr>
        <p:txBody>
          <a:bodyPr>
            <a:normAutofit lnSpcReduction="10000"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Diurnal variations should </a:t>
            </a: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show symmetry </a:t>
            </a: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relative the moment 12-00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(the moment 00-00 is when the vector of E-field is in meridian 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where detector is placed) independent of the model</a:t>
            </a:r>
            <a:endParaRPr lang="en-GB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curve of diurnal variations depends upon:</a:t>
            </a:r>
          </a:p>
          <a:p>
            <a:pPr>
              <a:buFontTx/>
              <a:buChar char="-"/>
            </a:pPr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Orientation of the counter (vertical, horizontal EW, NS)</a:t>
            </a:r>
          </a:p>
          <a:p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Geographical latitude where detector is placed</a:t>
            </a:r>
          </a:p>
          <a:p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Quality of the surface of the cathode (polished – rough)</a:t>
            </a:r>
            <a:endParaRPr lang="en-GB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The </a:t>
            </a:r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observation (if any) of diurnal variations with a characteristic signature of the temporal symmetry will prove the existence of dark photons with a certain polarization and will enable  to determine the vector of the electric field in stellar or solar coordinates. </a:t>
            </a:r>
            <a:endParaRPr lang="ru-RU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19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6519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620" y="555526"/>
            <a:ext cx="6451748" cy="108012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Summary</a:t>
            </a:r>
            <a:endParaRPr lang="ru-RU" sz="5400" dirty="0">
              <a:solidFill>
                <a:schemeClr val="bg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6400800" cy="2736304"/>
          </a:xfrm>
        </p:spPr>
        <p:txBody>
          <a:bodyPr>
            <a:norm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method has shown its efficiency. The measurements have been performed at the ground level laboratory in </a:t>
            </a:r>
            <a:r>
              <a:rPr lang="en-GB" sz="1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Troitsk</a:t>
            </a: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(Moscow)</a:t>
            </a:r>
          </a:p>
          <a:p>
            <a:endParaRPr lang="en-GB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results obtained have been included in a world compilation of data by Particle Data Group: R. L. Workman et al., (Particle Data Group) </a:t>
            </a:r>
            <a:r>
              <a:rPr lang="en-GB" sz="1400" b="1" dirty="0" err="1" smtClean="0">
                <a:solidFill>
                  <a:srgbClr val="FF0000"/>
                </a:solidFill>
                <a:latin typeface="Comic Sans MS" pitchFamily="66" charset="0"/>
              </a:rPr>
              <a:t>Prog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GB" sz="1400" b="1" dirty="0" err="1" smtClean="0">
                <a:solidFill>
                  <a:srgbClr val="FF0000"/>
                </a:solidFill>
                <a:latin typeface="Comic Sans MS" pitchFamily="66" charset="0"/>
              </a:rPr>
              <a:t>Theor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. Exp. Phys. 2022, 083C01 (2022)</a:t>
            </a:r>
          </a:p>
          <a:p>
            <a:endParaRPr lang="en-GB" sz="1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method is unique in the way it enables to get a strong evidence base that the observed signal is really from dark photons</a:t>
            </a:r>
            <a:endParaRPr lang="ru-RU" sz="1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19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6519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700088"/>
            <a:ext cx="7632848" cy="40322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9502"/>
            <a:ext cx="67504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publications: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A.K.,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PHELEX: Present Status, Moscow University Physics Bulletin, 2022, Vol. 77, pp, 315-318. DOI: 10.3103/S0027134922020539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A.K.,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I.Orekhov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V.Petukhov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Diurnal Variations of the Count Rates from Dark Photons, Particles 2022, 5, 180-187.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https://doi.org/10.3390/particles5020016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A.K.,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Multi-cathode counter as a detector of dark photons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Physics of Atomic Nuclei,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202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Vol.85, No. 6, pp 1-9, (2022).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DOI: 10.31857/S0044002722060083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4. A.K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Present Status of the Experiment on the Search for Dark Photons by a Multi-Cathode Counter,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Physics of Atomic Nuclei,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2021, Vol.84,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No.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pp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860-865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A.K.,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On the possibility of observing diurnal variations in the count rate of dark photons using a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multicathode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counters, Physics of Particles and Nuclei, 2021, Vol.52, No.1, pp. 31 - 38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 A.K.,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First results and future prospects with PHELEX, Journal of Physics, Conference Series, 1690 (2020) 012002, doi:10.1088/1742-6596/1690/1/012002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A.K.,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Results from a hidden photon dark matter search using a multi-cathode counter, JCAP, 07, 008 (2019)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8493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700088"/>
            <a:ext cx="7920880" cy="40322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9502"/>
            <a:ext cx="67504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Our publications:</a:t>
            </a:r>
            <a:b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A.K.,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I.Orekhov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V.Petukhov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Method of search for hidden photons of Cold Dark Matter using a multi-cathode counter, Physics of Atomic Nuclei, Vol.82, No. 9, pp 1-8, (2019)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I.Orekhov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V.Petukhov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Search for Hidden Photon Dark Matter using a Multi-Cathode Counter. Proceedings of the 4th International Conference on Particle Physics and Astrophysics (ICPPA-2018), Journal of Physics: Conference Series, 1390 (2019) 012066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I.Orekhov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V.Petukhov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multi-cathode counter in a single-electron counting mode, NIM A, 910, 164 (2018)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383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1987551" y="646113"/>
            <a:ext cx="5827183" cy="3421062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C7D3E6"/>
              </a:buClr>
              <a:buSzPts val="2400"/>
              <a:buFont typeface="Roboto Condensed Light"/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charset="0"/>
              <a:sym typeface="Roboto Condensed Light"/>
            </a:endParaRPr>
          </a:p>
          <a:p>
            <a:pPr algn="ctr" eaLnBrk="1" hangingPunct="1">
              <a:buClr>
                <a:srgbClr val="C7D3E6"/>
              </a:buClr>
              <a:buSzPts val="2400"/>
              <a:buFont typeface="Roboto Condensed Light"/>
              <a:buNone/>
            </a:pPr>
            <a:endParaRPr lang="en-US" sz="1800" b="1" dirty="0" smtClean="0">
              <a:solidFill>
                <a:schemeClr val="folHlink"/>
              </a:solidFill>
              <a:latin typeface="Comic Sans MS" pitchFamily="66" charset="0"/>
              <a:cs typeface="Arial" charset="0"/>
              <a:sym typeface="Roboto Condensed Light"/>
            </a:endParaRPr>
          </a:p>
          <a:p>
            <a:pPr algn="ctr" eaLnBrk="1" hangingPunct="1"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  <a:sym typeface="Roboto Condensed Light"/>
              </a:rPr>
              <a:t>Thank you for your attention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cs typeface="Arial" charset="0"/>
              <a:sym typeface="Roboto Condensed Light"/>
            </a:endParaRPr>
          </a:p>
        </p:txBody>
      </p:sp>
      <p:sp>
        <p:nvSpPr>
          <p:cNvPr id="34818" name="Shape 216"/>
          <p:cNvSpPr>
            <a:spLocks noGrp="1"/>
          </p:cNvSpPr>
          <p:nvPr>
            <p:ph type="sldNum" sz="quarter" idx="10"/>
          </p:nvPr>
        </p:nvSpPr>
        <p:spPr>
          <a:xfrm>
            <a:off x="8633885" y="4637089"/>
            <a:ext cx="1983316" cy="314325"/>
          </a:xfrm>
          <a:noFill/>
        </p:spPr>
        <p:txBody>
          <a:bodyPr/>
          <a:lstStyle/>
          <a:p>
            <a:fld id="{CEADBDBB-3CEF-4270-B06D-233E5D1F8A01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0" y="222251"/>
            <a:ext cx="15190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Dr. Anatoly </a:t>
            </a:r>
            <a:r>
              <a:rPr lang="en-US" sz="1200" dirty="0" err="1">
                <a:solidFill>
                  <a:schemeClr val="bg1"/>
                </a:solidFill>
              </a:rPr>
              <a:t>Kopylov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982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5604"/>
            <a:ext cx="5164619" cy="397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216" y="4005671"/>
            <a:ext cx="199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</a:t>
            </a:r>
            <a:r>
              <a:rPr lang="en-US" sz="1200" dirty="0" err="1" smtClean="0"/>
              <a:t>Salucci</a:t>
            </a:r>
            <a:r>
              <a:rPr lang="en-US" sz="1200" dirty="0" smtClean="0"/>
              <a:t> arXiv:1811.08843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1707654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 Dark Matter?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1723" y="2427733"/>
            <a:ext cx="3360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only empirical evidence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dark matter to-day is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provided by astronomical 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bservations.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5358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347614"/>
            <a:ext cx="1080120" cy="720080"/>
          </a:xfrm>
        </p:spPr>
        <p:txBody>
          <a:bodyPr>
            <a:noAutofit/>
          </a:bodyPr>
          <a:lstStyle/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227934"/>
            <a:ext cx="2880320" cy="432048"/>
          </a:xfrm>
        </p:spPr>
        <p:txBody>
          <a:bodyPr>
            <a:normAutofit fontScale="92500"/>
          </a:bodyPr>
          <a:lstStyle/>
          <a:p>
            <a:r>
              <a:rPr lang="en-US" sz="1600" dirty="0" err="1" smtClean="0"/>
              <a:t>M.S.Turner</a:t>
            </a:r>
            <a:r>
              <a:rPr lang="en-US" sz="1600" dirty="0" smtClean="0"/>
              <a:t> arXiv:2109.01760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28384" y="4731990"/>
            <a:ext cx="762000" cy="273844"/>
          </a:xfrm>
        </p:spPr>
        <p:txBody>
          <a:bodyPr/>
          <a:lstStyle/>
          <a:p>
            <a:fld id="{E92B163D-BC94-4297-B23C-25AEA0C6B2B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11710"/>
            <a:ext cx="6408712" cy="20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6408712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2715766"/>
            <a:ext cx="5938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15616" y="293179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483518"/>
            <a:ext cx="533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What is a nature of dark matter?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4546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95936" y="606866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dark Photon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73068"/>
            <a:ext cx="5314861" cy="25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316" y="3711962"/>
            <a:ext cx="4915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r>
              <a:rPr lang="en-US" sz="1200" dirty="0"/>
              <a:t>. </a:t>
            </a:r>
            <a:r>
              <a:rPr lang="en-US" sz="1200" dirty="0" err="1"/>
              <a:t>Fabbrichesi</a:t>
            </a:r>
            <a:r>
              <a:rPr lang="en-US" sz="1200" dirty="0"/>
              <a:t>, E. </a:t>
            </a:r>
            <a:r>
              <a:rPr lang="en-US" sz="1200" dirty="0" err="1"/>
              <a:t>Gabrielli</a:t>
            </a:r>
            <a:r>
              <a:rPr lang="en-US" sz="1200" dirty="0"/>
              <a:t>, G. </a:t>
            </a:r>
            <a:r>
              <a:rPr lang="en-US" sz="1200" dirty="0" err="1"/>
              <a:t>Lanfranchi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i="1" dirty="0" smtClean="0"/>
              <a:t>The </a:t>
            </a:r>
            <a:r>
              <a:rPr lang="en-US" sz="1200" i="1" dirty="0"/>
              <a:t>Physics of the Dark Photon</a:t>
            </a:r>
            <a:r>
              <a:rPr lang="en-US" sz="1200" dirty="0"/>
              <a:t>, Springer Briefs in Physics (Springer, 2021</a:t>
            </a:r>
            <a:r>
              <a:rPr lang="en-US" dirty="0"/>
              <a:t>)</a:t>
            </a:r>
            <a:endParaRPr lang="ru-RU" dirty="0">
              <a:effectLst/>
            </a:endParaRPr>
          </a:p>
        </p:txBody>
      </p:sp>
      <p:pic>
        <p:nvPicPr>
          <p:cNvPr id="9" name="Picture 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2613924" cy="22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4069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555526"/>
            <a:ext cx="7543800" cy="400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Bookman Old Style" panose="02050604050505020204" pitchFamily="18" charset="0"/>
              </a:rPr>
              <a:t>V. </a:t>
            </a:r>
            <a:r>
              <a:rPr lang="en-US" sz="1400" dirty="0" err="1" smtClean="0">
                <a:latin typeface="Bookman Old Style" panose="02050604050505020204" pitchFamily="18" charset="0"/>
              </a:rPr>
              <a:t>Dzunushaliev</a:t>
            </a:r>
            <a:r>
              <a:rPr lang="en-US" sz="1400" dirty="0" smtClean="0">
                <a:latin typeface="Bookman Old Style" panose="02050604050505020204" pitchFamily="18" charset="0"/>
              </a:rPr>
              <a:t>, V. </a:t>
            </a:r>
            <a:r>
              <a:rPr lang="en-US" sz="1400" dirty="0" err="1" smtClean="0">
                <a:latin typeface="Bookman Old Style" panose="02050604050505020204" pitchFamily="18" charset="0"/>
              </a:rPr>
              <a:t>Folomeev</a:t>
            </a:r>
            <a:r>
              <a:rPr lang="en-US" sz="1400" dirty="0" smtClean="0">
                <a:latin typeface="Bookman Old Style" panose="02050604050505020204" pitchFamily="18" charset="0"/>
              </a:rPr>
              <a:t>, </a:t>
            </a:r>
            <a:r>
              <a:rPr lang="en-US" sz="1400" dirty="0" err="1" smtClean="0">
                <a:latin typeface="Bookman Old Style" panose="02050604050505020204" pitchFamily="18" charset="0"/>
              </a:rPr>
              <a:t>A.Tlemisov</a:t>
            </a:r>
            <a:endParaRPr lang="en-US" sz="1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Bookman Old Style" panose="02050604050505020204" pitchFamily="18" charset="0"/>
              </a:rPr>
              <a:t>Linear Energy Density and the Flux of an Electric Field in </a:t>
            </a:r>
            <a:r>
              <a:rPr lang="en-US" sz="1400" dirty="0" err="1" smtClean="0">
                <a:latin typeface="Bookman Old Style" panose="02050604050505020204" pitchFamily="18" charset="0"/>
              </a:rPr>
              <a:t>Proca</a:t>
            </a:r>
            <a:r>
              <a:rPr lang="en-US" sz="1400" dirty="0" smtClean="0">
                <a:latin typeface="Bookman Old Style" panose="02050604050505020204" pitchFamily="18" charset="0"/>
              </a:rPr>
              <a:t> Tubes</a:t>
            </a:r>
          </a:p>
          <a:p>
            <a:pPr marL="0" indent="0">
              <a:buNone/>
            </a:pPr>
            <a:r>
              <a:rPr lang="fi-FI" sz="1400" dirty="0" smtClean="0">
                <a:latin typeface="Bookman Old Style" panose="02050604050505020204" pitchFamily="18" charset="0"/>
              </a:rPr>
              <a:t>Symmetry </a:t>
            </a:r>
            <a:r>
              <a:rPr lang="fi-FI" sz="1400" dirty="0">
                <a:latin typeface="Bookman Old Style" panose="02050604050505020204" pitchFamily="18" charset="0"/>
              </a:rPr>
              <a:t>2021, </a:t>
            </a:r>
            <a:r>
              <a:rPr lang="fi-FI" sz="1400" i="1" dirty="0">
                <a:latin typeface="Bookman Old Style" panose="02050604050505020204" pitchFamily="18" charset="0"/>
              </a:rPr>
              <a:t>13,</a:t>
            </a:r>
            <a:r>
              <a:rPr lang="fi-FI" sz="1400" dirty="0">
                <a:latin typeface="Bookman Old Style" panose="02050604050505020204" pitchFamily="18" charset="0"/>
              </a:rPr>
              <a:t> </a:t>
            </a:r>
            <a:r>
              <a:rPr lang="fi-FI" sz="1400" dirty="0" smtClean="0">
                <a:latin typeface="Bookman Old Style" panose="02050604050505020204" pitchFamily="18" charset="0"/>
              </a:rPr>
              <a:t>640</a:t>
            </a:r>
            <a:r>
              <a:rPr lang="fi-FI" sz="1400" dirty="0">
                <a:latin typeface="Bookman Old Style" panose="02050604050505020204" pitchFamily="18" charset="0"/>
              </a:rPr>
              <a:t>. </a:t>
            </a:r>
            <a:r>
              <a:rPr lang="fi-FI" sz="1400" dirty="0"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fi-FI" sz="1400" dirty="0" smtClean="0">
                <a:latin typeface="Bookman Old Style" panose="02050604050505020204" pitchFamily="18" charset="0"/>
                <a:hlinkClick r:id="rId2"/>
              </a:rPr>
              <a:t>doi.org/10.3390/sym13040640</a:t>
            </a:r>
            <a:endParaRPr lang="fi-FI" sz="1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fi-FI" sz="1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i-FI" sz="1400" dirty="0">
                <a:latin typeface="Bookman Old Style" panose="02050604050505020204" pitchFamily="18" charset="0"/>
              </a:rPr>
              <a:t>V</a:t>
            </a:r>
            <a:r>
              <a:rPr lang="fi-FI" sz="1400" dirty="0" smtClean="0">
                <a:latin typeface="Bookman Old Style" panose="02050604050505020204" pitchFamily="18" charset="0"/>
              </a:rPr>
              <a:t>. Dzunushaliev</a:t>
            </a:r>
            <a:r>
              <a:rPr lang="fi-FI" sz="1400" dirty="0">
                <a:latin typeface="Bookman Old Style" panose="02050604050505020204" pitchFamily="18" charset="0"/>
              </a:rPr>
              <a:t>, V</a:t>
            </a:r>
            <a:r>
              <a:rPr lang="fi-FI" sz="1400" dirty="0" smtClean="0">
                <a:latin typeface="Bookman Old Style" panose="02050604050505020204" pitchFamily="18" charset="0"/>
              </a:rPr>
              <a:t>. Folomeev</a:t>
            </a:r>
          </a:p>
          <a:p>
            <a:pPr marL="0" indent="0">
              <a:buNone/>
            </a:pPr>
            <a:r>
              <a:rPr lang="fi-FI" sz="1400" dirty="0" smtClean="0">
                <a:latin typeface="Bookman Old Style" panose="02050604050505020204" pitchFamily="18" charset="0"/>
              </a:rPr>
              <a:t>Axially symmetric particlelike solutions with the flux of a magnetic field in the non-Abelian Proca-Higgs theory</a:t>
            </a:r>
          </a:p>
          <a:p>
            <a:pPr marL="0" indent="0">
              <a:buNone/>
            </a:pPr>
            <a:r>
              <a:rPr lang="fi-FI" sz="1400" dirty="0" smtClean="0">
                <a:latin typeface="Bookman Old Style" panose="02050604050505020204" pitchFamily="18" charset="0"/>
              </a:rPr>
              <a:t>Phys. Rev. D 104, 116027 (2021)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i-FI" sz="1400" dirty="0">
                <a:latin typeface="Bookman Old Style" panose="02050604050505020204" pitchFamily="18" charset="0"/>
              </a:rPr>
              <a:t>V. Dzunushaliev, V. Folomeev</a:t>
            </a:r>
          </a:p>
          <a:p>
            <a:pPr marL="0" indent="0">
              <a:buNone/>
            </a:pPr>
            <a:r>
              <a:rPr lang="en-US" sz="1400" dirty="0" err="1" smtClean="0">
                <a:latin typeface="Bookman Old Style" panose="02050604050505020204" pitchFamily="18" charset="0"/>
              </a:rPr>
              <a:t>Proca</a:t>
            </a:r>
            <a:r>
              <a:rPr lang="en-US" sz="1400" dirty="0" smtClean="0">
                <a:latin typeface="Bookman Old Style" panose="02050604050505020204" pitchFamily="18" charset="0"/>
              </a:rPr>
              <a:t> balls with angular momentum or flux of electric field</a:t>
            </a:r>
          </a:p>
          <a:p>
            <a:pPr marL="0" indent="0">
              <a:buNone/>
            </a:pPr>
            <a:r>
              <a:rPr lang="en-US" sz="1400" dirty="0" smtClean="0">
                <a:latin typeface="Bookman Old Style" panose="02050604050505020204" pitchFamily="18" charset="0"/>
              </a:rPr>
              <a:t>arXiv:2112.06227v.2 [</a:t>
            </a:r>
            <a:r>
              <a:rPr lang="en-US" sz="1400" dirty="0" err="1" smtClean="0">
                <a:latin typeface="Bookman Old Style" panose="02050604050505020204" pitchFamily="18" charset="0"/>
              </a:rPr>
              <a:t>hep-th</a:t>
            </a:r>
            <a:r>
              <a:rPr lang="en-US" sz="1400" dirty="0" smtClean="0">
                <a:latin typeface="Bookman Old Style" panose="02050604050505020204" pitchFamily="18" charset="0"/>
              </a:rPr>
              <a:t>] 16 Feb 2022</a:t>
            </a:r>
            <a:endParaRPr lang="fi-FI" sz="1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7074477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0171"/>
            <a:ext cx="7344816" cy="563508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</a:rPr>
              <a:t>PHELEX – </a:t>
            </a:r>
            <a:r>
              <a:rPr lang="en-US" sz="2800" dirty="0" err="1">
                <a:solidFill>
                  <a:srgbClr val="002060"/>
                </a:solidFill>
              </a:rPr>
              <a:t>PHoton-ELectron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EXperiment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kopylov\Documents\Gamma-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38" y="1053576"/>
            <a:ext cx="1673942" cy="3437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7313198"/>
              </p:ext>
            </p:extLst>
          </p:nvPr>
        </p:nvGraphicFramePr>
        <p:xfrm>
          <a:off x="2714180" y="1288785"/>
          <a:ext cx="1511300" cy="292100"/>
        </p:xfrm>
        <a:graphic>
          <a:graphicData uri="http://schemas.openxmlformats.org/presentationml/2006/ole">
            <p:oleObj spid="_x0000_s4587" name="Equation" r:id="rId5" imgW="1244600" imgH="24130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288188" y="21274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C7D3E6"/>
              </a:buClr>
              <a:buSzPts val="2400"/>
            </a:pP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D.Horns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J.Jackel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A.Lindner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A.Lobanov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J.Redondo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A.Ringwald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 , “Searching for wispy cold dark matter with a dish antenna” </a:t>
            </a:r>
            <a:r>
              <a:rPr lang="en-US" sz="1200" i="1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Journal of Cosmology and </a:t>
            </a:r>
            <a:r>
              <a:rPr lang="en-US" sz="1200" i="1" dirty="0" err="1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Astroparticle</a:t>
            </a:r>
            <a:r>
              <a:rPr lang="en-US" sz="1200" i="1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 Physics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Arial" charset="0"/>
                <a:sym typeface="Roboto Condensed Light"/>
              </a:rPr>
              <a:t>, vol.4. article 16, 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1824" y="16780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θ – </a:t>
            </a:r>
            <a:r>
              <a:rPr lang="en-US" sz="1200" dirty="0">
                <a:solidFill>
                  <a:srgbClr val="002060"/>
                </a:solidFill>
              </a:rPr>
              <a:t>angle between </a:t>
            </a:r>
            <a:r>
              <a:rPr lang="en-US" sz="1200" dirty="0" smtClean="0">
                <a:solidFill>
                  <a:srgbClr val="002060"/>
                </a:solidFill>
              </a:rPr>
              <a:t>electric </a:t>
            </a:r>
            <a:r>
              <a:rPr lang="en-US" sz="1200" dirty="0">
                <a:solidFill>
                  <a:srgbClr val="002060"/>
                </a:solidFill>
              </a:rPr>
              <a:t>field of </a:t>
            </a:r>
            <a:r>
              <a:rPr lang="en-US" sz="1200" dirty="0" smtClean="0">
                <a:solidFill>
                  <a:srgbClr val="002060"/>
                </a:solidFill>
              </a:rPr>
              <a:t>a </a:t>
            </a:r>
            <a:r>
              <a:rPr lang="en-US" sz="1200" dirty="0">
                <a:solidFill>
                  <a:srgbClr val="002060"/>
                </a:solidFill>
              </a:rPr>
              <a:t>photon and the surface  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 χ- </a:t>
            </a:r>
            <a:r>
              <a:rPr lang="en-US" sz="1200" dirty="0">
                <a:solidFill>
                  <a:srgbClr val="002060"/>
                </a:solidFill>
              </a:rPr>
              <a:t>dimensionless parameter quantifying a kinetic mixing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824" y="2809255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2494195"/>
              </p:ext>
            </p:extLst>
          </p:nvPr>
        </p:nvGraphicFramePr>
        <p:xfrm>
          <a:off x="4582715" y="3325122"/>
          <a:ext cx="1405331" cy="383272"/>
        </p:xfrm>
        <a:graphic>
          <a:graphicData uri="http://schemas.openxmlformats.org/presentationml/2006/ole">
            <p:oleObj spid="_x0000_s4588" name="Equation" r:id="rId6" imgW="977476" imgH="266584" progId="">
              <p:embed/>
            </p:oleObj>
          </a:graphicData>
        </a:graphic>
      </p:graphicFrame>
      <p:pic>
        <p:nvPicPr>
          <p:cNvPr id="1155" name="Picture 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82" y="3843167"/>
            <a:ext cx="4593047" cy="6480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07559" y="3579862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Sensitivity: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1960301"/>
              </p:ext>
            </p:extLst>
          </p:nvPr>
        </p:nvGraphicFramePr>
        <p:xfrm>
          <a:off x="4876533" y="1347614"/>
          <a:ext cx="939800" cy="203200"/>
        </p:xfrm>
        <a:graphic>
          <a:graphicData uri="http://schemas.openxmlformats.org/presentationml/2006/ole">
            <p:oleObj spid="_x0000_s4589" name="Equation" r:id="rId8" imgW="939392" imgH="203112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6715" y="749577"/>
            <a:ext cx="569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multicathode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counter technique as an extension of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method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dish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antenna to higher masses (energies)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8188" y="28092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In our case: due to low reflectivity of the surface </a:t>
            </a:r>
          </a:p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the photon gets absorbed and emits an electron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419622"/>
            <a:ext cx="287808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n-US" sz="1200" baseline="-25000" dirty="0">
                <a:solidFill>
                  <a:schemeClr val="accent1">
                    <a:lumMod val="75000"/>
                  </a:schemeClr>
                </a:solidFill>
              </a:rPr>
              <a:t>CDM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≈ 0.3 GeV/cm</a:t>
            </a:r>
            <a:r>
              <a:rPr lang="en-US" sz="12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endParaRPr lang="en-US" sz="1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400" baseline="30000" dirty="0" smtClean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el-GR" sz="1400" baseline="-25000" dirty="0" smtClean="0">
                <a:solidFill>
                  <a:schemeClr val="accent1">
                    <a:lumMod val="75000"/>
                  </a:schemeClr>
                </a:solidFill>
                <a:ea typeface="SimSun"/>
              </a:rPr>
              <a:t>⊙</a:t>
            </a:r>
            <a:r>
              <a:rPr lang="en-US" sz="1400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aseline="30000" dirty="0">
                <a:solidFill>
                  <a:schemeClr val="accent1">
                    <a:lumMod val="75000"/>
                  </a:schemeClr>
                </a:solidFill>
              </a:rPr>
              <a:t>= (0.43 ± 0.06) GeV/cm3 (Salucci et al 2010)</a:t>
            </a:r>
            <a:endParaRPr lang="en-US" sz="1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Galactic dark matter halo.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But locally, near the Sun?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Primordial Solar dark matter halo?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arXiv:2007.11016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N.B.Anderson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A.Partenheimer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T.D.Wiser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329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5751"/>
            <a:ext cx="8229600" cy="611981"/>
          </a:xfrm>
          <a:noFill/>
        </p:spPr>
        <p:txBody>
          <a:bodyPr>
            <a:normAutofit fontScale="90000"/>
          </a:bodyPr>
          <a:lstStyle/>
          <a:p>
            <a:r>
              <a:rPr lang="en-US" sz="1800" dirty="0" err="1" smtClean="0">
                <a:solidFill>
                  <a:srgbClr val="C00000"/>
                </a:solidFill>
                <a:effectLst/>
                <a:latin typeface="+mn-lt"/>
              </a:rPr>
              <a:t>R.B.Cairns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+mn-lt"/>
              </a:rPr>
              <a:t> and </a:t>
            </a:r>
            <a:r>
              <a:rPr lang="en-US" sz="1800" dirty="0" err="1" smtClean="0">
                <a:solidFill>
                  <a:srgbClr val="C00000"/>
                </a:solidFill>
                <a:effectLst/>
                <a:latin typeface="+mn-lt"/>
              </a:rPr>
              <a:t>J.A.R.Samson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+mn-lt"/>
              </a:rPr>
              <a:t> Journal of optical society of America</a:t>
            </a:r>
            <a:br>
              <a:rPr lang="en-US" sz="18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effectLst/>
                <a:latin typeface="+mn-lt"/>
              </a:rPr>
              <a:t>Vol. 56, Number 11, November 1966, 1568-1573</a:t>
            </a:r>
            <a:endParaRPr lang="ru-RU" sz="1800" dirty="0" smtClean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1" y="1168004"/>
            <a:ext cx="3884613" cy="3618309"/>
          </a:xfrm>
          <a:noFill/>
        </p:spPr>
      </p:pic>
      <p:pic>
        <p:nvPicPr>
          <p:cNvPr id="20484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68004"/>
            <a:ext cx="4038600" cy="3618309"/>
          </a:xfrm>
          <a:noFill/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950913" y="3774282"/>
            <a:ext cx="447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400426" y="3808810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30</a:t>
            </a: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3851276" y="3759994"/>
            <a:ext cx="394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eV</a:t>
            </a:r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3673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624736" cy="100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Multicathode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counter technique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 an extension of a method of dish-antenna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Kopylov ICPPA, Moscow, December 2022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0127280"/>
              </p:ext>
            </p:extLst>
          </p:nvPr>
        </p:nvGraphicFramePr>
        <p:xfrm>
          <a:off x="2123728" y="4011910"/>
          <a:ext cx="4191000" cy="587375"/>
        </p:xfrm>
        <a:graphic>
          <a:graphicData uri="http://schemas.openxmlformats.org/presentationml/2006/ole">
            <p:oleObj spid="_x0000_s2272" name="Equation" r:id="rId3" imgW="4191000" imgH="596900" progId="">
              <p:embed/>
            </p:oleObj>
          </a:graphicData>
        </a:graphic>
      </p:graphicFrame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6"/>
            <a:ext cx="673680" cy="673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8" y="1478277"/>
            <a:ext cx="2996451" cy="22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3" name="Picture 195" descr="F:\Рисунки\DetectorAl-Ch22С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06570"/>
            <a:ext cx="4068429" cy="2166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52348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95965</TotalTime>
  <Words>1136</Words>
  <Application>Microsoft Office PowerPoint</Application>
  <PresentationFormat>Экран (16:9)</PresentationFormat>
  <Paragraphs>183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NewsPrint</vt:lpstr>
      <vt:lpstr>Equation</vt:lpstr>
      <vt:lpstr>Towards a possible discovery of dark photons  with a multi-cathode counter</vt:lpstr>
      <vt:lpstr>    The aim of experiment:  to search for Dark Matter  Virial theorem:  kinetic energy of gravitationally bound objects should be equal  to – 0.5  of their potential energy   Zwicky (1937) – analyses of red shifts of the Coma Cluster of galaxies: surprisingly high mass-to-light ratio  Enigma 1: to-day, according to a combination of all data: the dark matter accounts for about 84 % of the matter content of the Universe (Planck 2018 results) Enigma 2: why dark matter is distributed in galaxy by a spherical halo while baryonic matter – in the plane of galaxy ?   CDM is not particles but waves,    mγ’ &lt; 100 eV </vt:lpstr>
      <vt:lpstr>Слайд 3</vt:lpstr>
      <vt:lpstr>Слайд 4</vt:lpstr>
      <vt:lpstr>Слайд 5</vt:lpstr>
      <vt:lpstr>Слайд 6</vt:lpstr>
      <vt:lpstr>PHELEX – PHoton-ELectron EXperiment</vt:lpstr>
      <vt:lpstr>R.B.Cairns and J.A.R.Samson Journal of optical society of America Vol. 56, Number 11, November 1966, 1568-1573</vt:lpstr>
      <vt:lpstr>Multicathode counter technique  as an extension of a method of dish-antenna </vt:lpstr>
      <vt:lpstr>Multi-cathode counter: assembling and testing</vt:lpstr>
      <vt:lpstr>Single-electron pulses   </vt:lpstr>
      <vt:lpstr>Principle of a multicathode counter: Retarding  potential of the second cathode in configuration 2  The effect: rMCC = R1 – R2</vt:lpstr>
      <vt:lpstr>New measurements Al – (Ne + CH4(10%) 1 Bar)</vt:lpstr>
      <vt:lpstr>New upper limit </vt:lpstr>
      <vt:lpstr>Assembling of the new counter        View through a quarz window</vt:lpstr>
      <vt:lpstr>Cathode of the counter</vt:lpstr>
      <vt:lpstr>EVIDENCE BASE: Directionality of the counting</vt:lpstr>
      <vt:lpstr>Diurnal variations, Moscow, Russia 55º 45’ N</vt:lpstr>
      <vt:lpstr>Diurnal variations in solar (red and lower scale) and stellar (blue and upper scale) frames one solar day = 24 hours, one sidereal day = 23 hours 56 minutes</vt:lpstr>
      <vt:lpstr>Evidence base:</vt:lpstr>
      <vt:lpstr>Summary</vt:lpstr>
      <vt:lpstr>        </vt:lpstr>
      <vt:lpstr>        </vt:lpstr>
      <vt:lpstr>Слайд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and future prospects from PHELEX</dc:title>
  <dc:creator>DNS</dc:creator>
  <cp:lastModifiedBy>postadresok@yandex.ru</cp:lastModifiedBy>
  <cp:revision>300</cp:revision>
  <dcterms:created xsi:type="dcterms:W3CDTF">2020-07-07T07:06:25Z</dcterms:created>
  <dcterms:modified xsi:type="dcterms:W3CDTF">2022-11-26T16:40:00Z</dcterms:modified>
</cp:coreProperties>
</file>