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63" r:id="rId9"/>
    <p:sldId id="265" r:id="rId10"/>
    <p:sldId id="25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82E43-70F5-4F30-B1EB-D01A85D87B3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C080E-10C8-4830-8FE6-08557C723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43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C625E7-84DC-4849-B43C-332066602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AC5AF1B-0286-4D7C-8AA9-4E6B146938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FF392C-D414-485C-865E-A7D559A56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D626-5C22-466A-ACDD-D0055002816C}" type="datetime1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E3EDB8-6D18-47BB-8F6A-BA309C8C4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F26FC9-EE82-4B3C-98AC-8C0816A67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32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6BAC7-1072-4A95-B9DE-20421261A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6C088D0-CE92-40D8-A55D-665362E05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DBE21E-5C41-4AAA-AB88-9F8BD63CF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3F12-7B55-4B41-8647-C819FA496D13}" type="datetime1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53A1EA-7763-442C-B690-54C3775E6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A730CB-7088-45BE-B64C-B826E5A94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3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9553910-E1C7-44A1-BEE8-F2D50739D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2167825-21F9-4D04-A9CF-3D2D82ABC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875A3C-E1CF-4575-9F88-F1638E90B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C12F-4411-41F7-B477-547A8D1169C7}" type="datetime1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C987B1-25E3-4BBD-85DD-E91A9E75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D92509-F431-44CE-AFC5-60F84F3AD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76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EE8915-5F5B-4E8E-96FC-1066A61E0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9352F4-22FA-4F76-9A81-CD8C2BC2B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02172B-EA46-49C3-91EC-6D747DF1D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A563-D600-4CDD-8ADE-6C0B4E99F30D}" type="datetime1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296FC6-BEA8-48FD-8CAD-BF3E4B005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9C65EC-0576-4583-9FFF-D21CD3461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90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E1EDFD-22A5-4728-B40B-377C73478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4F9910-E3EA-4105-9B30-FABD0CC9E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531CD9-B8B3-4282-9546-10EFF8373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E6F2-567E-4DDE-81C7-C8F742EB3F99}" type="datetime1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DF2E11-B872-4A30-9AEE-195586108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719CE4-2D6C-46F9-A710-7A43C48F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44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F17616-351D-4979-98D0-DBD09800C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483BA1-B528-46D7-9AC6-D7C7A6FF08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CD4739-5EA8-42E1-8ACC-CF1C92868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9E2A5D-BA66-4C4A-B116-35A511941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23E8-C614-483A-B231-A07E12230457}" type="datetime1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567AB0-0441-47F9-B6A6-835489300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D7BB9E-6E5C-4F00-9C25-97ED0DDDB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94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EDF2CE-E62F-4C59-AF09-C57A35EF0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3B478C-AF3A-45A3-AD95-C02C15C30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82F4E64-3B80-4A64-9313-0EF217D6F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452ED3C-A7C3-4AFF-919E-D59E568D7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9AD829-ED9D-4255-86EC-243DB140A1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6E38361-0505-41C1-8987-661FDEBF2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984-E1D1-4682-904D-64CE9D0A98AA}" type="datetime1">
              <a:rPr lang="ru-RU" smtClean="0"/>
              <a:t>01.12.2022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68BB804-38B9-4D39-AA05-E11DB2AC1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1C552E2-BDE8-444B-BDEC-636BDEE3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80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74C6D1-ADD4-442B-B58D-88DF1585B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3FB44F1-C851-4387-B88E-A608185CC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47C1-E089-4570-87EA-EA301070FE9C}" type="datetime1">
              <a:rPr lang="ru-RU" smtClean="0"/>
              <a:t>01.12.2022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62C2919-B04C-4277-B140-78C7AB0A9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BCF3A6C-6457-41C0-8ACA-02F7A129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70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BF52133-5FC1-4658-A74E-84D2B2CE5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2BEA-3374-47E7-87B0-A82C3A55D4F6}" type="datetime1">
              <a:rPr lang="ru-RU" smtClean="0"/>
              <a:t>01.12.2022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94C87C9-3E22-4547-AB40-9A64E135F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3E7856-A428-4A5E-BE4A-4934EA55E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12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B551B1-4734-4682-9E92-AAE6A0D6E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FB0ECE-72F4-406E-B6C4-DDEDBA486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6C5BC67-BDB5-447C-9AA3-5B60C3B11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844DB5-B91C-48E7-BAD4-45CFA3F98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3373-A39C-4F81-A34F-9701F24098F5}" type="datetime1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07BF15-F175-49F8-B910-F89A94A10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BAE6B6-94FB-4CCB-8C0D-49E65CF0D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75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41EA2D-4F14-410F-A14B-2C9BE6910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EF01FC0-840D-4552-A06C-233B8E162A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5D7E0B-1786-49B2-A3B2-21BC13354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F4DECA-49DF-4C17-A9FC-57C99E81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B207-BF99-4CC8-8295-EEF3C9EC15F7}" type="datetime1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446E73-5E0A-412F-8E10-61190C071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BC68D6-23B6-4B26-8EB0-197DBB52D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59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A234A5-D5F0-42DD-8084-A0D3E8BE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B5768F-8ED3-432E-9E80-4ED40FDB1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D4DC13-408D-4788-AFFF-6124AA5716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09346-A223-4334-9C0F-0FF0803DC6DF}" type="datetime1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91E00A-D0BC-4306-A7D5-6782574399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6435B2-92DF-4E1F-8518-9E5D11C48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A5A6-1FE8-4E58-91A4-2ABC38586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54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092C73-AAB5-432A-9FDD-41FAD77A4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8246"/>
            <a:ext cx="9144000" cy="981645"/>
          </a:xfrm>
        </p:spPr>
        <p:txBody>
          <a:bodyPr/>
          <a:lstStyle/>
          <a:p>
            <a:r>
              <a:rPr lang="en-US" sz="6000" b="1" dirty="0">
                <a:solidFill>
                  <a:srgbClr val="414142">
                    <a:lumMod val="50000"/>
                  </a:srgbClr>
                </a:solidFill>
              </a:rPr>
              <a:t>ICPPA-2022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C64DA7-F338-446F-A616-F3254482C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64865"/>
            <a:ext cx="9144000" cy="165576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Investigation of FSR photon suppression in two positron decay mode of dark matter particles by means of MC generators</a:t>
            </a:r>
            <a:endParaRPr lang="ru-RU" sz="4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D2A24B-36A4-4C70-B659-17D1C5C3D49B}"/>
              </a:ext>
            </a:extLst>
          </p:cNvPr>
          <p:cNvSpPr txBox="1"/>
          <p:nvPr/>
        </p:nvSpPr>
        <p:spPr>
          <a:xfrm>
            <a:off x="3785398" y="3499432"/>
            <a:ext cx="5039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accent1"/>
                </a:solidFill>
              </a:rPr>
              <a:t>R. Barak</a:t>
            </a:r>
            <a:r>
              <a:rPr lang="en-US" sz="2800" dirty="0">
                <a:solidFill>
                  <a:schemeClr val="accent1"/>
                </a:solidFill>
              </a:rPr>
              <a:t>, K. Belotsky, E. Shlepkina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ADBB2D-16E5-407E-9A95-8170C31ED8B4}"/>
              </a:ext>
            </a:extLst>
          </p:cNvPr>
          <p:cNvSpPr txBox="1"/>
          <p:nvPr/>
        </p:nvSpPr>
        <p:spPr>
          <a:xfrm>
            <a:off x="4895766" y="5942768"/>
            <a:ext cx="2400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414142">
                    <a:lumMod val="50000"/>
                  </a:srgbClr>
                </a:solidFill>
              </a:rPr>
              <a:t>Moscow</a:t>
            </a:r>
            <a:r>
              <a:rPr lang="ru-RU" sz="2000" dirty="0">
                <a:solidFill>
                  <a:srgbClr val="414142">
                    <a:lumMod val="50000"/>
                  </a:srgbClr>
                </a:solidFill>
              </a:rPr>
              <a:t>, </a:t>
            </a:r>
            <a:r>
              <a:rPr lang="en-US" sz="2000" dirty="0">
                <a:solidFill>
                  <a:srgbClr val="414142">
                    <a:lumMod val="50000"/>
                  </a:srgbClr>
                </a:solidFill>
              </a:rPr>
              <a:t>01/12/</a:t>
            </a:r>
            <a:r>
              <a:rPr lang="ru-RU" sz="2000" dirty="0">
                <a:solidFill>
                  <a:srgbClr val="414142">
                    <a:lumMod val="50000"/>
                  </a:srgbClr>
                </a:solidFill>
              </a:rPr>
              <a:t>202</a:t>
            </a:r>
            <a:r>
              <a:rPr lang="en-US" sz="2000" dirty="0">
                <a:solidFill>
                  <a:srgbClr val="414142">
                    <a:lumMod val="50000"/>
                  </a:srgbClr>
                </a:solidFill>
              </a:rPr>
              <a:t>2</a:t>
            </a:r>
            <a:endParaRPr lang="ru-RU" sz="2000" dirty="0">
              <a:solidFill>
                <a:srgbClr val="414142">
                  <a:lumMod val="50000"/>
                </a:srgb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50C94C-0FCC-476B-9495-EBDBAA7F29B0}"/>
              </a:ext>
            </a:extLst>
          </p:cNvPr>
          <p:cNvSpPr txBox="1"/>
          <p:nvPr/>
        </p:nvSpPr>
        <p:spPr>
          <a:xfrm>
            <a:off x="5184532" y="4842389"/>
            <a:ext cx="1822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>
                <a:solidFill>
                  <a:srgbClr val="00B050"/>
                </a:solidFill>
              </a:rPr>
              <a:t>NRNU MEPhI</a:t>
            </a:r>
            <a:endParaRPr lang="ru-RU" sz="2400" i="1" dirty="0">
              <a:solidFill>
                <a:srgbClr val="00B050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35139B-1869-42C6-8C7E-1DFF53E3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28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8DA23-DDAD-47AE-ADCD-934C79D1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solidFill>
                  <a:srgbClr val="20212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5300" b="1" dirty="0">
                <a:solidFill>
                  <a:srgbClr val="20212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ositron anomaly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8B492B57-0F6C-40AD-99EE-752F5B54B0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56" y="1375601"/>
            <a:ext cx="8202303" cy="4966293"/>
          </a:xfr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51D5FA-2B32-4C35-8BAB-C83791933C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958" y="3171548"/>
            <a:ext cx="4366043" cy="2871821"/>
          </a:xfrm>
          <a:prstGeom prst="rect">
            <a:avLst/>
          </a:prstGeo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A70BF8F-8E57-445C-B3D4-C066CCA3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76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9A6D6E-5CCD-454E-B764-0473BDCAE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Introduction</a:t>
            </a:r>
            <a:endParaRPr lang="ru-RU" sz="4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5D1223-345B-4CC5-8745-161D58439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Problem of the origin of positron anomaly in cosmic rays </a:t>
            </a:r>
            <a:r>
              <a:rPr lang="ru-RU" dirty="0"/>
              <a:t>(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experiment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/>
              <a:t>“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PAMELA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“AMS-02”, …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20212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Explanation of this anomaly by means of decay or annihilation of DM particles.</a:t>
            </a:r>
            <a:endParaRPr lang="en-US" dirty="0">
              <a:solidFill>
                <a:srgbClr val="202124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20212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Contradiction with the results of the experiment</a:t>
            </a:r>
            <a:r>
              <a:rPr lang="en-US" dirty="0">
                <a:solidFill>
                  <a:srgbClr val="20212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(Fermi)</a:t>
            </a:r>
            <a:r>
              <a:rPr lang="ru-RU" dirty="0">
                <a:solidFill>
                  <a:srgbClr val="20212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on measuring the isotropic cosmic gamma background (IGRB)</a:t>
            </a:r>
            <a:r>
              <a:rPr lang="en-US" dirty="0">
                <a:solidFill>
                  <a:srgbClr val="20212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DB5041F-BDEC-4A11-8A0A-8C848646A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72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F729B-3177-4D27-A1BD-B86663DD7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6546" y="74057"/>
            <a:ext cx="8335392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Problem of DM explanation of positron anomaly in cosmic rays</a:t>
            </a:r>
            <a:endParaRPr lang="ru-RU" sz="4800" b="1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78F2884B-F602-4F94-A382-D38B76475AF5}"/>
              </a:ext>
            </a:extLst>
          </p:cNvPr>
          <p:cNvGrpSpPr/>
          <p:nvPr/>
        </p:nvGrpSpPr>
        <p:grpSpPr>
          <a:xfrm>
            <a:off x="67882" y="1963408"/>
            <a:ext cx="6158519" cy="3980932"/>
            <a:chOff x="129626" y="1776473"/>
            <a:chExt cx="5685327" cy="3644052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7CF07E44-25B4-4E10-885E-58FC883153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626" y="1776473"/>
              <a:ext cx="5685327" cy="3644052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85D9298-FFCE-46B2-A932-CF23F371CB10}"/>
                </a:ext>
              </a:extLst>
            </p:cNvPr>
            <p:cNvSpPr txBox="1"/>
            <p:nvPr/>
          </p:nvSpPr>
          <p:spPr>
            <a:xfrm>
              <a:off x="965916" y="1955343"/>
              <a:ext cx="21378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/>
                <a:t>ee</a:t>
              </a:r>
              <a:r>
                <a:rPr lang="en-US" sz="1400" i="1" dirty="0"/>
                <a:t>,</a:t>
              </a:r>
              <a:r>
                <a:rPr lang="el-GR" sz="1400" i="1" dirty="0"/>
                <a:t>μμ</a:t>
              </a:r>
              <a:r>
                <a:rPr lang="en-US" sz="1400" i="1" dirty="0"/>
                <a:t>,</a:t>
              </a:r>
              <a:r>
                <a:rPr lang="el-GR" sz="1400" i="1" dirty="0"/>
                <a:t>ττ</a:t>
              </a:r>
              <a:endParaRPr lang="ru-RU" sz="1400" i="1" dirty="0"/>
            </a:p>
          </p:txBody>
        </p:sp>
      </p:grp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8F8FA4A-2D5E-42A0-AD38-CD77192274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604" y="3088407"/>
            <a:ext cx="6037396" cy="376959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57F07EF-A47A-42E4-8E43-D2A18EC4D336}"/>
              </a:ext>
            </a:extLst>
          </p:cNvPr>
          <p:cNvSpPr txBox="1"/>
          <p:nvPr/>
        </p:nvSpPr>
        <p:spPr>
          <a:xfrm>
            <a:off x="7821268" y="1930094"/>
            <a:ext cx="2895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00B050"/>
                </a:solidFill>
                <a:latin typeface="Arial Black" panose="020B0A04020102020204" pitchFamily="34" charset="0"/>
              </a:rPr>
              <a:t>In good agreement with data from PAMELA and</a:t>
            </a:r>
            <a:r>
              <a:rPr lang="ru-RU" sz="1800" b="1" dirty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US" sz="1800" b="1" dirty="0">
                <a:solidFill>
                  <a:srgbClr val="00B050"/>
                </a:solidFill>
                <a:latin typeface="Arial Black" panose="020B0A04020102020204" pitchFamily="34" charset="0"/>
              </a:rPr>
              <a:t>AMS-02</a:t>
            </a:r>
            <a:endParaRPr lang="ru-RU" sz="18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Стрелка вправо 16">
            <a:extLst>
              <a:ext uri="{FF2B5EF4-FFF2-40B4-BE49-F238E27FC236}">
                <a16:creationId xmlns:a16="http://schemas.microsoft.com/office/drawing/2014/main" id="{48919877-865D-4020-8818-4F94EAD6EDCB}"/>
              </a:ext>
            </a:extLst>
          </p:cNvPr>
          <p:cNvSpPr/>
          <p:nvPr/>
        </p:nvSpPr>
        <p:spPr>
          <a:xfrm rot="10800000">
            <a:off x="6592970" y="2221162"/>
            <a:ext cx="1228298" cy="34119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D31DB4-3EBA-428E-9C72-2DE5C7EE3849}"/>
              </a:ext>
            </a:extLst>
          </p:cNvPr>
          <p:cNvSpPr txBox="1"/>
          <p:nvPr/>
        </p:nvSpPr>
        <p:spPr>
          <a:xfrm>
            <a:off x="1555452" y="5925994"/>
            <a:ext cx="32899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Contradiction arises with data on IGRB of</a:t>
            </a:r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Fermi-LAT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Стрелка вправо 14">
            <a:extLst>
              <a:ext uri="{FF2B5EF4-FFF2-40B4-BE49-F238E27FC236}">
                <a16:creationId xmlns:a16="http://schemas.microsoft.com/office/drawing/2014/main" id="{2F31E552-D58D-4521-9DA1-5B0FF78489F9}"/>
              </a:ext>
            </a:extLst>
          </p:cNvPr>
          <p:cNvSpPr/>
          <p:nvPr/>
        </p:nvSpPr>
        <p:spPr>
          <a:xfrm>
            <a:off x="4640303" y="6217062"/>
            <a:ext cx="1228298" cy="34119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1" name="Объект 4">
            <a:extLst>
              <a:ext uri="{FF2B5EF4-FFF2-40B4-BE49-F238E27FC236}">
                <a16:creationId xmlns:a16="http://schemas.microsoft.com/office/drawing/2014/main" id="{CEF9C26A-A7D8-48F3-9E25-C082931F67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5"/>
            <a:ext cx="3237708" cy="1960353"/>
          </a:xfr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1FAE237-9D2F-4CF8-8763-F520FCA94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4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126627-E231-4DFB-94A8-967637A6E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SIMPLEST MODELS FOR THE DECAY OF A DARK MATTER PARTICLE</a:t>
            </a:r>
            <a:br>
              <a:rPr lang="ru-RU" sz="5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3EC7F7-CE72-47CE-968A-7EA4D7285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work the following models of the dark matter particle were investigated: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Minimization of photon yield: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4A3163AA-2841-44C9-A7AD-BF1A1F9D1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9477" y="3559118"/>
            <a:ext cx="2188259" cy="584535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95752733-4AD8-43FD-9555-B6EF7B7E85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5055" y="4087691"/>
            <a:ext cx="2941183" cy="677550"/>
          </a:xfrm>
          <a:prstGeom prst="rect">
            <a:avLst/>
          </a:prstGeom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260B41F0-0BE4-49F6-BA70-D0574CF6A1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2687" y="2518502"/>
            <a:ext cx="1975741" cy="551668"/>
          </a:xfrm>
          <a:prstGeom prst="rect">
            <a:avLst/>
          </a:prstGeom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id="{0230B49E-1B48-49BA-AABE-CE5D7542C6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7819" y="3065106"/>
            <a:ext cx="1905476" cy="494012"/>
          </a:xfrm>
          <a:prstGeom prst="rect">
            <a:avLst/>
          </a:prstGeom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ADD0DE9E-8B71-48FC-9038-ABDB56F376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08919" y="5161174"/>
            <a:ext cx="3770838" cy="11353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D98176A-4F79-4DE8-8969-D304C50FE018}"/>
              </a:ext>
            </a:extLst>
          </p:cNvPr>
          <p:cNvSpPr txBox="1"/>
          <p:nvPr/>
        </p:nvSpPr>
        <p:spPr>
          <a:xfrm flipH="1">
            <a:off x="7208396" y="2447143"/>
            <a:ext cx="3213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Conventional mode which leads to contradiction with IGRB</a:t>
            </a:r>
            <a:endParaRPr lang="ru-RU" dirty="0">
              <a:solidFill>
                <a:schemeClr val="accent1"/>
              </a:solidFill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538C002E-C7CF-45B7-AF84-E9E56D040E67}"/>
              </a:ext>
            </a:extLst>
          </p:cNvPr>
          <p:cNvCxnSpPr>
            <a:stCxn id="6" idx="3"/>
          </p:cNvCxnSpPr>
          <p:nvPr/>
        </p:nvCxnSpPr>
        <p:spPr>
          <a:xfrm>
            <a:off x="6738428" y="2794336"/>
            <a:ext cx="3725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0F8632E-25BD-412C-B33B-6B194EDC3EDC}"/>
              </a:ext>
            </a:extLst>
          </p:cNvPr>
          <p:cNvSpPr txBox="1"/>
          <p:nvPr/>
        </p:nvSpPr>
        <p:spPr>
          <a:xfrm flipH="1">
            <a:off x="7208396" y="3666719"/>
            <a:ext cx="2941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Mode of interest in this work</a:t>
            </a:r>
            <a:endParaRPr lang="ru-RU" dirty="0">
              <a:solidFill>
                <a:schemeClr val="accent1"/>
              </a:solidFill>
            </a:endParaRP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C4FED07D-2169-4C12-819D-19E894E95B49}"/>
              </a:ext>
            </a:extLst>
          </p:cNvPr>
          <p:cNvCxnSpPr/>
          <p:nvPr/>
        </p:nvCxnSpPr>
        <p:spPr>
          <a:xfrm>
            <a:off x="6738428" y="3851385"/>
            <a:ext cx="3725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A8BFA324-CAF2-4D19-8A83-0361D44E6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50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CE879F-880B-45C2-BBD1-A6E8CC687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53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53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Photon spectra for the two modes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14ED75-2613-41D3-B56E-EFA4E2320590}"/>
              </a:ext>
            </a:extLst>
          </p:cNvPr>
          <p:cNvSpPr txBox="1"/>
          <p:nvPr/>
        </p:nvSpPr>
        <p:spPr>
          <a:xfrm>
            <a:off x="8202298" y="3988213"/>
            <a:ext cx="1523221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e+ e- </a:t>
            </a:r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endParaRPr lang="ru-RU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967D471-8A14-4C4F-BC0A-BF384643C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7" y="1304972"/>
            <a:ext cx="5933127" cy="330640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C38C57D-38B8-4179-BDC4-C2663277CFD2}"/>
              </a:ext>
            </a:extLst>
          </p:cNvPr>
          <p:cNvSpPr txBox="1"/>
          <p:nvPr/>
        </p:nvSpPr>
        <p:spPr>
          <a:xfrm>
            <a:off x="2302019" y="1690688"/>
            <a:ext cx="1523221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e+ e+ </a:t>
            </a:r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endParaRPr lang="ru-RU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A440713-7EBC-43B8-90A7-C24FD87A4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8205" y="3264843"/>
            <a:ext cx="6293795" cy="359315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4588BE2-A0F4-4A79-908A-D48E231ED6D0}"/>
              </a:ext>
            </a:extLst>
          </p:cNvPr>
          <p:cNvSpPr txBox="1"/>
          <p:nvPr/>
        </p:nvSpPr>
        <p:spPr>
          <a:xfrm>
            <a:off x="8478984" y="3598666"/>
            <a:ext cx="1523221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e+ e- </a:t>
            </a:r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endParaRPr lang="ru-RU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8562855-FA4A-49CC-B2C4-3A2F44ED3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82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D9C0917-EF73-4229-8EA2-76AE8ECCF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CompHEP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MadGraph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D8448E5-AF1E-4BF9-89BB-A49747940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77151" y="120979"/>
            <a:ext cx="5637697" cy="71302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The ratio of two modes</a:t>
            </a:r>
            <a:endParaRPr kumimoji="0" lang="ru-RU" altLang="ru-RU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5611182-E7D2-4AAC-8C0B-28E4FB6345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1" r="6892"/>
          <a:stretch/>
        </p:blipFill>
        <p:spPr>
          <a:xfrm>
            <a:off x="4056294" y="707671"/>
            <a:ext cx="8123068" cy="4542498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2C22F55-E383-433D-B383-F5215533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6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6C5006F-0132-4F4B-AD70-47CBA0213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91596"/>
            <a:ext cx="5551704" cy="199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01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FBC3CB-0441-495E-8D8B-95FE36350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Conclusion</a:t>
            </a:r>
            <a:endParaRPr lang="ru-RU" sz="4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C3463B-BEE6-4EFE-A172-DE74204CB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20212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Several simple models for the decay of a dark matter particle were considered and modeled.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Simulations were performed using CompHEP and MadGraph MC generators.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Near the end of the spectrum, the photon suppression in case of </a:t>
            </a:r>
            <a:r>
              <a:rPr lang="en-US" sz="3200" b="1" i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3200" b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3200" b="1" i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32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decay is 100 greater in comparison to </a:t>
            </a:r>
            <a:r>
              <a:rPr lang="en-US" sz="3200" b="1" i="1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3200" b="1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3200" b="1" i="1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decay.</a:t>
            </a:r>
            <a:endParaRPr lang="ru-RU" sz="3200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C7FC202-E01E-4247-BD51-66A01222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774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6A4120-C4D6-40E6-BE92-EB5B5D7D6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Thank you for your attention!</a:t>
            </a:r>
            <a:endParaRPr lang="ru-RU" sz="6000" b="1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F4696C6-DC4B-4E01-B064-9A8C6A92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40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14ABF8-81F9-4A1F-9D77-A407600AE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Backup</a:t>
            </a:r>
            <a:endParaRPr lang="ru-RU" sz="5400" b="1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E6E6C3-8E3F-4848-BBDB-9520EB91F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A5A6-1FE8-4E58-91A4-2ABC38586FC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245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280</Words>
  <Application>Microsoft Office PowerPoint</Application>
  <PresentationFormat>Широкоэкранный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Тема Office</vt:lpstr>
      <vt:lpstr>ICPPA-2022</vt:lpstr>
      <vt:lpstr>Introduction</vt:lpstr>
      <vt:lpstr>Problem of DM explanation of positron anomaly in cosmic rays</vt:lpstr>
      <vt:lpstr>THE SIMPLEST MODELS FOR THE DECAY OF A DARK MATTER PARTICLE   </vt:lpstr>
      <vt:lpstr> Photon spectra for the two modes </vt:lpstr>
      <vt:lpstr>The ratio of two modes</vt:lpstr>
      <vt:lpstr>Conclusion</vt:lpstr>
      <vt:lpstr>Thank you for your attention!</vt:lpstr>
      <vt:lpstr>Backup</vt:lpstr>
      <vt:lpstr>Positron anomaly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ICPPA-2022</dc:title>
  <dc:creator>ramin.k.barak@gmail.com</dc:creator>
  <cp:lastModifiedBy>ramin.k.barak@gmail.com</cp:lastModifiedBy>
  <cp:revision>15</cp:revision>
  <dcterms:created xsi:type="dcterms:W3CDTF">2022-11-25T14:33:29Z</dcterms:created>
  <dcterms:modified xsi:type="dcterms:W3CDTF">2022-12-01T10:51:32Z</dcterms:modified>
</cp:coreProperties>
</file>