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69" r:id="rId2"/>
    <p:sldId id="266" r:id="rId3"/>
    <p:sldId id="264" r:id="rId4"/>
    <p:sldId id="288" r:id="rId5"/>
    <p:sldId id="291" r:id="rId6"/>
    <p:sldId id="293" r:id="rId7"/>
    <p:sldId id="258" r:id="rId8"/>
    <p:sldId id="257" r:id="rId9"/>
    <p:sldId id="259" r:id="rId10"/>
    <p:sldId id="260" r:id="rId11"/>
    <p:sldId id="294" r:id="rId12"/>
    <p:sldId id="261" r:id="rId13"/>
    <p:sldId id="262" r:id="rId14"/>
    <p:sldId id="292" r:id="rId15"/>
    <p:sldId id="290" r:id="rId16"/>
    <p:sldId id="295" r:id="rId17"/>
    <p:sldId id="283" r:id="rId18"/>
    <p:sldId id="28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6600FF"/>
    <a:srgbClr val="0066FF"/>
    <a:srgbClr val="00FF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5" autoAdjust="0"/>
    <p:restoredTop sz="94660"/>
  </p:normalViewPr>
  <p:slideViewPr>
    <p:cSldViewPr snapToGrid="0">
      <p:cViewPr>
        <p:scale>
          <a:sx n="72" d="100"/>
          <a:sy n="72" d="100"/>
        </p:scale>
        <p:origin x="34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3FD69-7685-4B67-B2EE-089F57123FFB}" type="datetimeFigureOut">
              <a:rPr lang="ru-RU" smtClean="0"/>
              <a:t>01.12.2022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68E39-7C46-496D-9AE1-B69C81D8933C}" type="slidenum">
              <a:rPr lang="ru-RU" smtClean="0"/>
              <a:t>‹#›</a:t>
            </a:fld>
            <a:endParaRPr lang="ru-RU"/>
          </a:p>
        </p:txBody>
      </p:sp>
    </p:spTree>
    <p:extLst>
      <p:ext uri="{BB962C8B-B14F-4D97-AF65-F5344CB8AC3E}">
        <p14:creationId xmlns:p14="http://schemas.microsoft.com/office/powerpoint/2010/main" val="2612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37DCE88-DD88-4A08-976A-2F41BC3EAAB0}" type="datetimeFigureOut">
              <a:rPr lang="ru-RU" smtClean="0"/>
              <a:t>01.12.2022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097CD-E030-4638-A2B5-476BF6E97D22}" type="slidenum">
              <a:rPr lang="ru-RU" smtClean="0"/>
              <a:t>‹#›</a:t>
            </a:fld>
            <a:endParaRPr lang="ru-RU"/>
          </a:p>
        </p:txBody>
      </p:sp>
    </p:spTree>
    <p:extLst>
      <p:ext uri="{BB962C8B-B14F-4D97-AF65-F5344CB8AC3E}">
        <p14:creationId xmlns:p14="http://schemas.microsoft.com/office/powerpoint/2010/main" val="381984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37DCE88-DD88-4A08-976A-2F41BC3EAAB0}" type="datetimeFigureOut">
              <a:rPr lang="ru-RU" smtClean="0"/>
              <a:t>01.12.2022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097CD-E030-4638-A2B5-476BF6E97D22}" type="slidenum">
              <a:rPr lang="ru-RU" smtClean="0"/>
              <a:t>‹#›</a:t>
            </a:fld>
            <a:endParaRPr lang="ru-RU"/>
          </a:p>
        </p:txBody>
      </p:sp>
    </p:spTree>
    <p:extLst>
      <p:ext uri="{BB962C8B-B14F-4D97-AF65-F5344CB8AC3E}">
        <p14:creationId xmlns:p14="http://schemas.microsoft.com/office/powerpoint/2010/main" val="348309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37DCE88-DD88-4A08-976A-2F41BC3EAAB0}" type="datetimeFigureOut">
              <a:rPr lang="ru-RU" smtClean="0"/>
              <a:t>01.12.2022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097CD-E030-4638-A2B5-476BF6E97D22}" type="slidenum">
              <a:rPr lang="ru-RU" smtClean="0"/>
              <a:t>‹#›</a:t>
            </a:fld>
            <a:endParaRPr lang="ru-RU"/>
          </a:p>
        </p:txBody>
      </p:sp>
    </p:spTree>
    <p:extLst>
      <p:ext uri="{BB962C8B-B14F-4D97-AF65-F5344CB8AC3E}">
        <p14:creationId xmlns:p14="http://schemas.microsoft.com/office/powerpoint/2010/main" val="115506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Титульный слайд 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9427" y="2898000"/>
            <a:ext cx="4752575" cy="3960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95" y="558606"/>
            <a:ext cx="2484000" cy="1656000"/>
          </a:xfrm>
          <a:prstGeom prst="rect">
            <a:avLst/>
          </a:prstGeom>
        </p:spPr>
      </p:pic>
      <p:sp>
        <p:nvSpPr>
          <p:cNvPr id="7" name="Текст 26"/>
          <p:cNvSpPr>
            <a:spLocks noGrp="1"/>
          </p:cNvSpPr>
          <p:nvPr>
            <p:ph type="body" sz="quarter" idx="12" hasCustomPrompt="1"/>
          </p:nvPr>
        </p:nvSpPr>
        <p:spPr>
          <a:xfrm>
            <a:off x="560196" y="2567229"/>
            <a:ext cx="2694755" cy="461665"/>
          </a:xfrm>
          <a:prstGeom prst="rect">
            <a:avLst/>
          </a:prstGeom>
        </p:spPr>
        <p:txBody>
          <a:bodyPr wrap="square">
            <a:spAutoFit/>
          </a:bodyPr>
          <a:lstStyle>
            <a:lvl1pPr marL="0" indent="0">
              <a:lnSpc>
                <a:spcPct val="100000"/>
              </a:lnSpc>
              <a:spcBef>
                <a:spcPts val="0"/>
              </a:spcBef>
              <a:spcAft>
                <a:spcPts val="600"/>
              </a:spcAft>
              <a:buNone/>
              <a:defRPr sz="2400">
                <a:solidFill>
                  <a:schemeClr val="bg1">
                    <a:lumMod val="65000"/>
                  </a:schemeClr>
                </a:solidFill>
                <a:latin typeface="Montserrat" panose="00000500000000000000" pitchFamily="2" charset="-52"/>
              </a:defRPr>
            </a:lvl1pPr>
          </a:lstStyle>
          <a:p>
            <a:pPr lvl="0"/>
            <a:r>
              <a:rPr lang="ru-RU" dirty="0"/>
              <a:t>Подзаголовок</a:t>
            </a:r>
          </a:p>
        </p:txBody>
      </p:sp>
      <p:sp>
        <p:nvSpPr>
          <p:cNvPr id="8" name="Текст 26"/>
          <p:cNvSpPr>
            <a:spLocks noGrp="1"/>
          </p:cNvSpPr>
          <p:nvPr>
            <p:ph type="body" sz="quarter" idx="13" hasCustomPrompt="1"/>
          </p:nvPr>
        </p:nvSpPr>
        <p:spPr>
          <a:xfrm>
            <a:off x="560197" y="3198171"/>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6428" y="694512"/>
            <a:ext cx="1632181" cy="1223033"/>
          </a:xfrm>
          <a:prstGeom prst="rect">
            <a:avLst/>
          </a:prstGeom>
        </p:spPr>
      </p:pic>
    </p:spTree>
    <p:extLst>
      <p:ext uri="{BB962C8B-B14F-4D97-AF65-F5344CB8AC3E}">
        <p14:creationId xmlns:p14="http://schemas.microsoft.com/office/powerpoint/2010/main" val="310799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Arial Narrow"/>
                <a:cs typeface="Arial Narrow"/>
              </a:defRPr>
            </a:lvl1pPr>
          </a:lstStyle>
          <a:p>
            <a:pPr marL="12700">
              <a:spcBef>
                <a:spcPts val="15"/>
              </a:spcBef>
            </a:pPr>
            <a:r>
              <a:rPr lang="en-US" spc="50"/>
              <a:t>DSP</a:t>
            </a:r>
            <a:r>
              <a:rPr lang="en-US" spc="55"/>
              <a:t>I</a:t>
            </a:r>
            <a:r>
              <a:rPr lang="en-US" spc="50"/>
              <a:t>N</a:t>
            </a:r>
            <a:r>
              <a:rPr lang="en-US" spc="55"/>
              <a:t>-2015</a:t>
            </a:r>
            <a:endParaRPr lang="en-US" spc="55" dirty="0"/>
          </a:p>
        </p:txBody>
      </p:sp>
      <p:sp>
        <p:nvSpPr>
          <p:cNvPr id="3" name="Holder 3"/>
          <p:cNvSpPr>
            <a:spLocks noGrp="1"/>
          </p:cNvSpPr>
          <p:nvPr>
            <p:ph type="dt" sz="half" idx="6"/>
          </p:nvPr>
        </p:nvSpPr>
        <p:spPr/>
        <p:txBody>
          <a:bodyPr lIns="0" tIns="0" rIns="0" bIns="0"/>
          <a:lstStyle>
            <a:lvl1pPr>
              <a:defRPr sz="1000" b="0" i="0">
                <a:solidFill>
                  <a:schemeClr val="bg1"/>
                </a:solidFill>
                <a:latin typeface="Arial Narrow"/>
                <a:cs typeface="Arial Narrow"/>
              </a:defRPr>
            </a:lvl1pPr>
          </a:lstStyle>
          <a:p>
            <a:pPr marL="12700">
              <a:spcBef>
                <a:spcPts val="15"/>
              </a:spcBef>
            </a:pPr>
            <a:r>
              <a:rPr lang="en-US" spc="25"/>
              <a:t>S. </a:t>
            </a:r>
            <a:r>
              <a:rPr lang="en-US" spc="45"/>
              <a:t>NURUSHEV </a:t>
            </a:r>
            <a:r>
              <a:rPr lang="en-US" spc="50"/>
              <a:t>ANTI-PROTON</a:t>
            </a:r>
            <a:r>
              <a:rPr lang="en-US" spc="245"/>
              <a:t> </a:t>
            </a:r>
            <a:r>
              <a:rPr lang="en-US" spc="35"/>
              <a:t>BEAM</a:t>
            </a:r>
            <a:endParaRPr lang="en-US" spc="35" dirty="0"/>
          </a:p>
        </p:txBody>
      </p:sp>
      <p:sp>
        <p:nvSpPr>
          <p:cNvPr id="4" name="Holder 4"/>
          <p:cNvSpPr>
            <a:spLocks noGrp="1"/>
          </p:cNvSpPr>
          <p:nvPr>
            <p:ph type="sldNum" sz="quarter" idx="7"/>
          </p:nvPr>
        </p:nvSpPr>
        <p:spPr/>
        <p:txBody>
          <a:bodyPr lIns="0" tIns="0" rIns="0" bIns="0"/>
          <a:lstStyle>
            <a:lvl1pPr>
              <a:defRPr sz="1100" b="0" i="0">
                <a:solidFill>
                  <a:schemeClr val="bg1"/>
                </a:solidFill>
                <a:latin typeface="Arial Narrow"/>
                <a:cs typeface="Arial Narrow"/>
              </a:defRPr>
            </a:lvl1pPr>
          </a:lstStyle>
          <a:p>
            <a:pPr marL="88900">
              <a:spcBef>
                <a:spcPts val="15"/>
              </a:spcBef>
            </a:pPr>
            <a:fld id="{81D60167-4931-47E6-BA6A-407CBD079E47}" type="slidenum">
              <a:rPr lang="ru-RU" smtClean="0"/>
              <a:pPr marL="88900">
                <a:spcBef>
                  <a:spcPts val="15"/>
                </a:spcBef>
              </a:pPr>
              <a:t>‹#›</a:t>
            </a:fld>
            <a:endParaRPr lang="ru-RU" dirty="0"/>
          </a:p>
        </p:txBody>
      </p:sp>
    </p:spTree>
    <p:extLst>
      <p:ext uri="{BB962C8B-B14F-4D97-AF65-F5344CB8AC3E}">
        <p14:creationId xmlns:p14="http://schemas.microsoft.com/office/powerpoint/2010/main" val="170796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37DCE88-DD88-4A08-976A-2F41BC3EAAB0}" type="datetimeFigureOut">
              <a:rPr lang="ru-RU" smtClean="0"/>
              <a:t>01.12.2022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097CD-E030-4638-A2B5-476BF6E97D22}" type="slidenum">
              <a:rPr lang="ru-RU" smtClean="0"/>
              <a:t>‹#›</a:t>
            </a:fld>
            <a:endParaRPr lang="ru-RU"/>
          </a:p>
        </p:txBody>
      </p:sp>
    </p:spTree>
    <p:extLst>
      <p:ext uri="{BB962C8B-B14F-4D97-AF65-F5344CB8AC3E}">
        <p14:creationId xmlns:p14="http://schemas.microsoft.com/office/powerpoint/2010/main" val="423163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7DCE88-DD88-4A08-976A-2F41BC3EAAB0}" type="datetimeFigureOut">
              <a:rPr lang="ru-RU" smtClean="0"/>
              <a:t>01.12.2022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097CD-E030-4638-A2B5-476BF6E97D22}" type="slidenum">
              <a:rPr lang="ru-RU" smtClean="0"/>
              <a:t>‹#›</a:t>
            </a:fld>
            <a:endParaRPr lang="ru-RU"/>
          </a:p>
        </p:txBody>
      </p:sp>
    </p:spTree>
    <p:extLst>
      <p:ext uri="{BB962C8B-B14F-4D97-AF65-F5344CB8AC3E}">
        <p14:creationId xmlns:p14="http://schemas.microsoft.com/office/powerpoint/2010/main" val="190399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37DCE88-DD88-4A08-976A-2F41BC3EAAB0}" type="datetimeFigureOut">
              <a:rPr lang="ru-RU" smtClean="0"/>
              <a:t>01.12.2022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2097CD-E030-4638-A2B5-476BF6E97D22}" type="slidenum">
              <a:rPr lang="ru-RU" smtClean="0"/>
              <a:t>‹#›</a:t>
            </a:fld>
            <a:endParaRPr lang="ru-RU"/>
          </a:p>
        </p:txBody>
      </p:sp>
    </p:spTree>
    <p:extLst>
      <p:ext uri="{BB962C8B-B14F-4D97-AF65-F5344CB8AC3E}">
        <p14:creationId xmlns:p14="http://schemas.microsoft.com/office/powerpoint/2010/main" val="162823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37DCE88-DD88-4A08-976A-2F41BC3EAAB0}" type="datetimeFigureOut">
              <a:rPr lang="ru-RU" smtClean="0"/>
              <a:t>01.12.2022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32097CD-E030-4638-A2B5-476BF6E97D22}" type="slidenum">
              <a:rPr lang="ru-RU" smtClean="0"/>
              <a:t>‹#›</a:t>
            </a:fld>
            <a:endParaRPr lang="ru-RU"/>
          </a:p>
        </p:txBody>
      </p:sp>
    </p:spTree>
    <p:extLst>
      <p:ext uri="{BB962C8B-B14F-4D97-AF65-F5344CB8AC3E}">
        <p14:creationId xmlns:p14="http://schemas.microsoft.com/office/powerpoint/2010/main" val="327105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37DCE88-DD88-4A08-976A-2F41BC3EAAB0}" type="datetimeFigureOut">
              <a:rPr lang="ru-RU" smtClean="0"/>
              <a:t>01.12.2022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2097CD-E030-4638-A2B5-476BF6E97D22}" type="slidenum">
              <a:rPr lang="ru-RU" smtClean="0"/>
              <a:t>‹#›</a:t>
            </a:fld>
            <a:endParaRPr lang="ru-RU"/>
          </a:p>
        </p:txBody>
      </p:sp>
    </p:spTree>
    <p:extLst>
      <p:ext uri="{BB962C8B-B14F-4D97-AF65-F5344CB8AC3E}">
        <p14:creationId xmlns:p14="http://schemas.microsoft.com/office/powerpoint/2010/main" val="141269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DCE88-DD88-4A08-976A-2F41BC3EAAB0}" type="datetimeFigureOut">
              <a:rPr lang="ru-RU" smtClean="0"/>
              <a:t>01.12.2022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32097CD-E030-4638-A2B5-476BF6E97D22}" type="slidenum">
              <a:rPr lang="ru-RU" smtClean="0"/>
              <a:t>‹#›</a:t>
            </a:fld>
            <a:endParaRPr lang="ru-RU"/>
          </a:p>
        </p:txBody>
      </p:sp>
    </p:spTree>
    <p:extLst>
      <p:ext uri="{BB962C8B-B14F-4D97-AF65-F5344CB8AC3E}">
        <p14:creationId xmlns:p14="http://schemas.microsoft.com/office/powerpoint/2010/main" val="22689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37DCE88-DD88-4A08-976A-2F41BC3EAAB0}" type="datetimeFigureOut">
              <a:rPr lang="ru-RU" smtClean="0"/>
              <a:t>01.12.2022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2097CD-E030-4638-A2B5-476BF6E97D22}" type="slidenum">
              <a:rPr lang="ru-RU" smtClean="0"/>
              <a:t>‹#›</a:t>
            </a:fld>
            <a:endParaRPr lang="ru-RU"/>
          </a:p>
        </p:txBody>
      </p:sp>
    </p:spTree>
    <p:extLst>
      <p:ext uri="{BB962C8B-B14F-4D97-AF65-F5344CB8AC3E}">
        <p14:creationId xmlns:p14="http://schemas.microsoft.com/office/powerpoint/2010/main" val="137314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37DCE88-DD88-4A08-976A-2F41BC3EAAB0}" type="datetimeFigureOut">
              <a:rPr lang="ru-RU" smtClean="0"/>
              <a:t>01.12.2022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2097CD-E030-4638-A2B5-476BF6E97D22}" type="slidenum">
              <a:rPr lang="ru-RU" smtClean="0"/>
              <a:t>‹#›</a:t>
            </a:fld>
            <a:endParaRPr lang="ru-RU"/>
          </a:p>
        </p:txBody>
      </p:sp>
    </p:spTree>
    <p:extLst>
      <p:ext uri="{BB962C8B-B14F-4D97-AF65-F5344CB8AC3E}">
        <p14:creationId xmlns:p14="http://schemas.microsoft.com/office/powerpoint/2010/main" val="356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DCE88-DD88-4A08-976A-2F41BC3EAAB0}" type="datetimeFigureOut">
              <a:rPr lang="ru-RU" smtClean="0"/>
              <a:t>01.12.2022</a:t>
            </a:fld>
            <a:endParaRPr lang="ru-R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097CD-E030-4638-A2B5-476BF6E97D22}" type="slidenum">
              <a:rPr lang="ru-RU" smtClean="0"/>
              <a:t>‹#›</a:t>
            </a:fld>
            <a:endParaRPr lang="ru-RU"/>
          </a:p>
        </p:txBody>
      </p:sp>
    </p:spTree>
    <p:extLst>
      <p:ext uri="{BB962C8B-B14F-4D97-AF65-F5344CB8AC3E}">
        <p14:creationId xmlns:p14="http://schemas.microsoft.com/office/powerpoint/2010/main" val="31660908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338202"/>
            <a:ext cx="9027090" cy="2031892"/>
          </a:xfrm>
        </p:spPr>
        <p:txBody>
          <a:bodyPr>
            <a:normAutofit/>
          </a:bodyPr>
          <a:lstStyle/>
          <a:p>
            <a:r>
              <a:rPr lang="en-US" sz="4400" dirty="0">
                <a:solidFill>
                  <a:schemeClr val="tx2">
                    <a:lumMod val="75000"/>
                  </a:schemeClr>
                </a:solidFill>
                <a:latin typeface="+mn-lt"/>
                <a:ea typeface="Calibri"/>
                <a:cs typeface="Calibri" pitchFamily="34" charset="0"/>
              </a:rPr>
              <a:t>Measurements</a:t>
            </a:r>
            <a:r>
              <a:rPr lang="en-US" sz="4400" b="1" dirty="0">
                <a:solidFill>
                  <a:schemeClr val="tx2">
                    <a:lumMod val="75000"/>
                  </a:schemeClr>
                </a:solidFill>
                <a:latin typeface="+mn-lt"/>
                <a:ea typeface="Calibri"/>
                <a:cs typeface="Calibri" pitchFamily="34" charset="0"/>
              </a:rPr>
              <a:t> </a:t>
            </a:r>
            <a:r>
              <a:rPr lang="en-US" sz="4400" dirty="0">
                <a:solidFill>
                  <a:schemeClr val="tx2">
                    <a:lumMod val="75000"/>
                  </a:schemeClr>
                </a:solidFill>
                <a:latin typeface="+mn-lt"/>
                <a:ea typeface="Calibri"/>
                <a:cs typeface="Calibri" pitchFamily="34" charset="0"/>
              </a:rPr>
              <a:t>the analyzing power in </a:t>
            </a:r>
            <a:r>
              <a:rPr lang="en-US" sz="4400" dirty="0">
                <a:latin typeface="+mn-lt"/>
              </a:rPr>
              <a:t>pp </a:t>
            </a:r>
            <a:r>
              <a:rPr lang="en-US" sz="4400" b="1" dirty="0">
                <a:ea typeface="Times New Roman" panose="02020603050405020304" pitchFamily="18" charset="0"/>
              </a:rPr>
              <a:t>and p(bar)p </a:t>
            </a:r>
            <a:r>
              <a:rPr lang="en-US" sz="4400" dirty="0">
                <a:latin typeface="+mn-lt"/>
              </a:rPr>
              <a:t>elastic scattering at the SPASCHARM facility at U70.</a:t>
            </a:r>
            <a:endParaRPr lang="ru-RU" sz="4400" dirty="0">
              <a:latin typeface="+mn-lt"/>
            </a:endParaRPr>
          </a:p>
        </p:txBody>
      </p:sp>
      <p:sp>
        <p:nvSpPr>
          <p:cNvPr id="3" name="Подзаголовок 2"/>
          <p:cNvSpPr>
            <a:spLocks noGrp="1"/>
          </p:cNvSpPr>
          <p:nvPr>
            <p:ph type="subTitle" idx="1"/>
          </p:nvPr>
        </p:nvSpPr>
        <p:spPr>
          <a:xfrm>
            <a:off x="1524000" y="2713962"/>
            <a:ext cx="9144000" cy="1655762"/>
          </a:xfrm>
        </p:spPr>
        <p:txBody>
          <a:bodyPr>
            <a:normAutofit/>
          </a:bodyPr>
          <a:lstStyle/>
          <a:p>
            <a:r>
              <a:rPr lang="en-US" sz="2800" dirty="0"/>
              <a:t>A.A. </a:t>
            </a:r>
            <a:r>
              <a:rPr lang="en-US" sz="2800" dirty="0" err="1"/>
              <a:t>Bogdanov</a:t>
            </a:r>
            <a:r>
              <a:rPr lang="en-US" sz="2800" dirty="0"/>
              <a:t>, V.P. </a:t>
            </a:r>
            <a:r>
              <a:rPr lang="en-US" sz="2800" dirty="0" err="1"/>
              <a:t>Ladygin</a:t>
            </a:r>
            <a:r>
              <a:rPr lang="en-US" sz="2800" dirty="0"/>
              <a:t>, V.V. </a:t>
            </a:r>
            <a:r>
              <a:rPr lang="en-US" sz="2800" dirty="0" err="1"/>
              <a:t>Mochalov</a:t>
            </a:r>
            <a:r>
              <a:rPr lang="en-US" sz="2800" dirty="0"/>
              <a:t>, V.V. </a:t>
            </a:r>
            <a:r>
              <a:rPr lang="en-US" sz="2800" dirty="0" err="1"/>
              <a:t>Moiseev</a:t>
            </a:r>
            <a:r>
              <a:rPr lang="en-US" sz="2800" dirty="0"/>
              <a:t>, </a:t>
            </a:r>
          </a:p>
          <a:p>
            <a:r>
              <a:rPr lang="en-US" sz="2800" dirty="0"/>
              <a:t>M.B. </a:t>
            </a:r>
            <a:r>
              <a:rPr lang="en-US" sz="2800" dirty="0" err="1"/>
              <a:t>Nurusheva</a:t>
            </a:r>
            <a:r>
              <a:rPr lang="en-US" sz="2800" dirty="0"/>
              <a:t>, </a:t>
            </a:r>
            <a:r>
              <a:rPr lang="en-US" sz="2800" dirty="0" err="1"/>
              <a:t>V.L.Rykov</a:t>
            </a:r>
            <a:r>
              <a:rPr lang="en-US" sz="2800" dirty="0"/>
              <a:t>, P.A. Semenov </a:t>
            </a:r>
            <a:endParaRPr lang="ru-RU" sz="2800" dirty="0"/>
          </a:p>
        </p:txBody>
      </p:sp>
      <p:sp>
        <p:nvSpPr>
          <p:cNvPr id="5" name="Прямоугольник 4"/>
          <p:cNvSpPr/>
          <p:nvPr/>
        </p:nvSpPr>
        <p:spPr>
          <a:xfrm>
            <a:off x="1131516" y="4303422"/>
            <a:ext cx="10392429" cy="1754326"/>
          </a:xfrm>
          <a:prstGeom prst="rect">
            <a:avLst/>
          </a:prstGeom>
        </p:spPr>
        <p:txBody>
          <a:bodyPr wrap="square">
            <a:spAutoFit/>
          </a:bodyPr>
          <a:lstStyle/>
          <a:p>
            <a:r>
              <a:rPr lang="en-US" dirty="0">
                <a:ea typeface="Times New Roman" panose="02020603050405020304" pitchFamily="18" charset="0"/>
              </a:rPr>
              <a:t>Study of spin effects in elastic </a:t>
            </a:r>
            <a:r>
              <a:rPr lang="en-US" dirty="0"/>
              <a:t>proton-proton and antiproton-proton scattering at the SPASCHARM experiment at U-70 of IHEP, Protvino, is discussed. Polarized target will be used to measure analyzing power A</a:t>
            </a:r>
            <a:r>
              <a:rPr lang="en-US" baseline="-25000" dirty="0"/>
              <a:t>N</a:t>
            </a:r>
            <a:r>
              <a:rPr lang="en-US" dirty="0"/>
              <a:t> of the elastic reactions. </a:t>
            </a:r>
          </a:p>
          <a:p>
            <a:r>
              <a:rPr lang="en-US" dirty="0"/>
              <a:t>Two different detectors for recoil proton registration were analyzed. The first one is supposed to use scintillation counters, the second detector is based on proportional chambers. Efficiency of registration of elastic pp scattering is compared for two configurations of the experimental setup. </a:t>
            </a:r>
            <a:endParaRPr lang="ru-RU" dirty="0"/>
          </a:p>
        </p:txBody>
      </p:sp>
    </p:spTree>
    <p:extLst>
      <p:ext uri="{BB962C8B-B14F-4D97-AF65-F5344CB8AC3E}">
        <p14:creationId xmlns:p14="http://schemas.microsoft.com/office/powerpoint/2010/main" val="212372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5275" y="2486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2893396517"/>
              </p:ext>
            </p:extLst>
          </p:nvPr>
        </p:nvGraphicFramePr>
        <p:xfrm>
          <a:off x="1423988" y="723900"/>
          <a:ext cx="4098925" cy="1263650"/>
        </p:xfrm>
        <a:graphic>
          <a:graphicData uri="http://schemas.openxmlformats.org/presentationml/2006/ole">
            <mc:AlternateContent xmlns:mc="http://schemas.openxmlformats.org/markup-compatibility/2006">
              <mc:Choice xmlns:v="urn:schemas-microsoft-com:vml" Requires="v">
                <p:oleObj spid="_x0000_s3077" name="Точечный рисунок" r:id="rId3" imgW="6102360" imgH="1879560" progId="Paint.Picture">
                  <p:embed/>
                </p:oleObj>
              </mc:Choice>
              <mc:Fallback>
                <p:oleObj name="Точечный рисунок" r:id="rId3" imgW="6102360" imgH="1879560" progId="Paint.Picture">
                  <p:embed/>
                  <p:pic>
                    <p:nvPicPr>
                      <p:cNvPr id="0" name="Object 1"/>
                      <p:cNvPicPr>
                        <a:picLocks noChangeAspect="1" noChangeArrowheads="1"/>
                      </p:cNvPicPr>
                      <p:nvPr/>
                    </p:nvPicPr>
                    <p:blipFill>
                      <a:blip r:embed="rId4"/>
                      <a:srcRect/>
                      <a:stretch>
                        <a:fillRect/>
                      </a:stretch>
                    </p:blipFill>
                    <p:spPr bwMode="auto">
                      <a:xfrm>
                        <a:off x="1423988" y="723900"/>
                        <a:ext cx="4098925" cy="1263650"/>
                      </a:xfrm>
                      <a:prstGeom prst="rect">
                        <a:avLst/>
                      </a:prstGeom>
                      <a:noFill/>
                    </p:spPr>
                  </p:pic>
                </p:oleObj>
              </mc:Fallback>
            </mc:AlternateContent>
          </a:graphicData>
        </a:graphic>
      </p:graphicFrame>
      <p:pic>
        <p:nvPicPr>
          <p:cNvPr id="6" name="Рисунок 5"/>
          <p:cNvPicPr>
            <a:picLocks noChangeAspect="1"/>
          </p:cNvPicPr>
          <p:nvPr/>
        </p:nvPicPr>
        <p:blipFill>
          <a:blip r:embed="rId5"/>
          <a:stretch>
            <a:fillRect/>
          </a:stretch>
        </p:blipFill>
        <p:spPr>
          <a:xfrm>
            <a:off x="295275" y="1990725"/>
            <a:ext cx="5990995" cy="4867275"/>
          </a:xfrm>
          <a:prstGeom prst="rect">
            <a:avLst/>
          </a:prstGeom>
        </p:spPr>
      </p:pic>
      <p:sp>
        <p:nvSpPr>
          <p:cNvPr id="2" name="Заголовок 1"/>
          <p:cNvSpPr>
            <a:spLocks noGrp="1"/>
          </p:cNvSpPr>
          <p:nvPr>
            <p:ph type="title"/>
          </p:nvPr>
        </p:nvSpPr>
        <p:spPr>
          <a:xfrm>
            <a:off x="3474359" y="-113621"/>
            <a:ext cx="10515600" cy="1325563"/>
          </a:xfrm>
        </p:spPr>
        <p:txBody>
          <a:bodyPr/>
          <a:lstStyle/>
          <a:p>
            <a:r>
              <a:rPr lang="en-US" dirty="0">
                <a:latin typeface="+mn-lt"/>
              </a:rPr>
              <a:t>Scintillator “Comb” hodoscope</a:t>
            </a:r>
            <a:endParaRPr lang="ru-RU" dirty="0">
              <a:latin typeface="+mn-lt"/>
            </a:endParaRPr>
          </a:p>
        </p:txBody>
      </p:sp>
      <p:pic>
        <p:nvPicPr>
          <p:cNvPr id="7" name="Рисунок 6"/>
          <p:cNvPicPr>
            <a:picLocks noChangeAspect="1"/>
          </p:cNvPicPr>
          <p:nvPr/>
        </p:nvPicPr>
        <p:blipFill>
          <a:blip r:embed="rId6"/>
          <a:stretch>
            <a:fillRect/>
          </a:stretch>
        </p:blipFill>
        <p:spPr>
          <a:xfrm>
            <a:off x="6115050" y="1551016"/>
            <a:ext cx="6076950" cy="4581525"/>
          </a:xfrm>
          <a:prstGeom prst="rect">
            <a:avLst/>
          </a:prstGeom>
        </p:spPr>
      </p:pic>
      <p:sp>
        <p:nvSpPr>
          <p:cNvPr id="9" name="Прямоугольник 8"/>
          <p:cNvSpPr/>
          <p:nvPr/>
        </p:nvSpPr>
        <p:spPr>
          <a:xfrm>
            <a:off x="1271299" y="5901709"/>
            <a:ext cx="1933863" cy="461665"/>
          </a:xfrm>
          <a:prstGeom prst="rect">
            <a:avLst/>
          </a:prstGeom>
        </p:spPr>
        <p:txBody>
          <a:bodyPr wrap="none">
            <a:spAutoFit/>
          </a:bodyPr>
          <a:lstStyle/>
          <a:p>
            <a:r>
              <a:rPr lang="en-US" sz="2400" b="0" i="0" dirty="0">
                <a:solidFill>
                  <a:srgbClr val="000000"/>
                </a:solidFill>
                <a:effectLst/>
              </a:rPr>
              <a:t>Element S3H3</a:t>
            </a:r>
            <a:endParaRPr lang="ru-RU" sz="2400" dirty="0"/>
          </a:p>
        </p:txBody>
      </p:sp>
      <p:sp>
        <p:nvSpPr>
          <p:cNvPr id="10" name="Прямоугольник 9"/>
          <p:cNvSpPr/>
          <p:nvPr/>
        </p:nvSpPr>
        <p:spPr>
          <a:xfrm>
            <a:off x="7739509" y="5905047"/>
            <a:ext cx="2913298" cy="461665"/>
          </a:xfrm>
          <a:prstGeom prst="rect">
            <a:avLst/>
          </a:prstGeom>
        </p:spPr>
        <p:txBody>
          <a:bodyPr wrap="none">
            <a:spAutoFit/>
          </a:bodyPr>
          <a:lstStyle/>
          <a:p>
            <a:r>
              <a:rPr lang="en-US" sz="2400" b="0" i="0" dirty="0">
                <a:solidFill>
                  <a:srgbClr val="000000"/>
                </a:solidFill>
                <a:effectLst/>
              </a:rPr>
              <a:t>Elements S5H5 , S6H6</a:t>
            </a:r>
            <a:endParaRPr lang="ru-RU" sz="2400" dirty="0"/>
          </a:p>
        </p:txBody>
      </p:sp>
      <p:sp>
        <p:nvSpPr>
          <p:cNvPr id="3" name="Прямоугольник 2"/>
          <p:cNvSpPr/>
          <p:nvPr/>
        </p:nvSpPr>
        <p:spPr>
          <a:xfrm>
            <a:off x="6391275" y="3102933"/>
            <a:ext cx="5407025" cy="1815882"/>
          </a:xfrm>
          <a:prstGeom prst="rect">
            <a:avLst/>
          </a:prstGeom>
        </p:spPr>
        <p:txBody>
          <a:bodyPr wrap="square">
            <a:spAutoFit/>
          </a:bodyPr>
          <a:lstStyle/>
          <a:p>
            <a:pPr lvl="0" eaLnBrk="0" fontAlgn="base" hangingPunct="0">
              <a:spcBef>
                <a:spcPct val="0"/>
              </a:spcBef>
              <a:spcAft>
                <a:spcPct val="0"/>
              </a:spcAft>
            </a:pPr>
            <a:r>
              <a:rPr lang="ru-RU" altLang="ru-RU" sz="2800" dirty="0">
                <a:solidFill>
                  <a:srgbClr val="202124"/>
                </a:solidFill>
              </a:rPr>
              <a:t>The calculations were carried out </a:t>
            </a:r>
            <a:endParaRPr lang="en-US" altLang="ru-RU" sz="2800" dirty="0">
              <a:solidFill>
                <a:srgbClr val="202124"/>
              </a:solidFill>
            </a:endParaRPr>
          </a:p>
          <a:p>
            <a:pPr eaLnBrk="0" fontAlgn="base" hangingPunct="0">
              <a:spcBef>
                <a:spcPct val="0"/>
              </a:spcBef>
              <a:spcAft>
                <a:spcPct val="0"/>
              </a:spcAft>
            </a:pPr>
            <a:r>
              <a:rPr lang="ru-RU" altLang="ru-RU" sz="2800" dirty="0">
                <a:solidFill>
                  <a:srgbClr val="202124"/>
                </a:solidFill>
              </a:rPr>
              <a:t>for </a:t>
            </a:r>
            <a:r>
              <a:rPr lang="en-US" sz="2800" dirty="0" err="1" smtClean="0"/>
              <a:t>hodoscopes</a:t>
            </a:r>
            <a:r>
              <a:rPr lang="ru-RU" altLang="ru-RU" sz="2800" dirty="0" smtClean="0">
                <a:solidFill>
                  <a:srgbClr val="202124"/>
                </a:solidFill>
              </a:rPr>
              <a:t>  </a:t>
            </a:r>
            <a:r>
              <a:rPr lang="ru-RU" altLang="ru-RU" sz="2800" dirty="0">
                <a:solidFill>
                  <a:srgbClr val="202124"/>
                </a:solidFill>
              </a:rPr>
              <a:t>with a scintillation element size of 6 mm</a:t>
            </a:r>
            <a:endParaRPr lang="en-US" altLang="ru-RU" sz="2800" dirty="0">
              <a:solidFill>
                <a:srgbClr val="202124"/>
              </a:solidFill>
            </a:endParaRPr>
          </a:p>
          <a:p>
            <a:pPr lvl="0" eaLnBrk="0" fontAlgn="base" hangingPunct="0">
              <a:spcBef>
                <a:spcPct val="0"/>
              </a:spcBef>
              <a:spcAft>
                <a:spcPct val="0"/>
              </a:spcAft>
            </a:pPr>
            <a:r>
              <a:rPr lang="ru-RU" altLang="ru-RU" sz="2800" dirty="0">
                <a:solidFill>
                  <a:srgbClr val="202124"/>
                </a:solidFill>
              </a:rPr>
              <a:t> (that is, a step of 2 mm)</a:t>
            </a:r>
            <a:endParaRPr lang="ru-RU" sz="2800" dirty="0"/>
          </a:p>
        </p:txBody>
      </p:sp>
    </p:spTree>
    <p:extLst>
      <p:ext uri="{BB962C8B-B14F-4D97-AF65-F5344CB8AC3E}">
        <p14:creationId xmlns:p14="http://schemas.microsoft.com/office/powerpoint/2010/main" val="3209572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Слайд № </a:t>
            </a:r>
            <a:r>
              <a:rPr lang="en-US" dirty="0" smtClean="0"/>
              <a:t>12</a:t>
            </a:r>
            <a:endParaRPr lang="ru-RU" dirty="0"/>
          </a:p>
        </p:txBody>
      </p:sp>
      <p:sp>
        <p:nvSpPr>
          <p:cNvPr id="3" name="Объект 2"/>
          <p:cNvSpPr>
            <a:spLocks noGrp="1"/>
          </p:cNvSpPr>
          <p:nvPr>
            <p:ph idx="1"/>
          </p:nvPr>
        </p:nvSpPr>
        <p:spPr/>
        <p:txBody>
          <a:bodyPr/>
          <a:lstStyle/>
          <a:p>
            <a:r>
              <a:rPr lang="en-US" dirty="0"/>
              <a:t>It was assumed that </a:t>
            </a:r>
            <a:r>
              <a:rPr lang="en-US" dirty="0" err="1" smtClean="0"/>
              <a:t>hodoscopes</a:t>
            </a:r>
            <a:r>
              <a:rPr lang="en-US" dirty="0" smtClean="0"/>
              <a:t> from scintillation would </a:t>
            </a:r>
            <a:r>
              <a:rPr lang="en-US" dirty="0"/>
              <a:t>be used for </a:t>
            </a:r>
            <a:r>
              <a:rPr lang="en-US" dirty="0" smtClean="0"/>
              <a:t>all  </a:t>
            </a:r>
            <a:r>
              <a:rPr lang="en-US" dirty="0"/>
              <a:t>detector</a:t>
            </a:r>
            <a:r>
              <a:rPr lang="en-US" dirty="0" smtClean="0"/>
              <a:t>.</a:t>
            </a:r>
            <a:r>
              <a:rPr lang="ru-RU" dirty="0" smtClean="0"/>
              <a:t> </a:t>
            </a:r>
            <a:r>
              <a:rPr lang="en-US" dirty="0"/>
              <a:t>However, the amount of matter on the beam path in the "comb" hodoscope is </a:t>
            </a:r>
            <a:r>
              <a:rPr lang="en-US" dirty="0" smtClean="0"/>
              <a:t>larger </a:t>
            </a:r>
            <a:r>
              <a:rPr lang="en-US" dirty="0"/>
              <a:t>by 67% with the same thickness of the scintillator rods as in the single-layer </a:t>
            </a:r>
            <a:r>
              <a:rPr lang="en-US" dirty="0" smtClean="0"/>
              <a:t>hodoscope. </a:t>
            </a:r>
            <a:endParaRPr lang="ru-RU" dirty="0"/>
          </a:p>
        </p:txBody>
      </p:sp>
    </p:spTree>
    <p:extLst>
      <p:ext uri="{BB962C8B-B14F-4D97-AF65-F5344CB8AC3E}">
        <p14:creationId xmlns:p14="http://schemas.microsoft.com/office/powerpoint/2010/main" val="207200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9850"/>
            <a:ext cx="10515600" cy="1325563"/>
          </a:xfrm>
        </p:spPr>
        <p:txBody>
          <a:bodyPr/>
          <a:lstStyle/>
          <a:p>
            <a:r>
              <a:rPr lang="en-US" dirty="0"/>
              <a:t>Proportional chambers and </a:t>
            </a:r>
            <a:r>
              <a:rPr lang="en-US" dirty="0" err="1"/>
              <a:t>scintilliator</a:t>
            </a:r>
            <a:endParaRPr lang="ru-RU" dirty="0"/>
          </a:p>
        </p:txBody>
      </p:sp>
      <p:pic>
        <p:nvPicPr>
          <p:cNvPr id="4" name="Рисунок 3"/>
          <p:cNvPicPr>
            <a:picLocks noChangeAspect="1"/>
          </p:cNvPicPr>
          <p:nvPr/>
        </p:nvPicPr>
        <p:blipFill>
          <a:blip r:embed="rId2"/>
          <a:stretch>
            <a:fillRect/>
          </a:stretch>
        </p:blipFill>
        <p:spPr>
          <a:xfrm>
            <a:off x="954090" y="976147"/>
            <a:ext cx="1654846" cy="5394368"/>
          </a:xfrm>
          <a:prstGeom prst="rect">
            <a:avLst/>
          </a:prstGeom>
        </p:spPr>
      </p:pic>
      <p:sp>
        <p:nvSpPr>
          <p:cNvPr id="5" name="Прямоугольник 4"/>
          <p:cNvSpPr/>
          <p:nvPr/>
        </p:nvSpPr>
        <p:spPr>
          <a:xfrm>
            <a:off x="617488" y="6172345"/>
            <a:ext cx="1861728" cy="461665"/>
          </a:xfrm>
          <a:prstGeom prst="rect">
            <a:avLst/>
          </a:prstGeom>
        </p:spPr>
        <p:txBody>
          <a:bodyPr wrap="none">
            <a:spAutoFit/>
          </a:bodyPr>
          <a:lstStyle/>
          <a:p>
            <a:r>
              <a:rPr lang="en-US" sz="2400" b="0" i="0" dirty="0">
                <a:solidFill>
                  <a:srgbClr val="000000"/>
                </a:solidFill>
                <a:effectLst/>
              </a:rPr>
              <a:t>Element</a:t>
            </a:r>
            <a:r>
              <a:rPr lang="en-US" b="0" i="0" dirty="0">
                <a:solidFill>
                  <a:srgbClr val="000000"/>
                </a:solidFill>
                <a:effectLst/>
                <a:latin typeface="Arial" panose="020B0604020202020204" pitchFamily="34" charset="0"/>
              </a:rPr>
              <a:t> S4H4</a:t>
            </a:r>
            <a:endParaRPr lang="ru-RU" dirty="0"/>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2827640" y="979315"/>
            <a:ext cx="5175885" cy="5193030"/>
          </a:xfrm>
          <a:prstGeom prst="rect">
            <a:avLst/>
          </a:prstGeom>
          <a:noFill/>
          <a:ln>
            <a:noFill/>
          </a:ln>
        </p:spPr>
      </p:pic>
      <p:sp>
        <p:nvSpPr>
          <p:cNvPr id="7" name="Прямоугольник 6"/>
          <p:cNvSpPr/>
          <p:nvPr/>
        </p:nvSpPr>
        <p:spPr>
          <a:xfrm>
            <a:off x="8440933" y="1128185"/>
            <a:ext cx="3751067" cy="3416320"/>
          </a:xfrm>
          <a:prstGeom prst="rect">
            <a:avLst/>
          </a:prstGeom>
        </p:spPr>
        <p:txBody>
          <a:bodyPr wrap="square">
            <a:spAutoFit/>
          </a:bodyPr>
          <a:lstStyle/>
          <a:p>
            <a:pPr algn="just"/>
            <a:r>
              <a:rPr lang="en-US" sz="2400" b="0" i="0" dirty="0">
                <a:solidFill>
                  <a:srgbClr val="000000"/>
                </a:solidFill>
                <a:effectLst/>
              </a:rPr>
              <a:t>The distance between the planes is 9.7 cm . The distance between the wires is 2 mm. The width and length correspond to the dimensions of the detectors </a:t>
            </a:r>
            <a:r>
              <a:rPr lang="en-US" sz="2400" dirty="0">
                <a:solidFill>
                  <a:srgbClr val="000000"/>
                </a:solidFill>
              </a:rPr>
              <a:t>H5-H8, which in turn depends on the distance from the target</a:t>
            </a:r>
            <a:endParaRPr lang="ru-RU" sz="2400" dirty="0"/>
          </a:p>
        </p:txBody>
      </p:sp>
      <p:sp>
        <p:nvSpPr>
          <p:cNvPr id="3" name="Прямоугольник 2"/>
          <p:cNvSpPr/>
          <p:nvPr/>
        </p:nvSpPr>
        <p:spPr>
          <a:xfrm>
            <a:off x="3730561" y="6235184"/>
            <a:ext cx="2199961" cy="461665"/>
          </a:xfrm>
          <a:prstGeom prst="rect">
            <a:avLst/>
          </a:prstGeom>
        </p:spPr>
        <p:txBody>
          <a:bodyPr wrap="none">
            <a:spAutoFit/>
          </a:bodyPr>
          <a:lstStyle/>
          <a:p>
            <a:r>
              <a:rPr lang="en-US" sz="2400" dirty="0">
                <a:solidFill>
                  <a:srgbClr val="000000"/>
                </a:solidFill>
              </a:rPr>
              <a:t>Elements S5H5. </a:t>
            </a:r>
            <a:endParaRPr lang="ru-RU" sz="2400" dirty="0"/>
          </a:p>
        </p:txBody>
      </p:sp>
      <p:sp>
        <p:nvSpPr>
          <p:cNvPr id="8" name="Прямоугольник 7"/>
          <p:cNvSpPr/>
          <p:nvPr/>
        </p:nvSpPr>
        <p:spPr>
          <a:xfrm>
            <a:off x="7532809" y="5034855"/>
            <a:ext cx="4659191" cy="1200329"/>
          </a:xfrm>
          <a:prstGeom prst="rect">
            <a:avLst/>
          </a:prstGeom>
        </p:spPr>
        <p:txBody>
          <a:bodyPr wrap="square">
            <a:spAutoFit/>
          </a:bodyPr>
          <a:lstStyle/>
          <a:p>
            <a:r>
              <a:rPr lang="en-US" dirty="0"/>
              <a:t>However, the amount of matter on the beam path in the "comb" hodoscope is larger by 67% with the same thickness of the scintillator rods as in the single-layer hodoscope. </a:t>
            </a:r>
            <a:endParaRPr lang="ru-RU" dirty="0"/>
          </a:p>
        </p:txBody>
      </p:sp>
    </p:spTree>
    <p:extLst>
      <p:ext uri="{BB962C8B-B14F-4D97-AF65-F5344CB8AC3E}">
        <p14:creationId xmlns:p14="http://schemas.microsoft.com/office/powerpoint/2010/main" val="667262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911" y="-237749"/>
            <a:ext cx="10515600" cy="1325563"/>
          </a:xfrm>
        </p:spPr>
        <p:txBody>
          <a:bodyPr>
            <a:normAutofit/>
          </a:bodyPr>
          <a:lstStyle/>
          <a:p>
            <a:r>
              <a:rPr lang="en-US" sz="4000" dirty="0" smtClean="0">
                <a:latin typeface="Times New Roman" panose="02020603050405020304" pitchFamily="18" charset="0"/>
                <a:ea typeface="Calibri" panose="020F0502020204030204" pitchFamily="34" charset="0"/>
              </a:rPr>
              <a:t>Number </a:t>
            </a:r>
            <a:r>
              <a:rPr lang="en-US" sz="4000" dirty="0">
                <a:latin typeface="Times New Roman" panose="02020603050405020304" pitchFamily="18" charset="0"/>
                <a:ea typeface="Calibri" panose="020F0502020204030204" pitchFamily="34" charset="0"/>
              </a:rPr>
              <a:t>of events</a:t>
            </a:r>
            <a:r>
              <a:rPr lang="en-US" sz="4000" dirty="0" smtClean="0"/>
              <a:t> </a:t>
            </a:r>
            <a:r>
              <a:rPr lang="en-US" sz="4000" dirty="0"/>
              <a:t>of two different detector setup</a:t>
            </a:r>
            <a:endParaRPr lang="ru-RU" sz="4000" dirty="0"/>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159026" y="658880"/>
            <a:ext cx="8521148" cy="5075054"/>
          </a:xfrm>
          <a:prstGeom prst="rect">
            <a:avLst/>
          </a:prstGeom>
          <a:noFill/>
          <a:ln>
            <a:noFill/>
          </a:ln>
        </p:spPr>
      </p:pic>
      <p:sp>
        <p:nvSpPr>
          <p:cNvPr id="6" name="Rectangle 2"/>
          <p:cNvSpPr>
            <a:spLocks noChangeArrowheads="1"/>
          </p:cNvSpPr>
          <p:nvPr/>
        </p:nvSpPr>
        <p:spPr bwMode="auto">
          <a:xfrm>
            <a:off x="4872158" y="2348945"/>
            <a:ext cx="2549059" cy="580298"/>
          </a:xfrm>
          <a:prstGeom prst="rect">
            <a:avLst/>
          </a:prstGeom>
          <a:solidFill>
            <a:schemeClr val="bg1"/>
          </a:solid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202124"/>
                </a:solidFill>
                <a:effectLst/>
              </a:rPr>
              <a:t>Momentum distribution </a:t>
            </a:r>
            <a:endParaRPr kumimoji="0" lang="en-US" altLang="ru-RU" sz="2000" b="0" i="0" u="none" strike="noStrike" cap="none" normalizeH="0" baseline="0" dirty="0" smtClean="0">
              <a:ln>
                <a:noFill/>
              </a:ln>
              <a:solidFill>
                <a:srgbClr val="202124"/>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202124"/>
                </a:solidFill>
                <a:effectLst/>
              </a:rPr>
              <a:t>of </a:t>
            </a:r>
            <a:r>
              <a:rPr kumimoji="0" lang="ru-RU" altLang="ru-RU" sz="2000" b="0" i="0" u="none" strike="noStrike" cap="none" normalizeH="0" baseline="0" dirty="0">
                <a:ln>
                  <a:noFill/>
                </a:ln>
                <a:solidFill>
                  <a:srgbClr val="202124"/>
                </a:solidFill>
                <a:effectLst/>
              </a:rPr>
              <a:t>the recoil proton</a:t>
            </a:r>
            <a:endParaRPr kumimoji="0" lang="ru-RU" altLang="ru-RU" sz="2000" b="0" i="0" u="none" strike="noStrike" cap="none" normalizeH="0" baseline="0" dirty="0">
              <a:ln>
                <a:noFill/>
              </a:ln>
              <a:solidFill>
                <a:schemeClr val="tx1"/>
              </a:solidFill>
              <a:effectLst/>
            </a:endParaRPr>
          </a:p>
        </p:txBody>
      </p:sp>
      <p:sp>
        <p:nvSpPr>
          <p:cNvPr id="3" name="Объект 2"/>
          <p:cNvSpPr>
            <a:spLocks noGrp="1"/>
          </p:cNvSpPr>
          <p:nvPr>
            <p:ph idx="1"/>
          </p:nvPr>
        </p:nvSpPr>
        <p:spPr>
          <a:xfrm>
            <a:off x="8563389" y="1020738"/>
            <a:ext cx="3628612" cy="4351338"/>
          </a:xfrm>
        </p:spPr>
        <p:txBody>
          <a:bodyPr>
            <a:normAutofit lnSpcReduction="10000"/>
          </a:bodyPr>
          <a:lstStyle/>
          <a:p>
            <a:r>
              <a:rPr lang="en-US" sz="2000" b="1" dirty="0">
                <a:solidFill>
                  <a:srgbClr val="FF0000"/>
                </a:solidFill>
              </a:rPr>
              <a:t>Polarized target without magnetic field for Scintillator detector setup         </a:t>
            </a:r>
            <a:r>
              <a:rPr lang="en-US" sz="2000" b="1" dirty="0"/>
              <a:t>3971</a:t>
            </a:r>
            <a:endParaRPr lang="ru-RU" sz="2000" b="1" dirty="0"/>
          </a:p>
          <a:p>
            <a:r>
              <a:rPr lang="en-US" sz="2000" b="1" dirty="0">
                <a:solidFill>
                  <a:srgbClr val="FF66FF"/>
                </a:solidFill>
              </a:rPr>
              <a:t>Liquid hydrogen target without magnetic field for Scintillator detector setup         </a:t>
            </a:r>
            <a:r>
              <a:rPr lang="en-US" sz="2000" b="1" dirty="0"/>
              <a:t>4080</a:t>
            </a:r>
            <a:endParaRPr lang="ru-RU" sz="2000" b="1" dirty="0"/>
          </a:p>
          <a:p>
            <a:r>
              <a:rPr lang="en-US" sz="2000" b="1" dirty="0">
                <a:solidFill>
                  <a:srgbClr val="00FF00"/>
                </a:solidFill>
              </a:rPr>
              <a:t>Polarized target with magnetic field for Scintillator detector setup                          </a:t>
            </a:r>
            <a:r>
              <a:rPr lang="en-US" sz="2000" b="1" dirty="0"/>
              <a:t>3956</a:t>
            </a:r>
            <a:endParaRPr lang="ru-RU" sz="2000" b="1" dirty="0"/>
          </a:p>
          <a:p>
            <a:r>
              <a:rPr lang="en-US" sz="2000" b="1" dirty="0">
                <a:solidFill>
                  <a:srgbClr val="6666FF"/>
                </a:solidFill>
              </a:rPr>
              <a:t>Liquid hydrogen target </a:t>
            </a:r>
            <a:r>
              <a:rPr lang="en-US" sz="2000" b="1" dirty="0" smtClean="0">
                <a:solidFill>
                  <a:srgbClr val="6666FF"/>
                </a:solidFill>
              </a:rPr>
              <a:t>without </a:t>
            </a:r>
            <a:r>
              <a:rPr lang="en-US" sz="2000" b="1" dirty="0">
                <a:solidFill>
                  <a:srgbClr val="6666FF"/>
                </a:solidFill>
              </a:rPr>
              <a:t>magnetic field for Proportional chamber detector  </a:t>
            </a:r>
            <a:r>
              <a:rPr lang="en-US" sz="2000" b="1" dirty="0" smtClean="0"/>
              <a:t>10146</a:t>
            </a:r>
            <a:endParaRPr lang="ru-RU" sz="2000" b="1" dirty="0"/>
          </a:p>
          <a:p>
            <a:pPr marL="0" indent="0">
              <a:buNone/>
            </a:pPr>
            <a:endParaRPr lang="ru-RU" sz="2000" dirty="0">
              <a:solidFill>
                <a:srgbClr val="6666FF"/>
              </a:solidFill>
            </a:endParaRPr>
          </a:p>
        </p:txBody>
      </p:sp>
      <p:sp>
        <p:nvSpPr>
          <p:cNvPr id="8" name="Прямоугольник 7"/>
          <p:cNvSpPr/>
          <p:nvPr/>
        </p:nvSpPr>
        <p:spPr>
          <a:xfrm>
            <a:off x="516835" y="5804925"/>
            <a:ext cx="11516140" cy="646331"/>
          </a:xfrm>
          <a:prstGeom prst="rect">
            <a:avLst/>
          </a:prstGeom>
        </p:spPr>
        <p:txBody>
          <a:bodyPr wrap="square">
            <a:spAutoFit/>
          </a:bodyPr>
          <a:lstStyle/>
          <a:p>
            <a:r>
              <a:rPr lang="ru-RU" dirty="0" smtClean="0"/>
              <a:t> </a:t>
            </a:r>
            <a:r>
              <a:rPr lang="ru-RU" dirty="0" err="1"/>
              <a:t>If</a:t>
            </a:r>
            <a:r>
              <a:rPr lang="ru-RU" dirty="0"/>
              <a:t> the recoil </a:t>
            </a:r>
            <a:r>
              <a:rPr lang="ru-RU" dirty="0" err="1" smtClean="0"/>
              <a:t>arm</a:t>
            </a:r>
            <a:r>
              <a:rPr lang="ru-RU" dirty="0" smtClean="0"/>
              <a:t> </a:t>
            </a:r>
            <a:r>
              <a:rPr lang="ru-RU" dirty="0"/>
              <a:t>is </a:t>
            </a:r>
            <a:r>
              <a:rPr lang="ru-RU" dirty="0" err="1"/>
              <a:t>made</a:t>
            </a:r>
            <a:r>
              <a:rPr lang="ru-RU" dirty="0"/>
              <a:t> </a:t>
            </a:r>
            <a:r>
              <a:rPr lang="ru-RU" dirty="0" err="1"/>
              <a:t>from</a:t>
            </a:r>
            <a:r>
              <a:rPr lang="ru-RU" dirty="0"/>
              <a:t> </a:t>
            </a:r>
            <a:r>
              <a:rPr lang="ru-RU" dirty="0" err="1"/>
              <a:t>scintillators</a:t>
            </a:r>
            <a:r>
              <a:rPr lang="ru-RU" dirty="0"/>
              <a:t>, </a:t>
            </a:r>
            <a:r>
              <a:rPr lang="ru-RU" dirty="0" err="1"/>
              <a:t>then</a:t>
            </a:r>
            <a:r>
              <a:rPr lang="ru-RU" dirty="0"/>
              <a:t> the </a:t>
            </a:r>
            <a:r>
              <a:rPr lang="ru-RU" dirty="0" err="1"/>
              <a:t>efficiency</a:t>
            </a:r>
            <a:r>
              <a:rPr lang="ru-RU" dirty="0"/>
              <a:t> is </a:t>
            </a:r>
            <a:r>
              <a:rPr lang="ru-RU" dirty="0" err="1"/>
              <a:t>about</a:t>
            </a:r>
            <a:r>
              <a:rPr lang="ru-RU" dirty="0"/>
              <a:t> 2.5 </a:t>
            </a:r>
            <a:r>
              <a:rPr lang="ru-RU" dirty="0" err="1"/>
              <a:t>times</a:t>
            </a:r>
            <a:r>
              <a:rPr lang="ru-RU" dirty="0"/>
              <a:t> </a:t>
            </a:r>
            <a:r>
              <a:rPr lang="ru-RU" dirty="0" err="1"/>
              <a:t>less</a:t>
            </a:r>
            <a:r>
              <a:rPr lang="ru-RU" dirty="0"/>
              <a:t> </a:t>
            </a:r>
            <a:r>
              <a:rPr lang="ru-RU" dirty="0" err="1"/>
              <a:t>than</a:t>
            </a:r>
            <a:r>
              <a:rPr lang="ru-RU" dirty="0"/>
              <a:t> </a:t>
            </a:r>
            <a:r>
              <a:rPr lang="ru-RU" dirty="0" err="1"/>
              <a:t>if</a:t>
            </a:r>
            <a:r>
              <a:rPr lang="ru-RU" dirty="0"/>
              <a:t> the recoil detectors </a:t>
            </a:r>
            <a:r>
              <a:rPr lang="ru-RU" dirty="0" err="1"/>
              <a:t>are</a:t>
            </a:r>
            <a:r>
              <a:rPr lang="ru-RU" dirty="0"/>
              <a:t> </a:t>
            </a:r>
            <a:r>
              <a:rPr lang="ru-RU" dirty="0" err="1"/>
              <a:t>made</a:t>
            </a:r>
            <a:r>
              <a:rPr lang="ru-RU" dirty="0"/>
              <a:t> </a:t>
            </a:r>
            <a:r>
              <a:rPr lang="ru-RU" dirty="0" err="1"/>
              <a:t>from</a:t>
            </a:r>
            <a:r>
              <a:rPr lang="ru-RU" dirty="0"/>
              <a:t> </a:t>
            </a:r>
            <a:r>
              <a:rPr lang="ru-RU" dirty="0" err="1"/>
              <a:t>proportional</a:t>
            </a:r>
            <a:r>
              <a:rPr lang="ru-RU" dirty="0"/>
              <a:t> </a:t>
            </a:r>
            <a:r>
              <a:rPr lang="ru-RU" dirty="0" err="1"/>
              <a:t>chambers</a:t>
            </a:r>
            <a:r>
              <a:rPr lang="ru-RU" dirty="0"/>
              <a:t>. </a:t>
            </a:r>
          </a:p>
        </p:txBody>
      </p:sp>
    </p:spTree>
    <p:extLst>
      <p:ext uri="{BB962C8B-B14F-4D97-AF65-F5344CB8AC3E}">
        <p14:creationId xmlns:p14="http://schemas.microsoft.com/office/powerpoint/2010/main" val="90617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988143" y="752168"/>
            <a:ext cx="10736826" cy="2308324"/>
          </a:xfrm>
          <a:prstGeom prst="rect">
            <a:avLst/>
          </a:prstGeom>
        </p:spPr>
        <p:txBody>
          <a:bodyPr wrap="square">
            <a:spAutoFit/>
          </a:bodyPr>
          <a:lstStyle/>
          <a:p>
            <a:r>
              <a:rPr lang="ru-RU" sz="2400" dirty="0" err="1"/>
              <a:t>As</a:t>
            </a:r>
            <a:r>
              <a:rPr lang="ru-RU" sz="2400" dirty="0"/>
              <a:t> a </a:t>
            </a:r>
            <a:r>
              <a:rPr lang="ru-RU" sz="2400" dirty="0" err="1"/>
              <a:t>result</a:t>
            </a:r>
            <a:r>
              <a:rPr lang="ru-RU" sz="2400" dirty="0"/>
              <a:t> of the </a:t>
            </a:r>
            <a:r>
              <a:rPr lang="ru-RU" sz="2400" dirty="0" err="1"/>
              <a:t>simulation</a:t>
            </a:r>
            <a:r>
              <a:rPr lang="ru-RU" sz="2400" dirty="0"/>
              <a:t>, </a:t>
            </a:r>
            <a:r>
              <a:rPr lang="ru-RU" sz="2400" dirty="0" err="1"/>
              <a:t>it</a:t>
            </a:r>
            <a:r>
              <a:rPr lang="ru-RU" sz="2400" dirty="0"/>
              <a:t> </a:t>
            </a:r>
            <a:r>
              <a:rPr lang="ru-RU" sz="2400" dirty="0" err="1"/>
              <a:t>turned</a:t>
            </a:r>
            <a:r>
              <a:rPr lang="ru-RU" sz="2400" dirty="0"/>
              <a:t> out that the </a:t>
            </a:r>
            <a:r>
              <a:rPr lang="ru-RU" sz="2400" dirty="0" err="1"/>
              <a:t>efficiency</a:t>
            </a:r>
            <a:r>
              <a:rPr lang="ru-RU" sz="2400" dirty="0"/>
              <a:t> of </a:t>
            </a:r>
            <a:r>
              <a:rPr lang="ru-RU" sz="2400" dirty="0" err="1"/>
              <a:t>recording</a:t>
            </a:r>
            <a:r>
              <a:rPr lang="ru-RU" sz="2400" dirty="0"/>
              <a:t> </a:t>
            </a:r>
            <a:r>
              <a:rPr lang="ru-RU" sz="2400" dirty="0" err="1"/>
              <a:t>elastic</a:t>
            </a:r>
            <a:r>
              <a:rPr lang="ru-RU" sz="2400" dirty="0"/>
              <a:t> </a:t>
            </a:r>
            <a:r>
              <a:rPr lang="ru-RU" sz="2400" dirty="0" err="1"/>
              <a:t>events</a:t>
            </a:r>
            <a:r>
              <a:rPr lang="ru-RU" sz="2400" dirty="0"/>
              <a:t> </a:t>
            </a:r>
            <a:r>
              <a:rPr lang="ru-RU" sz="2400" dirty="0" err="1"/>
              <a:t>in</a:t>
            </a:r>
            <a:r>
              <a:rPr lang="ru-RU" sz="2400" dirty="0"/>
              <a:t> </a:t>
            </a:r>
            <a:r>
              <a:rPr lang="ru-RU" sz="2400" dirty="0" err="1"/>
              <a:t>different</a:t>
            </a:r>
            <a:r>
              <a:rPr lang="ru-RU" sz="2400" dirty="0"/>
              <a:t> </a:t>
            </a:r>
            <a:r>
              <a:rPr lang="ru-RU" sz="2400" dirty="0" err="1"/>
              <a:t>versions</a:t>
            </a:r>
            <a:r>
              <a:rPr lang="ru-RU" sz="2400" dirty="0"/>
              <a:t> of the </a:t>
            </a:r>
            <a:r>
              <a:rPr lang="ru-RU" sz="2400" dirty="0" err="1"/>
              <a:t>detector</a:t>
            </a:r>
            <a:r>
              <a:rPr lang="ru-RU" sz="2400" dirty="0"/>
              <a:t> is </a:t>
            </a:r>
            <a:r>
              <a:rPr lang="ru-RU" sz="2400" dirty="0" err="1"/>
              <a:t>different</a:t>
            </a:r>
            <a:r>
              <a:rPr lang="ru-RU" sz="2400" dirty="0"/>
              <a:t>. </a:t>
            </a:r>
            <a:r>
              <a:rPr lang="ru-RU" sz="2400" dirty="0" err="1"/>
              <a:t>If</a:t>
            </a:r>
            <a:r>
              <a:rPr lang="ru-RU" sz="2400" dirty="0"/>
              <a:t> the recoil </a:t>
            </a:r>
            <a:r>
              <a:rPr lang="ru-RU" sz="2400" dirty="0" err="1"/>
              <a:t>and</a:t>
            </a:r>
            <a:r>
              <a:rPr lang="ru-RU" sz="2400" dirty="0"/>
              <a:t> </a:t>
            </a:r>
            <a:r>
              <a:rPr lang="ru-RU" sz="2400" dirty="0" err="1"/>
              <a:t>scattering</a:t>
            </a:r>
            <a:r>
              <a:rPr lang="ru-RU" sz="2400" dirty="0"/>
              <a:t> </a:t>
            </a:r>
            <a:r>
              <a:rPr lang="ru-RU" sz="2400" dirty="0" err="1"/>
              <a:t>arm</a:t>
            </a:r>
            <a:r>
              <a:rPr lang="ru-RU" sz="2400" dirty="0"/>
              <a:t> is </a:t>
            </a:r>
            <a:r>
              <a:rPr lang="ru-RU" sz="2400" dirty="0" err="1"/>
              <a:t>made</a:t>
            </a:r>
            <a:r>
              <a:rPr lang="ru-RU" sz="2400" dirty="0"/>
              <a:t> </a:t>
            </a:r>
            <a:r>
              <a:rPr lang="ru-RU" sz="2400" dirty="0" err="1"/>
              <a:t>from</a:t>
            </a:r>
            <a:r>
              <a:rPr lang="ru-RU" sz="2400" dirty="0"/>
              <a:t> </a:t>
            </a:r>
            <a:r>
              <a:rPr lang="ru-RU" sz="2400" dirty="0" err="1"/>
              <a:t>scintillators</a:t>
            </a:r>
            <a:r>
              <a:rPr lang="ru-RU" sz="2400" dirty="0"/>
              <a:t>, </a:t>
            </a:r>
            <a:r>
              <a:rPr lang="ru-RU" sz="2400" dirty="0" err="1"/>
              <a:t>then</a:t>
            </a:r>
            <a:r>
              <a:rPr lang="ru-RU" sz="2400" dirty="0"/>
              <a:t> the </a:t>
            </a:r>
            <a:r>
              <a:rPr lang="ru-RU" sz="2400" dirty="0" err="1"/>
              <a:t>efficiency</a:t>
            </a:r>
            <a:r>
              <a:rPr lang="ru-RU" sz="2400" dirty="0"/>
              <a:t> is </a:t>
            </a:r>
            <a:r>
              <a:rPr lang="ru-RU" sz="2400" dirty="0" err="1"/>
              <a:t>about</a:t>
            </a:r>
            <a:r>
              <a:rPr lang="ru-RU" sz="2400" dirty="0"/>
              <a:t> 2.5 </a:t>
            </a:r>
            <a:r>
              <a:rPr lang="ru-RU" sz="2400" dirty="0" err="1"/>
              <a:t>times</a:t>
            </a:r>
            <a:r>
              <a:rPr lang="ru-RU" sz="2400" dirty="0"/>
              <a:t> </a:t>
            </a:r>
            <a:r>
              <a:rPr lang="ru-RU" sz="2400" dirty="0" err="1"/>
              <a:t>less</a:t>
            </a:r>
            <a:r>
              <a:rPr lang="ru-RU" sz="2400" dirty="0"/>
              <a:t> </a:t>
            </a:r>
            <a:r>
              <a:rPr lang="ru-RU" sz="2400" dirty="0" err="1"/>
              <a:t>than</a:t>
            </a:r>
            <a:r>
              <a:rPr lang="ru-RU" sz="2400" dirty="0"/>
              <a:t> </a:t>
            </a:r>
            <a:r>
              <a:rPr lang="ru-RU" sz="2400" dirty="0" err="1"/>
              <a:t>if</a:t>
            </a:r>
            <a:r>
              <a:rPr lang="ru-RU" sz="2400" dirty="0"/>
              <a:t> the recoil detectors </a:t>
            </a:r>
            <a:r>
              <a:rPr lang="ru-RU" sz="2400" dirty="0" err="1"/>
              <a:t>are</a:t>
            </a:r>
            <a:r>
              <a:rPr lang="ru-RU" sz="2400" dirty="0"/>
              <a:t> </a:t>
            </a:r>
            <a:r>
              <a:rPr lang="ru-RU" sz="2400" dirty="0" err="1"/>
              <a:t>made</a:t>
            </a:r>
            <a:r>
              <a:rPr lang="ru-RU" sz="2400" dirty="0"/>
              <a:t> </a:t>
            </a:r>
            <a:r>
              <a:rPr lang="ru-RU" sz="2400" dirty="0" err="1"/>
              <a:t>from</a:t>
            </a:r>
            <a:r>
              <a:rPr lang="ru-RU" sz="2400" dirty="0"/>
              <a:t> </a:t>
            </a:r>
            <a:r>
              <a:rPr lang="ru-RU" sz="2400" dirty="0" err="1"/>
              <a:t>proportional</a:t>
            </a:r>
            <a:r>
              <a:rPr lang="ru-RU" sz="2400" dirty="0"/>
              <a:t> </a:t>
            </a:r>
            <a:r>
              <a:rPr lang="ru-RU" sz="2400" dirty="0" err="1"/>
              <a:t>chambers</a:t>
            </a:r>
            <a:r>
              <a:rPr lang="ru-RU" sz="2400" dirty="0"/>
              <a:t>. </a:t>
            </a:r>
            <a:r>
              <a:rPr lang="ru-RU" sz="2400" dirty="0" err="1"/>
              <a:t>To</a:t>
            </a:r>
            <a:r>
              <a:rPr lang="ru-RU" sz="2400" dirty="0"/>
              <a:t> </a:t>
            </a:r>
            <a:r>
              <a:rPr lang="ru-RU" sz="2400" dirty="0" err="1"/>
              <a:t>confirm</a:t>
            </a:r>
            <a:r>
              <a:rPr lang="ru-RU" sz="2400" dirty="0"/>
              <a:t> </a:t>
            </a:r>
            <a:r>
              <a:rPr lang="ru-RU" sz="2400" dirty="0" err="1"/>
              <a:t>this</a:t>
            </a:r>
            <a:r>
              <a:rPr lang="ru-RU" sz="2400" dirty="0"/>
              <a:t>, a </a:t>
            </a:r>
            <a:r>
              <a:rPr lang="ru-RU" sz="2400" dirty="0" err="1"/>
              <a:t>simulation</a:t>
            </a:r>
            <a:r>
              <a:rPr lang="ru-RU" sz="2400" dirty="0"/>
              <a:t> </a:t>
            </a:r>
            <a:r>
              <a:rPr lang="ru-RU" sz="2400" dirty="0" err="1"/>
              <a:t>was</a:t>
            </a:r>
            <a:r>
              <a:rPr lang="ru-RU" sz="2400" dirty="0"/>
              <a:t> carried out </a:t>
            </a:r>
            <a:r>
              <a:rPr lang="ru-RU" sz="2400" dirty="0" err="1"/>
              <a:t>in</a:t>
            </a:r>
            <a:r>
              <a:rPr lang="ru-RU" sz="2400" dirty="0"/>
              <a:t> </a:t>
            </a:r>
            <a:r>
              <a:rPr lang="ru-RU" sz="2400" dirty="0" err="1"/>
              <a:t>which</a:t>
            </a:r>
            <a:r>
              <a:rPr lang="ru-RU" sz="2400" dirty="0"/>
              <a:t> the </a:t>
            </a:r>
            <a:r>
              <a:rPr lang="ru-RU" sz="2400" dirty="0" err="1"/>
              <a:t>substance</a:t>
            </a:r>
            <a:r>
              <a:rPr lang="ru-RU" sz="2400" dirty="0"/>
              <a:t> of the </a:t>
            </a:r>
            <a:r>
              <a:rPr lang="ru-RU" sz="2400" dirty="0" err="1"/>
              <a:t>scintillators</a:t>
            </a:r>
            <a:r>
              <a:rPr lang="ru-RU" sz="2400" dirty="0"/>
              <a:t> </a:t>
            </a:r>
            <a:r>
              <a:rPr lang="ru-RU" sz="2400" dirty="0" err="1"/>
              <a:t>was</a:t>
            </a:r>
            <a:r>
              <a:rPr lang="ru-RU" sz="2400" dirty="0"/>
              <a:t> </a:t>
            </a:r>
            <a:r>
              <a:rPr lang="ru-RU" sz="2400" dirty="0" err="1"/>
              <a:t>replaced</a:t>
            </a:r>
            <a:r>
              <a:rPr lang="ru-RU" sz="2400" dirty="0"/>
              <a:t> </a:t>
            </a:r>
            <a:r>
              <a:rPr lang="ru-RU" sz="2400" dirty="0" err="1"/>
              <a:t>by</a:t>
            </a:r>
            <a:r>
              <a:rPr lang="ru-RU" sz="2400" dirty="0"/>
              <a:t> </a:t>
            </a:r>
            <a:r>
              <a:rPr lang="ru-RU" sz="2400" dirty="0" err="1"/>
              <a:t>argon</a:t>
            </a:r>
            <a:r>
              <a:rPr lang="ru-RU" sz="2400" dirty="0"/>
              <a:t>. The </a:t>
            </a:r>
            <a:r>
              <a:rPr lang="ru-RU" sz="2400" dirty="0" err="1"/>
              <a:t>results</a:t>
            </a:r>
            <a:r>
              <a:rPr lang="ru-RU" sz="2400" dirty="0"/>
              <a:t> </a:t>
            </a:r>
            <a:r>
              <a:rPr lang="ru-RU" sz="2400" dirty="0" err="1"/>
              <a:t>are</a:t>
            </a:r>
            <a:r>
              <a:rPr lang="ru-RU" sz="2400" dirty="0"/>
              <a:t> </a:t>
            </a:r>
            <a:r>
              <a:rPr lang="ru-RU" sz="2400" dirty="0" err="1"/>
              <a:t>shown</a:t>
            </a:r>
            <a:r>
              <a:rPr lang="ru-RU" sz="2400" dirty="0"/>
              <a:t> </a:t>
            </a:r>
            <a:r>
              <a:rPr lang="ru-RU" sz="2400" dirty="0" err="1"/>
              <a:t>below</a:t>
            </a:r>
            <a:r>
              <a:rPr lang="ru-RU" sz="2400" dirty="0"/>
              <a:t>.</a:t>
            </a:r>
          </a:p>
        </p:txBody>
      </p:sp>
    </p:spTree>
    <p:extLst>
      <p:ext uri="{BB962C8B-B14F-4D97-AF65-F5344CB8AC3E}">
        <p14:creationId xmlns:p14="http://schemas.microsoft.com/office/powerpoint/2010/main" val="3332587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58E74D-3F4B-D8B6-15D8-11C43B5704FD}"/>
              </a:ext>
            </a:extLst>
          </p:cNvPr>
          <p:cNvSpPr>
            <a:spLocks noGrp="1"/>
          </p:cNvSpPr>
          <p:nvPr>
            <p:ph type="title"/>
          </p:nvPr>
        </p:nvSpPr>
        <p:spPr>
          <a:xfrm>
            <a:off x="838200" y="0"/>
            <a:ext cx="10515600" cy="1325563"/>
          </a:xfrm>
        </p:spPr>
        <p:txBody>
          <a:bodyPr/>
          <a:lstStyle/>
          <a:p>
            <a:pPr algn="ctr"/>
            <a:r>
              <a:rPr lang="en-US" dirty="0">
                <a:solidFill>
                  <a:schemeClr val="tx2">
                    <a:lumMod val="75000"/>
                  </a:schemeClr>
                </a:solidFill>
                <a:latin typeface="+mn-lt"/>
              </a:rPr>
              <a:t>The beam run time estimation</a:t>
            </a:r>
            <a:endParaRPr lang="ru-RU" dirty="0">
              <a:latin typeface="+mn-lt"/>
            </a:endParaRPr>
          </a:p>
        </p:txBody>
      </p:sp>
      <p:sp>
        <p:nvSpPr>
          <p:cNvPr id="3" name="Объект 2">
            <a:extLst>
              <a:ext uri="{FF2B5EF4-FFF2-40B4-BE49-F238E27FC236}">
                <a16:creationId xmlns:a16="http://schemas.microsoft.com/office/drawing/2014/main" id="{0C8CDAC1-4BF2-6178-CB8B-AC6FC0004473}"/>
              </a:ext>
            </a:extLst>
          </p:cNvPr>
          <p:cNvSpPr>
            <a:spLocks noGrp="1"/>
          </p:cNvSpPr>
          <p:nvPr>
            <p:ph idx="1"/>
          </p:nvPr>
        </p:nvSpPr>
        <p:spPr>
          <a:xfrm>
            <a:off x="838200" y="884720"/>
            <a:ext cx="10515600" cy="4552026"/>
          </a:xfrm>
        </p:spPr>
        <p:txBody>
          <a:bodyPr>
            <a:noAutofit/>
          </a:bodyPr>
          <a:lstStyle/>
          <a:p>
            <a:pPr indent="450215" algn="just">
              <a:lnSpc>
                <a:spcPct val="115000"/>
              </a:lnSpc>
            </a:pPr>
            <a:r>
              <a:rPr lang="en-US" sz="2000" dirty="0">
                <a:ea typeface="Calibri" panose="020F0502020204030204" pitchFamily="34" charset="0"/>
              </a:rPr>
              <a:t>Estimation of the required time to measure the polarization in pp scattering </a:t>
            </a:r>
            <a:r>
              <a:rPr lang="en-US" sz="2000" dirty="0" smtClean="0">
                <a:ea typeface="Calibri" panose="020F0502020204030204" pitchFamily="34" charset="0"/>
              </a:rPr>
              <a:t>at </a:t>
            </a:r>
            <a:r>
              <a:rPr lang="ru-RU" sz="2000" b="1" dirty="0" smtClean="0">
                <a:effectLst/>
                <a:ea typeface="Calibri" panose="020F0502020204030204" pitchFamily="34" charset="0"/>
              </a:rPr>
              <a:t>45</a:t>
            </a:r>
            <a:r>
              <a:rPr lang="en-US" sz="2000" b="1" dirty="0">
                <a:effectLst/>
                <a:ea typeface="Calibri" panose="020F0502020204030204" pitchFamily="34" charset="0"/>
              </a:rPr>
              <a:t> </a:t>
            </a:r>
            <a:r>
              <a:rPr lang="en-US" sz="2000" b="1" dirty="0" smtClean="0">
                <a:effectLst/>
                <a:ea typeface="Calibri" panose="020F0502020204030204" pitchFamily="34" charset="0"/>
              </a:rPr>
              <a:t>GeV</a:t>
            </a:r>
            <a:r>
              <a:rPr lang="ru-RU" sz="2000" b="1" dirty="0" smtClean="0">
                <a:effectLst/>
                <a:ea typeface="Calibri" panose="020F0502020204030204" pitchFamily="34" charset="0"/>
              </a:rPr>
              <a:t>/</a:t>
            </a:r>
            <a:r>
              <a:rPr lang="en-US" sz="2000" b="1" i="1" dirty="0" smtClean="0">
                <a:effectLst/>
                <a:ea typeface="Calibri" panose="020F0502020204030204" pitchFamily="34" charset="0"/>
              </a:rPr>
              <a:t>c</a:t>
            </a:r>
            <a:r>
              <a:rPr lang="ru-RU" sz="2000" b="1" dirty="0" smtClean="0">
                <a:effectLst/>
                <a:ea typeface="Calibri" panose="020F0502020204030204" pitchFamily="34" charset="0"/>
              </a:rPr>
              <a:t> </a:t>
            </a:r>
            <a:r>
              <a:rPr lang="en-US" sz="2000" dirty="0" smtClean="0">
                <a:effectLst/>
                <a:ea typeface="Calibri" panose="020F0502020204030204" pitchFamily="34" charset="0"/>
              </a:rPr>
              <a:t>for </a:t>
            </a:r>
            <a:r>
              <a:rPr lang="ru-RU" sz="2000" b="1" dirty="0" smtClean="0">
                <a:effectLst/>
                <a:ea typeface="Calibri" panose="020F0502020204030204" pitchFamily="34" charset="0"/>
              </a:rPr>
              <a:t>−</a:t>
            </a:r>
            <a:r>
              <a:rPr lang="ru-RU" sz="2000" b="1" i="1" dirty="0">
                <a:effectLst/>
                <a:ea typeface="Calibri" panose="020F0502020204030204" pitchFamily="34" charset="0"/>
              </a:rPr>
              <a:t>t</a:t>
            </a:r>
            <a:r>
              <a:rPr lang="en-US" sz="2000" b="1" dirty="0">
                <a:effectLst/>
                <a:ea typeface="Calibri" panose="020F0502020204030204" pitchFamily="34" charset="0"/>
              </a:rPr>
              <a:t> </a:t>
            </a:r>
            <a:r>
              <a:rPr lang="ru-RU" sz="2000" b="1" dirty="0">
                <a:effectLst/>
                <a:ea typeface="Calibri" panose="020F0502020204030204" pitchFamily="34" charset="0"/>
              </a:rPr>
              <a:t>=</a:t>
            </a:r>
            <a:r>
              <a:rPr lang="en-US" sz="2000" b="1" dirty="0">
                <a:effectLst/>
                <a:ea typeface="Calibri" panose="020F0502020204030204" pitchFamily="34" charset="0"/>
              </a:rPr>
              <a:t> </a:t>
            </a:r>
            <a:r>
              <a:rPr lang="ru-RU" sz="2000" b="1" dirty="0">
                <a:effectLst/>
                <a:ea typeface="Calibri" panose="020F0502020204030204" pitchFamily="34" charset="0"/>
              </a:rPr>
              <a:t>[0.040</a:t>
            </a:r>
            <a:r>
              <a:rPr lang="ru-RU" sz="2000" b="1" dirty="0">
                <a:effectLst/>
                <a:ea typeface="Times New Roman" panose="02020603050405020304" pitchFamily="18" charset="0"/>
              </a:rPr>
              <a:t>÷</a:t>
            </a:r>
            <a:r>
              <a:rPr lang="ru-RU" sz="2000" b="1" dirty="0">
                <a:effectLst/>
                <a:ea typeface="Calibri" panose="020F0502020204030204" pitchFamily="34" charset="0"/>
              </a:rPr>
              <a:t>0.475]</a:t>
            </a:r>
            <a:r>
              <a:rPr lang="en-US" sz="2000" b="1" dirty="0">
                <a:effectLst/>
                <a:ea typeface="Calibri" panose="020F0502020204030204" pitchFamily="34" charset="0"/>
              </a:rPr>
              <a:t> </a:t>
            </a:r>
            <a:r>
              <a:rPr lang="ru-RU" sz="2000" b="1" dirty="0" smtClean="0">
                <a:effectLst/>
                <a:ea typeface="Calibri" panose="020F0502020204030204" pitchFamily="34" charset="0"/>
              </a:rPr>
              <a:t>(</a:t>
            </a:r>
            <a:r>
              <a:rPr lang="en-US" sz="2000" b="1" dirty="0" smtClean="0">
                <a:effectLst/>
                <a:ea typeface="Calibri" panose="020F0502020204030204" pitchFamily="34" charset="0"/>
              </a:rPr>
              <a:t>GeV</a:t>
            </a:r>
            <a:r>
              <a:rPr lang="ru-RU" sz="2000" b="1" dirty="0" smtClean="0">
                <a:effectLst/>
                <a:ea typeface="Calibri" panose="020F0502020204030204" pitchFamily="34" charset="0"/>
              </a:rPr>
              <a:t>/</a:t>
            </a:r>
            <a:r>
              <a:rPr lang="en-US" sz="2000" b="1" i="1" dirty="0" smtClean="0">
                <a:effectLst/>
                <a:ea typeface="Calibri" panose="020F0502020204030204" pitchFamily="34" charset="0"/>
              </a:rPr>
              <a:t>c</a:t>
            </a:r>
            <a:r>
              <a:rPr lang="ru-RU" sz="2000" b="1" dirty="0" smtClean="0">
                <a:effectLst/>
                <a:ea typeface="Calibri" panose="020F0502020204030204" pitchFamily="34" charset="0"/>
              </a:rPr>
              <a:t>)² </a:t>
            </a:r>
            <a:r>
              <a:rPr lang="en-US" sz="2000" dirty="0">
                <a:ea typeface="Calibri" panose="020F0502020204030204" pitchFamily="34" charset="0"/>
              </a:rPr>
              <a:t>carried out under the assumption of ideal operation (efficiency </a:t>
            </a:r>
            <a:r>
              <a:rPr lang="ru-RU" sz="2000" dirty="0" smtClean="0">
                <a:effectLst/>
                <a:ea typeface="Calibri" panose="020F0502020204030204" pitchFamily="34" charset="0"/>
              </a:rPr>
              <a:t>100</a:t>
            </a:r>
            <a:r>
              <a:rPr lang="ru-RU" sz="2000" dirty="0">
                <a:effectLst/>
                <a:ea typeface="Calibri" panose="020F0502020204030204" pitchFamily="34" charset="0"/>
              </a:rPr>
              <a:t>%) </a:t>
            </a:r>
            <a:r>
              <a:rPr lang="en-US" sz="2000" dirty="0" err="1">
                <a:ea typeface="Calibri" panose="020F0502020204030204" pitchFamily="34" charset="0"/>
              </a:rPr>
              <a:t>polarimeter</a:t>
            </a:r>
            <a:r>
              <a:rPr lang="en-US" sz="2000" dirty="0">
                <a:ea typeface="Calibri" panose="020F0502020204030204" pitchFamily="34" charset="0"/>
              </a:rPr>
              <a:t> in this </a:t>
            </a:r>
            <a:r>
              <a:rPr lang="en-US" sz="2000" dirty="0" smtClean="0">
                <a:ea typeface="Calibri" panose="020F0502020204030204" pitchFamily="34" charset="0"/>
              </a:rPr>
              <a:t>t</a:t>
            </a:r>
            <a:r>
              <a:rPr lang="ru-RU" sz="2000" dirty="0" smtClean="0">
                <a:ea typeface="Calibri" panose="020F0502020204030204" pitchFamily="34" charset="0"/>
              </a:rPr>
              <a:t> </a:t>
            </a:r>
            <a:r>
              <a:rPr lang="en-US" sz="2000" dirty="0" smtClean="0">
                <a:ea typeface="Calibri" panose="020F0502020204030204" pitchFamily="34" charset="0"/>
              </a:rPr>
              <a:t>region</a:t>
            </a:r>
            <a:r>
              <a:rPr lang="ru-RU" sz="2000" dirty="0" smtClean="0">
                <a:effectLst/>
                <a:ea typeface="Calibri" panose="020F0502020204030204" pitchFamily="34" charset="0"/>
              </a:rPr>
              <a:t>. </a:t>
            </a:r>
            <a:r>
              <a:rPr lang="en-US" sz="2000" dirty="0" smtClean="0"/>
              <a:t>Luminosity </a:t>
            </a:r>
            <a:r>
              <a:rPr lang="ru-RU" sz="2000" dirty="0" smtClean="0">
                <a:effectLst/>
                <a:ea typeface="Calibri" panose="020F0502020204030204" pitchFamily="34" charset="0"/>
              </a:rPr>
              <a:t> </a:t>
            </a:r>
            <a:r>
              <a:rPr lang="ru-RU" sz="2000" b="1" i="1" dirty="0">
                <a:effectLst/>
                <a:ea typeface="Calibri" panose="020F0502020204030204" pitchFamily="34" charset="0"/>
              </a:rPr>
              <a:t>L</a:t>
            </a:r>
            <a:r>
              <a:rPr lang="en-US" sz="2000" b="1" i="1" dirty="0">
                <a:effectLst/>
                <a:ea typeface="Calibri" panose="020F0502020204030204" pitchFamily="34" charset="0"/>
              </a:rPr>
              <a:t> </a:t>
            </a:r>
            <a:r>
              <a:rPr lang="ru-RU" sz="2000" b="1" i="1" dirty="0">
                <a:effectLst/>
                <a:ea typeface="Calibri" panose="020F0502020204030204" pitchFamily="34" charset="0"/>
              </a:rPr>
              <a:t>=</a:t>
            </a:r>
            <a:r>
              <a:rPr lang="en-US" sz="2000" b="1" i="1" dirty="0">
                <a:effectLst/>
                <a:ea typeface="Calibri" panose="020F0502020204030204" pitchFamily="34" charset="0"/>
              </a:rPr>
              <a:t> </a:t>
            </a:r>
            <a:r>
              <a:rPr lang="ru-RU" sz="2000" b="1" i="1" dirty="0">
                <a:effectLst/>
                <a:ea typeface="Calibri" panose="020F0502020204030204" pitchFamily="34" charset="0"/>
                <a:sym typeface="Symbol" panose="05050102010706020507" pitchFamily="18" charset="2"/>
              </a:rPr>
              <a:t></a:t>
            </a:r>
            <a:r>
              <a:rPr lang="ru-RU" sz="2000" b="1" i="1" dirty="0" err="1">
                <a:effectLst/>
                <a:ea typeface="Calibri" panose="020F0502020204030204" pitchFamily="34" charset="0"/>
              </a:rPr>
              <a:t>IN</a:t>
            </a:r>
            <a:r>
              <a:rPr lang="ru-RU" sz="2000" b="1" i="1" baseline="-25000" dirty="0" err="1">
                <a:effectLst/>
                <a:ea typeface="Calibri" panose="020F0502020204030204" pitchFamily="34" charset="0"/>
              </a:rPr>
              <a:t>A</a:t>
            </a:r>
            <a:r>
              <a:rPr lang="ru-RU" sz="2000" b="1" i="1" dirty="0" err="1">
                <a:effectLst/>
                <a:ea typeface="Calibri" panose="020F0502020204030204" pitchFamily="34" charset="0"/>
              </a:rPr>
              <a:t>ρx</a:t>
            </a:r>
            <a:r>
              <a:rPr lang="ru-RU" sz="2000" dirty="0">
                <a:effectLst/>
                <a:ea typeface="Calibri" panose="020F0502020204030204" pitchFamily="34" charset="0"/>
              </a:rPr>
              <a:t>, </a:t>
            </a:r>
            <a:r>
              <a:rPr lang="en-US" sz="2000" dirty="0">
                <a:ea typeface="Calibri" panose="020F0502020204030204" pitchFamily="34" charset="0"/>
              </a:rPr>
              <a:t>where</a:t>
            </a:r>
            <a:r>
              <a:rPr lang="ru-RU" sz="2000" dirty="0" smtClean="0">
                <a:effectLst/>
                <a:ea typeface="Calibri" panose="020F0502020204030204" pitchFamily="34" charset="0"/>
              </a:rPr>
              <a:t> </a:t>
            </a:r>
            <a:r>
              <a:rPr lang="ru-RU" sz="2000" b="1" i="1" dirty="0">
                <a:effectLst/>
                <a:ea typeface="Calibri" panose="020F0502020204030204" pitchFamily="34" charset="0"/>
                <a:sym typeface="Symbol" panose="05050102010706020507" pitchFamily="18" charset="2"/>
              </a:rPr>
              <a:t></a:t>
            </a:r>
            <a:r>
              <a:rPr lang="en-US" sz="2000" b="1" dirty="0">
                <a:effectLst/>
                <a:ea typeface="Calibri" panose="020F0502020204030204" pitchFamily="34" charset="0"/>
              </a:rPr>
              <a:t> </a:t>
            </a:r>
            <a:r>
              <a:rPr lang="ru-RU" sz="2000" b="1" dirty="0">
                <a:effectLst/>
                <a:ea typeface="Calibri" panose="020F0502020204030204" pitchFamily="34" charset="0"/>
              </a:rPr>
              <a:t>=</a:t>
            </a:r>
            <a:r>
              <a:rPr lang="en-US" sz="2000" b="1" dirty="0">
                <a:effectLst/>
                <a:ea typeface="Calibri" panose="020F0502020204030204" pitchFamily="34" charset="0"/>
              </a:rPr>
              <a:t> </a:t>
            </a:r>
            <a:r>
              <a:rPr lang="ru-RU" sz="2000" b="1" dirty="0">
                <a:effectLst/>
                <a:ea typeface="Calibri" panose="020F0502020204030204" pitchFamily="34" charset="0"/>
              </a:rPr>
              <a:t>0.1 </a:t>
            </a:r>
            <a:r>
              <a:rPr lang="ru-RU" sz="2000" dirty="0">
                <a:effectLst/>
                <a:ea typeface="Calibri" panose="020F0502020204030204" pitchFamily="34" charset="0"/>
              </a:rPr>
              <a:t>— </a:t>
            </a:r>
            <a:r>
              <a:rPr lang="en-US" sz="2000" dirty="0"/>
              <a:t>duty cycle of a </a:t>
            </a:r>
            <a:r>
              <a:rPr lang="en-US" sz="2000" dirty="0" smtClean="0"/>
              <a:t>beam</a:t>
            </a:r>
            <a:r>
              <a:rPr lang="ru-RU" sz="2000" dirty="0" smtClean="0">
                <a:effectLst/>
                <a:ea typeface="Calibri" panose="020F0502020204030204" pitchFamily="34" charset="0"/>
              </a:rPr>
              <a:t>, </a:t>
            </a:r>
            <a:r>
              <a:rPr lang="ru-RU" sz="2000" i="1" dirty="0">
                <a:effectLst/>
                <a:ea typeface="Calibri" panose="020F0502020204030204" pitchFamily="34" charset="0"/>
              </a:rPr>
              <a:t>I</a:t>
            </a:r>
            <a:r>
              <a:rPr lang="ru-RU" sz="2000" dirty="0">
                <a:effectLst/>
                <a:ea typeface="Calibri" panose="020F0502020204030204" pitchFamily="34" charset="0"/>
              </a:rPr>
              <a:t> — </a:t>
            </a:r>
            <a:r>
              <a:rPr lang="en-US" sz="2000" dirty="0"/>
              <a:t>intensity beam per </a:t>
            </a:r>
            <a:r>
              <a:rPr lang="en-US" sz="2000" dirty="0" smtClean="0"/>
              <a:t>cycle</a:t>
            </a:r>
            <a:r>
              <a:rPr lang="ru-RU" sz="2000" dirty="0" smtClean="0">
                <a:effectLst/>
                <a:ea typeface="Calibri" panose="020F0502020204030204" pitchFamily="34" charset="0"/>
              </a:rPr>
              <a:t>, </a:t>
            </a:r>
            <a:r>
              <a:rPr lang="ru-RU" sz="2000" b="1" i="1" dirty="0">
                <a:effectLst/>
                <a:ea typeface="Calibri" panose="020F0502020204030204" pitchFamily="34" charset="0"/>
              </a:rPr>
              <a:t>N</a:t>
            </a:r>
            <a:r>
              <a:rPr lang="ru-RU" sz="2000" b="1" i="1" baseline="-25000" dirty="0">
                <a:effectLst/>
                <a:ea typeface="Calibri" panose="020F0502020204030204" pitchFamily="34" charset="0"/>
              </a:rPr>
              <a:t>A</a:t>
            </a:r>
            <a:r>
              <a:rPr lang="en-US" sz="2000" b="1" i="1" baseline="-25000" dirty="0">
                <a:effectLst/>
                <a:ea typeface="Calibri" panose="020F0502020204030204" pitchFamily="34" charset="0"/>
              </a:rPr>
              <a:t> </a:t>
            </a:r>
            <a:r>
              <a:rPr lang="ru-RU" sz="2000" b="1" dirty="0">
                <a:effectLst/>
                <a:ea typeface="Calibri" panose="020F0502020204030204" pitchFamily="34" charset="0"/>
              </a:rPr>
              <a:t>=</a:t>
            </a:r>
            <a:r>
              <a:rPr lang="en-US" sz="2000" b="1" dirty="0">
                <a:effectLst/>
                <a:ea typeface="Calibri" panose="020F0502020204030204" pitchFamily="34" charset="0"/>
              </a:rPr>
              <a:t> </a:t>
            </a:r>
            <a:r>
              <a:rPr lang="ru-RU" sz="2000" b="1" dirty="0">
                <a:effectLst/>
                <a:ea typeface="Calibri" panose="020F0502020204030204" pitchFamily="34" charset="0"/>
              </a:rPr>
              <a:t>6∙10²³ </a:t>
            </a:r>
            <a:r>
              <a:rPr lang="ru-RU" sz="2000" dirty="0">
                <a:effectLst/>
                <a:ea typeface="Calibri" panose="020F0502020204030204" pitchFamily="34" charset="0"/>
              </a:rPr>
              <a:t>— </a:t>
            </a:r>
            <a:r>
              <a:rPr lang="en-US" sz="2000" dirty="0">
                <a:ea typeface="Calibri" panose="020F0502020204030204" pitchFamily="34" charset="0"/>
              </a:rPr>
              <a:t>Avogadro's number</a:t>
            </a:r>
            <a:r>
              <a:rPr lang="ru-RU" sz="2000" dirty="0" smtClean="0">
                <a:effectLst/>
                <a:ea typeface="Calibri" panose="020F0502020204030204" pitchFamily="34" charset="0"/>
              </a:rPr>
              <a:t>, </a:t>
            </a:r>
            <a:r>
              <a:rPr lang="ru-RU" sz="2000" b="1" i="1" dirty="0">
                <a:effectLst/>
                <a:ea typeface="Calibri" panose="020F0502020204030204" pitchFamily="34" charset="0"/>
              </a:rPr>
              <a:t>ρ</a:t>
            </a:r>
            <a:r>
              <a:rPr lang="ru-RU" sz="2000" dirty="0">
                <a:effectLst/>
                <a:ea typeface="Calibri" panose="020F0502020204030204" pitchFamily="34" charset="0"/>
              </a:rPr>
              <a:t> — </a:t>
            </a:r>
            <a:r>
              <a:rPr lang="en-US" sz="2000" dirty="0"/>
              <a:t>density of polarized </a:t>
            </a:r>
            <a:r>
              <a:rPr lang="en-US" sz="2000" dirty="0" smtClean="0"/>
              <a:t>target, </a:t>
            </a:r>
            <a:r>
              <a:rPr lang="ru-RU" sz="2000" i="1" dirty="0" smtClean="0">
                <a:effectLst/>
                <a:ea typeface="Calibri" panose="020F0502020204030204" pitchFamily="34" charset="0"/>
              </a:rPr>
              <a:t>x</a:t>
            </a:r>
            <a:r>
              <a:rPr lang="ru-RU" sz="2000" dirty="0" smtClean="0">
                <a:effectLst/>
                <a:ea typeface="Calibri" panose="020F0502020204030204" pitchFamily="34" charset="0"/>
              </a:rPr>
              <a:t> —</a:t>
            </a:r>
            <a:r>
              <a:rPr lang="en-US" sz="2000" dirty="0">
                <a:ea typeface="Calibri" panose="020F0502020204030204" pitchFamily="34" charset="0"/>
              </a:rPr>
              <a:t>target thickness.</a:t>
            </a:r>
            <a:r>
              <a:rPr lang="ru-RU" sz="2000" dirty="0" smtClean="0">
                <a:effectLst/>
                <a:ea typeface="Calibri" panose="020F0502020204030204" pitchFamily="34" charset="0"/>
              </a:rPr>
              <a:t>. </a:t>
            </a:r>
            <a:r>
              <a:rPr lang="ru-RU" sz="2000" dirty="0">
                <a:effectLst/>
                <a:ea typeface="Calibri" panose="020F0502020204030204" pitchFamily="34" charset="0"/>
              </a:rPr>
              <a:t>Оценка проведена для </a:t>
            </a:r>
            <a:r>
              <a:rPr lang="ru-RU" sz="2000" b="1" i="1" dirty="0">
                <a:effectLst/>
                <a:ea typeface="Calibri" panose="020F0502020204030204" pitchFamily="34" charset="0"/>
              </a:rPr>
              <a:t>I</a:t>
            </a:r>
            <a:r>
              <a:rPr lang="en-US" sz="2000" b="1" i="1" dirty="0">
                <a:effectLst/>
                <a:ea typeface="Calibri" panose="020F0502020204030204" pitchFamily="34" charset="0"/>
              </a:rPr>
              <a:t> </a:t>
            </a:r>
            <a:r>
              <a:rPr lang="ru-RU" sz="2000" b="1" dirty="0">
                <a:effectLst/>
                <a:ea typeface="Calibri" panose="020F0502020204030204" pitchFamily="34" charset="0"/>
              </a:rPr>
              <a:t>=</a:t>
            </a:r>
            <a:r>
              <a:rPr lang="en-US" sz="2000" b="1" dirty="0">
                <a:effectLst/>
                <a:ea typeface="Calibri" panose="020F0502020204030204" pitchFamily="34" charset="0"/>
              </a:rPr>
              <a:t> </a:t>
            </a:r>
            <a:r>
              <a:rPr lang="ru-RU" sz="2000" b="1" dirty="0">
                <a:effectLst/>
                <a:ea typeface="Calibri" panose="020F0502020204030204" pitchFamily="34" charset="0"/>
              </a:rPr>
              <a:t>10⁷ </a:t>
            </a:r>
            <a:r>
              <a:rPr lang="ru-RU" sz="2000" b="1" i="1" dirty="0" smtClean="0">
                <a:effectLst/>
                <a:ea typeface="Calibri" panose="020F0502020204030204" pitchFamily="34" charset="0"/>
              </a:rPr>
              <a:t>p</a:t>
            </a:r>
            <a:r>
              <a:rPr lang="ru-RU" sz="2000" b="1" dirty="0" smtClean="0">
                <a:effectLst/>
                <a:ea typeface="Calibri" panose="020F0502020204030204" pitchFamily="34" charset="0"/>
              </a:rPr>
              <a:t>/</a:t>
            </a:r>
            <a:r>
              <a:rPr lang="en-US" sz="2000" b="1" dirty="0" smtClean="0"/>
              <a:t>cycle</a:t>
            </a:r>
            <a:r>
              <a:rPr lang="ru-RU" sz="2000" dirty="0" smtClean="0">
                <a:effectLst/>
                <a:ea typeface="Calibri" panose="020F0502020204030204" pitchFamily="34" charset="0"/>
              </a:rPr>
              <a:t>, </a:t>
            </a:r>
            <a:r>
              <a:rPr lang="en-US" sz="2000" dirty="0">
                <a:ea typeface="Calibri" panose="020F0502020204030204" pitchFamily="34" charset="0"/>
              </a:rPr>
              <a:t>liquid hydrogen target density </a:t>
            </a:r>
            <a:r>
              <a:rPr lang="ru-RU" sz="2000" b="1" i="1" dirty="0" smtClean="0">
                <a:effectLst/>
                <a:ea typeface="Calibri" panose="020F0502020204030204" pitchFamily="34" charset="0"/>
              </a:rPr>
              <a:t>ρ</a:t>
            </a:r>
            <a:r>
              <a:rPr lang="en-US" sz="2000" b="1" dirty="0">
                <a:effectLst/>
                <a:ea typeface="Calibri" panose="020F0502020204030204" pitchFamily="34" charset="0"/>
              </a:rPr>
              <a:t> </a:t>
            </a:r>
            <a:r>
              <a:rPr lang="ru-RU" sz="2000" b="1" dirty="0">
                <a:effectLst/>
                <a:ea typeface="Calibri" panose="020F0502020204030204" pitchFamily="34" charset="0"/>
              </a:rPr>
              <a:t>=</a:t>
            </a:r>
            <a:r>
              <a:rPr lang="en-US" sz="2000" b="1" dirty="0">
                <a:effectLst/>
                <a:ea typeface="Calibri" panose="020F0502020204030204" pitchFamily="34" charset="0"/>
              </a:rPr>
              <a:t> </a:t>
            </a:r>
            <a:r>
              <a:rPr lang="ru-RU" sz="2000" b="1" dirty="0">
                <a:effectLst/>
                <a:ea typeface="Calibri" panose="020F0502020204030204" pitchFamily="34" charset="0"/>
              </a:rPr>
              <a:t>0.07</a:t>
            </a:r>
            <a:r>
              <a:rPr lang="en-US" sz="2000" b="1" dirty="0">
                <a:effectLst/>
                <a:ea typeface="Calibri" panose="020F0502020204030204" pitchFamily="34" charset="0"/>
              </a:rPr>
              <a:t> </a:t>
            </a:r>
            <a:r>
              <a:rPr lang="en-US" sz="2000" b="1" dirty="0" smtClean="0">
                <a:effectLst/>
                <a:ea typeface="Calibri" panose="020F0502020204030204" pitchFamily="34" charset="0"/>
              </a:rPr>
              <a:t>g</a:t>
            </a:r>
            <a:r>
              <a:rPr lang="ru-RU" sz="2000" b="1" dirty="0" smtClean="0">
                <a:effectLst/>
                <a:ea typeface="Calibri" panose="020F0502020204030204" pitchFamily="34" charset="0"/>
              </a:rPr>
              <a:t>/</a:t>
            </a:r>
            <a:r>
              <a:rPr lang="en-US" sz="2000" b="1" dirty="0" err="1" smtClean="0">
                <a:effectLst/>
                <a:ea typeface="Calibri" panose="020F0502020204030204" pitchFamily="34" charset="0"/>
              </a:rPr>
              <a:t>sm</a:t>
            </a:r>
            <a:r>
              <a:rPr lang="ru-RU" sz="2000" b="1" dirty="0" smtClean="0">
                <a:effectLst/>
                <a:ea typeface="Calibri" panose="020F0502020204030204" pitchFamily="34" charset="0"/>
              </a:rPr>
              <a:t>³</a:t>
            </a:r>
            <a:r>
              <a:rPr lang="ru-RU" sz="2000" dirty="0">
                <a:effectLst/>
                <a:ea typeface="Calibri" panose="020F0502020204030204" pitchFamily="34" charset="0"/>
              </a:rPr>
              <a:t>, </a:t>
            </a:r>
            <a:r>
              <a:rPr lang="en-US" sz="2000" dirty="0" smtClean="0">
                <a:effectLst/>
                <a:ea typeface="Calibri" panose="020F0502020204030204" pitchFamily="34" charset="0"/>
              </a:rPr>
              <a:t>and</a:t>
            </a:r>
            <a:r>
              <a:rPr lang="ru-RU" sz="2000" dirty="0" smtClean="0">
                <a:effectLst/>
                <a:ea typeface="Calibri" panose="020F0502020204030204" pitchFamily="34" charset="0"/>
              </a:rPr>
              <a:t> </a:t>
            </a:r>
            <a:r>
              <a:rPr lang="en-US" sz="2000" dirty="0"/>
              <a:t>target  </a:t>
            </a:r>
            <a:r>
              <a:rPr lang="en-US" sz="2000" dirty="0" smtClean="0"/>
              <a:t>length </a:t>
            </a:r>
            <a:r>
              <a:rPr lang="ru-RU" sz="2000" b="1" i="1" dirty="0" smtClean="0">
                <a:effectLst/>
                <a:ea typeface="Calibri" panose="020F0502020204030204" pitchFamily="34" charset="0"/>
              </a:rPr>
              <a:t>x</a:t>
            </a:r>
            <a:r>
              <a:rPr lang="ru-RU" sz="2000" b="1" dirty="0">
                <a:effectLst/>
                <a:ea typeface="Calibri" panose="020F0502020204030204" pitchFamily="34" charset="0"/>
              </a:rPr>
              <a:t> =</a:t>
            </a:r>
            <a:r>
              <a:rPr lang="en-US" sz="2000" b="1" dirty="0">
                <a:effectLst/>
                <a:ea typeface="Calibri" panose="020F0502020204030204" pitchFamily="34" charset="0"/>
              </a:rPr>
              <a:t> </a:t>
            </a:r>
            <a:r>
              <a:rPr lang="ru-RU" sz="2000" b="1" dirty="0">
                <a:effectLst/>
                <a:ea typeface="Calibri" panose="020F0502020204030204" pitchFamily="34" charset="0"/>
              </a:rPr>
              <a:t>50 </a:t>
            </a:r>
            <a:r>
              <a:rPr lang="en-US" sz="2000" b="1" dirty="0" err="1" smtClean="0">
                <a:effectLst/>
                <a:ea typeface="Calibri" panose="020F0502020204030204" pitchFamily="34" charset="0"/>
              </a:rPr>
              <a:t>sm</a:t>
            </a:r>
            <a:r>
              <a:rPr lang="ru-RU" sz="2000" dirty="0" smtClean="0">
                <a:effectLst/>
                <a:ea typeface="Calibri" panose="020F0502020204030204" pitchFamily="34" charset="0"/>
              </a:rPr>
              <a:t>. </a:t>
            </a:r>
            <a:r>
              <a:rPr lang="en-US" sz="2000" dirty="0">
                <a:ea typeface="Calibri" panose="020F0502020204030204" pitchFamily="34" charset="0"/>
              </a:rPr>
              <a:t>The luminosity will be </a:t>
            </a:r>
            <a:r>
              <a:rPr lang="ru-RU" sz="2000" b="1" dirty="0" smtClean="0">
                <a:effectLst/>
                <a:ea typeface="Calibri" panose="020F0502020204030204" pitchFamily="34" charset="0"/>
              </a:rPr>
              <a:t>2.1</a:t>
            </a:r>
            <a:r>
              <a:rPr lang="ru-RU" sz="2000" b="1" dirty="0">
                <a:effectLst/>
                <a:ea typeface="Calibri" panose="020F0502020204030204" pitchFamily="34" charset="0"/>
              </a:rPr>
              <a:t>∙10³⁰ </a:t>
            </a:r>
            <a:r>
              <a:rPr lang="en-US" sz="2000" b="1" dirty="0" err="1" smtClean="0">
                <a:effectLst/>
                <a:ea typeface="Calibri" panose="020F0502020204030204" pitchFamily="34" charset="0"/>
              </a:rPr>
              <a:t>sm</a:t>
            </a:r>
            <a:r>
              <a:rPr lang="ru-RU" sz="2000" b="1" dirty="0" smtClean="0">
                <a:effectLst/>
                <a:ea typeface="Calibri" panose="020F0502020204030204" pitchFamily="34" charset="0"/>
              </a:rPr>
              <a:t>⁻²</a:t>
            </a:r>
            <a:r>
              <a:rPr lang="en-US" sz="2000" b="1" dirty="0" smtClean="0">
                <a:effectLst/>
                <a:ea typeface="Calibri" panose="020F0502020204030204" pitchFamily="34" charset="0"/>
              </a:rPr>
              <a:t>s</a:t>
            </a:r>
            <a:r>
              <a:rPr lang="ru-RU" sz="2000" b="1" dirty="0" smtClean="0">
                <a:effectLst/>
                <a:ea typeface="Calibri" panose="020F0502020204030204" pitchFamily="34" charset="0"/>
              </a:rPr>
              <a:t>⁻</a:t>
            </a:r>
            <a:r>
              <a:rPr lang="ru-RU" sz="2000" b="1" dirty="0">
                <a:effectLst/>
                <a:ea typeface="Calibri" panose="020F0502020204030204" pitchFamily="34" charset="0"/>
              </a:rPr>
              <a:t>¹.</a:t>
            </a:r>
            <a:endParaRPr lang="ru-RU" sz="2000" b="1" dirty="0">
              <a:effectLst/>
              <a:ea typeface="Times New Roman" panose="02020603050405020304" pitchFamily="18" charset="0"/>
            </a:endParaRPr>
          </a:p>
          <a:p>
            <a:pPr indent="450215" algn="just">
              <a:lnSpc>
                <a:spcPct val="115000"/>
              </a:lnSpc>
            </a:pPr>
            <a:r>
              <a:rPr lang="en-US" sz="2000" dirty="0" smtClean="0">
                <a:ea typeface="Calibri" panose="020F0502020204030204" pitchFamily="34" charset="0"/>
              </a:rPr>
              <a:t>The </a:t>
            </a:r>
            <a:r>
              <a:rPr lang="en-US" sz="2000" dirty="0">
                <a:ea typeface="Calibri" panose="020F0502020204030204" pitchFamily="34" charset="0"/>
              </a:rPr>
              <a:t>total expected number of </a:t>
            </a:r>
            <a:r>
              <a:rPr lang="en-US" sz="2000" dirty="0" smtClean="0">
                <a:ea typeface="Calibri" panose="020F0502020204030204" pitchFamily="34" charset="0"/>
              </a:rPr>
              <a:t>events </a:t>
            </a:r>
            <a:r>
              <a:rPr lang="ru-RU" sz="2000" b="1" i="1" dirty="0" smtClean="0">
                <a:effectLst/>
                <a:ea typeface="Calibri" panose="020F0502020204030204" pitchFamily="34" charset="0"/>
              </a:rPr>
              <a:t>N(t</a:t>
            </a:r>
            <a:r>
              <a:rPr lang="ru-RU" sz="2000" b="1" i="1" baseline="-25000" dirty="0" smtClean="0">
                <a:effectLst/>
                <a:ea typeface="Calibri" panose="020F0502020204030204" pitchFamily="34" charset="0"/>
              </a:rPr>
              <a:t>0</a:t>
            </a:r>
            <a:r>
              <a:rPr lang="ru-RU" sz="2000" b="1" i="1" dirty="0">
                <a:effectLst/>
                <a:ea typeface="Calibri" panose="020F0502020204030204" pitchFamily="34" charset="0"/>
              </a:rPr>
              <a:t>)</a:t>
            </a:r>
            <a:r>
              <a:rPr lang="en-US" sz="2000" b="1" i="1" dirty="0">
                <a:effectLst/>
                <a:ea typeface="Calibri" panose="020F0502020204030204" pitchFamily="34" charset="0"/>
              </a:rPr>
              <a:t> </a:t>
            </a:r>
            <a:r>
              <a:rPr lang="ru-RU" sz="2000" b="1" i="1" dirty="0">
                <a:effectLst/>
                <a:ea typeface="Calibri" panose="020F0502020204030204" pitchFamily="34" charset="0"/>
              </a:rPr>
              <a:t>=</a:t>
            </a:r>
            <a:r>
              <a:rPr lang="en-US" sz="2000" b="1" i="1" dirty="0">
                <a:effectLst/>
                <a:ea typeface="Calibri" panose="020F0502020204030204" pitchFamily="34" charset="0"/>
              </a:rPr>
              <a:t> </a:t>
            </a:r>
            <a:r>
              <a:rPr lang="ru-RU" sz="2000" b="1" i="1" dirty="0">
                <a:effectLst/>
                <a:ea typeface="Calibri" panose="020F0502020204030204" pitchFamily="34" charset="0"/>
              </a:rPr>
              <a:t>L d</a:t>
            </a:r>
            <a:r>
              <a:rPr lang="ru-RU" sz="2000" b="1" i="1" dirty="0">
                <a:effectLst/>
                <a:ea typeface="Calibri" panose="020F0502020204030204" pitchFamily="34" charset="0"/>
                <a:sym typeface="Symbol" panose="05050102010706020507" pitchFamily="18" charset="2"/>
              </a:rPr>
              <a:t></a:t>
            </a:r>
            <a:r>
              <a:rPr lang="ru-RU" sz="2000" b="1" i="1" dirty="0">
                <a:effectLst/>
                <a:ea typeface="Calibri" panose="020F0502020204030204" pitchFamily="34" charset="0"/>
              </a:rPr>
              <a:t>/dt(t</a:t>
            </a:r>
            <a:r>
              <a:rPr lang="ru-RU" sz="2000" b="1" i="1" baseline="-25000" dirty="0">
                <a:effectLst/>
                <a:ea typeface="Calibri" panose="020F0502020204030204" pitchFamily="34" charset="0"/>
              </a:rPr>
              <a:t>0</a:t>
            </a:r>
            <a:r>
              <a:rPr lang="ru-RU" sz="2000" b="1" i="1" dirty="0">
                <a:effectLst/>
                <a:ea typeface="Calibri" panose="020F0502020204030204" pitchFamily="34" charset="0"/>
              </a:rPr>
              <a:t>) </a:t>
            </a:r>
            <a:r>
              <a:rPr lang="ru-RU" sz="2000" b="1" i="1" dirty="0">
                <a:effectLst/>
                <a:ea typeface="Calibri" panose="020F0502020204030204" pitchFamily="34" charset="0"/>
                <a:sym typeface="Symbol" panose="05050102010706020507" pitchFamily="18" charset="2"/>
              </a:rPr>
              <a:t></a:t>
            </a:r>
            <a:r>
              <a:rPr lang="ru-RU" sz="2000" b="1" i="1" dirty="0">
                <a:effectLst/>
                <a:ea typeface="Calibri" panose="020F0502020204030204" pitchFamily="34" charset="0"/>
              </a:rPr>
              <a:t>t</a:t>
            </a:r>
            <a:r>
              <a:rPr lang="ru-RU" sz="2000" b="1" i="1" dirty="0">
                <a:effectLst/>
                <a:ea typeface="Calibri" panose="020F0502020204030204" pitchFamily="34" charset="0"/>
                <a:sym typeface="Symbol" panose="05050102010706020507" pitchFamily="18" charset="2"/>
              </a:rPr>
              <a:t></a:t>
            </a:r>
            <a:r>
              <a:rPr lang="ru-RU" sz="2000" b="1" i="1" dirty="0">
                <a:effectLst/>
                <a:ea typeface="Calibri" panose="020F0502020204030204" pitchFamily="34" charset="0"/>
              </a:rPr>
              <a:t>/</a:t>
            </a:r>
            <a:r>
              <a:rPr lang="ru-RU" sz="2000" b="1" i="1" dirty="0">
                <a:effectLst/>
                <a:ea typeface="Calibri" panose="020F0502020204030204" pitchFamily="34" charset="0"/>
                <a:sym typeface="Symbol" panose="05050102010706020507" pitchFamily="18" charset="2"/>
              </a:rPr>
              <a:t></a:t>
            </a:r>
            <a:r>
              <a:rPr lang="ru-RU" sz="2000" dirty="0">
                <a:effectLst/>
                <a:ea typeface="Calibri" panose="020F0502020204030204" pitchFamily="34" charset="0"/>
              </a:rPr>
              <a:t> </a:t>
            </a:r>
            <a:r>
              <a:rPr lang="en-US" sz="2000" dirty="0">
                <a:ea typeface="Calibri" panose="020F0502020204030204" pitchFamily="34" charset="0"/>
              </a:rPr>
              <a:t>with an average value </a:t>
            </a:r>
            <a:r>
              <a:rPr lang="en-US" sz="2000" dirty="0" smtClean="0">
                <a:ea typeface="Calibri" panose="020F0502020204030204" pitchFamily="34" charset="0"/>
              </a:rPr>
              <a:t>of </a:t>
            </a:r>
            <a:r>
              <a:rPr lang="ru-RU" sz="2000" b="1" i="1" dirty="0" smtClean="0">
                <a:effectLst/>
                <a:ea typeface="Calibri" panose="020F0502020204030204" pitchFamily="34" charset="0"/>
              </a:rPr>
              <a:t>t</a:t>
            </a:r>
            <a:r>
              <a:rPr lang="ru-RU" sz="2000" b="1" baseline="-25000" dirty="0" smtClean="0">
                <a:effectLst/>
                <a:ea typeface="Calibri" panose="020F0502020204030204" pitchFamily="34" charset="0"/>
              </a:rPr>
              <a:t>0</a:t>
            </a:r>
            <a:r>
              <a:rPr lang="en-US" sz="2000" b="1" baseline="-25000" dirty="0">
                <a:effectLst/>
                <a:ea typeface="Calibri" panose="020F0502020204030204" pitchFamily="34" charset="0"/>
              </a:rPr>
              <a:t> </a:t>
            </a:r>
            <a:r>
              <a:rPr lang="ru-RU" sz="2000" b="1" dirty="0">
                <a:effectLst/>
                <a:ea typeface="Calibri" panose="020F0502020204030204" pitchFamily="34" charset="0"/>
              </a:rPr>
              <a:t>=</a:t>
            </a:r>
            <a:r>
              <a:rPr lang="en-US" sz="2000" b="1" dirty="0">
                <a:effectLst/>
                <a:ea typeface="Calibri" panose="020F0502020204030204" pitchFamily="34" charset="0"/>
              </a:rPr>
              <a:t> </a:t>
            </a:r>
            <a:r>
              <a:rPr lang="ru-RU" sz="2000" b="1" dirty="0">
                <a:effectLst/>
                <a:ea typeface="Calibri" panose="020F0502020204030204" pitchFamily="34" charset="0"/>
              </a:rPr>
              <a:t>0.22</a:t>
            </a:r>
            <a:r>
              <a:rPr lang="en-US" sz="2000" b="1" dirty="0">
                <a:effectLst/>
                <a:ea typeface="Calibri" panose="020F0502020204030204" pitchFamily="34" charset="0"/>
              </a:rPr>
              <a:t> </a:t>
            </a:r>
            <a:r>
              <a:rPr lang="en-US" sz="2000" b="1" dirty="0">
                <a:ea typeface="Calibri" panose="020F0502020204030204" pitchFamily="34" charset="0"/>
              </a:rPr>
              <a:t> (GeV/c)² </a:t>
            </a:r>
            <a:r>
              <a:rPr lang="en-US" sz="2000" dirty="0" smtClean="0">
                <a:effectLst/>
                <a:ea typeface="Calibri" panose="020F0502020204030204" pitchFamily="34" charset="0"/>
              </a:rPr>
              <a:t>for the</a:t>
            </a:r>
            <a:r>
              <a:rPr lang="ru-RU" sz="2000" dirty="0" smtClean="0">
                <a:effectLst/>
                <a:ea typeface="Calibri" panose="020F0502020204030204" pitchFamily="34" charset="0"/>
              </a:rPr>
              <a:t> </a:t>
            </a:r>
            <a:r>
              <a:rPr lang="en-US" sz="2000" dirty="0" smtClean="0">
                <a:effectLst/>
                <a:ea typeface="Calibri" panose="020F0502020204030204" pitchFamily="34" charset="0"/>
              </a:rPr>
              <a:t>region of</a:t>
            </a:r>
            <a:r>
              <a:rPr lang="ru-RU" sz="2000" dirty="0" smtClean="0">
                <a:effectLst/>
                <a:ea typeface="Calibri" panose="020F0502020204030204" pitchFamily="34" charset="0"/>
              </a:rPr>
              <a:t> </a:t>
            </a:r>
            <a:r>
              <a:rPr lang="ru-RU" sz="2000" b="1" i="1" dirty="0" smtClean="0">
                <a:effectLst/>
                <a:ea typeface="Calibri" panose="020F0502020204030204" pitchFamily="34" charset="0"/>
                <a:sym typeface="Symbol" panose="05050102010706020507" pitchFamily="18" charset="2"/>
              </a:rPr>
              <a:t></a:t>
            </a:r>
            <a:r>
              <a:rPr lang="en-US" sz="2000" b="1" i="1" dirty="0">
                <a:ea typeface="Calibri" panose="020F0502020204030204" pitchFamily="34" charset="0"/>
                <a:sym typeface="Symbol" panose="05050102010706020507" pitchFamily="18" charset="2"/>
              </a:rPr>
              <a:t> </a:t>
            </a:r>
            <a:r>
              <a:rPr lang="ru-RU" sz="2000" b="1" i="1" dirty="0" smtClean="0">
                <a:effectLst/>
                <a:ea typeface="Calibri" panose="020F0502020204030204" pitchFamily="34" charset="0"/>
              </a:rPr>
              <a:t>t</a:t>
            </a:r>
            <a:r>
              <a:rPr lang="en-US" sz="2000" b="1" i="1" dirty="0">
                <a:effectLst/>
                <a:ea typeface="Calibri" panose="020F0502020204030204" pitchFamily="34" charset="0"/>
              </a:rPr>
              <a:t> </a:t>
            </a:r>
            <a:r>
              <a:rPr lang="ru-RU" sz="2000" b="1" dirty="0">
                <a:effectLst/>
                <a:ea typeface="Calibri" panose="020F0502020204030204" pitchFamily="34" charset="0"/>
              </a:rPr>
              <a:t>=</a:t>
            </a:r>
            <a:r>
              <a:rPr lang="en-US" sz="2000" b="1" dirty="0">
                <a:effectLst/>
                <a:ea typeface="Calibri" panose="020F0502020204030204" pitchFamily="34" charset="0"/>
              </a:rPr>
              <a:t> </a:t>
            </a:r>
            <a:r>
              <a:rPr lang="ru-RU" sz="2000" b="1" dirty="0" smtClean="0">
                <a:effectLst/>
                <a:ea typeface="Calibri" panose="020F0502020204030204" pitchFamily="34" charset="0"/>
              </a:rPr>
              <a:t>0.03</a:t>
            </a:r>
            <a:r>
              <a:rPr lang="en-US" sz="2000" b="1" dirty="0" smtClean="0">
                <a:effectLst/>
                <a:ea typeface="Calibri" panose="020F0502020204030204" pitchFamily="34" charset="0"/>
              </a:rPr>
              <a:t> </a:t>
            </a:r>
            <a:r>
              <a:rPr lang="en-US" sz="2000" b="1" dirty="0" smtClean="0">
                <a:ea typeface="Calibri" panose="020F0502020204030204" pitchFamily="34" charset="0"/>
              </a:rPr>
              <a:t>(</a:t>
            </a:r>
            <a:r>
              <a:rPr lang="en-US" sz="2000" b="1" dirty="0">
                <a:ea typeface="Calibri" panose="020F0502020204030204" pitchFamily="34" charset="0"/>
              </a:rPr>
              <a:t>GeV/c)²</a:t>
            </a:r>
            <a:r>
              <a:rPr lang="en-US" sz="2000" dirty="0">
                <a:ea typeface="Calibri" panose="020F0502020204030204" pitchFamily="34" charset="0"/>
              </a:rPr>
              <a:t>, with azimuth </a:t>
            </a:r>
            <a:r>
              <a:rPr lang="en-US" sz="2000" dirty="0" smtClean="0">
                <a:ea typeface="Calibri" panose="020F0502020204030204" pitchFamily="34" charset="0"/>
              </a:rPr>
              <a:t>acceptance </a:t>
            </a:r>
            <a:r>
              <a:rPr lang="ru-RU" sz="2000" b="1" dirty="0" smtClean="0">
                <a:effectLst/>
                <a:ea typeface="Calibri" panose="020F0502020204030204" pitchFamily="34" charset="0"/>
                <a:sym typeface="Symbol" panose="05050102010706020507" pitchFamily="18" charset="2"/>
              </a:rPr>
              <a:t></a:t>
            </a:r>
            <a:r>
              <a:rPr lang="ru-RU" sz="2000" b="1" dirty="0">
                <a:effectLst/>
                <a:ea typeface="Calibri" panose="020F0502020204030204" pitchFamily="34" charset="0"/>
              </a:rPr>
              <a:t>/</a:t>
            </a:r>
            <a:r>
              <a:rPr lang="ru-RU" sz="2000" b="1" dirty="0">
                <a:effectLst/>
                <a:ea typeface="Calibri" panose="020F0502020204030204" pitchFamily="34" charset="0"/>
                <a:sym typeface="Symbol" panose="05050102010706020507" pitchFamily="18" charset="2"/>
              </a:rPr>
              <a:t></a:t>
            </a:r>
            <a:r>
              <a:rPr lang="en-US" sz="2000" b="1" dirty="0">
                <a:effectLst/>
                <a:ea typeface="Calibri" panose="020F0502020204030204" pitchFamily="34" charset="0"/>
              </a:rPr>
              <a:t> </a:t>
            </a:r>
            <a:r>
              <a:rPr lang="ru-RU" sz="2000" b="1" dirty="0">
                <a:effectLst/>
                <a:ea typeface="Calibri" panose="020F0502020204030204" pitchFamily="34" charset="0"/>
              </a:rPr>
              <a:t>=</a:t>
            </a:r>
            <a:r>
              <a:rPr lang="en-US" sz="2000" b="1" dirty="0">
                <a:effectLst/>
                <a:ea typeface="Calibri" panose="020F0502020204030204" pitchFamily="34" charset="0"/>
              </a:rPr>
              <a:t> </a:t>
            </a:r>
            <a:r>
              <a:rPr lang="ru-RU" sz="2000" b="1" dirty="0">
                <a:effectLst/>
                <a:ea typeface="Calibri" panose="020F0502020204030204" pitchFamily="34" charset="0"/>
              </a:rPr>
              <a:t>0.17 </a:t>
            </a:r>
            <a:r>
              <a:rPr lang="en-US" sz="2000" dirty="0">
                <a:ea typeface="Calibri" panose="020F0502020204030204" pitchFamily="34" charset="0"/>
              </a:rPr>
              <a:t>(when using two </a:t>
            </a:r>
            <a:r>
              <a:rPr lang="en-US" sz="2000" dirty="0" smtClean="0">
                <a:ea typeface="Calibri" panose="020F0502020204030204" pitchFamily="34" charset="0"/>
              </a:rPr>
              <a:t>arms </a:t>
            </a:r>
            <a:r>
              <a:rPr lang="en-US" sz="2000" dirty="0">
                <a:ea typeface="Calibri" panose="020F0502020204030204" pitchFamily="34" charset="0"/>
              </a:rPr>
              <a:t>spectrometers), differential cross section </a:t>
            </a:r>
            <a:r>
              <a:rPr lang="ru-RU" sz="2000" b="1" i="1" dirty="0" smtClean="0">
                <a:effectLst/>
                <a:ea typeface="Calibri" panose="020F0502020204030204" pitchFamily="34" charset="0"/>
              </a:rPr>
              <a:t>d</a:t>
            </a:r>
            <a:r>
              <a:rPr lang="ru-RU" sz="2000" b="1" i="1" dirty="0">
                <a:effectLst/>
                <a:ea typeface="Calibri" panose="020F0502020204030204" pitchFamily="34" charset="0"/>
                <a:sym typeface="Symbol" panose="05050102010706020507" pitchFamily="18" charset="2"/>
              </a:rPr>
              <a:t></a:t>
            </a:r>
            <a:r>
              <a:rPr lang="ru-RU" sz="2000" b="1" i="1" dirty="0">
                <a:effectLst/>
                <a:ea typeface="Calibri" panose="020F0502020204030204" pitchFamily="34" charset="0"/>
              </a:rPr>
              <a:t>/dt(t</a:t>
            </a:r>
            <a:r>
              <a:rPr lang="ru-RU" sz="2000" b="1" i="1" baseline="-25000" dirty="0">
                <a:effectLst/>
                <a:ea typeface="Calibri" panose="020F0502020204030204" pitchFamily="34" charset="0"/>
              </a:rPr>
              <a:t>0</a:t>
            </a:r>
            <a:r>
              <a:rPr lang="ru-RU" sz="2000" b="1" i="1" dirty="0">
                <a:effectLst/>
                <a:ea typeface="Calibri" panose="020F0502020204030204" pitchFamily="34" charset="0"/>
              </a:rPr>
              <a:t>)</a:t>
            </a:r>
            <a:r>
              <a:rPr lang="ru-RU" sz="2000" b="1" dirty="0">
                <a:effectLst/>
                <a:ea typeface="Calibri" panose="020F0502020204030204" pitchFamily="34" charset="0"/>
              </a:rPr>
              <a:t> (0.22) = (8.326</a:t>
            </a:r>
            <a:r>
              <a:rPr lang="ru-RU" sz="2000" b="1" dirty="0">
                <a:effectLst/>
                <a:ea typeface="Calibri" panose="020F0502020204030204" pitchFamily="34" charset="0"/>
                <a:sym typeface="Symbol" panose="05050102010706020507" pitchFamily="18" charset="2"/>
              </a:rPr>
              <a:t></a:t>
            </a:r>
            <a:r>
              <a:rPr lang="ru-RU" sz="2000" b="1" dirty="0">
                <a:effectLst/>
                <a:ea typeface="Calibri" panose="020F0502020204030204" pitchFamily="34" charset="0"/>
              </a:rPr>
              <a:t>0.073</a:t>
            </a:r>
            <a:r>
              <a:rPr lang="ru-RU" sz="2000" b="1" dirty="0" smtClean="0">
                <a:effectLst/>
                <a:ea typeface="Calibri" panose="020F0502020204030204" pitchFamily="34" charset="0"/>
              </a:rPr>
              <a:t>)</a:t>
            </a:r>
            <a:r>
              <a:rPr lang="en-US" sz="2000" b="1" dirty="0" smtClean="0">
                <a:ea typeface="Calibri" panose="020F0502020204030204" pitchFamily="34" charset="0"/>
              </a:rPr>
              <a:t> </a:t>
            </a:r>
            <a:r>
              <a:rPr lang="en-US" sz="2000" b="1" dirty="0" err="1">
                <a:ea typeface="Calibri" panose="020F0502020204030204" pitchFamily="34" charset="0"/>
              </a:rPr>
              <a:t>mb</a:t>
            </a:r>
            <a:r>
              <a:rPr lang="en-US" sz="2000" b="1" dirty="0">
                <a:ea typeface="Calibri" panose="020F0502020204030204" pitchFamily="34" charset="0"/>
              </a:rPr>
              <a:t>/(GeV/c)² </a:t>
            </a:r>
            <a:r>
              <a:rPr lang="en-US" sz="2000" dirty="0">
                <a:ea typeface="Calibri" panose="020F0502020204030204" pitchFamily="34" charset="0"/>
              </a:rPr>
              <a:t>for one hour of accelerator operation will be </a:t>
            </a:r>
            <a:r>
              <a:rPr lang="ru-RU" sz="2000" b="1" dirty="0" smtClean="0">
                <a:effectLst/>
                <a:ea typeface="Calibri" panose="020F0502020204030204" pitchFamily="34" charset="0"/>
              </a:rPr>
              <a:t>2.1</a:t>
            </a:r>
            <a:r>
              <a:rPr lang="ru-RU" sz="2000" b="1" i="1" dirty="0">
                <a:effectLst/>
                <a:ea typeface="Calibri" panose="020F0502020204030204" pitchFamily="34" charset="0"/>
              </a:rPr>
              <a:t>∙</a:t>
            </a:r>
            <a:r>
              <a:rPr lang="ru-RU" sz="2000" b="1" dirty="0">
                <a:effectLst/>
                <a:ea typeface="Calibri" panose="020F0502020204030204" pitchFamily="34" charset="0"/>
              </a:rPr>
              <a:t>10³⁰</a:t>
            </a:r>
            <a:r>
              <a:rPr lang="ru-RU" sz="2000" b="1" i="1" dirty="0">
                <a:effectLst/>
                <a:ea typeface="Calibri" panose="020F0502020204030204" pitchFamily="34" charset="0"/>
              </a:rPr>
              <a:t>∙</a:t>
            </a:r>
            <a:r>
              <a:rPr lang="ru-RU" sz="2000" b="1" dirty="0">
                <a:effectLst/>
                <a:ea typeface="Calibri" panose="020F0502020204030204" pitchFamily="34" charset="0"/>
              </a:rPr>
              <a:t>8.326∙10⁻²⁷∙0.03∙0.17∙3.6∙10³ =</a:t>
            </a:r>
            <a:r>
              <a:rPr lang="en-US" sz="2000" b="1" dirty="0">
                <a:effectLst/>
                <a:ea typeface="Calibri" panose="020F0502020204030204" pitchFamily="34" charset="0"/>
              </a:rPr>
              <a:t> </a:t>
            </a:r>
            <a:r>
              <a:rPr lang="ru-RU" sz="2000" b="1" dirty="0">
                <a:effectLst/>
                <a:ea typeface="Calibri" panose="020F0502020204030204" pitchFamily="34" charset="0"/>
              </a:rPr>
              <a:t>3.21∙10⁵</a:t>
            </a:r>
            <a:r>
              <a:rPr lang="en-US" sz="2000" b="1" dirty="0">
                <a:effectLst/>
                <a:ea typeface="Calibri" panose="020F0502020204030204" pitchFamily="34" charset="0"/>
              </a:rPr>
              <a:t> </a:t>
            </a:r>
            <a:r>
              <a:rPr lang="en-US" sz="2000" b="1" dirty="0">
                <a:ea typeface="Calibri" panose="020F0502020204030204" pitchFamily="34" charset="0"/>
              </a:rPr>
              <a:t> protons/hour.</a:t>
            </a:r>
            <a:endParaRPr lang="ru-RU" sz="2000" b="1" dirty="0">
              <a:effectLst/>
              <a:ea typeface="Calibri" panose="020F0502020204030204" pitchFamily="34" charset="0"/>
            </a:endParaRPr>
          </a:p>
          <a:p>
            <a:pPr indent="450215" algn="just">
              <a:lnSpc>
                <a:spcPct val="115000"/>
              </a:lnSpc>
            </a:pPr>
            <a:r>
              <a:rPr lang="en-US" sz="2000" dirty="0">
                <a:ea typeface="Calibri" panose="020F0502020204030204" pitchFamily="34" charset="0"/>
              </a:rPr>
              <a:t>It takes less than a day to measure the analyzing power with an accuracy of 5</a:t>
            </a:r>
            <a:r>
              <a:rPr lang="en-US" sz="2000" dirty="0" smtClean="0">
                <a:ea typeface="Calibri" panose="020F0502020204030204" pitchFamily="34" charset="0"/>
              </a:rPr>
              <a:t>%.!!!</a:t>
            </a:r>
          </a:p>
          <a:p>
            <a:pPr indent="450215" algn="just">
              <a:lnSpc>
                <a:spcPct val="115000"/>
              </a:lnSpc>
            </a:pPr>
            <a:r>
              <a:rPr lang="en-US" sz="2000" dirty="0" smtClean="0">
                <a:ea typeface="Times New Roman" panose="02020603050405020304" pitchFamily="18" charset="0"/>
              </a:rPr>
              <a:t>For 16 </a:t>
            </a:r>
            <a:r>
              <a:rPr lang="en-US" sz="2000" dirty="0">
                <a:ea typeface="Calibri" panose="020F0502020204030204" pitchFamily="34" charset="0"/>
              </a:rPr>
              <a:t>GeV</a:t>
            </a:r>
            <a:r>
              <a:rPr lang="ru-RU" sz="2000" dirty="0">
                <a:ea typeface="Calibri" panose="020F0502020204030204" pitchFamily="34" charset="0"/>
              </a:rPr>
              <a:t>/</a:t>
            </a:r>
            <a:r>
              <a:rPr lang="en-US" sz="2000" i="1" dirty="0">
                <a:ea typeface="Calibri" panose="020F0502020204030204" pitchFamily="34" charset="0"/>
              </a:rPr>
              <a:t>c </a:t>
            </a:r>
            <a:r>
              <a:rPr lang="en-US" sz="2000" dirty="0" smtClean="0">
                <a:ea typeface="Times New Roman" panose="02020603050405020304" pitchFamily="18" charset="0"/>
              </a:rPr>
              <a:t>with </a:t>
            </a:r>
            <a:r>
              <a:rPr lang="en-US" sz="2000" dirty="0">
                <a:ea typeface="Times New Roman" panose="02020603050405020304" pitchFamily="18" charset="0"/>
              </a:rPr>
              <a:t>our cutoff (previous </a:t>
            </a:r>
            <a:r>
              <a:rPr lang="en-US" sz="2000" dirty="0" smtClean="0">
                <a:ea typeface="Times New Roman" panose="02020603050405020304" pitchFamily="18" charset="0"/>
              </a:rPr>
              <a:t>slide) </a:t>
            </a:r>
            <a:r>
              <a:rPr lang="en-US" sz="2000" dirty="0">
                <a:ea typeface="Times New Roman" panose="02020603050405020304" pitchFamily="18" charset="0"/>
              </a:rPr>
              <a:t>- lower limit from </a:t>
            </a:r>
            <a:r>
              <a:rPr lang="en-US" sz="2000" dirty="0" smtClean="0">
                <a:ea typeface="Times New Roman" panose="02020603050405020304" pitchFamily="18" charset="0"/>
              </a:rPr>
              <a:t>0.25 </a:t>
            </a:r>
            <a:r>
              <a:rPr lang="en-US" sz="2000" dirty="0" smtClean="0"/>
              <a:t>we </a:t>
            </a:r>
            <a:r>
              <a:rPr lang="en-US" sz="2000" dirty="0"/>
              <a:t>can reach 5% accuracy in 2-3 days for pp scattering and accuracy 10% for p(bar)p scattering in 5-7 </a:t>
            </a:r>
            <a:r>
              <a:rPr lang="en-US" sz="2000" dirty="0" smtClean="0"/>
              <a:t>days</a:t>
            </a:r>
            <a:endParaRPr lang="ru-RU" sz="2000" dirty="0"/>
          </a:p>
          <a:p>
            <a:pPr marL="0" indent="0">
              <a:buNone/>
            </a:pPr>
            <a:r>
              <a:rPr lang="ru-RU" sz="2000" dirty="0" smtClean="0">
                <a:effectLst/>
                <a:ea typeface="Times New Roman" panose="02020603050405020304" pitchFamily="18" charset="0"/>
              </a:rPr>
              <a:t> </a:t>
            </a:r>
            <a:endParaRPr lang="ru-RU" sz="2000" dirty="0">
              <a:effectLst/>
              <a:ea typeface="Times New Roman" panose="02020603050405020304" pitchFamily="18" charset="0"/>
            </a:endParaRPr>
          </a:p>
          <a:p>
            <a:endParaRPr lang="ru-RU" sz="2000" dirty="0"/>
          </a:p>
        </p:txBody>
      </p:sp>
    </p:spTree>
    <p:extLst>
      <p:ext uri="{BB962C8B-B14F-4D97-AF65-F5344CB8AC3E}">
        <p14:creationId xmlns:p14="http://schemas.microsoft.com/office/powerpoint/2010/main" val="1964694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911" y="-237749"/>
            <a:ext cx="10515600" cy="1325563"/>
          </a:xfrm>
        </p:spPr>
        <p:txBody>
          <a:bodyPr>
            <a:normAutofit/>
          </a:bodyPr>
          <a:lstStyle/>
          <a:p>
            <a:r>
              <a:rPr lang="en-US" sz="4000" dirty="0" smtClean="0">
                <a:latin typeface="Times New Roman" panose="02020603050405020304" pitchFamily="18" charset="0"/>
                <a:ea typeface="Calibri" panose="020F0502020204030204" pitchFamily="34" charset="0"/>
              </a:rPr>
              <a:t>Number </a:t>
            </a:r>
            <a:r>
              <a:rPr lang="en-US" sz="4000" dirty="0">
                <a:latin typeface="Times New Roman" panose="02020603050405020304" pitchFamily="18" charset="0"/>
                <a:ea typeface="Calibri" panose="020F0502020204030204" pitchFamily="34" charset="0"/>
              </a:rPr>
              <a:t>of events</a:t>
            </a:r>
            <a:r>
              <a:rPr lang="en-US" sz="4000" dirty="0" smtClean="0"/>
              <a:t> </a:t>
            </a:r>
            <a:r>
              <a:rPr lang="en-US" sz="4000" dirty="0"/>
              <a:t>of two different detector setup</a:t>
            </a:r>
            <a:endParaRPr lang="ru-RU" sz="4000" dirty="0"/>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159026" y="658880"/>
            <a:ext cx="8521148" cy="5075054"/>
          </a:xfrm>
          <a:prstGeom prst="rect">
            <a:avLst/>
          </a:prstGeom>
          <a:noFill/>
          <a:ln>
            <a:noFill/>
          </a:ln>
        </p:spPr>
      </p:pic>
      <p:sp>
        <p:nvSpPr>
          <p:cNvPr id="6" name="Rectangle 2"/>
          <p:cNvSpPr>
            <a:spLocks noChangeArrowheads="1"/>
          </p:cNvSpPr>
          <p:nvPr/>
        </p:nvSpPr>
        <p:spPr bwMode="auto">
          <a:xfrm>
            <a:off x="4872158" y="2348945"/>
            <a:ext cx="2549059" cy="580298"/>
          </a:xfrm>
          <a:prstGeom prst="rect">
            <a:avLst/>
          </a:prstGeom>
          <a:solidFill>
            <a:schemeClr val="bg1"/>
          </a:solid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202124"/>
                </a:solidFill>
                <a:effectLst/>
              </a:rPr>
              <a:t>Momentum distribution </a:t>
            </a:r>
            <a:endParaRPr kumimoji="0" lang="en-US" altLang="ru-RU" sz="2000" b="0" i="0" u="none" strike="noStrike" cap="none" normalizeH="0" baseline="0" dirty="0" smtClean="0">
              <a:ln>
                <a:noFill/>
              </a:ln>
              <a:solidFill>
                <a:srgbClr val="202124"/>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202124"/>
                </a:solidFill>
                <a:effectLst/>
              </a:rPr>
              <a:t>of </a:t>
            </a:r>
            <a:r>
              <a:rPr kumimoji="0" lang="ru-RU" altLang="ru-RU" sz="2000" b="0" i="0" u="none" strike="noStrike" cap="none" normalizeH="0" baseline="0" dirty="0">
                <a:ln>
                  <a:noFill/>
                </a:ln>
                <a:solidFill>
                  <a:srgbClr val="202124"/>
                </a:solidFill>
                <a:effectLst/>
              </a:rPr>
              <a:t>the recoil proton</a:t>
            </a:r>
            <a:endParaRPr kumimoji="0" lang="ru-RU" altLang="ru-RU" sz="2000" b="0" i="0" u="none" strike="noStrike" cap="none" normalizeH="0" baseline="0" dirty="0">
              <a:ln>
                <a:noFill/>
              </a:ln>
              <a:solidFill>
                <a:schemeClr val="tx1"/>
              </a:solidFill>
              <a:effectLst/>
            </a:endParaRPr>
          </a:p>
        </p:txBody>
      </p:sp>
      <p:sp>
        <p:nvSpPr>
          <p:cNvPr id="3" name="Объект 2"/>
          <p:cNvSpPr>
            <a:spLocks noGrp="1"/>
          </p:cNvSpPr>
          <p:nvPr>
            <p:ph idx="1"/>
          </p:nvPr>
        </p:nvSpPr>
        <p:spPr>
          <a:xfrm>
            <a:off x="8563389" y="1020738"/>
            <a:ext cx="3628612" cy="4351338"/>
          </a:xfrm>
        </p:spPr>
        <p:txBody>
          <a:bodyPr>
            <a:normAutofit lnSpcReduction="10000"/>
          </a:bodyPr>
          <a:lstStyle/>
          <a:p>
            <a:r>
              <a:rPr lang="en-US" sz="2000" b="1" dirty="0">
                <a:solidFill>
                  <a:srgbClr val="FF0000"/>
                </a:solidFill>
              </a:rPr>
              <a:t>Polarized target without magnetic field for Scintillator detector setup         </a:t>
            </a:r>
            <a:r>
              <a:rPr lang="en-US" sz="2000" b="1" dirty="0"/>
              <a:t>3971</a:t>
            </a:r>
            <a:endParaRPr lang="ru-RU" sz="2000" b="1" dirty="0"/>
          </a:p>
          <a:p>
            <a:r>
              <a:rPr lang="en-US" sz="2000" b="1" dirty="0">
                <a:solidFill>
                  <a:srgbClr val="FF66FF"/>
                </a:solidFill>
              </a:rPr>
              <a:t>Liquid hydrogen target without magnetic field for Scintillator detector setup         </a:t>
            </a:r>
            <a:r>
              <a:rPr lang="en-US" sz="2000" b="1" dirty="0"/>
              <a:t>4080</a:t>
            </a:r>
            <a:endParaRPr lang="ru-RU" sz="2000" b="1" dirty="0"/>
          </a:p>
          <a:p>
            <a:r>
              <a:rPr lang="en-US" sz="2000" b="1" dirty="0">
                <a:solidFill>
                  <a:srgbClr val="00FF00"/>
                </a:solidFill>
              </a:rPr>
              <a:t>Polarized target with magnetic field for Scintillator detector setup                          </a:t>
            </a:r>
            <a:r>
              <a:rPr lang="en-US" sz="2000" b="1" dirty="0"/>
              <a:t>3956</a:t>
            </a:r>
            <a:endParaRPr lang="ru-RU" sz="2000" b="1" dirty="0"/>
          </a:p>
          <a:p>
            <a:r>
              <a:rPr lang="en-US" sz="2000" b="1" dirty="0">
                <a:solidFill>
                  <a:srgbClr val="6666FF"/>
                </a:solidFill>
              </a:rPr>
              <a:t>Liquid hydrogen target </a:t>
            </a:r>
            <a:r>
              <a:rPr lang="en-US" sz="2000" b="1" dirty="0" smtClean="0">
                <a:solidFill>
                  <a:srgbClr val="6666FF"/>
                </a:solidFill>
              </a:rPr>
              <a:t>without </a:t>
            </a:r>
            <a:r>
              <a:rPr lang="en-US" sz="2000" b="1" dirty="0">
                <a:solidFill>
                  <a:srgbClr val="6666FF"/>
                </a:solidFill>
              </a:rPr>
              <a:t>magnetic field for Proportional chamber detector  </a:t>
            </a:r>
            <a:r>
              <a:rPr lang="en-US" sz="2000" b="1" dirty="0" smtClean="0"/>
              <a:t>10146</a:t>
            </a:r>
            <a:endParaRPr lang="ru-RU" sz="2000" b="1" dirty="0"/>
          </a:p>
          <a:p>
            <a:pPr marL="0" indent="0">
              <a:buNone/>
            </a:pPr>
            <a:endParaRPr lang="ru-RU" sz="2000" dirty="0">
              <a:solidFill>
                <a:srgbClr val="6666FF"/>
              </a:solidFill>
            </a:endParaRPr>
          </a:p>
        </p:txBody>
      </p:sp>
      <p:sp>
        <p:nvSpPr>
          <p:cNvPr id="4" name="Прямоугольник 3"/>
          <p:cNvSpPr/>
          <p:nvPr/>
        </p:nvSpPr>
        <p:spPr>
          <a:xfrm>
            <a:off x="579368" y="5901133"/>
            <a:ext cx="10746685" cy="729430"/>
          </a:xfrm>
          <a:prstGeom prst="rect">
            <a:avLst/>
          </a:prstGeom>
        </p:spPr>
        <p:txBody>
          <a:bodyPr wrap="square">
            <a:spAutoFit/>
          </a:bodyPr>
          <a:lstStyle/>
          <a:p>
            <a:pPr indent="450215" algn="just">
              <a:lnSpc>
                <a:spcPct val="115000"/>
              </a:lnSpc>
            </a:pPr>
            <a:r>
              <a:rPr lang="en-US" dirty="0">
                <a:ea typeface="Times New Roman" panose="02020603050405020304" pitchFamily="18" charset="0"/>
              </a:rPr>
              <a:t>For 16 </a:t>
            </a:r>
            <a:r>
              <a:rPr lang="en-US" dirty="0">
                <a:ea typeface="Calibri" panose="020F0502020204030204" pitchFamily="34" charset="0"/>
              </a:rPr>
              <a:t>GeV</a:t>
            </a:r>
            <a:r>
              <a:rPr lang="ru-RU" dirty="0">
                <a:ea typeface="Calibri" panose="020F0502020204030204" pitchFamily="34" charset="0"/>
              </a:rPr>
              <a:t>/</a:t>
            </a:r>
            <a:r>
              <a:rPr lang="en-US" i="1" dirty="0">
                <a:ea typeface="Calibri" panose="020F0502020204030204" pitchFamily="34" charset="0"/>
              </a:rPr>
              <a:t>c </a:t>
            </a:r>
            <a:r>
              <a:rPr lang="en-US" dirty="0">
                <a:ea typeface="Times New Roman" panose="02020603050405020304" pitchFamily="18" charset="0"/>
              </a:rPr>
              <a:t>with our cutoff </a:t>
            </a:r>
            <a:r>
              <a:rPr lang="en-US" dirty="0" smtClean="0">
                <a:ea typeface="Times New Roman" panose="02020603050405020304" pitchFamily="18" charset="0"/>
              </a:rPr>
              <a:t>- </a:t>
            </a:r>
            <a:r>
              <a:rPr lang="en-US" dirty="0">
                <a:ea typeface="Times New Roman" panose="02020603050405020304" pitchFamily="18" charset="0"/>
              </a:rPr>
              <a:t>lower limit from 0.25 </a:t>
            </a:r>
            <a:r>
              <a:rPr lang="en-US" dirty="0"/>
              <a:t>we can reach 5% accuracy for pp scattering </a:t>
            </a:r>
            <a:r>
              <a:rPr lang="en-US" dirty="0" smtClean="0"/>
              <a:t>in </a:t>
            </a:r>
            <a:r>
              <a:rPr lang="en-US" dirty="0"/>
              <a:t>2-3 days </a:t>
            </a:r>
            <a:r>
              <a:rPr lang="en-US" dirty="0" smtClean="0"/>
              <a:t>and </a:t>
            </a:r>
            <a:r>
              <a:rPr lang="en-US" dirty="0"/>
              <a:t>accuracy 10% for p(bar)p scattering in 5-7 days</a:t>
            </a:r>
            <a:endParaRPr lang="ru-RU" dirty="0"/>
          </a:p>
        </p:txBody>
      </p:sp>
    </p:spTree>
    <p:extLst>
      <p:ext uri="{BB962C8B-B14F-4D97-AF65-F5344CB8AC3E}">
        <p14:creationId xmlns:p14="http://schemas.microsoft.com/office/powerpoint/2010/main" val="2280444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2340" y="304801"/>
            <a:ext cx="7767319" cy="461665"/>
          </a:xfrm>
        </p:spPr>
        <p:txBody>
          <a:bodyPr>
            <a:normAutofit fontScale="90000"/>
          </a:bodyPr>
          <a:lstStyle/>
          <a:p>
            <a:pPr algn="ctr"/>
            <a:r>
              <a:rPr lang="en-US" dirty="0">
                <a:latin typeface="+mn-lt"/>
              </a:rPr>
              <a:t>Discussion and conclusion</a:t>
            </a:r>
            <a:endParaRPr lang="ru-RU" dirty="0">
              <a:latin typeface="+mn-lt"/>
            </a:endParaRPr>
          </a:p>
        </p:txBody>
      </p:sp>
      <p:sp>
        <p:nvSpPr>
          <p:cNvPr id="3" name="Текст 2"/>
          <p:cNvSpPr>
            <a:spLocks noGrp="1"/>
          </p:cNvSpPr>
          <p:nvPr>
            <p:ph type="body" idx="1"/>
          </p:nvPr>
        </p:nvSpPr>
        <p:spPr>
          <a:xfrm>
            <a:off x="1376568" y="1129747"/>
            <a:ext cx="9438862" cy="5539978"/>
          </a:xfrm>
        </p:spPr>
        <p:txBody>
          <a:bodyPr>
            <a:normAutofit/>
          </a:bodyPr>
          <a:lstStyle/>
          <a:p>
            <a:pPr marL="0" indent="0">
              <a:buNone/>
            </a:pPr>
            <a:r>
              <a:rPr lang="en-US" sz="2400" dirty="0"/>
              <a:t>Full Monte Carlo was prepared to study feasibility to measure elastic pp and p(bar)p scattering in the SPASCHARM experiment at 16 GeV. </a:t>
            </a:r>
          </a:p>
          <a:p>
            <a:pPr marL="0" indent="0">
              <a:buNone/>
            </a:pPr>
            <a:r>
              <a:rPr lang="en-US" sz="2400" dirty="0"/>
              <a:t>MC study demonstrated possibility to study spin effects in elastic scattering in non-investigated region:</a:t>
            </a:r>
          </a:p>
          <a:p>
            <a:pPr>
              <a:buFont typeface="Wingdings" panose="05000000000000000000" pitchFamily="2" charset="2"/>
              <a:buChar char="Ø"/>
            </a:pPr>
            <a:r>
              <a:rPr lang="en-US" sz="2400" dirty="0" smtClean="0"/>
              <a:t> Fast </a:t>
            </a:r>
            <a:r>
              <a:rPr lang="en-US" sz="2400" dirty="0"/>
              <a:t>MC study demonstrated the possibility to suppress background and select elastic process.  </a:t>
            </a:r>
          </a:p>
          <a:p>
            <a:pPr>
              <a:buFont typeface="Wingdings" panose="05000000000000000000" pitchFamily="2" charset="2"/>
              <a:buChar char="Ø"/>
            </a:pPr>
            <a:r>
              <a:rPr lang="en-US" sz="2400" dirty="0" smtClean="0"/>
              <a:t> Real </a:t>
            </a:r>
            <a:r>
              <a:rPr lang="en-US" sz="2400" dirty="0"/>
              <a:t>MC shows, that registration efficiency (region) become significantly (3 times) better if proportional chambers replace traditional scintillator hodoscopes (these chambers are already designed and can be manufactured in few months).</a:t>
            </a:r>
          </a:p>
          <a:p>
            <a:pPr>
              <a:buFont typeface="Wingdings" panose="05000000000000000000" pitchFamily="2" charset="2"/>
              <a:buChar char="Ø"/>
            </a:pPr>
            <a:r>
              <a:rPr lang="en-US" sz="2400" dirty="0" smtClean="0"/>
              <a:t> Analyzing </a:t>
            </a:r>
            <a:r>
              <a:rPr lang="en-US" sz="2400" dirty="0"/>
              <a:t>power in pp and p(bar)p can be measured and compared.  We can reach 5% accuracy in 2-3 days for pp scattering and accuracy 10% for p(bar)p scattering in 5-7 days.</a:t>
            </a:r>
            <a:endParaRPr lang="ru-RU" sz="2400" dirty="0"/>
          </a:p>
        </p:txBody>
      </p:sp>
    </p:spTree>
    <p:extLst>
      <p:ext uri="{BB962C8B-B14F-4D97-AF65-F5344CB8AC3E}">
        <p14:creationId xmlns:p14="http://schemas.microsoft.com/office/powerpoint/2010/main" val="297567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body" idx="1"/>
          </p:nvPr>
        </p:nvSpPr>
        <p:spPr>
          <a:xfrm>
            <a:off x="2160105" y="2377607"/>
            <a:ext cx="9369971" cy="4079240"/>
          </a:xfrm>
        </p:spPr>
        <p:txBody>
          <a:bodyPr>
            <a:normAutofit/>
          </a:bodyPr>
          <a:lstStyle/>
          <a:p>
            <a:pPr marL="0" indent="0">
              <a:buNone/>
            </a:pPr>
            <a:r>
              <a:rPr lang="en-US" sz="6000" b="1" dirty="0">
                <a:cs typeface="Aharoni" pitchFamily="2" charset="-79"/>
              </a:rPr>
              <a:t>Thank you for attention</a:t>
            </a:r>
            <a:endParaRPr lang="ru-RU" sz="6000" b="1" dirty="0">
              <a:cs typeface="Aharoni" pitchFamily="2" charset="-79"/>
            </a:endParaRPr>
          </a:p>
        </p:txBody>
      </p:sp>
      <p:sp>
        <p:nvSpPr>
          <p:cNvPr id="11" name="Нижний колонтитул 10"/>
          <p:cNvSpPr>
            <a:spLocks noGrp="1"/>
          </p:cNvSpPr>
          <p:nvPr>
            <p:ph type="ftr" sz="quarter" idx="11"/>
          </p:nvPr>
        </p:nvSpPr>
        <p:spPr>
          <a:xfrm>
            <a:off x="7998968" y="6456847"/>
            <a:ext cx="683895" cy="168909"/>
          </a:xfrm>
        </p:spPr>
        <p:txBody>
          <a:bodyPr/>
          <a:lstStyle/>
          <a:p>
            <a:pPr marL="12700">
              <a:spcBef>
                <a:spcPts val="15"/>
              </a:spcBef>
            </a:pPr>
            <a:r>
              <a:rPr lang="en-US" spc="50"/>
              <a:t>ICPPA'20</a:t>
            </a:r>
            <a:endParaRPr lang="en-US" spc="55" dirty="0"/>
          </a:p>
        </p:txBody>
      </p:sp>
      <p:sp>
        <p:nvSpPr>
          <p:cNvPr id="12" name="Номер слайда 11"/>
          <p:cNvSpPr>
            <a:spLocks noGrp="1"/>
          </p:cNvSpPr>
          <p:nvPr>
            <p:ph type="sldNum" sz="quarter" idx="12"/>
          </p:nvPr>
        </p:nvSpPr>
        <p:spPr>
          <a:xfrm>
            <a:off x="9812019" y="6450298"/>
            <a:ext cx="179070" cy="184784"/>
          </a:xfrm>
        </p:spPr>
        <p:txBody>
          <a:bodyPr/>
          <a:lstStyle/>
          <a:p>
            <a:pPr marL="88900">
              <a:spcBef>
                <a:spcPts val="15"/>
              </a:spcBef>
            </a:pPr>
            <a:fld id="{81D60167-4931-47E6-BA6A-407CBD079E47}" type="slidenum">
              <a:rPr lang="ru-RU" smtClean="0"/>
              <a:pPr marL="88900">
                <a:spcBef>
                  <a:spcPts val="15"/>
                </a:spcBef>
              </a:pPr>
              <a:t>18</a:t>
            </a:fld>
            <a:endParaRPr lang="ru-RU" dirty="0"/>
          </a:p>
        </p:txBody>
      </p:sp>
    </p:spTree>
    <p:extLst>
      <p:ext uri="{BB962C8B-B14F-4D97-AF65-F5344CB8AC3E}">
        <p14:creationId xmlns:p14="http://schemas.microsoft.com/office/powerpoint/2010/main" val="196852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48217" y="775945"/>
            <a:ext cx="4059024" cy="5150128"/>
          </a:xfrm>
          <a:prstGeom prst="rect">
            <a:avLst/>
          </a:prstGeom>
        </p:spPr>
        <p:txBody>
          <a:bodyPr vert="horz" wrap="square" lIns="0" tIns="12700" rIns="0" bIns="0" rtlCol="0">
            <a:spAutoFit/>
          </a:bodyPr>
          <a:lstStyle/>
          <a:p>
            <a:pPr marL="12700">
              <a:spcBef>
                <a:spcPts val="100"/>
              </a:spcBef>
            </a:pPr>
            <a:r>
              <a:rPr sz="2400" spc="20" dirty="0">
                <a:latin typeface="Arial Narrow"/>
                <a:cs typeface="Arial Narrow"/>
              </a:rPr>
              <a:t>SPASCHARM </a:t>
            </a:r>
            <a:r>
              <a:rPr sz="2400" spc="40" dirty="0">
                <a:latin typeface="Arial Narrow"/>
                <a:cs typeface="Arial Narrow"/>
              </a:rPr>
              <a:t>POLARIZED </a:t>
            </a:r>
            <a:r>
              <a:rPr sz="2400" spc="35" dirty="0">
                <a:latin typeface="Arial Narrow"/>
                <a:cs typeface="Arial Narrow"/>
              </a:rPr>
              <a:t>BEAM</a:t>
            </a:r>
            <a:r>
              <a:rPr sz="2400" spc="180" dirty="0">
                <a:latin typeface="Arial Narrow"/>
                <a:cs typeface="Arial Narrow"/>
              </a:rPr>
              <a:t> </a:t>
            </a:r>
            <a:r>
              <a:rPr sz="2400" spc="35" dirty="0">
                <a:latin typeface="Arial Narrow"/>
                <a:cs typeface="Arial Narrow"/>
              </a:rPr>
              <a:t>OPTION</a:t>
            </a:r>
            <a:endParaRPr sz="2400" dirty="0">
              <a:latin typeface="Arial Narrow"/>
              <a:cs typeface="Arial Narrow"/>
            </a:endParaRPr>
          </a:p>
          <a:p>
            <a:pPr marL="55880" marR="433070" algn="just">
              <a:spcBef>
                <a:spcPts val="2130"/>
              </a:spcBef>
              <a:buClr>
                <a:srgbClr val="DC9E1F"/>
              </a:buClr>
              <a:tabLst>
                <a:tab pos="342900" algn="l"/>
              </a:tabLst>
            </a:pPr>
            <a:r>
              <a:rPr sz="2400" spc="25" dirty="0">
                <a:latin typeface="Arial Narrow"/>
                <a:cs typeface="Arial Narrow"/>
              </a:rPr>
              <a:t>Beam will </a:t>
            </a:r>
            <a:r>
              <a:rPr sz="2400" spc="15" dirty="0">
                <a:latin typeface="Arial Narrow"/>
                <a:cs typeface="Arial Narrow"/>
              </a:rPr>
              <a:t>be </a:t>
            </a:r>
            <a:r>
              <a:rPr sz="2400" spc="25" dirty="0">
                <a:latin typeface="Arial Narrow"/>
                <a:cs typeface="Arial Narrow"/>
              </a:rPr>
              <a:t>delivered </a:t>
            </a:r>
            <a:r>
              <a:rPr sz="2400" spc="15" dirty="0">
                <a:latin typeface="Arial Narrow"/>
                <a:cs typeface="Arial Narrow"/>
              </a:rPr>
              <a:t>to </a:t>
            </a:r>
            <a:r>
              <a:rPr lang="en-US" sz="2400" spc="25" dirty="0">
                <a:latin typeface="Arial Narrow"/>
                <a:cs typeface="Arial Narrow"/>
              </a:rPr>
              <a:t>primary</a:t>
            </a:r>
            <a:r>
              <a:rPr sz="2400" spc="25" dirty="0">
                <a:latin typeface="Arial Narrow"/>
                <a:cs typeface="Arial Narrow"/>
              </a:rPr>
              <a:t> target </a:t>
            </a:r>
            <a:r>
              <a:rPr sz="2400" spc="20" dirty="0">
                <a:latin typeface="Arial Narrow"/>
                <a:cs typeface="Arial Narrow"/>
              </a:rPr>
              <a:t>(up </a:t>
            </a:r>
            <a:r>
              <a:rPr sz="2400" spc="30" dirty="0">
                <a:latin typeface="Arial Narrow"/>
                <a:cs typeface="Arial Narrow"/>
              </a:rPr>
              <a:t>to  </a:t>
            </a:r>
            <a:r>
              <a:rPr sz="2400" spc="25" dirty="0">
                <a:latin typeface="Arial Narrow"/>
                <a:cs typeface="Arial Narrow"/>
              </a:rPr>
              <a:t>2∙10</a:t>
            </a:r>
            <a:r>
              <a:rPr sz="2400" spc="37" baseline="25000" dirty="0">
                <a:latin typeface="Arial Narrow"/>
                <a:cs typeface="Arial Narrow"/>
              </a:rPr>
              <a:t>13 </a:t>
            </a:r>
            <a:r>
              <a:rPr sz="2400" spc="30" dirty="0">
                <a:latin typeface="Arial Narrow"/>
                <a:cs typeface="Arial Narrow"/>
              </a:rPr>
              <a:t>p/cyc.) </a:t>
            </a:r>
            <a:r>
              <a:rPr sz="2400" spc="15" dirty="0">
                <a:latin typeface="Arial Narrow"/>
                <a:cs typeface="Arial Narrow"/>
              </a:rPr>
              <a:t>to </a:t>
            </a:r>
            <a:r>
              <a:rPr sz="2400" spc="25" dirty="0">
                <a:latin typeface="Arial Narrow"/>
                <a:cs typeface="Arial Narrow"/>
              </a:rPr>
              <a:t>create </a:t>
            </a:r>
            <a:r>
              <a:rPr sz="2400" spc="20" dirty="0">
                <a:latin typeface="Arial Narrow"/>
                <a:cs typeface="Arial Narrow"/>
              </a:rPr>
              <a:t>secondary </a:t>
            </a:r>
            <a:r>
              <a:rPr sz="2400" spc="25" dirty="0">
                <a:latin typeface="Arial Narrow"/>
                <a:cs typeface="Arial Narrow"/>
              </a:rPr>
              <a:t>beams </a:t>
            </a:r>
            <a:r>
              <a:rPr sz="2400" spc="15" dirty="0">
                <a:latin typeface="Arial Narrow"/>
                <a:cs typeface="Arial Narrow"/>
              </a:rPr>
              <a:t>in </a:t>
            </a:r>
            <a:r>
              <a:rPr sz="2400" spc="30" dirty="0">
                <a:latin typeface="Arial Narrow"/>
                <a:cs typeface="Arial Narrow"/>
              </a:rPr>
              <a:t>the  </a:t>
            </a:r>
            <a:r>
              <a:rPr sz="2400" spc="25" dirty="0">
                <a:latin typeface="Arial Narrow"/>
                <a:cs typeface="Arial Narrow"/>
              </a:rPr>
              <a:t>beam-line</a:t>
            </a:r>
            <a:r>
              <a:rPr sz="2400" spc="5" dirty="0">
                <a:latin typeface="Arial Narrow"/>
                <a:cs typeface="Arial Narrow"/>
              </a:rPr>
              <a:t> </a:t>
            </a:r>
            <a:r>
              <a:rPr sz="2400" spc="15" dirty="0">
                <a:latin typeface="Arial Narrow"/>
                <a:cs typeface="Arial Narrow"/>
              </a:rPr>
              <a:t>24</a:t>
            </a:r>
            <a:endParaRPr lang="en-US" sz="2400" spc="15" dirty="0">
              <a:latin typeface="Arial Narrow"/>
              <a:cs typeface="Arial Narrow"/>
            </a:endParaRPr>
          </a:p>
          <a:p>
            <a:pPr marL="55880" marR="433070" algn="just">
              <a:spcBef>
                <a:spcPts val="2130"/>
              </a:spcBef>
              <a:buClr>
                <a:srgbClr val="DC9E1F"/>
              </a:buClr>
              <a:tabLst>
                <a:tab pos="342900" algn="l"/>
              </a:tabLst>
            </a:pPr>
            <a:r>
              <a:rPr lang="en-US" sz="2400" spc="20" dirty="0">
                <a:latin typeface="Arial Narrow"/>
                <a:cs typeface="Arial Narrow"/>
              </a:rPr>
              <a:t>  </a:t>
            </a:r>
            <a:r>
              <a:rPr sz="2400" spc="20" dirty="0">
                <a:latin typeface="Arial Narrow"/>
                <a:cs typeface="Arial Narrow"/>
              </a:rPr>
              <a:t>24A </a:t>
            </a:r>
            <a:r>
              <a:rPr sz="2400" spc="-5" dirty="0">
                <a:latin typeface="Arial Narrow"/>
                <a:cs typeface="Arial Narrow"/>
              </a:rPr>
              <a:t>– </a:t>
            </a:r>
            <a:r>
              <a:rPr sz="2400" spc="25" dirty="0">
                <a:latin typeface="Arial Narrow"/>
                <a:cs typeface="Arial Narrow"/>
              </a:rPr>
              <a:t>polarized beam channel (polarized </a:t>
            </a:r>
            <a:r>
              <a:rPr sz="2400" spc="30" dirty="0">
                <a:latin typeface="Arial Narrow"/>
                <a:cs typeface="Arial Narrow"/>
              </a:rPr>
              <a:t>protons  </a:t>
            </a:r>
            <a:r>
              <a:rPr sz="2400" spc="20" dirty="0">
                <a:latin typeface="Arial Narrow"/>
                <a:cs typeface="Arial Narrow"/>
              </a:rPr>
              <a:t>and </a:t>
            </a:r>
            <a:r>
              <a:rPr sz="2400" spc="25" dirty="0">
                <a:latin typeface="Arial Narrow"/>
                <a:cs typeface="Arial Narrow"/>
              </a:rPr>
              <a:t>antiprotons, </a:t>
            </a:r>
            <a:r>
              <a:rPr sz="2400" spc="25" dirty="0" err="1">
                <a:latin typeface="Arial Narrow"/>
                <a:cs typeface="Arial Narrow"/>
              </a:rPr>
              <a:t>unpolarized</a:t>
            </a:r>
            <a:r>
              <a:rPr sz="2400" spc="25" dirty="0">
                <a:latin typeface="Arial Narrow"/>
                <a:cs typeface="Arial Narrow"/>
              </a:rPr>
              <a:t> hadron </a:t>
            </a:r>
            <a:r>
              <a:rPr sz="2400" spc="20" dirty="0">
                <a:latin typeface="Arial Narrow"/>
                <a:cs typeface="Arial Narrow"/>
              </a:rPr>
              <a:t>and </a:t>
            </a:r>
            <a:r>
              <a:rPr sz="2400" spc="25" dirty="0">
                <a:latin typeface="Arial Narrow"/>
                <a:cs typeface="Arial Narrow"/>
              </a:rPr>
              <a:t>electron  beams)</a:t>
            </a:r>
            <a:endParaRPr sz="2400" dirty="0">
              <a:latin typeface="Arial Narrow"/>
              <a:cs typeface="Arial Narrow"/>
            </a:endParaRPr>
          </a:p>
          <a:p>
            <a:pPr marL="227965" lvl="1">
              <a:spcBef>
                <a:spcPts val="1320"/>
              </a:spcBef>
              <a:buClr>
                <a:srgbClr val="DC9E1F"/>
              </a:buClr>
              <a:tabLst>
                <a:tab pos="513715" algn="l"/>
              </a:tabLst>
            </a:pPr>
            <a:r>
              <a:rPr sz="2400" spc="20" dirty="0">
                <a:latin typeface="Arial Narrow"/>
                <a:cs typeface="Arial Narrow"/>
              </a:rPr>
              <a:t>24B </a:t>
            </a:r>
            <a:r>
              <a:rPr sz="2400" spc="-5" dirty="0">
                <a:latin typeface="Arial Narrow"/>
                <a:cs typeface="Arial Narrow"/>
              </a:rPr>
              <a:t>– </a:t>
            </a:r>
            <a:r>
              <a:rPr sz="2400" spc="25" dirty="0" err="1">
                <a:latin typeface="Arial Narrow"/>
                <a:cs typeface="Arial Narrow"/>
              </a:rPr>
              <a:t>unpolarized</a:t>
            </a:r>
            <a:r>
              <a:rPr sz="2400" spc="25" dirty="0">
                <a:latin typeface="Arial Narrow"/>
                <a:cs typeface="Arial Narrow"/>
              </a:rPr>
              <a:t> hadron </a:t>
            </a:r>
            <a:r>
              <a:rPr sz="2400" spc="20" dirty="0">
                <a:latin typeface="Arial Narrow"/>
                <a:cs typeface="Arial Narrow"/>
              </a:rPr>
              <a:t>and </a:t>
            </a:r>
            <a:r>
              <a:rPr sz="2400" spc="30" dirty="0">
                <a:latin typeface="Arial Narrow"/>
                <a:cs typeface="Arial Narrow"/>
              </a:rPr>
              <a:t>electron</a:t>
            </a:r>
            <a:r>
              <a:rPr sz="2400" spc="35" dirty="0">
                <a:latin typeface="Arial Narrow"/>
                <a:cs typeface="Arial Narrow"/>
              </a:rPr>
              <a:t> </a:t>
            </a:r>
            <a:r>
              <a:rPr sz="2400" spc="25" dirty="0">
                <a:latin typeface="Arial Narrow"/>
                <a:cs typeface="Arial Narrow"/>
              </a:rPr>
              <a:t>beams</a:t>
            </a:r>
            <a:endParaRPr sz="2400" dirty="0">
              <a:latin typeface="Arial Narrow"/>
              <a:cs typeface="Arial Narrow"/>
            </a:endParaRPr>
          </a:p>
        </p:txBody>
      </p:sp>
      <p:sp>
        <p:nvSpPr>
          <p:cNvPr id="4" name="object 4"/>
          <p:cNvSpPr txBox="1">
            <a:spLocks noGrp="1"/>
          </p:cNvSpPr>
          <p:nvPr>
            <p:ph type="ftr" sz="quarter" idx="5"/>
          </p:nvPr>
        </p:nvSpPr>
        <p:spPr>
          <a:xfrm>
            <a:off x="5562600" y="6461006"/>
            <a:ext cx="4114800" cy="155812"/>
          </a:xfrm>
          <a:prstGeom prst="rect">
            <a:avLst/>
          </a:prstGeom>
        </p:spPr>
        <p:txBody>
          <a:bodyPr vert="horz" wrap="square" lIns="0" tIns="1905" rIns="0" bIns="0" rtlCol="0" anchor="ctr">
            <a:spAutoFit/>
          </a:bodyPr>
          <a:lstStyle/>
          <a:p>
            <a:pPr marL="12700">
              <a:spcBef>
                <a:spcPts val="15"/>
              </a:spcBef>
            </a:pPr>
            <a:r>
              <a:rPr spc="50" dirty="0"/>
              <a:t>DSP</a:t>
            </a:r>
            <a:r>
              <a:rPr spc="55" dirty="0"/>
              <a:t>I</a:t>
            </a:r>
            <a:r>
              <a:rPr spc="50" dirty="0"/>
              <a:t>N</a:t>
            </a:r>
            <a:r>
              <a:rPr spc="55" dirty="0"/>
              <a:t>-2015</a:t>
            </a:r>
          </a:p>
        </p:txBody>
      </p:sp>
      <p:sp>
        <p:nvSpPr>
          <p:cNvPr id="3" name="object 3"/>
          <p:cNvSpPr txBox="1">
            <a:spLocks noGrp="1"/>
          </p:cNvSpPr>
          <p:nvPr>
            <p:ph type="dt" sz="half" idx="6"/>
          </p:nvPr>
        </p:nvSpPr>
        <p:spPr>
          <a:xfrm>
            <a:off x="2362200" y="6461006"/>
            <a:ext cx="2743200" cy="155812"/>
          </a:xfrm>
          <a:prstGeom prst="rect">
            <a:avLst/>
          </a:prstGeom>
        </p:spPr>
        <p:txBody>
          <a:bodyPr vert="horz" wrap="square" lIns="0" tIns="1905" rIns="0" bIns="0" rtlCol="0" anchor="ctr">
            <a:spAutoFit/>
          </a:bodyPr>
          <a:lstStyle/>
          <a:p>
            <a:pPr marL="12700">
              <a:spcBef>
                <a:spcPts val="15"/>
              </a:spcBef>
            </a:pPr>
            <a:r>
              <a:rPr spc="25" dirty="0"/>
              <a:t>S. </a:t>
            </a:r>
            <a:r>
              <a:rPr spc="45" dirty="0"/>
              <a:t>NURUSHEV </a:t>
            </a:r>
            <a:r>
              <a:rPr spc="50" dirty="0"/>
              <a:t>ANTI-PROTON</a:t>
            </a:r>
            <a:r>
              <a:rPr spc="245" dirty="0"/>
              <a:t> </a:t>
            </a:r>
            <a:r>
              <a:rPr spc="35" dirty="0"/>
              <a:t>BEAM</a:t>
            </a:r>
          </a:p>
        </p:txBody>
      </p:sp>
      <p:sp>
        <p:nvSpPr>
          <p:cNvPr id="5" name="object 5"/>
          <p:cNvSpPr txBox="1">
            <a:spLocks noGrp="1"/>
          </p:cNvSpPr>
          <p:nvPr>
            <p:ph type="sldNum" sz="quarter" idx="7"/>
          </p:nvPr>
        </p:nvSpPr>
        <p:spPr>
          <a:xfrm>
            <a:off x="10134600" y="6453313"/>
            <a:ext cx="2743200" cy="171201"/>
          </a:xfrm>
          <a:prstGeom prst="rect">
            <a:avLst/>
          </a:prstGeom>
        </p:spPr>
        <p:txBody>
          <a:bodyPr vert="horz" wrap="square" lIns="0" tIns="1905" rIns="0" bIns="0" rtlCol="0" anchor="ctr">
            <a:spAutoFit/>
          </a:bodyPr>
          <a:lstStyle/>
          <a:p>
            <a:pPr marL="88900">
              <a:spcBef>
                <a:spcPts val="15"/>
              </a:spcBef>
            </a:pPr>
            <a:fld id="{81D60167-4931-47E6-BA6A-407CBD079E47}" type="slidenum">
              <a:rPr dirty="0"/>
              <a:pPr marL="88900">
                <a:spcBef>
                  <a:spcPts val="15"/>
                </a:spcBef>
              </a:pPr>
              <a:t>2</a:t>
            </a:fld>
            <a:endParaRPr dirty="0"/>
          </a:p>
        </p:txBody>
      </p:sp>
      <p:sp>
        <p:nvSpPr>
          <p:cNvPr id="7" name="object 2"/>
          <p:cNvSpPr txBox="1">
            <a:spLocks/>
          </p:cNvSpPr>
          <p:nvPr/>
        </p:nvSpPr>
        <p:spPr>
          <a:xfrm>
            <a:off x="1129918" y="694860"/>
            <a:ext cx="6223000" cy="382156"/>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400" spc="40" dirty="0">
                <a:latin typeface="Arial Narrow" panose="020B0606020202030204" pitchFamily="34" charset="0"/>
              </a:rPr>
              <a:t>POLARIZED </a:t>
            </a:r>
            <a:r>
              <a:rPr lang="en-US" sz="2400" spc="35" dirty="0">
                <a:latin typeface="Arial Narrow" panose="020B0606020202030204" pitchFamily="34" charset="0"/>
              </a:rPr>
              <a:t>BEAM </a:t>
            </a:r>
            <a:r>
              <a:rPr lang="en-US" sz="2400" spc="40" dirty="0">
                <a:latin typeface="Arial Narrow" panose="020B0606020202030204" pitchFamily="34" charset="0"/>
              </a:rPr>
              <a:t>CHANNEL </a:t>
            </a:r>
            <a:r>
              <a:rPr lang="en-US" sz="2400" spc="20" dirty="0">
                <a:latin typeface="Arial Narrow" panose="020B0606020202030204" pitchFamily="34" charset="0"/>
              </a:rPr>
              <a:t>24 </a:t>
            </a:r>
            <a:r>
              <a:rPr lang="en-US" sz="2400" spc="-65" dirty="0">
                <a:latin typeface="Arial Narrow" panose="020B0606020202030204" pitchFamily="34" charset="0"/>
              </a:rPr>
              <a:t>AT</a:t>
            </a:r>
            <a:r>
              <a:rPr lang="en-US" sz="2400" spc="-35" dirty="0">
                <a:latin typeface="Arial Narrow" panose="020B0606020202030204" pitchFamily="34" charset="0"/>
              </a:rPr>
              <a:t> </a:t>
            </a:r>
            <a:r>
              <a:rPr lang="en-US" sz="2400" spc="35" dirty="0">
                <a:latin typeface="Arial Narrow" panose="020B0606020202030204" pitchFamily="34" charset="0"/>
              </a:rPr>
              <a:t>IHEP</a:t>
            </a:r>
          </a:p>
        </p:txBody>
      </p:sp>
      <p:pic>
        <p:nvPicPr>
          <p:cNvPr id="8" name="Рисунок 7"/>
          <p:cNvPicPr/>
          <p:nvPr/>
        </p:nvPicPr>
        <p:blipFill>
          <a:blip r:embed="rId2">
            <a:extLst>
              <a:ext uri="{28A0092B-C50C-407E-A947-70E740481C1C}">
                <a14:useLocalDpi xmlns:a14="http://schemas.microsoft.com/office/drawing/2010/main" val="0"/>
              </a:ext>
            </a:extLst>
          </a:blip>
          <a:srcRect/>
          <a:stretch>
            <a:fillRect/>
          </a:stretch>
        </p:blipFill>
        <p:spPr bwMode="auto">
          <a:xfrm>
            <a:off x="538619" y="1482955"/>
            <a:ext cx="6814299" cy="4443117"/>
          </a:xfrm>
          <a:prstGeom prst="rect">
            <a:avLst/>
          </a:prstGeom>
          <a:noFill/>
        </p:spPr>
      </p:pic>
    </p:spTree>
    <p:extLst>
      <p:ext uri="{BB962C8B-B14F-4D97-AF65-F5344CB8AC3E}">
        <p14:creationId xmlns:p14="http://schemas.microsoft.com/office/powerpoint/2010/main" val="2730755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8460" y="217659"/>
            <a:ext cx="8735408" cy="689932"/>
          </a:xfrm>
          <a:prstGeom prst="rect">
            <a:avLst/>
          </a:prstGeom>
        </p:spPr>
        <p:txBody>
          <a:bodyPr vert="horz" wrap="square" lIns="0" tIns="12700" rIns="0" bIns="0" rtlCol="0" anchor="ctr">
            <a:spAutoFit/>
          </a:bodyPr>
          <a:lstStyle/>
          <a:p>
            <a:pPr marL="12700" algn="ctr">
              <a:lnSpc>
                <a:spcPct val="100000"/>
              </a:lnSpc>
              <a:spcBef>
                <a:spcPts val="100"/>
              </a:spcBef>
            </a:pPr>
            <a:r>
              <a:rPr spc="20" dirty="0">
                <a:latin typeface="+mn-lt"/>
              </a:rPr>
              <a:t>SPASCHARM </a:t>
            </a:r>
            <a:r>
              <a:rPr spc="40" dirty="0">
                <a:latin typeface="+mn-lt"/>
              </a:rPr>
              <a:t>EXP</a:t>
            </a:r>
            <a:r>
              <a:rPr lang="en-US" spc="40" dirty="0">
                <a:latin typeface="+mn-lt"/>
              </a:rPr>
              <a:t>E</a:t>
            </a:r>
            <a:r>
              <a:rPr spc="40" dirty="0">
                <a:latin typeface="+mn-lt"/>
              </a:rPr>
              <a:t>RIMENT PHYSICS</a:t>
            </a:r>
            <a:r>
              <a:rPr spc="125" dirty="0">
                <a:latin typeface="+mn-lt"/>
              </a:rPr>
              <a:t> </a:t>
            </a:r>
            <a:endParaRPr spc="30" dirty="0">
              <a:latin typeface="+mn-lt"/>
            </a:endParaRPr>
          </a:p>
        </p:txBody>
      </p:sp>
      <p:sp>
        <p:nvSpPr>
          <p:cNvPr id="3" name="object 3"/>
          <p:cNvSpPr txBox="1"/>
          <p:nvPr/>
        </p:nvSpPr>
        <p:spPr>
          <a:xfrm>
            <a:off x="1037276" y="1417408"/>
            <a:ext cx="10298779" cy="4330032"/>
          </a:xfrm>
          <a:prstGeom prst="rect">
            <a:avLst/>
          </a:prstGeom>
        </p:spPr>
        <p:txBody>
          <a:bodyPr vert="horz" wrap="square" lIns="0" tIns="13335" rIns="0" bIns="0" rtlCol="0">
            <a:spAutoFit/>
          </a:bodyPr>
          <a:lstStyle/>
          <a:p>
            <a:pPr marL="355600" marR="404495" indent="-342900" algn="just">
              <a:lnSpc>
                <a:spcPct val="99800"/>
              </a:lnSpc>
              <a:spcBef>
                <a:spcPts val="105"/>
              </a:spcBef>
              <a:buClr>
                <a:srgbClr val="DC9E1F"/>
              </a:buClr>
              <a:buFont typeface="Arial"/>
              <a:buChar char="•"/>
              <a:tabLst>
                <a:tab pos="355600" algn="l"/>
              </a:tabLst>
            </a:pPr>
            <a:r>
              <a:rPr sz="2400" b="1" spc="25" dirty="0">
                <a:cs typeface="Arial Narrow"/>
              </a:rPr>
              <a:t>Single–spin </a:t>
            </a:r>
            <a:r>
              <a:rPr sz="2400" b="1" spc="30" dirty="0">
                <a:cs typeface="Arial Narrow"/>
              </a:rPr>
              <a:t>asymmeties</a:t>
            </a:r>
            <a:r>
              <a:rPr sz="2400" spc="30" dirty="0">
                <a:cs typeface="Arial Narrow"/>
              </a:rPr>
              <a:t>: </a:t>
            </a:r>
            <a:r>
              <a:rPr sz="2400" spc="25" dirty="0">
                <a:cs typeface="Arial Narrow"/>
              </a:rPr>
              <a:t>inclusive </a:t>
            </a:r>
            <a:r>
              <a:rPr sz="2400" spc="15" dirty="0">
                <a:cs typeface="Arial Narrow"/>
              </a:rPr>
              <a:t>and </a:t>
            </a:r>
            <a:r>
              <a:rPr sz="2400" spc="25" dirty="0">
                <a:cs typeface="Arial Narrow"/>
              </a:rPr>
              <a:t>exclusive reactions,  including elastic, </a:t>
            </a:r>
            <a:r>
              <a:rPr sz="2400" spc="10" dirty="0">
                <a:cs typeface="Arial Narrow"/>
              </a:rPr>
              <a:t>of </a:t>
            </a:r>
            <a:r>
              <a:rPr sz="2400" spc="20" dirty="0">
                <a:cs typeface="Arial Narrow"/>
              </a:rPr>
              <a:t>the light (u, </a:t>
            </a:r>
            <a:r>
              <a:rPr sz="2400" spc="10" dirty="0">
                <a:cs typeface="Arial Narrow"/>
              </a:rPr>
              <a:t>d, </a:t>
            </a:r>
            <a:r>
              <a:rPr sz="2400" spc="-5" dirty="0">
                <a:cs typeface="Arial Narrow"/>
              </a:rPr>
              <a:t>s – </a:t>
            </a:r>
            <a:r>
              <a:rPr sz="2400" spc="25" dirty="0">
                <a:cs typeface="Arial Narrow"/>
              </a:rPr>
              <a:t>quarks) hadrons </a:t>
            </a:r>
            <a:r>
              <a:rPr sz="2400" spc="10" dirty="0">
                <a:cs typeface="Arial Narrow"/>
              </a:rPr>
              <a:t>in </a:t>
            </a:r>
            <a:r>
              <a:rPr sz="2400" spc="30" dirty="0">
                <a:cs typeface="Arial Narrow"/>
              </a:rPr>
              <a:t>the  </a:t>
            </a:r>
            <a:r>
              <a:rPr sz="2400" spc="20" dirty="0">
                <a:cs typeface="Arial Narrow"/>
              </a:rPr>
              <a:t>beam </a:t>
            </a:r>
            <a:r>
              <a:rPr sz="2400" spc="30" dirty="0">
                <a:cs typeface="Arial Narrow"/>
              </a:rPr>
              <a:t>fragmentation </a:t>
            </a:r>
            <a:r>
              <a:rPr sz="2400" spc="25" dirty="0">
                <a:cs typeface="Arial Narrow"/>
              </a:rPr>
              <a:t>region </a:t>
            </a:r>
            <a:r>
              <a:rPr sz="2400" spc="20" dirty="0">
                <a:cs typeface="Arial Narrow"/>
              </a:rPr>
              <a:t>with </a:t>
            </a:r>
            <a:r>
              <a:rPr sz="2400" spc="25" dirty="0">
                <a:cs typeface="Arial Narrow"/>
              </a:rPr>
              <a:t>polarized </a:t>
            </a:r>
            <a:r>
              <a:rPr sz="2400" spc="20" dirty="0">
                <a:cs typeface="Arial Narrow"/>
              </a:rPr>
              <a:t>beam </a:t>
            </a:r>
            <a:r>
              <a:rPr sz="2400" spc="15" dirty="0">
                <a:cs typeface="Arial Narrow"/>
              </a:rPr>
              <a:t>or</a:t>
            </a:r>
            <a:r>
              <a:rPr sz="2400" spc="235" dirty="0">
                <a:cs typeface="Arial Narrow"/>
              </a:rPr>
              <a:t> </a:t>
            </a:r>
            <a:r>
              <a:rPr sz="2400" spc="30" dirty="0">
                <a:cs typeface="Arial Narrow"/>
              </a:rPr>
              <a:t>target</a:t>
            </a:r>
            <a:endParaRPr sz="2400" dirty="0">
              <a:cs typeface="Arial Narrow"/>
            </a:endParaRPr>
          </a:p>
          <a:p>
            <a:pPr marL="355600" marR="1650364" indent="-342900">
              <a:lnSpc>
                <a:spcPts val="2870"/>
              </a:lnSpc>
              <a:spcBef>
                <a:spcPts val="1290"/>
              </a:spcBef>
              <a:buClr>
                <a:srgbClr val="DC9E1F"/>
              </a:buClr>
              <a:buFont typeface="Arial"/>
              <a:buChar char="•"/>
              <a:tabLst>
                <a:tab pos="354965" algn="l"/>
                <a:tab pos="355600" algn="l"/>
              </a:tabLst>
            </a:pPr>
            <a:r>
              <a:rPr sz="2400" spc="20" dirty="0">
                <a:cs typeface="Arial Narrow"/>
              </a:rPr>
              <a:t>The </a:t>
            </a:r>
            <a:r>
              <a:rPr sz="2400" spc="25" dirty="0">
                <a:cs typeface="Arial Narrow"/>
              </a:rPr>
              <a:t>hyperon </a:t>
            </a:r>
            <a:r>
              <a:rPr sz="2400" spc="15" dirty="0">
                <a:cs typeface="Arial Narrow"/>
              </a:rPr>
              <a:t>and </a:t>
            </a:r>
            <a:r>
              <a:rPr sz="2400" spc="25" dirty="0">
                <a:cs typeface="Arial Narrow"/>
              </a:rPr>
              <a:t>vector mesons </a:t>
            </a:r>
            <a:r>
              <a:rPr sz="2400" b="1" spc="30" dirty="0">
                <a:cs typeface="Arial Narrow"/>
              </a:rPr>
              <a:t>polarization </a:t>
            </a:r>
            <a:r>
              <a:rPr sz="2400" spc="25" dirty="0">
                <a:cs typeface="Arial Narrow"/>
              </a:rPr>
              <a:t>and  </a:t>
            </a:r>
            <a:r>
              <a:rPr sz="2400" spc="30" dirty="0">
                <a:cs typeface="Arial Narrow"/>
              </a:rPr>
              <a:t>depolarization</a:t>
            </a:r>
            <a:endParaRPr sz="2400" dirty="0">
              <a:cs typeface="Arial Narrow"/>
            </a:endParaRPr>
          </a:p>
          <a:p>
            <a:pPr marL="355600" marR="276860" indent="-342900">
              <a:spcBef>
                <a:spcPts val="1080"/>
              </a:spcBef>
              <a:buClr>
                <a:srgbClr val="DC9E1F"/>
              </a:buClr>
              <a:buFont typeface="Arial"/>
              <a:buChar char="•"/>
              <a:tabLst>
                <a:tab pos="354965" algn="l"/>
                <a:tab pos="355600" algn="l"/>
              </a:tabLst>
            </a:pPr>
            <a:r>
              <a:rPr sz="2400" spc="25" dirty="0">
                <a:cs typeface="Arial Narrow"/>
              </a:rPr>
              <a:t>Study dependence </a:t>
            </a:r>
            <a:r>
              <a:rPr sz="2400" spc="10" dirty="0">
                <a:cs typeface="Arial Narrow"/>
              </a:rPr>
              <a:t>on </a:t>
            </a:r>
            <a:r>
              <a:rPr sz="2400" spc="25" dirty="0">
                <a:cs typeface="Arial Narrow"/>
              </a:rPr>
              <a:t>kinematic values (0&lt;x</a:t>
            </a:r>
            <a:r>
              <a:rPr sz="2400" spc="37" baseline="-20833" dirty="0">
                <a:cs typeface="Arial Narrow"/>
              </a:rPr>
              <a:t>F </a:t>
            </a:r>
            <a:r>
              <a:rPr sz="2400" spc="20" dirty="0">
                <a:cs typeface="Arial Narrow"/>
              </a:rPr>
              <a:t>&lt;1, </a:t>
            </a:r>
            <a:r>
              <a:rPr sz="2400" spc="15" dirty="0">
                <a:cs typeface="Arial Narrow"/>
              </a:rPr>
              <a:t>0&lt; </a:t>
            </a:r>
            <a:r>
              <a:rPr sz="2400" spc="30" dirty="0">
                <a:cs typeface="Arial Narrow"/>
              </a:rPr>
              <a:t>p</a:t>
            </a:r>
            <a:r>
              <a:rPr sz="2400" spc="44" baseline="-20833" dirty="0">
                <a:cs typeface="Arial Narrow"/>
              </a:rPr>
              <a:t>T</a:t>
            </a:r>
            <a:r>
              <a:rPr sz="2400" spc="30" dirty="0">
                <a:cs typeface="Arial Narrow"/>
              </a:rPr>
              <a:t>&lt;2.5,  </a:t>
            </a:r>
            <a:r>
              <a:rPr sz="2400" spc="20" dirty="0">
                <a:cs typeface="Arial Narrow"/>
              </a:rPr>
              <a:t>12&lt;E</a:t>
            </a:r>
            <a:r>
              <a:rPr sz="2400" spc="30" baseline="-20833" dirty="0">
                <a:cs typeface="Arial Narrow"/>
              </a:rPr>
              <a:t>Beam </a:t>
            </a:r>
            <a:r>
              <a:rPr sz="2400" spc="20" dirty="0">
                <a:cs typeface="Arial Narrow"/>
              </a:rPr>
              <a:t>&lt;70 </a:t>
            </a:r>
            <a:r>
              <a:rPr sz="2400" spc="25" dirty="0">
                <a:cs typeface="Arial Narrow"/>
              </a:rPr>
              <a:t>GeV), </a:t>
            </a:r>
            <a:r>
              <a:rPr sz="2400" spc="20" dirty="0">
                <a:cs typeface="Arial Narrow"/>
              </a:rPr>
              <a:t>event </a:t>
            </a:r>
            <a:r>
              <a:rPr sz="2400" spc="30" dirty="0">
                <a:cs typeface="Arial Narrow"/>
              </a:rPr>
              <a:t>multiplicity </a:t>
            </a:r>
            <a:r>
              <a:rPr sz="2400" spc="15" dirty="0">
                <a:cs typeface="Arial Narrow"/>
              </a:rPr>
              <a:t>and </a:t>
            </a:r>
            <a:r>
              <a:rPr sz="2400" spc="25" dirty="0">
                <a:cs typeface="Arial Narrow"/>
              </a:rPr>
              <a:t>atomic number </a:t>
            </a:r>
            <a:r>
              <a:rPr sz="2400" spc="20" dirty="0">
                <a:cs typeface="Arial Narrow"/>
              </a:rPr>
              <a:t>with  high </a:t>
            </a:r>
            <a:r>
              <a:rPr sz="2400" spc="25" dirty="0">
                <a:cs typeface="Arial Narrow"/>
              </a:rPr>
              <a:t>precision </a:t>
            </a:r>
            <a:r>
              <a:rPr sz="2400" spc="15" dirty="0">
                <a:cs typeface="Arial Narrow"/>
              </a:rPr>
              <a:t>due to </a:t>
            </a:r>
            <a:r>
              <a:rPr sz="2400" spc="20" dirty="0">
                <a:cs typeface="Arial Narrow"/>
              </a:rPr>
              <a:t>full </a:t>
            </a:r>
            <a:r>
              <a:rPr sz="2400" spc="25" dirty="0">
                <a:cs typeface="Arial Narrow"/>
              </a:rPr>
              <a:t>azimuthal coverage within </a:t>
            </a:r>
            <a:r>
              <a:rPr sz="2400" spc="20" dirty="0">
                <a:cs typeface="Arial Narrow"/>
              </a:rPr>
              <a:t>the </a:t>
            </a:r>
            <a:r>
              <a:rPr sz="2400" spc="25" dirty="0">
                <a:cs typeface="Arial Narrow"/>
              </a:rPr>
              <a:t>wide  aperture</a:t>
            </a:r>
            <a:endParaRPr sz="2400" dirty="0">
              <a:cs typeface="Arial Narrow"/>
            </a:endParaRPr>
          </a:p>
          <a:p>
            <a:pPr marL="355600" marR="5080" indent="-342900">
              <a:lnSpc>
                <a:spcPts val="2870"/>
              </a:lnSpc>
              <a:spcBef>
                <a:spcPts val="1295"/>
              </a:spcBef>
              <a:buClr>
                <a:srgbClr val="DC9E1F"/>
              </a:buClr>
              <a:buFont typeface="Arial"/>
              <a:buChar char="•"/>
              <a:tabLst>
                <a:tab pos="354965" algn="l"/>
                <a:tab pos="355600" algn="l"/>
              </a:tabLst>
            </a:pPr>
            <a:r>
              <a:rPr sz="2400" b="1" spc="25" dirty="0">
                <a:cs typeface="Arial Narrow"/>
              </a:rPr>
              <a:t>Double-spin asymmetry </a:t>
            </a:r>
            <a:r>
              <a:rPr sz="2400" spc="15" dirty="0">
                <a:cs typeface="Arial Narrow"/>
              </a:rPr>
              <a:t>A</a:t>
            </a:r>
            <a:r>
              <a:rPr sz="2400" spc="22" baseline="-20833" dirty="0">
                <a:cs typeface="Arial Narrow"/>
              </a:rPr>
              <a:t>LL </a:t>
            </a:r>
            <a:r>
              <a:rPr sz="2400" spc="10" dirty="0">
                <a:cs typeface="Arial Narrow"/>
              </a:rPr>
              <a:t>in </a:t>
            </a:r>
            <a:r>
              <a:rPr sz="2400" spc="25" dirty="0">
                <a:cs typeface="Arial Narrow"/>
              </a:rPr>
              <a:t>charmonium production </a:t>
            </a:r>
            <a:r>
              <a:rPr sz="2400" spc="15" dirty="0">
                <a:cs typeface="Arial Narrow"/>
              </a:rPr>
              <a:t>to </a:t>
            </a:r>
            <a:r>
              <a:rPr sz="2400" spc="30" dirty="0">
                <a:cs typeface="Arial Narrow"/>
              </a:rPr>
              <a:t>study  </a:t>
            </a:r>
            <a:r>
              <a:rPr sz="2400" spc="20" dirty="0">
                <a:cs typeface="Arial Narrow"/>
              </a:rPr>
              <a:t>gluon </a:t>
            </a:r>
            <a:r>
              <a:rPr sz="2400" spc="25" dirty="0">
                <a:cs typeface="Arial Narrow"/>
              </a:rPr>
              <a:t>polarization </a:t>
            </a:r>
            <a:r>
              <a:rPr lang="ru-RU" sz="2400" dirty="0"/>
              <a:t> ∆ </a:t>
            </a:r>
            <a:r>
              <a:rPr sz="2400" i="1" spc="20" dirty="0">
                <a:cs typeface="Arial Narrow"/>
              </a:rPr>
              <a:t>G/G(x) </a:t>
            </a:r>
            <a:r>
              <a:rPr sz="2400" spc="10" dirty="0">
                <a:cs typeface="Arial Narrow"/>
              </a:rPr>
              <a:t>at </a:t>
            </a:r>
            <a:r>
              <a:rPr sz="2400" spc="25" dirty="0">
                <a:cs typeface="Arial Narrow"/>
              </a:rPr>
              <a:t>large</a:t>
            </a:r>
            <a:r>
              <a:rPr sz="2400" spc="165" dirty="0">
                <a:cs typeface="Arial Narrow"/>
              </a:rPr>
              <a:t> </a:t>
            </a:r>
            <a:r>
              <a:rPr sz="2400" spc="15" dirty="0">
                <a:cs typeface="Arial Narrow"/>
              </a:rPr>
              <a:t>x</a:t>
            </a:r>
            <a:r>
              <a:rPr sz="2400" spc="22" baseline="-20833" dirty="0">
                <a:cs typeface="Arial Narrow"/>
              </a:rPr>
              <a:t>F</a:t>
            </a:r>
            <a:endParaRPr sz="2400" baseline="-20833" dirty="0">
              <a:cs typeface="Arial Narrow"/>
            </a:endParaRPr>
          </a:p>
          <a:p>
            <a:pPr marL="355600" indent="-342900">
              <a:spcBef>
                <a:spcPts val="1080"/>
              </a:spcBef>
              <a:buClr>
                <a:srgbClr val="DC9E1F"/>
              </a:buClr>
              <a:buFont typeface="Arial"/>
              <a:buChar char="•"/>
              <a:tabLst>
                <a:tab pos="354965" algn="l"/>
                <a:tab pos="355600" algn="l"/>
              </a:tabLst>
            </a:pPr>
            <a:endParaRPr sz="2400" dirty="0">
              <a:cs typeface="Arial Narrow"/>
            </a:endParaRPr>
          </a:p>
        </p:txBody>
      </p:sp>
      <p:sp>
        <p:nvSpPr>
          <p:cNvPr id="4" name="Прямоугольник 3"/>
          <p:cNvSpPr/>
          <p:nvPr/>
        </p:nvSpPr>
        <p:spPr>
          <a:xfrm>
            <a:off x="1037276" y="5546363"/>
            <a:ext cx="9757775" cy="923330"/>
          </a:xfrm>
          <a:prstGeom prst="rect">
            <a:avLst/>
          </a:prstGeom>
        </p:spPr>
        <p:txBody>
          <a:bodyPr wrap="square">
            <a:spAutoFit/>
          </a:bodyPr>
          <a:lstStyle/>
          <a:p>
            <a:r>
              <a:rPr lang="en-US" dirty="0">
                <a:ea typeface="Times New Roman" panose="02020603050405020304" pitchFamily="18" charset="0"/>
              </a:rPr>
              <a:t>The comprehensive physics program of the fixed target SPASCHARM experiment (</a:t>
            </a:r>
            <a:r>
              <a:rPr lang="en-US" dirty="0" err="1">
                <a:ea typeface="Times New Roman" panose="02020603050405020304" pitchFamily="18" charset="0"/>
              </a:rPr>
              <a:t>SPin</a:t>
            </a:r>
            <a:r>
              <a:rPr lang="en-US" dirty="0">
                <a:ea typeface="Times New Roman" panose="02020603050405020304" pitchFamily="18" charset="0"/>
              </a:rPr>
              <a:t> </a:t>
            </a:r>
            <a:r>
              <a:rPr lang="en-US" dirty="0" err="1">
                <a:ea typeface="Times New Roman" panose="02020603050405020304" pitchFamily="18" charset="0"/>
              </a:rPr>
              <a:t>ASymmetry</a:t>
            </a:r>
            <a:r>
              <a:rPr lang="en-US" dirty="0">
                <a:ea typeface="Times New Roman" panose="02020603050405020304" pitchFamily="18" charset="0"/>
              </a:rPr>
              <a:t> in </a:t>
            </a:r>
            <a:r>
              <a:rPr lang="en-US" dirty="0" err="1">
                <a:ea typeface="Times New Roman" panose="02020603050405020304" pitchFamily="18" charset="0"/>
              </a:rPr>
              <a:t>CHARMonia</a:t>
            </a:r>
            <a:r>
              <a:rPr lang="en-US" dirty="0">
                <a:ea typeface="Times New Roman" panose="02020603050405020304" pitchFamily="18" charset="0"/>
              </a:rPr>
              <a:t>) is described in detail in the Conceptual Design Report [</a:t>
            </a:r>
            <a:r>
              <a:rPr lang="ru-RU" dirty="0">
                <a:ea typeface="Times New Roman" panose="02020603050405020304" pitchFamily="18" charset="0"/>
              </a:rPr>
              <a:t>1</a:t>
            </a:r>
            <a:r>
              <a:rPr lang="en-US" dirty="0">
                <a:ea typeface="Times New Roman" panose="02020603050405020304" pitchFamily="18" charset="0"/>
              </a:rPr>
              <a:t>] </a:t>
            </a:r>
          </a:p>
          <a:p>
            <a:r>
              <a:rPr lang="en-US" dirty="0"/>
              <a:t>[1] </a:t>
            </a:r>
            <a:r>
              <a:rPr lang="ru-RU" dirty="0"/>
              <a:t> 	</a:t>
            </a:r>
            <a:r>
              <a:rPr lang="en-US" dirty="0"/>
              <a:t> Abramov V </a:t>
            </a:r>
            <a:r>
              <a:rPr lang="en-US" dirty="0" err="1"/>
              <a:t>V</a:t>
            </a:r>
            <a:r>
              <a:rPr lang="en-US" dirty="0"/>
              <a:t> et al. IHEP Preprint 2019-12 (in </a:t>
            </a:r>
            <a:r>
              <a:rPr lang="en-US" dirty="0" err="1"/>
              <a:t>russian</a:t>
            </a:r>
            <a:r>
              <a:rPr lang="en-US" dirty="0"/>
              <a:t>)</a:t>
            </a:r>
            <a:endParaRPr lang="ru-RU" dirty="0"/>
          </a:p>
        </p:txBody>
      </p:sp>
    </p:spTree>
    <p:extLst>
      <p:ext uri="{BB962C8B-B14F-4D97-AF65-F5344CB8AC3E}">
        <p14:creationId xmlns:p14="http://schemas.microsoft.com/office/powerpoint/2010/main" val="3398728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42510" y="1630112"/>
            <a:ext cx="9799735" cy="4405540"/>
          </a:xfrm>
        </p:spPr>
        <p:txBody>
          <a:bodyPr>
            <a:noAutofit/>
          </a:bodyPr>
          <a:lstStyle/>
          <a:p>
            <a:pPr marL="342900" indent="-342900"/>
            <a:r>
              <a:rPr lang="en-US" dirty="0"/>
              <a:t>The experimental program for the study of elastic scattering </a:t>
            </a:r>
            <a:r>
              <a:rPr lang="en-US" dirty="0" smtClean="0"/>
              <a:t>makes </a:t>
            </a:r>
            <a:r>
              <a:rPr lang="en-US" dirty="0"/>
              <a:t>it possible </a:t>
            </a:r>
            <a:r>
              <a:rPr lang="en-US" dirty="0" smtClean="0"/>
              <a:t>to </a:t>
            </a:r>
            <a:r>
              <a:rPr lang="en-US" dirty="0"/>
              <a:t>measure elastic scattering spin observables at 16 GeV/с </a:t>
            </a:r>
          </a:p>
          <a:p>
            <a:pPr marL="342900" indent="-342900"/>
            <a:r>
              <a:rPr lang="en-US" dirty="0"/>
              <a:t>Ultimate goal is to measure the complete set of </a:t>
            </a:r>
            <a:r>
              <a:rPr lang="en-US" dirty="0" smtClean="0"/>
              <a:t>1</a:t>
            </a:r>
            <a:r>
              <a:rPr lang="ru-RU" dirty="0" smtClean="0"/>
              <a:t>2</a:t>
            </a:r>
            <a:r>
              <a:rPr lang="en-US" dirty="0" smtClean="0"/>
              <a:t> </a:t>
            </a:r>
            <a:r>
              <a:rPr lang="en-US" dirty="0"/>
              <a:t>observables</a:t>
            </a:r>
            <a:r>
              <a:rPr lang="en-US" sz="2400" dirty="0"/>
              <a:t>: </a:t>
            </a:r>
            <a:r>
              <a:rPr lang="en-US" b="1" dirty="0"/>
              <a:t>σ, </a:t>
            </a:r>
            <a:r>
              <a:rPr lang="en-US" b="1" dirty="0" smtClean="0"/>
              <a:t>A</a:t>
            </a:r>
            <a:r>
              <a:rPr lang="en-US" sz="1800" b="1" dirty="0" smtClean="0"/>
              <a:t>N</a:t>
            </a:r>
            <a:r>
              <a:rPr lang="en-US" b="1" dirty="0" smtClean="0"/>
              <a:t>, P</a:t>
            </a:r>
            <a:r>
              <a:rPr lang="en-US" sz="2400" b="1" dirty="0"/>
              <a:t>, </a:t>
            </a:r>
            <a:r>
              <a:rPr lang="en-US" b="1" dirty="0"/>
              <a:t>A</a:t>
            </a:r>
            <a:r>
              <a:rPr lang="en-US" sz="1800" b="1" dirty="0"/>
              <a:t>NN</a:t>
            </a:r>
            <a:r>
              <a:rPr lang="en-US" sz="2400" b="1" dirty="0"/>
              <a:t>, </a:t>
            </a:r>
            <a:r>
              <a:rPr lang="en-US" b="1" dirty="0"/>
              <a:t>A</a:t>
            </a:r>
            <a:r>
              <a:rPr lang="en-US" sz="1800" b="1" dirty="0"/>
              <a:t>LL</a:t>
            </a:r>
            <a:r>
              <a:rPr lang="en-US" sz="2400" b="1" dirty="0"/>
              <a:t>, </a:t>
            </a:r>
            <a:r>
              <a:rPr lang="en-US" b="1" dirty="0"/>
              <a:t>A</a:t>
            </a:r>
            <a:r>
              <a:rPr lang="en-US" sz="1800" b="1" dirty="0"/>
              <a:t>SL</a:t>
            </a:r>
            <a:r>
              <a:rPr lang="en-US" sz="2400" b="1" dirty="0"/>
              <a:t>, </a:t>
            </a:r>
            <a:r>
              <a:rPr lang="en-US" b="1" dirty="0"/>
              <a:t>D</a:t>
            </a:r>
            <a:r>
              <a:rPr lang="en-US" sz="1800" b="1" dirty="0"/>
              <a:t>NN</a:t>
            </a:r>
            <a:r>
              <a:rPr lang="en-US" sz="2400" b="1" dirty="0"/>
              <a:t>, </a:t>
            </a:r>
            <a:r>
              <a:rPr lang="en-US" b="1" dirty="0"/>
              <a:t>D</a:t>
            </a:r>
            <a:r>
              <a:rPr lang="en-US" sz="1800" b="1" dirty="0"/>
              <a:t>LS</a:t>
            </a:r>
            <a:r>
              <a:rPr lang="en-US" sz="2400" b="1" dirty="0"/>
              <a:t>, </a:t>
            </a:r>
            <a:r>
              <a:rPr lang="en-US" b="1" dirty="0"/>
              <a:t>K</a:t>
            </a:r>
            <a:r>
              <a:rPr lang="en-US" sz="1800" b="1" dirty="0"/>
              <a:t>NN</a:t>
            </a:r>
            <a:r>
              <a:rPr lang="en-US" sz="2400" b="1" dirty="0"/>
              <a:t>,  </a:t>
            </a:r>
            <a:r>
              <a:rPr lang="en-US" b="1" dirty="0"/>
              <a:t>K</a:t>
            </a:r>
            <a:r>
              <a:rPr lang="en-US" sz="1800" b="1" dirty="0"/>
              <a:t>LS</a:t>
            </a:r>
            <a:r>
              <a:rPr lang="en-US" sz="2400" b="1" dirty="0"/>
              <a:t>, </a:t>
            </a:r>
            <a:r>
              <a:rPr lang="en-US" b="1" dirty="0"/>
              <a:t>N</a:t>
            </a:r>
            <a:r>
              <a:rPr lang="en-US" sz="1800" b="1" dirty="0"/>
              <a:t>LLN</a:t>
            </a:r>
            <a:r>
              <a:rPr lang="en-US" sz="2400" b="1" dirty="0"/>
              <a:t>, </a:t>
            </a:r>
            <a:r>
              <a:rPr lang="en-US" b="1" dirty="0"/>
              <a:t>N</a:t>
            </a:r>
            <a:r>
              <a:rPr lang="en-US" sz="1800" b="1" dirty="0"/>
              <a:t>SLN</a:t>
            </a:r>
            <a:r>
              <a:rPr lang="en-US" sz="2400" b="1" dirty="0"/>
              <a:t>  </a:t>
            </a:r>
            <a:r>
              <a:rPr lang="en-US" dirty="0"/>
              <a:t>for</a:t>
            </a:r>
            <a:r>
              <a:rPr lang="en-US" b="1" dirty="0"/>
              <a:t> </a:t>
            </a:r>
            <a:r>
              <a:rPr lang="en-US" b="1" dirty="0">
                <a:ea typeface="Times New Roman" panose="02020603050405020304" pitchFamily="18" charset="0"/>
              </a:rPr>
              <a:t> </a:t>
            </a:r>
            <a:r>
              <a:rPr lang="en-US" dirty="0">
                <a:ea typeface="Times New Roman" panose="02020603050405020304" pitchFamily="18" charset="0"/>
              </a:rPr>
              <a:t>direct reconstruction of elastic pp and p(bar)p scattering amplitudes at SPASCHARM experiment </a:t>
            </a:r>
            <a:r>
              <a:rPr lang="en-US" dirty="0" smtClean="0">
                <a:ea typeface="Times New Roman" panose="02020603050405020304" pitchFamily="18" charset="0"/>
              </a:rPr>
              <a:t>(</a:t>
            </a:r>
            <a:r>
              <a:rPr lang="en-US" dirty="0" smtClean="0"/>
              <a:t>analyzing power, </a:t>
            </a:r>
            <a:r>
              <a:rPr lang="en-US" dirty="0"/>
              <a:t>spin </a:t>
            </a:r>
            <a:r>
              <a:rPr lang="en-US" dirty="0"/>
              <a:t>correlations</a:t>
            </a:r>
            <a:r>
              <a:rPr lang="ru-RU" dirty="0"/>
              <a:t>, </a:t>
            </a:r>
            <a:r>
              <a:rPr lang="en-US" dirty="0"/>
              <a:t>depolarization coefficients</a:t>
            </a:r>
            <a:r>
              <a:rPr lang="ru-RU" dirty="0"/>
              <a:t>, </a:t>
            </a:r>
            <a:r>
              <a:rPr lang="en-US" dirty="0"/>
              <a:t>polarization transfer coefficients from the beam to the recoil particle</a:t>
            </a:r>
            <a:r>
              <a:rPr lang="ru-RU" dirty="0"/>
              <a:t>,</a:t>
            </a:r>
            <a:r>
              <a:rPr lang="en-US" dirty="0">
                <a:solidFill>
                  <a:schemeClr val="bg1"/>
                </a:solidFill>
              </a:rPr>
              <a:t> </a:t>
            </a:r>
            <a:r>
              <a:rPr lang="en-US" dirty="0"/>
              <a:t>polarizations of the recoil particle).</a:t>
            </a:r>
          </a:p>
          <a:p>
            <a:pPr marL="342900" indent="-342900"/>
            <a:r>
              <a:rPr lang="en-US" dirty="0"/>
              <a:t>Analyzing power </a:t>
            </a:r>
            <a:r>
              <a:rPr lang="en-US" b="1" dirty="0"/>
              <a:t>A</a:t>
            </a:r>
            <a:r>
              <a:rPr lang="en-US" sz="1800" b="1" dirty="0"/>
              <a:t>N</a:t>
            </a:r>
            <a:r>
              <a:rPr lang="en-US" b="1" dirty="0"/>
              <a:t> </a:t>
            </a:r>
            <a:r>
              <a:rPr lang="en-US" dirty="0" smtClean="0"/>
              <a:t>is important </a:t>
            </a:r>
            <a:r>
              <a:rPr lang="en-US" dirty="0"/>
              <a:t>and required for SPASCHARM polarimetry.</a:t>
            </a:r>
          </a:p>
        </p:txBody>
      </p:sp>
      <p:sp>
        <p:nvSpPr>
          <p:cNvPr id="4" name="Прямоугольник 3"/>
          <p:cNvSpPr/>
          <p:nvPr/>
        </p:nvSpPr>
        <p:spPr>
          <a:xfrm>
            <a:off x="1054985" y="245117"/>
            <a:ext cx="10174787" cy="1384995"/>
          </a:xfrm>
          <a:prstGeom prst="rect">
            <a:avLst/>
          </a:prstGeom>
        </p:spPr>
        <p:txBody>
          <a:bodyPr wrap="square">
            <a:spAutoFit/>
          </a:bodyPr>
          <a:lstStyle/>
          <a:p>
            <a:pPr marL="342900" indent="-342900"/>
            <a:r>
              <a:rPr lang="en-US" sz="2800" dirty="0"/>
              <a:t>New measurements at SPASCHARM will significantly extend the energy range of the spin studies in elastic scattering and will give unique possibility to compare elastic pp and p(bar)p scattering. </a:t>
            </a:r>
          </a:p>
        </p:txBody>
      </p:sp>
    </p:spTree>
    <p:extLst>
      <p:ext uri="{BB962C8B-B14F-4D97-AF65-F5344CB8AC3E}">
        <p14:creationId xmlns:p14="http://schemas.microsoft.com/office/powerpoint/2010/main" val="328604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10210" y="2122028"/>
            <a:ext cx="8482066" cy="1442073"/>
          </a:xfrm>
          <a:prstGeom prst="rect">
            <a:avLst/>
          </a:prstGeom>
          <a:solidFill>
            <a:schemeClr val="bg1"/>
          </a:solidFill>
          <a:ln>
            <a:noFill/>
          </a:ln>
          <a:effectLst/>
          <a:extLst/>
        </p:spPr>
        <p:txBody>
          <a:bodyPr vert="horz" wrap="none" lIns="0" tIns="-17457" rIns="0" bIns="-17457" numCol="1" anchor="ctr" anchorCtr="0" compatLnSpc="1">
            <a:prstTxWarp prst="textNoShape">
              <a:avLst/>
            </a:prstTxWarp>
            <a:spAutoFit/>
          </a:bodyPr>
          <a:lstStyle/>
          <a:p>
            <a:pPr lvl="0" defTabSz="914400" eaLnBrk="0" fontAlgn="base" hangingPunct="0">
              <a:spcBef>
                <a:spcPct val="0"/>
              </a:spcBef>
              <a:spcAft>
                <a:spcPct val="0"/>
              </a:spcAft>
            </a:pPr>
            <a:r>
              <a:rPr kumimoji="0" lang="ru-RU" altLang="ru-RU" sz="2400" b="0" i="0" u="none" strike="noStrike" cap="none" normalizeH="0" baseline="0" dirty="0" err="1" smtClean="0">
                <a:ln>
                  <a:noFill/>
                </a:ln>
                <a:solidFill>
                  <a:srgbClr val="202124"/>
                </a:solidFill>
                <a:effectLst/>
              </a:rPr>
              <a:t>Universal</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channel</a:t>
            </a:r>
            <a:r>
              <a:rPr kumimoji="0" lang="ru-RU" altLang="ru-RU" sz="2400" b="0" i="0" u="none" strike="noStrike" cap="none" normalizeH="0" baseline="0" dirty="0" smtClean="0">
                <a:ln>
                  <a:noFill/>
                </a:ln>
                <a:solidFill>
                  <a:srgbClr val="202124"/>
                </a:solidFill>
                <a:effectLst/>
              </a:rPr>
              <a:t> 24A </a:t>
            </a:r>
            <a:r>
              <a:rPr kumimoji="0" lang="ru-RU" altLang="ru-RU" sz="2400" b="0" i="0" u="none" strike="noStrike" cap="none" normalizeH="0" baseline="0" dirty="0" err="1" smtClean="0">
                <a:ln>
                  <a:noFill/>
                </a:ln>
                <a:solidFill>
                  <a:srgbClr val="202124"/>
                </a:solidFill>
                <a:effectLst/>
              </a:rPr>
              <a:t>and</a:t>
            </a:r>
            <a:r>
              <a:rPr kumimoji="0" lang="ru-RU" altLang="ru-RU" sz="2400" b="0" i="0" u="none" strike="noStrike" cap="none" normalizeH="0" baseline="0" dirty="0" smtClean="0">
                <a:ln>
                  <a:noFill/>
                </a:ln>
                <a:solidFill>
                  <a:srgbClr val="202124"/>
                </a:solidFill>
                <a:effectLst/>
              </a:rPr>
              <a:t> the SPASCHARM </a:t>
            </a:r>
            <a:r>
              <a:rPr lang="ru-RU" sz="2400" dirty="0" err="1"/>
              <a:t>setup</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are</a:t>
            </a:r>
            <a:endParaRPr kumimoji="0" lang="en-US" altLang="ru-RU" sz="2400" b="0" i="0" u="none" strike="noStrike" cap="none" normalizeH="0" baseline="0" dirty="0" smtClean="0">
              <a:ln>
                <a:noFill/>
              </a:ln>
              <a:solidFill>
                <a:srgbClr val="202124"/>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created</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to</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study</a:t>
            </a:r>
            <a:r>
              <a:rPr kumimoji="0" lang="ru-RU" altLang="ru-RU" sz="2400" b="0" i="0" u="none" strike="noStrike" cap="none" normalizeH="0" baseline="0" dirty="0" smtClean="0">
                <a:ln>
                  <a:noFill/>
                </a:ln>
                <a:solidFill>
                  <a:srgbClr val="202124"/>
                </a:solidFill>
                <a:effectLst/>
              </a:rPr>
              <a:t> the </a:t>
            </a:r>
            <a:r>
              <a:rPr kumimoji="0" lang="ru-RU" altLang="ru-RU" sz="2400" b="0" i="0" u="none" strike="noStrike" cap="none" normalizeH="0" baseline="0" dirty="0" err="1" smtClean="0">
                <a:ln>
                  <a:noFill/>
                </a:ln>
                <a:solidFill>
                  <a:srgbClr val="202124"/>
                </a:solidFill>
                <a:effectLst/>
              </a:rPr>
              <a:t>fundamental</a:t>
            </a:r>
            <a:r>
              <a:rPr kumimoji="0" lang="en-US"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issues</a:t>
            </a:r>
            <a:r>
              <a:rPr kumimoji="0" lang="ru-RU" altLang="ru-RU" sz="2400" b="0" i="0" u="none" strike="noStrike" cap="none" normalizeH="0" baseline="0" dirty="0" smtClean="0">
                <a:ln>
                  <a:noFill/>
                </a:ln>
                <a:solidFill>
                  <a:srgbClr val="202124"/>
                </a:solidFill>
                <a:effectLst/>
              </a:rPr>
              <a:t> of </a:t>
            </a:r>
            <a:r>
              <a:rPr kumimoji="0" lang="ru-RU" altLang="ru-RU" sz="2400" b="0" i="0" u="none" strike="noStrike" cap="none" normalizeH="0" baseline="0" dirty="0" err="1" smtClean="0">
                <a:ln>
                  <a:noFill/>
                </a:ln>
                <a:solidFill>
                  <a:srgbClr val="202124"/>
                </a:solidFill>
                <a:effectLst/>
              </a:rPr>
              <a:t>strong</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interactions</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and</a:t>
            </a:r>
            <a:r>
              <a:rPr kumimoji="0" lang="ru-RU" altLang="ru-RU" sz="2400" b="0" i="0" u="none" strike="noStrike" cap="none" normalizeH="0" baseline="0" dirty="0" smtClean="0">
                <a:ln>
                  <a:noFill/>
                </a:ln>
                <a:solidFill>
                  <a:srgbClr val="202124"/>
                </a:solidFill>
                <a:effectLst/>
              </a:rPr>
              <a:t> </a:t>
            </a:r>
            <a:endParaRPr kumimoji="0" lang="en-US" altLang="ru-RU" sz="2400" b="0" i="0" u="none" strike="noStrike" cap="none" normalizeH="0" baseline="0" dirty="0" smtClean="0">
              <a:ln>
                <a:noFill/>
              </a:ln>
              <a:solidFill>
                <a:srgbClr val="202124"/>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err="1" smtClean="0">
                <a:ln>
                  <a:noFill/>
                </a:ln>
                <a:solidFill>
                  <a:srgbClr val="202124"/>
                </a:solidFill>
                <a:effectLst/>
              </a:rPr>
              <a:t>spin</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physics</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in</a:t>
            </a:r>
            <a:r>
              <a:rPr kumimoji="0" lang="ru-RU" altLang="ru-RU" sz="2400" b="0" i="0" u="none" strike="noStrike" cap="none" normalizeH="0" baseline="0" dirty="0" smtClean="0">
                <a:ln>
                  <a:noFill/>
                </a:ln>
                <a:solidFill>
                  <a:srgbClr val="202124"/>
                </a:solidFill>
                <a:effectLst/>
              </a:rPr>
              <a:t> the </a:t>
            </a:r>
            <a:r>
              <a:rPr kumimoji="0" lang="ru-RU" altLang="ru-RU" sz="2400" b="0" i="0" u="none" strike="noStrike" cap="none" normalizeH="0" baseline="0" dirty="0" err="1" smtClean="0">
                <a:ln>
                  <a:noFill/>
                </a:ln>
                <a:solidFill>
                  <a:srgbClr val="202124"/>
                </a:solidFill>
                <a:effectLst/>
              </a:rPr>
              <a:t>interactions</a:t>
            </a:r>
            <a:r>
              <a:rPr kumimoji="0" lang="ru-RU" altLang="ru-RU" sz="2400" b="0" i="0" u="none" strike="noStrike" cap="none" normalizeH="0" baseline="0" dirty="0" smtClean="0">
                <a:ln>
                  <a:noFill/>
                </a:ln>
                <a:solidFill>
                  <a:srgbClr val="202124"/>
                </a:solidFill>
                <a:effectLst/>
              </a:rPr>
              <a:t> of </a:t>
            </a:r>
            <a:r>
              <a:rPr kumimoji="0" lang="ru-RU" altLang="ru-RU" sz="2400" b="0" i="0" u="none" strike="noStrike" cap="none" normalizeH="0" baseline="0" dirty="0" err="1" smtClean="0">
                <a:ln>
                  <a:noFill/>
                </a:ln>
                <a:solidFill>
                  <a:srgbClr val="202124"/>
                </a:solidFill>
                <a:effectLst/>
              </a:rPr>
              <a:t>polarized</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protons</a:t>
            </a:r>
            <a:r>
              <a:rPr kumimoji="0" lang="ru-RU" altLang="ru-RU" sz="2400" b="0" i="0" u="none" strike="noStrike" cap="none" normalizeH="0" baseline="0" dirty="0" smtClean="0">
                <a:ln>
                  <a:noFill/>
                </a:ln>
                <a:solidFill>
                  <a:srgbClr val="202124"/>
                </a:solidFill>
                <a:effectLst/>
              </a:rPr>
              <a:t> </a:t>
            </a:r>
            <a:endParaRPr kumimoji="0" lang="en-US" altLang="ru-RU" sz="2400" b="0" i="0" u="none" strike="noStrike" cap="none" normalizeH="0" baseline="0" dirty="0" smtClean="0">
              <a:ln>
                <a:noFill/>
              </a:ln>
              <a:solidFill>
                <a:srgbClr val="202124"/>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err="1" smtClean="0">
                <a:ln>
                  <a:noFill/>
                </a:ln>
                <a:solidFill>
                  <a:srgbClr val="202124"/>
                </a:solidFill>
                <a:effectLst/>
              </a:rPr>
              <a:t>and</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antiprotons</a:t>
            </a:r>
            <a:r>
              <a:rPr kumimoji="0" lang="ru-RU" altLang="ru-RU" sz="2400" b="0" i="0" u="none" strike="noStrike" cap="none" normalizeH="0" baseline="0" dirty="0" smtClean="0">
                <a:ln>
                  <a:noFill/>
                </a:ln>
                <a:solidFill>
                  <a:srgbClr val="202124"/>
                </a:solidFill>
                <a:effectLst/>
              </a:rPr>
              <a:t> with </a:t>
            </a:r>
            <a:r>
              <a:rPr kumimoji="0" lang="ru-RU" altLang="ru-RU" sz="2400" b="0" i="0" u="none" strike="noStrike" cap="none" normalizeH="0" baseline="0" dirty="0" err="1" smtClean="0">
                <a:ln>
                  <a:noFill/>
                </a:ln>
                <a:solidFill>
                  <a:srgbClr val="202124"/>
                </a:solidFill>
                <a:effectLst/>
              </a:rPr>
              <a:t>nucleons</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and</a:t>
            </a:r>
            <a:r>
              <a:rPr kumimoji="0" lang="ru-RU" altLang="ru-RU" sz="2400" b="0" i="0" u="none" strike="noStrike" cap="none" normalizeH="0" baseline="0" dirty="0" smtClean="0">
                <a:ln>
                  <a:noFill/>
                </a:ln>
                <a:solidFill>
                  <a:srgbClr val="202124"/>
                </a:solidFill>
                <a:effectLst/>
              </a:rPr>
              <a:t> </a:t>
            </a:r>
            <a:r>
              <a:rPr kumimoji="0" lang="ru-RU" altLang="ru-RU" sz="2400" b="0" i="0" u="none" strike="noStrike" cap="none" normalizeH="0" baseline="0" dirty="0" err="1" smtClean="0">
                <a:ln>
                  <a:noFill/>
                </a:ln>
                <a:solidFill>
                  <a:srgbClr val="202124"/>
                </a:solidFill>
                <a:effectLst/>
              </a:rPr>
              <a:t>nuclei</a:t>
            </a:r>
            <a:r>
              <a:rPr kumimoji="0" lang="ru-RU" altLang="ru-RU" sz="2400" b="0" i="0" u="none" strike="noStrike" cap="none" normalizeH="0" baseline="0" dirty="0" smtClean="0">
                <a:ln>
                  <a:noFill/>
                </a:ln>
                <a:solidFill>
                  <a:srgbClr val="202124"/>
                </a:solidFill>
                <a:effectLst/>
              </a:rPr>
              <a:t>.</a:t>
            </a:r>
            <a:r>
              <a:rPr kumimoji="0" lang="ru-RU" altLang="ru-RU" sz="2400" b="0" i="0" u="none" strike="noStrike" cap="none" normalizeH="0" baseline="0" dirty="0" smtClean="0">
                <a:ln>
                  <a:noFill/>
                </a:ln>
                <a:solidFill>
                  <a:schemeClr val="tx1"/>
                </a:solidFill>
                <a:effectLst/>
              </a:rPr>
              <a:t> </a:t>
            </a:r>
          </a:p>
        </p:txBody>
      </p:sp>
      <p:sp>
        <p:nvSpPr>
          <p:cNvPr id="4" name="Прямоугольник 3"/>
          <p:cNvSpPr/>
          <p:nvPr/>
        </p:nvSpPr>
        <p:spPr>
          <a:xfrm>
            <a:off x="1087401" y="3564101"/>
            <a:ext cx="9833113" cy="1569660"/>
          </a:xfrm>
          <a:prstGeom prst="rect">
            <a:avLst/>
          </a:prstGeom>
        </p:spPr>
        <p:txBody>
          <a:bodyPr wrap="square">
            <a:spAutoFit/>
          </a:bodyPr>
          <a:lstStyle/>
          <a:p>
            <a:r>
              <a:rPr lang="en-US" sz="2400" dirty="0">
                <a:ea typeface="Times New Roman" panose="02020603050405020304" pitchFamily="18" charset="0"/>
              </a:rPr>
              <a:t>The combination of a wide range of beams and targets with the possibility of simultaneous detection of charged and neutral particles in the final states of reactions makes it possible to carry out a wide program of experimental studies.</a:t>
            </a:r>
            <a:endParaRPr lang="ru-RU" sz="2400" dirty="0"/>
          </a:p>
        </p:txBody>
      </p:sp>
      <p:sp>
        <p:nvSpPr>
          <p:cNvPr id="2" name="Прямоугольник 1"/>
          <p:cNvSpPr/>
          <p:nvPr/>
        </p:nvSpPr>
        <p:spPr>
          <a:xfrm>
            <a:off x="987193" y="35293"/>
            <a:ext cx="8928100" cy="1938992"/>
          </a:xfrm>
          <a:prstGeom prst="rect">
            <a:avLst/>
          </a:prstGeom>
        </p:spPr>
        <p:txBody>
          <a:bodyPr wrap="square">
            <a:spAutoFit/>
          </a:bodyPr>
          <a:lstStyle/>
          <a:p>
            <a:r>
              <a:rPr lang="ru-RU" sz="2400" dirty="0" err="1"/>
              <a:t>At</a:t>
            </a:r>
            <a:r>
              <a:rPr lang="ru-RU" sz="2400" dirty="0"/>
              <a:t> the </a:t>
            </a:r>
            <a:r>
              <a:rPr lang="ru-RU" sz="2400" dirty="0" err="1"/>
              <a:t>largest</a:t>
            </a:r>
            <a:r>
              <a:rPr lang="ru-RU" sz="2400" dirty="0"/>
              <a:t> </a:t>
            </a:r>
            <a:r>
              <a:rPr lang="ru-RU" sz="2400" dirty="0" err="1"/>
              <a:t>accelerator</a:t>
            </a:r>
            <a:r>
              <a:rPr lang="ru-RU" sz="2400" dirty="0"/>
              <a:t> </a:t>
            </a:r>
            <a:r>
              <a:rPr lang="ru-RU" sz="2400" dirty="0" err="1"/>
              <a:t>complex</a:t>
            </a:r>
            <a:r>
              <a:rPr lang="ru-RU" sz="2400" dirty="0"/>
              <a:t> </a:t>
            </a:r>
            <a:r>
              <a:rPr lang="ru-RU" sz="2400" dirty="0" err="1"/>
              <a:t>in</a:t>
            </a:r>
            <a:r>
              <a:rPr lang="ru-RU" sz="2400" dirty="0"/>
              <a:t> </a:t>
            </a:r>
            <a:r>
              <a:rPr lang="ru-RU" sz="2400" dirty="0" err="1"/>
              <a:t>Russia</a:t>
            </a:r>
            <a:r>
              <a:rPr lang="ru-RU" sz="2400" dirty="0"/>
              <a:t>, the U-70 of the </a:t>
            </a:r>
            <a:r>
              <a:rPr lang="ru-RU" sz="2400" dirty="0" err="1"/>
              <a:t>National</a:t>
            </a:r>
            <a:r>
              <a:rPr lang="ru-RU" sz="2400" dirty="0"/>
              <a:t> </a:t>
            </a:r>
            <a:r>
              <a:rPr lang="ru-RU" sz="2400" dirty="0" err="1"/>
              <a:t>Research</a:t>
            </a:r>
            <a:r>
              <a:rPr lang="ru-RU" sz="2400" dirty="0"/>
              <a:t> </a:t>
            </a:r>
            <a:r>
              <a:rPr lang="ru-RU" sz="2400" dirty="0" err="1"/>
              <a:t>Center</a:t>
            </a:r>
            <a:r>
              <a:rPr lang="ru-RU" sz="2400" dirty="0"/>
              <a:t> </a:t>
            </a:r>
            <a:r>
              <a:rPr lang="ru-RU" sz="2400" dirty="0" err="1"/>
              <a:t>Kurchatov</a:t>
            </a:r>
            <a:r>
              <a:rPr lang="ru-RU" sz="2400" dirty="0"/>
              <a:t> </a:t>
            </a:r>
            <a:r>
              <a:rPr lang="ru-RU" sz="2400" dirty="0" err="1"/>
              <a:t>Institute</a:t>
            </a:r>
            <a:r>
              <a:rPr lang="ru-RU" sz="2400" dirty="0"/>
              <a:t> (NRC KI) - IHEP, </a:t>
            </a:r>
            <a:r>
              <a:rPr lang="ru-RU" sz="2400" dirty="0" err="1"/>
              <a:t>Protvino</a:t>
            </a:r>
            <a:r>
              <a:rPr lang="ru-RU" sz="2400" dirty="0"/>
              <a:t> a </a:t>
            </a:r>
            <a:r>
              <a:rPr lang="ru-RU" sz="2400" dirty="0" err="1"/>
              <a:t>significant</a:t>
            </a:r>
            <a:r>
              <a:rPr lang="ru-RU" sz="2400" dirty="0"/>
              <a:t> </a:t>
            </a:r>
            <a:r>
              <a:rPr lang="ru-RU" sz="2400" dirty="0" err="1"/>
              <a:t>base</a:t>
            </a:r>
            <a:r>
              <a:rPr lang="ru-RU" sz="2400" dirty="0"/>
              <a:t> for </a:t>
            </a:r>
            <a:r>
              <a:rPr lang="ru-RU" sz="2400" dirty="0" err="1"/>
              <a:t>conducting</a:t>
            </a:r>
            <a:r>
              <a:rPr lang="ru-RU" sz="2400" dirty="0"/>
              <a:t> </a:t>
            </a:r>
            <a:r>
              <a:rPr lang="ru-RU" sz="2400" dirty="0" err="1"/>
              <a:t>world-class</a:t>
            </a:r>
            <a:r>
              <a:rPr lang="ru-RU" sz="2400" dirty="0"/>
              <a:t> </a:t>
            </a:r>
            <a:r>
              <a:rPr lang="ru-RU" sz="2400" dirty="0" err="1"/>
              <a:t>research</a:t>
            </a:r>
            <a:r>
              <a:rPr lang="ru-RU" sz="2400" dirty="0"/>
              <a:t> </a:t>
            </a:r>
            <a:r>
              <a:rPr lang="ru-RU" sz="2400" dirty="0" err="1"/>
              <a:t>in</a:t>
            </a:r>
            <a:r>
              <a:rPr lang="ru-RU" sz="2400" dirty="0"/>
              <a:t> the </a:t>
            </a:r>
            <a:r>
              <a:rPr lang="ru-RU" sz="2400" dirty="0" err="1"/>
              <a:t>fixed</a:t>
            </a:r>
            <a:r>
              <a:rPr lang="ru-RU" sz="2400" dirty="0"/>
              <a:t> </a:t>
            </a:r>
            <a:r>
              <a:rPr lang="ru-RU" sz="2400" dirty="0" err="1"/>
              <a:t>target</a:t>
            </a:r>
            <a:r>
              <a:rPr lang="ru-RU" sz="2400" dirty="0"/>
              <a:t> SPASCHARM </a:t>
            </a:r>
            <a:r>
              <a:rPr lang="ru-RU" sz="2400" dirty="0" err="1"/>
              <a:t>experiment</a:t>
            </a:r>
            <a:r>
              <a:rPr lang="ru-RU" sz="2400" dirty="0"/>
              <a:t> (</a:t>
            </a:r>
            <a:r>
              <a:rPr lang="ru-RU" sz="2400" dirty="0" err="1"/>
              <a:t>SPin</a:t>
            </a:r>
            <a:r>
              <a:rPr lang="ru-RU" sz="2400" dirty="0"/>
              <a:t> </a:t>
            </a:r>
            <a:r>
              <a:rPr lang="ru-RU" sz="2400" dirty="0" err="1"/>
              <a:t>ASymmetry</a:t>
            </a:r>
            <a:r>
              <a:rPr lang="ru-RU" sz="2400" dirty="0"/>
              <a:t> </a:t>
            </a:r>
            <a:r>
              <a:rPr lang="ru-RU" sz="2400" dirty="0" err="1"/>
              <a:t>in</a:t>
            </a:r>
            <a:r>
              <a:rPr lang="ru-RU" sz="2400" dirty="0"/>
              <a:t> </a:t>
            </a:r>
            <a:r>
              <a:rPr lang="ru-RU" sz="2400" dirty="0" err="1"/>
              <a:t>CHARMonia</a:t>
            </a:r>
            <a:r>
              <a:rPr lang="ru-RU" sz="2400" dirty="0"/>
              <a:t>) </a:t>
            </a:r>
            <a:r>
              <a:rPr lang="ru-RU" sz="2400" dirty="0" err="1"/>
              <a:t>has</a:t>
            </a:r>
            <a:r>
              <a:rPr lang="ru-RU" sz="2400" dirty="0"/>
              <a:t> </a:t>
            </a:r>
            <a:r>
              <a:rPr lang="ru-RU" sz="2400" dirty="0" err="1"/>
              <a:t>been</a:t>
            </a:r>
            <a:r>
              <a:rPr lang="ru-RU" sz="2400" dirty="0"/>
              <a:t> </a:t>
            </a:r>
            <a:r>
              <a:rPr lang="ru-RU" sz="2400" dirty="0" err="1"/>
              <a:t>created</a:t>
            </a:r>
            <a:endParaRPr lang="ru-RU" sz="2400" dirty="0"/>
          </a:p>
        </p:txBody>
      </p:sp>
      <p:sp>
        <p:nvSpPr>
          <p:cNvPr id="5" name="Прямоугольник 4"/>
          <p:cNvSpPr/>
          <p:nvPr/>
        </p:nvSpPr>
        <p:spPr>
          <a:xfrm>
            <a:off x="2284488" y="5153917"/>
            <a:ext cx="6621517" cy="954107"/>
          </a:xfrm>
          <a:prstGeom prst="rect">
            <a:avLst/>
          </a:prstGeom>
        </p:spPr>
        <p:txBody>
          <a:bodyPr wrap="square">
            <a:spAutoFit/>
          </a:bodyPr>
          <a:lstStyle/>
          <a:p>
            <a:r>
              <a:rPr lang="ru-RU" sz="2800" dirty="0"/>
              <a:t>The SPASCHARM </a:t>
            </a:r>
            <a:r>
              <a:rPr lang="ru-RU" sz="2800" dirty="0" err="1"/>
              <a:t>scientific</a:t>
            </a:r>
            <a:r>
              <a:rPr lang="ru-RU" sz="2800" dirty="0"/>
              <a:t> </a:t>
            </a:r>
            <a:r>
              <a:rPr lang="ru-RU" sz="2800" dirty="0" err="1"/>
              <a:t>program</a:t>
            </a:r>
            <a:r>
              <a:rPr lang="ru-RU" sz="2800" dirty="0"/>
              <a:t> </a:t>
            </a:r>
            <a:r>
              <a:rPr lang="ru-RU" sz="2800" dirty="0" err="1"/>
              <a:t>includes</a:t>
            </a:r>
            <a:r>
              <a:rPr lang="ru-RU" sz="2800" dirty="0"/>
              <a:t> </a:t>
            </a:r>
            <a:r>
              <a:rPr lang="ru-RU" sz="2800" dirty="0" err="1"/>
              <a:t>several</a:t>
            </a:r>
            <a:r>
              <a:rPr lang="ru-RU" sz="2800" dirty="0"/>
              <a:t> </a:t>
            </a:r>
            <a:r>
              <a:rPr lang="ru-RU" sz="2800" dirty="0" err="1"/>
              <a:t>series</a:t>
            </a:r>
            <a:r>
              <a:rPr lang="ru-RU" sz="2800" dirty="0"/>
              <a:t> of </a:t>
            </a:r>
            <a:r>
              <a:rPr lang="ru-RU" sz="2800" dirty="0" err="1"/>
              <a:t>measurements</a:t>
            </a:r>
            <a:endParaRPr lang="ru-RU" sz="2800" dirty="0"/>
          </a:p>
        </p:txBody>
      </p:sp>
    </p:spTree>
    <p:extLst>
      <p:ext uri="{BB962C8B-B14F-4D97-AF65-F5344CB8AC3E}">
        <p14:creationId xmlns:p14="http://schemas.microsoft.com/office/powerpoint/2010/main" val="336480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133601" y="155222"/>
            <a:ext cx="7767319" cy="939800"/>
          </a:xfrm>
        </p:spPr>
        <p:txBody>
          <a:bodyPr/>
          <a:lstStyle/>
          <a:p>
            <a:r>
              <a:rPr lang="en-US" sz="4000" b="1" dirty="0"/>
              <a:t>The criteria to select elastic processes</a:t>
            </a:r>
            <a:endParaRPr lang="ru-RU" sz="4000" dirty="0"/>
          </a:p>
        </p:txBody>
      </p:sp>
      <p:sp>
        <p:nvSpPr>
          <p:cNvPr id="5" name="Текст 4"/>
          <p:cNvSpPr>
            <a:spLocks noGrp="1"/>
          </p:cNvSpPr>
          <p:nvPr>
            <p:ph type="body" idx="1"/>
          </p:nvPr>
        </p:nvSpPr>
        <p:spPr>
          <a:xfrm>
            <a:off x="2226452" y="1066800"/>
            <a:ext cx="7767319" cy="5047536"/>
          </a:xfrm>
          <a:prstGeom prst="rect">
            <a:avLst/>
          </a:prstGeom>
        </p:spPr>
        <p:txBody>
          <a:bodyPr wrap="square">
            <a:spAutoFit/>
          </a:bodyPr>
          <a:lstStyle/>
          <a:p>
            <a:pPr>
              <a:lnSpc>
                <a:spcPct val="115000"/>
              </a:lnSpc>
              <a:spcAft>
                <a:spcPts val="1000"/>
              </a:spcAft>
            </a:pPr>
            <a:r>
              <a:rPr lang="en-US" dirty="0"/>
              <a:t>To estimate the S / (S + B) ratio, </a:t>
            </a:r>
            <a:r>
              <a:rPr lang="en-US" dirty="0" smtClean="0"/>
              <a:t>10</a:t>
            </a:r>
            <a:r>
              <a:rPr lang="en-US" baseline="30000" dirty="0" smtClean="0"/>
              <a:t>6  </a:t>
            </a:r>
            <a:r>
              <a:rPr lang="en-US" dirty="0"/>
              <a:t>events were simulated using the PYTHIA </a:t>
            </a:r>
            <a:r>
              <a:rPr lang="ru-RU" dirty="0" smtClean="0"/>
              <a:t>8 </a:t>
            </a:r>
            <a:r>
              <a:rPr lang="en-US" dirty="0"/>
              <a:t>generator. The signal is elastic pp scattering. Background - diffraction processes </a:t>
            </a:r>
            <a:r>
              <a:rPr lang="ru-RU" dirty="0"/>
              <a:t> </a:t>
            </a:r>
            <a:r>
              <a:rPr lang="en-US" dirty="0"/>
              <a:t>as A + B</a:t>
            </a:r>
            <a:r>
              <a:rPr lang="en-US" dirty="0">
                <a:sym typeface="Wingdings" panose="05000000000000000000" pitchFamily="2" charset="2"/>
              </a:rPr>
              <a:t>  </a:t>
            </a:r>
            <a:r>
              <a:rPr lang="en-US" dirty="0"/>
              <a:t>X + B, A + B</a:t>
            </a:r>
            <a:r>
              <a:rPr lang="en-US" dirty="0">
                <a:sym typeface="Wingdings" panose="05000000000000000000" pitchFamily="2" charset="2"/>
              </a:rPr>
              <a:t> </a:t>
            </a:r>
            <a:r>
              <a:rPr lang="en-US" sz="2000" dirty="0">
                <a:sym typeface="Wingdings" panose="05000000000000000000" pitchFamily="2" charset="2"/>
              </a:rPr>
              <a:t></a:t>
            </a:r>
            <a:r>
              <a:rPr lang="en-US" dirty="0">
                <a:sym typeface="Wingdings" panose="05000000000000000000" pitchFamily="2" charset="2"/>
              </a:rPr>
              <a:t> </a:t>
            </a:r>
            <a:r>
              <a:rPr lang="en-US" dirty="0"/>
              <a:t>A + X in which only two charged particles enter the detector.  The geometry and resolution of the detector were taken into account In the simulation. Separation was carried out using the two-dimensional distribution tg1 * tg2 of the difference in angles (phi1-phi2). </a:t>
            </a:r>
          </a:p>
        </p:txBody>
      </p:sp>
    </p:spTree>
    <p:extLst>
      <p:ext uri="{BB962C8B-B14F-4D97-AF65-F5344CB8AC3E}">
        <p14:creationId xmlns:p14="http://schemas.microsoft.com/office/powerpoint/2010/main" val="556168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028700" y="1747045"/>
            <a:ext cx="10515600" cy="4351338"/>
          </a:xfrm>
        </p:spPr>
        <p:txBody>
          <a:bodyPr/>
          <a:lstStyle/>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243096601"/>
              </p:ext>
            </p:extLst>
          </p:nvPr>
        </p:nvGraphicFramePr>
        <p:xfrm>
          <a:off x="173038" y="176144"/>
          <a:ext cx="6505575" cy="3411538"/>
        </p:xfrm>
        <a:graphic>
          <a:graphicData uri="http://schemas.openxmlformats.org/presentationml/2006/ole">
            <mc:AlternateContent xmlns:mc="http://schemas.openxmlformats.org/markup-compatibility/2006">
              <mc:Choice xmlns:v="urn:schemas-microsoft-com:vml" Requires="v">
                <p:oleObj spid="_x0000_s1044" name="Точечный рисунок" r:id="rId3" imgW="10020240" imgH="5238720" progId="Paint.Picture">
                  <p:embed/>
                </p:oleObj>
              </mc:Choice>
              <mc:Fallback>
                <p:oleObj name="Точечный рисунок" r:id="rId3" imgW="10020240" imgH="5238720" progId="Paint.Picture">
                  <p:embed/>
                  <p:pic>
                    <p:nvPicPr>
                      <p:cNvPr id="15" name="Объект 14"/>
                      <p:cNvPicPr>
                        <a:picLocks noChangeAspect="1" noChangeArrowheads="1"/>
                      </p:cNvPicPr>
                      <p:nvPr/>
                    </p:nvPicPr>
                    <p:blipFill>
                      <a:blip r:embed="rId4"/>
                      <a:srcRect/>
                      <a:stretch>
                        <a:fillRect/>
                      </a:stretch>
                    </p:blipFill>
                    <p:spPr bwMode="auto">
                      <a:xfrm>
                        <a:off x="173038" y="176144"/>
                        <a:ext cx="6505575" cy="3411538"/>
                      </a:xfrm>
                      <a:prstGeom prst="rect">
                        <a:avLst/>
                      </a:prstGeom>
                      <a:noFill/>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1429759591"/>
              </p:ext>
            </p:extLst>
          </p:nvPr>
        </p:nvGraphicFramePr>
        <p:xfrm>
          <a:off x="173038" y="3426331"/>
          <a:ext cx="6333175" cy="3431669"/>
        </p:xfrm>
        <a:graphic>
          <a:graphicData uri="http://schemas.openxmlformats.org/presentationml/2006/ole">
            <mc:AlternateContent xmlns:mc="http://schemas.openxmlformats.org/markup-compatibility/2006">
              <mc:Choice xmlns:v="urn:schemas-microsoft-com:vml" Requires="v">
                <p:oleObj spid="_x0000_s1045" name="Точечный рисунок" r:id="rId5" imgW="9573961" imgH="5172797" progId="Paint.Picture">
                  <p:embed/>
                </p:oleObj>
              </mc:Choice>
              <mc:Fallback>
                <p:oleObj name="Точечный рисунок" r:id="rId5" imgW="9573961" imgH="5172797" progId="Paint.Picture">
                  <p:embed/>
                  <p:pic>
                    <p:nvPicPr>
                      <p:cNvPr id="17" name="Объект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038" y="3426331"/>
                        <a:ext cx="6333175" cy="3431669"/>
                      </a:xfrm>
                      <a:prstGeom prst="rect">
                        <a:avLst/>
                      </a:prstGeom>
                      <a:noFill/>
                    </p:spPr>
                  </p:pic>
                </p:oleObj>
              </mc:Fallback>
            </mc:AlternateContent>
          </a:graphicData>
        </a:graphic>
      </p:graphicFrame>
      <p:sp>
        <p:nvSpPr>
          <p:cNvPr id="6" name="Прямоугольник 5"/>
          <p:cNvSpPr/>
          <p:nvPr/>
        </p:nvSpPr>
        <p:spPr>
          <a:xfrm>
            <a:off x="6640513" y="558824"/>
            <a:ext cx="5410200" cy="1938992"/>
          </a:xfrm>
          <a:prstGeom prst="rect">
            <a:avLst/>
          </a:prstGeom>
        </p:spPr>
        <p:txBody>
          <a:bodyPr wrap="square">
            <a:spAutoFit/>
          </a:bodyPr>
          <a:lstStyle/>
          <a:p>
            <a:pPr algn="just"/>
            <a:r>
              <a:rPr lang="en-US" sz="2400" b="0" i="0" dirty="0">
                <a:solidFill>
                  <a:srgbClr val="000000"/>
                </a:solidFill>
                <a:effectLst/>
              </a:rPr>
              <a:t>Two-dimensional histogram. </a:t>
            </a:r>
            <a:r>
              <a:rPr lang="en-US" sz="2400" dirty="0">
                <a:solidFill>
                  <a:srgbClr val="000000"/>
                </a:solidFill>
              </a:rPr>
              <a:t>Multiplying</a:t>
            </a:r>
            <a:r>
              <a:rPr lang="en-US" sz="2400" b="0" i="0" dirty="0">
                <a:solidFill>
                  <a:srgbClr val="000000"/>
                </a:solidFill>
                <a:effectLst/>
              </a:rPr>
              <a:t> of tangents of polar angles and the difference of azimuthal angles. Only for elastic </a:t>
            </a:r>
            <a:r>
              <a:rPr lang="en-US" sz="2400" b="0" i="0" dirty="0" smtClean="0">
                <a:solidFill>
                  <a:srgbClr val="000000"/>
                </a:solidFill>
                <a:effectLst/>
              </a:rPr>
              <a:t>processes </a:t>
            </a:r>
            <a:r>
              <a:rPr lang="en-US" sz="2400" b="1" dirty="0">
                <a:solidFill>
                  <a:srgbClr val="000000"/>
                </a:solidFill>
              </a:rPr>
              <a:t>164612</a:t>
            </a:r>
            <a:endParaRPr lang="ru-RU" sz="2400" b="1" dirty="0"/>
          </a:p>
          <a:p>
            <a:endParaRPr lang="ru-RU" sz="2400" dirty="0"/>
          </a:p>
        </p:txBody>
      </p:sp>
      <p:sp>
        <p:nvSpPr>
          <p:cNvPr id="7" name="Прямоугольник 6"/>
          <p:cNvSpPr/>
          <p:nvPr/>
        </p:nvSpPr>
        <p:spPr>
          <a:xfrm>
            <a:off x="6640513" y="3792539"/>
            <a:ext cx="5410200" cy="1569660"/>
          </a:xfrm>
          <a:prstGeom prst="rect">
            <a:avLst/>
          </a:prstGeom>
        </p:spPr>
        <p:txBody>
          <a:bodyPr wrap="square">
            <a:spAutoFit/>
          </a:bodyPr>
          <a:lstStyle/>
          <a:p>
            <a:pPr algn="just"/>
            <a:r>
              <a:rPr lang="en-US" sz="2400" b="0" i="0" dirty="0">
                <a:solidFill>
                  <a:srgbClr val="000000"/>
                </a:solidFill>
                <a:effectLst/>
              </a:rPr>
              <a:t>Two-dimensional histogram. </a:t>
            </a:r>
            <a:r>
              <a:rPr lang="en-US" sz="2400" dirty="0">
                <a:solidFill>
                  <a:srgbClr val="000000"/>
                </a:solidFill>
              </a:rPr>
              <a:t>Multiplying</a:t>
            </a:r>
            <a:r>
              <a:rPr lang="en-US" sz="2400" b="0" i="0" dirty="0">
                <a:solidFill>
                  <a:srgbClr val="000000"/>
                </a:solidFill>
                <a:effectLst/>
              </a:rPr>
              <a:t> of tangents of polar angles and the difference of azimuthal angles. Only for diffractive </a:t>
            </a:r>
            <a:r>
              <a:rPr lang="en-US" sz="2400" b="0" i="0" dirty="0" smtClean="0">
                <a:solidFill>
                  <a:srgbClr val="000000"/>
                </a:solidFill>
                <a:effectLst/>
              </a:rPr>
              <a:t>processes </a:t>
            </a:r>
            <a:r>
              <a:rPr lang="en-US" sz="2400" b="1" i="0" dirty="0" smtClean="0">
                <a:solidFill>
                  <a:srgbClr val="000000"/>
                </a:solidFill>
                <a:effectLst/>
              </a:rPr>
              <a:t>34178</a:t>
            </a:r>
            <a:endParaRPr lang="ru-RU" sz="2400" b="1" dirty="0"/>
          </a:p>
        </p:txBody>
      </p:sp>
      <p:sp>
        <p:nvSpPr>
          <p:cNvPr id="9" name="Прямоугольник 8"/>
          <p:cNvSpPr/>
          <p:nvPr/>
        </p:nvSpPr>
        <p:spPr>
          <a:xfrm>
            <a:off x="6678613" y="2417246"/>
            <a:ext cx="5038087" cy="923330"/>
          </a:xfrm>
          <a:prstGeom prst="rect">
            <a:avLst/>
          </a:prstGeom>
        </p:spPr>
        <p:txBody>
          <a:bodyPr wrap="square">
            <a:spAutoFit/>
          </a:bodyPr>
          <a:lstStyle/>
          <a:p>
            <a:r>
              <a:rPr lang="en-US" dirty="0"/>
              <a:t>Separation was carried out using the two-dimensional distribution tg1 * tg2 of the difference in angles </a:t>
            </a:r>
            <a:endParaRPr lang="ru-RU" dirty="0"/>
          </a:p>
        </p:txBody>
      </p:sp>
    </p:spTree>
    <p:extLst>
      <p:ext uri="{BB962C8B-B14F-4D97-AF65-F5344CB8AC3E}">
        <p14:creationId xmlns:p14="http://schemas.microsoft.com/office/powerpoint/2010/main" val="1761375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9960" y="5461131"/>
            <a:ext cx="11122307" cy="958237"/>
          </a:xfrm>
        </p:spPr>
        <p:txBody>
          <a:bodyPr>
            <a:normAutofit/>
          </a:bodyPr>
          <a:lstStyle/>
          <a:p>
            <a:pPr marL="0" indent="0">
              <a:buNone/>
            </a:pPr>
            <a:r>
              <a:rPr lang="en-US" sz="2000" dirty="0" err="1"/>
              <a:t>Elasti</a:t>
            </a:r>
            <a:r>
              <a:rPr lang="ru-RU" sz="2000" dirty="0"/>
              <a:t>с</a:t>
            </a:r>
            <a:r>
              <a:rPr lang="en-US" sz="2000" dirty="0"/>
              <a:t> p</a:t>
            </a:r>
            <a:r>
              <a:rPr lang="ru-RU" sz="2000" dirty="0"/>
              <a:t>+</a:t>
            </a:r>
            <a:r>
              <a:rPr lang="en-US" sz="2000" dirty="0" err="1"/>
              <a:t>p</a:t>
            </a:r>
            <a:r>
              <a:rPr lang="en-US" sz="2000" dirty="0" err="1">
                <a:sym typeface="Wingdings" panose="05000000000000000000" pitchFamily="2" charset="2"/>
              </a:rPr>
              <a:t>p+p</a:t>
            </a:r>
            <a:r>
              <a:rPr lang="en-US" sz="2000" dirty="0">
                <a:sym typeface="Wingdings" panose="05000000000000000000" pitchFamily="2" charset="2"/>
              </a:rPr>
              <a:t> event is signal to analyze. Main background is</a:t>
            </a:r>
            <a:r>
              <a:rPr lang="ru-RU" sz="2000" dirty="0">
                <a:sym typeface="Wingdings" panose="05000000000000000000" pitchFamily="2" charset="2"/>
              </a:rPr>
              <a:t> </a:t>
            </a:r>
            <a:r>
              <a:rPr lang="en-US" sz="2000" dirty="0">
                <a:sym typeface="Wingdings" panose="05000000000000000000" pitchFamily="2" charset="2"/>
              </a:rPr>
              <a:t> single p + </a:t>
            </a:r>
            <a:r>
              <a:rPr lang="en-US" sz="2000" dirty="0" err="1">
                <a:sym typeface="Wingdings" panose="05000000000000000000" pitchFamily="2" charset="2"/>
              </a:rPr>
              <a:t>pp</a:t>
            </a:r>
            <a:r>
              <a:rPr lang="en-US" sz="2000" dirty="0">
                <a:sym typeface="Wingdings" panose="05000000000000000000" pitchFamily="2" charset="2"/>
              </a:rPr>
              <a:t> + X, </a:t>
            </a:r>
            <a:r>
              <a:rPr lang="en-US" sz="2000" dirty="0" smtClean="0">
                <a:sym typeface="Wingdings" panose="05000000000000000000" pitchFamily="2" charset="2"/>
              </a:rPr>
              <a:t>p </a:t>
            </a:r>
            <a:r>
              <a:rPr lang="en-US" sz="2000" dirty="0">
                <a:sym typeface="Wingdings" panose="05000000000000000000" pitchFamily="2" charset="2"/>
              </a:rPr>
              <a:t>+ p X + p  and double diffraction processes </a:t>
            </a:r>
            <a:r>
              <a:rPr lang="ru-RU" sz="2000" dirty="0">
                <a:sym typeface="Wingdings" panose="05000000000000000000" pitchFamily="2" charset="2"/>
              </a:rPr>
              <a:t> </a:t>
            </a:r>
            <a:r>
              <a:rPr lang="en-US" sz="2000" b="1" dirty="0"/>
              <a:t>Signal   </a:t>
            </a:r>
            <a:r>
              <a:rPr lang="en-US" sz="2000" dirty="0"/>
              <a:t>S / (S + B) = 0.995</a:t>
            </a:r>
            <a:r>
              <a:rPr lang="en-US" sz="2000" b="1" dirty="0"/>
              <a:t>  </a:t>
            </a:r>
            <a:r>
              <a:rPr lang="en-US" sz="2000" b="1" dirty="0" smtClean="0"/>
              <a:t>Background. </a:t>
            </a:r>
            <a:r>
              <a:rPr lang="en-US" sz="2000" dirty="0" smtClean="0"/>
              <a:t>10</a:t>
            </a:r>
            <a:r>
              <a:rPr lang="en-US" sz="2000" baseline="30000" dirty="0" smtClean="0"/>
              <a:t>5  </a:t>
            </a:r>
            <a:r>
              <a:rPr lang="en-US" sz="2000" dirty="0"/>
              <a:t>events were simulated using the PYTHIA </a:t>
            </a:r>
            <a:r>
              <a:rPr lang="ru-RU" sz="2000" dirty="0"/>
              <a:t>8 </a:t>
            </a:r>
            <a:r>
              <a:rPr lang="en-US" sz="2000" dirty="0"/>
              <a:t>generator.</a:t>
            </a:r>
            <a:endParaRPr lang="en-US" sz="2000" dirty="0">
              <a:sym typeface="Wingdings" panose="05000000000000000000" pitchFamily="2" charset="2"/>
            </a:endParaRPr>
          </a:p>
        </p:txBody>
      </p:sp>
      <p:graphicFrame>
        <p:nvGraphicFramePr>
          <p:cNvPr id="12" name="Объект 11"/>
          <p:cNvGraphicFramePr>
            <a:graphicFrameLocks noChangeAspect="1"/>
          </p:cNvGraphicFramePr>
          <p:nvPr>
            <p:extLst>
              <p:ext uri="{D42A27DB-BD31-4B8C-83A1-F6EECF244321}">
                <p14:modId xmlns:p14="http://schemas.microsoft.com/office/powerpoint/2010/main" val="583372711"/>
              </p:ext>
            </p:extLst>
          </p:nvPr>
        </p:nvGraphicFramePr>
        <p:xfrm>
          <a:off x="6007100" y="1147763"/>
          <a:ext cx="5957888" cy="2990850"/>
        </p:xfrm>
        <a:graphic>
          <a:graphicData uri="http://schemas.openxmlformats.org/presentationml/2006/ole">
            <mc:AlternateContent xmlns:mc="http://schemas.openxmlformats.org/markup-compatibility/2006">
              <mc:Choice xmlns:v="urn:schemas-microsoft-com:vml" Requires="v">
                <p:oleObj spid="_x0000_s2062" name="Точечный рисунок" r:id="rId3" imgW="9677520" imgH="4848120" progId="Paint.Picture">
                  <p:embed/>
                </p:oleObj>
              </mc:Choice>
              <mc:Fallback>
                <p:oleObj name="Точечный рисунок" r:id="rId3" imgW="9677520" imgH="4848120" progId="Paint.Picture">
                  <p:embed/>
                  <p:pic>
                    <p:nvPicPr>
                      <p:cNvPr id="0" name="Object 5"/>
                      <p:cNvPicPr>
                        <a:picLocks noChangeAspect="1" noChangeArrowheads="1"/>
                      </p:cNvPicPr>
                      <p:nvPr/>
                    </p:nvPicPr>
                    <p:blipFill>
                      <a:blip r:embed="rId4"/>
                      <a:srcRect/>
                      <a:stretch>
                        <a:fillRect/>
                      </a:stretch>
                    </p:blipFill>
                    <p:spPr bwMode="auto">
                      <a:xfrm>
                        <a:off x="6007100" y="1147763"/>
                        <a:ext cx="5957888" cy="2990850"/>
                      </a:xfrm>
                      <a:prstGeom prst="rect">
                        <a:avLst/>
                      </a:prstGeom>
                      <a:noFill/>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2401783649"/>
              </p:ext>
            </p:extLst>
          </p:nvPr>
        </p:nvGraphicFramePr>
        <p:xfrm>
          <a:off x="175073" y="1261241"/>
          <a:ext cx="6189215" cy="2877372"/>
        </p:xfrm>
        <a:graphic>
          <a:graphicData uri="http://schemas.openxmlformats.org/presentationml/2006/ole">
            <mc:AlternateContent xmlns:mc="http://schemas.openxmlformats.org/markup-compatibility/2006">
              <mc:Choice xmlns:v="urn:schemas-microsoft-com:vml" Requires="v">
                <p:oleObj spid="_x0000_s2063" name="Точечный рисунок" r:id="rId5" imgW="9667800" imgH="4886280" progId="Paint.Picture">
                  <p:embed/>
                </p:oleObj>
              </mc:Choice>
              <mc:Fallback>
                <p:oleObj name="Точечный рисунок" r:id="rId5" imgW="9667800" imgH="4886280" progId="Paint.Picture">
                  <p:embed/>
                  <p:pic>
                    <p:nvPicPr>
                      <p:cNvPr id="0" name="Object 1"/>
                      <p:cNvPicPr>
                        <a:picLocks noChangeAspect="1" noChangeArrowheads="1"/>
                      </p:cNvPicPr>
                      <p:nvPr/>
                    </p:nvPicPr>
                    <p:blipFill>
                      <a:blip r:embed="rId6"/>
                      <a:srcRect/>
                      <a:stretch>
                        <a:fillRect/>
                      </a:stretch>
                    </p:blipFill>
                    <p:spPr bwMode="auto">
                      <a:xfrm>
                        <a:off x="175073" y="1261241"/>
                        <a:ext cx="6189215" cy="2877372"/>
                      </a:xfrm>
                      <a:prstGeom prst="rect">
                        <a:avLst/>
                      </a:prstGeom>
                      <a:noFill/>
                    </p:spPr>
                  </p:pic>
                </p:oleObj>
              </mc:Fallback>
            </mc:AlternateContent>
          </a:graphicData>
        </a:graphic>
      </p:graphicFrame>
      <p:sp>
        <p:nvSpPr>
          <p:cNvPr id="8" name="Прямоугольник 7"/>
          <p:cNvSpPr/>
          <p:nvPr/>
        </p:nvSpPr>
        <p:spPr>
          <a:xfrm>
            <a:off x="198684" y="4139367"/>
            <a:ext cx="5838911" cy="1323439"/>
          </a:xfrm>
          <a:prstGeom prst="rect">
            <a:avLst/>
          </a:prstGeom>
        </p:spPr>
        <p:txBody>
          <a:bodyPr wrap="square">
            <a:spAutoFit/>
          </a:bodyPr>
          <a:lstStyle/>
          <a:p>
            <a:r>
              <a:rPr lang="en-US" sz="2000" b="0" i="0" dirty="0">
                <a:solidFill>
                  <a:srgbClr val="000000"/>
                </a:solidFill>
                <a:effectLst/>
              </a:rPr>
              <a:t>Fig. 1 Distribution of recoil protons depending on the polar angle. </a:t>
            </a:r>
            <a:r>
              <a:rPr lang="en-US" sz="2000" b="0" i="0" dirty="0">
                <a:solidFill>
                  <a:srgbClr val="002060"/>
                </a:solidFill>
                <a:effectLst/>
              </a:rPr>
              <a:t>Blue distribution correspond to elastic processes</a:t>
            </a:r>
            <a:r>
              <a:rPr lang="en-US" sz="2000" b="0" i="0" dirty="0">
                <a:solidFill>
                  <a:srgbClr val="000000"/>
                </a:solidFill>
                <a:effectLst/>
              </a:rPr>
              <a:t>. </a:t>
            </a:r>
            <a:r>
              <a:rPr lang="en-US" sz="2000" b="0" i="0" dirty="0">
                <a:solidFill>
                  <a:srgbClr val="FF0000"/>
                </a:solidFill>
                <a:effectLst/>
              </a:rPr>
              <a:t>Red distribution correspond to diffraction processes</a:t>
            </a:r>
            <a:endParaRPr lang="ru-RU" sz="2000" dirty="0">
              <a:solidFill>
                <a:srgbClr val="FF0000"/>
              </a:solidFill>
            </a:endParaRPr>
          </a:p>
        </p:txBody>
      </p:sp>
      <p:sp>
        <p:nvSpPr>
          <p:cNvPr id="11" name="Rectangle 6"/>
          <p:cNvSpPr>
            <a:spLocks noChangeArrowheads="1"/>
          </p:cNvSpPr>
          <p:nvPr/>
        </p:nvSpPr>
        <p:spPr bwMode="auto">
          <a:xfrm>
            <a:off x="5043374" y="37446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5949745" y="3523814"/>
            <a:ext cx="6096000" cy="1938992"/>
          </a:xfrm>
          <a:prstGeom prst="rect">
            <a:avLst/>
          </a:prstGeom>
        </p:spPr>
        <p:txBody>
          <a:bodyPr>
            <a:spAutoFit/>
          </a:bodyPr>
          <a:lstStyle/>
          <a:p>
            <a:r>
              <a:rPr lang="en-US" sz="2000" dirty="0"/>
              <a:t/>
            </a:r>
            <a:br>
              <a:rPr lang="en-US" sz="2000" dirty="0"/>
            </a:br>
            <a:endParaRPr lang="en-US" sz="2000" b="0" i="0" dirty="0">
              <a:solidFill>
                <a:srgbClr val="333333"/>
              </a:solidFill>
              <a:effectLst/>
            </a:endParaRPr>
          </a:p>
          <a:p>
            <a:r>
              <a:rPr lang="en-US" sz="2000" b="0" i="0" dirty="0">
                <a:effectLst/>
              </a:rPr>
              <a:t>Fig. 2 Distribution of scattered protons depending on the polar angle. </a:t>
            </a:r>
            <a:r>
              <a:rPr lang="en-US" sz="2000" b="0" i="0" dirty="0">
                <a:solidFill>
                  <a:srgbClr val="002060"/>
                </a:solidFill>
                <a:effectLst/>
              </a:rPr>
              <a:t>Blue distribution correspond to elastic processes. </a:t>
            </a:r>
            <a:r>
              <a:rPr lang="en-US" sz="2000" b="0" i="0" dirty="0">
                <a:solidFill>
                  <a:srgbClr val="FF0000"/>
                </a:solidFill>
                <a:effectLst/>
              </a:rPr>
              <a:t>Red distribution correspond to  diffraction processes.</a:t>
            </a:r>
          </a:p>
        </p:txBody>
      </p:sp>
      <p:sp>
        <p:nvSpPr>
          <p:cNvPr id="16" name="Rectangle 11"/>
          <p:cNvSpPr>
            <a:spLocks noChangeArrowheads="1"/>
          </p:cNvSpPr>
          <p:nvPr/>
        </p:nvSpPr>
        <p:spPr bwMode="auto">
          <a:xfrm>
            <a:off x="-66086" y="47012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1"/>
          <p:cNvSpPr>
            <a:spLocks noGrp="1" noChangeArrowheads="1"/>
          </p:cNvSpPr>
          <p:nvPr>
            <p:ph type="title"/>
          </p:nvPr>
        </p:nvSpPr>
        <p:spPr bwMode="auto">
          <a:xfrm>
            <a:off x="440634" y="338271"/>
            <a:ext cx="11142859" cy="703409"/>
          </a:xfrm>
          <a:prstGeom prst="rect">
            <a:avLst/>
          </a:prstGeom>
          <a:solidFill>
            <a:schemeClr val="bg1"/>
          </a:solidFill>
          <a:ln>
            <a:noFill/>
          </a:ln>
          <a:effec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4800" b="0" i="0" u="none" strike="noStrike" cap="none" normalizeH="0" baseline="0" dirty="0">
                <a:ln>
                  <a:noFill/>
                </a:ln>
                <a:solidFill>
                  <a:srgbClr val="202124"/>
                </a:solidFill>
                <a:effectLst/>
                <a:latin typeface="+mn-lt"/>
              </a:rPr>
              <a:t>Possibility of </a:t>
            </a:r>
            <a:r>
              <a:rPr kumimoji="0" lang="ru-RU" altLang="ru-RU" sz="4800" b="0" i="0" u="none" strike="noStrike" cap="none" normalizeH="0" baseline="0" dirty="0" err="1">
                <a:ln>
                  <a:noFill/>
                </a:ln>
                <a:solidFill>
                  <a:srgbClr val="202124"/>
                </a:solidFill>
                <a:effectLst/>
                <a:latin typeface="+mn-lt"/>
              </a:rPr>
              <a:t>separating</a:t>
            </a:r>
            <a:r>
              <a:rPr kumimoji="0" lang="ru-RU" altLang="ru-RU" sz="4800" b="0" i="0" u="none" strike="noStrike" cap="none" normalizeH="0" baseline="0" dirty="0">
                <a:ln>
                  <a:noFill/>
                </a:ln>
                <a:solidFill>
                  <a:srgbClr val="202124"/>
                </a:solidFill>
                <a:effectLst/>
                <a:latin typeface="+mn-lt"/>
              </a:rPr>
              <a:t> </a:t>
            </a:r>
            <a:r>
              <a:rPr kumimoji="0" lang="ru-RU" altLang="ru-RU" sz="4800" b="0" i="0" u="none" strike="noStrike" cap="none" normalizeH="0" baseline="0" dirty="0" err="1">
                <a:ln>
                  <a:noFill/>
                </a:ln>
                <a:solidFill>
                  <a:srgbClr val="202124"/>
                </a:solidFill>
                <a:effectLst/>
                <a:latin typeface="+mn-lt"/>
              </a:rPr>
              <a:t>elastic</a:t>
            </a:r>
            <a:r>
              <a:rPr kumimoji="0" lang="ru-RU" altLang="ru-RU" sz="4800" b="0" i="0" u="none" strike="noStrike" cap="none" normalizeH="0" baseline="0" dirty="0">
                <a:ln>
                  <a:noFill/>
                </a:ln>
                <a:solidFill>
                  <a:srgbClr val="202124"/>
                </a:solidFill>
                <a:effectLst/>
                <a:latin typeface="+mn-lt"/>
              </a:rPr>
              <a:t> </a:t>
            </a:r>
            <a:r>
              <a:rPr kumimoji="0" lang="ru-RU" altLang="ru-RU" sz="4800" b="0" i="0" u="none" strike="noStrike" cap="none" normalizeH="0" baseline="0" dirty="0" err="1">
                <a:ln>
                  <a:noFill/>
                </a:ln>
                <a:solidFill>
                  <a:srgbClr val="202124"/>
                </a:solidFill>
                <a:effectLst/>
                <a:latin typeface="+mn-lt"/>
              </a:rPr>
              <a:t>pp</a:t>
            </a:r>
            <a:r>
              <a:rPr kumimoji="0" lang="ru-RU" altLang="ru-RU" sz="4800" b="0" i="0" u="none" strike="noStrike" cap="none" normalizeH="0" baseline="0" dirty="0">
                <a:ln>
                  <a:noFill/>
                </a:ln>
                <a:solidFill>
                  <a:srgbClr val="202124"/>
                </a:solidFill>
                <a:effectLst/>
                <a:latin typeface="+mn-lt"/>
              </a:rPr>
              <a:t> </a:t>
            </a:r>
            <a:r>
              <a:rPr kumimoji="0" lang="ru-RU" altLang="ru-RU" sz="4800" b="0" i="0" u="none" strike="noStrike" cap="none" normalizeH="0" baseline="0" dirty="0" err="1">
                <a:ln>
                  <a:noFill/>
                </a:ln>
                <a:solidFill>
                  <a:srgbClr val="202124"/>
                </a:solidFill>
                <a:effectLst/>
                <a:latin typeface="+mn-lt"/>
              </a:rPr>
              <a:t>scattering</a:t>
            </a:r>
            <a:r>
              <a:rPr kumimoji="0" lang="ru-RU" altLang="ru-RU" sz="4800" b="0" i="0" u="none" strike="noStrike" cap="none" normalizeH="0" baseline="0" dirty="0">
                <a:ln>
                  <a:noFill/>
                </a:ln>
                <a:solidFill>
                  <a:schemeClr val="tx1"/>
                </a:solidFill>
                <a:effectLst/>
                <a:latin typeface="+mn-lt"/>
              </a:rPr>
              <a:t> </a:t>
            </a:r>
          </a:p>
        </p:txBody>
      </p:sp>
    </p:spTree>
    <p:extLst>
      <p:ext uri="{BB962C8B-B14F-4D97-AF65-F5344CB8AC3E}">
        <p14:creationId xmlns:p14="http://schemas.microsoft.com/office/powerpoint/2010/main" val="4106908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rotWithShape="1">
          <a:blip r:embed="rId2"/>
          <a:srcRect l="4411"/>
          <a:stretch/>
        </p:blipFill>
        <p:spPr bwMode="auto">
          <a:xfrm>
            <a:off x="125260" y="1140167"/>
            <a:ext cx="9442810" cy="5498630"/>
          </a:xfrm>
          <a:prstGeom prst="rect">
            <a:avLst/>
          </a:prstGeom>
          <a:noFill/>
          <a:ln w="9525">
            <a:noFill/>
            <a:miter lim="800000"/>
            <a:headEnd/>
            <a:tailEnd/>
          </a:ln>
          <a:effectLst/>
        </p:spPr>
      </p:pic>
      <p:graphicFrame>
        <p:nvGraphicFramePr>
          <p:cNvPr id="6" name="Таблица 5"/>
          <p:cNvGraphicFramePr>
            <a:graphicFrameLocks noGrp="1"/>
          </p:cNvGraphicFramePr>
          <p:nvPr>
            <p:extLst>
              <p:ext uri="{D42A27DB-BD31-4B8C-83A1-F6EECF244321}">
                <p14:modId xmlns:p14="http://schemas.microsoft.com/office/powerpoint/2010/main" val="600607623"/>
              </p:ext>
            </p:extLst>
          </p:nvPr>
        </p:nvGraphicFramePr>
        <p:xfrm>
          <a:off x="4433816" y="445534"/>
          <a:ext cx="7291063" cy="5981047"/>
        </p:xfrm>
        <a:graphic>
          <a:graphicData uri="http://schemas.openxmlformats.org/drawingml/2006/table">
            <a:tbl>
              <a:tblPr firstRow="1" bandRow="1">
                <a:tableStyleId>{5C22544A-7EE6-4342-B048-85BDC9FD1C3A}</a:tableStyleId>
              </a:tblPr>
              <a:tblGrid>
                <a:gridCol w="989557">
                  <a:extLst>
                    <a:ext uri="{9D8B030D-6E8A-4147-A177-3AD203B41FA5}">
                      <a16:colId xmlns:a16="http://schemas.microsoft.com/office/drawing/2014/main" val="20000"/>
                    </a:ext>
                  </a:extLst>
                </a:gridCol>
                <a:gridCol w="1039660">
                  <a:extLst>
                    <a:ext uri="{9D8B030D-6E8A-4147-A177-3AD203B41FA5}">
                      <a16:colId xmlns:a16="http://schemas.microsoft.com/office/drawing/2014/main" val="20001"/>
                    </a:ext>
                  </a:extLst>
                </a:gridCol>
                <a:gridCol w="1365337">
                  <a:extLst>
                    <a:ext uri="{9D8B030D-6E8A-4147-A177-3AD203B41FA5}">
                      <a16:colId xmlns:a16="http://schemas.microsoft.com/office/drawing/2014/main" val="20002"/>
                    </a:ext>
                  </a:extLst>
                </a:gridCol>
                <a:gridCol w="2639731">
                  <a:extLst>
                    <a:ext uri="{9D8B030D-6E8A-4147-A177-3AD203B41FA5}">
                      <a16:colId xmlns:a16="http://schemas.microsoft.com/office/drawing/2014/main" val="20003"/>
                    </a:ext>
                  </a:extLst>
                </a:gridCol>
                <a:gridCol w="1256778">
                  <a:extLst>
                    <a:ext uri="{9D8B030D-6E8A-4147-A177-3AD203B41FA5}">
                      <a16:colId xmlns:a16="http://schemas.microsoft.com/office/drawing/2014/main" val="20004"/>
                    </a:ext>
                  </a:extLst>
                </a:gridCol>
              </a:tblGrid>
              <a:tr h="924352">
                <a:tc>
                  <a:txBody>
                    <a:bodyPr/>
                    <a:lstStyle/>
                    <a:p>
                      <a:r>
                        <a:rPr lang="en-US" dirty="0"/>
                        <a:t>Hodoscopes</a:t>
                      </a:r>
                      <a:endParaRPr lang="ru-RU" b="1" dirty="0"/>
                    </a:p>
                  </a:txBody>
                  <a:tcPr/>
                </a:tc>
                <a:tc>
                  <a:txBody>
                    <a:bodyPr/>
                    <a:lstStyle/>
                    <a:p>
                      <a:r>
                        <a:rPr lang="en-US" dirty="0"/>
                        <a:t>Distance from</a:t>
                      </a:r>
                      <a:r>
                        <a:rPr lang="en-US" baseline="0" dirty="0"/>
                        <a:t> PT ( mm)</a:t>
                      </a:r>
                      <a:endParaRPr lang="ru-RU" dirty="0"/>
                    </a:p>
                  </a:txBody>
                  <a:tcPr/>
                </a:tc>
                <a:tc>
                  <a:txBody>
                    <a:bodyPr/>
                    <a:lstStyle/>
                    <a:p>
                      <a:r>
                        <a:rPr lang="en-US" dirty="0"/>
                        <a:t>Total dimensions (mm)</a:t>
                      </a:r>
                      <a:endParaRPr lang="ru-RU" dirty="0"/>
                    </a:p>
                  </a:txBody>
                  <a:tcPr/>
                </a:tc>
                <a:tc>
                  <a:txBody>
                    <a:bodyPr/>
                    <a:lstStyle/>
                    <a:p>
                      <a:r>
                        <a:rPr lang="en-US" dirty="0"/>
                        <a:t>Dimension of scintillator width x </a:t>
                      </a:r>
                      <a:r>
                        <a:rPr lang="en-US" dirty="0" smtClean="0"/>
                        <a:t>thickness x length (</a:t>
                      </a:r>
                      <a:r>
                        <a:rPr lang="en-US" dirty="0"/>
                        <a:t>mm)</a:t>
                      </a:r>
                      <a:endParaRPr lang="ru-RU" dirty="0"/>
                    </a:p>
                  </a:txBody>
                  <a:tcPr/>
                </a:tc>
                <a:tc>
                  <a:txBody>
                    <a:bodyPr/>
                    <a:lstStyle/>
                    <a:p>
                      <a:r>
                        <a:rPr lang="en-US" dirty="0"/>
                        <a:t>Numbers of PM</a:t>
                      </a:r>
                      <a:endParaRPr lang="ru-RU" dirty="0"/>
                    </a:p>
                  </a:txBody>
                  <a:tcPr/>
                </a:tc>
                <a:extLst>
                  <a:ext uri="{0D108BD9-81ED-4DB2-BD59-A6C34878D82A}">
                    <a16:rowId xmlns:a16="http://schemas.microsoft.com/office/drawing/2014/main" val="10000"/>
                  </a:ext>
                </a:extLst>
              </a:tr>
              <a:tr h="413526">
                <a:tc>
                  <a:txBody>
                    <a:bodyPr/>
                    <a:lstStyle/>
                    <a:p>
                      <a:endParaRPr lang="ru-RU" dirty="0"/>
                    </a:p>
                  </a:txBody>
                  <a:tcPr/>
                </a:tc>
                <a:tc>
                  <a:txBody>
                    <a:bodyPr/>
                    <a:lstStyle/>
                    <a:p>
                      <a:r>
                        <a:rPr lang="en-US" dirty="0"/>
                        <a:t>      </a:t>
                      </a:r>
                      <a:r>
                        <a:rPr lang="en-US" dirty="0" smtClean="0"/>
                        <a:t> </a:t>
                      </a:r>
                      <a:r>
                        <a:rPr lang="en-US" dirty="0"/>
                        <a:t>Z</a:t>
                      </a:r>
                      <a:endParaRPr lang="ru-RU" dirty="0"/>
                    </a:p>
                  </a:txBody>
                  <a:tcPr/>
                </a:tc>
                <a:tc>
                  <a:txBody>
                    <a:bodyPr/>
                    <a:lstStyle/>
                    <a:p>
                      <a:r>
                        <a:rPr lang="en-US" dirty="0"/>
                        <a:t>     X  </a:t>
                      </a:r>
                      <a:r>
                        <a:rPr lang="en-US" sz="1800" kern="1200" dirty="0"/>
                        <a:t>×</a:t>
                      </a:r>
                      <a:r>
                        <a:rPr lang="en-US" dirty="0"/>
                        <a:t>  Y</a:t>
                      </a:r>
                      <a:endParaRPr lang="ru-RU" dirty="0"/>
                    </a:p>
                  </a:txBody>
                  <a:tcPr/>
                </a:tc>
                <a:tc>
                  <a:txBody>
                    <a:bodyPr/>
                    <a:lstStyle/>
                    <a:p>
                      <a:r>
                        <a:rPr lang="en-US" dirty="0"/>
                        <a:t> </a:t>
                      </a:r>
                      <a:r>
                        <a:rPr lang="en-US" dirty="0" smtClean="0"/>
                        <a:t>    X                               </a:t>
                      </a:r>
                      <a:r>
                        <a:rPr lang="en-US" dirty="0"/>
                        <a:t>Y         </a:t>
                      </a:r>
                      <a:endParaRPr lang="ru-RU" dirty="0"/>
                    </a:p>
                  </a:txBody>
                  <a:tcPr/>
                </a:tc>
                <a:tc>
                  <a:txBody>
                    <a:bodyPr/>
                    <a:lstStyle/>
                    <a:p>
                      <a:r>
                        <a:rPr lang="en-US" dirty="0" smtClean="0"/>
                        <a:t>   X        </a:t>
                      </a:r>
                      <a:r>
                        <a:rPr lang="en-US" dirty="0"/>
                        <a:t>Y    </a:t>
                      </a:r>
                      <a:endParaRPr lang="ru-RU" dirty="0"/>
                    </a:p>
                  </a:txBody>
                  <a:tcPr/>
                </a:tc>
                <a:extLst>
                  <a:ext uri="{0D108BD9-81ED-4DB2-BD59-A6C34878D82A}">
                    <a16:rowId xmlns:a16="http://schemas.microsoft.com/office/drawing/2014/main" val="10001"/>
                  </a:ext>
                </a:extLst>
              </a:tr>
              <a:tr h="413526">
                <a:tc>
                  <a:txBody>
                    <a:bodyPr/>
                    <a:lstStyle/>
                    <a:p>
                      <a:endParaRPr lang="ru-RU" dirty="0"/>
                    </a:p>
                  </a:txBody>
                  <a:tcPr/>
                </a:tc>
                <a:tc>
                  <a:txBody>
                    <a:bodyPr/>
                    <a:lstStyle/>
                    <a:p>
                      <a:endParaRPr lang="ru-RU" b="1" dirty="0"/>
                    </a:p>
                  </a:txBody>
                  <a:tcPr/>
                </a:tc>
                <a:tc>
                  <a:txBody>
                    <a:bodyPr/>
                    <a:lstStyle/>
                    <a:p>
                      <a:r>
                        <a:rPr lang="en-US" dirty="0"/>
                        <a:t>           Beam</a:t>
                      </a:r>
                      <a:endParaRPr lang="ru-RU" b="1" dirty="0"/>
                    </a:p>
                  </a:txBody>
                  <a:tcPr/>
                </a:tc>
                <a:tc>
                  <a:txBody>
                    <a:bodyPr/>
                    <a:lstStyle/>
                    <a:p>
                      <a:r>
                        <a:rPr lang="en-US" dirty="0"/>
                        <a:t>Hodoscopes</a:t>
                      </a:r>
                      <a:endParaRPr lang="ru-RU" dirty="0"/>
                    </a:p>
                  </a:txBody>
                  <a:tcPr/>
                </a:tc>
                <a:tc>
                  <a:txBody>
                    <a:bodyPr/>
                    <a:lstStyle/>
                    <a:p>
                      <a:endParaRPr lang="ru-RU" dirty="0"/>
                    </a:p>
                  </a:txBody>
                  <a:tcPr/>
                </a:tc>
                <a:extLst>
                  <a:ext uri="{0D108BD9-81ED-4DB2-BD59-A6C34878D82A}">
                    <a16:rowId xmlns:a16="http://schemas.microsoft.com/office/drawing/2014/main" val="10002"/>
                  </a:ext>
                </a:extLst>
              </a:tr>
              <a:tr h="462176">
                <a:tc>
                  <a:txBody>
                    <a:bodyPr/>
                    <a:lstStyle/>
                    <a:p>
                      <a:r>
                        <a:rPr lang="en-US" sz="2000" baseline="0" dirty="0"/>
                        <a:t>      H1</a:t>
                      </a:r>
                      <a:endParaRPr lang="ru-RU" sz="2000" b="1" baseline="0" dirty="0">
                        <a:solidFill>
                          <a:schemeClr val="bg1"/>
                        </a:solidFill>
                      </a:endParaRPr>
                    </a:p>
                  </a:txBody>
                  <a:tcPr/>
                </a:tc>
                <a:tc>
                  <a:txBody>
                    <a:bodyPr/>
                    <a:lstStyle/>
                    <a:p>
                      <a:r>
                        <a:rPr lang="en-US" dirty="0"/>
                        <a:t>  </a:t>
                      </a:r>
                      <a:r>
                        <a:rPr lang="en-US" dirty="0" smtClean="0"/>
                        <a:t> </a:t>
                      </a:r>
                      <a:r>
                        <a:rPr lang="en-US" dirty="0"/>
                        <a:t>-9000</a:t>
                      </a:r>
                      <a:endParaRPr lang="ru-RU" dirty="0"/>
                    </a:p>
                  </a:txBody>
                  <a:tcPr/>
                </a:tc>
                <a:tc>
                  <a:txBody>
                    <a:bodyPr/>
                    <a:lstStyle/>
                    <a:p>
                      <a:r>
                        <a:rPr lang="en-US" dirty="0"/>
                        <a:t>     40 </a:t>
                      </a:r>
                      <a:r>
                        <a:rPr lang="en-US" sz="1800" kern="1200" dirty="0"/>
                        <a:t>×</a:t>
                      </a:r>
                      <a:r>
                        <a:rPr lang="en-US" dirty="0"/>
                        <a:t> 40</a:t>
                      </a:r>
                      <a:endParaRPr lang="ru-RU" dirty="0"/>
                    </a:p>
                  </a:txBody>
                  <a:tcPr/>
                </a:tc>
                <a:tc>
                  <a:txBody>
                    <a:bodyPr/>
                    <a:lstStyle/>
                    <a:p>
                      <a:r>
                        <a:rPr lang="en-US" dirty="0"/>
                        <a:t>6 </a:t>
                      </a:r>
                      <a:r>
                        <a:rPr lang="en-US" sz="1800" kern="1200" dirty="0"/>
                        <a:t>× 3 × 40         </a:t>
                      </a:r>
                      <a:r>
                        <a:rPr lang="en-US" sz="1800" kern="1200" dirty="0" smtClean="0"/>
                        <a:t> </a:t>
                      </a:r>
                      <a:r>
                        <a:rPr lang="en-US" sz="1800" kern="1200" dirty="0"/>
                        <a:t>6 × 3 × 40</a:t>
                      </a:r>
                      <a:endParaRPr lang="ru-RU" dirty="0"/>
                    </a:p>
                  </a:txBody>
                  <a:tcPr/>
                </a:tc>
                <a:tc>
                  <a:txBody>
                    <a:bodyPr/>
                    <a:lstStyle/>
                    <a:p>
                      <a:r>
                        <a:rPr lang="en-US" dirty="0" smtClean="0"/>
                        <a:t>   9         </a:t>
                      </a:r>
                      <a:r>
                        <a:rPr lang="en-US" dirty="0"/>
                        <a:t>9</a:t>
                      </a:r>
                      <a:endParaRPr lang="ru-RU" dirty="0"/>
                    </a:p>
                  </a:txBody>
                  <a:tcPr/>
                </a:tc>
                <a:extLst>
                  <a:ext uri="{0D108BD9-81ED-4DB2-BD59-A6C34878D82A}">
                    <a16:rowId xmlns:a16="http://schemas.microsoft.com/office/drawing/2014/main" val="10003"/>
                  </a:ext>
                </a:extLst>
              </a:tr>
              <a:tr h="450014">
                <a:tc>
                  <a:txBody>
                    <a:bodyPr/>
                    <a:lstStyle/>
                    <a:p>
                      <a:r>
                        <a:rPr lang="en-US" sz="2000" baseline="0" dirty="0"/>
                        <a:t>      H2</a:t>
                      </a:r>
                      <a:endParaRPr lang="ru-RU" sz="2000" b="1" baseline="0" dirty="0">
                        <a:solidFill>
                          <a:schemeClr val="bg1"/>
                        </a:solidFill>
                      </a:endParaRPr>
                    </a:p>
                  </a:txBody>
                  <a:tcPr/>
                </a:tc>
                <a:tc>
                  <a:txBody>
                    <a:bodyPr/>
                    <a:lstStyle/>
                    <a:p>
                      <a:r>
                        <a:rPr lang="en-US" dirty="0"/>
                        <a:t>   </a:t>
                      </a:r>
                      <a:r>
                        <a:rPr lang="en-US" dirty="0" smtClean="0"/>
                        <a:t>-</a:t>
                      </a:r>
                      <a:r>
                        <a:rPr lang="en-US" dirty="0"/>
                        <a:t>2800</a:t>
                      </a:r>
                      <a:endParaRPr lang="ru-RU" dirty="0"/>
                    </a:p>
                  </a:txBody>
                  <a:tcPr/>
                </a:tc>
                <a:tc>
                  <a:txBody>
                    <a:bodyPr/>
                    <a:lstStyle/>
                    <a:p>
                      <a:r>
                        <a:rPr lang="en-US" dirty="0"/>
                        <a:t>     40 </a:t>
                      </a:r>
                      <a:r>
                        <a:rPr lang="en-US" sz="1800" kern="1200" dirty="0"/>
                        <a:t>×</a:t>
                      </a:r>
                      <a:r>
                        <a:rPr lang="en-US" dirty="0"/>
                        <a:t> 40</a:t>
                      </a:r>
                      <a:endParaRPr lang="ru-RU" dirty="0"/>
                    </a:p>
                  </a:txBody>
                  <a:tcPr/>
                </a:tc>
                <a:tc>
                  <a:txBody>
                    <a:bodyPr/>
                    <a:lstStyle/>
                    <a:p>
                      <a:r>
                        <a:rPr lang="en-US" dirty="0"/>
                        <a:t>6 </a:t>
                      </a:r>
                      <a:r>
                        <a:rPr lang="en-US" sz="1800" kern="1200" dirty="0"/>
                        <a:t>× 3 × 40         </a:t>
                      </a:r>
                      <a:r>
                        <a:rPr lang="en-US" sz="1800" kern="1200" dirty="0" smtClean="0"/>
                        <a:t> </a:t>
                      </a:r>
                      <a:r>
                        <a:rPr lang="en-US" sz="1800" kern="1200" dirty="0"/>
                        <a:t>6</a:t>
                      </a:r>
                      <a:r>
                        <a:rPr lang="en-US" sz="1800" kern="1200" baseline="0" dirty="0"/>
                        <a:t> </a:t>
                      </a:r>
                      <a:r>
                        <a:rPr lang="en-US" sz="1800" kern="1200" dirty="0"/>
                        <a:t>× 3 × 40</a:t>
                      </a:r>
                      <a:endParaRPr lang="ru-RU" dirty="0"/>
                    </a:p>
                  </a:txBody>
                  <a:tcPr/>
                </a:tc>
                <a:tc>
                  <a:txBody>
                    <a:bodyPr/>
                    <a:lstStyle/>
                    <a:p>
                      <a:r>
                        <a:rPr lang="en-US" dirty="0" smtClean="0"/>
                        <a:t>    </a:t>
                      </a:r>
                      <a:r>
                        <a:rPr lang="en-US" dirty="0"/>
                        <a:t>9        </a:t>
                      </a:r>
                      <a:r>
                        <a:rPr lang="en-US" dirty="0" smtClean="0"/>
                        <a:t>9</a:t>
                      </a:r>
                      <a:endParaRPr lang="ru-RU" dirty="0"/>
                    </a:p>
                  </a:txBody>
                  <a:tcPr/>
                </a:tc>
                <a:extLst>
                  <a:ext uri="{0D108BD9-81ED-4DB2-BD59-A6C34878D82A}">
                    <a16:rowId xmlns:a16="http://schemas.microsoft.com/office/drawing/2014/main" val="10004"/>
                  </a:ext>
                </a:extLst>
              </a:tr>
              <a:tr h="437851">
                <a:tc>
                  <a:txBody>
                    <a:bodyPr/>
                    <a:lstStyle/>
                    <a:p>
                      <a:endParaRPr lang="ru-RU" dirty="0"/>
                    </a:p>
                  </a:txBody>
                  <a:tcPr/>
                </a:tc>
                <a:tc>
                  <a:txBody>
                    <a:bodyPr/>
                    <a:lstStyle/>
                    <a:p>
                      <a:endParaRPr lang="ru-RU" b="1" dirty="0"/>
                    </a:p>
                  </a:txBody>
                  <a:tcPr/>
                </a:tc>
                <a:tc>
                  <a:txBody>
                    <a:bodyPr/>
                    <a:lstStyle/>
                    <a:p>
                      <a:r>
                        <a:rPr lang="en-US" dirty="0"/>
                        <a:t>       Forward</a:t>
                      </a:r>
                      <a:endParaRPr lang="ru-RU" b="1" dirty="0"/>
                    </a:p>
                  </a:txBody>
                  <a:tcPr/>
                </a:tc>
                <a:tc>
                  <a:txBody>
                    <a:bodyPr/>
                    <a:lstStyle/>
                    <a:p>
                      <a:r>
                        <a:rPr lang="en-US" dirty="0"/>
                        <a:t>Hodoscopes</a:t>
                      </a:r>
                      <a:endParaRPr lang="ru-RU" dirty="0"/>
                    </a:p>
                  </a:txBody>
                  <a:tcPr/>
                </a:tc>
                <a:tc>
                  <a:txBody>
                    <a:bodyPr/>
                    <a:lstStyle/>
                    <a:p>
                      <a:endParaRPr lang="ru-RU" dirty="0"/>
                    </a:p>
                  </a:txBody>
                  <a:tcPr/>
                </a:tc>
                <a:extLst>
                  <a:ext uri="{0D108BD9-81ED-4DB2-BD59-A6C34878D82A}">
                    <a16:rowId xmlns:a16="http://schemas.microsoft.com/office/drawing/2014/main" val="10005"/>
                  </a:ext>
                </a:extLst>
              </a:tr>
              <a:tr h="450014">
                <a:tc>
                  <a:txBody>
                    <a:bodyPr/>
                    <a:lstStyle/>
                    <a:p>
                      <a:r>
                        <a:rPr lang="en-US" sz="2000" dirty="0"/>
                        <a:t>       H3</a:t>
                      </a:r>
                      <a:endParaRPr lang="ru-RU" sz="2000" b="1" dirty="0">
                        <a:solidFill>
                          <a:schemeClr val="bg1"/>
                        </a:solidFill>
                      </a:endParaRPr>
                    </a:p>
                  </a:txBody>
                  <a:tcPr/>
                </a:tc>
                <a:tc>
                  <a:txBody>
                    <a:bodyPr/>
                    <a:lstStyle/>
                    <a:p>
                      <a:r>
                        <a:rPr lang="en-US" dirty="0"/>
                        <a:t>   </a:t>
                      </a:r>
                      <a:r>
                        <a:rPr lang="en-US" dirty="0" smtClean="0"/>
                        <a:t>  </a:t>
                      </a:r>
                      <a:r>
                        <a:rPr lang="en-US" dirty="0"/>
                        <a:t>850</a:t>
                      </a:r>
                      <a:endParaRPr lang="ru-RU" dirty="0"/>
                    </a:p>
                  </a:txBody>
                  <a:tcPr/>
                </a:tc>
                <a:tc>
                  <a:txBody>
                    <a:bodyPr/>
                    <a:lstStyle/>
                    <a:p>
                      <a:r>
                        <a:rPr lang="en-US" dirty="0"/>
                        <a:t>     62 </a:t>
                      </a:r>
                      <a:r>
                        <a:rPr lang="en-US" sz="1800" kern="1200" dirty="0"/>
                        <a:t>× 45</a:t>
                      </a:r>
                      <a:endParaRPr lang="ru-RU" dirty="0"/>
                    </a:p>
                  </a:txBody>
                  <a:tcPr/>
                </a:tc>
                <a:tc>
                  <a:txBody>
                    <a:bodyPr/>
                    <a:lstStyle/>
                    <a:p>
                      <a:r>
                        <a:rPr lang="en-US" dirty="0"/>
                        <a:t>6 </a:t>
                      </a:r>
                      <a:r>
                        <a:rPr lang="en-US" sz="1800" kern="1200" dirty="0"/>
                        <a:t>× 3 × 62        </a:t>
                      </a:r>
                      <a:r>
                        <a:rPr lang="en-US" sz="1800" kern="1200" baseline="0" dirty="0" smtClean="0"/>
                        <a:t> </a:t>
                      </a:r>
                      <a:r>
                        <a:rPr lang="en-US" sz="1800" kern="1200" dirty="0" smtClean="0"/>
                        <a:t> </a:t>
                      </a:r>
                      <a:r>
                        <a:rPr lang="en-US" dirty="0"/>
                        <a:t>6 </a:t>
                      </a:r>
                      <a:r>
                        <a:rPr lang="en-US" sz="1800" kern="1200" dirty="0"/>
                        <a:t>× 3 × 45</a:t>
                      </a:r>
                      <a:endParaRPr lang="ru-RU" dirty="0"/>
                    </a:p>
                  </a:txBody>
                  <a:tcPr/>
                </a:tc>
                <a:tc>
                  <a:txBody>
                    <a:bodyPr/>
                    <a:lstStyle/>
                    <a:p>
                      <a:r>
                        <a:rPr lang="en-US" dirty="0" smtClean="0"/>
                        <a:t>   15    11        </a:t>
                      </a:r>
                    </a:p>
                  </a:txBody>
                  <a:tcPr/>
                </a:tc>
                <a:extLst>
                  <a:ext uri="{0D108BD9-81ED-4DB2-BD59-A6C34878D82A}">
                    <a16:rowId xmlns:a16="http://schemas.microsoft.com/office/drawing/2014/main" val="10006"/>
                  </a:ext>
                </a:extLst>
              </a:tr>
              <a:tr h="462176">
                <a:tc>
                  <a:txBody>
                    <a:bodyPr/>
                    <a:lstStyle/>
                    <a:p>
                      <a:r>
                        <a:rPr lang="en-US" sz="2000" dirty="0"/>
                        <a:t>       H4</a:t>
                      </a:r>
                      <a:endParaRPr lang="ru-RU" sz="2000" b="1" dirty="0">
                        <a:solidFill>
                          <a:schemeClr val="bg1"/>
                        </a:solidFill>
                      </a:endParaRPr>
                    </a:p>
                  </a:txBody>
                  <a:tcPr/>
                </a:tc>
                <a:tc>
                  <a:txBody>
                    <a:bodyPr/>
                    <a:lstStyle/>
                    <a:p>
                      <a:r>
                        <a:rPr lang="en-US" dirty="0"/>
                        <a:t>   </a:t>
                      </a:r>
                      <a:r>
                        <a:rPr lang="en-US" dirty="0" smtClean="0"/>
                        <a:t> </a:t>
                      </a:r>
                      <a:r>
                        <a:rPr lang="en-US" dirty="0"/>
                        <a:t>2850</a:t>
                      </a:r>
                      <a:endParaRPr lang="ru-RU" dirty="0"/>
                    </a:p>
                  </a:txBody>
                  <a:tcPr/>
                </a:tc>
                <a:tc>
                  <a:txBody>
                    <a:bodyPr/>
                    <a:lstStyle/>
                    <a:p>
                      <a:r>
                        <a:rPr lang="en-US" dirty="0"/>
                        <a:t>   182 </a:t>
                      </a:r>
                      <a:r>
                        <a:rPr lang="en-US" sz="1800" kern="1200" dirty="0"/>
                        <a:t>× 86</a:t>
                      </a:r>
                      <a:endParaRPr lang="ru-RU" dirty="0"/>
                    </a:p>
                  </a:txBody>
                  <a:tcPr/>
                </a:tc>
                <a:tc>
                  <a:txBody>
                    <a:bodyPr/>
                    <a:lstStyle/>
                    <a:p>
                      <a:r>
                        <a:rPr lang="en-US" dirty="0"/>
                        <a:t>6 </a:t>
                      </a:r>
                      <a:r>
                        <a:rPr lang="en-US" sz="1800" kern="1200" dirty="0"/>
                        <a:t>× 3 × 182       </a:t>
                      </a:r>
                      <a:r>
                        <a:rPr lang="en-US" sz="1800" kern="1200" dirty="0" smtClean="0"/>
                        <a:t> </a:t>
                      </a:r>
                      <a:r>
                        <a:rPr lang="en-US" dirty="0"/>
                        <a:t>6 </a:t>
                      </a:r>
                      <a:r>
                        <a:rPr lang="en-US" sz="1800" kern="1200" dirty="0"/>
                        <a:t>× 3 × 86  </a:t>
                      </a:r>
                      <a:endParaRPr lang="ru-RU" dirty="0"/>
                    </a:p>
                  </a:txBody>
                  <a:tcPr/>
                </a:tc>
                <a:tc>
                  <a:txBody>
                    <a:bodyPr/>
                    <a:lstStyle/>
                    <a:p>
                      <a:r>
                        <a:rPr lang="en-US" dirty="0"/>
                        <a:t> </a:t>
                      </a:r>
                      <a:r>
                        <a:rPr lang="en-US" dirty="0" smtClean="0"/>
                        <a:t>  45     21</a:t>
                      </a:r>
                      <a:endParaRPr lang="ru-RU" dirty="0"/>
                    </a:p>
                  </a:txBody>
                  <a:tcPr/>
                </a:tc>
                <a:extLst>
                  <a:ext uri="{0D108BD9-81ED-4DB2-BD59-A6C34878D82A}">
                    <a16:rowId xmlns:a16="http://schemas.microsoft.com/office/drawing/2014/main" val="10007"/>
                  </a:ext>
                </a:extLst>
              </a:tr>
              <a:tr h="401364">
                <a:tc>
                  <a:txBody>
                    <a:bodyPr/>
                    <a:lstStyle/>
                    <a:p>
                      <a:endParaRPr lang="ru-RU" dirty="0"/>
                    </a:p>
                  </a:txBody>
                  <a:tcPr/>
                </a:tc>
                <a:tc>
                  <a:txBody>
                    <a:bodyPr/>
                    <a:lstStyle/>
                    <a:p>
                      <a:endParaRPr lang="ru-RU" b="1" dirty="0"/>
                    </a:p>
                  </a:txBody>
                  <a:tcPr/>
                </a:tc>
                <a:tc>
                  <a:txBody>
                    <a:bodyPr/>
                    <a:lstStyle/>
                    <a:p>
                      <a:r>
                        <a:rPr lang="en-US" dirty="0"/>
                        <a:t>           Recoil</a:t>
                      </a:r>
                      <a:endParaRPr lang="ru-RU" b="1" dirty="0"/>
                    </a:p>
                  </a:txBody>
                  <a:tcPr/>
                </a:tc>
                <a:tc>
                  <a:txBody>
                    <a:bodyPr/>
                    <a:lstStyle/>
                    <a:p>
                      <a:r>
                        <a:rPr lang="en-US" dirty="0"/>
                        <a:t> Hodoscopes</a:t>
                      </a:r>
                      <a:endParaRPr lang="ru-RU" b="1" dirty="0"/>
                    </a:p>
                  </a:txBody>
                  <a:tcPr/>
                </a:tc>
                <a:tc>
                  <a:txBody>
                    <a:bodyPr/>
                    <a:lstStyle/>
                    <a:p>
                      <a:endParaRPr lang="ru-RU" dirty="0"/>
                    </a:p>
                  </a:txBody>
                  <a:tcPr/>
                </a:tc>
                <a:extLst>
                  <a:ext uri="{0D108BD9-81ED-4DB2-BD59-A6C34878D82A}">
                    <a16:rowId xmlns:a16="http://schemas.microsoft.com/office/drawing/2014/main" val="10008"/>
                  </a:ext>
                </a:extLst>
              </a:tr>
              <a:tr h="450014">
                <a:tc>
                  <a:txBody>
                    <a:bodyPr/>
                    <a:lstStyle/>
                    <a:p>
                      <a:endParaRPr lang="ru-RU" dirty="0"/>
                    </a:p>
                  </a:txBody>
                  <a:tcPr/>
                </a:tc>
                <a:tc>
                  <a:txBody>
                    <a:bodyPr/>
                    <a:lstStyle/>
                    <a:p>
                      <a:r>
                        <a:rPr lang="en-US" dirty="0"/>
                        <a:t>      </a:t>
                      </a:r>
                      <a:r>
                        <a:rPr lang="en-US" dirty="0" smtClean="0"/>
                        <a:t> </a:t>
                      </a:r>
                      <a:r>
                        <a:rPr lang="en-US" dirty="0"/>
                        <a:t>X</a:t>
                      </a:r>
                      <a:endParaRPr lang="ru-RU" dirty="0"/>
                    </a:p>
                  </a:txBody>
                  <a:tcPr/>
                </a:tc>
                <a:tc>
                  <a:txBody>
                    <a:bodyPr/>
                    <a:lstStyle/>
                    <a:p>
                      <a:r>
                        <a:rPr lang="en-US" dirty="0"/>
                        <a:t>      Z  </a:t>
                      </a:r>
                      <a:r>
                        <a:rPr lang="en-US" sz="1800" kern="1200" dirty="0"/>
                        <a:t>×</a:t>
                      </a:r>
                      <a:r>
                        <a:rPr lang="en-US" dirty="0"/>
                        <a:t>  Y</a:t>
                      </a:r>
                      <a:endParaRPr lang="ru-RU" dirty="0"/>
                    </a:p>
                  </a:txBody>
                  <a:tcPr/>
                </a:tc>
                <a:tc>
                  <a:txBody>
                    <a:bodyPr/>
                    <a:lstStyle/>
                    <a:p>
                      <a:r>
                        <a:rPr lang="en-US" dirty="0"/>
                        <a:t>Z                               Y</a:t>
                      </a:r>
                      <a:endParaRPr lang="ru-RU" dirty="0"/>
                    </a:p>
                  </a:txBody>
                  <a:tcPr/>
                </a:tc>
                <a:tc>
                  <a:txBody>
                    <a:bodyPr/>
                    <a:lstStyle/>
                    <a:p>
                      <a:r>
                        <a:rPr lang="en-US" dirty="0" smtClean="0"/>
                        <a:t>   Z         </a:t>
                      </a:r>
                      <a:r>
                        <a:rPr lang="en-US" dirty="0"/>
                        <a:t>Y</a:t>
                      </a:r>
                      <a:endParaRPr lang="ru-RU" dirty="0"/>
                    </a:p>
                  </a:txBody>
                  <a:tcPr/>
                </a:tc>
                <a:extLst>
                  <a:ext uri="{0D108BD9-81ED-4DB2-BD59-A6C34878D82A}">
                    <a16:rowId xmlns:a16="http://schemas.microsoft.com/office/drawing/2014/main" val="10009"/>
                  </a:ext>
                </a:extLst>
              </a:tr>
              <a:tr h="401364">
                <a:tc>
                  <a:txBody>
                    <a:bodyPr/>
                    <a:lstStyle/>
                    <a:p>
                      <a:r>
                        <a:rPr lang="en-US" sz="2000" dirty="0" smtClean="0"/>
                        <a:t>H5 </a:t>
                      </a:r>
                      <a:r>
                        <a:rPr lang="en-US" sz="2000" dirty="0"/>
                        <a:t>- H7</a:t>
                      </a:r>
                      <a:endParaRPr lang="ru-RU" sz="2000" b="1" dirty="0">
                        <a:solidFill>
                          <a:schemeClr val="bg1"/>
                        </a:solidFill>
                      </a:endParaRPr>
                    </a:p>
                  </a:txBody>
                  <a:tcPr/>
                </a:tc>
                <a:tc>
                  <a:txBody>
                    <a:bodyPr/>
                    <a:lstStyle/>
                    <a:p>
                      <a:r>
                        <a:rPr lang="en-US" dirty="0"/>
                        <a:t>     </a:t>
                      </a:r>
                      <a:r>
                        <a:rPr lang="en-US" dirty="0" smtClean="0"/>
                        <a:t>300</a:t>
                      </a:r>
                      <a:endParaRPr lang="ru-RU" dirty="0"/>
                    </a:p>
                  </a:txBody>
                  <a:tcPr/>
                </a:tc>
                <a:tc>
                  <a:txBody>
                    <a:bodyPr/>
                    <a:lstStyle/>
                    <a:p>
                      <a:r>
                        <a:rPr lang="en-US" dirty="0"/>
                        <a:t>   322 </a:t>
                      </a:r>
                      <a:r>
                        <a:rPr lang="en-US" sz="1800" kern="1200" dirty="0"/>
                        <a:t>× 228</a:t>
                      </a:r>
                      <a:endParaRPr lang="ru-RU" dirty="0"/>
                    </a:p>
                  </a:txBody>
                  <a:tcPr/>
                </a:tc>
                <a:tc>
                  <a:txBody>
                    <a:bodyPr/>
                    <a:lstStyle/>
                    <a:p>
                      <a:r>
                        <a:rPr lang="en-US" dirty="0"/>
                        <a:t>9 </a:t>
                      </a:r>
                      <a:r>
                        <a:rPr lang="en-US" sz="1800" kern="1200" dirty="0"/>
                        <a:t>× 5 × 322       </a:t>
                      </a:r>
                      <a:r>
                        <a:rPr lang="en-US" dirty="0"/>
                        <a:t>9 </a:t>
                      </a:r>
                      <a:r>
                        <a:rPr lang="en-US" sz="1800" kern="1200" dirty="0"/>
                        <a:t>× 5 × </a:t>
                      </a:r>
                      <a:r>
                        <a:rPr lang="en-US" sz="1800" kern="1200" dirty="0" smtClean="0"/>
                        <a:t>228</a:t>
                      </a:r>
                      <a:endParaRPr lang="ru-RU" dirty="0"/>
                    </a:p>
                  </a:txBody>
                  <a:tcPr/>
                </a:tc>
                <a:tc>
                  <a:txBody>
                    <a:bodyPr/>
                    <a:lstStyle/>
                    <a:p>
                      <a:r>
                        <a:rPr lang="en-US" dirty="0" smtClean="0"/>
                        <a:t>  51       37</a:t>
                      </a:r>
                      <a:endParaRPr lang="ru-RU" dirty="0"/>
                    </a:p>
                  </a:txBody>
                  <a:tcPr/>
                </a:tc>
                <a:extLst>
                  <a:ext uri="{0D108BD9-81ED-4DB2-BD59-A6C34878D82A}">
                    <a16:rowId xmlns:a16="http://schemas.microsoft.com/office/drawing/2014/main" val="10010"/>
                  </a:ext>
                </a:extLst>
              </a:tr>
              <a:tr h="714670">
                <a:tc>
                  <a:txBody>
                    <a:bodyPr/>
                    <a:lstStyle/>
                    <a:p>
                      <a:r>
                        <a:rPr lang="en-US" sz="2000" dirty="0" smtClean="0"/>
                        <a:t>H6 </a:t>
                      </a:r>
                      <a:r>
                        <a:rPr lang="en-US" sz="2000" dirty="0"/>
                        <a:t>- H8</a:t>
                      </a:r>
                      <a:endParaRPr lang="ru-RU" sz="2000" b="1" dirty="0">
                        <a:solidFill>
                          <a:schemeClr val="bg1"/>
                        </a:solidFill>
                      </a:endParaRPr>
                    </a:p>
                  </a:txBody>
                  <a:tcPr/>
                </a:tc>
                <a:tc>
                  <a:txBody>
                    <a:bodyPr/>
                    <a:lstStyle/>
                    <a:p>
                      <a:r>
                        <a:rPr lang="en-US" dirty="0"/>
                        <a:t>     </a:t>
                      </a:r>
                      <a:r>
                        <a:rPr lang="en-US" dirty="0" smtClean="0"/>
                        <a:t>600</a:t>
                      </a:r>
                      <a:endParaRPr lang="ru-RU" dirty="0"/>
                    </a:p>
                  </a:txBody>
                  <a:tcPr/>
                </a:tc>
                <a:tc>
                  <a:txBody>
                    <a:bodyPr/>
                    <a:lstStyle/>
                    <a:p>
                      <a:r>
                        <a:rPr lang="en-US" dirty="0"/>
                        <a:t>   432  </a:t>
                      </a:r>
                      <a:r>
                        <a:rPr lang="en-US" sz="1800" kern="1200" dirty="0"/>
                        <a:t>× 430</a:t>
                      </a:r>
                      <a:endParaRPr lang="ru-RU" dirty="0"/>
                    </a:p>
                  </a:txBody>
                  <a:tcPr/>
                </a:tc>
                <a:tc>
                  <a:txBody>
                    <a:bodyPr/>
                    <a:lstStyle/>
                    <a:p>
                      <a:r>
                        <a:rPr lang="en-US" dirty="0"/>
                        <a:t>9 </a:t>
                      </a:r>
                      <a:r>
                        <a:rPr lang="en-US" sz="1800" kern="1200" dirty="0"/>
                        <a:t>× 5 × 432       </a:t>
                      </a:r>
                      <a:r>
                        <a:rPr lang="en-US" dirty="0"/>
                        <a:t>9 </a:t>
                      </a:r>
                      <a:r>
                        <a:rPr lang="en-US" sz="1800" kern="1200" dirty="0"/>
                        <a:t>× 5 × 420</a:t>
                      </a:r>
                      <a:endParaRPr lang="ru-RU" dirty="0"/>
                    </a:p>
                  </a:txBody>
                  <a:tcPr/>
                </a:tc>
                <a:tc>
                  <a:txBody>
                    <a:bodyPr/>
                    <a:lstStyle/>
                    <a:p>
                      <a:r>
                        <a:rPr lang="en-US" dirty="0" smtClean="0"/>
                        <a:t>  71        69</a:t>
                      </a:r>
                      <a:endParaRPr lang="ru-RU" dirty="0"/>
                    </a:p>
                  </a:txBody>
                  <a:tcPr/>
                </a:tc>
                <a:extLst>
                  <a:ext uri="{0D108BD9-81ED-4DB2-BD59-A6C34878D82A}">
                    <a16:rowId xmlns:a16="http://schemas.microsoft.com/office/drawing/2014/main" val="10011"/>
                  </a:ext>
                </a:extLst>
              </a:tr>
            </a:tbl>
          </a:graphicData>
        </a:graphic>
      </p:graphicFrame>
      <p:sp>
        <p:nvSpPr>
          <p:cNvPr id="3" name="Прямоугольник 2"/>
          <p:cNvSpPr/>
          <p:nvPr/>
        </p:nvSpPr>
        <p:spPr>
          <a:xfrm>
            <a:off x="1337843" y="206812"/>
            <a:ext cx="2122248" cy="707886"/>
          </a:xfrm>
          <a:prstGeom prst="rect">
            <a:avLst/>
          </a:prstGeom>
        </p:spPr>
        <p:txBody>
          <a:bodyPr wrap="none">
            <a:spAutoFit/>
          </a:bodyPr>
          <a:lstStyle/>
          <a:p>
            <a:r>
              <a:rPr lang="en-US" sz="4000" dirty="0"/>
              <a:t>Detector </a:t>
            </a:r>
            <a:endParaRPr lang="ru-RU" sz="4000" dirty="0"/>
          </a:p>
        </p:txBody>
      </p:sp>
      <p:sp>
        <p:nvSpPr>
          <p:cNvPr id="7" name="Заголовок 1"/>
          <p:cNvSpPr>
            <a:spLocks noGrp="1"/>
          </p:cNvSpPr>
          <p:nvPr>
            <p:ph type="title"/>
          </p:nvPr>
        </p:nvSpPr>
        <p:spPr>
          <a:xfrm>
            <a:off x="884704" y="206812"/>
            <a:ext cx="10515600" cy="1325563"/>
          </a:xfrm>
        </p:spPr>
        <p:txBody>
          <a:bodyPr>
            <a:normAutofit/>
          </a:bodyPr>
          <a:lstStyle/>
          <a:p>
            <a:r>
              <a:rPr lang="en-US" sz="4000" dirty="0">
                <a:solidFill>
                  <a:schemeClr val="tx2">
                    <a:lumMod val="75000"/>
                  </a:schemeClr>
                </a:solidFill>
                <a:latin typeface="+mn-lt"/>
                <a:cs typeface="Times New Roman" pitchFamily="18" charset="0"/>
              </a:rPr>
              <a:t>        </a:t>
            </a:r>
            <a:endParaRPr lang="ru-RU" sz="4000" dirty="0">
              <a:latin typeface="+mn-lt"/>
              <a:cs typeface="Times New Roman" pitchFamily="18" charset="0"/>
            </a:endParaRPr>
          </a:p>
        </p:txBody>
      </p:sp>
    </p:spTree>
    <p:extLst>
      <p:ext uri="{BB962C8B-B14F-4D97-AF65-F5344CB8AC3E}">
        <p14:creationId xmlns:p14="http://schemas.microsoft.com/office/powerpoint/2010/main" val="163120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3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1">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1" id="{2D835EB7-BD07-4971-819E-F4CCD55DC2AE}" vid="{090D73D1-19E4-4FEC-9095-0DA26217AAA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Дамаск</Template>
  <TotalTime>2457</TotalTime>
  <Words>1985</Words>
  <Application>Microsoft Office PowerPoint</Application>
  <PresentationFormat>Широкоэкранный</PresentationFormat>
  <Paragraphs>137</Paragraphs>
  <Slides>18</Slides>
  <Notes>0</Notes>
  <HiddenSlides>4</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2</vt:i4>
      </vt:variant>
      <vt:variant>
        <vt:lpstr>Заголовки слайдов</vt:lpstr>
      </vt:variant>
      <vt:variant>
        <vt:i4>18</vt:i4>
      </vt:variant>
    </vt:vector>
  </HeadingPairs>
  <TitlesOfParts>
    <vt:vector size="30" baseType="lpstr">
      <vt:lpstr>Aharoni</vt:lpstr>
      <vt:lpstr>Arial</vt:lpstr>
      <vt:lpstr>Arial Narrow</vt:lpstr>
      <vt:lpstr>Calibri</vt:lpstr>
      <vt:lpstr>Calibri Light</vt:lpstr>
      <vt:lpstr>Montserrat</vt:lpstr>
      <vt:lpstr>Symbol</vt:lpstr>
      <vt:lpstr>Times New Roman</vt:lpstr>
      <vt:lpstr>Wingdings</vt:lpstr>
      <vt:lpstr>Тема1</vt:lpstr>
      <vt:lpstr>Точечный рисунок</vt:lpstr>
      <vt:lpstr>Изображение Paintbrush</vt:lpstr>
      <vt:lpstr>Measurements the analyzing power in pp and p(bar)p elastic scattering at the SPASCHARM facility at U70.</vt:lpstr>
      <vt:lpstr>Презентация PowerPoint</vt:lpstr>
      <vt:lpstr>SPASCHARM EXPERIMENT PHYSICS </vt:lpstr>
      <vt:lpstr>Презентация PowerPoint</vt:lpstr>
      <vt:lpstr>Презентация PowerPoint</vt:lpstr>
      <vt:lpstr>The criteria to select elastic processes</vt:lpstr>
      <vt:lpstr>Презентация PowerPoint</vt:lpstr>
      <vt:lpstr>Possibility of separating elastic pp scattering </vt:lpstr>
      <vt:lpstr>        </vt:lpstr>
      <vt:lpstr>Scintillator “Comb” hodoscope</vt:lpstr>
      <vt:lpstr>Слайд № 12</vt:lpstr>
      <vt:lpstr>Proportional chambers and scintilliator</vt:lpstr>
      <vt:lpstr>Number of events of two different detector setup</vt:lpstr>
      <vt:lpstr>Презентация PowerPoint</vt:lpstr>
      <vt:lpstr>The beam run time estimation</vt:lpstr>
      <vt:lpstr>Number of events of two different detector setup</vt:lpstr>
      <vt:lpstr>Discussion and conclusion</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Богданов Алексей Александрович</dc:creator>
  <cp:lastModifiedBy>Нурушева Марина Борисовна</cp:lastModifiedBy>
  <cp:revision>118</cp:revision>
  <dcterms:created xsi:type="dcterms:W3CDTF">2022-11-14T05:18:13Z</dcterms:created>
  <dcterms:modified xsi:type="dcterms:W3CDTF">2022-12-01T05:51:26Z</dcterms:modified>
</cp:coreProperties>
</file>