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92" r:id="rId1"/>
  </p:sldMasterIdLst>
  <p:notesMasterIdLst>
    <p:notesMasterId r:id="rId41"/>
  </p:notesMasterIdLst>
  <p:handoutMasterIdLst>
    <p:handoutMasterId r:id="rId42"/>
  </p:handoutMasterIdLst>
  <p:sldIdLst>
    <p:sldId id="256" r:id="rId2"/>
    <p:sldId id="266" r:id="rId3"/>
    <p:sldId id="299" r:id="rId4"/>
    <p:sldId id="265" r:id="rId5"/>
    <p:sldId id="269" r:id="rId6"/>
    <p:sldId id="264" r:id="rId7"/>
    <p:sldId id="268" r:id="rId8"/>
    <p:sldId id="261" r:id="rId9"/>
    <p:sldId id="270" r:id="rId10"/>
    <p:sldId id="300" r:id="rId11"/>
    <p:sldId id="277" r:id="rId12"/>
    <p:sldId id="276" r:id="rId13"/>
    <p:sldId id="278" r:id="rId14"/>
    <p:sldId id="283" r:id="rId15"/>
    <p:sldId id="284" r:id="rId16"/>
    <p:sldId id="286" r:id="rId17"/>
    <p:sldId id="290" r:id="rId18"/>
    <p:sldId id="291" r:id="rId19"/>
    <p:sldId id="292" r:id="rId20"/>
    <p:sldId id="294" r:id="rId21"/>
    <p:sldId id="260" r:id="rId22"/>
    <p:sldId id="262" r:id="rId23"/>
    <p:sldId id="259" r:id="rId24"/>
    <p:sldId id="293" r:id="rId25"/>
    <p:sldId id="267" r:id="rId26"/>
    <p:sldId id="285" r:id="rId27"/>
    <p:sldId id="272" r:id="rId28"/>
    <p:sldId id="274" r:id="rId29"/>
    <p:sldId id="271" r:id="rId30"/>
    <p:sldId id="273" r:id="rId31"/>
    <p:sldId id="279" r:id="rId32"/>
    <p:sldId id="280" r:id="rId33"/>
    <p:sldId id="281" r:id="rId34"/>
    <p:sldId id="282" r:id="rId35"/>
    <p:sldId id="289" r:id="rId36"/>
    <p:sldId id="296" r:id="rId37"/>
    <p:sldId id="295" r:id="rId38"/>
    <p:sldId id="297" r:id="rId39"/>
    <p:sldId id="298" r:id="rId40"/>
  </p:sldIdLst>
  <p:sldSz cx="12192000" cy="6858000"/>
  <p:notesSz cx="6858000" cy="9144000"/>
  <p:defaultTextStyle>
    <a:defPPr>
      <a:defRPr lang="en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5F9"/>
    <a:srgbClr val="E2D0DC"/>
    <a:srgbClr val="C0B8A0"/>
    <a:srgbClr val="000000"/>
    <a:srgbClr val="00A6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247"/>
    <p:restoredTop sz="93538"/>
  </p:normalViewPr>
  <p:slideViewPr>
    <p:cSldViewPr snapToGrid="0" snapToObjects="1">
      <p:cViewPr varScale="1">
        <p:scale>
          <a:sx n="105" d="100"/>
          <a:sy n="105" d="100"/>
        </p:scale>
        <p:origin x="48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E212B0C-6603-F19D-EEA8-BC16673EC9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57C3FF-0A56-1ADC-9A3C-F571E2EE40A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FCC355-2D3C-E34B-86AA-3E642F629995}" type="datetime1">
              <a:rPr lang="ru-RU" smtClean="0"/>
              <a:t>30.11.2022</a:t>
            </a:fld>
            <a:endParaRPr lang="en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72C089-26C8-5C9D-4DA5-A545BF7D5B7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4253EC-4C04-D423-8D93-9A34C37FDE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828C0-5799-A342-A537-BFF80E1256B0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789302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9265AD-9584-994F-ABEC-4D2B3BE2A709}" type="datetime1">
              <a:rPr lang="ru-RU" smtClean="0"/>
              <a:t>30.11.2022</a:t>
            </a:fld>
            <a:endParaRPr lang="en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44A48F-69B6-5A4F-80FE-B2C73DFA9150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0769085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4A48F-69B6-5A4F-80FE-B2C73DFA9150}" type="slidenum">
              <a:rPr lang="en-RU" smtClean="0"/>
              <a:t>2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102567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4A48F-69B6-5A4F-80FE-B2C73DFA9150}" type="slidenum">
              <a:rPr lang="en-RU" smtClean="0"/>
              <a:t>8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9270079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4A48F-69B6-5A4F-80FE-B2C73DFA9150}" type="slidenum">
              <a:rPr lang="en-RU" smtClean="0"/>
              <a:t>12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82672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4A48F-69B6-5A4F-80FE-B2C73DFA9150}" type="slidenum">
              <a:rPr lang="en-RU" smtClean="0"/>
              <a:t>14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9142584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4A48F-69B6-5A4F-80FE-B2C73DFA9150}" type="slidenum">
              <a:rPr lang="en-RU" smtClean="0"/>
              <a:t>20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6625778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4A48F-69B6-5A4F-80FE-B2C73DFA9150}" type="slidenum">
              <a:rPr lang="en-RU" smtClean="0"/>
              <a:t>27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679780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4A48F-69B6-5A4F-80FE-B2C73DFA9150}" type="slidenum">
              <a:rPr lang="en-RU" smtClean="0"/>
              <a:t>38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544352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07F87-BBF4-2C5C-8C9D-1175B5A011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D7B7F6-0931-0B38-3FB1-7F74427F4C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445AA-777C-B4D9-8EB3-2C5691CE0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2156-DF40-924A-B6CE-1634B1D9CE47}" type="datetime1">
              <a:rPr lang="ru-RU" smtClean="0"/>
              <a:t>30.11.2022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8E526B-3E54-8B09-63D4-E62A607F2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313AF-AA60-0B30-7091-9EE39DA0A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3D461-68B4-9A4C-AF09-D1380C9AC852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003696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A2882-BAD8-3053-2AA1-5F5B8B197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03808F-645A-BD82-D158-BCC2603787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331974-3D28-F061-FC12-334E3F392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44476-FDD3-E147-A866-D746386349EA}" type="datetime1">
              <a:rPr lang="ru-RU" smtClean="0"/>
              <a:t>30.11.2022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C372A2-C71E-D0B0-E5A4-B0FDB1548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F1690-06BC-3653-7842-0471CCE11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3D461-68B4-9A4C-AF09-D1380C9AC852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075466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3787B3-F9C7-764B-F7F3-8AC9367C6E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41DEA1-EBC6-017C-B9E7-C7FE0C33A0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4F3F23-CE7C-B6C0-EE63-7A54A113A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7FC5D-8542-5246-A671-07177FFEC192}" type="datetime1">
              <a:rPr lang="ru-RU" smtClean="0"/>
              <a:t>30.11.2022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6506E7-6024-07DA-22F8-D0FD58D96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A2045-491D-4410-9989-8695B535E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3D461-68B4-9A4C-AF09-D1380C9AC852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101459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B1BC7-8420-F52F-F180-58E7B58D2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CDF30A-06DC-719D-B252-8D9A4AE061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71CDA8-D309-43E2-370C-1C21B8F65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DFBA9-DAEE-8248-8272-AB0E655E2F9D}" type="datetime1">
              <a:rPr lang="ru-RU" smtClean="0"/>
              <a:t>30.11.2022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0D588-BE5E-45A4-0048-58F18B67F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FD4F9-BF44-9058-61FF-1230C444A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3D461-68B4-9A4C-AF09-D1380C9AC852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623059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893F7-033E-47A1-FA7C-05F799FA1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A6C17-A1E1-2808-C687-60A5797631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008153-D81B-024A-EB45-98CEB49E3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366FC-AC8E-FF41-918D-3446AC7BE437}" type="datetime1">
              <a:rPr lang="ru-RU" smtClean="0"/>
              <a:t>30.11.2022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5607AF-562B-B808-9DEB-9D2E9564F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147C4-D7E8-394F-F7CA-218BD02E4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3D461-68B4-9A4C-AF09-D1380C9AC852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065934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41DEA-EF4D-844F-176B-C07818858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367A91-7D79-D8CB-B2D1-7BB2868780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09AFCB-6AEB-326B-CC35-0217BECA39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54551C-1632-FCAB-D959-5B4868C5E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F3630-1313-0147-AF29-41B05D355BF0}" type="datetime1">
              <a:rPr lang="ru-RU" smtClean="0"/>
              <a:t>30.11.2022</a:t>
            </a:fld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23D402-8589-B50D-2BCF-2898C6FD8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5C208-6C8C-6E61-6495-82DE9A997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3D461-68B4-9A4C-AF09-D1380C9AC852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596805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D44E3-2E9A-C3BF-70D0-E1E4F6FB8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5F5AE7-E79B-D5E6-C0A1-4389604B43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80A69F-3A5E-F5ED-5ED4-95E80E0468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4292BD-5A89-CD1C-D535-B42A780013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0D3A7E-C5E4-AFA9-BD85-8C3FDD99D9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8A2A0D-E07A-1994-9D51-8B0889D58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33F2F-5FDE-F447-9310-BE85E622A381}" type="datetime1">
              <a:rPr lang="ru-RU" smtClean="0"/>
              <a:t>30.11.2022</a:t>
            </a:fld>
            <a:endParaRPr lang="en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D78D06-F81E-9D2F-8720-00136E684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7310D2-FE6D-F331-4640-3CC4A3B27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3D461-68B4-9A4C-AF09-D1380C9AC852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855396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C3914-EAD5-541A-9284-F524F8586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FB0ECB-0E3E-F2E8-DC85-0BBCD828E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584D8-1F91-0345-A48E-83BCF25A4B0F}" type="datetime1">
              <a:rPr lang="ru-RU" smtClean="0"/>
              <a:t>30.11.2022</a:t>
            </a:fld>
            <a:endParaRPr lang="en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36A3BE-D29E-AAB7-C783-AF23A55F1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B6604A-B5F4-9260-162E-5FF3C7877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3D461-68B4-9A4C-AF09-D1380C9AC852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053976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CA301B-B8CF-5430-46F6-34FF2677B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D783-DD31-D64B-A94D-1024437C15D5}" type="datetime1">
              <a:rPr lang="ru-RU" smtClean="0"/>
              <a:t>30.11.2022</a:t>
            </a:fld>
            <a:endParaRPr lang="en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3435D2-7511-86FD-1BE6-474788660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6FA7FC-C759-086F-A3C9-3493108C6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3D461-68B4-9A4C-AF09-D1380C9AC852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946477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57DEB-2BE6-60CB-E6B3-0DB0F0A9C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E14CF7-2EED-61BB-5C7B-940801077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AF5F7A-6EC3-225C-0D65-BBEBB9D722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C6EBE3-E2BB-54F1-5718-BD9C95428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C0115-D9CE-2A40-9A6C-3E463ECFDC02}" type="datetime1">
              <a:rPr lang="ru-RU" smtClean="0"/>
              <a:t>30.11.2022</a:t>
            </a:fld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7E9718-52F6-5525-F3CB-BD6947032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1BF548-C060-32A6-C8B1-5253DD8F9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3D461-68B4-9A4C-AF09-D1380C9AC852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02522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36473-F794-C3A6-4DDE-C216AD3D6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63AE80-FE1F-1B10-B63F-CD09576C0D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EFA082-1B9F-0CAB-D90B-5CA8BC62E9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53D8F7-5C4D-479A-9B89-3EB90414D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8B70D-FF64-0F43-994C-3F10FE9ADAEF}" type="datetime1">
              <a:rPr lang="ru-RU" smtClean="0"/>
              <a:t>30.11.2022</a:t>
            </a:fld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237D0F-D8EE-BC1E-8180-0C9192E1D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A82D47-02CC-DB1E-932B-F64375ED5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3D461-68B4-9A4C-AF09-D1380C9AC852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853476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03E221-153C-B961-F9F5-B48877FBE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7E3A2C-82FB-A9AE-DDFF-C9DE73CC36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D8AFE-2F58-6A0B-D595-002C8E8E38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67A46-5B2E-8C4D-83C4-E7B20C132920}" type="datetime1">
              <a:rPr lang="ru-RU" smtClean="0"/>
              <a:t>30.11.2022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1E62C-9281-7352-381C-67A6D8562D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7FEDC-C58F-7363-AE38-6D2EC460E2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3D461-68B4-9A4C-AF09-D1380C9AC852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686470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2.png"/><Relationship Id="rId7" Type="http://schemas.openxmlformats.org/officeDocument/2006/relationships/image" Target="../media/image5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0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kokoulina@jinr.ru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nica.jinr.ru/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280.png"/><Relationship Id="rId9" Type="http://schemas.openxmlformats.org/officeDocument/2006/relationships/image" Target="../media/image32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hyperlink" Target="mailto:kokoulina@jinr.ru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0.png"/><Relationship Id="rId7" Type="http://schemas.openxmlformats.org/officeDocument/2006/relationships/image" Target="../media/image6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3.png"/><Relationship Id="rId9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B3CCF93-2397-9943-039D-4DE5207741F3}"/>
              </a:ext>
            </a:extLst>
          </p:cNvPr>
          <p:cNvSpPr txBox="1"/>
          <p:nvPr/>
        </p:nvSpPr>
        <p:spPr>
          <a:xfrm>
            <a:off x="1729214" y="2228671"/>
            <a:ext cx="8098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RU" sz="2400" b="1" dirty="0">
                <a:solidFill>
                  <a:srgbClr val="7030A0"/>
                </a:solidFill>
                <a:latin typeface="Comic Sans MS" panose="030F0902030302020204" pitchFamily="66" charset="0"/>
              </a:rPr>
              <a:t>N. Barlykov, V. Dudin, T. Enik, A. Ivanov, </a:t>
            </a:r>
          </a:p>
          <a:p>
            <a:pPr algn="ctr"/>
            <a:r>
              <a:rPr lang="en-RU" sz="2400" b="1" baseline="30000" dirty="0">
                <a:solidFill>
                  <a:srgbClr val="7030A0"/>
                </a:solidFill>
                <a:latin typeface="Comic Sans MS" panose="030F0902030302020204" pitchFamily="66" charset="0"/>
              </a:rPr>
              <a:t>*</a:t>
            </a:r>
            <a:r>
              <a:rPr lang="en-RU" sz="2400" b="1" u="sng" dirty="0">
                <a:solidFill>
                  <a:srgbClr val="7030A0"/>
                </a:solidFill>
                <a:latin typeface="Comic Sans MS" panose="030F0902030302020204" pitchFamily="66" charset="0"/>
              </a:rPr>
              <a:t>E. Kokoulina</a:t>
            </a:r>
            <a:r>
              <a:rPr lang="en-RU" sz="2400" b="1" dirty="0">
                <a:solidFill>
                  <a:srgbClr val="7030A0"/>
                </a:solidFill>
                <a:latin typeface="Comic Sans MS" panose="030F0902030302020204" pitchFamily="66" charset="0"/>
              </a:rPr>
              <a:t>, A. Kutov, E. Martovitski, V. Nikitin, </a:t>
            </a:r>
          </a:p>
          <a:p>
            <a:pPr algn="ctr"/>
            <a:r>
              <a:rPr lang="en-RU" sz="2400" b="1" dirty="0">
                <a:solidFill>
                  <a:srgbClr val="7030A0"/>
                </a:solidFill>
                <a:latin typeface="Comic Sans MS" panose="030F0902030302020204" pitchFamily="66" charset="0"/>
              </a:rPr>
              <a:t>V. Popov, R. Shuliakovsky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BC1FA9-06F7-9EF1-A48C-2C194BC96DDB}"/>
              </a:ext>
            </a:extLst>
          </p:cNvPr>
          <p:cNvSpPr txBox="1"/>
          <p:nvPr/>
        </p:nvSpPr>
        <p:spPr>
          <a:xfrm>
            <a:off x="3012678" y="4519191"/>
            <a:ext cx="61001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solidFill>
                  <a:srgbClr val="7030A0"/>
                </a:solidFill>
                <a:cs typeface="Comic Sans MS"/>
              </a:rPr>
              <a:t>JINR, Russia, </a:t>
            </a:r>
            <a:r>
              <a:rPr lang="en-US" sz="2000" b="1" i="1" baseline="30000" dirty="0">
                <a:solidFill>
                  <a:srgbClr val="7030A0"/>
                </a:solidFill>
                <a:cs typeface="Comic Sans MS"/>
              </a:rPr>
              <a:t>*</a:t>
            </a:r>
            <a:r>
              <a:rPr lang="en-US" sz="2000" b="1" i="1" dirty="0">
                <a:solidFill>
                  <a:srgbClr val="7030A0"/>
                </a:solidFill>
                <a:cs typeface="Comic Sans MS"/>
              </a:rPr>
              <a:t>P.O. </a:t>
            </a:r>
            <a:r>
              <a:rPr lang="en-US" sz="2000" b="1" i="1" dirty="0" err="1">
                <a:solidFill>
                  <a:srgbClr val="7030A0"/>
                </a:solidFill>
                <a:cs typeface="Comic Sans MS"/>
              </a:rPr>
              <a:t>Sukhoy</a:t>
            </a:r>
            <a:r>
              <a:rPr lang="en-US" sz="2000" b="1" i="1" dirty="0">
                <a:solidFill>
                  <a:srgbClr val="7030A0"/>
                </a:solidFill>
                <a:cs typeface="Comic Sans MS"/>
              </a:rPr>
              <a:t> GSTU, Belarus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D16478-A22E-30B3-7F59-EF4C9B5AF6D3}"/>
              </a:ext>
            </a:extLst>
          </p:cNvPr>
          <p:cNvSpPr txBox="1"/>
          <p:nvPr/>
        </p:nvSpPr>
        <p:spPr>
          <a:xfrm>
            <a:off x="2413530" y="6009493"/>
            <a:ext cx="71622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6th International Conference on Particle Physics                 and Astrophysics</a:t>
            </a:r>
            <a:r>
              <a:rPr lang="en-GB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GB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29.11.2022-02.12.2022</a:t>
            </a:r>
            <a:endParaRPr lang="en-GB" sz="2400" b="1" i="0" u="none" strike="noStrike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D0374C-C5F6-3E31-FCBF-7052A58C9215}"/>
              </a:ext>
            </a:extLst>
          </p:cNvPr>
          <p:cNvSpPr txBox="1"/>
          <p:nvPr/>
        </p:nvSpPr>
        <p:spPr>
          <a:xfrm>
            <a:off x="-11570" y="17039"/>
            <a:ext cx="12191999" cy="1226815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0">
                <a:srgbClr val="C00000">
                  <a:tint val="44500"/>
                  <a:satMod val="160000"/>
                  <a:lumMod val="36780"/>
                  <a:lumOff val="6322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27E9CD-177A-FCF6-458E-486962C69F30}"/>
              </a:ext>
            </a:extLst>
          </p:cNvPr>
          <p:cNvSpPr txBox="1"/>
          <p:nvPr/>
        </p:nvSpPr>
        <p:spPr>
          <a:xfrm>
            <a:off x="0" y="574856"/>
            <a:ext cx="1219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902030302020204" pitchFamily="66" charset="0"/>
              </a:rPr>
              <a:t>MiniSPD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902030302020204" pitchFamily="66" charset="0"/>
              </a:rPr>
              <a:t> test bench for testing  </a:t>
            </a:r>
          </a:p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902030302020204" pitchFamily="66" charset="0"/>
              </a:rPr>
              <a:t>of SPD detectors prototypes</a:t>
            </a:r>
            <a:endParaRPr lang="en-RU" sz="3600" dirty="0">
              <a:solidFill>
                <a:srgbClr val="C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9056A6-D588-E2F5-B15B-ABFCBA8E67A4}"/>
              </a:ext>
            </a:extLst>
          </p:cNvPr>
          <p:cNvSpPr txBox="1"/>
          <p:nvPr/>
        </p:nvSpPr>
        <p:spPr>
          <a:xfrm>
            <a:off x="0" y="0"/>
            <a:ext cx="6096000" cy="42826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E8A428-1D31-BF38-7B93-820BD6439872}"/>
              </a:ext>
            </a:extLst>
          </p:cNvPr>
          <p:cNvSpPr txBox="1"/>
          <p:nvPr/>
        </p:nvSpPr>
        <p:spPr>
          <a:xfrm>
            <a:off x="6096001" y="1725"/>
            <a:ext cx="6096000" cy="4282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pic>
        <p:nvPicPr>
          <p:cNvPr id="18" name="Graphic 1">
            <a:extLst>
              <a:ext uri="{FF2B5EF4-FFF2-40B4-BE49-F238E27FC236}">
                <a16:creationId xmlns:a16="http://schemas.microsoft.com/office/drawing/2014/main" id="{D3F49EF5-1034-4B41-713E-F317D9FCA4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379" t="33871" r="39301" b="32258"/>
          <a:stretch/>
        </p:blipFill>
        <p:spPr bwMode="auto">
          <a:xfrm>
            <a:off x="317326" y="1860548"/>
            <a:ext cx="1765473" cy="15776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9C04F3-CBDD-A99C-AE3C-31D534115080}"/>
              </a:ext>
            </a:extLst>
          </p:cNvPr>
          <p:cNvSpPr txBox="1"/>
          <p:nvPr/>
        </p:nvSpPr>
        <p:spPr>
          <a:xfrm>
            <a:off x="2832630" y="3622128"/>
            <a:ext cx="6460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RU" sz="2800" dirty="0">
                <a:solidFill>
                  <a:srgbClr val="C00000"/>
                </a:solidFill>
                <a:latin typeface="Comic Sans MS" panose="030F0902030302020204" pitchFamily="66" charset="0"/>
              </a:rPr>
              <a:t>On behalf of the SPD Collaboration</a:t>
            </a:r>
          </a:p>
        </p:txBody>
      </p:sp>
      <p:pic>
        <p:nvPicPr>
          <p:cNvPr id="4" name="Picture 2" descr="The 6th international conference on particle physics and astrophysics">
            <a:extLst>
              <a:ext uri="{FF2B5EF4-FFF2-40B4-BE49-F238E27FC236}">
                <a16:creationId xmlns:a16="http://schemas.microsoft.com/office/drawing/2014/main" id="{FD9443E8-25D9-414C-B6C3-2273B0DD2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27" y="5337404"/>
            <a:ext cx="1894084" cy="1379976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88DB9E-C74A-ECB8-50B3-7FFD3A4FD4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1666" y="5297351"/>
            <a:ext cx="2203007" cy="14200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D9FE9B-CFC6-7856-8D14-9077A20072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1666" y="1860548"/>
            <a:ext cx="2203007" cy="129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335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04193BB-AACF-9B01-0F29-9A810D43EF9B}"/>
              </a:ext>
            </a:extLst>
          </p:cNvPr>
          <p:cNvSpPr txBox="1"/>
          <p:nvPr/>
        </p:nvSpPr>
        <p:spPr>
          <a:xfrm>
            <a:off x="11348581" y="6013610"/>
            <a:ext cx="843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U" b="1" dirty="0">
                <a:solidFill>
                  <a:srgbClr val="C00000"/>
                </a:solidFill>
                <a:latin typeface="Comic Sans MS" panose="030F0902030302020204" pitchFamily="66" charset="0"/>
              </a:rPr>
              <a:t>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3D0943-987C-544A-077A-80A7D0D1A896}"/>
              </a:ext>
            </a:extLst>
          </p:cNvPr>
          <p:cNvSpPr txBox="1"/>
          <p:nvPr/>
        </p:nvSpPr>
        <p:spPr>
          <a:xfrm>
            <a:off x="-11570" y="17039"/>
            <a:ext cx="12191999" cy="1226815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0">
                <a:srgbClr val="C00000">
                  <a:tint val="44500"/>
                  <a:satMod val="160000"/>
                  <a:lumMod val="36780"/>
                  <a:lumOff val="6322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F3B047-DA3C-8F40-6546-D6F650BE71DC}"/>
              </a:ext>
            </a:extLst>
          </p:cNvPr>
          <p:cNvSpPr txBox="1"/>
          <p:nvPr/>
        </p:nvSpPr>
        <p:spPr>
          <a:xfrm>
            <a:off x="0" y="574856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902030302020204" pitchFamily="66" charset="0"/>
              </a:rPr>
              <a:t>MiniSPD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902030302020204" pitchFamily="66" charset="0"/>
              </a:rPr>
              <a:t> stand for testing Si-detectors</a:t>
            </a:r>
            <a:endParaRPr lang="en-RU" sz="3600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904BB1-9288-056D-7225-FCE9E546A725}"/>
              </a:ext>
            </a:extLst>
          </p:cNvPr>
          <p:cNvSpPr txBox="1"/>
          <p:nvPr/>
        </p:nvSpPr>
        <p:spPr>
          <a:xfrm>
            <a:off x="0" y="0"/>
            <a:ext cx="6096000" cy="42826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6E630F-4927-046A-A2E7-FDE81FBDBFE2}"/>
              </a:ext>
            </a:extLst>
          </p:cNvPr>
          <p:cNvSpPr txBox="1"/>
          <p:nvPr/>
        </p:nvSpPr>
        <p:spPr>
          <a:xfrm>
            <a:off x="6096001" y="1725"/>
            <a:ext cx="6096000" cy="4282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pic>
        <p:nvPicPr>
          <p:cNvPr id="29" name="Google Shape;89;p17">
            <a:extLst>
              <a:ext uri="{FF2B5EF4-FFF2-40B4-BE49-F238E27FC236}">
                <a16:creationId xmlns:a16="http://schemas.microsoft.com/office/drawing/2014/main" id="{D7B8AD7A-F1C3-94AA-AAC8-79D68E50719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380550" y="1860018"/>
            <a:ext cx="1240400" cy="82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90;p17">
            <a:extLst>
              <a:ext uri="{FF2B5EF4-FFF2-40B4-BE49-F238E27FC236}">
                <a16:creationId xmlns:a16="http://schemas.microsoft.com/office/drawing/2014/main" id="{85337035-2F6B-8F39-CCA3-DC1F2BAB9D0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21013" y="2961918"/>
            <a:ext cx="1167275" cy="82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91;p17">
            <a:extLst>
              <a:ext uri="{FF2B5EF4-FFF2-40B4-BE49-F238E27FC236}">
                <a16:creationId xmlns:a16="http://schemas.microsoft.com/office/drawing/2014/main" id="{511D4173-47B8-B28B-1B2F-3247F326AB0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01988" y="4164868"/>
            <a:ext cx="1005300" cy="76075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94;p17">
            <a:extLst>
              <a:ext uri="{FF2B5EF4-FFF2-40B4-BE49-F238E27FC236}">
                <a16:creationId xmlns:a16="http://schemas.microsoft.com/office/drawing/2014/main" id="{0146F29C-F84E-B70E-9C49-94A442EEC9EE}"/>
              </a:ext>
            </a:extLst>
          </p:cNvPr>
          <p:cNvSpPr txBox="1"/>
          <p:nvPr/>
        </p:nvSpPr>
        <p:spPr>
          <a:xfrm>
            <a:off x="5683413" y="1995949"/>
            <a:ext cx="1623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2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95;p17">
            <a:extLst>
              <a:ext uri="{FF2B5EF4-FFF2-40B4-BE49-F238E27FC236}">
                <a16:creationId xmlns:a16="http://schemas.microsoft.com/office/drawing/2014/main" id="{61DFC93B-AC66-3F17-1C6D-028BA7C027AE}"/>
              </a:ext>
            </a:extLst>
          </p:cNvPr>
          <p:cNvSpPr txBox="1"/>
          <p:nvPr/>
        </p:nvSpPr>
        <p:spPr>
          <a:xfrm>
            <a:off x="6152181" y="2111997"/>
            <a:ext cx="1623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2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96;p17">
            <a:extLst>
              <a:ext uri="{FF2B5EF4-FFF2-40B4-BE49-F238E27FC236}">
                <a16:creationId xmlns:a16="http://schemas.microsoft.com/office/drawing/2014/main" id="{1C458C07-1957-5130-228A-983387ACE4AC}"/>
              </a:ext>
            </a:extLst>
          </p:cNvPr>
          <p:cNvSpPr txBox="1"/>
          <p:nvPr/>
        </p:nvSpPr>
        <p:spPr>
          <a:xfrm>
            <a:off x="5573899" y="3064823"/>
            <a:ext cx="1701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2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97;p17">
            <a:extLst>
              <a:ext uri="{FF2B5EF4-FFF2-40B4-BE49-F238E27FC236}">
                <a16:creationId xmlns:a16="http://schemas.microsoft.com/office/drawing/2014/main" id="{F449E3A7-EBC8-3E74-4CA0-CFAD97F93C8F}"/>
              </a:ext>
            </a:extLst>
          </p:cNvPr>
          <p:cNvSpPr txBox="1"/>
          <p:nvPr/>
        </p:nvSpPr>
        <p:spPr>
          <a:xfrm>
            <a:off x="6063657" y="2982229"/>
            <a:ext cx="1701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2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98;p17">
            <a:extLst>
              <a:ext uri="{FF2B5EF4-FFF2-40B4-BE49-F238E27FC236}">
                <a16:creationId xmlns:a16="http://schemas.microsoft.com/office/drawing/2014/main" id="{2B295519-8D80-DD84-F205-5BAF5C5E7B8D}"/>
              </a:ext>
            </a:extLst>
          </p:cNvPr>
          <p:cNvSpPr txBox="1"/>
          <p:nvPr/>
        </p:nvSpPr>
        <p:spPr>
          <a:xfrm>
            <a:off x="6063654" y="3229669"/>
            <a:ext cx="1701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2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99;p17">
            <a:extLst>
              <a:ext uri="{FF2B5EF4-FFF2-40B4-BE49-F238E27FC236}">
                <a16:creationId xmlns:a16="http://schemas.microsoft.com/office/drawing/2014/main" id="{CF19587E-5D3F-1AA2-33C4-D88437983A65}"/>
              </a:ext>
            </a:extLst>
          </p:cNvPr>
          <p:cNvSpPr txBox="1"/>
          <p:nvPr/>
        </p:nvSpPr>
        <p:spPr>
          <a:xfrm>
            <a:off x="5513333" y="3247142"/>
            <a:ext cx="1701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2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100;p17">
            <a:extLst>
              <a:ext uri="{FF2B5EF4-FFF2-40B4-BE49-F238E27FC236}">
                <a16:creationId xmlns:a16="http://schemas.microsoft.com/office/drawing/2014/main" id="{660D3C0A-8DCB-6CDC-030E-E287C67DD6D9}"/>
              </a:ext>
            </a:extLst>
          </p:cNvPr>
          <p:cNvSpPr txBox="1"/>
          <p:nvPr/>
        </p:nvSpPr>
        <p:spPr>
          <a:xfrm>
            <a:off x="5605691" y="4281246"/>
            <a:ext cx="1296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 sz="2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101;p17">
            <a:extLst>
              <a:ext uri="{FF2B5EF4-FFF2-40B4-BE49-F238E27FC236}">
                <a16:creationId xmlns:a16="http://schemas.microsoft.com/office/drawing/2014/main" id="{50A4A856-33E3-C5A1-3ABC-4B14030C03D6}"/>
              </a:ext>
            </a:extLst>
          </p:cNvPr>
          <p:cNvSpPr txBox="1"/>
          <p:nvPr/>
        </p:nvSpPr>
        <p:spPr>
          <a:xfrm>
            <a:off x="6015977" y="4246304"/>
            <a:ext cx="1662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 sz="2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102;p17">
            <a:extLst>
              <a:ext uri="{FF2B5EF4-FFF2-40B4-BE49-F238E27FC236}">
                <a16:creationId xmlns:a16="http://schemas.microsoft.com/office/drawing/2014/main" id="{8C5E0540-3E10-92EC-0538-92CCB7C41648}"/>
              </a:ext>
            </a:extLst>
          </p:cNvPr>
          <p:cNvSpPr/>
          <p:nvPr/>
        </p:nvSpPr>
        <p:spPr>
          <a:xfrm>
            <a:off x="4952600" y="1687468"/>
            <a:ext cx="1955700" cy="44100"/>
          </a:xfrm>
          <a:prstGeom prst="rect">
            <a:avLst/>
          </a:prstGeom>
          <a:solidFill>
            <a:srgbClr val="F1C232"/>
          </a:solidFill>
          <a:ln w="9525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103;p17">
            <a:extLst>
              <a:ext uri="{FF2B5EF4-FFF2-40B4-BE49-F238E27FC236}">
                <a16:creationId xmlns:a16="http://schemas.microsoft.com/office/drawing/2014/main" id="{216AAD17-56D5-E112-A1FF-93C771DBB8BD}"/>
              </a:ext>
            </a:extLst>
          </p:cNvPr>
          <p:cNvSpPr/>
          <p:nvPr/>
        </p:nvSpPr>
        <p:spPr>
          <a:xfrm>
            <a:off x="4952600" y="5638768"/>
            <a:ext cx="1904100" cy="44100"/>
          </a:xfrm>
          <a:prstGeom prst="rect">
            <a:avLst/>
          </a:prstGeom>
          <a:solidFill>
            <a:srgbClr val="F1C232"/>
          </a:solidFill>
          <a:ln w="9525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2" name="Google Shape;104;p17">
            <a:extLst>
              <a:ext uri="{FF2B5EF4-FFF2-40B4-BE49-F238E27FC236}">
                <a16:creationId xmlns:a16="http://schemas.microsoft.com/office/drawing/2014/main" id="{8661AD23-E5E9-3B1D-C934-39FA576BF9B9}"/>
              </a:ext>
            </a:extLst>
          </p:cNvPr>
          <p:cNvCxnSpPr>
            <a:cxnSpLocks/>
          </p:cNvCxnSpPr>
          <p:nvPr/>
        </p:nvCxnSpPr>
        <p:spPr>
          <a:xfrm>
            <a:off x="5134175" y="1493493"/>
            <a:ext cx="292372" cy="4830214"/>
          </a:xfrm>
          <a:prstGeom prst="straightConnector1">
            <a:avLst/>
          </a:prstGeom>
          <a:noFill/>
          <a:ln w="19050" cap="flat" cmpd="sng">
            <a:solidFill>
              <a:srgbClr val="E6913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105;p17">
            <a:extLst>
              <a:ext uri="{FF2B5EF4-FFF2-40B4-BE49-F238E27FC236}">
                <a16:creationId xmlns:a16="http://schemas.microsoft.com/office/drawing/2014/main" id="{2BBFA18E-7566-276D-9686-FD27258AC5F5}"/>
              </a:ext>
            </a:extLst>
          </p:cNvPr>
          <p:cNvCxnSpPr/>
          <p:nvPr/>
        </p:nvCxnSpPr>
        <p:spPr>
          <a:xfrm flipH="1">
            <a:off x="5638025" y="1297793"/>
            <a:ext cx="115200" cy="4793400"/>
          </a:xfrm>
          <a:prstGeom prst="straightConnector1">
            <a:avLst/>
          </a:prstGeom>
          <a:noFill/>
          <a:ln w="19050" cap="flat" cmpd="sng">
            <a:solidFill>
              <a:srgbClr val="E6913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107;p17">
            <a:extLst>
              <a:ext uri="{FF2B5EF4-FFF2-40B4-BE49-F238E27FC236}">
                <a16:creationId xmlns:a16="http://schemas.microsoft.com/office/drawing/2014/main" id="{3615205D-3CB9-B670-EB69-7CD4DAB89FFF}"/>
              </a:ext>
            </a:extLst>
          </p:cNvPr>
          <p:cNvCxnSpPr/>
          <p:nvPr/>
        </p:nvCxnSpPr>
        <p:spPr>
          <a:xfrm flipH="1">
            <a:off x="5837600" y="1259168"/>
            <a:ext cx="368700" cy="5010600"/>
          </a:xfrm>
          <a:prstGeom prst="straightConnector1">
            <a:avLst/>
          </a:prstGeom>
          <a:noFill/>
          <a:ln w="19050" cap="flat" cmpd="sng">
            <a:solidFill>
              <a:srgbClr val="E6913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104;p17">
            <a:extLst>
              <a:ext uri="{FF2B5EF4-FFF2-40B4-BE49-F238E27FC236}">
                <a16:creationId xmlns:a16="http://schemas.microsoft.com/office/drawing/2014/main" id="{0B1E7FD1-1E53-9402-F25C-7A52CD31726C}"/>
              </a:ext>
            </a:extLst>
          </p:cNvPr>
          <p:cNvCxnSpPr>
            <a:cxnSpLocks/>
          </p:cNvCxnSpPr>
          <p:nvPr/>
        </p:nvCxnSpPr>
        <p:spPr>
          <a:xfrm>
            <a:off x="5944400" y="1236501"/>
            <a:ext cx="904295" cy="4854692"/>
          </a:xfrm>
          <a:prstGeom prst="straightConnector1">
            <a:avLst/>
          </a:prstGeom>
          <a:noFill/>
          <a:ln w="19050" cap="flat" cmpd="sng">
            <a:solidFill>
              <a:srgbClr val="E6913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" name="Google Shape;104;p17">
            <a:extLst>
              <a:ext uri="{FF2B5EF4-FFF2-40B4-BE49-F238E27FC236}">
                <a16:creationId xmlns:a16="http://schemas.microsoft.com/office/drawing/2014/main" id="{82F5BEE9-C006-E040-2894-EC9D017107F1}"/>
              </a:ext>
            </a:extLst>
          </p:cNvPr>
          <p:cNvCxnSpPr>
            <a:cxnSpLocks/>
          </p:cNvCxnSpPr>
          <p:nvPr/>
        </p:nvCxnSpPr>
        <p:spPr>
          <a:xfrm flipH="1">
            <a:off x="5658949" y="1801671"/>
            <a:ext cx="1303296" cy="4089371"/>
          </a:xfrm>
          <a:prstGeom prst="straightConnector1">
            <a:avLst/>
          </a:prstGeom>
          <a:noFill/>
          <a:ln w="19050" cap="flat" cmpd="sng">
            <a:solidFill>
              <a:srgbClr val="E6913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" name="Google Shape;92;p17">
            <a:extLst>
              <a:ext uri="{FF2B5EF4-FFF2-40B4-BE49-F238E27FC236}">
                <a16:creationId xmlns:a16="http://schemas.microsoft.com/office/drawing/2014/main" id="{CDBF8782-3BB7-8100-9BBF-54E11FD45A5A}"/>
              </a:ext>
            </a:extLst>
          </p:cNvPr>
          <p:cNvSpPr txBox="1"/>
          <p:nvPr/>
        </p:nvSpPr>
        <p:spPr>
          <a:xfrm>
            <a:off x="7294718" y="1441424"/>
            <a:ext cx="1611600" cy="80788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Top scintillator</a:t>
            </a:r>
            <a:endParaRPr sz="2400" dirty="0">
              <a:solidFill>
                <a:schemeClr val="accent1"/>
              </a:solidFill>
              <a:latin typeface="Comic Sans MS" panose="030F0902030302020204" pitchFamily="66" charset="0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92;p17">
            <a:extLst>
              <a:ext uri="{FF2B5EF4-FFF2-40B4-BE49-F238E27FC236}">
                <a16:creationId xmlns:a16="http://schemas.microsoft.com/office/drawing/2014/main" id="{A1F84262-D4DD-F397-ACDB-5C009DE4ADE7}"/>
              </a:ext>
            </a:extLst>
          </p:cNvPr>
          <p:cNvSpPr txBox="1"/>
          <p:nvPr/>
        </p:nvSpPr>
        <p:spPr>
          <a:xfrm>
            <a:off x="7315610" y="5012634"/>
            <a:ext cx="1611600" cy="80788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bottom scintillator</a:t>
            </a:r>
            <a:endParaRPr sz="2400" dirty="0">
              <a:solidFill>
                <a:schemeClr val="accent1"/>
              </a:solidFill>
              <a:latin typeface="Comic Sans MS" panose="030F0902030302020204" pitchFamily="66" charset="0"/>
              <a:ea typeface="Calibri"/>
              <a:cs typeface="Calibri"/>
              <a:sym typeface="Calibri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3C77BAE-080E-6B2F-2682-0282FCBEF3EF}"/>
              </a:ext>
            </a:extLst>
          </p:cNvPr>
          <p:cNvSpPr txBox="1"/>
          <p:nvPr/>
        </p:nvSpPr>
        <p:spPr>
          <a:xfrm>
            <a:off x="935227" y="1989487"/>
            <a:ext cx="391696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We select events when top and bottom scintillators trigger.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One, two or three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Si-plates can trigger.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ru-RU" sz="2400" dirty="0">
              <a:solidFill>
                <a:srgbClr val="C00000"/>
              </a:solidFill>
              <a:latin typeface="Comic Sans MS" panose="030F0902030302020204" pitchFamily="66" charset="0"/>
            </a:endParaRPr>
          </a:p>
          <a:p>
            <a:pPr lvl="0"/>
            <a:r>
              <a:rPr lang="en-GB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The simulation shows </a:t>
            </a:r>
          </a:p>
          <a:p>
            <a:pPr lvl="0"/>
            <a:r>
              <a:rPr lang="en-GB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that the scintillator response efficiency is close to 99.99 </a:t>
            </a:r>
            <a:r>
              <a:rPr lang="ru-RU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%.</a:t>
            </a:r>
            <a:r>
              <a:rPr lang="en-GB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 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81CB46F-5B06-E17E-1335-14E1C67A9F4E}"/>
              </a:ext>
            </a:extLst>
          </p:cNvPr>
          <p:cNvCxnSpPr/>
          <p:nvPr/>
        </p:nvCxnSpPr>
        <p:spPr>
          <a:xfrm flipH="1">
            <a:off x="6578086" y="3107687"/>
            <a:ext cx="1222888" cy="13500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B0A2FC4-7255-34A5-FEC5-8B910D73424B}"/>
              </a:ext>
            </a:extLst>
          </p:cNvPr>
          <p:cNvCxnSpPr/>
          <p:nvPr/>
        </p:nvCxnSpPr>
        <p:spPr>
          <a:xfrm flipH="1">
            <a:off x="6592374" y="3064823"/>
            <a:ext cx="105143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05210E06-AC88-028B-59BB-F09440D0C18D}"/>
              </a:ext>
            </a:extLst>
          </p:cNvPr>
          <p:cNvSpPr txBox="1"/>
          <p:nvPr/>
        </p:nvSpPr>
        <p:spPr>
          <a:xfrm>
            <a:off x="7844030" y="2649427"/>
            <a:ext cx="161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omic Sans MS" panose="030F0902030302020204" pitchFamily="66" charset="0"/>
              </a:rPr>
              <a:t> tracks  of muons</a:t>
            </a:r>
            <a:endParaRPr lang="en-RU" sz="2400" b="1" dirty="0">
              <a:solidFill>
                <a:srgbClr val="C00000"/>
              </a:solidFill>
              <a:latin typeface="Comic Sans MS" panose="030F0902030302020204" pitchFamily="66" charset="0"/>
            </a:endParaRPr>
          </a:p>
        </p:txBody>
      </p:sp>
      <p:cxnSp>
        <p:nvCxnSpPr>
          <p:cNvPr id="62" name="Google Shape;105;p17">
            <a:extLst>
              <a:ext uri="{FF2B5EF4-FFF2-40B4-BE49-F238E27FC236}">
                <a16:creationId xmlns:a16="http://schemas.microsoft.com/office/drawing/2014/main" id="{1DD1286B-6D08-B5C5-1A93-C5C53ED336DA}"/>
              </a:ext>
            </a:extLst>
          </p:cNvPr>
          <p:cNvCxnSpPr>
            <a:cxnSpLocks/>
          </p:cNvCxnSpPr>
          <p:nvPr/>
        </p:nvCxnSpPr>
        <p:spPr>
          <a:xfrm flipH="1">
            <a:off x="5015570" y="1297793"/>
            <a:ext cx="367921" cy="4704632"/>
          </a:xfrm>
          <a:prstGeom prst="straightConnector1">
            <a:avLst/>
          </a:prstGeom>
          <a:noFill/>
          <a:ln w="19050" cap="flat" cmpd="sng">
            <a:solidFill>
              <a:srgbClr val="E6913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6C2C3DC-B7DE-B5FD-3227-38500024F5AA}"/>
              </a:ext>
            </a:extLst>
          </p:cNvPr>
          <p:cNvSpPr txBox="1"/>
          <p:nvPr/>
        </p:nvSpPr>
        <p:spPr>
          <a:xfrm>
            <a:off x="0" y="6493780"/>
            <a:ext cx="1600200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E. </a:t>
            </a:r>
            <a:r>
              <a:rPr lang="en-US" dirty="0" err="1">
                <a:solidFill>
                  <a:schemeClr val="bg1"/>
                </a:solidFill>
                <a:latin typeface="Comic Sans MS" panose="030F0902030302020204" pitchFamily="66" charset="0"/>
              </a:rPr>
              <a:t>Kokoulina</a:t>
            </a:r>
            <a:endParaRPr lang="en-RU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18F07E-A736-D7E7-1EFB-917C1956A20B}"/>
              </a:ext>
            </a:extLst>
          </p:cNvPr>
          <p:cNvSpPr txBox="1"/>
          <p:nvPr/>
        </p:nvSpPr>
        <p:spPr>
          <a:xfrm>
            <a:off x="1600201" y="6493780"/>
            <a:ext cx="754379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MiniSPD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 test bench for testing of SPD detectors prototypes</a:t>
            </a:r>
            <a:endParaRPr lang="en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787247-2486-A1DA-E582-5F5B66F7A031}"/>
              </a:ext>
            </a:extLst>
          </p:cNvPr>
          <p:cNvSpPr txBox="1"/>
          <p:nvPr/>
        </p:nvSpPr>
        <p:spPr>
          <a:xfrm>
            <a:off x="9144000" y="6493780"/>
            <a:ext cx="3048000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6</a:t>
            </a:r>
            <a:r>
              <a:rPr lang="en-US" baseline="30000" dirty="0">
                <a:solidFill>
                  <a:schemeClr val="bg1"/>
                </a:solidFill>
                <a:latin typeface="Comic Sans MS" panose="030F0902030302020204" pitchFamily="66" charset="0"/>
              </a:rPr>
              <a:t>th</a:t>
            </a:r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 ICPPA, Moscow, Russia</a:t>
            </a:r>
            <a:endParaRPr lang="en-RU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968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04193BB-AACF-9B01-0F29-9A810D43EF9B}"/>
              </a:ext>
            </a:extLst>
          </p:cNvPr>
          <p:cNvSpPr txBox="1"/>
          <p:nvPr/>
        </p:nvSpPr>
        <p:spPr>
          <a:xfrm>
            <a:off x="11291429" y="6013610"/>
            <a:ext cx="95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U" b="1" dirty="0">
                <a:solidFill>
                  <a:srgbClr val="C00000"/>
                </a:solidFill>
                <a:latin typeface="Comic Sans MS" panose="030F0902030302020204" pitchFamily="66" charset="0"/>
              </a:rPr>
              <a:t>10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3D0943-987C-544A-077A-80A7D0D1A896}"/>
              </a:ext>
            </a:extLst>
          </p:cNvPr>
          <p:cNvSpPr txBox="1"/>
          <p:nvPr/>
        </p:nvSpPr>
        <p:spPr>
          <a:xfrm>
            <a:off x="-11570" y="17039"/>
            <a:ext cx="12191999" cy="1226815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0">
                <a:srgbClr val="C00000">
                  <a:tint val="44500"/>
                  <a:satMod val="160000"/>
                  <a:lumMod val="36780"/>
                  <a:lumOff val="6322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904BB1-9288-056D-7225-FCE9E546A725}"/>
              </a:ext>
            </a:extLst>
          </p:cNvPr>
          <p:cNvSpPr txBox="1"/>
          <p:nvPr/>
        </p:nvSpPr>
        <p:spPr>
          <a:xfrm>
            <a:off x="0" y="0"/>
            <a:ext cx="6096000" cy="42826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6E630F-4927-046A-A2E7-FDE81FBDBFE2}"/>
              </a:ext>
            </a:extLst>
          </p:cNvPr>
          <p:cNvSpPr txBox="1"/>
          <p:nvPr/>
        </p:nvSpPr>
        <p:spPr>
          <a:xfrm>
            <a:off x="6096001" y="1725"/>
            <a:ext cx="6096000" cy="4282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9C34086-1861-9A15-640F-CE00EE39DBD9}"/>
              </a:ext>
            </a:extLst>
          </p:cNvPr>
          <p:cNvSpPr txBox="1"/>
          <p:nvPr/>
        </p:nvSpPr>
        <p:spPr>
          <a:xfrm>
            <a:off x="1066800" y="1942801"/>
            <a:ext cx="1047749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We </a:t>
            </a: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compare our</a:t>
            </a:r>
            <a:r>
              <a:rPr lang="en-GB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 MC simulation of 50 000 muon tracks with experimental data          (~ the same number) obtained from the operation of two scintillator triggers and Si-plates at the </a:t>
            </a:r>
            <a:r>
              <a:rPr lang="en-GB" sz="40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MiniSPD</a:t>
            </a:r>
            <a:r>
              <a:rPr lang="en-GB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 stand. </a:t>
            </a:r>
            <a:endParaRPr lang="en-RU" sz="4000" dirty="0">
              <a:solidFill>
                <a:srgbClr val="00206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A9EB1AB-E50E-77AD-6952-0411E6289DA3}"/>
              </a:ext>
            </a:extLst>
          </p:cNvPr>
          <p:cNvSpPr txBox="1"/>
          <p:nvPr/>
        </p:nvSpPr>
        <p:spPr>
          <a:xfrm>
            <a:off x="0" y="574856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902030302020204" pitchFamily="66" charset="0"/>
              </a:rPr>
              <a:t>MiniSPD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902030302020204" pitchFamily="66" charset="0"/>
              </a:rPr>
              <a:t> stand for testing Si-detectors</a:t>
            </a:r>
            <a:endParaRPr lang="en-RU" sz="3600" dirty="0">
              <a:solidFill>
                <a:srgbClr val="C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CADBF2-135A-69BD-BB35-BAE7A3290DB3}"/>
              </a:ext>
            </a:extLst>
          </p:cNvPr>
          <p:cNvSpPr txBox="1"/>
          <p:nvPr/>
        </p:nvSpPr>
        <p:spPr>
          <a:xfrm>
            <a:off x="0" y="6493780"/>
            <a:ext cx="1600200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E. </a:t>
            </a:r>
            <a:r>
              <a:rPr lang="en-US" dirty="0" err="1">
                <a:solidFill>
                  <a:schemeClr val="bg1"/>
                </a:solidFill>
                <a:latin typeface="Comic Sans MS" panose="030F0902030302020204" pitchFamily="66" charset="0"/>
              </a:rPr>
              <a:t>Kokoulina</a:t>
            </a:r>
            <a:endParaRPr lang="en-RU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AD83B0-82D7-F9CF-D12F-7224559C176D}"/>
              </a:ext>
            </a:extLst>
          </p:cNvPr>
          <p:cNvSpPr txBox="1"/>
          <p:nvPr/>
        </p:nvSpPr>
        <p:spPr>
          <a:xfrm>
            <a:off x="1600201" y="6493780"/>
            <a:ext cx="754379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MiniSPD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 test bench for testing of SPD detectors prototypes</a:t>
            </a:r>
            <a:endParaRPr lang="en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5F74EE-6FB6-20B1-3BAF-99AAB794C27D}"/>
              </a:ext>
            </a:extLst>
          </p:cNvPr>
          <p:cNvSpPr txBox="1"/>
          <p:nvPr/>
        </p:nvSpPr>
        <p:spPr>
          <a:xfrm>
            <a:off x="9144000" y="6493780"/>
            <a:ext cx="3048000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6</a:t>
            </a:r>
            <a:r>
              <a:rPr lang="en-US" baseline="30000" dirty="0">
                <a:solidFill>
                  <a:schemeClr val="bg1"/>
                </a:solidFill>
                <a:latin typeface="Comic Sans MS" panose="030F0902030302020204" pitchFamily="66" charset="0"/>
              </a:rPr>
              <a:t>th</a:t>
            </a:r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 ICPPA, Moscow, Russia</a:t>
            </a:r>
            <a:endParaRPr lang="en-RU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829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04193BB-AACF-9B01-0F29-9A810D43EF9B}"/>
              </a:ext>
            </a:extLst>
          </p:cNvPr>
          <p:cNvSpPr txBox="1"/>
          <p:nvPr/>
        </p:nvSpPr>
        <p:spPr>
          <a:xfrm>
            <a:off x="11348581" y="6013610"/>
            <a:ext cx="843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U" b="1" dirty="0">
                <a:solidFill>
                  <a:srgbClr val="C00000"/>
                </a:solidFill>
                <a:latin typeface="Comic Sans MS" panose="030F0902030302020204" pitchFamily="66" charset="0"/>
              </a:rPr>
              <a:t>11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3D0943-987C-544A-077A-80A7D0D1A896}"/>
              </a:ext>
            </a:extLst>
          </p:cNvPr>
          <p:cNvSpPr txBox="1"/>
          <p:nvPr/>
        </p:nvSpPr>
        <p:spPr>
          <a:xfrm>
            <a:off x="-11570" y="17039"/>
            <a:ext cx="12191999" cy="1226815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0">
                <a:srgbClr val="C00000">
                  <a:tint val="44500"/>
                  <a:satMod val="160000"/>
                  <a:lumMod val="36780"/>
                  <a:lumOff val="6322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F3B047-DA3C-8F40-6546-D6F650BE71DC}"/>
              </a:ext>
            </a:extLst>
          </p:cNvPr>
          <p:cNvSpPr txBox="1"/>
          <p:nvPr/>
        </p:nvSpPr>
        <p:spPr>
          <a:xfrm>
            <a:off x="0" y="574856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902030302020204" pitchFamily="66" charset="0"/>
              </a:rPr>
              <a:t>Strip number distributions for X1, X2, U1, U2 plates</a:t>
            </a:r>
            <a:endParaRPr lang="en-RU" sz="3600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904BB1-9288-056D-7225-FCE9E546A725}"/>
              </a:ext>
            </a:extLst>
          </p:cNvPr>
          <p:cNvSpPr txBox="1"/>
          <p:nvPr/>
        </p:nvSpPr>
        <p:spPr>
          <a:xfrm>
            <a:off x="0" y="0"/>
            <a:ext cx="6096000" cy="42826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6E630F-4927-046A-A2E7-FDE81FBDBFE2}"/>
              </a:ext>
            </a:extLst>
          </p:cNvPr>
          <p:cNvSpPr txBox="1"/>
          <p:nvPr/>
        </p:nvSpPr>
        <p:spPr>
          <a:xfrm>
            <a:off x="6096001" y="1725"/>
            <a:ext cx="6096000" cy="4282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pic>
        <p:nvPicPr>
          <p:cNvPr id="11" name="Google Shape;119;p19">
            <a:extLst>
              <a:ext uri="{FF2B5EF4-FFF2-40B4-BE49-F238E27FC236}">
                <a16:creationId xmlns:a16="http://schemas.microsoft.com/office/drawing/2014/main" id="{66F1F906-951D-6495-B5B9-32ABA3F4E23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7108" y="1388723"/>
            <a:ext cx="4376450" cy="1849438"/>
          </a:xfrm>
          <a:prstGeom prst="rect">
            <a:avLst/>
          </a:prstGeom>
          <a:noFill/>
          <a:ln w="3810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" name="Google Shape;124;p19">
            <a:extLst>
              <a:ext uri="{FF2B5EF4-FFF2-40B4-BE49-F238E27FC236}">
                <a16:creationId xmlns:a16="http://schemas.microsoft.com/office/drawing/2014/main" id="{770FE326-B016-4F19-3730-D7B6C8CD4C3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8533" y="3468977"/>
            <a:ext cx="4376450" cy="2193837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" name="Google Shape;123;p19">
            <a:extLst>
              <a:ext uri="{FF2B5EF4-FFF2-40B4-BE49-F238E27FC236}">
                <a16:creationId xmlns:a16="http://schemas.microsoft.com/office/drawing/2014/main" id="{891E6F00-4763-01EA-D62A-D7C8BB9EAC38}"/>
              </a:ext>
            </a:extLst>
          </p:cNvPr>
          <p:cNvSpPr txBox="1"/>
          <p:nvPr/>
        </p:nvSpPr>
        <p:spPr>
          <a:xfrm>
            <a:off x="2967339" y="5648526"/>
            <a:ext cx="2718286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 dirty="0">
                <a:solidFill>
                  <a:srgbClr val="002060"/>
                </a:solidFill>
              </a:rPr>
              <a:t>X2 ~ 100 channels </a:t>
            </a:r>
            <a:r>
              <a:rPr lang="en-GB" sz="2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make enhanced noise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9F197B-66AC-F482-D0EF-9BC70F421C51}"/>
              </a:ext>
            </a:extLst>
          </p:cNvPr>
          <p:cNvSpPr txBox="1"/>
          <p:nvPr/>
        </p:nvSpPr>
        <p:spPr>
          <a:xfrm>
            <a:off x="1138533" y="5753944"/>
            <a:ext cx="17951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X1 - </a:t>
            </a:r>
            <a:r>
              <a:rPr lang="ru" sz="2000" b="1" dirty="0">
                <a:solidFill>
                  <a:srgbClr val="002060"/>
                </a:solidFill>
              </a:rPr>
              <a:t>good </a:t>
            </a:r>
            <a:r>
              <a:rPr lang="en-US" sz="2000" b="1" dirty="0">
                <a:solidFill>
                  <a:srgbClr val="002060"/>
                </a:solidFill>
              </a:rPr>
              <a:t>work</a:t>
            </a:r>
            <a:endParaRPr lang="en-RU" sz="2000" dirty="0">
              <a:solidFill>
                <a:srgbClr val="002060"/>
              </a:solidFill>
            </a:endParaRPr>
          </a:p>
        </p:txBody>
      </p:sp>
      <p:pic>
        <p:nvPicPr>
          <p:cNvPr id="16" name="Google Shape;133;p20">
            <a:extLst>
              <a:ext uri="{FF2B5EF4-FFF2-40B4-BE49-F238E27FC236}">
                <a16:creationId xmlns:a16="http://schemas.microsoft.com/office/drawing/2014/main" id="{F0AFF672-D56C-ADE7-BE97-6654A6ACB1D4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98368" y="1388721"/>
            <a:ext cx="4160091" cy="1849437"/>
          </a:xfrm>
          <a:prstGeom prst="rect">
            <a:avLst/>
          </a:prstGeom>
          <a:noFill/>
          <a:ln w="3810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" name="Google Shape;135;p20">
            <a:extLst>
              <a:ext uri="{FF2B5EF4-FFF2-40B4-BE49-F238E27FC236}">
                <a16:creationId xmlns:a16="http://schemas.microsoft.com/office/drawing/2014/main" id="{1A29460D-B811-6E5C-92E7-2C009AE84F0C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20632" y="3468977"/>
            <a:ext cx="4160092" cy="2193837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635EFED-BC67-59C7-7E81-7E437F2C7D07}"/>
              </a:ext>
            </a:extLst>
          </p:cNvPr>
          <p:cNvSpPr txBox="1"/>
          <p:nvPr/>
        </p:nvSpPr>
        <p:spPr>
          <a:xfrm>
            <a:off x="6672267" y="5786598"/>
            <a:ext cx="32102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g</a:t>
            </a:r>
            <a:r>
              <a:rPr lang="ru" sz="2000" b="1" dirty="0">
                <a:solidFill>
                  <a:srgbClr val="002060"/>
                </a:solidFill>
              </a:rPr>
              <a:t>ood </a:t>
            </a:r>
            <a:r>
              <a:rPr lang="en-US" sz="2000" b="1" dirty="0">
                <a:solidFill>
                  <a:srgbClr val="002060"/>
                </a:solidFill>
              </a:rPr>
              <a:t>work</a:t>
            </a:r>
            <a:endParaRPr lang="en-RU" sz="2000" dirty="0">
              <a:latin typeface="Comic Sans MS" panose="030F0902030302020204" pitchFamily="66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D21C743-F8EF-91EE-A6F1-C5FDF1E158CF}"/>
              </a:ext>
            </a:extLst>
          </p:cNvPr>
          <p:cNvSpPr txBox="1"/>
          <p:nvPr/>
        </p:nvSpPr>
        <p:spPr>
          <a:xfrm>
            <a:off x="10820363" y="2111213"/>
            <a:ext cx="785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U" sz="2400" b="1" dirty="0">
                <a:solidFill>
                  <a:schemeClr val="accent6">
                    <a:lumMod val="75000"/>
                  </a:schemeClr>
                </a:solidFill>
                <a:latin typeface="Comic Sans MS" panose="030F0902030302020204" pitchFamily="66" charset="0"/>
              </a:rPr>
              <a:t>MC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483442-038B-EDF6-F9AE-4BDDB09E2D62}"/>
              </a:ext>
            </a:extLst>
          </p:cNvPr>
          <p:cNvSpPr txBox="1"/>
          <p:nvPr/>
        </p:nvSpPr>
        <p:spPr>
          <a:xfrm>
            <a:off x="10672010" y="4049792"/>
            <a:ext cx="1228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U" sz="2400" b="1" dirty="0">
                <a:solidFill>
                  <a:srgbClr val="FF0000"/>
                </a:solidFill>
                <a:latin typeface="Comic Sans MS" panose="030F0902030302020204" pitchFamily="66" charset="0"/>
              </a:rPr>
              <a:t>DATA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D5FA77-1198-91CC-C865-30BE3FC7D516}"/>
              </a:ext>
            </a:extLst>
          </p:cNvPr>
          <p:cNvSpPr txBox="1"/>
          <p:nvPr/>
        </p:nvSpPr>
        <p:spPr>
          <a:xfrm>
            <a:off x="0" y="6493780"/>
            <a:ext cx="1600200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E. </a:t>
            </a:r>
            <a:r>
              <a:rPr lang="en-US" dirty="0" err="1">
                <a:solidFill>
                  <a:schemeClr val="bg1"/>
                </a:solidFill>
                <a:latin typeface="Comic Sans MS" panose="030F0902030302020204" pitchFamily="66" charset="0"/>
              </a:rPr>
              <a:t>Kokoulina</a:t>
            </a:r>
            <a:endParaRPr lang="en-RU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3533B9-36C2-FB31-7956-281F19726AEB}"/>
              </a:ext>
            </a:extLst>
          </p:cNvPr>
          <p:cNvSpPr txBox="1"/>
          <p:nvPr/>
        </p:nvSpPr>
        <p:spPr>
          <a:xfrm>
            <a:off x="1600201" y="6493780"/>
            <a:ext cx="754379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MiniSPD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 test bench for testing of SPD detectors prototypes</a:t>
            </a:r>
            <a:endParaRPr lang="en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8AE386-59C5-771E-AAFC-188F766DCD84}"/>
              </a:ext>
            </a:extLst>
          </p:cNvPr>
          <p:cNvSpPr txBox="1"/>
          <p:nvPr/>
        </p:nvSpPr>
        <p:spPr>
          <a:xfrm>
            <a:off x="9144000" y="6493780"/>
            <a:ext cx="3048000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6</a:t>
            </a:r>
            <a:r>
              <a:rPr lang="en-US" baseline="30000" dirty="0">
                <a:solidFill>
                  <a:schemeClr val="bg1"/>
                </a:solidFill>
                <a:latin typeface="Comic Sans MS" panose="030F0902030302020204" pitchFamily="66" charset="0"/>
              </a:rPr>
              <a:t>th</a:t>
            </a:r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 ICPPA, Moscow, Russia</a:t>
            </a:r>
            <a:endParaRPr lang="en-RU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609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04193BB-AACF-9B01-0F29-9A810D43EF9B}"/>
              </a:ext>
            </a:extLst>
          </p:cNvPr>
          <p:cNvSpPr txBox="1"/>
          <p:nvPr/>
        </p:nvSpPr>
        <p:spPr>
          <a:xfrm>
            <a:off x="11158539" y="6013610"/>
            <a:ext cx="1033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U" b="1" dirty="0">
                <a:solidFill>
                  <a:srgbClr val="C00000"/>
                </a:solidFill>
                <a:latin typeface="Comic Sans MS" panose="030F0902030302020204" pitchFamily="66" charset="0"/>
              </a:rPr>
              <a:t>12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3D0943-987C-544A-077A-80A7D0D1A896}"/>
              </a:ext>
            </a:extLst>
          </p:cNvPr>
          <p:cNvSpPr txBox="1"/>
          <p:nvPr/>
        </p:nvSpPr>
        <p:spPr>
          <a:xfrm>
            <a:off x="-11570" y="17039"/>
            <a:ext cx="12191999" cy="1226815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0">
                <a:srgbClr val="C00000">
                  <a:tint val="44500"/>
                  <a:satMod val="160000"/>
                  <a:lumMod val="36780"/>
                  <a:lumOff val="6322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904BB1-9288-056D-7225-FCE9E546A725}"/>
              </a:ext>
            </a:extLst>
          </p:cNvPr>
          <p:cNvSpPr txBox="1"/>
          <p:nvPr/>
        </p:nvSpPr>
        <p:spPr>
          <a:xfrm>
            <a:off x="0" y="0"/>
            <a:ext cx="6096000" cy="42826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6E630F-4927-046A-A2E7-FDE81FBDBFE2}"/>
              </a:ext>
            </a:extLst>
          </p:cNvPr>
          <p:cNvSpPr txBox="1"/>
          <p:nvPr/>
        </p:nvSpPr>
        <p:spPr>
          <a:xfrm>
            <a:off x="6096001" y="1725"/>
            <a:ext cx="6096000" cy="4282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85AE9E-005C-A050-378A-04ECEF35A9FC}"/>
              </a:ext>
            </a:extLst>
          </p:cNvPr>
          <p:cNvSpPr txBox="1"/>
          <p:nvPr/>
        </p:nvSpPr>
        <p:spPr>
          <a:xfrm>
            <a:off x="0" y="574856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902030302020204" pitchFamily="66" charset="0"/>
              </a:rPr>
              <a:t>Strip number distributions for X3, X4, U3, U4 plates</a:t>
            </a:r>
            <a:endParaRPr lang="en-RU" sz="3600" dirty="0">
              <a:solidFill>
                <a:srgbClr val="C00000"/>
              </a:solidFill>
            </a:endParaRPr>
          </a:p>
        </p:txBody>
      </p:sp>
      <p:pic>
        <p:nvPicPr>
          <p:cNvPr id="13" name="Google Shape;145;p21">
            <a:extLst>
              <a:ext uri="{FF2B5EF4-FFF2-40B4-BE49-F238E27FC236}">
                <a16:creationId xmlns:a16="http://schemas.microsoft.com/office/drawing/2014/main" id="{52F02EC6-B94F-FEAC-329C-9C856FA9060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26428" y="1388722"/>
            <a:ext cx="4183786" cy="1897403"/>
          </a:xfrm>
          <a:prstGeom prst="rect">
            <a:avLst/>
          </a:prstGeom>
          <a:noFill/>
          <a:ln w="3810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" name="Google Shape;146;p21">
            <a:extLst>
              <a:ext uri="{FF2B5EF4-FFF2-40B4-BE49-F238E27FC236}">
                <a16:creationId xmlns:a16="http://schemas.microsoft.com/office/drawing/2014/main" id="{A66C4643-174A-DCC6-F0B1-A8C05998934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6428" y="3480062"/>
            <a:ext cx="4183787" cy="2039803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DD41B9B-2DF1-B3BF-E71F-E256832C105F}"/>
              </a:ext>
            </a:extLst>
          </p:cNvPr>
          <p:cNvSpPr txBox="1"/>
          <p:nvPr/>
        </p:nvSpPr>
        <p:spPr>
          <a:xfrm>
            <a:off x="10987088" y="2085975"/>
            <a:ext cx="785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U" sz="2400" b="1" dirty="0">
                <a:solidFill>
                  <a:schemeClr val="accent6">
                    <a:lumMod val="75000"/>
                  </a:schemeClr>
                </a:solidFill>
                <a:latin typeface="Comic Sans MS" panose="030F0902030302020204" pitchFamily="66" charset="0"/>
              </a:rPr>
              <a:t>MC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6240CE-FCE8-78D3-AADD-09AE9FA6D09C}"/>
              </a:ext>
            </a:extLst>
          </p:cNvPr>
          <p:cNvSpPr txBox="1"/>
          <p:nvPr/>
        </p:nvSpPr>
        <p:spPr>
          <a:xfrm>
            <a:off x="10780766" y="4049792"/>
            <a:ext cx="1228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U" sz="2400" b="1" dirty="0">
                <a:solidFill>
                  <a:srgbClr val="FF0000"/>
                </a:solidFill>
                <a:latin typeface="Comic Sans MS" panose="030F0902030302020204" pitchFamily="66" charset="0"/>
              </a:rPr>
              <a:t>DATA</a:t>
            </a:r>
          </a:p>
        </p:txBody>
      </p:sp>
      <p:pic>
        <p:nvPicPr>
          <p:cNvPr id="17" name="Google Shape;156;p22">
            <a:extLst>
              <a:ext uri="{FF2B5EF4-FFF2-40B4-BE49-F238E27FC236}">
                <a16:creationId xmlns:a16="http://schemas.microsoft.com/office/drawing/2014/main" id="{7B21B5A0-C09C-ED23-B67B-A1891891CAD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47622" y="1387890"/>
            <a:ext cx="4721909" cy="1904619"/>
          </a:xfrm>
          <a:prstGeom prst="rect">
            <a:avLst/>
          </a:prstGeom>
          <a:noFill/>
          <a:ln w="3810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" name="Google Shape;157;p22">
            <a:extLst>
              <a:ext uri="{FF2B5EF4-FFF2-40B4-BE49-F238E27FC236}">
                <a16:creationId xmlns:a16="http://schemas.microsoft.com/office/drawing/2014/main" id="{AD5D1414-6A5D-65CC-FFDD-E77E30EA6D40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47622" y="3477268"/>
            <a:ext cx="4738660" cy="202831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54C9500-F36A-90DB-1387-7CEA3AB25419}"/>
              </a:ext>
            </a:extLst>
          </p:cNvPr>
          <p:cNvSpPr txBox="1"/>
          <p:nvPr/>
        </p:nvSpPr>
        <p:spPr>
          <a:xfrm>
            <a:off x="5626572" y="5675816"/>
            <a:ext cx="25677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U3 - noise channels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B7580D-5575-F4D8-F89C-06FFAD2B3135}"/>
              </a:ext>
            </a:extLst>
          </p:cNvPr>
          <p:cNvSpPr txBox="1"/>
          <p:nvPr/>
        </p:nvSpPr>
        <p:spPr>
          <a:xfrm>
            <a:off x="8233316" y="5688849"/>
            <a:ext cx="28537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U4 - dead channels</a:t>
            </a:r>
            <a:endParaRPr lang="en-RU" sz="2000" dirty="0">
              <a:solidFill>
                <a:srgbClr val="00206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2436F3-B268-DEFF-105B-607ACC40ED3A}"/>
              </a:ext>
            </a:extLst>
          </p:cNvPr>
          <p:cNvSpPr txBox="1"/>
          <p:nvPr/>
        </p:nvSpPr>
        <p:spPr>
          <a:xfrm>
            <a:off x="3131781" y="5691273"/>
            <a:ext cx="22998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X4 – there are noise channels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9A921EB-0398-3C65-9AA3-24433CC17F45}"/>
              </a:ext>
            </a:extLst>
          </p:cNvPr>
          <p:cNvSpPr txBox="1"/>
          <p:nvPr/>
        </p:nvSpPr>
        <p:spPr>
          <a:xfrm>
            <a:off x="814762" y="5675816"/>
            <a:ext cx="24405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X3 ~ ½ of strips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don’t work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EC667A-E9BE-02F6-2CB6-145C5B73C156}"/>
              </a:ext>
            </a:extLst>
          </p:cNvPr>
          <p:cNvSpPr txBox="1"/>
          <p:nvPr/>
        </p:nvSpPr>
        <p:spPr>
          <a:xfrm>
            <a:off x="0" y="6493780"/>
            <a:ext cx="1600200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E. </a:t>
            </a:r>
            <a:r>
              <a:rPr lang="en-US" dirty="0" err="1">
                <a:solidFill>
                  <a:schemeClr val="bg1"/>
                </a:solidFill>
                <a:latin typeface="Comic Sans MS" panose="030F0902030302020204" pitchFamily="66" charset="0"/>
              </a:rPr>
              <a:t>Kokoulina</a:t>
            </a:r>
            <a:endParaRPr lang="en-RU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0637FA-E41A-0E0C-7E28-724C79814F0C}"/>
              </a:ext>
            </a:extLst>
          </p:cNvPr>
          <p:cNvSpPr txBox="1"/>
          <p:nvPr/>
        </p:nvSpPr>
        <p:spPr>
          <a:xfrm>
            <a:off x="1600201" y="6493780"/>
            <a:ext cx="754379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MiniSPD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 test bench for testing of SPD detectors prototypes</a:t>
            </a:r>
            <a:endParaRPr lang="en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F20960-92BC-B49E-5A2E-1B9C9041EA2F}"/>
              </a:ext>
            </a:extLst>
          </p:cNvPr>
          <p:cNvSpPr txBox="1"/>
          <p:nvPr/>
        </p:nvSpPr>
        <p:spPr>
          <a:xfrm>
            <a:off x="9144000" y="6493780"/>
            <a:ext cx="3048000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6</a:t>
            </a:r>
            <a:r>
              <a:rPr lang="en-US" baseline="30000" dirty="0">
                <a:solidFill>
                  <a:schemeClr val="bg1"/>
                </a:solidFill>
                <a:latin typeface="Comic Sans MS" panose="030F0902030302020204" pitchFamily="66" charset="0"/>
              </a:rPr>
              <a:t>th</a:t>
            </a:r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 ICPPA, Moscow, Russia</a:t>
            </a:r>
            <a:endParaRPr lang="en-RU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139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04193BB-AACF-9B01-0F29-9A810D43EF9B}"/>
              </a:ext>
            </a:extLst>
          </p:cNvPr>
          <p:cNvSpPr txBox="1"/>
          <p:nvPr/>
        </p:nvSpPr>
        <p:spPr>
          <a:xfrm>
            <a:off x="11252200" y="607585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U" b="1" dirty="0">
                <a:solidFill>
                  <a:srgbClr val="C00000"/>
                </a:solidFill>
                <a:latin typeface="Comic Sans MS" panose="030F0902030302020204" pitchFamily="66" charset="0"/>
              </a:rPr>
              <a:t>13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3D0943-987C-544A-077A-80A7D0D1A896}"/>
              </a:ext>
            </a:extLst>
          </p:cNvPr>
          <p:cNvSpPr txBox="1"/>
          <p:nvPr/>
        </p:nvSpPr>
        <p:spPr>
          <a:xfrm>
            <a:off x="-11570" y="17039"/>
            <a:ext cx="12191999" cy="1226815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0">
                <a:srgbClr val="C00000">
                  <a:tint val="44500"/>
                  <a:satMod val="160000"/>
                  <a:lumMod val="36780"/>
                  <a:lumOff val="6322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F3B047-DA3C-8F40-6546-D6F650BE71DC}"/>
              </a:ext>
            </a:extLst>
          </p:cNvPr>
          <p:cNvSpPr txBox="1"/>
          <p:nvPr/>
        </p:nvSpPr>
        <p:spPr>
          <a:xfrm>
            <a:off x="0" y="574856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902030302020204" pitchFamily="66" charset="0"/>
              </a:rPr>
              <a:t>Lower registration threshold</a:t>
            </a:r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902030302020204" pitchFamily="66" charset="0"/>
              </a:rPr>
              <a:t> 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on energy</a:t>
            </a:r>
            <a:endParaRPr lang="en-RU" sz="3600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904BB1-9288-056D-7225-FCE9E546A725}"/>
              </a:ext>
            </a:extLst>
          </p:cNvPr>
          <p:cNvSpPr txBox="1"/>
          <p:nvPr/>
        </p:nvSpPr>
        <p:spPr>
          <a:xfrm>
            <a:off x="0" y="0"/>
            <a:ext cx="6096000" cy="42826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6E630F-4927-046A-A2E7-FDE81FBDBFE2}"/>
              </a:ext>
            </a:extLst>
          </p:cNvPr>
          <p:cNvSpPr txBox="1"/>
          <p:nvPr/>
        </p:nvSpPr>
        <p:spPr>
          <a:xfrm>
            <a:off x="6096001" y="1725"/>
            <a:ext cx="6096000" cy="4282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445365-BE31-B7DD-D272-1E796F888063}"/>
              </a:ext>
            </a:extLst>
          </p:cNvPr>
          <p:cNvSpPr txBox="1"/>
          <p:nvPr/>
        </p:nvSpPr>
        <p:spPr>
          <a:xfrm>
            <a:off x="584200" y="4193507"/>
            <a:ext cx="11277600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rgbClr val="002060"/>
                </a:solidFill>
                <a:latin typeface="Comic Sans MS" panose="030F0902030302020204" pitchFamily="66" charset="0"/>
              </a:rPr>
              <a:t>&lt;ADC&gt; ~ &lt;</a:t>
            </a:r>
            <a:r>
              <a:rPr lang="en-GB" sz="2800" b="1" dirty="0" err="1">
                <a:solidFill>
                  <a:srgbClr val="002060"/>
                </a:solidFill>
                <a:latin typeface="Comic Sans MS" panose="030F0902030302020204" pitchFamily="66" charset="0"/>
              </a:rPr>
              <a:t>Edep</a:t>
            </a:r>
            <a:r>
              <a:rPr lang="en-GB" sz="2800" b="1" dirty="0">
                <a:solidFill>
                  <a:srgbClr val="002060"/>
                </a:solidFill>
                <a:latin typeface="Comic Sans MS" panose="030F0902030302020204" pitchFamily="66" charset="0"/>
              </a:rPr>
              <a:t>&gt; (energy deposition in a single strip), the lower threshold of ADC ~ the lower threshold registration of energy deposition (</a:t>
            </a:r>
            <a:r>
              <a:rPr lang="en-GB" sz="2800" b="1" dirty="0" err="1">
                <a:solidFill>
                  <a:srgbClr val="002060"/>
                </a:solidFill>
                <a:latin typeface="Comic Sans MS" panose="030F0902030302020204" pitchFamily="66" charset="0"/>
              </a:rPr>
              <a:t>E_cut</a:t>
            </a:r>
            <a:r>
              <a:rPr lang="en-GB" sz="2800" b="1" dirty="0">
                <a:solidFill>
                  <a:srgbClr val="002060"/>
                </a:solidFill>
                <a:latin typeface="Comic Sans MS" panose="030F0902030302020204" pitchFamily="66" charset="0"/>
              </a:rPr>
              <a:t>). Using good planes (X1, X6, U2, U8) we get </a:t>
            </a: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rgbClr val="002060"/>
                </a:solidFill>
                <a:latin typeface="Comic Sans MS" panose="030F0902030302020204" pitchFamily="66" charset="0"/>
              </a:rPr>
              <a:t>30 keV &lt; </a:t>
            </a:r>
            <a:r>
              <a:rPr lang="en-GB" sz="2800" b="1" dirty="0" err="1">
                <a:solidFill>
                  <a:srgbClr val="002060"/>
                </a:solidFill>
                <a:latin typeface="Comic Sans MS" panose="030F0902030302020204" pitchFamily="66" charset="0"/>
              </a:rPr>
              <a:t>E_cut</a:t>
            </a:r>
            <a:r>
              <a:rPr lang="en-GB" sz="2800" b="1" dirty="0">
                <a:solidFill>
                  <a:srgbClr val="002060"/>
                </a:solidFill>
                <a:latin typeface="Comic Sans MS" panose="030F0902030302020204" pitchFamily="66" charset="0"/>
              </a:rPr>
              <a:t> &lt; 60 keV and its average value is equal ~ </a:t>
            </a:r>
            <a:r>
              <a:rPr lang="en-GB" sz="2800" b="1" dirty="0">
                <a:solidFill>
                  <a:srgbClr val="C00000"/>
                </a:solidFill>
                <a:latin typeface="Comic Sans MS" panose="030F0902030302020204" pitchFamily="66" charset="0"/>
              </a:rPr>
              <a:t>55 keV</a:t>
            </a:r>
            <a:r>
              <a:rPr lang="en-GB" sz="2800" b="1" dirty="0">
                <a:solidFill>
                  <a:srgbClr val="002060"/>
                </a:solidFill>
                <a:latin typeface="Comic Sans MS" panose="030F0902030302020204" pitchFamily="66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471AC1A-1396-76D8-79AB-30A7E5DC9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209289" y="504698"/>
            <a:ext cx="2997781" cy="4242239"/>
          </a:xfrm>
          <a:prstGeom prst="rect">
            <a:avLst/>
          </a:prstGeom>
        </p:spPr>
      </p:pic>
      <p:pic>
        <p:nvPicPr>
          <p:cNvPr id="19" name="Google Shape;215;p28">
            <a:extLst>
              <a:ext uri="{FF2B5EF4-FFF2-40B4-BE49-F238E27FC236}">
                <a16:creationId xmlns:a16="http://schemas.microsoft.com/office/drawing/2014/main" id="{DA10BD6C-65E3-5D8C-7E38-0F1B521F65D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49374" b="48173"/>
          <a:stretch/>
        </p:blipFill>
        <p:spPr>
          <a:xfrm>
            <a:off x="6807200" y="1388723"/>
            <a:ext cx="2997200" cy="2522878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C0AFF63-5CC5-D296-8282-E45E3DD0A69F}"/>
              </a:ext>
            </a:extLst>
          </p:cNvPr>
          <p:cNvSpPr txBox="1"/>
          <p:nvPr/>
        </p:nvSpPr>
        <p:spPr>
          <a:xfrm>
            <a:off x="4610100" y="3898902"/>
            <a:ext cx="121919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RU" dirty="0">
                <a:latin typeface="Comic Sans MS" panose="030F0902030302020204" pitchFamily="66" charset="0"/>
              </a:rPr>
              <a:t>Ed, MeV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46570E-BF48-4C53-621C-4436FBF8D4F0}"/>
              </a:ext>
            </a:extLst>
          </p:cNvPr>
          <p:cNvSpPr txBox="1"/>
          <p:nvPr/>
        </p:nvSpPr>
        <p:spPr>
          <a:xfrm>
            <a:off x="8089900" y="3886200"/>
            <a:ext cx="787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RU" dirty="0">
                <a:latin typeface="Comic Sans MS" panose="030F0902030302020204" pitchFamily="66" charset="0"/>
              </a:rPr>
              <a:t>ADC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361B3F-945D-EA88-DD4B-F963C5A181AD}"/>
              </a:ext>
            </a:extLst>
          </p:cNvPr>
          <p:cNvSpPr txBox="1"/>
          <p:nvPr/>
        </p:nvSpPr>
        <p:spPr>
          <a:xfrm>
            <a:off x="0" y="6493780"/>
            <a:ext cx="1600200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E. </a:t>
            </a:r>
            <a:r>
              <a:rPr lang="en-US" dirty="0" err="1">
                <a:solidFill>
                  <a:schemeClr val="bg1"/>
                </a:solidFill>
                <a:latin typeface="Comic Sans MS" panose="030F0902030302020204" pitchFamily="66" charset="0"/>
              </a:rPr>
              <a:t>Kokoulina</a:t>
            </a:r>
            <a:endParaRPr lang="en-RU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24991B-3C12-8B6F-634F-3923A539481A}"/>
              </a:ext>
            </a:extLst>
          </p:cNvPr>
          <p:cNvSpPr txBox="1"/>
          <p:nvPr/>
        </p:nvSpPr>
        <p:spPr>
          <a:xfrm>
            <a:off x="1600201" y="6493780"/>
            <a:ext cx="754379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MiniSPD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 test bench for testing of SPD detectors prototypes</a:t>
            </a:r>
            <a:endParaRPr lang="en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BA357C-6AD7-70FA-9522-687A4BF1DD90}"/>
              </a:ext>
            </a:extLst>
          </p:cNvPr>
          <p:cNvSpPr txBox="1"/>
          <p:nvPr/>
        </p:nvSpPr>
        <p:spPr>
          <a:xfrm>
            <a:off x="9144000" y="6493780"/>
            <a:ext cx="3048000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6</a:t>
            </a:r>
            <a:r>
              <a:rPr lang="en-US" baseline="30000" dirty="0">
                <a:solidFill>
                  <a:schemeClr val="bg1"/>
                </a:solidFill>
                <a:latin typeface="Comic Sans MS" panose="030F0902030302020204" pitchFamily="66" charset="0"/>
              </a:rPr>
              <a:t>th</a:t>
            </a:r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 ICPPA, Moscow, Russia</a:t>
            </a:r>
            <a:endParaRPr lang="en-RU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0442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04193BB-AACF-9B01-0F29-9A810D43EF9B}"/>
              </a:ext>
            </a:extLst>
          </p:cNvPr>
          <p:cNvSpPr txBox="1"/>
          <p:nvPr/>
        </p:nvSpPr>
        <p:spPr>
          <a:xfrm>
            <a:off x="10972801" y="601361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U" b="1" dirty="0">
                <a:solidFill>
                  <a:srgbClr val="C00000"/>
                </a:solidFill>
                <a:latin typeface="Comic Sans MS" panose="030F0902030302020204" pitchFamily="66" charset="0"/>
              </a:rPr>
              <a:t>14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3D0943-987C-544A-077A-80A7D0D1A896}"/>
              </a:ext>
            </a:extLst>
          </p:cNvPr>
          <p:cNvSpPr txBox="1"/>
          <p:nvPr/>
        </p:nvSpPr>
        <p:spPr>
          <a:xfrm>
            <a:off x="-11570" y="17039"/>
            <a:ext cx="12191999" cy="1226815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0">
                <a:srgbClr val="C00000">
                  <a:tint val="44500"/>
                  <a:satMod val="160000"/>
                  <a:lumMod val="36780"/>
                  <a:lumOff val="6322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F3B047-DA3C-8F40-6546-D6F650BE71DC}"/>
              </a:ext>
            </a:extLst>
          </p:cNvPr>
          <p:cNvSpPr txBox="1"/>
          <p:nvPr/>
        </p:nvSpPr>
        <p:spPr>
          <a:xfrm>
            <a:off x="0" y="574856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902030302020204" pitchFamily="66" charset="0"/>
              </a:rPr>
              <a:t>Alignment from minimization of residuals of F</a:t>
            </a:r>
            <a:endParaRPr lang="en-RU" sz="3600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904BB1-9288-056D-7225-FCE9E546A725}"/>
              </a:ext>
            </a:extLst>
          </p:cNvPr>
          <p:cNvSpPr txBox="1"/>
          <p:nvPr/>
        </p:nvSpPr>
        <p:spPr>
          <a:xfrm>
            <a:off x="0" y="0"/>
            <a:ext cx="6096000" cy="42826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6E630F-4927-046A-A2E7-FDE81FBDBFE2}"/>
              </a:ext>
            </a:extLst>
          </p:cNvPr>
          <p:cNvSpPr txBox="1"/>
          <p:nvPr/>
        </p:nvSpPr>
        <p:spPr>
          <a:xfrm>
            <a:off x="6096001" y="1725"/>
            <a:ext cx="6096000" cy="4282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pic>
        <p:nvPicPr>
          <p:cNvPr id="11" name="Рисунок 3">
            <a:extLst>
              <a:ext uri="{FF2B5EF4-FFF2-40B4-BE49-F238E27FC236}">
                <a16:creationId xmlns:a16="http://schemas.microsoft.com/office/drawing/2014/main" id="{F6AC7E50-C1F5-CD97-DA6D-62B1908F03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/>
            <a:alphaModFix/>
          </a:blip>
          <a:srcRect l="4546" t="20660" r="4080" b="20432"/>
          <a:stretch/>
        </p:blipFill>
        <p:spPr>
          <a:xfrm>
            <a:off x="952500" y="1504450"/>
            <a:ext cx="2604892" cy="142331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2" name="Рисунок 8">
            <a:extLst>
              <a:ext uri="{FF2B5EF4-FFF2-40B4-BE49-F238E27FC236}">
                <a16:creationId xmlns:a16="http://schemas.microsoft.com/office/drawing/2014/main" id="{67A1C6AD-F663-4B67-38A5-3F11A8BA50E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643382" y="1515899"/>
            <a:ext cx="2659117" cy="14045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13" name="Объект 6">
            <a:extLst>
              <a:ext uri="{FF2B5EF4-FFF2-40B4-BE49-F238E27FC236}">
                <a16:creationId xmlns:a16="http://schemas.microsoft.com/office/drawing/2014/main" id="{1CE07F18-BDF8-CF12-AF82-684895EBBCD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388489" y="1512866"/>
            <a:ext cx="2571612" cy="142331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1D9A8C7-D59A-00F2-2A19-4353A03C44BF}"/>
              </a:ext>
            </a:extLst>
          </p:cNvPr>
          <p:cNvCxnSpPr>
            <a:cxnSpLocks/>
          </p:cNvCxnSpPr>
          <p:nvPr/>
        </p:nvCxnSpPr>
        <p:spPr>
          <a:xfrm>
            <a:off x="3759200" y="2272176"/>
            <a:ext cx="636389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564FF62-291D-28C8-5165-8790BBA2EECA}"/>
              </a:ext>
            </a:extLst>
          </p:cNvPr>
          <p:cNvCxnSpPr>
            <a:cxnSpLocks/>
          </p:cNvCxnSpPr>
          <p:nvPr/>
        </p:nvCxnSpPr>
        <p:spPr>
          <a:xfrm>
            <a:off x="7531100" y="2272176"/>
            <a:ext cx="636389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D6694EE-89F4-A216-AF8C-B20B8DB5D114}"/>
              </a:ext>
            </a:extLst>
          </p:cNvPr>
          <p:cNvSpPr txBox="1"/>
          <p:nvPr/>
        </p:nvSpPr>
        <p:spPr>
          <a:xfrm>
            <a:off x="1749338" y="2898376"/>
            <a:ext cx="1011216" cy="448284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1" i="0" u="none" strike="noStrike" kern="1200" cap="none" dirty="0">
                <a:ln>
                  <a:noFill/>
                </a:ln>
                <a:solidFill>
                  <a:srgbClr val="002060"/>
                </a:solidFill>
                <a:latin typeface="Comic Sans MS" panose="030F0902030302020204" pitchFamily="66" charset="0"/>
                <a:ea typeface="DejaVu Sans" pitchFamily="2"/>
                <a:cs typeface="DejaVu Sans" pitchFamily="2"/>
              </a:rPr>
              <a:t>Reality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035A8C-5DF9-09A7-F640-6A8057AB619C}"/>
              </a:ext>
            </a:extLst>
          </p:cNvPr>
          <p:cNvSpPr txBox="1"/>
          <p:nvPr/>
        </p:nvSpPr>
        <p:spPr>
          <a:xfrm>
            <a:off x="4732110" y="2935040"/>
            <a:ext cx="2335296" cy="448284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1" i="0" u="none" strike="noStrike" kern="1200" cap="none" dirty="0">
                <a:ln>
                  <a:noFill/>
                </a:ln>
                <a:solidFill>
                  <a:srgbClr val="002060"/>
                </a:solidFill>
                <a:latin typeface="Comic Sans MS" panose="030F0902030302020204" pitchFamily="66" charset="0"/>
                <a:ea typeface="DejaVu Sans" pitchFamily="2"/>
                <a:cs typeface="DejaVu Sans" pitchFamily="2"/>
              </a:rPr>
              <a:t>Nominal geometry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F43C53-6295-DD78-CCAC-BAEF02EA56E0}"/>
              </a:ext>
            </a:extLst>
          </p:cNvPr>
          <p:cNvSpPr txBox="1"/>
          <p:nvPr/>
        </p:nvSpPr>
        <p:spPr>
          <a:xfrm>
            <a:off x="8504306" y="2883450"/>
            <a:ext cx="2339977" cy="448284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1" i="0" u="none" strike="noStrike" kern="1200" cap="none" dirty="0">
                <a:ln>
                  <a:noFill/>
                </a:ln>
                <a:solidFill>
                  <a:srgbClr val="002060"/>
                </a:solidFill>
                <a:latin typeface="Comic Sans MS" panose="030F0902030302020204" pitchFamily="66" charset="0"/>
                <a:ea typeface="DejaVu Sans" pitchFamily="2"/>
                <a:cs typeface="DejaVu Sans" pitchFamily="2"/>
              </a:rPr>
              <a:t>Aligned detectors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Объект 2">
                <a:extLst>
                  <a:ext uri="{FF2B5EF4-FFF2-40B4-BE49-F238E27FC236}">
                    <a16:creationId xmlns:a16="http://schemas.microsoft.com/office/drawing/2014/main" id="{B473CED7-6D41-AE7E-113F-0B3A2820E449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1519240" y="3406108"/>
                <a:ext cx="3200400" cy="914400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none" lIns="90000" tIns="45000" rIns="90000" bIns="45000" rtlCol="0" anchor="ctr" anchorCtr="0" compatLnSpc="0"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ru-RU" sz="280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ru-RU" sz="280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ru-RU" sz="28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ru-RU" sz="2800" i="1">
                            <a:latin typeface="Cambria Math" panose="02040503050406030204" pitchFamily="18" charset="0"/>
                          </a:rPr>
                          <m:t>𝑒𝑣𝑒𝑛𝑡𝑠</m:t>
                        </m:r>
                      </m:sub>
                      <m:sup/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ru-RU" sz="28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ru-RU" sz="2800" i="1">
                                <a:latin typeface="Cambria Math" panose="02040503050406030204" pitchFamily="18" charset="0"/>
                              </a:rPr>
                              <m:t>𝑡𝑟𝑎𝑐𝑘𝑠</m:t>
                            </m:r>
                          </m:sub>
                          <m:sup/>
                          <m:e>
                            <m:nary>
                              <m:naryPr>
                                <m:chr m:val="∑"/>
                                <m:supHide m:val="on"/>
                                <m:ctrlPr>
                                  <a:rPr lang="ru-RU" sz="2800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ru-RU" sz="2800" i="1">
                                    <a:latin typeface="Cambria Math" panose="02040503050406030204" pitchFamily="18" charset="0"/>
                                  </a:rPr>
                                  <m:t>h𝑖𝑡𝑠</m:t>
                                </m:r>
                              </m:sub>
                              <m:sup/>
                              <m:e>
                                <m:d>
                                  <m:dPr>
                                    <m:ctrlPr>
                                      <a:rPr lang="ru-RU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ru-RU" sz="2800" i="1">
                                            <a:solidFill>
                                              <a:srgbClr val="8369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bSup>
                                          <m:sSubSupPr>
                                            <m:ctrlPr>
                                              <a:rPr lang="ru-RU" sz="2800" i="1">
                                                <a:solidFill>
                                                  <a:srgbClr val="836967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ru-RU" sz="2800" i="1">
                                                <a:latin typeface="Cambria Math" panose="02040503050406030204" pitchFamily="18" charset="0"/>
                                              </a:rPr>
                                              <m:t>𝑑</m:t>
                                            </m:r>
                                          </m:e>
                                          <m:sub>
                                            <m:r>
                                              <a:rPr lang="ru-RU" sz="2800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  <m:sup>
                                            <m:r>
                                              <a:rPr lang="ru-RU" sz="280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bSup>
                                      </m:num>
                                      <m:den>
                                        <m:sSubSup>
                                          <m:sSubSupPr>
                                            <m:ctrlPr>
                                              <a:rPr lang="ru-RU" sz="2800" i="1">
                                                <a:solidFill>
                                                  <a:srgbClr val="836967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ru-RU" sz="2800" i="1">
                                                <a:latin typeface="Cambria Math" panose="02040503050406030204" pitchFamily="18" charset="0"/>
                                              </a:rPr>
                                              <m:t>𝜎</m:t>
                                            </m:r>
                                          </m:e>
                                          <m:sub>
                                            <m:sSub>
                                              <m:sSubPr>
                                                <m:ctrlPr>
                                                  <a:rPr lang="ru-RU" sz="2800" i="1">
                                                    <a:solidFill>
                                                      <a:srgbClr val="836967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ru-RU" sz="2800" i="1">
                                                    <a:latin typeface="Cambria Math" panose="02040503050406030204" pitchFamily="18" charset="0"/>
                                                  </a:rPr>
                                                  <m:t>𝑑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ru-RU" sz="2800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sub>
                                          <m:sup>
                                            <m:r>
                                              <a:rPr lang="ru-RU" sz="280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</m:e>
                                </m:d>
                              </m:e>
                            </m:nary>
                          </m:e>
                        </m:nary>
                      </m:e>
                    </m:nary>
                  </m:oMath>
                </a14:m>
                <a:endParaRPr lang="ru-RU" sz="2800" dirty="0">
                  <a:latin typeface="Source Sans Pro" pitchFamily="34"/>
                </a:endParaRPr>
              </a:p>
            </p:txBody>
          </p:sp>
        </mc:Choice>
        <mc:Fallback xmlns="">
          <p:sp>
            <p:nvSpPr>
              <p:cNvPr id="21" name="Объект 2">
                <a:extLst>
                  <a:ext uri="{FF2B5EF4-FFF2-40B4-BE49-F238E27FC236}">
                    <a16:creationId xmlns:a16="http://schemas.microsoft.com/office/drawing/2014/main" id="{B473CED7-6D41-AE7E-113F-0B3A2820E4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9240" y="3406108"/>
                <a:ext cx="3200400" cy="914400"/>
              </a:xfrm>
              <a:prstGeom prst="rect">
                <a:avLst/>
              </a:prstGeom>
              <a:blipFill>
                <a:blip r:embed="rId5"/>
                <a:stretch>
                  <a:fillRect l="-2372" t="-52055" r="-56522" b="-904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75BE381-E3C0-5F54-5699-08A0F36E7DAD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6934894" y="3787820"/>
                <a:ext cx="1828800" cy="274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0000" tIns="45000" rIns="90000" bIns="45000" anchor="ctr" anchorCtr="0" compatLnSpc="0">
                <a:noAutofit/>
              </a:bodyPr>
              <a:lstStyle/>
              <a:p>
                <a:pPr marL="0" marR="0" lvl="0" indent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8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ru-RU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ru-RU" sz="28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8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ru-RU" sz="2800" i="1">
                              <a:latin typeface="Cambria Math" panose="02040503050406030204" pitchFamily="18" charset="0"/>
                            </a:rPr>
                            <m:t>𝑓𝑖𝑡</m:t>
                          </m:r>
                        </m:sub>
                      </m:sSub>
                      <m:r>
                        <a:rPr lang="ru-RU" sz="2800" i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ru-RU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8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ru-RU" sz="2800" i="1">
                              <a:latin typeface="Cambria Math" panose="02040503050406030204" pitchFamily="18" charset="0"/>
                            </a:rPr>
                            <m:t>𝑚𝑒𝑠</m:t>
                          </m:r>
                        </m:sub>
                      </m:sSub>
                    </m:oMath>
                  </m:oMathPara>
                </a14:m>
                <a:endParaRPr lang="ru-RU" sz="2800" i="0" dirty="0">
                  <a:latin typeface="Source Sans Pro" pitchFamily="34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75BE381-E3C0-5F54-5699-08A0F36E7D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894" y="3787820"/>
                <a:ext cx="1828800" cy="274320"/>
              </a:xfrm>
              <a:prstGeom prst="rect">
                <a:avLst/>
              </a:prstGeom>
              <a:blipFill>
                <a:blip r:embed="rId7"/>
                <a:stretch>
                  <a:fillRect l="-2759" t="-22727" r="-44138" b="-8181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34CEDA7-5130-2B5A-0A0E-D46387CADBCC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1193872" y="5493988"/>
                <a:ext cx="7315200" cy="45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0000" tIns="45000" rIns="90000" bIns="45000" anchor="ctr" anchorCtr="0" compatLnSpc="0">
                <a:noAutofit/>
              </a:bodyPr>
              <a:lstStyle/>
              <a:p>
                <a:pPr marL="0" marR="0" lvl="0" indent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8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ru-RU" sz="2800" i="1">
                              <a:latin typeface="Cambria Math" panose="02040503050406030204" pitchFamily="18" charset="0"/>
                            </a:rPr>
                            <m:t>𝑓𝑖𝑡</m:t>
                          </m:r>
                        </m:sub>
                      </m:sSub>
                      <m:r>
                        <a:rPr lang="ru-RU" sz="2800" i="0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ru-RU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8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ru-RU" sz="28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d>
                        <m:dPr>
                          <m:ctrlPr>
                            <a:rPr lang="ru-RU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u-RU" sz="28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28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ru-RU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ru-RU" sz="2800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ru-RU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u-RU" sz="28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ru-RU" sz="2800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ru-RU" sz="2800" i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ru-RU" sz="28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2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ru-RU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ru-RU" sz="28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28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ru-RU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m:rPr>
                          <m:sty m:val="p"/>
                        </m:rPr>
                        <a:rPr lang="ru-RU" sz="2800" i="0">
                          <a:latin typeface="Cambria Math" panose="02040503050406030204" pitchFamily="18" charset="0"/>
                        </a:rPr>
                        <m:t>cos</m:t>
                      </m:r>
                      <m:d>
                        <m:dPr>
                          <m:ctrlPr>
                            <a:rPr lang="ru-RU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u-RU" sz="28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28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ru-RU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ru-RU" sz="2800" i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ru-RU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u-RU" sz="28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28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ru-RU" sz="2800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ru-RU" sz="2800" i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ru-RU" sz="28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2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ru-RU" sz="28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sSub>
                            <m:sSubPr>
                              <m:ctrlPr>
                                <a:rPr lang="ru-RU" sz="28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28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ru-RU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m:rPr>
                          <m:sty m:val="p"/>
                        </m:rPr>
                        <a:rPr lang="ru-RU" sz="2800" i="0">
                          <a:latin typeface="Cambria Math" panose="02040503050406030204" pitchFamily="18" charset="0"/>
                        </a:rPr>
                        <m:t>sin</m:t>
                      </m:r>
                      <m:d>
                        <m:dPr>
                          <m:ctrlPr>
                            <a:rPr lang="ru-RU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u-RU" sz="28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28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ru-RU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ru-RU" sz="28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ru-RU" sz="2800" i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ru-RU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8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ru-RU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ru-RU" sz="2800" i="0" dirty="0">
                  <a:latin typeface="Source Sans Pro" pitchFamily="34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34CEDA7-5130-2B5A-0A0E-D46387CADB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872" y="5493988"/>
                <a:ext cx="7315200" cy="457200"/>
              </a:xfrm>
              <a:prstGeom prst="rect">
                <a:avLst/>
              </a:prstGeom>
              <a:blipFill>
                <a:blip r:embed="rId8"/>
                <a:stretch>
                  <a:fillRect r="-29636" b="-2973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240668CA-2745-713B-CB05-6F433A98E4E4}"/>
              </a:ext>
            </a:extLst>
          </p:cNvPr>
          <p:cNvSpPr txBox="1"/>
          <p:nvPr/>
        </p:nvSpPr>
        <p:spPr>
          <a:xfrm>
            <a:off x="6642931" y="3766630"/>
            <a:ext cx="26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U" dirty="0"/>
              <a:t>,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63DDF1D-C2B7-6FD6-85CD-B5FC87453A10}"/>
              </a:ext>
            </a:extLst>
          </p:cNvPr>
          <p:cNvSpPr txBox="1"/>
          <p:nvPr/>
        </p:nvSpPr>
        <p:spPr>
          <a:xfrm>
            <a:off x="814581" y="4319236"/>
            <a:ext cx="10415971" cy="94855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algn="ctr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0" i="0" u="none" strike="noStrike" kern="1200" cap="none" dirty="0">
                <a:ln>
                  <a:noFill/>
                </a:ln>
                <a:solidFill>
                  <a:srgbClr val="002060"/>
                </a:solidFill>
                <a:latin typeface="Comic Sans MS" panose="030F0902030302020204" pitchFamily="66" charset="0"/>
                <a:ea typeface="DejaVu Sans" pitchFamily="2"/>
                <a:cs typeface="DejaVu Sans" pitchFamily="2"/>
              </a:rPr>
              <a:t>Large number of parameters: track parameters (4 * number of tracks) </a:t>
            </a:r>
          </a:p>
          <a:p>
            <a:pPr marL="0" marR="0" lvl="0" indent="0" algn="ctr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0" i="0" u="none" strike="noStrike" kern="1200" cap="none" dirty="0">
                <a:ln>
                  <a:noFill/>
                </a:ln>
                <a:solidFill>
                  <a:srgbClr val="002060"/>
                </a:solidFill>
                <a:latin typeface="Comic Sans MS" panose="030F0902030302020204" pitchFamily="66" charset="0"/>
                <a:ea typeface="DejaVu Sans" pitchFamily="2"/>
                <a:cs typeface="DejaVu Sans" pitchFamily="2"/>
              </a:rPr>
              <a:t>and shifts(numbers of detectors), number of hits &gt;&gt; parameters.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161274-F35A-0CAA-A63B-1C668C0E794C}"/>
              </a:ext>
            </a:extLst>
          </p:cNvPr>
          <p:cNvSpPr txBox="1"/>
          <p:nvPr/>
        </p:nvSpPr>
        <p:spPr>
          <a:xfrm>
            <a:off x="0" y="6493780"/>
            <a:ext cx="1600200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E. </a:t>
            </a:r>
            <a:r>
              <a:rPr lang="en-US" dirty="0" err="1">
                <a:solidFill>
                  <a:schemeClr val="bg1"/>
                </a:solidFill>
                <a:latin typeface="Comic Sans MS" panose="030F0902030302020204" pitchFamily="66" charset="0"/>
              </a:rPr>
              <a:t>Kokoulina</a:t>
            </a:r>
            <a:endParaRPr lang="en-RU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0FF34F-26C9-C68E-6B8C-FF716211E4A5}"/>
              </a:ext>
            </a:extLst>
          </p:cNvPr>
          <p:cNvSpPr txBox="1"/>
          <p:nvPr/>
        </p:nvSpPr>
        <p:spPr>
          <a:xfrm>
            <a:off x="1600201" y="6493780"/>
            <a:ext cx="754379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MiniSPD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 test bench for testing of SPD detectors prototypes</a:t>
            </a:r>
            <a:endParaRPr lang="en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EB8051E-3DC2-C382-406F-F79BEAA343BA}"/>
              </a:ext>
            </a:extLst>
          </p:cNvPr>
          <p:cNvSpPr txBox="1"/>
          <p:nvPr/>
        </p:nvSpPr>
        <p:spPr>
          <a:xfrm>
            <a:off x="9144000" y="6493780"/>
            <a:ext cx="3048000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6</a:t>
            </a:r>
            <a:r>
              <a:rPr lang="en-US" baseline="30000" dirty="0">
                <a:solidFill>
                  <a:schemeClr val="bg1"/>
                </a:solidFill>
                <a:latin typeface="Comic Sans MS" panose="030F0902030302020204" pitchFamily="66" charset="0"/>
              </a:rPr>
              <a:t>th</a:t>
            </a:r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 ICPPA, Moscow, Russia</a:t>
            </a:r>
            <a:endParaRPr lang="en-RU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3223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04193BB-AACF-9B01-0F29-9A810D43EF9B}"/>
              </a:ext>
            </a:extLst>
          </p:cNvPr>
          <p:cNvSpPr txBox="1"/>
          <p:nvPr/>
        </p:nvSpPr>
        <p:spPr>
          <a:xfrm>
            <a:off x="10972801" y="601361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U" b="1" dirty="0">
                <a:solidFill>
                  <a:srgbClr val="C00000"/>
                </a:solidFill>
                <a:latin typeface="Comic Sans MS" panose="030F0902030302020204" pitchFamily="66" charset="0"/>
              </a:rPr>
              <a:t>15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3D0943-987C-544A-077A-80A7D0D1A896}"/>
              </a:ext>
            </a:extLst>
          </p:cNvPr>
          <p:cNvSpPr txBox="1"/>
          <p:nvPr/>
        </p:nvSpPr>
        <p:spPr>
          <a:xfrm>
            <a:off x="-11570" y="17039"/>
            <a:ext cx="12191999" cy="1226815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0">
                <a:srgbClr val="C00000">
                  <a:tint val="44500"/>
                  <a:satMod val="160000"/>
                  <a:lumMod val="36780"/>
                  <a:lumOff val="6322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904BB1-9288-056D-7225-FCE9E546A725}"/>
              </a:ext>
            </a:extLst>
          </p:cNvPr>
          <p:cNvSpPr txBox="1"/>
          <p:nvPr/>
        </p:nvSpPr>
        <p:spPr>
          <a:xfrm>
            <a:off x="0" y="0"/>
            <a:ext cx="6096000" cy="42826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6E630F-4927-046A-A2E7-FDE81FBDBFE2}"/>
              </a:ext>
            </a:extLst>
          </p:cNvPr>
          <p:cNvSpPr txBox="1"/>
          <p:nvPr/>
        </p:nvSpPr>
        <p:spPr>
          <a:xfrm>
            <a:off x="6096001" y="1725"/>
            <a:ext cx="6096000" cy="4282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DED5A8D-5B61-5909-351E-179B631B2EE6}"/>
                  </a:ext>
                </a:extLst>
              </p:cNvPr>
              <p:cNvSpPr txBox="1"/>
              <p:nvPr/>
            </p:nvSpPr>
            <p:spPr>
              <a:xfrm>
                <a:off x="0" y="574856"/>
                <a:ext cx="121920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6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C0000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Comic Sans MS" panose="030F0902030302020204" pitchFamily="66" charset="0"/>
                  </a:rPr>
                  <a:t>Millipede procedure improves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rgbClr val="C00000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𝝌</m:t>
                    </m:r>
                    <m:r>
                      <a:rPr lang="en-US" sz="3600" b="1" i="1" smtClean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rgbClr val="C00000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en-US" sz="3600" b="1" i="1" smtClean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rgbClr val="C00000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3600" b="1" i="1" smtClean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rgbClr val="C00000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𝒅𝒊𝒔𝒕𝒓</m:t>
                    </m:r>
                    <m:r>
                      <a:rPr lang="en-US" sz="3600" b="1" i="1" smtClean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rgbClr val="C00000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 </m:t>
                    </m:r>
                  </m:oMath>
                </a14:m>
                <a:endParaRPr lang="en-RU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DED5A8D-5B61-5909-351E-179B631B2E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74856"/>
                <a:ext cx="12192000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Рисунок 3">
            <a:extLst>
              <a:ext uri="{FF2B5EF4-FFF2-40B4-BE49-F238E27FC236}">
                <a16:creationId xmlns:a16="http://schemas.microsoft.com/office/drawing/2014/main" id="{82CAFCF6-77F2-C357-8ACD-DF7BC3AA535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473700" y="2005290"/>
            <a:ext cx="2516080" cy="3402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4">
            <a:extLst>
              <a:ext uri="{FF2B5EF4-FFF2-40B4-BE49-F238E27FC236}">
                <a16:creationId xmlns:a16="http://schemas.microsoft.com/office/drawing/2014/main" id="{07505723-B503-0982-9292-35B31556B70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8560721" y="2005290"/>
            <a:ext cx="2617416" cy="3408939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112F7AE-512E-4608-0846-9FC0FB778B03}"/>
              </a:ext>
            </a:extLst>
          </p:cNvPr>
          <p:cNvSpPr txBox="1"/>
          <p:nvPr/>
        </p:nvSpPr>
        <p:spPr>
          <a:xfrm>
            <a:off x="5638241" y="3822069"/>
            <a:ext cx="180720" cy="4273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FD64A25-3207-D82B-9529-1FD6FED52962}"/>
              </a:ext>
            </a:extLst>
          </p:cNvPr>
          <p:cNvSpPr txBox="1"/>
          <p:nvPr/>
        </p:nvSpPr>
        <p:spPr>
          <a:xfrm>
            <a:off x="7152533" y="1341498"/>
            <a:ext cx="1716730" cy="444758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800" b="0" i="0" u="none" strike="noStrike" kern="1200" cap="none" dirty="0">
                <a:ln>
                  <a:noFill/>
                </a:ln>
                <a:latin typeface="Liberation Sans" pitchFamily="18"/>
                <a:ea typeface="Noto Sans CJK SC Regular" pitchFamily="2"/>
                <a:cs typeface="Lohit Devanagari" pitchFamily="2"/>
              </a:rPr>
              <a:t> distributions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A44E86E-FB13-DA48-935D-5CA049900EB9}"/>
              </a:ext>
            </a:extLst>
          </p:cNvPr>
          <p:cNvSpPr txBox="1"/>
          <p:nvPr/>
        </p:nvSpPr>
        <p:spPr>
          <a:xfrm>
            <a:off x="5638241" y="5423103"/>
            <a:ext cx="2228152" cy="448284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cap="none" dirty="0">
                <a:ln>
                  <a:noFill/>
                </a:ln>
                <a:solidFill>
                  <a:srgbClr val="002060"/>
                </a:solidFill>
                <a:latin typeface="Comic Sans MS" panose="030F0902030302020204" pitchFamily="66" charset="0"/>
                <a:ea typeface="Noto Sans CJK SC Regular" pitchFamily="2"/>
                <a:cs typeface="Lohit Devanagari" pitchFamily="2"/>
              </a:rPr>
              <a:t>Before alignment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5643BBA-A00B-E612-475E-F3061CABE5D8}"/>
              </a:ext>
            </a:extLst>
          </p:cNvPr>
          <p:cNvSpPr txBox="1"/>
          <p:nvPr/>
        </p:nvSpPr>
        <p:spPr>
          <a:xfrm>
            <a:off x="8881964" y="5436167"/>
            <a:ext cx="2099591" cy="448284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cap="none" dirty="0">
                <a:ln>
                  <a:noFill/>
                </a:ln>
                <a:solidFill>
                  <a:srgbClr val="002060"/>
                </a:solidFill>
                <a:latin typeface="Comic Sans MS" panose="030F0902030302020204" pitchFamily="66" charset="0"/>
                <a:ea typeface="Noto Sans CJK SC Regular" pitchFamily="2"/>
                <a:cs typeface="Lohit Devanagari" pitchFamily="2"/>
              </a:rPr>
              <a:t>After alignment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7871BB0-3897-CFF4-E3CB-6FA2D393B606}"/>
              </a:ext>
            </a:extLst>
          </p:cNvPr>
          <p:cNvSpPr txBox="1"/>
          <p:nvPr/>
        </p:nvSpPr>
        <p:spPr>
          <a:xfrm>
            <a:off x="466976" y="1499882"/>
            <a:ext cx="2855310" cy="448284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1" i="0" u="none" strike="noStrike" kern="1200" cap="none" dirty="0">
                <a:ln>
                  <a:noFill/>
                </a:ln>
                <a:solidFill>
                  <a:srgbClr val="C00000"/>
                </a:solidFill>
                <a:latin typeface="Comic Sans MS" panose="030F0902030302020204" pitchFamily="66" charset="0"/>
                <a:ea typeface="Noto Sans CJK SC Regular" pitchFamily="2"/>
                <a:cs typeface="Lohit Devanagari" pitchFamily="2"/>
              </a:rPr>
              <a:t>Shifts for </a:t>
            </a:r>
            <a:r>
              <a:rPr lang="en-US" sz="2000" b="1" i="0" u="none" strike="noStrike" kern="1200" cap="none" dirty="0">
                <a:ln>
                  <a:noFill/>
                </a:ln>
                <a:solidFill>
                  <a:srgbClr val="C00000"/>
                </a:solidFill>
                <a:latin typeface="Liberation Sans" pitchFamily="18"/>
                <a:ea typeface="Noto Sans CJK SC Regular" pitchFamily="2"/>
                <a:cs typeface="Lohit Devanagari" pitchFamily="2"/>
              </a:rPr>
              <a:t>part 5 </a:t>
            </a:r>
            <a:r>
              <a:rPr lang="en-US" sz="2000" b="1" i="0" u="none" strike="noStrike" kern="1200" cap="none" dirty="0">
                <a:ln>
                  <a:noFill/>
                </a:ln>
                <a:solidFill>
                  <a:srgbClr val="C00000"/>
                </a:solidFill>
                <a:latin typeface="Comic Sans MS" panose="030F0902030302020204" pitchFamily="66" charset="0"/>
                <a:ea typeface="Noto Sans CJK SC Regular" pitchFamily="2"/>
                <a:cs typeface="Lohit Devanagari" pitchFamily="2"/>
              </a:rPr>
              <a:t>(mm)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6B586A3-06FB-6762-7747-0B9EE82D8832}"/>
              </a:ext>
            </a:extLst>
          </p:cNvPr>
          <p:cNvSpPr txBox="1"/>
          <p:nvPr/>
        </p:nvSpPr>
        <p:spPr>
          <a:xfrm>
            <a:off x="191641" y="2088106"/>
            <a:ext cx="4405760" cy="3925504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latin typeface="Liberation Sans" pitchFamily="18"/>
                <a:ea typeface="Noto Sans CJK SC Regular" pitchFamily="2"/>
                <a:cs typeface="Lohit Devanagari" pitchFamily="2"/>
              </a:rPr>
              <a:t> </a:t>
            </a: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2060"/>
                </a:solidFill>
                <a:latin typeface="Comic Sans MS" panose="030F0902030302020204" pitchFamily="66" charset="0"/>
                <a:ea typeface="Noto Sans CJK SC Regular" pitchFamily="2"/>
                <a:cs typeface="Lohit Devanagari" pitchFamily="2"/>
              </a:rPr>
              <a:t>Result of fit for global parameters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2060"/>
                </a:solidFill>
                <a:latin typeface="Comic Sans MS" panose="030F0902030302020204" pitchFamily="66" charset="0"/>
                <a:ea typeface="Noto Sans CJK SC Regular" pitchFamily="2"/>
                <a:cs typeface="Lohit Devanagari" pitchFamily="2"/>
              </a:rPr>
              <a:t>          ===============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2060"/>
                </a:solidFill>
                <a:latin typeface="Comic Sans MS" panose="030F0902030302020204" pitchFamily="66" charset="0"/>
                <a:ea typeface="Noto Sans CJK SC Regular" pitchFamily="2"/>
                <a:cs typeface="Lohit Devanagari" pitchFamily="2"/>
              </a:rPr>
              <a:t>    I        initial          final     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2060"/>
                </a:solidFill>
                <a:latin typeface="Comic Sans MS" panose="030F0902030302020204" pitchFamily="66" charset="0"/>
                <a:ea typeface="Noto Sans CJK SC Regular" pitchFamily="2"/>
                <a:cs typeface="Lohit Devanagari" pitchFamily="2"/>
              </a:rPr>
              <a:t>  ---     ----------- -----------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2060"/>
                </a:solidFill>
                <a:latin typeface="Comic Sans MS" panose="030F0902030302020204" pitchFamily="66" charset="0"/>
                <a:ea typeface="Noto Sans CJK SC Regular" pitchFamily="2"/>
                <a:cs typeface="Lohit Devanagari" pitchFamily="2"/>
              </a:rPr>
              <a:t>    1      0.00000     0.00000     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2060"/>
                </a:solidFill>
                <a:latin typeface="Comic Sans MS" panose="030F0902030302020204" pitchFamily="66" charset="0"/>
                <a:ea typeface="Noto Sans CJK SC Regular" pitchFamily="2"/>
                <a:cs typeface="Lohit Devanagari" pitchFamily="2"/>
              </a:rPr>
              <a:t>    2      0.00000     0.00000   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2060"/>
                </a:solidFill>
                <a:latin typeface="Comic Sans MS" panose="030F0902030302020204" pitchFamily="66" charset="0"/>
                <a:ea typeface="Noto Sans CJK SC Regular" pitchFamily="2"/>
                <a:cs typeface="Lohit Devanagari" pitchFamily="2"/>
              </a:rPr>
              <a:t> </a:t>
            </a:r>
            <a:r>
              <a:rPr lang="en-US" sz="1800" b="1" i="0" u="none" strike="noStrike" kern="1200" cap="none" dirty="0">
                <a:ln>
                  <a:noFill/>
                </a:ln>
                <a:solidFill>
                  <a:srgbClr val="002060"/>
                </a:solidFill>
                <a:latin typeface="Comic Sans MS" panose="030F0902030302020204" pitchFamily="66" charset="0"/>
                <a:ea typeface="Noto Sans CJK SC Regular" pitchFamily="2"/>
                <a:cs typeface="Lohit Devanagari" pitchFamily="2"/>
              </a:rPr>
              <a:t>   3      0.02798     0.02841  - x-side  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1" i="0" u="none" strike="noStrike" kern="1200" cap="none" dirty="0">
                <a:ln>
                  <a:noFill/>
                </a:ln>
                <a:solidFill>
                  <a:srgbClr val="002060"/>
                </a:solidFill>
                <a:latin typeface="Comic Sans MS" panose="030F0902030302020204" pitchFamily="66" charset="0"/>
                <a:ea typeface="Noto Sans CJK SC Regular" pitchFamily="2"/>
                <a:cs typeface="Lohit Devanagari" pitchFamily="2"/>
              </a:rPr>
              <a:t>    4      0.97531     0.97572  - u-side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2060"/>
                </a:solidFill>
                <a:latin typeface="Comic Sans MS" panose="030F0902030302020204" pitchFamily="66" charset="0"/>
                <a:ea typeface="Noto Sans CJK SC Regular" pitchFamily="2"/>
                <a:cs typeface="Lohit Devanagari" pitchFamily="2"/>
              </a:rPr>
              <a:t>    5      0.00000     0.00000     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2060"/>
                </a:solidFill>
                <a:latin typeface="Comic Sans MS" panose="030F0902030302020204" pitchFamily="66" charset="0"/>
                <a:ea typeface="Noto Sans CJK SC Regular" pitchFamily="2"/>
                <a:cs typeface="Lohit Devanagari" pitchFamily="2"/>
              </a:rPr>
              <a:t>    6      0.00000     0.00000    </a:t>
            </a:r>
          </a:p>
          <a:p>
            <a:pPr lvl="0" hangingPunct="0"/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2060"/>
                </a:solidFill>
                <a:latin typeface="Comic Sans MS" panose="030F0902030302020204" pitchFamily="66" charset="0"/>
                <a:ea typeface="Noto Sans CJK SC Regular" pitchFamily="2"/>
                <a:cs typeface="Lohit Devanagari" pitchFamily="2"/>
              </a:rPr>
              <a:t>  </a:t>
            </a:r>
            <a:r>
              <a:rPr lang="en-US" dirty="0">
                <a:solidFill>
                  <a:srgbClr val="002060"/>
                </a:solidFill>
                <a:latin typeface="Comic Sans MS" panose="030F0902030302020204" pitchFamily="66" charset="0"/>
                <a:ea typeface="Noto Sans CJK SC Regular" pitchFamily="2"/>
                <a:cs typeface="Lohit Devanagari" pitchFamily="2"/>
              </a:rPr>
              <a:t>Total   3428  local fits,   </a:t>
            </a:r>
          </a:p>
          <a:p>
            <a:pPr lvl="0" hangingPunct="0"/>
            <a:r>
              <a:rPr lang="en-US" dirty="0">
                <a:solidFill>
                  <a:srgbClr val="002060"/>
                </a:solidFill>
                <a:latin typeface="Comic Sans MS" panose="030F0902030302020204" pitchFamily="66" charset="0"/>
                <a:ea typeface="Noto Sans CJK SC Regular" pitchFamily="2"/>
                <a:cs typeface="Lohit Devanagari" pitchFamily="2"/>
              </a:rPr>
              <a:t>  1335  rejected.</a:t>
            </a:r>
            <a:endParaRPr lang="en-US" sz="1800" b="0" i="0" u="none" strike="noStrike" kern="1200" cap="none" dirty="0">
              <a:ln>
                <a:noFill/>
              </a:ln>
              <a:solidFill>
                <a:srgbClr val="002060"/>
              </a:solidFill>
              <a:latin typeface="Comic Sans MS" panose="030F0902030302020204" pitchFamily="66" charset="0"/>
              <a:ea typeface="Noto Sans CJK SC Regular" pitchFamily="2"/>
              <a:cs typeface="Lohit Devanagari" pitchFamily="2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0FF73DB-CA12-EB5F-C672-C6895ECB193A}"/>
              </a:ext>
            </a:extLst>
          </p:cNvPr>
          <p:cNvSpPr txBox="1"/>
          <p:nvPr/>
        </p:nvSpPr>
        <p:spPr>
          <a:xfrm>
            <a:off x="3695946" y="5559379"/>
            <a:ext cx="14475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148-file</a:t>
            </a:r>
            <a:endParaRPr lang="en-RU" sz="2400" dirty="0">
              <a:solidFill>
                <a:srgbClr val="C0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0AAAE2-F35B-3ED5-4D39-87C92DF174A1}"/>
              </a:ext>
            </a:extLst>
          </p:cNvPr>
          <p:cNvSpPr txBox="1"/>
          <p:nvPr/>
        </p:nvSpPr>
        <p:spPr>
          <a:xfrm>
            <a:off x="0" y="6493780"/>
            <a:ext cx="1600200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E. </a:t>
            </a:r>
            <a:r>
              <a:rPr lang="en-US" dirty="0" err="1">
                <a:solidFill>
                  <a:schemeClr val="bg1"/>
                </a:solidFill>
                <a:latin typeface="Comic Sans MS" panose="030F0902030302020204" pitchFamily="66" charset="0"/>
              </a:rPr>
              <a:t>Kokoulina</a:t>
            </a:r>
            <a:endParaRPr lang="en-RU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8D6E2C-8B9A-491F-3EF7-D3CC871A8A57}"/>
              </a:ext>
            </a:extLst>
          </p:cNvPr>
          <p:cNvSpPr txBox="1"/>
          <p:nvPr/>
        </p:nvSpPr>
        <p:spPr>
          <a:xfrm>
            <a:off x="1600201" y="6493780"/>
            <a:ext cx="754379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MiniSPD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 test bench for testing of SPD detectors prototypes</a:t>
            </a:r>
            <a:endParaRPr lang="en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CA61BD-0789-A1F5-C6FA-DA6130DC3658}"/>
              </a:ext>
            </a:extLst>
          </p:cNvPr>
          <p:cNvSpPr txBox="1"/>
          <p:nvPr/>
        </p:nvSpPr>
        <p:spPr>
          <a:xfrm>
            <a:off x="9144000" y="6493780"/>
            <a:ext cx="3048000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6</a:t>
            </a:r>
            <a:r>
              <a:rPr lang="en-US" baseline="30000" dirty="0">
                <a:solidFill>
                  <a:schemeClr val="bg1"/>
                </a:solidFill>
                <a:latin typeface="Comic Sans MS" panose="030F0902030302020204" pitchFamily="66" charset="0"/>
              </a:rPr>
              <a:t>th</a:t>
            </a:r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 ICPPA, Moscow, Russia</a:t>
            </a:r>
            <a:endParaRPr lang="en-RU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4153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04193BB-AACF-9B01-0F29-9A810D43EF9B}"/>
              </a:ext>
            </a:extLst>
          </p:cNvPr>
          <p:cNvSpPr txBox="1"/>
          <p:nvPr/>
        </p:nvSpPr>
        <p:spPr>
          <a:xfrm>
            <a:off x="10972801" y="601361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U" b="1" dirty="0">
                <a:solidFill>
                  <a:srgbClr val="C00000"/>
                </a:solidFill>
                <a:latin typeface="Comic Sans MS" panose="030F0902030302020204" pitchFamily="66" charset="0"/>
              </a:rPr>
              <a:t>16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3D0943-987C-544A-077A-80A7D0D1A896}"/>
              </a:ext>
            </a:extLst>
          </p:cNvPr>
          <p:cNvSpPr txBox="1"/>
          <p:nvPr/>
        </p:nvSpPr>
        <p:spPr>
          <a:xfrm>
            <a:off x="-11570" y="17039"/>
            <a:ext cx="12191999" cy="1226815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0">
                <a:srgbClr val="C00000">
                  <a:tint val="44500"/>
                  <a:satMod val="160000"/>
                  <a:lumMod val="36780"/>
                  <a:lumOff val="6322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904BB1-9288-056D-7225-FCE9E546A725}"/>
              </a:ext>
            </a:extLst>
          </p:cNvPr>
          <p:cNvSpPr txBox="1"/>
          <p:nvPr/>
        </p:nvSpPr>
        <p:spPr>
          <a:xfrm>
            <a:off x="0" y="0"/>
            <a:ext cx="6096000" cy="42826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6E630F-4927-046A-A2E7-FDE81FBDBFE2}"/>
              </a:ext>
            </a:extLst>
          </p:cNvPr>
          <p:cNvSpPr txBox="1"/>
          <p:nvPr/>
        </p:nvSpPr>
        <p:spPr>
          <a:xfrm>
            <a:off x="6096001" y="1725"/>
            <a:ext cx="6096000" cy="4282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6542CC-7EAC-4EBA-D648-7B6A01DA20FF}"/>
              </a:ext>
            </a:extLst>
          </p:cNvPr>
          <p:cNvSpPr txBox="1"/>
          <p:nvPr/>
        </p:nvSpPr>
        <p:spPr>
          <a:xfrm>
            <a:off x="375800" y="1847880"/>
            <a:ext cx="4374000" cy="416573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lvl="0" algn="ctr" hangingPunct="0"/>
            <a:r>
              <a:rPr lang="en-US" sz="2000" dirty="0">
                <a:solidFill>
                  <a:srgbClr val="002060"/>
                </a:solidFill>
                <a:latin typeface="Comic Sans MS" panose="030F0902030302020204" pitchFamily="66" charset="0"/>
                <a:ea typeface="Noto Sans CJK SC Regular" pitchFamily="2"/>
                <a:cs typeface="Lohit Devanagari" pitchFamily="2"/>
              </a:rPr>
              <a:t>Result of fit for global parameters</a:t>
            </a:r>
            <a:endParaRPr lang="en-US" sz="2000" b="0" i="0" u="none" strike="noStrike" kern="1200" cap="none" dirty="0">
              <a:ln>
                <a:noFill/>
              </a:ln>
              <a:solidFill>
                <a:srgbClr val="002060"/>
              </a:solidFill>
              <a:latin typeface="Comic Sans MS" panose="030F0902030302020204" pitchFamily="66" charset="0"/>
              <a:ea typeface="Noto Sans CJK SC Regular" pitchFamily="2"/>
              <a:cs typeface="Lohit Devanagar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2060"/>
                </a:solidFill>
                <a:latin typeface="Comic Sans MS" panose="030F0902030302020204" pitchFamily="66" charset="0"/>
                <a:ea typeface="Noto Sans CJK SC Regular" pitchFamily="2"/>
                <a:cs typeface="Lohit Devanagari" pitchFamily="2"/>
              </a:rPr>
              <a:t>- - - - - - - - - - - - - - - - - - - - - - - - - -  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2060"/>
                </a:solidFill>
                <a:latin typeface="Comic Sans MS" panose="030F0902030302020204" pitchFamily="66" charset="0"/>
                <a:ea typeface="Noto Sans CJK SC Regular" pitchFamily="2"/>
                <a:cs typeface="Lohit Devanagari" pitchFamily="2"/>
              </a:rPr>
              <a:t>   I         initial       final  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2060"/>
                </a:solidFill>
                <a:latin typeface="Comic Sans MS" panose="030F0902030302020204" pitchFamily="66" charset="0"/>
                <a:ea typeface="Noto Sans CJK SC Regular" pitchFamily="2"/>
                <a:cs typeface="Lohit Devanagari" pitchFamily="2"/>
              </a:rPr>
              <a:t>-----     ----------- -----------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2060"/>
                </a:solidFill>
                <a:latin typeface="Comic Sans MS" panose="030F0902030302020204" pitchFamily="66" charset="0"/>
                <a:ea typeface="Noto Sans CJK SC Regular" pitchFamily="2"/>
                <a:cs typeface="Lohit Devanagari" pitchFamily="2"/>
              </a:rPr>
              <a:t>    1      0.00000  0.00000    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2060"/>
                </a:solidFill>
                <a:latin typeface="Comic Sans MS" panose="030F0902030302020204" pitchFamily="66" charset="0"/>
                <a:ea typeface="Noto Sans CJK SC Regular" pitchFamily="2"/>
                <a:cs typeface="Lohit Devanagari" pitchFamily="2"/>
              </a:rPr>
              <a:t>    2      0.00000  0.00000   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1" i="0" u="none" strike="noStrike" kern="1200" cap="none" dirty="0">
                <a:ln>
                  <a:noFill/>
                </a:ln>
                <a:solidFill>
                  <a:srgbClr val="002060"/>
                </a:solidFill>
                <a:latin typeface="Comic Sans MS" panose="030F0902030302020204" pitchFamily="66" charset="0"/>
                <a:ea typeface="Noto Sans CJK SC Regular" pitchFamily="2"/>
                <a:cs typeface="Lohit Devanagari" pitchFamily="2"/>
              </a:rPr>
              <a:t>    3     -0.00378 -0.00365  - x-side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1" i="0" u="none" strike="noStrike" kern="1200" cap="none" dirty="0">
                <a:ln>
                  <a:noFill/>
                </a:ln>
                <a:solidFill>
                  <a:srgbClr val="002060"/>
                </a:solidFill>
                <a:latin typeface="Comic Sans MS" panose="030F0902030302020204" pitchFamily="66" charset="0"/>
                <a:ea typeface="Noto Sans CJK SC Regular" pitchFamily="2"/>
                <a:cs typeface="Lohit Devanagari" pitchFamily="2"/>
              </a:rPr>
              <a:t>    4      0.34720  0.34735  - u-side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2060"/>
                </a:solidFill>
                <a:latin typeface="Comic Sans MS" panose="030F0902030302020204" pitchFamily="66" charset="0"/>
                <a:ea typeface="Noto Sans CJK SC Regular" pitchFamily="2"/>
                <a:cs typeface="Lohit Devanagari" pitchFamily="2"/>
              </a:rPr>
              <a:t>    5      0.00000  0.00000   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2060"/>
                </a:solidFill>
                <a:latin typeface="Comic Sans MS" panose="030F0902030302020204" pitchFamily="66" charset="0"/>
                <a:ea typeface="Noto Sans CJK SC Regular" pitchFamily="2"/>
                <a:cs typeface="Lohit Devanagari" pitchFamily="2"/>
              </a:rPr>
              <a:t>    6      0.00000  0.00000   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2060"/>
                </a:solidFill>
                <a:latin typeface="Comic Sans MS" panose="030F0902030302020204" pitchFamily="66" charset="0"/>
                <a:ea typeface="Noto Sans CJK SC Regular" pitchFamily="2"/>
                <a:cs typeface="Lohit Devanagari" pitchFamily="2"/>
              </a:rPr>
              <a:t>  - - - - - - - - - - - - - - - - -                  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2060"/>
                </a:solidFill>
                <a:latin typeface="Comic Sans MS" panose="030F0902030302020204" pitchFamily="66" charset="0"/>
                <a:ea typeface="Noto Sans CJK SC Regular" pitchFamily="2"/>
                <a:cs typeface="Lohit Devanagari" pitchFamily="2"/>
              </a:rPr>
              <a:t>   Total  3558  local fits,  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2060"/>
                </a:solidFill>
                <a:latin typeface="Comic Sans MS" panose="030F0902030302020204" pitchFamily="66" charset="0"/>
                <a:ea typeface="Noto Sans CJK SC Regular" pitchFamily="2"/>
                <a:cs typeface="Lohit Devanagari" pitchFamily="2"/>
              </a:rPr>
              <a:t>    1409  rejected.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3F0687D-4077-4455-95A8-B8B53A6F5E91}"/>
                  </a:ext>
                </a:extLst>
              </p:cNvPr>
              <p:cNvSpPr txBox="1"/>
              <p:nvPr/>
            </p:nvSpPr>
            <p:spPr>
              <a:xfrm>
                <a:off x="0" y="574856"/>
                <a:ext cx="121920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6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C0000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Comic Sans MS" panose="030F0902030302020204" pitchFamily="66" charset="0"/>
                  </a:rPr>
                  <a:t>Millipede procedure improves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rgbClr val="C00000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𝝌</m:t>
                    </m:r>
                    <m:r>
                      <a:rPr lang="en-US" sz="3600" b="1" i="1" smtClean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rgbClr val="C00000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en-US" sz="3600" b="1" i="1" smtClean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rgbClr val="C00000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3600" b="1" i="0" smtClean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rgbClr val="C00000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𝐝𝐢𝐬𝐭𝐫𝐢𝐛𝐮𝐭𝐢𝐨𝐧</m:t>
                    </m:r>
                    <m:r>
                      <a:rPr lang="en-US" sz="3600" b="1" i="1" smtClean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rgbClr val="C00000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RU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3F0687D-4077-4455-95A8-B8B53A6F5E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74856"/>
                <a:ext cx="12192000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BF42FC09-E810-3A46-501E-87BFA82A1C6B}"/>
              </a:ext>
            </a:extLst>
          </p:cNvPr>
          <p:cNvSpPr txBox="1"/>
          <p:nvPr/>
        </p:nvSpPr>
        <p:spPr>
          <a:xfrm>
            <a:off x="778282" y="1372882"/>
            <a:ext cx="2855310" cy="448284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1" i="0" u="none" strike="noStrike" kern="1200" cap="none" dirty="0">
                <a:ln>
                  <a:noFill/>
                </a:ln>
                <a:solidFill>
                  <a:srgbClr val="C00000"/>
                </a:solidFill>
                <a:latin typeface="Comic Sans MS" panose="030F0902030302020204" pitchFamily="66" charset="0"/>
                <a:ea typeface="Noto Sans CJK SC Regular" pitchFamily="2"/>
                <a:cs typeface="Lohit Devanagari" pitchFamily="2"/>
              </a:rPr>
              <a:t>Shifts for </a:t>
            </a:r>
            <a:r>
              <a:rPr lang="en-US" sz="2000" b="1" i="0" u="none" strike="noStrike" kern="1200" cap="none" dirty="0">
                <a:ln>
                  <a:noFill/>
                </a:ln>
                <a:solidFill>
                  <a:srgbClr val="C00000"/>
                </a:solidFill>
                <a:latin typeface="Liberation Sans" pitchFamily="18"/>
                <a:ea typeface="Noto Sans CJK SC Regular" pitchFamily="2"/>
                <a:cs typeface="Lohit Devanagari" pitchFamily="2"/>
              </a:rPr>
              <a:t>part 4 </a:t>
            </a:r>
            <a:r>
              <a:rPr lang="en-US" sz="2000" b="1" i="0" u="none" strike="noStrike" kern="1200" cap="none" dirty="0">
                <a:ln>
                  <a:noFill/>
                </a:ln>
                <a:solidFill>
                  <a:srgbClr val="C00000"/>
                </a:solidFill>
                <a:latin typeface="Comic Sans MS" panose="030F0902030302020204" pitchFamily="66" charset="0"/>
                <a:ea typeface="Noto Sans CJK SC Regular" pitchFamily="2"/>
                <a:cs typeface="Lohit Devanagari" pitchFamily="2"/>
              </a:rPr>
              <a:t>(mm)</a:t>
            </a:r>
          </a:p>
        </p:txBody>
      </p:sp>
      <p:pic>
        <p:nvPicPr>
          <p:cNvPr id="17" name="Рисунок 4">
            <a:extLst>
              <a:ext uri="{FF2B5EF4-FFF2-40B4-BE49-F238E27FC236}">
                <a16:creationId xmlns:a16="http://schemas.microsoft.com/office/drawing/2014/main" id="{B95FB8C0-EC5A-8C96-D3DB-CAC613750F7A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r="8149"/>
          <a:stretch>
            <a:fillRect/>
          </a:stretch>
        </p:blipFill>
        <p:spPr>
          <a:xfrm>
            <a:off x="5385741" y="2014718"/>
            <a:ext cx="2304926" cy="3354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5">
            <a:extLst>
              <a:ext uri="{FF2B5EF4-FFF2-40B4-BE49-F238E27FC236}">
                <a16:creationId xmlns:a16="http://schemas.microsoft.com/office/drawing/2014/main" id="{20141F03-CFC4-D742-16B8-973DAC84565C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r="8854"/>
          <a:stretch>
            <a:fillRect/>
          </a:stretch>
        </p:blipFill>
        <p:spPr>
          <a:xfrm>
            <a:off x="8326608" y="2014718"/>
            <a:ext cx="2389415" cy="3354568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BC3F7F7-336F-0331-F515-103CBCCC25E5}"/>
              </a:ext>
            </a:extLst>
          </p:cNvPr>
          <p:cNvSpPr txBox="1"/>
          <p:nvPr/>
        </p:nvSpPr>
        <p:spPr>
          <a:xfrm>
            <a:off x="5521963" y="5411337"/>
            <a:ext cx="1920239" cy="438119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1" i="0" u="none" strike="noStrike" kern="1200" cap="none" dirty="0">
                <a:ln>
                  <a:noFill/>
                </a:ln>
                <a:solidFill>
                  <a:srgbClr val="002060"/>
                </a:solidFill>
                <a:latin typeface="Comic Sans MS" panose="030F0902030302020204" pitchFamily="66" charset="0"/>
                <a:ea typeface="Noto Sans CJK SC Regular" pitchFamily="2"/>
                <a:cs typeface="Lohit Devanagari" pitchFamily="2"/>
              </a:rPr>
              <a:t>Before alignment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0A1A5A5-91CA-971A-9631-5F95A826AD8B}"/>
              </a:ext>
            </a:extLst>
          </p:cNvPr>
          <p:cNvSpPr txBox="1"/>
          <p:nvPr/>
        </p:nvSpPr>
        <p:spPr>
          <a:xfrm>
            <a:off x="8561195" y="5421518"/>
            <a:ext cx="1920239" cy="438119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1" i="0" u="none" strike="noStrike" kern="1200" cap="none" dirty="0">
                <a:ln>
                  <a:noFill/>
                </a:ln>
                <a:solidFill>
                  <a:srgbClr val="002060"/>
                </a:solidFill>
                <a:latin typeface="Comic Sans MS" panose="030F0902030302020204" pitchFamily="66" charset="0"/>
                <a:ea typeface="Noto Sans CJK SC Regular" pitchFamily="2"/>
                <a:cs typeface="Lohit Devanagari" pitchFamily="2"/>
              </a:rPr>
              <a:t>After alignment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CFF5AF-584A-8F10-3A91-AEC0AFE0F314}"/>
              </a:ext>
            </a:extLst>
          </p:cNvPr>
          <p:cNvSpPr txBox="1"/>
          <p:nvPr/>
        </p:nvSpPr>
        <p:spPr>
          <a:xfrm>
            <a:off x="0" y="6493780"/>
            <a:ext cx="1600200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E. </a:t>
            </a:r>
            <a:r>
              <a:rPr lang="en-US" dirty="0" err="1">
                <a:solidFill>
                  <a:schemeClr val="bg1"/>
                </a:solidFill>
                <a:latin typeface="Comic Sans MS" panose="030F0902030302020204" pitchFamily="66" charset="0"/>
              </a:rPr>
              <a:t>Kokoulina</a:t>
            </a:r>
            <a:endParaRPr lang="en-RU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79D19C-9B7A-6BCC-9993-96ED831EBA0C}"/>
              </a:ext>
            </a:extLst>
          </p:cNvPr>
          <p:cNvSpPr txBox="1"/>
          <p:nvPr/>
        </p:nvSpPr>
        <p:spPr>
          <a:xfrm>
            <a:off x="1600201" y="6493780"/>
            <a:ext cx="754379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MiniSPD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 test bench for testing of SPD detectors prototypes</a:t>
            </a:r>
            <a:endParaRPr lang="en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5127AB-9A30-7AB9-069C-9F6DF77BC67C}"/>
              </a:ext>
            </a:extLst>
          </p:cNvPr>
          <p:cNvSpPr txBox="1"/>
          <p:nvPr/>
        </p:nvSpPr>
        <p:spPr>
          <a:xfrm>
            <a:off x="9144000" y="6493780"/>
            <a:ext cx="3048000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6</a:t>
            </a:r>
            <a:r>
              <a:rPr lang="en-US" baseline="30000" dirty="0">
                <a:solidFill>
                  <a:schemeClr val="bg1"/>
                </a:solidFill>
                <a:latin typeface="Comic Sans MS" panose="030F0902030302020204" pitchFamily="66" charset="0"/>
              </a:rPr>
              <a:t>th</a:t>
            </a:r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 ICPPA, Moscow, Russia</a:t>
            </a:r>
            <a:endParaRPr lang="en-RU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232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04193BB-AACF-9B01-0F29-9A810D43EF9B}"/>
              </a:ext>
            </a:extLst>
          </p:cNvPr>
          <p:cNvSpPr txBox="1"/>
          <p:nvPr/>
        </p:nvSpPr>
        <p:spPr>
          <a:xfrm>
            <a:off x="10972801" y="601361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U" b="1" dirty="0">
                <a:solidFill>
                  <a:srgbClr val="C00000"/>
                </a:solidFill>
                <a:latin typeface="Comic Sans MS" panose="030F0902030302020204" pitchFamily="66" charset="0"/>
              </a:rPr>
              <a:t>17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3D0943-987C-544A-077A-80A7D0D1A896}"/>
              </a:ext>
            </a:extLst>
          </p:cNvPr>
          <p:cNvSpPr txBox="1"/>
          <p:nvPr/>
        </p:nvSpPr>
        <p:spPr>
          <a:xfrm>
            <a:off x="-11570" y="17039"/>
            <a:ext cx="12191999" cy="1226815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0">
                <a:srgbClr val="C00000">
                  <a:tint val="44500"/>
                  <a:satMod val="160000"/>
                  <a:lumMod val="36780"/>
                  <a:lumOff val="6322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904BB1-9288-056D-7225-FCE9E546A725}"/>
              </a:ext>
            </a:extLst>
          </p:cNvPr>
          <p:cNvSpPr txBox="1"/>
          <p:nvPr/>
        </p:nvSpPr>
        <p:spPr>
          <a:xfrm>
            <a:off x="0" y="0"/>
            <a:ext cx="6096000" cy="42826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6E630F-4927-046A-A2E7-FDE81FBDBFE2}"/>
              </a:ext>
            </a:extLst>
          </p:cNvPr>
          <p:cNvSpPr txBox="1"/>
          <p:nvPr/>
        </p:nvSpPr>
        <p:spPr>
          <a:xfrm>
            <a:off x="6096001" y="1725"/>
            <a:ext cx="6096000" cy="4282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CDEF9F-0CCB-C69F-092A-E90835AD2371}"/>
              </a:ext>
            </a:extLst>
          </p:cNvPr>
          <p:cNvSpPr txBox="1"/>
          <p:nvPr/>
        </p:nvSpPr>
        <p:spPr>
          <a:xfrm>
            <a:off x="0" y="574856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902030302020204" pitchFamily="66" charset="0"/>
              </a:rPr>
              <a:t>Results</a:t>
            </a:r>
            <a:endParaRPr lang="en-RU" sz="36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6208D86-C708-8D38-9182-48A48E629551}"/>
                  </a:ext>
                </a:extLst>
              </p:cNvPr>
              <p:cNvSpPr txBox="1"/>
              <p:nvPr/>
            </p:nvSpPr>
            <p:spPr>
              <a:xfrm>
                <a:off x="875680" y="1388722"/>
                <a:ext cx="10821020" cy="415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AutoNum type="arabicPeriod"/>
                </a:pPr>
                <a:r>
                  <a:rPr lang="en-RU" sz="2400" dirty="0">
                    <a:solidFill>
                      <a:srgbClr val="002060"/>
                    </a:solidFill>
                    <a:latin typeface="Comic Sans MS" panose="030F0902030302020204" pitchFamily="66" charset="0"/>
                  </a:rPr>
                  <a:t>Monte Carlo simulation of </a:t>
                </a:r>
                <a:r>
                  <a:rPr lang="en-US" sz="2400" dirty="0">
                    <a:solidFill>
                      <a:srgbClr val="002060"/>
                    </a:solidFill>
                    <a:latin typeface="Comic Sans MS" panose="030F0902030302020204" pitchFamily="66" charset="0"/>
                  </a:rPr>
                  <a:t>double</a:t>
                </a:r>
                <a:r>
                  <a:rPr lang="en-RU" sz="2400" dirty="0">
                    <a:solidFill>
                      <a:srgbClr val="002060"/>
                    </a:solidFill>
                    <a:latin typeface="Comic Sans MS" panose="030F0902030302020204" pitchFamily="66" charset="0"/>
                  </a:rPr>
                  <a:t>-sided silicon plates of miniSPD stand is carried out for two cases: </a:t>
                </a:r>
                <a:r>
                  <a:rPr lang="en-GB" sz="2400" dirty="0">
                    <a:solidFill>
                      <a:srgbClr val="002060"/>
                    </a:solidFill>
                    <a:latin typeface="Comic Sans MS" panose="030F0902030302020204" pitchFamily="66" charset="0"/>
                  </a:rPr>
                  <a:t>with and without taking into account operation of the scintillator triggers. </a:t>
                </a:r>
                <a:endParaRPr lang="en-RU" sz="2400" dirty="0">
                  <a:solidFill>
                    <a:srgbClr val="002060"/>
                  </a:solidFill>
                  <a:latin typeface="Comic Sans MS" panose="030F0902030302020204" pitchFamily="66" charset="0"/>
                </a:endParaRPr>
              </a:p>
              <a:p>
                <a:pPr marL="457200" indent="-457200">
                  <a:buAutoNum type="arabicPeriod"/>
                </a:pPr>
                <a:r>
                  <a:rPr lang="en-RU" sz="2400" dirty="0">
                    <a:solidFill>
                      <a:srgbClr val="002060"/>
                    </a:solidFill>
                    <a:latin typeface="Comic Sans MS" panose="030F0902030302020204" pitchFamily="66" charset="0"/>
                  </a:rPr>
                  <a:t>Comparison </a:t>
                </a:r>
                <a:r>
                  <a:rPr lang="en-US" sz="2400" dirty="0">
                    <a:solidFill>
                      <a:srgbClr val="002060"/>
                    </a:solidFill>
                    <a:latin typeface="Comic Sans MS" panose="030F0902030302020204" pitchFamily="66" charset="0"/>
                  </a:rPr>
                  <a:t>of</a:t>
                </a:r>
                <a:r>
                  <a:rPr lang="en-RU" sz="2400" dirty="0">
                    <a:solidFill>
                      <a:srgbClr val="002060"/>
                    </a:solidFill>
                    <a:latin typeface="Comic Sans MS" panose="030F0902030302020204" pitchFamily="66" charset="0"/>
                  </a:rPr>
                  <a:t> Monte Carlo simulation with experimental data allows to estimate the lower  threshold on energy for a single strip</a:t>
                </a:r>
                <a:r>
                  <a:rPr lang="ru-RU" sz="2400" dirty="0">
                    <a:solidFill>
                      <a:srgbClr val="002060"/>
                    </a:solidFill>
                    <a:latin typeface="Comic Sans MS" panose="030F0902030302020204" pitchFamily="66" charset="0"/>
                  </a:rPr>
                  <a:t> </a:t>
                </a:r>
                <a:r>
                  <a:rPr lang="en-US" sz="2400" dirty="0">
                    <a:solidFill>
                      <a:srgbClr val="002060"/>
                    </a:solidFill>
                    <a:latin typeface="Comic Sans MS" panose="030F0902030302020204" pitchFamily="66" charset="0"/>
                  </a:rPr>
                  <a:t>operation.</a:t>
                </a:r>
              </a:p>
              <a:p>
                <a:pPr marL="457200" indent="-457200">
                  <a:buAutoNum type="arabicPeriod"/>
                </a:pPr>
                <a:r>
                  <a:rPr lang="en-US" sz="2400" dirty="0">
                    <a:solidFill>
                      <a:srgbClr val="002060"/>
                    </a:solidFill>
                    <a:latin typeface="Comic Sans MS" panose="030F0902030302020204" pitchFamily="66" charset="0"/>
                  </a:rPr>
                  <a:t>Work of all parts (1-8) and their X and U sides of Si-detectors was analyzed and  compared with MC simulation. </a:t>
                </a:r>
              </a:p>
              <a:p>
                <a:pPr marL="457200" indent="-457200">
                  <a:buAutoNum type="arabicPeriod"/>
                </a:pPr>
                <a:r>
                  <a:rPr lang="en-GB" sz="2400" b="1" dirty="0">
                    <a:solidFill>
                      <a:srgbClr val="002060"/>
                    </a:solidFill>
                    <a:latin typeface="Comic Sans MS" panose="030F0902030302020204" pitchFamily="66" charset="0"/>
                  </a:rPr>
                  <a:t>Noisy and dead channels are seen directly </a:t>
                </a:r>
                <a:r>
                  <a:rPr lang="en-US" sz="2400" b="1" dirty="0">
                    <a:solidFill>
                      <a:srgbClr val="002060"/>
                    </a:solidFill>
                    <a:latin typeface="Comic Sans MS" panose="030F0902030302020204" pitchFamily="66" charset="0"/>
                  </a:rPr>
                  <a:t>from </a:t>
                </a:r>
                <a:r>
                  <a:rPr lang="en-GB" sz="2400" b="1" dirty="0">
                    <a:solidFill>
                      <a:srgbClr val="002060"/>
                    </a:solidFill>
                    <a:latin typeface="Comic Sans MS" panose="030F0902030302020204" pitchFamily="66" charset="0"/>
                  </a:rPr>
                  <a:t>the distributions according to the numbers of the triggered strips.</a:t>
                </a:r>
              </a:p>
              <a:p>
                <a:pPr marL="457200" indent="-457200">
                  <a:buAutoNum type="arabicPeriod"/>
                </a:pPr>
                <a:r>
                  <a:rPr lang="en-GB" sz="2400" b="1" dirty="0">
                    <a:solidFill>
                      <a:srgbClr val="002060"/>
                    </a:solidFill>
                    <a:latin typeface="Comic Sans MS" panose="030F0902030302020204" pitchFamily="66" charset="0"/>
                  </a:rPr>
                  <a:t>Alignment task is solved for the middle (II) module. The distributions on residuals of its parts and </a:t>
                </a:r>
                <a14:m>
                  <m:oMath xmlns:m="http://schemas.openxmlformats.org/officeDocument/2006/math">
                    <m:r>
                      <a:rPr lang="en-US" sz="2400" i="1" smtClean="0">
                        <a:ln w="0"/>
                        <a:solidFill>
                          <a:srgbClr val="00206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𝝌</m:t>
                    </m:r>
                    <m:r>
                      <a:rPr lang="en-US" sz="2400" i="1" smtClean="0">
                        <a:ln w="0"/>
                        <a:solidFill>
                          <a:srgbClr val="00206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GB" sz="2400" b="1" dirty="0">
                    <a:solidFill>
                      <a:srgbClr val="002060"/>
                    </a:solidFill>
                    <a:latin typeface="Comic Sans MS" panose="030F0902030302020204" pitchFamily="66" charset="0"/>
                  </a:rPr>
                  <a:t> on tracks are obtained.</a:t>
                </a:r>
                <a:endParaRPr lang="en-RU" sz="2400" b="1" dirty="0">
                  <a:solidFill>
                    <a:srgbClr val="002060"/>
                  </a:solidFill>
                  <a:latin typeface="Comic Sans MS" panose="030F0902030302020204" pitchFamily="66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6208D86-C708-8D38-9182-48A48E6295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680" y="1388722"/>
                <a:ext cx="10821020" cy="4154984"/>
              </a:xfrm>
              <a:prstGeom prst="rect">
                <a:avLst/>
              </a:prstGeom>
              <a:blipFill>
                <a:blip r:embed="rId2"/>
                <a:stretch>
                  <a:fillRect l="-1172" t="-2439" r="-234" b="-2439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89935311-AB86-99FA-5B63-C283560B4AD3}"/>
              </a:ext>
            </a:extLst>
          </p:cNvPr>
          <p:cNvSpPr txBox="1"/>
          <p:nvPr/>
        </p:nvSpPr>
        <p:spPr>
          <a:xfrm>
            <a:off x="0" y="6493780"/>
            <a:ext cx="1600200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E. </a:t>
            </a:r>
            <a:r>
              <a:rPr lang="en-US" dirty="0" err="1">
                <a:solidFill>
                  <a:schemeClr val="bg1"/>
                </a:solidFill>
                <a:latin typeface="Comic Sans MS" panose="030F0902030302020204" pitchFamily="66" charset="0"/>
              </a:rPr>
              <a:t>Kokoulina</a:t>
            </a:r>
            <a:endParaRPr lang="en-RU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E77423-2EA0-6F80-3201-E055C6BE6D7F}"/>
              </a:ext>
            </a:extLst>
          </p:cNvPr>
          <p:cNvSpPr txBox="1"/>
          <p:nvPr/>
        </p:nvSpPr>
        <p:spPr>
          <a:xfrm>
            <a:off x="1600201" y="6493780"/>
            <a:ext cx="754379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MiniSPD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 test bench for testing of SPD detectors prototypes</a:t>
            </a:r>
            <a:endParaRPr lang="en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631F65-6E2E-F280-52C4-C05F9ADB88E7}"/>
              </a:ext>
            </a:extLst>
          </p:cNvPr>
          <p:cNvSpPr txBox="1"/>
          <p:nvPr/>
        </p:nvSpPr>
        <p:spPr>
          <a:xfrm>
            <a:off x="9144000" y="6493780"/>
            <a:ext cx="3048000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6</a:t>
            </a:r>
            <a:r>
              <a:rPr lang="en-US" baseline="30000" dirty="0">
                <a:solidFill>
                  <a:schemeClr val="bg1"/>
                </a:solidFill>
                <a:latin typeface="Comic Sans MS" panose="030F0902030302020204" pitchFamily="66" charset="0"/>
              </a:rPr>
              <a:t>th</a:t>
            </a:r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 ICPPA, Moscow, Russia</a:t>
            </a:r>
            <a:endParaRPr lang="en-RU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0694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04193BB-AACF-9B01-0F29-9A810D43EF9B}"/>
              </a:ext>
            </a:extLst>
          </p:cNvPr>
          <p:cNvSpPr txBox="1"/>
          <p:nvPr/>
        </p:nvSpPr>
        <p:spPr>
          <a:xfrm>
            <a:off x="10972801" y="601361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U" b="1">
                <a:solidFill>
                  <a:srgbClr val="C00000"/>
                </a:solidFill>
                <a:latin typeface="Comic Sans MS" panose="030F0902030302020204" pitchFamily="66" charset="0"/>
              </a:rPr>
              <a:t>18</a:t>
            </a:r>
            <a:endParaRPr lang="en-RU" b="1" dirty="0">
              <a:solidFill>
                <a:srgbClr val="C0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3D0943-987C-544A-077A-80A7D0D1A896}"/>
              </a:ext>
            </a:extLst>
          </p:cNvPr>
          <p:cNvSpPr txBox="1"/>
          <p:nvPr/>
        </p:nvSpPr>
        <p:spPr>
          <a:xfrm>
            <a:off x="-11570" y="17039"/>
            <a:ext cx="12191999" cy="1226815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0">
                <a:srgbClr val="C00000">
                  <a:tint val="44500"/>
                  <a:satMod val="160000"/>
                  <a:lumMod val="36780"/>
                  <a:lumOff val="6322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904BB1-9288-056D-7225-FCE9E546A725}"/>
              </a:ext>
            </a:extLst>
          </p:cNvPr>
          <p:cNvSpPr txBox="1"/>
          <p:nvPr/>
        </p:nvSpPr>
        <p:spPr>
          <a:xfrm>
            <a:off x="0" y="0"/>
            <a:ext cx="6096000" cy="42826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6E630F-4927-046A-A2E7-FDE81FBDBFE2}"/>
              </a:ext>
            </a:extLst>
          </p:cNvPr>
          <p:cNvSpPr txBox="1"/>
          <p:nvPr/>
        </p:nvSpPr>
        <p:spPr>
          <a:xfrm>
            <a:off x="6096001" y="1725"/>
            <a:ext cx="6096000" cy="4282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CDEF9F-0CCB-C69F-092A-E90835AD2371}"/>
              </a:ext>
            </a:extLst>
          </p:cNvPr>
          <p:cNvSpPr txBox="1"/>
          <p:nvPr/>
        </p:nvSpPr>
        <p:spPr>
          <a:xfrm>
            <a:off x="0" y="574856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902030302020204" pitchFamily="66" charset="0"/>
              </a:rPr>
              <a:t>Outlook</a:t>
            </a:r>
            <a:endParaRPr lang="en-RU" sz="3600" dirty="0">
              <a:solidFill>
                <a:srgbClr val="C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208D86-C708-8D38-9182-48A48E629551}"/>
              </a:ext>
            </a:extLst>
          </p:cNvPr>
          <p:cNvSpPr txBox="1"/>
          <p:nvPr/>
        </p:nvSpPr>
        <p:spPr>
          <a:xfrm>
            <a:off x="1358281" y="1539906"/>
            <a:ext cx="934214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800" dirty="0">
                <a:solidFill>
                  <a:srgbClr val="002060"/>
                </a:solidFill>
                <a:latin typeface="Comic Sans MS" panose="030F0902030302020204" pitchFamily="66" charset="0"/>
              </a:rPr>
              <a:t>We continue  carrying out MC simulation of straw  (drift) tubes to compare its with experimental data obtained at </a:t>
            </a:r>
            <a:r>
              <a:rPr lang="en-US" sz="2800" dirty="0" err="1">
                <a:solidFill>
                  <a:srgbClr val="002060"/>
                </a:solidFill>
                <a:latin typeface="Comic Sans MS" panose="030F0902030302020204" pitchFamily="66" charset="0"/>
              </a:rPr>
              <a:t>MiniSPD</a:t>
            </a:r>
            <a:r>
              <a:rPr lang="en-US" sz="2800" dirty="0">
                <a:solidFill>
                  <a:srgbClr val="002060"/>
                </a:solidFill>
                <a:latin typeface="Comic Sans MS" panose="030F0902030302020204" pitchFamily="66" charset="0"/>
              </a:rPr>
              <a:t> stand.</a:t>
            </a:r>
          </a:p>
          <a:p>
            <a:pPr marL="457200" indent="-457200">
              <a:buAutoNum type="arabicPeriod"/>
            </a:pPr>
            <a:r>
              <a:rPr lang="en-US" sz="2800" dirty="0">
                <a:solidFill>
                  <a:srgbClr val="002060"/>
                </a:solidFill>
                <a:latin typeface="Comic Sans MS" panose="030F0902030302020204" pitchFamily="66" charset="0"/>
              </a:rPr>
              <a:t>We also plan carrying out Monte Carlo simulation of the electromagnetic calorimeter work (8 modules).</a:t>
            </a:r>
          </a:p>
          <a:p>
            <a:pPr marL="457200" indent="-457200">
              <a:buAutoNum type="arabicPeriod"/>
            </a:pPr>
            <a:r>
              <a:rPr lang="en-US" sz="2800" dirty="0">
                <a:solidFill>
                  <a:srgbClr val="002060"/>
                </a:solidFill>
                <a:latin typeface="Comic Sans MS" panose="030F0902030302020204" pitchFamily="66" charset="0"/>
              </a:rPr>
              <a:t>It will allows us to start solving our basic task, studying (direct) soft photon yield and the </a:t>
            </a:r>
            <a:r>
              <a:rPr lang="en-US" sz="2800" dirty="0" err="1">
                <a:solidFill>
                  <a:srgbClr val="002060"/>
                </a:solidFill>
                <a:latin typeface="Comic Sans MS" panose="030F0902030302020204" pitchFamily="66" charset="0"/>
              </a:rPr>
              <a:t>pionic</a:t>
            </a:r>
            <a:r>
              <a:rPr lang="en-US" sz="2800" dirty="0">
                <a:solidFill>
                  <a:srgbClr val="002060"/>
                </a:solidFill>
                <a:latin typeface="Comic Sans MS" panose="030F0902030302020204" pitchFamily="66" charset="0"/>
              </a:rPr>
              <a:t> condensate formation (restoration of 𝜋</a:t>
            </a:r>
            <a:r>
              <a:rPr lang="en-US" sz="2800" baseline="30000" dirty="0">
                <a:solidFill>
                  <a:srgbClr val="002060"/>
                </a:solidFill>
                <a:latin typeface="Comic Sans MS" panose="030F0902030302020204" pitchFamily="66" charset="0"/>
              </a:rPr>
              <a:t>0</a:t>
            </a:r>
            <a:r>
              <a:rPr lang="en-US" sz="2800" dirty="0">
                <a:solidFill>
                  <a:srgbClr val="002060"/>
                </a:solidFill>
                <a:latin typeface="Comic Sans MS" panose="030F0902030302020204" pitchFamily="66" charset="0"/>
              </a:rPr>
              <a:t>) in pp (pd, dd) interactions at high multiplicity.</a:t>
            </a:r>
            <a:endParaRPr lang="en-RU" sz="2800" dirty="0">
              <a:solidFill>
                <a:srgbClr val="002060"/>
              </a:solidFill>
              <a:latin typeface="Comic Sans MS" panose="030F09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2E57AA-CB75-6A88-F8AA-A736EDC18F18}"/>
              </a:ext>
            </a:extLst>
          </p:cNvPr>
          <p:cNvSpPr txBox="1"/>
          <p:nvPr/>
        </p:nvSpPr>
        <p:spPr>
          <a:xfrm>
            <a:off x="1949140" y="6013610"/>
            <a:ext cx="7594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RU" dirty="0"/>
              <a:t>https://www.youtube.com/watch?v=wCqX_rNi-60&amp;feature=emb_imp_woyt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ED9917-3F4A-AD29-8EFE-5FEF71FFD50E}"/>
              </a:ext>
            </a:extLst>
          </p:cNvPr>
          <p:cNvSpPr txBox="1"/>
          <p:nvPr/>
        </p:nvSpPr>
        <p:spPr>
          <a:xfrm>
            <a:off x="0" y="6493780"/>
            <a:ext cx="1600200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E. </a:t>
            </a:r>
            <a:r>
              <a:rPr lang="en-US" dirty="0" err="1">
                <a:solidFill>
                  <a:schemeClr val="bg1"/>
                </a:solidFill>
                <a:latin typeface="Comic Sans MS" panose="030F0902030302020204" pitchFamily="66" charset="0"/>
              </a:rPr>
              <a:t>Kokoulina</a:t>
            </a:r>
            <a:endParaRPr lang="en-RU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857CB5-CE0A-D48A-A0E3-95269831AAE9}"/>
              </a:ext>
            </a:extLst>
          </p:cNvPr>
          <p:cNvSpPr txBox="1"/>
          <p:nvPr/>
        </p:nvSpPr>
        <p:spPr>
          <a:xfrm>
            <a:off x="1600201" y="6493780"/>
            <a:ext cx="754379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MiniSPD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 test bench for testing of SPD detectors prototypes</a:t>
            </a:r>
            <a:endParaRPr lang="en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A814CD-A8B6-DC25-70CF-0C03277938D7}"/>
              </a:ext>
            </a:extLst>
          </p:cNvPr>
          <p:cNvSpPr txBox="1"/>
          <p:nvPr/>
        </p:nvSpPr>
        <p:spPr>
          <a:xfrm>
            <a:off x="9144000" y="6493780"/>
            <a:ext cx="3048000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6</a:t>
            </a:r>
            <a:r>
              <a:rPr lang="en-US" baseline="30000" dirty="0">
                <a:solidFill>
                  <a:schemeClr val="bg1"/>
                </a:solidFill>
                <a:latin typeface="Comic Sans MS" panose="030F0902030302020204" pitchFamily="66" charset="0"/>
              </a:rPr>
              <a:t>th</a:t>
            </a:r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 ICPPA, Moscow, Russia</a:t>
            </a:r>
            <a:endParaRPr lang="en-RU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825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058DF48-2060-C348-F5C0-1B2F688765C3}"/>
              </a:ext>
            </a:extLst>
          </p:cNvPr>
          <p:cNvSpPr txBox="1"/>
          <p:nvPr/>
        </p:nvSpPr>
        <p:spPr>
          <a:xfrm>
            <a:off x="990095" y="1547860"/>
            <a:ext cx="1024577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902030302020204" pitchFamily="66" charset="0"/>
              </a:rPr>
              <a:t>Start of construction: 2013.</a:t>
            </a:r>
          </a:p>
          <a:p>
            <a:pPr algn="ctr"/>
            <a:endParaRPr lang="en-GB" sz="2800" dirty="0">
              <a:solidFill>
                <a:srgbClr val="002060"/>
              </a:solidFill>
              <a:latin typeface="Comic Sans MS" panose="030F0902030302020204" pitchFamily="66" charset="0"/>
            </a:endParaRPr>
          </a:p>
          <a:p>
            <a:pPr algn="ctr"/>
            <a:r>
              <a:rPr lang="en-GB" sz="3200" b="1" dirty="0">
                <a:solidFill>
                  <a:srgbClr val="7030A0"/>
                </a:solidFill>
                <a:latin typeface="Comic Sans MS" panose="030F0902030302020204" pitchFamily="66" charset="0"/>
              </a:rPr>
              <a:t> Our accelerator complex is being created               at the JINR, LHEP (Dubna, RF). </a:t>
            </a:r>
          </a:p>
          <a:p>
            <a:pPr algn="ctr"/>
            <a:r>
              <a:rPr lang="en-GB" sz="3200" b="1" dirty="0">
                <a:solidFill>
                  <a:srgbClr val="7030A0"/>
                </a:solidFill>
                <a:latin typeface="Comic Sans MS" panose="030F0902030302020204" pitchFamily="66" charset="0"/>
              </a:rPr>
              <a:t>The main aims are the study of:</a:t>
            </a:r>
          </a:p>
          <a:p>
            <a:pPr marL="514350" indent="-514350">
              <a:buAutoNum type="arabicParenR"/>
            </a:pP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Comic Sans MS" panose="030F0902030302020204" pitchFamily="66" charset="0"/>
              </a:rPr>
              <a:t>the properties of dense baryonic matter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omic Sans MS" panose="030F0902030302020204" pitchFamily="66" charset="0"/>
              </a:rPr>
              <a:t>,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Comic Sans MS" panose="030F0902030302020204" pitchFamily="66" charset="0"/>
              </a:rPr>
              <a:t> a special state of matter in the first moments after the Big Bang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omic Sans MS" panose="030F0902030302020204" pitchFamily="66" charset="0"/>
              </a:rPr>
              <a:t>,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Comic Sans MS" panose="030F0902030302020204" pitchFamily="66" charset="0"/>
              </a:rPr>
              <a:t> formation of quark-gluon plasma (</a:t>
            </a:r>
            <a:r>
              <a:rPr lang="en-GB" sz="3200" b="1" dirty="0">
                <a:solidFill>
                  <a:srgbClr val="C00000"/>
                </a:solidFill>
                <a:latin typeface="Comic Sans MS" panose="030F0902030302020204" pitchFamily="66" charset="0"/>
              </a:rPr>
              <a:t>MPD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Comic Sans MS" panose="030F0902030302020204" pitchFamily="66" charset="0"/>
              </a:rPr>
              <a:t>);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Comic Sans MS" panose="030F0902030302020204" pitchFamily="66" charset="0"/>
            </a:endParaRPr>
          </a:p>
          <a:p>
            <a:pPr marL="514350" indent="-514350">
              <a:buFontTx/>
              <a:buAutoNum type="arabicParenR"/>
            </a:pPr>
            <a:r>
              <a:rPr lang="en-GB" sz="3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spin structure of proton (deuteron) (</a:t>
            </a:r>
            <a:r>
              <a:rPr lang="en-GB" sz="3200" b="1" dirty="0">
                <a:solidFill>
                  <a:srgbClr val="C00000"/>
                </a:solidFill>
                <a:latin typeface="Comic Sans MS" panose="030F0902030302020204" pitchFamily="66" charset="0"/>
              </a:rPr>
              <a:t>SPD</a:t>
            </a:r>
            <a:r>
              <a:rPr lang="en-GB" sz="3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).</a:t>
            </a:r>
            <a:endParaRPr lang="en-RU" sz="3200" b="1" dirty="0">
              <a:solidFill>
                <a:srgbClr val="002060"/>
              </a:solidFill>
              <a:latin typeface="Comic Sans MS" panose="030F0902030302020204" pitchFamily="66" charset="0"/>
            </a:endParaRPr>
          </a:p>
        </p:txBody>
      </p:sp>
      <p:pic>
        <p:nvPicPr>
          <p:cNvPr id="3" name="Graphic 6">
            <a:extLst>
              <a:ext uri="{FF2B5EF4-FFF2-40B4-BE49-F238E27FC236}">
                <a16:creationId xmlns:a16="http://schemas.microsoft.com/office/drawing/2014/main" id="{1DE01634-5ECB-E67E-4220-9B9F5C9AC7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74927" y="1388722"/>
            <a:ext cx="2158130" cy="10790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038785-48DD-2AFA-F3FD-ACB9ECDC1EB7}"/>
              </a:ext>
            </a:extLst>
          </p:cNvPr>
          <p:cNvSpPr txBox="1"/>
          <p:nvPr/>
        </p:nvSpPr>
        <p:spPr>
          <a:xfrm>
            <a:off x="0" y="6493780"/>
            <a:ext cx="1600200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E. </a:t>
            </a:r>
            <a:r>
              <a:rPr lang="en-US" dirty="0" err="1">
                <a:solidFill>
                  <a:schemeClr val="bg1"/>
                </a:solidFill>
                <a:latin typeface="Comic Sans MS" panose="030F0902030302020204" pitchFamily="66" charset="0"/>
              </a:rPr>
              <a:t>Kokoulina</a:t>
            </a:r>
            <a:endParaRPr lang="en-RU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4111EB-2A3C-4B61-7C36-2B5A9248917F}"/>
              </a:ext>
            </a:extLst>
          </p:cNvPr>
          <p:cNvSpPr txBox="1"/>
          <p:nvPr/>
        </p:nvSpPr>
        <p:spPr>
          <a:xfrm>
            <a:off x="1600201" y="6493780"/>
            <a:ext cx="754379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MiniSPD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 test bench for testing of SPD detectors prototypes</a:t>
            </a:r>
            <a:endParaRPr lang="en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7998C7-FE2A-F1DA-0CF0-9FB38B72F891}"/>
              </a:ext>
            </a:extLst>
          </p:cNvPr>
          <p:cNvSpPr txBox="1"/>
          <p:nvPr/>
        </p:nvSpPr>
        <p:spPr>
          <a:xfrm>
            <a:off x="9144000" y="6493780"/>
            <a:ext cx="3048000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6</a:t>
            </a:r>
            <a:r>
              <a:rPr lang="en-US" baseline="30000" dirty="0">
                <a:solidFill>
                  <a:schemeClr val="bg1"/>
                </a:solidFill>
                <a:latin typeface="Comic Sans MS" panose="030F0902030302020204" pitchFamily="66" charset="0"/>
              </a:rPr>
              <a:t>th</a:t>
            </a:r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 ICPPA, Moscow, Russia</a:t>
            </a:r>
            <a:endParaRPr lang="en-RU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E09C78-3825-FF8B-FD93-E4B46D2510C8}"/>
              </a:ext>
            </a:extLst>
          </p:cNvPr>
          <p:cNvSpPr txBox="1"/>
          <p:nvPr/>
        </p:nvSpPr>
        <p:spPr>
          <a:xfrm>
            <a:off x="11407515" y="6013610"/>
            <a:ext cx="784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U" b="1" dirty="0">
                <a:solidFill>
                  <a:srgbClr val="C00000"/>
                </a:solidFill>
                <a:latin typeface="Comic Sans MS" panose="030F0902030302020204" pitchFamily="66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1C54C4-E40C-F3B4-D64C-B15E61027D6A}"/>
              </a:ext>
            </a:extLst>
          </p:cNvPr>
          <p:cNvSpPr txBox="1"/>
          <p:nvPr/>
        </p:nvSpPr>
        <p:spPr>
          <a:xfrm>
            <a:off x="-11570" y="17039"/>
            <a:ext cx="12191999" cy="1226815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0">
                <a:srgbClr val="C00000">
                  <a:tint val="44500"/>
                  <a:satMod val="160000"/>
                  <a:lumMod val="36780"/>
                  <a:lumOff val="6322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043006-76B8-1CD9-D9E7-4D5CB2067B89}"/>
              </a:ext>
            </a:extLst>
          </p:cNvPr>
          <p:cNvSpPr txBox="1"/>
          <p:nvPr/>
        </p:nvSpPr>
        <p:spPr>
          <a:xfrm>
            <a:off x="0" y="574856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902030302020204" pitchFamily="66" charset="0"/>
              </a:rPr>
              <a:t>NICA (</a:t>
            </a:r>
            <a:r>
              <a:rPr lang="en-GB" sz="3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902030302020204" pitchFamily="66" charset="0"/>
              </a:rPr>
              <a:t>N</a:t>
            </a:r>
            <a:r>
              <a:rPr lang="en-GB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902030302020204" pitchFamily="66" charset="0"/>
              </a:rPr>
              <a:t>uclotron</a:t>
            </a:r>
            <a:r>
              <a:rPr lang="en-GB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902030302020204" pitchFamily="66" charset="0"/>
              </a:rPr>
              <a:t> based </a:t>
            </a:r>
            <a:r>
              <a:rPr lang="en-GB" sz="3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902030302020204" pitchFamily="66" charset="0"/>
              </a:rPr>
              <a:t>I</a:t>
            </a:r>
            <a:r>
              <a:rPr lang="en-GB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902030302020204" pitchFamily="66" charset="0"/>
              </a:rPr>
              <a:t>on</a:t>
            </a:r>
            <a:r>
              <a:rPr lang="en-GB" sz="36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902030302020204" pitchFamily="66" charset="0"/>
              </a:rPr>
              <a:t> </a:t>
            </a:r>
            <a:r>
              <a:rPr lang="en-GB" sz="3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902030302020204" pitchFamily="66" charset="0"/>
              </a:rPr>
              <a:t>C</a:t>
            </a:r>
            <a:r>
              <a:rPr lang="en-GB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902030302020204" pitchFamily="66" charset="0"/>
              </a:rPr>
              <a:t>ollider</a:t>
            </a:r>
            <a:r>
              <a:rPr lang="en-GB" sz="36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902030302020204" pitchFamily="66" charset="0"/>
              </a:rPr>
              <a:t> </a:t>
            </a:r>
            <a:r>
              <a:rPr lang="en-GB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902030302020204" pitchFamily="66" charset="0"/>
              </a:rPr>
              <a:t>fAcility</a:t>
            </a:r>
            <a:r>
              <a:rPr lang="en-GB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902030302020204" pitchFamily="66" charset="0"/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7C88F5-C3FE-CE25-72F8-EBC096A5AC9B}"/>
              </a:ext>
            </a:extLst>
          </p:cNvPr>
          <p:cNvSpPr txBox="1"/>
          <p:nvPr/>
        </p:nvSpPr>
        <p:spPr>
          <a:xfrm>
            <a:off x="0" y="0"/>
            <a:ext cx="6096000" cy="42826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1978E9-4FD3-4FAB-9AD7-3A327C994B7F}"/>
              </a:ext>
            </a:extLst>
          </p:cNvPr>
          <p:cNvSpPr txBox="1"/>
          <p:nvPr/>
        </p:nvSpPr>
        <p:spPr>
          <a:xfrm>
            <a:off x="6096001" y="1725"/>
            <a:ext cx="6096000" cy="4282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C62CC1-8C5F-EB65-BE65-BBA7EFFFFF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926" y="1458959"/>
            <a:ext cx="1839854" cy="91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3466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E3D0943-987C-544A-077A-80A7D0D1A896}"/>
              </a:ext>
            </a:extLst>
          </p:cNvPr>
          <p:cNvSpPr txBox="1"/>
          <p:nvPr/>
        </p:nvSpPr>
        <p:spPr>
          <a:xfrm>
            <a:off x="-11570" y="17039"/>
            <a:ext cx="12191999" cy="1226815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0">
                <a:srgbClr val="C00000">
                  <a:tint val="44500"/>
                  <a:satMod val="160000"/>
                  <a:lumMod val="36780"/>
                  <a:lumOff val="6322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904BB1-9288-056D-7225-FCE9E546A725}"/>
              </a:ext>
            </a:extLst>
          </p:cNvPr>
          <p:cNvSpPr txBox="1"/>
          <p:nvPr/>
        </p:nvSpPr>
        <p:spPr>
          <a:xfrm>
            <a:off x="0" y="0"/>
            <a:ext cx="6096000" cy="42826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6E630F-4927-046A-A2E7-FDE81FBDBFE2}"/>
              </a:ext>
            </a:extLst>
          </p:cNvPr>
          <p:cNvSpPr txBox="1"/>
          <p:nvPr/>
        </p:nvSpPr>
        <p:spPr>
          <a:xfrm>
            <a:off x="6096001" y="1725"/>
            <a:ext cx="6096000" cy="4282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CDEF9F-0CCB-C69F-092A-E90835AD2371}"/>
              </a:ext>
            </a:extLst>
          </p:cNvPr>
          <p:cNvSpPr txBox="1"/>
          <p:nvPr/>
        </p:nvSpPr>
        <p:spPr>
          <a:xfrm>
            <a:off x="2899687" y="2721114"/>
            <a:ext cx="60001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902030302020204" pitchFamily="66" charset="0"/>
              </a:rPr>
              <a:t>Backup</a:t>
            </a:r>
            <a:endParaRPr lang="en-RU" sz="4000" dirty="0">
              <a:solidFill>
                <a:srgbClr val="C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C96A10-4749-068B-EC78-5C5AEDFF2A32}"/>
              </a:ext>
            </a:extLst>
          </p:cNvPr>
          <p:cNvSpPr txBox="1"/>
          <p:nvPr/>
        </p:nvSpPr>
        <p:spPr>
          <a:xfrm>
            <a:off x="0" y="6493780"/>
            <a:ext cx="1600200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E. </a:t>
            </a:r>
            <a:r>
              <a:rPr lang="en-US" dirty="0" err="1">
                <a:solidFill>
                  <a:schemeClr val="bg1"/>
                </a:solidFill>
                <a:latin typeface="Comic Sans MS" panose="030F0902030302020204" pitchFamily="66" charset="0"/>
              </a:rPr>
              <a:t>Kokoulina</a:t>
            </a:r>
            <a:endParaRPr lang="en-RU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AC8DA0-F395-CAFF-90AB-EEBD9D7F85ED}"/>
              </a:ext>
            </a:extLst>
          </p:cNvPr>
          <p:cNvSpPr txBox="1"/>
          <p:nvPr/>
        </p:nvSpPr>
        <p:spPr>
          <a:xfrm>
            <a:off x="1600201" y="6493780"/>
            <a:ext cx="754379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MiniSPD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 test bench for testing of SPD detectors prototypes</a:t>
            </a:r>
            <a:endParaRPr lang="en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9CD10B-689F-641F-2CC9-7AD52F43B58C}"/>
              </a:ext>
            </a:extLst>
          </p:cNvPr>
          <p:cNvSpPr txBox="1"/>
          <p:nvPr/>
        </p:nvSpPr>
        <p:spPr>
          <a:xfrm>
            <a:off x="9144000" y="6493780"/>
            <a:ext cx="3048000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6</a:t>
            </a:r>
            <a:r>
              <a:rPr lang="en-US" baseline="30000" dirty="0">
                <a:solidFill>
                  <a:schemeClr val="bg1"/>
                </a:solidFill>
                <a:latin typeface="Comic Sans MS" panose="030F0902030302020204" pitchFamily="66" charset="0"/>
              </a:rPr>
              <a:t>th</a:t>
            </a:r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 ICPPA, Moscow, Russia</a:t>
            </a:r>
            <a:endParaRPr lang="en-RU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3219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9E57E3E-D11D-5D0B-EFD9-A86005CC8DD0}"/>
              </a:ext>
            </a:extLst>
          </p:cNvPr>
          <p:cNvSpPr txBox="1"/>
          <p:nvPr/>
        </p:nvSpPr>
        <p:spPr>
          <a:xfrm>
            <a:off x="11348581" y="6013610"/>
            <a:ext cx="843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U" b="1" dirty="0">
                <a:solidFill>
                  <a:srgbClr val="C00000"/>
                </a:solidFill>
                <a:latin typeface="Comic Sans MS" panose="030F0902030302020204" pitchFamily="66" charset="0"/>
              </a:rPr>
              <a:t>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FC7E64-0B19-5EED-9D91-D46137BD5754}"/>
              </a:ext>
            </a:extLst>
          </p:cNvPr>
          <p:cNvSpPr txBox="1"/>
          <p:nvPr/>
        </p:nvSpPr>
        <p:spPr>
          <a:xfrm>
            <a:off x="-11570" y="17039"/>
            <a:ext cx="12191999" cy="1226815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0">
                <a:srgbClr val="C00000">
                  <a:tint val="44500"/>
                  <a:satMod val="160000"/>
                  <a:lumMod val="36780"/>
                  <a:lumOff val="6322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3C7D5C-2A74-EDF9-B9B3-56585BC83E83}"/>
              </a:ext>
            </a:extLst>
          </p:cNvPr>
          <p:cNvSpPr txBox="1"/>
          <p:nvPr/>
        </p:nvSpPr>
        <p:spPr>
          <a:xfrm>
            <a:off x="0" y="574856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902030302020204" pitchFamily="66" charset="0"/>
              </a:rPr>
              <a:t>General layout of SPD setup</a:t>
            </a:r>
            <a:endParaRPr lang="en-RU" sz="3600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23C98F-F571-EEE2-AA29-9079FA3F3281}"/>
              </a:ext>
            </a:extLst>
          </p:cNvPr>
          <p:cNvSpPr txBox="1"/>
          <p:nvPr/>
        </p:nvSpPr>
        <p:spPr>
          <a:xfrm>
            <a:off x="0" y="0"/>
            <a:ext cx="6096000" cy="42826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C7BD81-7BDB-FCB8-7C42-C822A03F4D00}"/>
              </a:ext>
            </a:extLst>
          </p:cNvPr>
          <p:cNvSpPr txBox="1"/>
          <p:nvPr/>
        </p:nvSpPr>
        <p:spPr>
          <a:xfrm>
            <a:off x="6096001" y="1725"/>
            <a:ext cx="6096000" cy="4282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01DB0C-58A1-05CC-8F3F-220731489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350" y="1330043"/>
            <a:ext cx="10909300" cy="46609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524B378-72CB-255A-B5F5-842E16CA79B0}"/>
              </a:ext>
            </a:extLst>
          </p:cNvPr>
          <p:cNvSpPr txBox="1"/>
          <p:nvPr/>
        </p:nvSpPr>
        <p:spPr>
          <a:xfrm>
            <a:off x="7350125" y="5158625"/>
            <a:ext cx="27463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2102.00442[hep-ex]</a:t>
            </a:r>
            <a:endParaRPr lang="en-RU" sz="20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DEAD5A-EB97-8FF6-6C14-3E0A4434A27B}"/>
              </a:ext>
            </a:extLst>
          </p:cNvPr>
          <p:cNvSpPr txBox="1"/>
          <p:nvPr/>
        </p:nvSpPr>
        <p:spPr>
          <a:xfrm>
            <a:off x="0" y="6493780"/>
            <a:ext cx="1600200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E. </a:t>
            </a:r>
            <a:r>
              <a:rPr lang="en-US" dirty="0" err="1">
                <a:solidFill>
                  <a:schemeClr val="bg1"/>
                </a:solidFill>
                <a:latin typeface="Comic Sans MS" panose="030F0902030302020204" pitchFamily="66" charset="0"/>
              </a:rPr>
              <a:t>Kokoulina</a:t>
            </a:r>
            <a:endParaRPr lang="en-RU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2B5D79-03C9-B485-5730-2F0A662179BC}"/>
              </a:ext>
            </a:extLst>
          </p:cNvPr>
          <p:cNvSpPr txBox="1"/>
          <p:nvPr/>
        </p:nvSpPr>
        <p:spPr>
          <a:xfrm>
            <a:off x="1600201" y="6493780"/>
            <a:ext cx="754379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MiniSPD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 test bench for testing of SPD detectors prototypes</a:t>
            </a:r>
            <a:endParaRPr lang="en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0C0B1A-C480-D87D-2DE5-E336BE25F43F}"/>
              </a:ext>
            </a:extLst>
          </p:cNvPr>
          <p:cNvSpPr txBox="1"/>
          <p:nvPr/>
        </p:nvSpPr>
        <p:spPr>
          <a:xfrm>
            <a:off x="9144000" y="6493780"/>
            <a:ext cx="3048000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6</a:t>
            </a:r>
            <a:r>
              <a:rPr lang="en-US" baseline="30000" dirty="0">
                <a:solidFill>
                  <a:schemeClr val="bg1"/>
                </a:solidFill>
                <a:latin typeface="Comic Sans MS" panose="030F0902030302020204" pitchFamily="66" charset="0"/>
              </a:rPr>
              <a:t>th</a:t>
            </a:r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 ICPPA, Moscow, Russia</a:t>
            </a:r>
            <a:endParaRPr lang="en-RU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23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ЛУ-20">
            <a:extLst>
              <a:ext uri="{FF2B5EF4-FFF2-40B4-BE49-F238E27FC236}">
                <a16:creationId xmlns:a16="http://schemas.microsoft.com/office/drawing/2014/main" id="{1C962D22-6F49-45B2-2605-16B9D21BD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029" y="1389666"/>
            <a:ext cx="8975942" cy="504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BE94EC-3A88-84C1-63A9-5446E44A6CF5}"/>
              </a:ext>
            </a:extLst>
          </p:cNvPr>
          <p:cNvSpPr txBox="1"/>
          <p:nvPr/>
        </p:nvSpPr>
        <p:spPr>
          <a:xfrm>
            <a:off x="-11570" y="17039"/>
            <a:ext cx="12191999" cy="1226815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0">
                <a:srgbClr val="C00000">
                  <a:tint val="44500"/>
                  <a:satMod val="160000"/>
                  <a:lumMod val="36780"/>
                  <a:lumOff val="6322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FB400B-5F09-95F5-769F-048925C53125}"/>
              </a:ext>
            </a:extLst>
          </p:cNvPr>
          <p:cNvSpPr txBox="1"/>
          <p:nvPr/>
        </p:nvSpPr>
        <p:spPr>
          <a:xfrm>
            <a:off x="0" y="574856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902030302020204" pitchFamily="66" charset="0"/>
              </a:rPr>
              <a:t>Light Ion Linear Accelerator (LU-20)</a:t>
            </a:r>
            <a:endParaRPr lang="en-RU" sz="3200" b="1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Comic Sans MS" panose="030F09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BCA505-A9C6-CE88-F5FB-43D3B355A83B}"/>
              </a:ext>
            </a:extLst>
          </p:cNvPr>
          <p:cNvSpPr txBox="1"/>
          <p:nvPr/>
        </p:nvSpPr>
        <p:spPr>
          <a:xfrm>
            <a:off x="0" y="0"/>
            <a:ext cx="6096000" cy="42826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F67F6F-F644-D655-C8A0-0268D7FF28AA}"/>
              </a:ext>
            </a:extLst>
          </p:cNvPr>
          <p:cNvSpPr txBox="1"/>
          <p:nvPr/>
        </p:nvSpPr>
        <p:spPr>
          <a:xfrm>
            <a:off x="6096001" y="1725"/>
            <a:ext cx="6096000" cy="4282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A54264-C41C-7A2D-C96D-C0D4D88B4FAC}"/>
              </a:ext>
            </a:extLst>
          </p:cNvPr>
          <p:cNvSpPr txBox="1"/>
          <p:nvPr/>
        </p:nvSpPr>
        <p:spPr>
          <a:xfrm>
            <a:off x="0" y="6493780"/>
            <a:ext cx="1600200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E. </a:t>
            </a:r>
            <a:r>
              <a:rPr lang="en-US" dirty="0" err="1">
                <a:solidFill>
                  <a:schemeClr val="bg1"/>
                </a:solidFill>
                <a:latin typeface="Comic Sans MS" panose="030F0902030302020204" pitchFamily="66" charset="0"/>
              </a:rPr>
              <a:t>Kokoulina</a:t>
            </a:r>
            <a:endParaRPr lang="en-RU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F3AF1E-738E-23AA-3FD9-7F609672DE2C}"/>
              </a:ext>
            </a:extLst>
          </p:cNvPr>
          <p:cNvSpPr txBox="1"/>
          <p:nvPr/>
        </p:nvSpPr>
        <p:spPr>
          <a:xfrm>
            <a:off x="1600201" y="6493780"/>
            <a:ext cx="754379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MiniSPD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 test bench for testing of SPD detectors prototypes</a:t>
            </a:r>
            <a:endParaRPr lang="en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193D13-EA94-E41C-1F3D-AB6890F68387}"/>
              </a:ext>
            </a:extLst>
          </p:cNvPr>
          <p:cNvSpPr txBox="1"/>
          <p:nvPr/>
        </p:nvSpPr>
        <p:spPr>
          <a:xfrm>
            <a:off x="9144000" y="6493780"/>
            <a:ext cx="3048000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6</a:t>
            </a:r>
            <a:r>
              <a:rPr lang="en-US" baseline="30000" dirty="0">
                <a:solidFill>
                  <a:schemeClr val="bg1"/>
                </a:solidFill>
                <a:latin typeface="Comic Sans MS" panose="030F0902030302020204" pitchFamily="66" charset="0"/>
              </a:rPr>
              <a:t>th</a:t>
            </a:r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 ICPPA, Moscow, Russia</a:t>
            </a:r>
            <a:endParaRPr lang="en-RU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2552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Нуклотрон">
            <a:extLst>
              <a:ext uri="{FF2B5EF4-FFF2-40B4-BE49-F238E27FC236}">
                <a16:creationId xmlns:a16="http://schemas.microsoft.com/office/drawing/2014/main" id="{8FEAA537-053F-8F0B-0F29-46DE0E9C3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613" y="1572074"/>
            <a:ext cx="8235241" cy="517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5AD885-0045-A950-ADDB-4DF941B6E48C}"/>
              </a:ext>
            </a:extLst>
          </p:cNvPr>
          <p:cNvSpPr txBox="1"/>
          <p:nvPr/>
        </p:nvSpPr>
        <p:spPr>
          <a:xfrm>
            <a:off x="11407515" y="6013610"/>
            <a:ext cx="784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U" b="1" dirty="0">
                <a:solidFill>
                  <a:srgbClr val="C00000"/>
                </a:solidFill>
                <a:latin typeface="Comic Sans MS" panose="030F0902030302020204" pitchFamily="66" charset="0"/>
              </a:rPr>
              <a:t>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41128B-1ED3-D5A1-5D78-A4BD6AE72824}"/>
              </a:ext>
            </a:extLst>
          </p:cNvPr>
          <p:cNvSpPr txBox="1"/>
          <p:nvPr/>
        </p:nvSpPr>
        <p:spPr>
          <a:xfrm>
            <a:off x="-11570" y="17039"/>
            <a:ext cx="12191999" cy="1226815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0">
                <a:srgbClr val="C00000">
                  <a:tint val="44500"/>
                  <a:satMod val="160000"/>
                  <a:lumMod val="36780"/>
                  <a:lumOff val="6322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561EAB-288E-636C-C0A2-F75ED6E3644A}"/>
              </a:ext>
            </a:extLst>
          </p:cNvPr>
          <p:cNvSpPr txBox="1"/>
          <p:nvPr/>
        </p:nvSpPr>
        <p:spPr>
          <a:xfrm>
            <a:off x="0" y="574856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902030302020204" pitchFamily="66" charset="0"/>
              </a:rPr>
              <a:t>Nuclotron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902030302020204" pitchFamily="66" charset="0"/>
              </a:rPr>
              <a:t> – superconducting heavy ion accelerator</a:t>
            </a:r>
            <a:r>
              <a:rPr lang="en-GB" sz="3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902030302020204" pitchFamily="66" charset="0"/>
              </a:rPr>
              <a:t> </a:t>
            </a:r>
            <a:endParaRPr lang="en-RU" sz="3600" b="1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Comic Sans MS" panose="030F09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057566-3EDC-F8C0-EF45-EB3AE6DEC5D0}"/>
              </a:ext>
            </a:extLst>
          </p:cNvPr>
          <p:cNvSpPr txBox="1"/>
          <p:nvPr/>
        </p:nvSpPr>
        <p:spPr>
          <a:xfrm>
            <a:off x="0" y="0"/>
            <a:ext cx="6096000" cy="42826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A341AB-AD9D-23AA-FD66-54628C3E255B}"/>
              </a:ext>
            </a:extLst>
          </p:cNvPr>
          <p:cNvSpPr txBox="1"/>
          <p:nvPr/>
        </p:nvSpPr>
        <p:spPr>
          <a:xfrm>
            <a:off x="6096001" y="1725"/>
            <a:ext cx="6096000" cy="4282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883835-D01E-39E9-8531-AFED8859120E}"/>
              </a:ext>
            </a:extLst>
          </p:cNvPr>
          <p:cNvSpPr txBox="1"/>
          <p:nvPr/>
        </p:nvSpPr>
        <p:spPr>
          <a:xfrm>
            <a:off x="0" y="6493780"/>
            <a:ext cx="3557392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E. </a:t>
            </a:r>
            <a:r>
              <a:rPr lang="en-US" dirty="0" err="1">
                <a:solidFill>
                  <a:schemeClr val="bg1"/>
                </a:solidFill>
                <a:latin typeface="Comic Sans MS" panose="030F0902030302020204" pitchFamily="66" charset="0"/>
              </a:rPr>
              <a:t>Kokoulina</a:t>
            </a:r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 (</a:t>
            </a:r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kokoulina@jinr.ru</a:t>
            </a:r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)  </a:t>
            </a:r>
            <a:endParaRPr lang="en-RU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CB85BD-241C-EE87-D458-1704F9DD4C73}"/>
              </a:ext>
            </a:extLst>
          </p:cNvPr>
          <p:cNvSpPr txBox="1"/>
          <p:nvPr/>
        </p:nvSpPr>
        <p:spPr>
          <a:xfrm>
            <a:off x="3494761" y="6493780"/>
            <a:ext cx="480999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MiniSPD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 stand for testing Si-detectors</a:t>
            </a:r>
            <a:endParaRPr lang="en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8A4BA7-5F91-8B1E-A382-17B7C56AA5D4}"/>
              </a:ext>
            </a:extLst>
          </p:cNvPr>
          <p:cNvSpPr txBox="1"/>
          <p:nvPr/>
        </p:nvSpPr>
        <p:spPr>
          <a:xfrm>
            <a:off x="8304756" y="6493780"/>
            <a:ext cx="3887244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NPCS, 21.06.22, Minsk, Belarus</a:t>
            </a:r>
            <a:endParaRPr lang="en-RU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1874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25AD885-0045-A950-ADDB-4DF941B6E48C}"/>
              </a:ext>
            </a:extLst>
          </p:cNvPr>
          <p:cNvSpPr txBox="1"/>
          <p:nvPr/>
        </p:nvSpPr>
        <p:spPr>
          <a:xfrm>
            <a:off x="11407515" y="6013610"/>
            <a:ext cx="784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U" b="1" dirty="0">
                <a:solidFill>
                  <a:srgbClr val="C00000"/>
                </a:solidFill>
                <a:latin typeface="Comic Sans MS" panose="030F0902030302020204" pitchFamily="66" charset="0"/>
              </a:rPr>
              <a:t>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41128B-1ED3-D5A1-5D78-A4BD6AE72824}"/>
              </a:ext>
            </a:extLst>
          </p:cNvPr>
          <p:cNvSpPr txBox="1"/>
          <p:nvPr/>
        </p:nvSpPr>
        <p:spPr>
          <a:xfrm>
            <a:off x="-11570" y="17039"/>
            <a:ext cx="12191999" cy="1226815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0">
                <a:srgbClr val="C00000">
                  <a:tint val="44500"/>
                  <a:satMod val="160000"/>
                  <a:lumMod val="36780"/>
                  <a:lumOff val="6322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561EAB-288E-636C-C0A2-F75ED6E3644A}"/>
              </a:ext>
            </a:extLst>
          </p:cNvPr>
          <p:cNvSpPr txBox="1"/>
          <p:nvPr/>
        </p:nvSpPr>
        <p:spPr>
          <a:xfrm>
            <a:off x="0" y="574856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902030302020204" pitchFamily="66" charset="0"/>
              </a:rPr>
              <a:t>First magnet in collider’s tunnel</a:t>
            </a:r>
            <a:endParaRPr lang="en-RU" sz="3600" b="1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Comic Sans MS" panose="030F09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057566-3EDC-F8C0-EF45-EB3AE6DEC5D0}"/>
              </a:ext>
            </a:extLst>
          </p:cNvPr>
          <p:cNvSpPr txBox="1"/>
          <p:nvPr/>
        </p:nvSpPr>
        <p:spPr>
          <a:xfrm>
            <a:off x="0" y="0"/>
            <a:ext cx="6096000" cy="42826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A341AB-AD9D-23AA-FD66-54628C3E255B}"/>
              </a:ext>
            </a:extLst>
          </p:cNvPr>
          <p:cNvSpPr txBox="1"/>
          <p:nvPr/>
        </p:nvSpPr>
        <p:spPr>
          <a:xfrm>
            <a:off x="6096001" y="1725"/>
            <a:ext cx="6096000" cy="4282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D3659BF-FA7A-4409-DF1A-51B5D5C52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661" y="1491126"/>
            <a:ext cx="4140200" cy="31051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17508E4-E95D-C89B-D1B2-4A618E5D72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29" r="13021"/>
          <a:stretch/>
        </p:blipFill>
        <p:spPr>
          <a:xfrm>
            <a:off x="6300931" y="1491126"/>
            <a:ext cx="4650975" cy="310627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6DACE70-6EE8-50E6-0B92-881B5175D3D9}"/>
              </a:ext>
            </a:extLst>
          </p:cNvPr>
          <p:cNvSpPr txBox="1"/>
          <p:nvPr/>
        </p:nvSpPr>
        <p:spPr>
          <a:xfrm>
            <a:off x="1284432" y="4651928"/>
            <a:ext cx="985519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000" b="1" u="none" strike="noStrike" dirty="0">
                <a:solidFill>
                  <a:srgbClr val="002060"/>
                </a:solidFill>
                <a:effectLst/>
                <a:latin typeface="Comic Sans MS" panose="030F0902030302020204" pitchFamily="66" charset="0"/>
              </a:rPr>
              <a:t>On 28 December last year, the first superconducting magnet was installed in the tunnel of the </a:t>
            </a:r>
            <a:r>
              <a:rPr lang="en-GB" sz="2000" b="1" u="none" strike="noStrike" dirty="0">
                <a:solidFill>
                  <a:srgbClr val="C00000"/>
                </a:solidFill>
                <a:effectLst/>
                <a:latin typeface="Comic Sans MS" panose="030F0902030302020204" pitchFamily="66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NICA</a:t>
            </a:r>
            <a:r>
              <a:rPr lang="en-GB" sz="2000" b="1" u="none" strike="noStrike" dirty="0">
                <a:solidFill>
                  <a:srgbClr val="C00000"/>
                </a:solidFill>
                <a:effectLst/>
                <a:latin typeface="Comic Sans MS" panose="030F0902030302020204" pitchFamily="66" charset="0"/>
              </a:rPr>
              <a:t> </a:t>
            </a:r>
            <a:r>
              <a:rPr lang="en-GB" sz="2000" b="1" u="none" strike="noStrike" dirty="0">
                <a:solidFill>
                  <a:srgbClr val="002060"/>
                </a:solidFill>
                <a:effectLst/>
                <a:latin typeface="Comic Sans MS" panose="030F0902030302020204" pitchFamily="66" charset="0"/>
              </a:rPr>
              <a:t>accelerator complex. Moreover, a testing system of the </a:t>
            </a:r>
            <a:r>
              <a:rPr lang="en-GB" sz="2000" b="1" u="sng" strike="noStrike" dirty="0">
                <a:solidFill>
                  <a:srgbClr val="FF0000"/>
                </a:solidFill>
                <a:effectLst/>
                <a:latin typeface="Comic Sans MS" panose="030F0902030302020204" pitchFamily="66" charset="0"/>
              </a:rPr>
              <a:t>MPD</a:t>
            </a:r>
            <a:r>
              <a:rPr lang="ru-RU" sz="2000" b="1" u="none" strike="noStrike" dirty="0">
                <a:solidFill>
                  <a:srgbClr val="002060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en-GB" sz="2000" b="1" u="none" strike="noStrike" dirty="0">
                <a:solidFill>
                  <a:srgbClr val="002060"/>
                </a:solidFill>
                <a:effectLst/>
                <a:latin typeface="Comic Sans MS" panose="030F0902030302020204" pitchFamily="66" charset="0"/>
              </a:rPr>
              <a:t>solenoid was launched. </a:t>
            </a:r>
            <a:r>
              <a:rPr lang="en-GB" sz="2000" dirty="0">
                <a:solidFill>
                  <a:srgbClr val="002060"/>
                </a:solidFill>
                <a:latin typeface="Comic Sans MS" panose="030F0902030302020204" pitchFamily="66" charset="0"/>
              </a:rPr>
              <a:t>The magnet factory produces superconducting magnets not only for the NICA project but also for the German project FAIR. The next purchasers of Dubna magnets will be China and CERN.</a:t>
            </a:r>
            <a:endParaRPr lang="en-RU" sz="2000" b="1" dirty="0">
              <a:solidFill>
                <a:srgbClr val="002060"/>
              </a:solidFill>
              <a:latin typeface="Comic Sans MS" panose="030F0902030302020204" pitchFamily="66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77B0C4-6937-96DB-FEE9-B5819E82EE23}"/>
              </a:ext>
            </a:extLst>
          </p:cNvPr>
          <p:cNvSpPr txBox="1"/>
          <p:nvPr/>
        </p:nvSpPr>
        <p:spPr>
          <a:xfrm>
            <a:off x="0" y="6493780"/>
            <a:ext cx="1600200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E. </a:t>
            </a:r>
            <a:r>
              <a:rPr lang="en-US" dirty="0" err="1">
                <a:solidFill>
                  <a:schemeClr val="bg1"/>
                </a:solidFill>
                <a:latin typeface="Comic Sans MS" panose="030F0902030302020204" pitchFamily="66" charset="0"/>
              </a:rPr>
              <a:t>Kokoulina</a:t>
            </a:r>
            <a:endParaRPr lang="en-RU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E92797-7B7C-2484-4BE9-9A24184E3DB0}"/>
              </a:ext>
            </a:extLst>
          </p:cNvPr>
          <p:cNvSpPr txBox="1"/>
          <p:nvPr/>
        </p:nvSpPr>
        <p:spPr>
          <a:xfrm>
            <a:off x="1600201" y="6493780"/>
            <a:ext cx="754379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MiniSPD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 test bench for testing of SPD detectors prototypes</a:t>
            </a:r>
            <a:endParaRPr lang="en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6E274D-8235-484F-DE4C-1E523553F19D}"/>
              </a:ext>
            </a:extLst>
          </p:cNvPr>
          <p:cNvSpPr txBox="1"/>
          <p:nvPr/>
        </p:nvSpPr>
        <p:spPr>
          <a:xfrm>
            <a:off x="9144000" y="6493780"/>
            <a:ext cx="3048000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6</a:t>
            </a:r>
            <a:r>
              <a:rPr lang="en-US" baseline="30000" dirty="0">
                <a:solidFill>
                  <a:schemeClr val="bg1"/>
                </a:solidFill>
                <a:latin typeface="Comic Sans MS" panose="030F0902030302020204" pitchFamily="66" charset="0"/>
              </a:rPr>
              <a:t>th</a:t>
            </a:r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 ICPPA, Moscow, Russia</a:t>
            </a:r>
            <a:endParaRPr lang="en-RU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9038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73F6845-B678-F11C-3A4A-D74AB7F33DCB}"/>
              </a:ext>
            </a:extLst>
          </p:cNvPr>
          <p:cNvSpPr txBox="1"/>
          <p:nvPr/>
        </p:nvSpPr>
        <p:spPr>
          <a:xfrm>
            <a:off x="11348581" y="6013610"/>
            <a:ext cx="843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U" b="1" dirty="0">
                <a:solidFill>
                  <a:srgbClr val="C00000"/>
                </a:solidFill>
                <a:latin typeface="Comic Sans MS" panose="030F0902030302020204" pitchFamily="66" charset="0"/>
              </a:rPr>
              <a:t>12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96E8C9-F456-37FD-19AE-D6F706020855}"/>
              </a:ext>
            </a:extLst>
          </p:cNvPr>
          <p:cNvSpPr txBox="1"/>
          <p:nvPr/>
        </p:nvSpPr>
        <p:spPr>
          <a:xfrm>
            <a:off x="-11570" y="17039"/>
            <a:ext cx="12191999" cy="1226815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0">
                <a:srgbClr val="C00000">
                  <a:tint val="44500"/>
                  <a:satMod val="160000"/>
                  <a:lumMod val="36780"/>
                  <a:lumOff val="6322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8CEAE8-344E-4958-7B15-0A3DF5E32A33}"/>
              </a:ext>
            </a:extLst>
          </p:cNvPr>
          <p:cNvSpPr txBox="1"/>
          <p:nvPr/>
        </p:nvSpPr>
        <p:spPr>
          <a:xfrm>
            <a:off x="0" y="574856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902030302020204" pitchFamily="66" charset="0"/>
              </a:rPr>
              <a:t>Layout of silicon plates at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902030302020204" pitchFamily="66" charset="0"/>
              </a:rPr>
              <a:t>MiniSPD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902030302020204" pitchFamily="66" charset="0"/>
              </a:rPr>
              <a:t> stand</a:t>
            </a:r>
            <a:endParaRPr lang="en-RU" sz="3600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BF99B8-B622-652D-DE77-6622F16D54AD}"/>
              </a:ext>
            </a:extLst>
          </p:cNvPr>
          <p:cNvSpPr txBox="1"/>
          <p:nvPr/>
        </p:nvSpPr>
        <p:spPr>
          <a:xfrm>
            <a:off x="0" y="0"/>
            <a:ext cx="6096000" cy="42826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4A800B-443B-BAC4-7719-BF506ADC5EC5}"/>
              </a:ext>
            </a:extLst>
          </p:cNvPr>
          <p:cNvSpPr txBox="1"/>
          <p:nvPr/>
        </p:nvSpPr>
        <p:spPr>
          <a:xfrm>
            <a:off x="6096001" y="1725"/>
            <a:ext cx="6096000" cy="4282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AA299B-4F86-835E-96D1-566B311A4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507" y="1278353"/>
            <a:ext cx="4429428" cy="5341656"/>
          </a:xfrm>
          <a:prstGeom prst="rect">
            <a:avLst/>
          </a:prstGeom>
        </p:spPr>
      </p:pic>
      <p:cxnSp>
        <p:nvCxnSpPr>
          <p:cNvPr id="12" name="Прямая со стрелкой 8">
            <a:extLst>
              <a:ext uri="{FF2B5EF4-FFF2-40B4-BE49-F238E27FC236}">
                <a16:creationId xmlns:a16="http://schemas.microsoft.com/office/drawing/2014/main" id="{BBECD06C-BF0D-9ACC-14B1-09C63CDE8B6E}"/>
              </a:ext>
            </a:extLst>
          </p:cNvPr>
          <p:cNvCxnSpPr/>
          <p:nvPr/>
        </p:nvCxnSpPr>
        <p:spPr>
          <a:xfrm>
            <a:off x="1248651" y="3784442"/>
            <a:ext cx="0" cy="13771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1">
            <a:extLst>
              <a:ext uri="{FF2B5EF4-FFF2-40B4-BE49-F238E27FC236}">
                <a16:creationId xmlns:a16="http://schemas.microsoft.com/office/drawing/2014/main" id="{13E30BEA-4022-406F-2C36-86672637293B}"/>
              </a:ext>
            </a:extLst>
          </p:cNvPr>
          <p:cNvCxnSpPr/>
          <p:nvPr/>
        </p:nvCxnSpPr>
        <p:spPr>
          <a:xfrm flipV="1">
            <a:off x="1248650" y="3006399"/>
            <a:ext cx="1000039" cy="78205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6">
            <a:extLst>
              <a:ext uri="{FF2B5EF4-FFF2-40B4-BE49-F238E27FC236}">
                <a16:creationId xmlns:a16="http://schemas.microsoft.com/office/drawing/2014/main" id="{F0D71E21-217C-4EF3-0666-A586B84F53B7}"/>
              </a:ext>
            </a:extLst>
          </p:cNvPr>
          <p:cNvCxnSpPr/>
          <p:nvPr/>
        </p:nvCxnSpPr>
        <p:spPr>
          <a:xfrm>
            <a:off x="1248651" y="3780432"/>
            <a:ext cx="1336923" cy="802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94330EC-7D93-C8CF-FAB7-375FC7F11E18}"/>
              </a:ext>
            </a:extLst>
          </p:cNvPr>
          <p:cNvSpPr txBox="1"/>
          <p:nvPr/>
        </p:nvSpPr>
        <p:spPr>
          <a:xfrm>
            <a:off x="1305759" y="4927442"/>
            <a:ext cx="3802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Z</a:t>
            </a:r>
            <a:endParaRPr lang="ru-RU" sz="32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346AF0-F06C-A446-B2BF-688F8AEF99D2}"/>
              </a:ext>
            </a:extLst>
          </p:cNvPr>
          <p:cNvSpPr txBox="1"/>
          <p:nvPr/>
        </p:nvSpPr>
        <p:spPr>
          <a:xfrm>
            <a:off x="2132672" y="3773172"/>
            <a:ext cx="410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X</a:t>
            </a:r>
            <a:endParaRPr lang="ru-RU" sz="32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4C4C61-BA63-47D3-98D5-68ADE9B3EFA7}"/>
              </a:ext>
            </a:extLst>
          </p:cNvPr>
          <p:cNvSpPr txBox="1"/>
          <p:nvPr/>
        </p:nvSpPr>
        <p:spPr>
          <a:xfrm>
            <a:off x="1683700" y="2626162"/>
            <a:ext cx="397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Y</a:t>
            </a:r>
            <a:endParaRPr lang="ru-RU" sz="32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FC5EDC-2E90-7323-5D8B-1A1C0E28794E}"/>
              </a:ext>
            </a:extLst>
          </p:cNvPr>
          <p:cNvSpPr txBox="1"/>
          <p:nvPr/>
        </p:nvSpPr>
        <p:spPr>
          <a:xfrm>
            <a:off x="632688" y="2071654"/>
            <a:ext cx="29999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  <a:effectLst/>
                <a:latin typeface="Comic Sans MS" panose="030F0902030302020204" pitchFamily="66" charset="0"/>
              </a:rPr>
              <a:t>Our coordinate system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94EC93-1619-64B9-7232-82E0F52D1630}"/>
              </a:ext>
            </a:extLst>
          </p:cNvPr>
          <p:cNvSpPr txBox="1"/>
          <p:nvPr/>
        </p:nvSpPr>
        <p:spPr>
          <a:xfrm>
            <a:off x="6400800" y="1341629"/>
            <a:ext cx="531495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RU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Modules of two-sided Si-plates: </a:t>
            </a:r>
            <a:r>
              <a:rPr lang="en-RU" sz="2400" dirty="0">
                <a:solidFill>
                  <a:schemeClr val="bg1">
                    <a:lumMod val="50000"/>
                  </a:schemeClr>
                </a:solidFill>
                <a:latin typeface="Comic Sans MS" panose="030F0902030302020204" pitchFamily="66" charset="0"/>
              </a:rPr>
              <a:t>dark</a:t>
            </a:r>
            <a:r>
              <a:rPr lang="en-RU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 colo</a:t>
            </a:r>
            <a:r>
              <a:rPr lang="en-U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r indicates </a:t>
            </a:r>
            <a:r>
              <a:rPr lang="en-RU" sz="2400" dirty="0">
                <a:solidFill>
                  <a:schemeClr val="bg1">
                    <a:lumMod val="50000"/>
                  </a:schemeClr>
                </a:solidFill>
                <a:latin typeface="Comic Sans MS" panose="030F0902030302020204" pitchFamily="66" charset="0"/>
              </a:rPr>
              <a:t>oblique</a:t>
            </a:r>
            <a:r>
              <a:rPr lang="en-RU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 (U, 2.5̊) strips, </a:t>
            </a:r>
            <a:r>
              <a:rPr lang="en-RU" sz="2400" dirty="0">
                <a:solidFill>
                  <a:srgbClr val="00B0F0"/>
                </a:solidFill>
                <a:latin typeface="Comic Sans MS" panose="030F0902030302020204" pitchFamily="66" charset="0"/>
              </a:rPr>
              <a:t>light</a:t>
            </a:r>
            <a:r>
              <a:rPr lang="en-RU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 - </a:t>
            </a:r>
            <a:r>
              <a:rPr lang="en-RU" sz="2400" dirty="0">
                <a:solidFill>
                  <a:srgbClr val="00B0F0"/>
                </a:solidFill>
                <a:latin typeface="Comic Sans MS" panose="030F0902030302020204" pitchFamily="66" charset="0"/>
              </a:rPr>
              <a:t>vertical</a:t>
            </a:r>
            <a:r>
              <a:rPr lang="en-RU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 (X) strips</a:t>
            </a:r>
          </a:p>
          <a:p>
            <a:pPr marL="400050" indent="-400050" algn="just">
              <a:buFont typeface="+mj-lt"/>
              <a:buAutoNum type="romanUcPeriod"/>
            </a:pPr>
            <a:r>
              <a:rPr lang="en-RU" sz="2400" dirty="0">
                <a:solidFill>
                  <a:srgbClr val="7030A0"/>
                </a:solidFill>
                <a:latin typeface="Comic Sans MS" panose="030F0902030302020204" pitchFamily="66" charset="0"/>
              </a:rPr>
              <a:t>The  </a:t>
            </a:r>
            <a:r>
              <a:rPr lang="en-GB" sz="2400" dirty="0">
                <a:solidFill>
                  <a:srgbClr val="7030A0"/>
                </a:solidFill>
                <a:latin typeface="Comic Sans MS" panose="030F0902030302020204" pitchFamily="66" charset="0"/>
              </a:rPr>
              <a:t>t</a:t>
            </a:r>
            <a:r>
              <a:rPr lang="en-RU" sz="2400" dirty="0">
                <a:solidFill>
                  <a:srgbClr val="7030A0"/>
                </a:solidFill>
                <a:latin typeface="Comic Sans MS" panose="030F0902030302020204" pitchFamily="66" charset="0"/>
              </a:rPr>
              <a:t>op (I) module consists of two parts: left (1) and right (2) plates</a:t>
            </a:r>
          </a:p>
          <a:p>
            <a:pPr marL="400050" indent="-400050" algn="just">
              <a:buFont typeface="+mj-lt"/>
              <a:buAutoNum type="romanUcPeriod"/>
            </a:pPr>
            <a:r>
              <a:rPr lang="en-GB" sz="2400" dirty="0">
                <a:solidFill>
                  <a:srgbClr val="7030A0"/>
                </a:solidFill>
                <a:latin typeface="Comic Sans MS" panose="030F0902030302020204" pitchFamily="66" charset="0"/>
              </a:rPr>
              <a:t>The m</a:t>
            </a:r>
            <a:r>
              <a:rPr lang="en-RU" sz="2400" dirty="0">
                <a:solidFill>
                  <a:srgbClr val="7030A0"/>
                </a:solidFill>
                <a:latin typeface="Comic Sans MS" panose="030F0902030302020204" pitchFamily="66" charset="0"/>
              </a:rPr>
              <a:t>iddle (II) module consists of 4 parts. We numerate them 3, 4, 5 and 6 parts from left to right.</a:t>
            </a:r>
          </a:p>
          <a:p>
            <a:pPr marL="400050" indent="-400050" algn="just">
              <a:buFont typeface="+mj-lt"/>
              <a:buAutoNum type="romanUcPeriod"/>
            </a:pPr>
            <a:r>
              <a:rPr lang="en-RU" sz="2400" dirty="0">
                <a:solidFill>
                  <a:srgbClr val="7030A0"/>
                </a:solidFill>
                <a:latin typeface="Comic Sans MS" panose="030F0902030302020204" pitchFamily="66" charset="0"/>
              </a:rPr>
              <a:t>The bottom (III) module is </a:t>
            </a:r>
            <a:r>
              <a:rPr lang="en-US" sz="2400" dirty="0">
                <a:solidFill>
                  <a:srgbClr val="7030A0"/>
                </a:solidFill>
                <a:latin typeface="Comic Sans MS" panose="030F0902030302020204" pitchFamily="66" charset="0"/>
              </a:rPr>
              <a:t>similar to I</a:t>
            </a:r>
            <a:r>
              <a:rPr lang="en-RU" sz="2400" dirty="0">
                <a:solidFill>
                  <a:srgbClr val="7030A0"/>
                </a:solidFill>
                <a:latin typeface="Comic Sans MS" panose="030F0902030302020204" pitchFamily="66" charset="0"/>
              </a:rPr>
              <a:t> with numeration of left and right: 7 and 8.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58C23C-0CBF-C545-67B4-7AE16C393925}"/>
              </a:ext>
            </a:extLst>
          </p:cNvPr>
          <p:cNvSpPr txBox="1"/>
          <p:nvPr/>
        </p:nvSpPr>
        <p:spPr>
          <a:xfrm>
            <a:off x="3927255" y="4380143"/>
            <a:ext cx="1535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dirty="0">
                <a:solidFill>
                  <a:schemeClr val="bg1"/>
                </a:solidFill>
              </a:rPr>
              <a:t>Two planes of </a:t>
            </a:r>
          </a:p>
          <a:p>
            <a:r>
              <a:rPr lang="en-RU" dirty="0">
                <a:solidFill>
                  <a:schemeClr val="bg1"/>
                </a:solidFill>
              </a:rPr>
              <a:t>Straw tubes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BF8642-A895-AFDE-349D-855DBE2FE141}"/>
              </a:ext>
            </a:extLst>
          </p:cNvPr>
          <p:cNvSpPr txBox="1"/>
          <p:nvPr/>
        </p:nvSpPr>
        <p:spPr>
          <a:xfrm>
            <a:off x="0" y="6493780"/>
            <a:ext cx="1600200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E. </a:t>
            </a:r>
            <a:r>
              <a:rPr lang="en-US" dirty="0" err="1">
                <a:solidFill>
                  <a:schemeClr val="bg1"/>
                </a:solidFill>
                <a:latin typeface="Comic Sans MS" panose="030F0902030302020204" pitchFamily="66" charset="0"/>
              </a:rPr>
              <a:t>Kokoulina</a:t>
            </a:r>
            <a:endParaRPr lang="en-RU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35C0F8-FDEE-14D8-7A31-A78E6647D66C}"/>
              </a:ext>
            </a:extLst>
          </p:cNvPr>
          <p:cNvSpPr txBox="1"/>
          <p:nvPr/>
        </p:nvSpPr>
        <p:spPr>
          <a:xfrm>
            <a:off x="1600201" y="6493780"/>
            <a:ext cx="754379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MiniSPD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 test bench for testing of SPD detectors prototypes</a:t>
            </a:r>
            <a:endParaRPr lang="en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5E85092-8946-558D-0198-FC14DFDD361A}"/>
              </a:ext>
            </a:extLst>
          </p:cNvPr>
          <p:cNvSpPr txBox="1"/>
          <p:nvPr/>
        </p:nvSpPr>
        <p:spPr>
          <a:xfrm>
            <a:off x="9144000" y="6493780"/>
            <a:ext cx="3048000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6</a:t>
            </a:r>
            <a:r>
              <a:rPr lang="en-US" baseline="30000" dirty="0">
                <a:solidFill>
                  <a:schemeClr val="bg1"/>
                </a:solidFill>
                <a:latin typeface="Comic Sans MS" panose="030F0902030302020204" pitchFamily="66" charset="0"/>
              </a:rPr>
              <a:t>th</a:t>
            </a:r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 ICPPA, Moscow, Russia</a:t>
            </a:r>
            <a:endParaRPr lang="en-RU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6454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04193BB-AACF-9B01-0F29-9A810D43EF9B}"/>
              </a:ext>
            </a:extLst>
          </p:cNvPr>
          <p:cNvSpPr txBox="1"/>
          <p:nvPr/>
        </p:nvSpPr>
        <p:spPr>
          <a:xfrm>
            <a:off x="10972801" y="601361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U" b="1" dirty="0">
                <a:solidFill>
                  <a:srgbClr val="C00000"/>
                </a:solidFill>
                <a:latin typeface="Comic Sans MS" panose="030F0902030302020204" pitchFamily="66" charset="0"/>
              </a:rPr>
              <a:t>26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3D0943-987C-544A-077A-80A7D0D1A896}"/>
              </a:ext>
            </a:extLst>
          </p:cNvPr>
          <p:cNvSpPr txBox="1"/>
          <p:nvPr/>
        </p:nvSpPr>
        <p:spPr>
          <a:xfrm>
            <a:off x="-11570" y="17039"/>
            <a:ext cx="12191999" cy="1226815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0">
                <a:srgbClr val="C00000">
                  <a:tint val="44500"/>
                  <a:satMod val="160000"/>
                  <a:lumMod val="36780"/>
                  <a:lumOff val="6322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904BB1-9288-056D-7225-FCE9E546A725}"/>
              </a:ext>
            </a:extLst>
          </p:cNvPr>
          <p:cNvSpPr txBox="1"/>
          <p:nvPr/>
        </p:nvSpPr>
        <p:spPr>
          <a:xfrm>
            <a:off x="0" y="0"/>
            <a:ext cx="6096000" cy="42826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6E630F-4927-046A-A2E7-FDE81FBDBFE2}"/>
              </a:ext>
            </a:extLst>
          </p:cNvPr>
          <p:cNvSpPr txBox="1"/>
          <p:nvPr/>
        </p:nvSpPr>
        <p:spPr>
          <a:xfrm>
            <a:off x="6096001" y="1725"/>
            <a:ext cx="6096000" cy="4282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FD54BB-49D3-EA17-6E88-C31DA06581FC}"/>
              </a:ext>
            </a:extLst>
          </p:cNvPr>
          <p:cNvSpPr txBox="1"/>
          <p:nvPr/>
        </p:nvSpPr>
        <p:spPr>
          <a:xfrm>
            <a:off x="0" y="574856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902030302020204" pitchFamily="66" charset="0"/>
              </a:rPr>
              <a:t>Combinations of Si-modules for passing tracks</a:t>
            </a:r>
            <a:endParaRPr lang="en-RU" sz="36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D43E8F5-49A5-FC57-7A05-0EC0A56DA59F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2669681" y="1772698"/>
                <a:ext cx="1828800" cy="914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0000" tIns="45000" rIns="90000" bIns="45000" anchor="ctr" anchorCtr="0" compatLnSpc="0">
                <a:noAutofit/>
              </a:bodyPr>
              <a:lstStyle/>
              <a:p>
                <a:pPr marL="0" marR="0" lvl="0" indent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ru-RU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ru-RU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268</m:t>
                            </m:r>
                          </m:e>
                          <m:e>
                            <m:r>
                              <a:rPr lang="ru-RU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𝐿𝐿𝐿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5602</m:t>
                            </m:r>
                          </m:e>
                        </m:mr>
                        <m:mr>
                          <m:e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157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𝑅𝑅𝑅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4378</m:t>
                            </m:r>
                          </m:e>
                        </m:mr>
                        <m:mr>
                          <m:e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248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𝐿𝐿𝐿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3558</m:t>
                            </m:r>
                          </m:e>
                        </m:mr>
                        <m:mr>
                          <m:e>
                            <m:r>
                              <a:rPr lang="ru-RU" i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137</m:t>
                            </m:r>
                          </m:e>
                          <m:e>
                            <m:r>
                              <a:rPr lang="ru-RU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𝑅𝑅𝑅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2187</m:t>
                            </m:r>
                          </m:e>
                        </m:mr>
                      </m:m>
                    </m:oMath>
                  </m:oMathPara>
                </a14:m>
                <a:endParaRPr lang="ru-RU" i="0" dirty="0">
                  <a:latin typeface="Source Sans Pro" pitchFamily="34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D43E8F5-49A5-FC57-7A05-0EC0A56DA5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9681" y="1772698"/>
                <a:ext cx="1828800" cy="914400"/>
              </a:xfrm>
              <a:prstGeom prst="rect">
                <a:avLst/>
              </a:prstGeom>
              <a:blipFill>
                <a:blip r:embed="rId3"/>
                <a:stretch>
                  <a:fillRect t="-5479" r="-6897" b="-1369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E320E18-92C2-F962-EFD2-11F9BFDFDBF9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2669681" y="2971579"/>
                <a:ext cx="1828800" cy="914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0000" tIns="45000" rIns="90000" bIns="45000" anchor="ctr" anchorCtr="0" compatLnSpc="0">
                <a:noAutofit/>
              </a:bodyPr>
              <a:lstStyle/>
              <a:p>
                <a:pPr marL="0" marR="0" lvl="0" indent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ru-RU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ru-RU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158</m:t>
                            </m:r>
                          </m:e>
                          <m:e>
                            <m:r>
                              <a:rPr lang="ru-RU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𝑅𝐿𝐿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3428</m:t>
                            </m:r>
                          </m:e>
                        </m:mr>
                        <m:mr>
                          <m:e>
                            <m:r>
                              <a:rPr lang="ru-RU" i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267</m:t>
                            </m:r>
                          </m:e>
                          <m:e>
                            <m:r>
                              <a:rPr lang="ru-RU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𝐿𝐿𝑅</m:t>
                            </m:r>
                          </m:e>
                          <m:e>
                            <m:r>
                              <a:rPr lang="ru-RU" i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396</m:t>
                            </m:r>
                          </m:e>
                        </m:mr>
                        <m:mr>
                          <m:e>
                            <m:r>
                              <a:rPr lang="ru-RU" i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247</m:t>
                            </m:r>
                          </m:e>
                          <m:e>
                            <m:r>
                              <a:rPr lang="ru-RU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𝐿𝐿𝑅</m:t>
                            </m:r>
                          </m:e>
                          <m:e>
                            <m:r>
                              <a:rPr lang="en-US" b="0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2105</m:t>
                            </m:r>
                          </m:e>
                        </m:mr>
                        <m:mr>
                          <m:e>
                            <m:r>
                              <a:rPr lang="ru-RU" i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138</m:t>
                            </m:r>
                          </m:e>
                          <m:e>
                            <m:r>
                              <a:rPr lang="ru-RU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𝑅𝑅𝐿</m:t>
                            </m:r>
                          </m:e>
                          <m:e>
                            <m:r>
                              <a:rPr lang="en-US" b="0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378</m:t>
                            </m:r>
                          </m:e>
                        </m:mr>
                      </m:m>
                    </m:oMath>
                  </m:oMathPara>
                </a14:m>
                <a:endParaRPr lang="ru-RU" i="0" dirty="0">
                  <a:latin typeface="Source Sans Pro" pitchFamily="34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E320E18-92C2-F962-EFD2-11F9BFDFDB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9681" y="2971579"/>
                <a:ext cx="1828800" cy="914400"/>
              </a:xfrm>
              <a:prstGeom prst="rect">
                <a:avLst/>
              </a:prstGeom>
              <a:blipFill>
                <a:blip r:embed="rId4"/>
                <a:stretch>
                  <a:fillRect t="-5479" r="-5517" b="-1369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510AEB5-9B20-79C3-3708-2F8D965A173C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2669681" y="4068859"/>
                <a:ext cx="1828800" cy="914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0000" tIns="45000" rIns="90000" bIns="45000" anchor="ctr" anchorCtr="0" compatLnSpc="0">
                <a:noAutofit/>
              </a:bodyPr>
              <a:lstStyle/>
              <a:p>
                <a:pPr marL="0" marR="0" lvl="0" indent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ru-RU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ru-RU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257</m:t>
                            </m:r>
                          </m:e>
                          <m:e>
                            <m:r>
                              <a:rPr lang="ru-RU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𝐿𝑅𝑅</m:t>
                            </m:r>
                          </m:e>
                          <m:e>
                            <m:r>
                              <a:rPr lang="en-US" b="0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2392</m:t>
                            </m:r>
                          </m:e>
                        </m:mr>
                        <m:mr>
                          <m:e>
                            <m:r>
                              <a:rPr lang="ru-RU" i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148</m:t>
                            </m:r>
                          </m:e>
                          <m:e>
                            <m:r>
                              <a:rPr lang="ru-RU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𝑅𝐿𝐿</m:t>
                            </m:r>
                          </m:e>
                          <m:e>
                            <m:r>
                              <a:rPr lang="ru-RU" i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550</m:t>
                            </m:r>
                          </m:e>
                        </m:mr>
                        <m:mr>
                          <m:e>
                            <m:r>
                              <a:rPr lang="ru-RU" i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168</m:t>
                            </m:r>
                          </m:e>
                          <m:e>
                            <m:r>
                              <a:rPr lang="ru-RU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𝑅𝐿𝐿</m:t>
                            </m:r>
                          </m:e>
                          <m:e>
                            <m:r>
                              <a:rPr lang="ru-RU" i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103</m:t>
                            </m:r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</m:e>
                        </m:mr>
                        <m:mr>
                          <m:e>
                            <m:r>
                              <a:rPr lang="ru-RU" i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237</m:t>
                            </m:r>
                          </m:e>
                          <m:e>
                            <m:r>
                              <a:rPr lang="ru-RU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𝐿𝑅𝑅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mr>
                      </m:m>
                    </m:oMath>
                  </m:oMathPara>
                </a14:m>
                <a:endParaRPr lang="ru-RU" i="0" dirty="0">
                  <a:latin typeface="Source Sans Pro" pitchFamily="34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510AEB5-9B20-79C3-3708-2F8D965A1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9681" y="4068859"/>
                <a:ext cx="1828800" cy="914400"/>
              </a:xfrm>
              <a:prstGeom prst="rect">
                <a:avLst/>
              </a:prstGeom>
              <a:blipFill>
                <a:blip r:embed="rId5"/>
                <a:stretch>
                  <a:fillRect t="-6849" r="-5517" b="-1369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CF137973-7CCC-4AD9-972C-D7596A00403D}"/>
              </a:ext>
            </a:extLst>
          </p:cNvPr>
          <p:cNvSpPr txBox="1"/>
          <p:nvPr/>
        </p:nvSpPr>
        <p:spPr>
          <a:xfrm>
            <a:off x="2212481" y="2069879"/>
            <a:ext cx="247680" cy="355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latin typeface="Source Sans Pro" pitchFamily="34"/>
                <a:ea typeface="DejaVu Sans" pitchFamily="2"/>
                <a:cs typeface="DejaVu Sans" pitchFamily="2"/>
              </a:rPr>
              <a:t>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0C5C38-3DEE-947B-1259-6B3F9FB3EE70}"/>
              </a:ext>
            </a:extLst>
          </p:cNvPr>
          <p:cNvSpPr txBox="1"/>
          <p:nvPr/>
        </p:nvSpPr>
        <p:spPr>
          <a:xfrm>
            <a:off x="2171801" y="3245898"/>
            <a:ext cx="315000" cy="355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latin typeface="Source Sans Pro" pitchFamily="34"/>
                <a:ea typeface="DejaVu Sans" pitchFamily="2"/>
                <a:cs typeface="DejaVu Sans" pitchFamily="2"/>
              </a:rPr>
              <a:t>II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16DAA8-666F-2FC9-4556-90F5CAEB2A3A}"/>
              </a:ext>
            </a:extLst>
          </p:cNvPr>
          <p:cNvSpPr txBox="1"/>
          <p:nvPr/>
        </p:nvSpPr>
        <p:spPr>
          <a:xfrm>
            <a:off x="2104841" y="4317779"/>
            <a:ext cx="381960" cy="355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latin typeface="Source Sans Pro" pitchFamily="34"/>
                <a:ea typeface="DejaVu Sans" pitchFamily="2"/>
                <a:cs typeface="DejaVu Sans" pitchFamily="2"/>
              </a:rPr>
              <a:t>III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5A6F739-B7C8-3974-2D4F-D5691FBFD683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2669681" y="5257579"/>
                <a:ext cx="1828800" cy="914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0000" tIns="45000" rIns="90000" bIns="45000" anchor="ctr" anchorCtr="0" compatLnSpc="0">
                <a:noAutofit/>
              </a:bodyPr>
              <a:lstStyle/>
              <a:p>
                <a:pPr marL="0" marR="0" lvl="0" indent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ru-RU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ru-RU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258</m:t>
                            </m:r>
                          </m:e>
                          <m:e>
                            <m:r>
                              <a:rPr lang="ru-RU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𝐿𝑅𝐿</m:t>
                            </m:r>
                          </m:e>
                          <m:e>
                            <m:r>
                              <a:rPr lang="en-US" b="0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ru-RU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88</m:t>
                            </m:r>
                          </m:e>
                        </m:mr>
                        <m:mr>
                          <m:e>
                            <m:r>
                              <a:rPr lang="ru-RU" i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b="0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ru-RU" i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</m:e>
                          <m:e>
                            <m:r>
                              <a:rPr lang="ru-RU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𝑅𝐿𝑅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 3</m:t>
                            </m:r>
                          </m:e>
                        </m:mr>
                        <m:mr>
                          <m:e>
                            <m:r>
                              <a:rPr lang="ru-RU" i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b="0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  <m:r>
                              <a:rPr lang="ru-RU" i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</m:e>
                          <m:e>
                            <m:r>
                              <a:rPr lang="ru-RU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𝑅𝐿𝑅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 0</m:t>
                            </m:r>
                          </m:e>
                        </m:mr>
                        <m:mr>
                          <m:e>
                            <m:r>
                              <a:rPr lang="ru-RU" i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238</m:t>
                            </m:r>
                          </m:e>
                          <m:e>
                            <m:r>
                              <a:rPr lang="ru-RU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𝐿𝑅𝐿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 0</m:t>
                            </m:r>
                          </m:e>
                        </m:mr>
                      </m:m>
                    </m:oMath>
                  </m:oMathPara>
                </a14:m>
                <a:endParaRPr lang="ru-RU" i="0" dirty="0">
                  <a:latin typeface="Source Sans Pro" pitchFamily="34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5A6F739-B7C8-3974-2D4F-D5691FBFD6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9681" y="5257579"/>
                <a:ext cx="1828800" cy="914400"/>
              </a:xfrm>
              <a:prstGeom prst="rect">
                <a:avLst/>
              </a:prstGeom>
              <a:blipFill>
                <a:blip r:embed="rId6"/>
                <a:stretch>
                  <a:fillRect t="-8219" b="-2328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9DD6DD40-BEA1-A4BE-64EF-DBE794322DAF}"/>
              </a:ext>
            </a:extLst>
          </p:cNvPr>
          <p:cNvSpPr txBox="1"/>
          <p:nvPr/>
        </p:nvSpPr>
        <p:spPr>
          <a:xfrm>
            <a:off x="2121041" y="5541979"/>
            <a:ext cx="404640" cy="355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latin typeface="Source Sans Pro" pitchFamily="34"/>
                <a:ea typeface="DejaVu Sans" pitchFamily="2"/>
                <a:cs typeface="DejaVu Sans" pitchFamily="2"/>
              </a:rPr>
              <a:t>IV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11B177-277C-3D48-D941-FF711E75C05B}"/>
              </a:ext>
            </a:extLst>
          </p:cNvPr>
          <p:cNvSpPr txBox="1"/>
          <p:nvPr/>
        </p:nvSpPr>
        <p:spPr>
          <a:xfrm>
            <a:off x="2756340" y="1372991"/>
            <a:ext cx="537881" cy="300423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300" b="0" i="0" u="none" strike="noStrike" kern="1200" cap="none" dirty="0">
                <a:ln>
                  <a:noFill/>
                </a:ln>
                <a:latin typeface="Source Sans Pro" pitchFamily="34"/>
                <a:ea typeface="DejaVu Sans" pitchFamily="2"/>
                <a:cs typeface="DejaVu Sans" pitchFamily="2"/>
              </a:rPr>
              <a:t>N file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38CE77C-4251-35C8-3F4A-518A9244D9C1}"/>
              </a:ext>
            </a:extLst>
          </p:cNvPr>
          <p:cNvSpPr txBox="1"/>
          <p:nvPr/>
        </p:nvSpPr>
        <p:spPr>
          <a:xfrm>
            <a:off x="3304979" y="1392172"/>
            <a:ext cx="712440" cy="2808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300" b="0" i="0" u="none" strike="noStrike" kern="1200" cap="none" dirty="0">
                <a:ln>
                  <a:noFill/>
                </a:ln>
                <a:latin typeface="Source Sans Pro" pitchFamily="34"/>
                <a:ea typeface="DejaVu Sans" pitchFamily="2"/>
                <a:cs typeface="DejaVu Sans" pitchFamily="2"/>
              </a:rPr>
              <a:t>Comb.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6AA21A5-5339-65FD-172D-1A2AA9DAA617}"/>
              </a:ext>
            </a:extLst>
          </p:cNvPr>
          <p:cNvSpPr txBox="1"/>
          <p:nvPr/>
        </p:nvSpPr>
        <p:spPr>
          <a:xfrm>
            <a:off x="3945060" y="1372991"/>
            <a:ext cx="749542" cy="300423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300" b="0" i="0" u="none" strike="noStrike" kern="1200" cap="none" dirty="0">
                <a:ln>
                  <a:noFill/>
                </a:ln>
                <a:latin typeface="Source Sans Pro" pitchFamily="34"/>
                <a:ea typeface="DejaVu Sans" pitchFamily="2"/>
                <a:cs typeface="DejaVu Sans" pitchFamily="2"/>
              </a:rPr>
              <a:t>N tracks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B2E555-0352-625E-6C57-58A79577C7FA}"/>
              </a:ext>
            </a:extLst>
          </p:cNvPr>
          <p:cNvSpPr txBox="1"/>
          <p:nvPr/>
        </p:nvSpPr>
        <p:spPr>
          <a:xfrm>
            <a:off x="740574" y="1952028"/>
            <a:ext cx="1112525" cy="734132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algn="ctr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b="1" i="0" u="none" strike="noStrike" kern="1200" cap="none" dirty="0">
                <a:ln>
                  <a:noFill/>
                </a:ln>
                <a:solidFill>
                  <a:srgbClr val="002060"/>
                </a:solidFill>
                <a:latin typeface="Comic Sans MS" panose="030F0902030302020204" pitchFamily="66" charset="0"/>
                <a:ea typeface="DejaVu Sans" pitchFamily="2"/>
                <a:cs typeface="DejaVu Sans" pitchFamily="2"/>
              </a:rPr>
              <a:t>Vertical </a:t>
            </a:r>
          </a:p>
          <a:p>
            <a:pPr marL="0" marR="0" lvl="0" indent="0" algn="ctr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b="1" i="0" u="none" strike="noStrike" kern="1200" cap="none" dirty="0">
                <a:ln>
                  <a:noFill/>
                </a:ln>
                <a:solidFill>
                  <a:srgbClr val="002060"/>
                </a:solidFill>
                <a:latin typeface="Comic Sans MS" panose="030F0902030302020204" pitchFamily="66" charset="0"/>
                <a:ea typeface="DejaVu Sans" pitchFamily="2"/>
                <a:cs typeface="DejaVu Sans" pitchFamily="2"/>
              </a:rPr>
              <a:t>tracks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4CAB23A-5B2D-DB20-F58A-BAB362FDA6F6}"/>
              </a:ext>
            </a:extLst>
          </p:cNvPr>
          <p:cNvSpPr txBox="1"/>
          <p:nvPr/>
        </p:nvSpPr>
        <p:spPr>
          <a:xfrm>
            <a:off x="722756" y="3686553"/>
            <a:ext cx="1067449" cy="734132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algn="ctr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b="1" i="0" u="none" strike="noStrike" kern="1200" cap="none" dirty="0">
                <a:ln>
                  <a:noFill/>
                </a:ln>
                <a:solidFill>
                  <a:srgbClr val="002060"/>
                </a:solidFill>
                <a:latin typeface="Comic Sans MS" panose="030F0902030302020204" pitchFamily="66" charset="0"/>
                <a:ea typeface="DejaVu Sans" pitchFamily="2"/>
                <a:cs typeface="DejaVu Sans" pitchFamily="2"/>
              </a:rPr>
              <a:t>Oblique </a:t>
            </a:r>
          </a:p>
          <a:p>
            <a:pPr marL="0" marR="0" lvl="0" indent="0" algn="ctr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b="1" i="0" u="none" strike="noStrike" kern="1200" cap="none" dirty="0">
                <a:ln>
                  <a:noFill/>
                </a:ln>
                <a:solidFill>
                  <a:srgbClr val="002060"/>
                </a:solidFill>
                <a:latin typeface="Comic Sans MS" panose="030F0902030302020204" pitchFamily="66" charset="0"/>
                <a:ea typeface="DejaVu Sans" pitchFamily="2"/>
                <a:cs typeface="DejaVu Sans" pitchFamily="2"/>
              </a:rPr>
              <a:t>tracks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CCF55A0-4AFE-5557-53C9-FBDA10879C4F}"/>
              </a:ext>
            </a:extLst>
          </p:cNvPr>
          <p:cNvSpPr txBox="1"/>
          <p:nvPr/>
        </p:nvSpPr>
        <p:spPr>
          <a:xfrm>
            <a:off x="777876" y="5383531"/>
            <a:ext cx="1218901" cy="734132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b="1" dirty="0">
                <a:solidFill>
                  <a:srgbClr val="002060"/>
                </a:solidFill>
                <a:latin typeface="Comic Sans MS" panose="030F0902030302020204" pitchFamily="66" charset="0"/>
                <a:ea typeface="DejaVu Sans" pitchFamily="2"/>
                <a:cs typeface="DejaVu Sans" pitchFamily="2"/>
              </a:rPr>
              <a:t>Low level </a:t>
            </a:r>
          </a:p>
          <a:p>
            <a:pPr marL="0" marR="0" lvl="0" indent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b="1" dirty="0">
                <a:solidFill>
                  <a:srgbClr val="002060"/>
                </a:solidFill>
                <a:latin typeface="Comic Sans MS" panose="030F0902030302020204" pitchFamily="66" charset="0"/>
                <a:ea typeface="DejaVu Sans" pitchFamily="2"/>
                <a:cs typeface="DejaVu Sans" pitchFamily="2"/>
              </a:rPr>
              <a:t>of n</a:t>
            </a:r>
            <a:r>
              <a:rPr lang="en-US" b="1" i="0" u="none" strike="noStrike" kern="1200" cap="none" dirty="0">
                <a:ln>
                  <a:noFill/>
                </a:ln>
                <a:solidFill>
                  <a:srgbClr val="002060"/>
                </a:solidFill>
                <a:latin typeface="Comic Sans MS" panose="030F0902030302020204" pitchFamily="66" charset="0"/>
                <a:ea typeface="DejaVu Sans" pitchFamily="2"/>
                <a:cs typeface="DejaVu Sans" pitchFamily="2"/>
              </a:rPr>
              <a:t>oise</a:t>
            </a:r>
          </a:p>
        </p:txBody>
      </p:sp>
      <p:sp>
        <p:nvSpPr>
          <p:cNvPr id="29" name="Прямая соединительная линия 19">
            <a:extLst>
              <a:ext uri="{FF2B5EF4-FFF2-40B4-BE49-F238E27FC236}">
                <a16:creationId xmlns:a16="http://schemas.microsoft.com/office/drawing/2014/main" id="{589FD3F6-787D-DC64-09B4-0D59AD916AFB}"/>
              </a:ext>
            </a:extLst>
          </p:cNvPr>
          <p:cNvSpPr/>
          <p:nvPr/>
        </p:nvSpPr>
        <p:spPr>
          <a:xfrm>
            <a:off x="5870081" y="1782859"/>
            <a:ext cx="0" cy="4114800"/>
          </a:xfrm>
          <a:prstGeom prst="line">
            <a:avLst/>
          </a:prstGeom>
          <a:noFill/>
          <a:ln w="72000">
            <a:solidFill>
              <a:srgbClr val="002060"/>
            </a:solidFill>
            <a:prstDash val="solid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Source Sans Pro" pitchFamily="34"/>
              <a:ea typeface="DejaVu Sans" pitchFamily="2"/>
              <a:cs typeface="DejaVu Sans" pitchFamily="2"/>
            </a:endParaRPr>
          </a:p>
        </p:txBody>
      </p:sp>
      <p:sp>
        <p:nvSpPr>
          <p:cNvPr id="30" name="Прямая соединительная линия 20">
            <a:extLst>
              <a:ext uri="{FF2B5EF4-FFF2-40B4-BE49-F238E27FC236}">
                <a16:creationId xmlns:a16="http://schemas.microsoft.com/office/drawing/2014/main" id="{F929C2BC-54CF-B120-FA9F-8C5C139D9DA1}"/>
              </a:ext>
            </a:extLst>
          </p:cNvPr>
          <p:cNvSpPr/>
          <p:nvPr/>
        </p:nvSpPr>
        <p:spPr>
          <a:xfrm>
            <a:off x="5354455" y="1782859"/>
            <a:ext cx="548640" cy="0"/>
          </a:xfrm>
          <a:prstGeom prst="line">
            <a:avLst/>
          </a:prstGeom>
          <a:noFill/>
          <a:ln w="72000">
            <a:solidFill>
              <a:srgbClr val="002060"/>
            </a:solidFill>
            <a:prstDash val="solid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Source Sans Pro" pitchFamily="34"/>
              <a:ea typeface="DejaVu Sans" pitchFamily="2"/>
              <a:cs typeface="DejaVu Sans" pitchFamily="2"/>
            </a:endParaRPr>
          </a:p>
        </p:txBody>
      </p:sp>
      <p:sp>
        <p:nvSpPr>
          <p:cNvPr id="31" name="Прямая соединительная линия 21">
            <a:extLst>
              <a:ext uri="{FF2B5EF4-FFF2-40B4-BE49-F238E27FC236}">
                <a16:creationId xmlns:a16="http://schemas.microsoft.com/office/drawing/2014/main" id="{D0FA9CEE-B6EE-92FD-0FB5-8B5A3186BCC2}"/>
              </a:ext>
            </a:extLst>
          </p:cNvPr>
          <p:cNvSpPr/>
          <p:nvPr/>
        </p:nvSpPr>
        <p:spPr>
          <a:xfrm>
            <a:off x="5321441" y="3154459"/>
            <a:ext cx="1097280" cy="0"/>
          </a:xfrm>
          <a:prstGeom prst="line">
            <a:avLst/>
          </a:prstGeom>
          <a:noFill/>
          <a:ln w="72000">
            <a:solidFill>
              <a:srgbClr val="2C3E50"/>
            </a:solidFill>
            <a:prstDash val="solid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Source Sans Pro" pitchFamily="34"/>
              <a:ea typeface="DejaVu Sans" pitchFamily="2"/>
              <a:cs typeface="DejaVu Sans" pitchFamily="2"/>
            </a:endParaRPr>
          </a:p>
        </p:txBody>
      </p:sp>
      <p:sp>
        <p:nvSpPr>
          <p:cNvPr id="32" name="Прямая соединительная линия 22">
            <a:extLst>
              <a:ext uri="{FF2B5EF4-FFF2-40B4-BE49-F238E27FC236}">
                <a16:creationId xmlns:a16="http://schemas.microsoft.com/office/drawing/2014/main" id="{19A51F09-ABEF-8A42-3CBB-ABC8F8AE1359}"/>
              </a:ext>
            </a:extLst>
          </p:cNvPr>
          <p:cNvSpPr/>
          <p:nvPr/>
        </p:nvSpPr>
        <p:spPr>
          <a:xfrm>
            <a:off x="5321441" y="2788699"/>
            <a:ext cx="1097280" cy="0"/>
          </a:xfrm>
          <a:prstGeom prst="line">
            <a:avLst/>
          </a:prstGeom>
          <a:noFill/>
          <a:ln w="72000">
            <a:solidFill>
              <a:srgbClr val="2C3E50"/>
            </a:solidFill>
            <a:prstDash val="solid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Source Sans Pro" pitchFamily="34"/>
              <a:ea typeface="DejaVu Sans" pitchFamily="2"/>
              <a:cs typeface="DejaVu Sans" pitchFamily="2"/>
            </a:endParaRPr>
          </a:p>
        </p:txBody>
      </p:sp>
      <p:sp>
        <p:nvSpPr>
          <p:cNvPr id="33" name="Прямая соединительная линия 23">
            <a:extLst>
              <a:ext uri="{FF2B5EF4-FFF2-40B4-BE49-F238E27FC236}">
                <a16:creationId xmlns:a16="http://schemas.microsoft.com/office/drawing/2014/main" id="{84D91DE0-F3EA-7423-09F2-5B09FCF33DAB}"/>
              </a:ext>
            </a:extLst>
          </p:cNvPr>
          <p:cNvSpPr/>
          <p:nvPr/>
        </p:nvSpPr>
        <p:spPr>
          <a:xfrm>
            <a:off x="5321441" y="5861447"/>
            <a:ext cx="548639" cy="0"/>
          </a:xfrm>
          <a:prstGeom prst="line">
            <a:avLst/>
          </a:prstGeom>
          <a:noFill/>
          <a:ln w="72000">
            <a:solidFill>
              <a:srgbClr val="2C3E50"/>
            </a:solidFill>
            <a:prstDash val="solid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Source Sans Pro" pitchFamily="34"/>
              <a:ea typeface="DejaVu Sans" pitchFamily="2"/>
              <a:cs typeface="DejaVu Sans" pitchFamily="2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88B576B-1494-30D7-FEFD-AE22BAB99713}"/>
              </a:ext>
            </a:extLst>
          </p:cNvPr>
          <p:cNvSpPr txBox="1"/>
          <p:nvPr/>
        </p:nvSpPr>
        <p:spPr>
          <a:xfrm>
            <a:off x="6001841" y="1874298"/>
            <a:ext cx="303651" cy="381023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1" i="0" u="none" strike="noStrike" kern="1200" cap="none" dirty="0">
                <a:ln>
                  <a:noFill/>
                </a:ln>
                <a:solidFill>
                  <a:srgbClr val="002060"/>
                </a:solidFill>
                <a:latin typeface="Source Sans Pro" pitchFamily="34"/>
                <a:ea typeface="DejaVu Sans" pitchFamily="2"/>
                <a:cs typeface="DejaVu Sans" pitchFamily="2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99F37FF-77FB-22DB-A7C9-DAC4B7B657CF}"/>
              </a:ext>
            </a:extLst>
          </p:cNvPr>
          <p:cNvSpPr txBox="1"/>
          <p:nvPr/>
        </p:nvSpPr>
        <p:spPr>
          <a:xfrm>
            <a:off x="5412881" y="1874298"/>
            <a:ext cx="303651" cy="381023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1" i="0" u="none" strike="noStrike" kern="1200" cap="none" dirty="0">
                <a:ln>
                  <a:noFill/>
                </a:ln>
                <a:solidFill>
                  <a:srgbClr val="002060"/>
                </a:solidFill>
                <a:latin typeface="Source Sans Pro" pitchFamily="34"/>
                <a:ea typeface="DejaVu Sans" pitchFamily="2"/>
                <a:cs typeface="DejaVu Sans" pitchFamily="2"/>
              </a:rPr>
              <a:t>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38F0883-EE8D-EAF1-2003-C1DDD452FFDD}"/>
              </a:ext>
            </a:extLst>
          </p:cNvPr>
          <p:cNvSpPr txBox="1"/>
          <p:nvPr/>
        </p:nvSpPr>
        <p:spPr>
          <a:xfrm>
            <a:off x="6052961" y="5440458"/>
            <a:ext cx="303651" cy="381023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1" i="0" u="none" strike="noStrike" kern="1200" cap="none" dirty="0">
                <a:ln>
                  <a:noFill/>
                </a:ln>
                <a:solidFill>
                  <a:srgbClr val="002060"/>
                </a:solidFill>
                <a:latin typeface="Source Sans Pro" pitchFamily="34"/>
                <a:ea typeface="DejaVu Sans" pitchFamily="2"/>
                <a:cs typeface="DejaVu Sans" pitchFamily="2"/>
              </a:rPr>
              <a:t>7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3B1534A-9802-653F-3555-673AFD6B403C}"/>
              </a:ext>
            </a:extLst>
          </p:cNvPr>
          <p:cNvSpPr txBox="1"/>
          <p:nvPr/>
        </p:nvSpPr>
        <p:spPr>
          <a:xfrm>
            <a:off x="6052961" y="3255979"/>
            <a:ext cx="303651" cy="381023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1" i="0" u="none" strike="noStrike" kern="1200" cap="none" dirty="0">
                <a:ln>
                  <a:noFill/>
                </a:ln>
                <a:solidFill>
                  <a:srgbClr val="002060"/>
                </a:solidFill>
                <a:latin typeface="Source Sans Pro" pitchFamily="34"/>
                <a:ea typeface="DejaVu Sans" pitchFamily="2"/>
                <a:cs typeface="DejaVu Sans" pitchFamily="2"/>
              </a:rPr>
              <a:t>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18F7CBF-56C5-2447-B0B5-ACA1352BA31A}"/>
              </a:ext>
            </a:extLst>
          </p:cNvPr>
          <p:cNvSpPr txBox="1"/>
          <p:nvPr/>
        </p:nvSpPr>
        <p:spPr>
          <a:xfrm>
            <a:off x="5412881" y="3255979"/>
            <a:ext cx="303651" cy="381023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1" i="0" u="none" strike="noStrike" kern="1200" cap="none" dirty="0">
                <a:ln>
                  <a:noFill/>
                </a:ln>
                <a:solidFill>
                  <a:srgbClr val="002060"/>
                </a:solidFill>
                <a:latin typeface="Source Sans Pro" pitchFamily="34"/>
                <a:ea typeface="DejaVu Sans" pitchFamily="2"/>
                <a:cs typeface="DejaVu Sans" pitchFamily="2"/>
              </a:rPr>
              <a:t>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147A95A-93AD-2400-9B62-57673BF97DC1}"/>
              </a:ext>
            </a:extLst>
          </p:cNvPr>
          <p:cNvSpPr txBox="1"/>
          <p:nvPr/>
        </p:nvSpPr>
        <p:spPr>
          <a:xfrm>
            <a:off x="6001841" y="2422939"/>
            <a:ext cx="303651" cy="381023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1" i="0" u="none" strike="noStrike" kern="1200" cap="none" dirty="0">
                <a:ln>
                  <a:noFill/>
                </a:ln>
                <a:solidFill>
                  <a:srgbClr val="002060"/>
                </a:solidFill>
                <a:latin typeface="Source Sans Pro" pitchFamily="34"/>
                <a:ea typeface="DejaVu Sans" pitchFamily="2"/>
                <a:cs typeface="DejaVu Sans" pitchFamily="2"/>
              </a:rPr>
              <a:t>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8A7ED21-EC6B-AB1B-7603-3689D0125AB9}"/>
              </a:ext>
            </a:extLst>
          </p:cNvPr>
          <p:cNvSpPr txBox="1"/>
          <p:nvPr/>
        </p:nvSpPr>
        <p:spPr>
          <a:xfrm>
            <a:off x="5321441" y="5450539"/>
            <a:ext cx="303651" cy="381023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1" i="0" u="none" strike="noStrike" kern="1200" cap="none" dirty="0">
                <a:ln>
                  <a:noFill/>
                </a:ln>
                <a:solidFill>
                  <a:srgbClr val="002060"/>
                </a:solidFill>
                <a:latin typeface="Source Sans Pro" pitchFamily="34"/>
                <a:ea typeface="DejaVu Sans" pitchFamily="2"/>
                <a:cs typeface="DejaVu Sans" pitchFamily="2"/>
              </a:rPr>
              <a:t>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2FE19C8-7844-E47F-433B-18A7C4E40BBD}"/>
              </a:ext>
            </a:extLst>
          </p:cNvPr>
          <p:cNvSpPr txBox="1"/>
          <p:nvPr/>
        </p:nvSpPr>
        <p:spPr>
          <a:xfrm>
            <a:off x="5473703" y="2422939"/>
            <a:ext cx="370978" cy="381023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marL="0" marR="0" lvl="0" indent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1" i="0" u="none" strike="noStrike" kern="1200" cap="none" dirty="0">
                <a:ln>
                  <a:noFill/>
                </a:ln>
                <a:solidFill>
                  <a:srgbClr val="002060"/>
                </a:solidFill>
                <a:latin typeface="Source Sans Pro" pitchFamily="34"/>
                <a:ea typeface="DejaVu Sans" pitchFamily="2"/>
                <a:cs typeface="DejaVu Sans" pitchFamily="2"/>
              </a:rPr>
              <a:t>4</a:t>
            </a:r>
          </a:p>
        </p:txBody>
      </p:sp>
      <p:sp>
        <p:nvSpPr>
          <p:cNvPr id="42" name="Прямая соединительная линия 32">
            <a:extLst>
              <a:ext uri="{FF2B5EF4-FFF2-40B4-BE49-F238E27FC236}">
                <a16:creationId xmlns:a16="http://schemas.microsoft.com/office/drawing/2014/main" id="{75FA6FD9-F507-538F-A883-E3E5787878A2}"/>
              </a:ext>
            </a:extLst>
          </p:cNvPr>
          <p:cNvSpPr/>
          <p:nvPr/>
        </p:nvSpPr>
        <p:spPr>
          <a:xfrm>
            <a:off x="5412881" y="1782859"/>
            <a:ext cx="731519" cy="4114800"/>
          </a:xfrm>
          <a:prstGeom prst="line">
            <a:avLst/>
          </a:prstGeom>
          <a:noFill/>
          <a:ln w="28575">
            <a:solidFill>
              <a:srgbClr val="002060"/>
            </a:solidFill>
            <a:prstDash val="solid"/>
          </a:ln>
        </p:spPr>
        <p:txBody>
          <a:bodyPr wrap="none" lIns="57240" tIns="12240" rIns="57240" bIns="12240" anchor="ctr" anchorCtr="0" compatLnSpc="0"/>
          <a:lstStyle/>
          <a:p>
            <a:pPr marL="0" marR="0" lvl="0" indent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Source Sans Pro" pitchFamily="34"/>
              <a:ea typeface="DejaVu Sans" pitchFamily="2"/>
              <a:cs typeface="DejaVu Sans" pitchFamily="2"/>
            </a:endParaRPr>
          </a:p>
        </p:txBody>
      </p:sp>
      <p:sp>
        <p:nvSpPr>
          <p:cNvPr id="43" name="Прямая соединительная линия 33">
            <a:extLst>
              <a:ext uri="{FF2B5EF4-FFF2-40B4-BE49-F238E27FC236}">
                <a16:creationId xmlns:a16="http://schemas.microsoft.com/office/drawing/2014/main" id="{1092080F-6895-8546-DEF6-B99830774D01}"/>
              </a:ext>
            </a:extLst>
          </p:cNvPr>
          <p:cNvSpPr/>
          <p:nvPr/>
        </p:nvSpPr>
        <p:spPr>
          <a:xfrm>
            <a:off x="5870080" y="1880779"/>
            <a:ext cx="548640" cy="0"/>
          </a:xfrm>
          <a:prstGeom prst="line">
            <a:avLst/>
          </a:prstGeom>
          <a:noFill/>
          <a:ln w="72000">
            <a:solidFill>
              <a:srgbClr val="002060"/>
            </a:solidFill>
            <a:prstDash val="solid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Source Sans Pro" pitchFamily="34"/>
              <a:ea typeface="DejaVu Sans" pitchFamily="2"/>
              <a:cs typeface="DejaVu Sans" pitchFamily="2"/>
            </a:endParaRPr>
          </a:p>
        </p:txBody>
      </p:sp>
      <p:sp>
        <p:nvSpPr>
          <p:cNvPr id="44" name="Прямая соединительная линия 34">
            <a:extLst>
              <a:ext uri="{FF2B5EF4-FFF2-40B4-BE49-F238E27FC236}">
                <a16:creationId xmlns:a16="http://schemas.microsoft.com/office/drawing/2014/main" id="{63632DE3-41C3-A086-73BC-E9A45482BA1C}"/>
              </a:ext>
            </a:extLst>
          </p:cNvPr>
          <p:cNvSpPr/>
          <p:nvPr/>
        </p:nvSpPr>
        <p:spPr>
          <a:xfrm>
            <a:off x="5870081" y="5784415"/>
            <a:ext cx="548639" cy="0"/>
          </a:xfrm>
          <a:prstGeom prst="line">
            <a:avLst/>
          </a:prstGeom>
          <a:noFill/>
          <a:ln w="72000">
            <a:solidFill>
              <a:srgbClr val="2C3E50"/>
            </a:solidFill>
            <a:prstDash val="solid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Source Sans Pro" pitchFamily="34"/>
              <a:ea typeface="DejaVu Sans" pitchFamily="2"/>
              <a:cs typeface="DejaVu Sans" pitchFamily="2"/>
            </a:endParaRPr>
          </a:p>
        </p:txBody>
      </p:sp>
      <p:sp>
        <p:nvSpPr>
          <p:cNvPr id="45" name="Left Brace 44">
            <a:extLst>
              <a:ext uri="{FF2B5EF4-FFF2-40B4-BE49-F238E27FC236}">
                <a16:creationId xmlns:a16="http://schemas.microsoft.com/office/drawing/2014/main" id="{E60CEF29-454A-8EFA-2528-45CA6986BFEB}"/>
              </a:ext>
            </a:extLst>
          </p:cNvPr>
          <p:cNvSpPr/>
          <p:nvPr/>
        </p:nvSpPr>
        <p:spPr>
          <a:xfrm>
            <a:off x="1930400" y="1621324"/>
            <a:ext cx="426860" cy="1235955"/>
          </a:xfrm>
          <a:prstGeom prst="leftBrac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46" name="Left Brace 45">
            <a:extLst>
              <a:ext uri="{FF2B5EF4-FFF2-40B4-BE49-F238E27FC236}">
                <a16:creationId xmlns:a16="http://schemas.microsoft.com/office/drawing/2014/main" id="{14E66C04-AF91-1806-D7C5-CA17D6068054}"/>
              </a:ext>
            </a:extLst>
          </p:cNvPr>
          <p:cNvSpPr/>
          <p:nvPr/>
        </p:nvSpPr>
        <p:spPr>
          <a:xfrm>
            <a:off x="1879600" y="3036064"/>
            <a:ext cx="441621" cy="1761616"/>
          </a:xfrm>
          <a:prstGeom prst="leftBrac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48" name="Left Brace 47">
            <a:extLst>
              <a:ext uri="{FF2B5EF4-FFF2-40B4-BE49-F238E27FC236}">
                <a16:creationId xmlns:a16="http://schemas.microsoft.com/office/drawing/2014/main" id="{8AA5327F-D3FB-9F6F-C566-A0E0BC353EC5}"/>
              </a:ext>
            </a:extLst>
          </p:cNvPr>
          <p:cNvSpPr/>
          <p:nvPr/>
        </p:nvSpPr>
        <p:spPr>
          <a:xfrm>
            <a:off x="1968500" y="5178614"/>
            <a:ext cx="352721" cy="1158465"/>
          </a:xfrm>
          <a:prstGeom prst="leftBrac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EF2884AB-455B-F3BB-CF0F-AB0E0E4B18C0}"/>
              </a:ext>
            </a:extLst>
          </p:cNvPr>
          <p:cNvCxnSpPr/>
          <p:nvPr/>
        </p:nvCxnSpPr>
        <p:spPr>
          <a:xfrm flipH="1">
            <a:off x="6052961" y="3885979"/>
            <a:ext cx="639939" cy="1003521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EB895AF-6B18-A462-C103-92A1085139F8}"/>
              </a:ext>
            </a:extLst>
          </p:cNvPr>
          <p:cNvCxnSpPr/>
          <p:nvPr/>
        </p:nvCxnSpPr>
        <p:spPr>
          <a:xfrm>
            <a:off x="6692900" y="3885979"/>
            <a:ext cx="5461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D9F10552-81B6-45A5-DC93-D17E9E5D6780}"/>
              </a:ext>
            </a:extLst>
          </p:cNvPr>
          <p:cNvSpPr txBox="1"/>
          <p:nvPr/>
        </p:nvSpPr>
        <p:spPr>
          <a:xfrm>
            <a:off x="6601600" y="3498062"/>
            <a:ext cx="63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U" sz="2000" dirty="0">
                <a:solidFill>
                  <a:srgbClr val="002060"/>
                </a:solidFill>
                <a:latin typeface="Comic Sans MS" panose="030F0902030302020204" pitchFamily="66" charset="0"/>
              </a:rPr>
              <a:t>LLR</a:t>
            </a:r>
          </a:p>
        </p:txBody>
      </p:sp>
      <p:graphicFrame>
        <p:nvGraphicFramePr>
          <p:cNvPr id="57" name="Table 57">
            <a:extLst>
              <a:ext uri="{FF2B5EF4-FFF2-40B4-BE49-F238E27FC236}">
                <a16:creationId xmlns:a16="http://schemas.microsoft.com/office/drawing/2014/main" id="{E834EB31-8575-DE33-049A-9E9ACEA437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0877568"/>
              </p:ext>
            </p:extLst>
          </p:nvPr>
        </p:nvGraphicFramePr>
        <p:xfrm>
          <a:off x="7814183" y="1799971"/>
          <a:ext cx="1421877" cy="3330304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565760">
                  <a:extLst>
                    <a:ext uri="{9D8B030D-6E8A-4147-A177-3AD203B41FA5}">
                      <a16:colId xmlns:a16="http://schemas.microsoft.com/office/drawing/2014/main" val="4094604621"/>
                    </a:ext>
                  </a:extLst>
                </a:gridCol>
                <a:gridCol w="856117">
                  <a:extLst>
                    <a:ext uri="{9D8B030D-6E8A-4147-A177-3AD203B41FA5}">
                      <a16:colId xmlns:a16="http://schemas.microsoft.com/office/drawing/2014/main" val="3263910321"/>
                    </a:ext>
                  </a:extLst>
                </a:gridCol>
              </a:tblGrid>
              <a:tr h="416288">
                <a:tc>
                  <a:txBody>
                    <a:bodyPr/>
                    <a:lstStyle/>
                    <a:p>
                      <a:pPr algn="ctr"/>
                      <a:r>
                        <a:rPr lang="en-RU" sz="2000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+2.5</a:t>
                      </a:r>
                      <a:endParaRPr lang="en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6902194"/>
                  </a:ext>
                </a:extLst>
              </a:tr>
              <a:tr h="416288">
                <a:tc>
                  <a:txBody>
                    <a:bodyPr/>
                    <a:lstStyle/>
                    <a:p>
                      <a:pPr algn="ctr"/>
                      <a:r>
                        <a:rPr lang="en-RU" sz="2000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+2.5</a:t>
                      </a:r>
                      <a:endParaRPr lang="en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3395470"/>
                  </a:ext>
                </a:extLst>
              </a:tr>
              <a:tr h="416288">
                <a:tc>
                  <a:txBody>
                    <a:bodyPr/>
                    <a:lstStyle/>
                    <a:p>
                      <a:pPr algn="ctr"/>
                      <a:r>
                        <a:rPr lang="en-RU" sz="2000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2000" b="1" dirty="0">
                          <a:solidFill>
                            <a:srgbClr val="002060"/>
                          </a:solidFill>
                        </a:rPr>
                        <a:t>-2.5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4686305"/>
                  </a:ext>
                </a:extLst>
              </a:tr>
              <a:tr h="416288">
                <a:tc>
                  <a:txBody>
                    <a:bodyPr/>
                    <a:lstStyle/>
                    <a:p>
                      <a:pPr algn="ctr"/>
                      <a:r>
                        <a:rPr lang="en-RU" sz="2000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2000" b="1" dirty="0">
                          <a:solidFill>
                            <a:srgbClr val="002060"/>
                          </a:solidFill>
                        </a:rPr>
                        <a:t>+2.5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2792120"/>
                  </a:ext>
                </a:extLst>
              </a:tr>
              <a:tr h="416288">
                <a:tc>
                  <a:txBody>
                    <a:bodyPr/>
                    <a:lstStyle/>
                    <a:p>
                      <a:pPr algn="ctr"/>
                      <a:r>
                        <a:rPr lang="en-RU" sz="2000" b="1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2000" b="1" dirty="0">
                          <a:solidFill>
                            <a:srgbClr val="002060"/>
                          </a:solidFill>
                        </a:rPr>
                        <a:t>+2.5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5565232"/>
                  </a:ext>
                </a:extLst>
              </a:tr>
              <a:tr h="416288">
                <a:tc>
                  <a:txBody>
                    <a:bodyPr/>
                    <a:lstStyle/>
                    <a:p>
                      <a:pPr algn="ctr"/>
                      <a:r>
                        <a:rPr lang="en-RU" sz="20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2000" b="1" dirty="0">
                          <a:solidFill>
                            <a:srgbClr val="002060"/>
                          </a:solidFill>
                        </a:rPr>
                        <a:t>-2.5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11371"/>
                  </a:ext>
                </a:extLst>
              </a:tr>
              <a:tr h="416288">
                <a:tc>
                  <a:txBody>
                    <a:bodyPr/>
                    <a:lstStyle/>
                    <a:p>
                      <a:pPr algn="ctr"/>
                      <a:r>
                        <a:rPr lang="en-RU" sz="2000" b="1" dirty="0">
                          <a:solidFill>
                            <a:srgbClr val="002060"/>
                          </a:solidFill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2000" b="1" dirty="0">
                          <a:solidFill>
                            <a:srgbClr val="002060"/>
                          </a:solidFill>
                        </a:rPr>
                        <a:t>-2.5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3353036"/>
                  </a:ext>
                </a:extLst>
              </a:tr>
              <a:tr h="416288">
                <a:tc>
                  <a:txBody>
                    <a:bodyPr/>
                    <a:lstStyle/>
                    <a:p>
                      <a:pPr algn="ctr"/>
                      <a:r>
                        <a:rPr lang="en-RU" sz="2000" b="1" dirty="0">
                          <a:solidFill>
                            <a:srgbClr val="002060"/>
                          </a:solidFill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2000" b="1" dirty="0">
                          <a:solidFill>
                            <a:srgbClr val="002060"/>
                          </a:solidFill>
                        </a:rPr>
                        <a:t>+2.5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8838020"/>
                  </a:ext>
                </a:extLst>
              </a:tr>
            </a:tbl>
          </a:graphicData>
        </a:graphic>
      </p:graphicFrame>
      <p:sp>
        <p:nvSpPr>
          <p:cNvPr id="58" name="TextBox 57">
            <a:extLst>
              <a:ext uri="{FF2B5EF4-FFF2-40B4-BE49-F238E27FC236}">
                <a16:creationId xmlns:a16="http://schemas.microsoft.com/office/drawing/2014/main" id="{D5133AC5-B50C-D9BD-DFA1-6DD75939A17E}"/>
              </a:ext>
            </a:extLst>
          </p:cNvPr>
          <p:cNvSpPr txBox="1"/>
          <p:nvPr/>
        </p:nvSpPr>
        <p:spPr>
          <a:xfrm>
            <a:off x="6716902" y="1335514"/>
            <a:ext cx="10972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U" sz="2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part, 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5AD5661-490B-05DB-A44C-500BC775508B}"/>
              </a:ext>
            </a:extLst>
          </p:cNvPr>
          <p:cNvSpPr txBox="1"/>
          <p:nvPr/>
        </p:nvSpPr>
        <p:spPr>
          <a:xfrm>
            <a:off x="9274161" y="1367462"/>
            <a:ext cx="1421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a</a:t>
            </a:r>
            <a:r>
              <a:rPr lang="en-RU" sz="2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ngle, deg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24556882-D1C2-045D-A059-43D877D0E266}"/>
              </a:ext>
            </a:extLst>
          </p:cNvPr>
          <p:cNvCxnSpPr>
            <a:cxnSpLocks/>
          </p:cNvCxnSpPr>
          <p:nvPr/>
        </p:nvCxnSpPr>
        <p:spPr>
          <a:xfrm>
            <a:off x="7288208" y="1685263"/>
            <a:ext cx="471672" cy="722660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DDF1490C-3194-3B8C-0DD2-3CC8D636AB70}"/>
              </a:ext>
            </a:extLst>
          </p:cNvPr>
          <p:cNvCxnSpPr>
            <a:cxnSpLocks/>
          </p:cNvCxnSpPr>
          <p:nvPr/>
        </p:nvCxnSpPr>
        <p:spPr>
          <a:xfrm flipH="1">
            <a:off x="9264963" y="1705053"/>
            <a:ext cx="276719" cy="733538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3D5776BD-650F-2A89-0E71-EE147311D65C}"/>
              </a:ext>
            </a:extLst>
          </p:cNvPr>
          <p:cNvSpPr txBox="1"/>
          <p:nvPr/>
        </p:nvSpPr>
        <p:spPr>
          <a:xfrm>
            <a:off x="6906702" y="5285578"/>
            <a:ext cx="35707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The same orientation for  U-</a:t>
            </a:r>
            <a:r>
              <a:rPr lang="en-US" sz="2000" b="1" dirty="0" err="1">
                <a:solidFill>
                  <a:srgbClr val="002060"/>
                </a:solidFill>
                <a:latin typeface="Comic Sans MS" panose="030F0902030302020204" pitchFamily="66" charset="0"/>
              </a:rPr>
              <a:t>coord</a:t>
            </a:r>
            <a:r>
              <a:rPr lang="en-US" sz="2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.  is only for 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148, 158, 248 </a:t>
            </a:r>
            <a:r>
              <a:rPr lang="en-US" sz="2000" b="1" dirty="0" err="1">
                <a:solidFill>
                  <a:srgbClr val="002060"/>
                </a:solidFill>
                <a:latin typeface="Comic Sans MS" panose="030F0902030302020204" pitchFamily="66" charset="0"/>
              </a:rPr>
              <a:t>combin</a:t>
            </a:r>
            <a:r>
              <a:rPr lang="en-US" sz="2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F7335A-690E-6FCF-19A5-A99E6B409E78}"/>
              </a:ext>
            </a:extLst>
          </p:cNvPr>
          <p:cNvSpPr txBox="1"/>
          <p:nvPr/>
        </p:nvSpPr>
        <p:spPr>
          <a:xfrm>
            <a:off x="0" y="6493780"/>
            <a:ext cx="1600200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E. </a:t>
            </a:r>
            <a:r>
              <a:rPr lang="en-US" dirty="0" err="1">
                <a:solidFill>
                  <a:schemeClr val="bg1"/>
                </a:solidFill>
                <a:latin typeface="Comic Sans MS" panose="030F0902030302020204" pitchFamily="66" charset="0"/>
              </a:rPr>
              <a:t>Kokoulina</a:t>
            </a:r>
            <a:endParaRPr lang="en-RU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57E793-08C3-E99F-EB33-95E159D44F22}"/>
              </a:ext>
            </a:extLst>
          </p:cNvPr>
          <p:cNvSpPr txBox="1"/>
          <p:nvPr/>
        </p:nvSpPr>
        <p:spPr>
          <a:xfrm>
            <a:off x="1600201" y="6493780"/>
            <a:ext cx="754379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MiniSPD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 test bench for testing of SPD detectors prototypes</a:t>
            </a:r>
            <a:endParaRPr lang="en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98F343-8678-D87B-FA7C-F8C7613C87D4}"/>
              </a:ext>
            </a:extLst>
          </p:cNvPr>
          <p:cNvSpPr txBox="1"/>
          <p:nvPr/>
        </p:nvSpPr>
        <p:spPr>
          <a:xfrm>
            <a:off x="9144000" y="6493780"/>
            <a:ext cx="3048000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6</a:t>
            </a:r>
            <a:r>
              <a:rPr lang="en-US" baseline="30000" dirty="0">
                <a:solidFill>
                  <a:schemeClr val="bg1"/>
                </a:solidFill>
                <a:latin typeface="Comic Sans MS" panose="030F0902030302020204" pitchFamily="66" charset="0"/>
              </a:rPr>
              <a:t>th</a:t>
            </a:r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 ICPPA, Moscow, Russia</a:t>
            </a:r>
            <a:endParaRPr lang="en-RU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0349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04C3B51-17AD-CEA2-CAC5-4EC1D9377451}"/>
              </a:ext>
            </a:extLst>
          </p:cNvPr>
          <p:cNvSpPr txBox="1"/>
          <p:nvPr/>
        </p:nvSpPr>
        <p:spPr>
          <a:xfrm>
            <a:off x="11348581" y="6013610"/>
            <a:ext cx="843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U" b="1" dirty="0">
                <a:solidFill>
                  <a:srgbClr val="C00000"/>
                </a:solidFill>
                <a:latin typeface="Comic Sans MS" panose="030F0902030302020204" pitchFamily="66" charset="0"/>
              </a:rPr>
              <a:t>14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17DB3D-FB32-DB70-DA44-E686D59BF1F3}"/>
              </a:ext>
            </a:extLst>
          </p:cNvPr>
          <p:cNvSpPr txBox="1"/>
          <p:nvPr/>
        </p:nvSpPr>
        <p:spPr>
          <a:xfrm>
            <a:off x="-11570" y="17039"/>
            <a:ext cx="12191999" cy="1226815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0">
                <a:srgbClr val="C00000">
                  <a:tint val="44500"/>
                  <a:satMod val="160000"/>
                  <a:lumMod val="36780"/>
                  <a:lumOff val="6322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1AB911-58E6-A215-5AC0-8EC63FB65452}"/>
              </a:ext>
            </a:extLst>
          </p:cNvPr>
          <p:cNvSpPr txBox="1"/>
          <p:nvPr/>
        </p:nvSpPr>
        <p:spPr>
          <a:xfrm>
            <a:off x="0" y="574856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902030302020204" pitchFamily="66" charset="0"/>
              </a:rPr>
              <a:t>Simulation of cosmic muons (170 MeV)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6627AA-C02E-3522-B136-CBA87BBF7B01}"/>
              </a:ext>
            </a:extLst>
          </p:cNvPr>
          <p:cNvSpPr txBox="1"/>
          <p:nvPr/>
        </p:nvSpPr>
        <p:spPr>
          <a:xfrm>
            <a:off x="0" y="0"/>
            <a:ext cx="6096000" cy="42826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6230A4-E5F9-E0C0-A415-435698925688}"/>
              </a:ext>
            </a:extLst>
          </p:cNvPr>
          <p:cNvSpPr txBox="1"/>
          <p:nvPr/>
        </p:nvSpPr>
        <p:spPr>
          <a:xfrm>
            <a:off x="6096001" y="1725"/>
            <a:ext cx="6096000" cy="4282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CA8AE0F-CD8B-2635-4285-7F925CE30000}"/>
                  </a:ext>
                </a:extLst>
              </p:cNvPr>
              <p:cNvSpPr txBox="1"/>
              <p:nvPr/>
            </p:nvSpPr>
            <p:spPr>
              <a:xfrm>
                <a:off x="2416539" y="1668230"/>
                <a:ext cx="8130447" cy="14759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800" b="1" dirty="0">
                    <a:solidFill>
                      <a:srgbClr val="002060"/>
                    </a:solidFill>
                    <a:latin typeface="Comic Sans MS" panose="030F0902030302020204" pitchFamily="66" charset="0"/>
                  </a:rPr>
                  <a:t>Polar angle (</a:t>
                </a:r>
                <a14:m>
                  <m:oMath xmlns:m="http://schemas.openxmlformats.org/officeDocument/2006/math">
                    <m:r>
                      <a:rPr lang="en-RU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omic Sans MS" panose="030F0902030302020204" pitchFamily="66" charset="0"/>
                  </a:rPr>
                  <a:t>) distribution by </a:t>
                </a:r>
                <a:r>
                  <a:rPr lang="en-US" sz="2800" b="1" dirty="0">
                    <a:solidFill>
                      <a:srgbClr val="C00000"/>
                    </a:solidFill>
                    <a:latin typeface="Comic Sans MS" panose="030F0902030302020204" pitchFamily="66" charset="0"/>
                  </a:rPr>
                  <a:t>cosine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800" b="1" dirty="0">
                    <a:solidFill>
                      <a:srgbClr val="002060"/>
                    </a:solidFill>
                    <a:latin typeface="Comic Sans MS" panose="030F0902030302020204" pitchFamily="66" charset="0"/>
                  </a:rPr>
                  <a:t>Azimuthal angle (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𝝋</m:t>
                    </m:r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omic Sans MS" panose="030F0902030302020204" pitchFamily="66" charset="0"/>
                  </a:rPr>
                  <a:t>) - </a:t>
                </a:r>
                <a:r>
                  <a:rPr lang="en-US" sz="2800" b="1" dirty="0">
                    <a:solidFill>
                      <a:srgbClr val="C00000"/>
                    </a:solidFill>
                    <a:latin typeface="Comic Sans MS" panose="030F0902030302020204" pitchFamily="66" charset="0"/>
                  </a:rPr>
                  <a:t>uniform </a:t>
                </a:r>
                <a:r>
                  <a:rPr lang="en-US" sz="2800" b="1" dirty="0">
                    <a:solidFill>
                      <a:srgbClr val="002060"/>
                    </a:solidFill>
                    <a:latin typeface="Comic Sans MS" panose="030F0902030302020204" pitchFamily="66" charset="0"/>
                  </a:rPr>
                  <a:t>distribution</a:t>
                </a:r>
                <a:endParaRPr lang="en-US" sz="2800" b="1" dirty="0">
                  <a:solidFill>
                    <a:srgbClr val="C00000"/>
                  </a:solidFill>
                  <a:latin typeface="Comic Sans MS" panose="030F0902030302020204" pitchFamily="66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800" b="1" dirty="0">
                    <a:solidFill>
                      <a:srgbClr val="002060"/>
                    </a:solidFill>
                    <a:latin typeface="Comic Sans MS" panose="030F0902030302020204" pitchFamily="66" charset="0"/>
                  </a:rPr>
                  <a:t>𝞀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 b="1" dirty="0">
                            <a:solidFill>
                              <a:srgbClr val="002060"/>
                            </a:solidFill>
                            <a:latin typeface="Comic Sans MS" panose="030F0902030302020204" pitchFamily="66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1" baseline="30000" dirty="0">
                            <a:solidFill>
                              <a:srgbClr val="002060"/>
                            </a:solidFill>
                            <a:latin typeface="Comic Sans MS" panose="030F0902030302020204" pitchFamily="66" charset="0"/>
                          </a:rPr>
                          <m:t>2 </m:t>
                        </m:r>
                        <m:r>
                          <m:rPr>
                            <m:nor/>
                          </m:rPr>
                          <a:rPr lang="en-US" sz="2800" b="1" dirty="0">
                            <a:solidFill>
                              <a:srgbClr val="002060"/>
                            </a:solidFill>
                            <a:latin typeface="Comic Sans MS" panose="030F0902030302020204" pitchFamily="66" charset="0"/>
                          </a:rPr>
                          <m:t>+ </m:t>
                        </m:r>
                        <m:r>
                          <m:rPr>
                            <m:nor/>
                          </m:rPr>
                          <a:rPr lang="en-US" sz="2800" b="1" dirty="0">
                            <a:solidFill>
                              <a:srgbClr val="002060"/>
                            </a:solidFill>
                            <a:latin typeface="Comic Sans MS" panose="030F0902030302020204" pitchFamily="66" charset="0"/>
                          </a:rPr>
                          <m:t>y</m:t>
                        </m:r>
                        <m:r>
                          <m:rPr>
                            <m:nor/>
                          </m:rPr>
                          <a:rPr lang="en-US" sz="2800" b="1" baseline="30000" dirty="0">
                            <a:solidFill>
                              <a:srgbClr val="002060"/>
                            </a:solidFill>
                            <a:latin typeface="Comic Sans MS" panose="030F0902030302020204" pitchFamily="66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omic Sans MS" panose="030F0902030302020204" pitchFamily="66" charset="0"/>
                  </a:rPr>
                  <a:t> &lt; R = 10 cm</a:t>
                </a:r>
                <a:r>
                  <a:rPr lang="ru-RU" sz="28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- </a:t>
                </a:r>
                <a:r>
                  <a:rPr lang="en-US" sz="2800" b="1" dirty="0">
                    <a:solidFill>
                      <a:srgbClr val="C00000"/>
                    </a:solidFill>
                    <a:latin typeface="Comic Sans MS" panose="030F0902030302020204" pitchFamily="66" charset="0"/>
                  </a:rPr>
                  <a:t>uniform</a:t>
                </a:r>
                <a:r>
                  <a:rPr lang="en-US" sz="2800" b="1" dirty="0">
                    <a:solidFill>
                      <a:srgbClr val="002060"/>
                    </a:solidFill>
                    <a:latin typeface="Comic Sans MS" panose="030F0902030302020204" pitchFamily="66" charset="0"/>
                  </a:rPr>
                  <a:t> distribution</a:t>
                </a:r>
                <a:endParaRPr lang="ru-RU" sz="28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CA8AE0F-CD8B-2635-4285-7F925CE300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6539" y="1668230"/>
                <a:ext cx="8130447" cy="1475917"/>
              </a:xfrm>
              <a:prstGeom prst="rect">
                <a:avLst/>
              </a:prstGeom>
              <a:blipFill>
                <a:blip r:embed="rId4"/>
                <a:stretch>
                  <a:fillRect l="-1404" t="-4274" b="-6838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7A2CD1C0-E4AC-7D1E-4E51-99749D02F0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194" t="30625" r="16883" b="28542"/>
          <a:stretch/>
        </p:blipFill>
        <p:spPr>
          <a:xfrm>
            <a:off x="1747834" y="3213260"/>
            <a:ext cx="2552707" cy="22041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0E0B3EC-89F9-AC4F-4F22-AAE00A54FAC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900" t="30208" r="15703" b="29167"/>
          <a:stretch/>
        </p:blipFill>
        <p:spPr>
          <a:xfrm>
            <a:off x="4883847" y="3213260"/>
            <a:ext cx="2564804" cy="21557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3804B0A-286D-8F6D-2722-4FB7C3E3FBB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963" t="30625" r="18063" b="28958"/>
          <a:stretch/>
        </p:blipFill>
        <p:spPr>
          <a:xfrm>
            <a:off x="8031957" y="3213260"/>
            <a:ext cx="2412209" cy="215653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2C6A397-6836-20FB-F902-1A541D0C9AB2}"/>
              </a:ext>
            </a:extLst>
          </p:cNvPr>
          <p:cNvSpPr txBox="1"/>
          <p:nvPr/>
        </p:nvSpPr>
        <p:spPr>
          <a:xfrm>
            <a:off x="5528075" y="5427804"/>
            <a:ext cx="14668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𝞀 &lt; 10 cm</a:t>
            </a:r>
            <a:endParaRPr lang="en-RU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696E67B-175E-4A13-9C9F-8B6D8F32AA2C}"/>
                  </a:ext>
                </a:extLst>
              </p:cNvPr>
              <p:cNvSpPr txBox="1"/>
              <p:nvPr/>
            </p:nvSpPr>
            <p:spPr>
              <a:xfrm>
                <a:off x="2044803" y="5478134"/>
                <a:ext cx="1718071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RU" sz="2000" b="1" dirty="0">
                    <a:solidFill>
                      <a:srgbClr val="002060"/>
                    </a:solidFill>
                    <a:latin typeface="Comic Sans MS" panose="030F0902030302020204" pitchFamily="66" charset="0"/>
                    <a:ea typeface="Cambria Math" panose="02040503050406030204" pitchFamily="18" charset="0"/>
                  </a:rPr>
                  <a:t>- </a:t>
                </a:r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𝟏𝟎</m:t>
                    </m:r>
                  </m:oMath>
                </a14:m>
                <a:r>
                  <a:rPr lang="en-RU" sz="2000" b="1" dirty="0">
                    <a:solidFill>
                      <a:srgbClr val="002060"/>
                    </a:solidFill>
                    <a:latin typeface="Comic Sans MS" panose="030F0902030302020204" pitchFamily="66" charset="0"/>
                    <a:ea typeface="Cambria Math" panose="02040503050406030204" pitchFamily="18" charset="0"/>
                  </a:rPr>
                  <a:t> &lt; </a:t>
                </a:r>
                <a14:m>
                  <m:oMath xmlns:m="http://schemas.openxmlformats.org/officeDocument/2006/math">
                    <m:r>
                      <a:rPr lang="en-RU" sz="2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  <m:r>
                      <a:rPr lang="en-US" sz="2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sz="2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𝟏𝟎</m:t>
                    </m:r>
                  </m:oMath>
                </a14:m>
                <a:endParaRPr lang="en-RU" sz="2000" b="1" dirty="0">
                  <a:latin typeface="Comic Sans MS" panose="030F0902030302020204" pitchFamily="66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696E67B-175E-4A13-9C9F-8B6D8F32AA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4803" y="5478134"/>
                <a:ext cx="1718071" cy="400110"/>
              </a:xfrm>
              <a:prstGeom prst="rect">
                <a:avLst/>
              </a:prstGeom>
              <a:blipFill>
                <a:blip r:embed="rId8"/>
                <a:stretch>
                  <a:fillRect l="-2920" t="-9375" b="-28125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D629731-3C53-8475-27FE-5782319ACE22}"/>
                  </a:ext>
                </a:extLst>
              </p:cNvPr>
              <p:cNvSpPr txBox="1"/>
              <p:nvPr/>
            </p:nvSpPr>
            <p:spPr>
              <a:xfrm>
                <a:off x="8491540" y="5345167"/>
                <a:ext cx="1466848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rgbClr val="002060"/>
                    </a:solidFill>
                    <a:ea typeface="Cambria Math" panose="02040503050406030204" pitchFamily="18" charset="0"/>
                  </a:rPr>
                  <a:t>0 &lt;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𝝋</m:t>
                    </m:r>
                    <m:r>
                      <a:rPr lang="en-US" sz="2000" b="1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sz="2000" b="1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en-US" sz="2000" b="1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000" b="1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𝝅</m:t>
                    </m:r>
                  </m:oMath>
                </a14:m>
                <a:endParaRPr lang="en-RU" sz="20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D629731-3C53-8475-27FE-5782319ACE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1540" y="5345167"/>
                <a:ext cx="1466848" cy="400110"/>
              </a:xfrm>
              <a:prstGeom prst="rect">
                <a:avLst/>
              </a:prstGeom>
              <a:blipFill>
                <a:blip r:embed="rId9"/>
                <a:stretch>
                  <a:fillRect l="-4274" t="-6061" b="-24242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DDBEF977-92BB-4248-F506-F184163E6E4C}"/>
              </a:ext>
            </a:extLst>
          </p:cNvPr>
          <p:cNvSpPr txBox="1"/>
          <p:nvPr/>
        </p:nvSpPr>
        <p:spPr>
          <a:xfrm>
            <a:off x="0" y="6493780"/>
            <a:ext cx="1600200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E. </a:t>
            </a:r>
            <a:r>
              <a:rPr lang="en-US" dirty="0" err="1">
                <a:solidFill>
                  <a:schemeClr val="bg1"/>
                </a:solidFill>
                <a:latin typeface="Comic Sans MS" panose="030F0902030302020204" pitchFamily="66" charset="0"/>
              </a:rPr>
              <a:t>Kokoulina</a:t>
            </a:r>
            <a:endParaRPr lang="en-RU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5B90A7-778D-3282-60C9-F579E381EF5E}"/>
              </a:ext>
            </a:extLst>
          </p:cNvPr>
          <p:cNvSpPr txBox="1"/>
          <p:nvPr/>
        </p:nvSpPr>
        <p:spPr>
          <a:xfrm>
            <a:off x="1600201" y="6493780"/>
            <a:ext cx="754379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MiniSPD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 test bench for testing of SPD detectors prototypes</a:t>
            </a:r>
            <a:endParaRPr lang="en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39D9B6-116D-4676-6600-739E439C4F36}"/>
              </a:ext>
            </a:extLst>
          </p:cNvPr>
          <p:cNvSpPr txBox="1"/>
          <p:nvPr/>
        </p:nvSpPr>
        <p:spPr>
          <a:xfrm>
            <a:off x="9144000" y="6493780"/>
            <a:ext cx="3048000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6</a:t>
            </a:r>
            <a:r>
              <a:rPr lang="en-US" baseline="30000" dirty="0">
                <a:solidFill>
                  <a:schemeClr val="bg1"/>
                </a:solidFill>
                <a:latin typeface="Comic Sans MS" panose="030F0902030302020204" pitchFamily="66" charset="0"/>
              </a:rPr>
              <a:t>th</a:t>
            </a:r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 ICPPA, Moscow, Russia</a:t>
            </a:r>
            <a:endParaRPr lang="en-RU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4616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40FBD5C-E66E-8E7C-36F9-616E65267678}"/>
              </a:ext>
            </a:extLst>
          </p:cNvPr>
          <p:cNvSpPr txBox="1"/>
          <p:nvPr/>
        </p:nvSpPr>
        <p:spPr>
          <a:xfrm>
            <a:off x="11348581" y="6013610"/>
            <a:ext cx="843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U" b="1" dirty="0">
                <a:solidFill>
                  <a:srgbClr val="C00000"/>
                </a:solidFill>
                <a:latin typeface="Comic Sans MS" panose="030F0902030302020204" pitchFamily="66" charset="0"/>
              </a:rPr>
              <a:t>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A37D4D-75B7-D9EA-B88C-01B87BD57259}"/>
              </a:ext>
            </a:extLst>
          </p:cNvPr>
          <p:cNvSpPr txBox="1"/>
          <p:nvPr/>
        </p:nvSpPr>
        <p:spPr>
          <a:xfrm>
            <a:off x="-11570" y="17039"/>
            <a:ext cx="12191999" cy="1226815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0">
                <a:srgbClr val="C00000">
                  <a:tint val="44500"/>
                  <a:satMod val="160000"/>
                  <a:lumMod val="36780"/>
                  <a:lumOff val="6322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E6243C-3561-AE38-A8AC-C13FC560592E}"/>
              </a:ext>
            </a:extLst>
          </p:cNvPr>
          <p:cNvSpPr txBox="1"/>
          <p:nvPr/>
        </p:nvSpPr>
        <p:spPr>
          <a:xfrm>
            <a:off x="0" y="574856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902030302020204" pitchFamily="66" charset="0"/>
              </a:rPr>
              <a:t>Simulation of triggered strips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DC9EE8-0745-65D6-45F0-11557E929C8B}"/>
              </a:ext>
            </a:extLst>
          </p:cNvPr>
          <p:cNvSpPr txBox="1"/>
          <p:nvPr/>
        </p:nvSpPr>
        <p:spPr>
          <a:xfrm>
            <a:off x="0" y="0"/>
            <a:ext cx="6096000" cy="42826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599D9C-36CA-AC79-BE1D-ACC32D97057E}"/>
              </a:ext>
            </a:extLst>
          </p:cNvPr>
          <p:cNvSpPr txBox="1"/>
          <p:nvPr/>
        </p:nvSpPr>
        <p:spPr>
          <a:xfrm>
            <a:off x="6096001" y="1725"/>
            <a:ext cx="6096000" cy="4282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A886C7-E4EA-AAE1-58FB-7F71D8123849}"/>
              </a:ext>
            </a:extLst>
          </p:cNvPr>
          <p:cNvSpPr txBox="1"/>
          <p:nvPr/>
        </p:nvSpPr>
        <p:spPr>
          <a:xfrm>
            <a:off x="1289191" y="1497794"/>
            <a:ext cx="9969364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Comic Sans MS" panose="030F0902030302020204" pitchFamily="66" charset="0"/>
              </a:rPr>
              <a:t>Adding of </a:t>
            </a:r>
            <a:r>
              <a:rPr lang="en-US" sz="2800" dirty="0" err="1">
                <a:solidFill>
                  <a:srgbClr val="C00000"/>
                </a:solidFill>
                <a:latin typeface="Comic Sans MS" panose="030F0902030302020204" pitchFamily="66" charset="0"/>
                <a:cs typeface="+mn-lt"/>
                <a:sym typeface="+mn-ea"/>
              </a:rPr>
              <a:t>StripStepping.cc</a:t>
            </a:r>
            <a:r>
              <a:rPr lang="en-US" sz="2800" dirty="0">
                <a:solidFill>
                  <a:srgbClr val="C00000"/>
                </a:solidFill>
                <a:latin typeface="Comic Sans MS" panose="030F0902030302020204" pitchFamily="66" charset="0"/>
                <a:cs typeface="+mn-lt"/>
                <a:sym typeface="+mn-ea"/>
              </a:rPr>
              <a:t> to </a:t>
            </a:r>
            <a:r>
              <a:rPr lang="en-US" sz="2800" dirty="0" err="1">
                <a:solidFill>
                  <a:srgbClr val="C00000"/>
                </a:solidFill>
                <a:latin typeface="Comic Sans MS" panose="030F0902030302020204" pitchFamily="66" charset="0"/>
                <a:cs typeface="+mn-lt"/>
                <a:sym typeface="+mn-ea"/>
              </a:rPr>
              <a:t>SteppingAction.cc</a:t>
            </a:r>
            <a:r>
              <a:rPr lang="en-US" sz="2800" dirty="0">
                <a:solidFill>
                  <a:srgbClr val="C00000"/>
                </a:solidFill>
                <a:latin typeface="Comic Sans MS" panose="030F0902030302020204" pitchFamily="66" charset="0"/>
                <a:cs typeface="+mn-lt"/>
                <a:sym typeface="+mn-ea"/>
              </a:rPr>
              <a:t> </a:t>
            </a:r>
          </a:p>
          <a:p>
            <a:endParaRPr lang="en-US" sz="2400" dirty="0">
              <a:solidFill>
                <a:srgbClr val="C00000"/>
              </a:solidFill>
              <a:latin typeface="Comic Sans MS" panose="030F0902030302020204" pitchFamily="66" charset="0"/>
              <a:cs typeface="Comic Sans MS" panose="030F0702030302020204" pitchFamily="66" charset="0"/>
              <a:sym typeface="+mn-ea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2060"/>
                </a:solidFill>
                <a:latin typeface="Comic Sans MS" panose="030F0902030302020204" pitchFamily="66" charset="0"/>
              </a:rPr>
              <a:t>    We use GEANT4 for simulation. In </a:t>
            </a:r>
            <a:r>
              <a:rPr lang="en-US" sz="2800" dirty="0" err="1">
                <a:solidFill>
                  <a:srgbClr val="002060"/>
                </a:solidFill>
                <a:latin typeface="Comic Sans MS" panose="030F0902030302020204" pitchFamily="66" charset="0"/>
              </a:rPr>
              <a:t>StripStepping</a:t>
            </a:r>
            <a:r>
              <a:rPr lang="en-US" sz="2800" dirty="0">
                <a:solidFill>
                  <a:srgbClr val="002060"/>
                </a:solidFill>
                <a:latin typeface="Comic Sans MS" panose="030F0902030302020204" pitchFamily="66" charset="0"/>
              </a:rPr>
              <a:t> for 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2060"/>
                </a:solidFill>
                <a:latin typeface="Comic Sans MS" panose="030F0902030302020204" pitchFamily="66" charset="0"/>
              </a:rPr>
              <a:t>     every module and its parts: 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C00000"/>
                </a:solidFill>
                <a:latin typeface="Comic Sans MS" panose="030F0902030302020204" pitchFamily="66" charset="0"/>
              </a:rPr>
              <a:t>Connect the triggered strip number with X-coordinate, d</a:t>
            </a:r>
            <a:r>
              <a:rPr lang="en-US" altLang="ru-RU" sz="2800" dirty="0">
                <a:solidFill>
                  <a:srgbClr val="C00000"/>
                </a:solidFill>
                <a:latin typeface="Comic Sans MS" panose="030F0902030302020204" pitchFamily="66" charset="0"/>
              </a:rPr>
              <a:t>efine U-coordinate for the same plane, the strip number on U-plate and its </a:t>
            </a:r>
            <a:r>
              <a:rPr lang="en-US" altLang="ru-RU" sz="2800" dirty="0" err="1">
                <a:solidFill>
                  <a:srgbClr val="C00000"/>
                </a:solidFill>
                <a:latin typeface="Comic Sans MS" panose="030F0902030302020204" pitchFamily="66" charset="0"/>
              </a:rPr>
              <a:t>E_dep</a:t>
            </a:r>
            <a:r>
              <a:rPr lang="en-US" altLang="ru-RU" sz="2800" dirty="0">
                <a:solidFill>
                  <a:srgbClr val="C00000"/>
                </a:solidFill>
                <a:latin typeface="Comic Sans MS" panose="030F0902030302020204" pitchFamily="66" charset="0"/>
              </a:rPr>
              <a:t> (energy deposition).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ru-RU" sz="2800" dirty="0">
                <a:solidFill>
                  <a:srgbClr val="002060"/>
                </a:solidFill>
                <a:latin typeface="Comic Sans MS" panose="030F0902030302020204" pitchFamily="66" charset="0"/>
              </a:rPr>
              <a:t>Sorting of the triggered strip numbers in ascending order for elimination of repeating</a:t>
            </a:r>
            <a:r>
              <a:rPr lang="ru-RU" altLang="ru-RU" sz="2800" dirty="0">
                <a:solidFill>
                  <a:srgbClr val="002060"/>
                </a:solidFill>
                <a:latin typeface="Comic Sans MS" panose="030F0902030302020204" pitchFamily="66" charset="0"/>
              </a:rPr>
              <a:t> </a:t>
            </a:r>
            <a:r>
              <a:rPr lang="en-US" altLang="ru-RU" sz="2800" dirty="0">
                <a:solidFill>
                  <a:srgbClr val="002060"/>
                </a:solidFill>
                <a:latin typeface="Comic Sans MS" panose="030F0902030302020204" pitchFamily="66" charset="0"/>
              </a:rPr>
              <a:t>numbers</a:t>
            </a:r>
            <a:r>
              <a:rPr lang="ru-RU" altLang="en-US" sz="2800" dirty="0">
                <a:solidFill>
                  <a:srgbClr val="002060"/>
                </a:solidFill>
              </a:rPr>
              <a:t> (</a:t>
            </a:r>
            <a:r>
              <a:rPr lang="en-US" altLang="en-US" sz="2800" dirty="0">
                <a:solidFill>
                  <a:srgbClr val="002060"/>
                </a:solidFill>
              </a:rPr>
              <a:t>for </a:t>
            </a:r>
            <a:r>
              <a:rPr lang="en-US" altLang="ru-RU" sz="2800" dirty="0">
                <a:solidFill>
                  <a:srgbClr val="002060"/>
                </a:solidFill>
                <a:latin typeface="Comic Sans MS" panose="030F0902030302020204" pitchFamily="66" charset="0"/>
              </a:rPr>
              <a:t>X &amp; U).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C00000"/>
                </a:solidFill>
                <a:latin typeface="Comic Sans MS" panose="030F0902030302020204" pitchFamily="66" charset="0"/>
              </a:rPr>
              <a:t>Accounting </a:t>
            </a:r>
            <a:r>
              <a:rPr lang="en-GB" sz="2800" dirty="0">
                <a:solidFill>
                  <a:srgbClr val="C00000"/>
                </a:solidFill>
                <a:latin typeface="Comic Sans MS" panose="030F0902030302020204" pitchFamily="66" charset="0"/>
              </a:rPr>
              <a:t>for crossing the border of the triggered strip when making a stepping</a:t>
            </a:r>
            <a:r>
              <a:rPr lang="en-US" altLang="ru-RU" sz="2800" dirty="0">
                <a:solidFill>
                  <a:srgbClr val="C00000"/>
                </a:solidFill>
                <a:latin typeface="Comic Sans MS" panose="030F0902030302020204" pitchFamily="66" charset="0"/>
              </a:rPr>
              <a:t>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284E5A-C762-92EC-A1AF-5E6B5425B09A}"/>
              </a:ext>
            </a:extLst>
          </p:cNvPr>
          <p:cNvSpPr txBox="1"/>
          <p:nvPr/>
        </p:nvSpPr>
        <p:spPr>
          <a:xfrm>
            <a:off x="0" y="6493780"/>
            <a:ext cx="1600200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E. </a:t>
            </a:r>
            <a:r>
              <a:rPr lang="en-US" dirty="0" err="1">
                <a:solidFill>
                  <a:schemeClr val="bg1"/>
                </a:solidFill>
                <a:latin typeface="Comic Sans MS" panose="030F0902030302020204" pitchFamily="66" charset="0"/>
              </a:rPr>
              <a:t>Kokoulina</a:t>
            </a:r>
            <a:endParaRPr lang="en-RU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ACB34A-8DDD-730E-A028-7BC478D19121}"/>
              </a:ext>
            </a:extLst>
          </p:cNvPr>
          <p:cNvSpPr txBox="1"/>
          <p:nvPr/>
        </p:nvSpPr>
        <p:spPr>
          <a:xfrm>
            <a:off x="1600201" y="6493780"/>
            <a:ext cx="754379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MiniSPD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 test bench for testing of SPD detectors prototypes</a:t>
            </a:r>
            <a:endParaRPr lang="en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859F63-B6EB-2A6C-B8DC-360D755A34D3}"/>
              </a:ext>
            </a:extLst>
          </p:cNvPr>
          <p:cNvSpPr txBox="1"/>
          <p:nvPr/>
        </p:nvSpPr>
        <p:spPr>
          <a:xfrm>
            <a:off x="9144000" y="6493780"/>
            <a:ext cx="3048000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6</a:t>
            </a:r>
            <a:r>
              <a:rPr lang="en-US" baseline="30000" dirty="0">
                <a:solidFill>
                  <a:schemeClr val="bg1"/>
                </a:solidFill>
                <a:latin typeface="Comic Sans MS" panose="030F0902030302020204" pitchFamily="66" charset="0"/>
              </a:rPr>
              <a:t>th</a:t>
            </a:r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 ICPPA, Moscow, Russia</a:t>
            </a:r>
            <a:endParaRPr lang="en-RU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8808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04193BB-AACF-9B01-0F29-9A810D43EF9B}"/>
              </a:ext>
            </a:extLst>
          </p:cNvPr>
          <p:cNvSpPr txBox="1"/>
          <p:nvPr/>
        </p:nvSpPr>
        <p:spPr>
          <a:xfrm>
            <a:off x="11348581" y="6013610"/>
            <a:ext cx="843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U" b="1" dirty="0">
                <a:solidFill>
                  <a:srgbClr val="C00000"/>
                </a:solidFill>
                <a:latin typeface="Comic Sans MS" panose="030F0902030302020204" pitchFamily="66" charset="0"/>
              </a:rPr>
              <a:t>15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3D0943-987C-544A-077A-80A7D0D1A896}"/>
              </a:ext>
            </a:extLst>
          </p:cNvPr>
          <p:cNvSpPr txBox="1"/>
          <p:nvPr/>
        </p:nvSpPr>
        <p:spPr>
          <a:xfrm>
            <a:off x="-11570" y="17039"/>
            <a:ext cx="12191999" cy="1226815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0">
                <a:srgbClr val="C00000">
                  <a:tint val="44500"/>
                  <a:satMod val="160000"/>
                  <a:lumMod val="36780"/>
                  <a:lumOff val="6322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F3B047-DA3C-8F40-6546-D6F650BE71DC}"/>
              </a:ext>
            </a:extLst>
          </p:cNvPr>
          <p:cNvSpPr txBox="1"/>
          <p:nvPr/>
        </p:nvSpPr>
        <p:spPr>
          <a:xfrm>
            <a:off x="0" y="574856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902030302020204" pitchFamily="66" charset="0"/>
              </a:rPr>
              <a:t>Simulation of cosmic rays by Geant4 at theta = 50 deg. </a:t>
            </a:r>
            <a:endParaRPr lang="en-RU" sz="3600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904BB1-9288-056D-7225-FCE9E546A725}"/>
              </a:ext>
            </a:extLst>
          </p:cNvPr>
          <p:cNvSpPr txBox="1"/>
          <p:nvPr/>
        </p:nvSpPr>
        <p:spPr>
          <a:xfrm>
            <a:off x="0" y="0"/>
            <a:ext cx="6096000" cy="42826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6E630F-4927-046A-A2E7-FDE81FBDBFE2}"/>
              </a:ext>
            </a:extLst>
          </p:cNvPr>
          <p:cNvSpPr txBox="1"/>
          <p:nvPr/>
        </p:nvSpPr>
        <p:spPr>
          <a:xfrm>
            <a:off x="6096001" y="1725"/>
            <a:ext cx="6096000" cy="4282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12FD5F65-D480-553E-272B-4F73AB9EA7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5121491"/>
              </p:ext>
            </p:extLst>
          </p:nvPr>
        </p:nvGraphicFramePr>
        <p:xfrm>
          <a:off x="2311401" y="1582914"/>
          <a:ext cx="7075488" cy="4125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0828020" imgH="6225540" progId="Paint.Picture">
                  <p:embed/>
                </p:oleObj>
              </mc:Choice>
              <mc:Fallback>
                <p:oleObj r:id="rId2" imgW="10828020" imgH="6225540" progId="Paint.Picture">
                  <p:embed/>
                  <p:pic>
                    <p:nvPicPr>
                      <p:cNvPr id="4" name="Content Placeholder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11401" y="1582914"/>
                        <a:ext cx="7075488" cy="41257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F4FC1B8-FF03-1603-A748-80ED907F736C}"/>
              </a:ext>
            </a:extLst>
          </p:cNvPr>
          <p:cNvSpPr txBox="1"/>
          <p:nvPr/>
        </p:nvSpPr>
        <p:spPr>
          <a:xfrm>
            <a:off x="5153025" y="5185430"/>
            <a:ext cx="1885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U" sz="2800" dirty="0">
                <a:solidFill>
                  <a:schemeClr val="bg1"/>
                </a:solidFill>
                <a:latin typeface="Comic Sans MS" panose="030F0902030302020204" pitchFamily="66" charset="0"/>
              </a:rPr>
              <a:t>miniSPD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146A9A4-65DE-4EF1-9CB9-C34490B5DDCA}"/>
              </a:ext>
            </a:extLst>
          </p:cNvPr>
          <p:cNvCxnSpPr>
            <a:cxnSpLocks/>
          </p:cNvCxnSpPr>
          <p:nvPr/>
        </p:nvCxnSpPr>
        <p:spPr>
          <a:xfrm flipV="1">
            <a:off x="3557392" y="4660900"/>
            <a:ext cx="925708" cy="721569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F98497D-FFF7-1D70-DEFD-27A532318906}"/>
              </a:ext>
            </a:extLst>
          </p:cNvPr>
          <p:cNvSpPr txBox="1"/>
          <p:nvPr/>
        </p:nvSpPr>
        <p:spPr>
          <a:xfrm rot="10800000">
            <a:off x="3779071" y="4458633"/>
            <a:ext cx="469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F52A695-464D-C038-CAB5-916B14BEC544}"/>
              </a:ext>
            </a:extLst>
          </p:cNvPr>
          <p:cNvCxnSpPr/>
          <p:nvPr/>
        </p:nvCxnSpPr>
        <p:spPr>
          <a:xfrm flipV="1">
            <a:off x="3557392" y="4279900"/>
            <a:ext cx="0" cy="1102569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C972028-5BD8-B1A6-7584-73998FA3E26D}"/>
              </a:ext>
            </a:extLst>
          </p:cNvPr>
          <p:cNvSpPr txBox="1"/>
          <p:nvPr/>
        </p:nvSpPr>
        <p:spPr>
          <a:xfrm>
            <a:off x="2963758" y="4246409"/>
            <a:ext cx="469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D8B8C34-4B1A-0515-5C10-BF6AC35FEEC9}"/>
              </a:ext>
            </a:extLst>
          </p:cNvPr>
          <p:cNvCxnSpPr/>
          <p:nvPr/>
        </p:nvCxnSpPr>
        <p:spPr>
          <a:xfrm>
            <a:off x="3557392" y="5382469"/>
            <a:ext cx="328808" cy="29572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F019E0D3-9665-6BBF-E182-836E97A11C9E}"/>
              </a:ext>
            </a:extLst>
          </p:cNvPr>
          <p:cNvSpPr txBox="1"/>
          <p:nvPr/>
        </p:nvSpPr>
        <p:spPr>
          <a:xfrm rot="10800000">
            <a:off x="3919913" y="5200613"/>
            <a:ext cx="469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73B9B8-5BAA-DAD1-E7CC-686EB16427E1}"/>
              </a:ext>
            </a:extLst>
          </p:cNvPr>
          <p:cNvSpPr txBox="1"/>
          <p:nvPr/>
        </p:nvSpPr>
        <p:spPr>
          <a:xfrm>
            <a:off x="0" y="6493780"/>
            <a:ext cx="1600200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E. </a:t>
            </a:r>
            <a:r>
              <a:rPr lang="en-US" dirty="0" err="1">
                <a:solidFill>
                  <a:schemeClr val="bg1"/>
                </a:solidFill>
                <a:latin typeface="Comic Sans MS" panose="030F0902030302020204" pitchFamily="66" charset="0"/>
              </a:rPr>
              <a:t>Kokoulina</a:t>
            </a:r>
            <a:endParaRPr lang="en-RU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D7EB77-14FF-2E5D-9C1E-2A3FAEAD38E3}"/>
              </a:ext>
            </a:extLst>
          </p:cNvPr>
          <p:cNvSpPr txBox="1"/>
          <p:nvPr/>
        </p:nvSpPr>
        <p:spPr>
          <a:xfrm>
            <a:off x="1600201" y="6493780"/>
            <a:ext cx="754379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MiniSPD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 test bench for testing of SPD detectors prototypes</a:t>
            </a:r>
            <a:endParaRPr lang="en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9D46F6-9EBE-148F-1B03-BA39C46F672E}"/>
              </a:ext>
            </a:extLst>
          </p:cNvPr>
          <p:cNvSpPr txBox="1"/>
          <p:nvPr/>
        </p:nvSpPr>
        <p:spPr>
          <a:xfrm>
            <a:off x="9144000" y="6493780"/>
            <a:ext cx="3048000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6</a:t>
            </a:r>
            <a:r>
              <a:rPr lang="en-US" baseline="30000" dirty="0">
                <a:solidFill>
                  <a:schemeClr val="bg1"/>
                </a:solidFill>
                <a:latin typeface="Comic Sans MS" panose="030F0902030302020204" pitchFamily="66" charset="0"/>
              </a:rPr>
              <a:t>th</a:t>
            </a:r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 ICPPA, Moscow, Russia</a:t>
            </a:r>
            <a:endParaRPr lang="en-RU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925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F74BE7-E210-2854-37FA-2EB749AC86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03"/>
          <a:stretch/>
        </p:blipFill>
        <p:spPr>
          <a:xfrm>
            <a:off x="1884609" y="1332024"/>
            <a:ext cx="8186491" cy="50936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C7F05D-D632-E9D8-43FC-2B1BCDEC9F72}"/>
              </a:ext>
            </a:extLst>
          </p:cNvPr>
          <p:cNvSpPr txBox="1"/>
          <p:nvPr/>
        </p:nvSpPr>
        <p:spPr>
          <a:xfrm>
            <a:off x="-11570" y="17039"/>
            <a:ext cx="12191999" cy="1226815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0">
                <a:srgbClr val="C00000">
                  <a:tint val="44500"/>
                  <a:satMod val="160000"/>
                  <a:lumMod val="36780"/>
                  <a:lumOff val="6322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69D3CC-83EA-6C2A-4896-DD7B9D4E1388}"/>
              </a:ext>
            </a:extLst>
          </p:cNvPr>
          <p:cNvSpPr txBox="1"/>
          <p:nvPr/>
        </p:nvSpPr>
        <p:spPr>
          <a:xfrm>
            <a:off x="0" y="574856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902030302020204" pitchFamily="66" charset="0"/>
              </a:rPr>
              <a:t>NICA aerial view, April 2022</a:t>
            </a:r>
            <a:endParaRPr lang="en-RU" sz="3600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BCCF42-6F68-D5ED-760D-A39FCCA0D46F}"/>
              </a:ext>
            </a:extLst>
          </p:cNvPr>
          <p:cNvSpPr txBox="1"/>
          <p:nvPr/>
        </p:nvSpPr>
        <p:spPr>
          <a:xfrm>
            <a:off x="0" y="0"/>
            <a:ext cx="6096000" cy="42826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28C787-E3A5-30CA-FB9D-0C05C272551C}"/>
              </a:ext>
            </a:extLst>
          </p:cNvPr>
          <p:cNvSpPr txBox="1"/>
          <p:nvPr/>
        </p:nvSpPr>
        <p:spPr>
          <a:xfrm>
            <a:off x="6096001" y="1725"/>
            <a:ext cx="6096000" cy="4282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C9FB1B-7768-9209-D6FE-9E659811E00B}"/>
              </a:ext>
            </a:extLst>
          </p:cNvPr>
          <p:cNvSpPr txBox="1"/>
          <p:nvPr/>
        </p:nvSpPr>
        <p:spPr>
          <a:xfrm>
            <a:off x="0" y="6493780"/>
            <a:ext cx="1600200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E. </a:t>
            </a:r>
            <a:r>
              <a:rPr lang="en-US" dirty="0" err="1">
                <a:solidFill>
                  <a:schemeClr val="bg1"/>
                </a:solidFill>
                <a:latin typeface="Comic Sans MS" panose="030F0902030302020204" pitchFamily="66" charset="0"/>
              </a:rPr>
              <a:t>Kokoulina</a:t>
            </a:r>
            <a:endParaRPr lang="en-RU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413B25-C281-1E6B-38B8-EFA41F5254E5}"/>
              </a:ext>
            </a:extLst>
          </p:cNvPr>
          <p:cNvSpPr txBox="1"/>
          <p:nvPr/>
        </p:nvSpPr>
        <p:spPr>
          <a:xfrm>
            <a:off x="1600201" y="6493780"/>
            <a:ext cx="754379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MiniSPD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 test bench for testing of SPD detectors prototypes</a:t>
            </a:r>
            <a:endParaRPr lang="en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57F2CA-DA6C-D0D2-5BBA-90E010AD2FC3}"/>
              </a:ext>
            </a:extLst>
          </p:cNvPr>
          <p:cNvSpPr txBox="1"/>
          <p:nvPr/>
        </p:nvSpPr>
        <p:spPr>
          <a:xfrm>
            <a:off x="9144000" y="6493780"/>
            <a:ext cx="3048000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6</a:t>
            </a:r>
            <a:r>
              <a:rPr lang="en-US" baseline="30000" dirty="0">
                <a:solidFill>
                  <a:schemeClr val="bg1"/>
                </a:solidFill>
                <a:latin typeface="Comic Sans MS" panose="030F0902030302020204" pitchFamily="66" charset="0"/>
              </a:rPr>
              <a:t>th</a:t>
            </a:r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 ICPPA, Moscow, Russia</a:t>
            </a:r>
            <a:endParaRPr lang="en-RU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1905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0E7F0C0-DC3E-58EC-BD39-EA59EFE338F5}"/>
              </a:ext>
            </a:extLst>
          </p:cNvPr>
          <p:cNvSpPr txBox="1"/>
          <p:nvPr/>
        </p:nvSpPr>
        <p:spPr>
          <a:xfrm>
            <a:off x="-11570" y="17039"/>
            <a:ext cx="12191999" cy="1226815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0">
                <a:srgbClr val="C00000">
                  <a:tint val="44500"/>
                  <a:satMod val="160000"/>
                  <a:lumMod val="36780"/>
                  <a:lumOff val="6322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02AF6-8C04-BF42-AA27-4664C95D7707}"/>
              </a:ext>
            </a:extLst>
          </p:cNvPr>
          <p:cNvSpPr txBox="1"/>
          <p:nvPr/>
        </p:nvSpPr>
        <p:spPr>
          <a:xfrm>
            <a:off x="0" y="574856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902030302020204" pitchFamily="66" charset="0"/>
              </a:rPr>
              <a:t>Positioning of Si-plates </a:t>
            </a:r>
            <a:endParaRPr lang="en-RU" sz="3600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5CFCD2-43EA-2AA0-4786-44EFAC6EFA7D}"/>
              </a:ext>
            </a:extLst>
          </p:cNvPr>
          <p:cNvSpPr txBox="1"/>
          <p:nvPr/>
        </p:nvSpPr>
        <p:spPr>
          <a:xfrm>
            <a:off x="0" y="0"/>
            <a:ext cx="6096000" cy="42826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9F9038-A0A6-08F0-754F-D466A17F7215}"/>
              </a:ext>
            </a:extLst>
          </p:cNvPr>
          <p:cNvSpPr txBox="1"/>
          <p:nvPr/>
        </p:nvSpPr>
        <p:spPr>
          <a:xfrm>
            <a:off x="6096001" y="1725"/>
            <a:ext cx="6096000" cy="4282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graphicFrame>
        <p:nvGraphicFramePr>
          <p:cNvPr id="11" name="Таблица 7">
            <a:extLst>
              <a:ext uri="{FF2B5EF4-FFF2-40B4-BE49-F238E27FC236}">
                <a16:creationId xmlns:a16="http://schemas.microsoft.com/office/drawing/2014/main" id="{9D921A2D-092E-7B2B-8F7B-87E255EDAF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1801465"/>
              </p:ext>
            </p:extLst>
          </p:nvPr>
        </p:nvGraphicFramePr>
        <p:xfrm>
          <a:off x="1185863" y="1701354"/>
          <a:ext cx="9944100" cy="350862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888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88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88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88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888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82541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  <a:latin typeface="Comic Sans MS" panose="030F0902030302020204" pitchFamily="66" charset="0"/>
                        </a:rPr>
                        <a:t>Plane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  <a:latin typeface="Comic Sans MS" panose="030F0902030302020204" pitchFamily="66" charset="0"/>
                        </a:rPr>
                        <a:t>X, mm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  <a:latin typeface="Comic Sans MS" panose="030F0902030302020204" pitchFamily="66" charset="0"/>
                        </a:rPr>
                        <a:t>Y, mm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  <a:latin typeface="Comic Sans MS" panose="030F0902030302020204" pitchFamily="66" charset="0"/>
                        </a:rPr>
                        <a:t>Z, mm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  <a:latin typeface="Comic Sans MS" panose="030F0902030302020204" pitchFamily="66" charset="0"/>
                        </a:rPr>
                        <a:t>Size, mm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55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Comic Sans MS" panose="030F0902030302020204" pitchFamily="66" charset="0"/>
                        </a:rPr>
                        <a:t>X1, U1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Comic Sans MS" panose="030F0902030302020204" pitchFamily="66" charset="0"/>
                        </a:rPr>
                        <a:t>-28,55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Comic Sans MS" panose="030F0902030302020204" pitchFamily="66" charset="0"/>
                        </a:rPr>
                        <a:t>0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Comic Sans MS" panose="030F0902030302020204" pitchFamily="66" charset="0"/>
                        </a:rPr>
                        <a:t>35,0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Comic Sans MS" panose="030F0902030302020204" pitchFamily="66" charset="0"/>
                        </a:rPr>
                        <a:t>63 x 126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55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Comic Sans MS" panose="030F0902030302020204" pitchFamily="66" charset="0"/>
                        </a:rPr>
                        <a:t>X2, U2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Comic Sans MS" panose="030F0902030302020204" pitchFamily="66" charset="0"/>
                        </a:rPr>
                        <a:t>31,55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Comic Sans MS" panose="030F0902030302020204" pitchFamily="66" charset="0"/>
                        </a:rPr>
                        <a:t>0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Comic Sans MS" panose="030F0902030302020204" pitchFamily="66" charset="0"/>
                        </a:rPr>
                        <a:t>50,3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Comic Sans MS" panose="030F0902030302020204" pitchFamily="66" charset="0"/>
                        </a:rPr>
                        <a:t>63 x 126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55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Comic Sans MS" panose="030F0902030302020204" pitchFamily="66" charset="0"/>
                        </a:rPr>
                        <a:t>X3, U3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Comic Sans MS" panose="030F0902030302020204" pitchFamily="66" charset="0"/>
                        </a:rPr>
                        <a:t>-32,55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Comic Sans MS" panose="030F0902030302020204" pitchFamily="66" charset="0"/>
                        </a:rPr>
                        <a:t>-27,55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Comic Sans MS" panose="030F0902030302020204" pitchFamily="66" charset="0"/>
                        </a:rPr>
                        <a:t>387,8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Comic Sans MS" panose="030F0902030302020204" pitchFamily="66" charset="0"/>
                        </a:rPr>
                        <a:t>63 x 63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55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Comic Sans MS" panose="030F0902030302020204" pitchFamily="66" charset="0"/>
                        </a:rPr>
                        <a:t>X4, U4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Comic Sans MS" panose="030F0902030302020204" pitchFamily="66" charset="0"/>
                        </a:rPr>
                        <a:t>27,55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Comic Sans MS" panose="030F0902030302020204" pitchFamily="66" charset="0"/>
                        </a:rPr>
                        <a:t>-32.55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Comic Sans MS" panose="030F0902030302020204" pitchFamily="66" charset="0"/>
                        </a:rPr>
                        <a:t>395,1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Comic Sans MS" panose="030F0902030302020204" pitchFamily="66" charset="0"/>
                        </a:rPr>
                        <a:t>63 x 63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55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Comic Sans MS" panose="030F0902030302020204" pitchFamily="66" charset="0"/>
                        </a:rPr>
                        <a:t>X5, U5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Comic Sans MS" panose="030F0902030302020204" pitchFamily="66" charset="0"/>
                        </a:rPr>
                        <a:t>-27,55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Comic Sans MS" panose="030F0902030302020204" pitchFamily="66" charset="0"/>
                        </a:rPr>
                        <a:t>32,55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Comic Sans MS" panose="030F0902030302020204" pitchFamily="66" charset="0"/>
                        </a:rPr>
                        <a:t>395,1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b="1" dirty="0">
                          <a:solidFill>
                            <a:srgbClr val="002060"/>
                          </a:solidFill>
                          <a:latin typeface="Comic Sans MS" panose="030F0902030302020204" pitchFamily="66" charset="0"/>
                        </a:rPr>
                        <a:t>63 x 63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55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Comic Sans MS" panose="030F0902030302020204" pitchFamily="66" charset="0"/>
                        </a:rPr>
                        <a:t>X6, U6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Comic Sans MS" panose="030F0902030302020204" pitchFamily="66" charset="0"/>
                        </a:rPr>
                        <a:t>32,55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Comic Sans MS" panose="030F0902030302020204" pitchFamily="66" charset="0"/>
                        </a:rPr>
                        <a:t>27,55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Comic Sans MS" panose="030F0902030302020204" pitchFamily="66" charset="0"/>
                        </a:rPr>
                        <a:t>387,8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b="1" dirty="0">
                          <a:solidFill>
                            <a:srgbClr val="002060"/>
                          </a:solidFill>
                          <a:latin typeface="Comic Sans MS" panose="030F0902030302020204" pitchFamily="66" charset="0"/>
                        </a:rPr>
                        <a:t>63 x 63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55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Comic Sans MS" panose="030F0902030302020204" pitchFamily="66" charset="0"/>
                        </a:rPr>
                        <a:t>X7, U7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Comic Sans MS" panose="030F0902030302020204" pitchFamily="66" charset="0"/>
                        </a:rPr>
                        <a:t>-28,55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Comic Sans MS" panose="030F0902030302020204" pitchFamily="66" charset="0"/>
                        </a:rPr>
                        <a:t>0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Comic Sans MS" panose="030F0902030302020204" pitchFamily="66" charset="0"/>
                        </a:rPr>
                        <a:t>893,5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Comic Sans MS" panose="030F0902030302020204" pitchFamily="66" charset="0"/>
                        </a:rPr>
                        <a:t>63 x 126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55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Comic Sans MS" panose="030F0902030302020204" pitchFamily="66" charset="0"/>
                        </a:rPr>
                        <a:t>X8, U8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Comic Sans MS" panose="030F0902030302020204" pitchFamily="66" charset="0"/>
                        </a:rPr>
                        <a:t>31,55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Comic Sans MS" panose="030F0902030302020204" pitchFamily="66" charset="0"/>
                        </a:rPr>
                        <a:t>0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Comic Sans MS" panose="030F0902030302020204" pitchFamily="66" charset="0"/>
                        </a:rPr>
                        <a:t>886,2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  <a:latin typeface="Comic Sans MS" panose="030F0902030302020204" pitchFamily="66" charset="0"/>
                        </a:rPr>
                        <a:t>63 x 126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F3784B5-90E0-44C8-E8B9-0031129702BF}"/>
              </a:ext>
            </a:extLst>
          </p:cNvPr>
          <p:cNvSpPr txBox="1"/>
          <p:nvPr/>
        </p:nvSpPr>
        <p:spPr>
          <a:xfrm>
            <a:off x="0" y="6493780"/>
            <a:ext cx="1600200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E. </a:t>
            </a:r>
            <a:r>
              <a:rPr lang="en-US" dirty="0" err="1">
                <a:solidFill>
                  <a:schemeClr val="bg1"/>
                </a:solidFill>
                <a:latin typeface="Comic Sans MS" panose="030F0902030302020204" pitchFamily="66" charset="0"/>
              </a:rPr>
              <a:t>Kokoulina</a:t>
            </a:r>
            <a:endParaRPr lang="en-RU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A97211-589F-D4EB-79EC-8DF05638016B}"/>
              </a:ext>
            </a:extLst>
          </p:cNvPr>
          <p:cNvSpPr txBox="1"/>
          <p:nvPr/>
        </p:nvSpPr>
        <p:spPr>
          <a:xfrm>
            <a:off x="1600201" y="6493780"/>
            <a:ext cx="754379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MiniSPD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 test bench for testing of SPD detectors prototypes</a:t>
            </a:r>
            <a:endParaRPr lang="en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6732D4-639A-70D8-F722-BED7DE9EB2BD}"/>
              </a:ext>
            </a:extLst>
          </p:cNvPr>
          <p:cNvSpPr txBox="1"/>
          <p:nvPr/>
        </p:nvSpPr>
        <p:spPr>
          <a:xfrm>
            <a:off x="9144000" y="6493780"/>
            <a:ext cx="3048000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6</a:t>
            </a:r>
            <a:r>
              <a:rPr lang="en-US" baseline="30000" dirty="0">
                <a:solidFill>
                  <a:schemeClr val="bg1"/>
                </a:solidFill>
                <a:latin typeface="Comic Sans MS" panose="030F0902030302020204" pitchFamily="66" charset="0"/>
              </a:rPr>
              <a:t>th</a:t>
            </a:r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 ICPPA, Moscow, Russia</a:t>
            </a:r>
            <a:endParaRPr lang="en-RU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307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04193BB-AACF-9B01-0F29-9A810D43EF9B}"/>
              </a:ext>
            </a:extLst>
          </p:cNvPr>
          <p:cNvSpPr txBox="1"/>
          <p:nvPr/>
        </p:nvSpPr>
        <p:spPr>
          <a:xfrm>
            <a:off x="10972801" y="601361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U" b="1" dirty="0">
                <a:solidFill>
                  <a:srgbClr val="C00000"/>
                </a:solidFill>
                <a:latin typeface="Comic Sans MS" panose="030F0902030302020204" pitchFamily="66" charset="0"/>
              </a:rPr>
              <a:t>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3D0943-987C-544A-077A-80A7D0D1A896}"/>
              </a:ext>
            </a:extLst>
          </p:cNvPr>
          <p:cNvSpPr txBox="1"/>
          <p:nvPr/>
        </p:nvSpPr>
        <p:spPr>
          <a:xfrm>
            <a:off x="-11570" y="17039"/>
            <a:ext cx="12191999" cy="1226815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0">
                <a:srgbClr val="C00000">
                  <a:tint val="44500"/>
                  <a:satMod val="160000"/>
                  <a:lumMod val="36780"/>
                  <a:lumOff val="6322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904BB1-9288-056D-7225-FCE9E546A725}"/>
              </a:ext>
            </a:extLst>
          </p:cNvPr>
          <p:cNvSpPr txBox="1"/>
          <p:nvPr/>
        </p:nvSpPr>
        <p:spPr>
          <a:xfrm>
            <a:off x="0" y="0"/>
            <a:ext cx="6096000" cy="42826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6E630F-4927-046A-A2E7-FDE81FBDBFE2}"/>
              </a:ext>
            </a:extLst>
          </p:cNvPr>
          <p:cNvSpPr txBox="1"/>
          <p:nvPr/>
        </p:nvSpPr>
        <p:spPr>
          <a:xfrm>
            <a:off x="6096001" y="1725"/>
            <a:ext cx="6096000" cy="4282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D80110-19B3-2B3C-01B3-4BAE09C78764}"/>
              </a:ext>
            </a:extLst>
          </p:cNvPr>
          <p:cNvSpPr txBox="1"/>
          <p:nvPr/>
        </p:nvSpPr>
        <p:spPr>
          <a:xfrm>
            <a:off x="0" y="574856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902030302020204" pitchFamily="66" charset="0"/>
              </a:rPr>
              <a:t>Strip number distributions for X5, X6, U5, U6 plates</a:t>
            </a:r>
            <a:endParaRPr lang="en-RU" sz="3600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ECFAD9-BD34-2B0B-1DA9-D98E387F15AA}"/>
              </a:ext>
            </a:extLst>
          </p:cNvPr>
          <p:cNvSpPr txBox="1"/>
          <p:nvPr/>
        </p:nvSpPr>
        <p:spPr>
          <a:xfrm>
            <a:off x="10987088" y="2085975"/>
            <a:ext cx="785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U" sz="2400" b="1" dirty="0">
                <a:solidFill>
                  <a:schemeClr val="accent6">
                    <a:lumMod val="75000"/>
                  </a:schemeClr>
                </a:solidFill>
                <a:latin typeface="Comic Sans MS" panose="030F0902030302020204" pitchFamily="66" charset="0"/>
              </a:rPr>
              <a:t>MC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2DCF36-7964-548F-8676-0E50FB21DCA3}"/>
              </a:ext>
            </a:extLst>
          </p:cNvPr>
          <p:cNvSpPr txBox="1"/>
          <p:nvPr/>
        </p:nvSpPr>
        <p:spPr>
          <a:xfrm>
            <a:off x="10780766" y="4049792"/>
            <a:ext cx="1228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U" sz="2400" b="1" dirty="0">
                <a:solidFill>
                  <a:srgbClr val="FF0000"/>
                </a:solidFill>
                <a:latin typeface="Comic Sans MS" panose="030F0902030302020204" pitchFamily="66" charset="0"/>
              </a:rPr>
              <a:t>DATA</a:t>
            </a:r>
          </a:p>
        </p:txBody>
      </p:sp>
      <p:pic>
        <p:nvPicPr>
          <p:cNvPr id="14" name="Google Shape;167;p23">
            <a:extLst>
              <a:ext uri="{FF2B5EF4-FFF2-40B4-BE49-F238E27FC236}">
                <a16:creationId xmlns:a16="http://schemas.microsoft.com/office/drawing/2014/main" id="{7C99EAD2-18C0-290D-725E-D789DD73B55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71575" y="1464359"/>
            <a:ext cx="4129088" cy="1899538"/>
          </a:xfrm>
          <a:prstGeom prst="rect">
            <a:avLst/>
          </a:prstGeom>
          <a:noFill/>
          <a:ln w="3810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" name="Google Shape;168;p23">
            <a:extLst>
              <a:ext uri="{FF2B5EF4-FFF2-40B4-BE49-F238E27FC236}">
                <a16:creationId xmlns:a16="http://schemas.microsoft.com/office/drawing/2014/main" id="{1306FEAF-1F9E-BBCA-C88E-271E555E812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1575" y="3558146"/>
            <a:ext cx="4129088" cy="1899538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" name="Google Shape;178;p24">
            <a:extLst>
              <a:ext uri="{FF2B5EF4-FFF2-40B4-BE49-F238E27FC236}">
                <a16:creationId xmlns:a16="http://schemas.microsoft.com/office/drawing/2014/main" id="{1805464E-6439-8748-1FFA-F459491DBFE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77256" y="1464359"/>
            <a:ext cx="4609769" cy="1899538"/>
          </a:xfrm>
          <a:prstGeom prst="rect">
            <a:avLst/>
          </a:prstGeom>
          <a:noFill/>
          <a:ln w="3810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" name="Google Shape;179;p24">
            <a:extLst>
              <a:ext uri="{FF2B5EF4-FFF2-40B4-BE49-F238E27FC236}">
                <a16:creationId xmlns:a16="http://schemas.microsoft.com/office/drawing/2014/main" id="{E8864EA6-2A41-5BC6-3E94-AFA2BFBA0F04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90085" y="3555826"/>
            <a:ext cx="4609769" cy="1899538"/>
          </a:xfrm>
          <a:prstGeom prst="rect">
            <a:avLst/>
          </a:prstGeom>
          <a:noFill/>
          <a:ln w="38100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C735FB3-FF1D-CEAF-C1C4-A173FFD1A939}"/>
              </a:ext>
            </a:extLst>
          </p:cNvPr>
          <p:cNvSpPr txBox="1"/>
          <p:nvPr/>
        </p:nvSpPr>
        <p:spPr>
          <a:xfrm>
            <a:off x="1977459" y="5678189"/>
            <a:ext cx="30346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X5 and  X6 -  good work </a:t>
            </a:r>
            <a:endParaRPr lang="en-RU" sz="2000" dirty="0">
              <a:latin typeface="Comic Sans MS" panose="030F0902030302020204" pitchFamily="66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4EF270-6F31-0AEC-F445-066CB4A30CE5}"/>
              </a:ext>
            </a:extLst>
          </p:cNvPr>
          <p:cNvSpPr txBox="1"/>
          <p:nvPr/>
        </p:nvSpPr>
        <p:spPr>
          <a:xfrm>
            <a:off x="5900887" y="5566202"/>
            <a:ext cx="24622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U5 ~1/4 channels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make noise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A82FFD-A2F9-D917-DE42-CD98D6024652}"/>
              </a:ext>
            </a:extLst>
          </p:cNvPr>
          <p:cNvSpPr txBox="1"/>
          <p:nvPr/>
        </p:nvSpPr>
        <p:spPr>
          <a:xfrm>
            <a:off x="8363099" y="5627858"/>
            <a:ext cx="22780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U6 - almost good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work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C5B0C8-CEDE-8498-0F02-F351AA721548}"/>
              </a:ext>
            </a:extLst>
          </p:cNvPr>
          <p:cNvSpPr txBox="1"/>
          <p:nvPr/>
        </p:nvSpPr>
        <p:spPr>
          <a:xfrm>
            <a:off x="0" y="6493780"/>
            <a:ext cx="1600200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E. </a:t>
            </a:r>
            <a:r>
              <a:rPr lang="en-US" dirty="0" err="1">
                <a:solidFill>
                  <a:schemeClr val="bg1"/>
                </a:solidFill>
                <a:latin typeface="Comic Sans MS" panose="030F0902030302020204" pitchFamily="66" charset="0"/>
              </a:rPr>
              <a:t>Kokoulina</a:t>
            </a:r>
            <a:endParaRPr lang="en-RU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538CBD-135F-DA33-A459-6B45384F40AC}"/>
              </a:ext>
            </a:extLst>
          </p:cNvPr>
          <p:cNvSpPr txBox="1"/>
          <p:nvPr/>
        </p:nvSpPr>
        <p:spPr>
          <a:xfrm>
            <a:off x="1600201" y="6493780"/>
            <a:ext cx="754379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MiniSPD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 test bench for testing of SPD detectors prototypes</a:t>
            </a:r>
            <a:endParaRPr lang="en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D75C78-F94E-D442-FAF3-5A90453EFF86}"/>
              </a:ext>
            </a:extLst>
          </p:cNvPr>
          <p:cNvSpPr txBox="1"/>
          <p:nvPr/>
        </p:nvSpPr>
        <p:spPr>
          <a:xfrm>
            <a:off x="9144000" y="6493780"/>
            <a:ext cx="3048000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6</a:t>
            </a:r>
            <a:r>
              <a:rPr lang="en-US" baseline="30000" dirty="0">
                <a:solidFill>
                  <a:schemeClr val="bg1"/>
                </a:solidFill>
                <a:latin typeface="Comic Sans MS" panose="030F0902030302020204" pitchFamily="66" charset="0"/>
              </a:rPr>
              <a:t>th</a:t>
            </a:r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 ICPPA, Moscow, Russia</a:t>
            </a:r>
            <a:endParaRPr lang="en-RU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0114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04193BB-AACF-9B01-0F29-9A810D43EF9B}"/>
              </a:ext>
            </a:extLst>
          </p:cNvPr>
          <p:cNvSpPr txBox="1"/>
          <p:nvPr/>
        </p:nvSpPr>
        <p:spPr>
          <a:xfrm>
            <a:off x="10972801" y="601361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U" b="1" dirty="0">
                <a:solidFill>
                  <a:srgbClr val="C00000"/>
                </a:solidFill>
                <a:latin typeface="Comic Sans MS" panose="030F0902030302020204" pitchFamily="66" charset="0"/>
              </a:rPr>
              <a:t>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3D0943-987C-544A-077A-80A7D0D1A896}"/>
              </a:ext>
            </a:extLst>
          </p:cNvPr>
          <p:cNvSpPr txBox="1"/>
          <p:nvPr/>
        </p:nvSpPr>
        <p:spPr>
          <a:xfrm>
            <a:off x="-11570" y="17039"/>
            <a:ext cx="12191999" cy="1226815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0">
                <a:srgbClr val="C00000">
                  <a:tint val="44500"/>
                  <a:satMod val="160000"/>
                  <a:lumMod val="36780"/>
                  <a:lumOff val="6322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904BB1-9288-056D-7225-FCE9E546A725}"/>
              </a:ext>
            </a:extLst>
          </p:cNvPr>
          <p:cNvSpPr txBox="1"/>
          <p:nvPr/>
        </p:nvSpPr>
        <p:spPr>
          <a:xfrm>
            <a:off x="0" y="0"/>
            <a:ext cx="6096000" cy="42826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6E630F-4927-046A-A2E7-FDE81FBDBFE2}"/>
              </a:ext>
            </a:extLst>
          </p:cNvPr>
          <p:cNvSpPr txBox="1"/>
          <p:nvPr/>
        </p:nvSpPr>
        <p:spPr>
          <a:xfrm>
            <a:off x="6096001" y="1725"/>
            <a:ext cx="6096000" cy="4282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7D21C3-2D8B-DFEA-C07F-6F59F7BC261E}"/>
              </a:ext>
            </a:extLst>
          </p:cNvPr>
          <p:cNvSpPr txBox="1"/>
          <p:nvPr/>
        </p:nvSpPr>
        <p:spPr>
          <a:xfrm>
            <a:off x="0" y="574856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902030302020204" pitchFamily="66" charset="0"/>
              </a:rPr>
              <a:t>Strip number distributions for X7, X8, U7, U8 plates</a:t>
            </a:r>
            <a:endParaRPr lang="en-RU" sz="3600" dirty="0">
              <a:solidFill>
                <a:srgbClr val="C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C3C50C-1416-AB9D-062E-7CE3819D13A8}"/>
              </a:ext>
            </a:extLst>
          </p:cNvPr>
          <p:cNvSpPr txBox="1"/>
          <p:nvPr/>
        </p:nvSpPr>
        <p:spPr>
          <a:xfrm>
            <a:off x="10677831" y="2138446"/>
            <a:ext cx="785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U" sz="2400" b="1" dirty="0">
                <a:solidFill>
                  <a:schemeClr val="accent6">
                    <a:lumMod val="75000"/>
                  </a:schemeClr>
                </a:solidFill>
                <a:latin typeface="Comic Sans MS" panose="030F0902030302020204" pitchFamily="66" charset="0"/>
              </a:rPr>
              <a:t>MC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2FC0BA-FA10-EFE5-1431-D068E978EF73}"/>
              </a:ext>
            </a:extLst>
          </p:cNvPr>
          <p:cNvSpPr txBox="1"/>
          <p:nvPr/>
        </p:nvSpPr>
        <p:spPr>
          <a:xfrm>
            <a:off x="10456374" y="4076028"/>
            <a:ext cx="1228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U" sz="2400" b="1" dirty="0">
                <a:solidFill>
                  <a:srgbClr val="FF0000"/>
                </a:solidFill>
                <a:latin typeface="Comic Sans MS" panose="030F0902030302020204" pitchFamily="66" charset="0"/>
              </a:rPr>
              <a:t>DATA</a:t>
            </a:r>
          </a:p>
        </p:txBody>
      </p:sp>
      <p:pic>
        <p:nvPicPr>
          <p:cNvPr id="16" name="Google Shape;189;p25">
            <a:extLst>
              <a:ext uri="{FF2B5EF4-FFF2-40B4-BE49-F238E27FC236}">
                <a16:creationId xmlns:a16="http://schemas.microsoft.com/office/drawing/2014/main" id="{73C03867-2841-F82F-462A-4624AA97DC3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05611" y="1433125"/>
            <a:ext cx="4178300" cy="1721350"/>
          </a:xfrm>
          <a:prstGeom prst="rect">
            <a:avLst/>
          </a:prstGeom>
          <a:noFill/>
          <a:ln w="3810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" name="Google Shape;190;p25">
            <a:extLst>
              <a:ext uri="{FF2B5EF4-FFF2-40B4-BE49-F238E27FC236}">
                <a16:creationId xmlns:a16="http://schemas.microsoft.com/office/drawing/2014/main" id="{CBE6D405-0E2E-ED49-BD39-6CF91A3CF3A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5612" y="3342100"/>
            <a:ext cx="4178300" cy="1826081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" name="Google Shape;200;p26">
            <a:extLst>
              <a:ext uri="{FF2B5EF4-FFF2-40B4-BE49-F238E27FC236}">
                <a16:creationId xmlns:a16="http://schemas.microsoft.com/office/drawing/2014/main" id="{241BC83F-9F6F-213F-C5E4-C58D6F754EF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6000" y="1440491"/>
            <a:ext cx="4069742" cy="1713984"/>
          </a:xfrm>
          <a:prstGeom prst="rect">
            <a:avLst/>
          </a:prstGeom>
          <a:noFill/>
          <a:ln w="3810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" name="Google Shape;201;p26">
            <a:extLst>
              <a:ext uri="{FF2B5EF4-FFF2-40B4-BE49-F238E27FC236}">
                <a16:creationId xmlns:a16="http://schemas.microsoft.com/office/drawing/2014/main" id="{8AD8BEB7-055A-452F-F6AB-C4A7B2A2E430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22068" y="3340534"/>
            <a:ext cx="4069742" cy="1826081"/>
          </a:xfrm>
          <a:prstGeom prst="rect">
            <a:avLst/>
          </a:prstGeom>
          <a:noFill/>
          <a:ln w="3810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377A3F1-6D17-BFB4-A9A4-D2FDF530639F}"/>
              </a:ext>
            </a:extLst>
          </p:cNvPr>
          <p:cNvSpPr txBox="1"/>
          <p:nvPr/>
        </p:nvSpPr>
        <p:spPr>
          <a:xfrm>
            <a:off x="1245729" y="5288794"/>
            <a:ext cx="200547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X7 – there are few noise channels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53DDD91-6BC9-A8A8-1A38-E833B59B0222}"/>
              </a:ext>
            </a:extLst>
          </p:cNvPr>
          <p:cNvSpPr txBox="1"/>
          <p:nvPr/>
        </p:nvSpPr>
        <p:spPr>
          <a:xfrm>
            <a:off x="3353929" y="5296157"/>
            <a:ext cx="24753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X8 – work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almost well</a:t>
            </a:r>
            <a:endParaRPr lang="en-R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DB8087-3406-FF87-FBD0-0B63A65AFB9E}"/>
              </a:ext>
            </a:extLst>
          </p:cNvPr>
          <p:cNvSpPr txBox="1"/>
          <p:nvPr/>
        </p:nvSpPr>
        <p:spPr>
          <a:xfrm>
            <a:off x="5899759" y="5288834"/>
            <a:ext cx="24049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U7 – there are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some noise channels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9C0FC57-E648-43D0-F22D-0557944D8D35}"/>
              </a:ext>
            </a:extLst>
          </p:cNvPr>
          <p:cNvSpPr txBox="1"/>
          <p:nvPr/>
        </p:nvSpPr>
        <p:spPr>
          <a:xfrm>
            <a:off x="8477859" y="5321883"/>
            <a:ext cx="15424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RU" sz="2000" dirty="0">
                <a:solidFill>
                  <a:srgbClr val="002060"/>
                </a:solidFill>
                <a:latin typeface="Comic Sans MS" panose="030F0902030302020204" pitchFamily="66" charset="0"/>
              </a:rPr>
              <a:t>U8 works </a:t>
            </a:r>
            <a:r>
              <a:rPr lang="en-US" sz="2000" dirty="0">
                <a:solidFill>
                  <a:srgbClr val="002060"/>
                </a:solidFill>
                <a:latin typeface="Comic Sans MS" panose="030F0902030302020204" pitchFamily="66" charset="0"/>
              </a:rPr>
              <a:t>well</a:t>
            </a:r>
            <a:endParaRPr lang="en-RU" sz="2000" dirty="0">
              <a:solidFill>
                <a:srgbClr val="002060"/>
              </a:solidFill>
              <a:latin typeface="Comic Sans MS" panose="030F0902030302020204" pitchFamily="66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ABE45F-8D34-BC49-3AC9-309989FD1C3D}"/>
              </a:ext>
            </a:extLst>
          </p:cNvPr>
          <p:cNvSpPr txBox="1"/>
          <p:nvPr/>
        </p:nvSpPr>
        <p:spPr>
          <a:xfrm>
            <a:off x="0" y="6493780"/>
            <a:ext cx="1600200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E. </a:t>
            </a:r>
            <a:r>
              <a:rPr lang="en-US" dirty="0" err="1">
                <a:solidFill>
                  <a:schemeClr val="bg1"/>
                </a:solidFill>
                <a:latin typeface="Comic Sans MS" panose="030F0902030302020204" pitchFamily="66" charset="0"/>
              </a:rPr>
              <a:t>Kokoulina</a:t>
            </a:r>
            <a:endParaRPr lang="en-RU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6F21F2-DFA7-D703-0CA2-CD732182740A}"/>
              </a:ext>
            </a:extLst>
          </p:cNvPr>
          <p:cNvSpPr txBox="1"/>
          <p:nvPr/>
        </p:nvSpPr>
        <p:spPr>
          <a:xfrm>
            <a:off x="1600201" y="6493780"/>
            <a:ext cx="754379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MiniSPD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 test bench for testing of SPD detectors prototypes</a:t>
            </a:r>
            <a:endParaRPr lang="en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BDF42D-28D5-359A-621F-8057F23FC41A}"/>
              </a:ext>
            </a:extLst>
          </p:cNvPr>
          <p:cNvSpPr txBox="1"/>
          <p:nvPr/>
        </p:nvSpPr>
        <p:spPr>
          <a:xfrm>
            <a:off x="9144000" y="6493780"/>
            <a:ext cx="3048000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6</a:t>
            </a:r>
            <a:r>
              <a:rPr lang="en-US" baseline="30000" dirty="0">
                <a:solidFill>
                  <a:schemeClr val="bg1"/>
                </a:solidFill>
                <a:latin typeface="Comic Sans MS" panose="030F0902030302020204" pitchFamily="66" charset="0"/>
              </a:rPr>
              <a:t>th</a:t>
            </a:r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 ICPPA, Moscow, Russia</a:t>
            </a:r>
            <a:endParaRPr lang="en-RU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0488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04193BB-AACF-9B01-0F29-9A810D43EF9B}"/>
              </a:ext>
            </a:extLst>
          </p:cNvPr>
          <p:cNvSpPr txBox="1"/>
          <p:nvPr/>
        </p:nvSpPr>
        <p:spPr>
          <a:xfrm>
            <a:off x="10972801" y="601361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U" b="1" dirty="0">
                <a:solidFill>
                  <a:srgbClr val="C00000"/>
                </a:solidFill>
                <a:latin typeface="Comic Sans MS" panose="030F0902030302020204" pitchFamily="66" charset="0"/>
              </a:rPr>
              <a:t>13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3D0943-987C-544A-077A-80A7D0D1A896}"/>
              </a:ext>
            </a:extLst>
          </p:cNvPr>
          <p:cNvSpPr txBox="1"/>
          <p:nvPr/>
        </p:nvSpPr>
        <p:spPr>
          <a:xfrm>
            <a:off x="-11570" y="17039"/>
            <a:ext cx="12191999" cy="1226815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0">
                <a:srgbClr val="C00000">
                  <a:tint val="44500"/>
                  <a:satMod val="160000"/>
                  <a:lumMod val="36780"/>
                  <a:lumOff val="6322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F3B047-DA3C-8F40-6546-D6F650BE71DC}"/>
              </a:ext>
            </a:extLst>
          </p:cNvPr>
          <p:cNvSpPr txBox="1"/>
          <p:nvPr/>
        </p:nvSpPr>
        <p:spPr>
          <a:xfrm>
            <a:off x="0" y="574856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902030302020204" pitchFamily="66" charset="0"/>
              </a:rPr>
              <a:t>ADC for X &amp; U plates (</a:t>
            </a:r>
            <a:r>
              <a:rPr lang="ru" sz="3600" b="1" dirty="0">
                <a:solidFill>
                  <a:srgbClr val="CC0000"/>
                </a:solidFill>
                <a:latin typeface="Comic Sans MS" panose="030F0702030302020204" pitchFamily="66" charset="0"/>
              </a:rPr>
              <a:t>*</a:t>
            </a:r>
            <a:r>
              <a:rPr lang="en-US" sz="3600" b="1" dirty="0">
                <a:solidFill>
                  <a:srgbClr val="CC0000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902030302020204" pitchFamily="66" charset="0"/>
              </a:rPr>
              <a:t>– issues with electronics)</a:t>
            </a:r>
            <a:endParaRPr lang="en-RU" sz="3600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904BB1-9288-056D-7225-FCE9E546A725}"/>
              </a:ext>
            </a:extLst>
          </p:cNvPr>
          <p:cNvSpPr txBox="1"/>
          <p:nvPr/>
        </p:nvSpPr>
        <p:spPr>
          <a:xfrm>
            <a:off x="0" y="0"/>
            <a:ext cx="6096000" cy="42826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6E630F-4927-046A-A2E7-FDE81FBDBFE2}"/>
              </a:ext>
            </a:extLst>
          </p:cNvPr>
          <p:cNvSpPr txBox="1"/>
          <p:nvPr/>
        </p:nvSpPr>
        <p:spPr>
          <a:xfrm>
            <a:off x="6096001" y="1725"/>
            <a:ext cx="6096000" cy="4282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pic>
        <p:nvPicPr>
          <p:cNvPr id="16" name="Google Shape;215;p28">
            <a:extLst>
              <a:ext uri="{FF2B5EF4-FFF2-40B4-BE49-F238E27FC236}">
                <a16:creationId xmlns:a16="http://schemas.microsoft.com/office/drawing/2014/main" id="{5639EBB1-DA03-AE98-74E4-3F82B327947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00200" y="1453214"/>
            <a:ext cx="4440200" cy="4367412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17;p28">
            <a:extLst>
              <a:ext uri="{FF2B5EF4-FFF2-40B4-BE49-F238E27FC236}">
                <a16:creationId xmlns:a16="http://schemas.microsoft.com/office/drawing/2014/main" id="{13911CD2-B494-480B-A2A5-07DC6A0CEEA3}"/>
              </a:ext>
            </a:extLst>
          </p:cNvPr>
          <p:cNvSpPr txBox="1"/>
          <p:nvPr/>
        </p:nvSpPr>
        <p:spPr>
          <a:xfrm>
            <a:off x="4401525" y="2326510"/>
            <a:ext cx="6558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400" dirty="0">
                <a:solidFill>
                  <a:srgbClr val="CC0000"/>
                </a:solidFill>
              </a:rPr>
              <a:t>*</a:t>
            </a:r>
            <a:endParaRPr sz="8400" dirty="0">
              <a:solidFill>
                <a:srgbClr val="CC0000"/>
              </a:solidFill>
            </a:endParaRPr>
          </a:p>
        </p:txBody>
      </p:sp>
      <p:sp>
        <p:nvSpPr>
          <p:cNvPr id="19" name="Google Shape;218;p28">
            <a:extLst>
              <a:ext uri="{FF2B5EF4-FFF2-40B4-BE49-F238E27FC236}">
                <a16:creationId xmlns:a16="http://schemas.microsoft.com/office/drawing/2014/main" id="{142B5110-DC2A-3C63-8196-179469D5D19A}"/>
              </a:ext>
            </a:extLst>
          </p:cNvPr>
          <p:cNvSpPr txBox="1"/>
          <p:nvPr/>
        </p:nvSpPr>
        <p:spPr>
          <a:xfrm>
            <a:off x="4588125" y="4317649"/>
            <a:ext cx="6558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400" dirty="0">
                <a:solidFill>
                  <a:srgbClr val="CC0000"/>
                </a:solidFill>
              </a:rPr>
              <a:t>*</a:t>
            </a:r>
            <a:endParaRPr sz="8400" dirty="0">
              <a:solidFill>
                <a:srgbClr val="CC0000"/>
              </a:solidFill>
            </a:endParaRPr>
          </a:p>
        </p:txBody>
      </p:sp>
      <p:sp>
        <p:nvSpPr>
          <p:cNvPr id="20" name="Google Shape;219;p28">
            <a:extLst>
              <a:ext uri="{FF2B5EF4-FFF2-40B4-BE49-F238E27FC236}">
                <a16:creationId xmlns:a16="http://schemas.microsoft.com/office/drawing/2014/main" id="{15BD4479-AEB1-B80B-E98D-C076EE95C574}"/>
              </a:ext>
            </a:extLst>
          </p:cNvPr>
          <p:cNvSpPr txBox="1"/>
          <p:nvPr/>
        </p:nvSpPr>
        <p:spPr>
          <a:xfrm>
            <a:off x="2562225" y="4343126"/>
            <a:ext cx="6558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400" dirty="0">
                <a:solidFill>
                  <a:srgbClr val="CC0000"/>
                </a:solidFill>
              </a:rPr>
              <a:t>*</a:t>
            </a:r>
            <a:endParaRPr sz="8400" dirty="0">
              <a:solidFill>
                <a:srgbClr val="CC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A44D3F-C62F-3EB3-D554-EF771989FCD7}"/>
              </a:ext>
            </a:extLst>
          </p:cNvPr>
          <p:cNvSpPr txBox="1"/>
          <p:nvPr/>
        </p:nvSpPr>
        <p:spPr>
          <a:xfrm>
            <a:off x="0" y="6493780"/>
            <a:ext cx="1600200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E. </a:t>
            </a:r>
            <a:r>
              <a:rPr lang="en-US" dirty="0" err="1">
                <a:solidFill>
                  <a:schemeClr val="bg1"/>
                </a:solidFill>
                <a:latin typeface="Comic Sans MS" panose="030F0902030302020204" pitchFamily="66" charset="0"/>
              </a:rPr>
              <a:t>Kokoulina</a:t>
            </a:r>
            <a:endParaRPr lang="en-RU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42BADD-928A-8AE4-3711-C326D7EDCCD8}"/>
              </a:ext>
            </a:extLst>
          </p:cNvPr>
          <p:cNvSpPr txBox="1"/>
          <p:nvPr/>
        </p:nvSpPr>
        <p:spPr>
          <a:xfrm>
            <a:off x="1600201" y="6493780"/>
            <a:ext cx="754379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MiniSPD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 test bench for testing of SPD detectors prototypes</a:t>
            </a:r>
            <a:endParaRPr lang="en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C8BAF3-3336-8757-83F7-48E220FCF955}"/>
              </a:ext>
            </a:extLst>
          </p:cNvPr>
          <p:cNvSpPr txBox="1"/>
          <p:nvPr/>
        </p:nvSpPr>
        <p:spPr>
          <a:xfrm>
            <a:off x="9144000" y="6493780"/>
            <a:ext cx="3048000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6</a:t>
            </a:r>
            <a:r>
              <a:rPr lang="en-US" baseline="30000" dirty="0">
                <a:solidFill>
                  <a:schemeClr val="bg1"/>
                </a:solidFill>
                <a:latin typeface="Comic Sans MS" panose="030F0902030302020204" pitchFamily="66" charset="0"/>
              </a:rPr>
              <a:t>th</a:t>
            </a:r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 ICPPA, Moscow, Russia</a:t>
            </a:r>
            <a:endParaRPr lang="en-RU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pic>
        <p:nvPicPr>
          <p:cNvPr id="14" name="Google Shape;227;p29">
            <a:extLst>
              <a:ext uri="{FF2B5EF4-FFF2-40B4-BE49-F238E27FC236}">
                <a16:creationId xmlns:a16="http://schemas.microsoft.com/office/drawing/2014/main" id="{8E9E641D-2847-93BC-089B-97542F5D847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5622" y="1475750"/>
            <a:ext cx="4336164" cy="434475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229;p29">
            <a:extLst>
              <a:ext uri="{FF2B5EF4-FFF2-40B4-BE49-F238E27FC236}">
                <a16:creationId xmlns:a16="http://schemas.microsoft.com/office/drawing/2014/main" id="{1AD681BC-3D03-239C-4D0C-CD20B9724AA4}"/>
              </a:ext>
            </a:extLst>
          </p:cNvPr>
          <p:cNvSpPr txBox="1"/>
          <p:nvPr/>
        </p:nvSpPr>
        <p:spPr>
          <a:xfrm>
            <a:off x="9897075" y="4293500"/>
            <a:ext cx="6558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400" dirty="0">
                <a:solidFill>
                  <a:srgbClr val="CC0000"/>
                </a:solidFill>
              </a:rPr>
              <a:t>*</a:t>
            </a:r>
            <a:endParaRPr sz="8400" dirty="0">
              <a:solidFill>
                <a:srgbClr val="CC0000"/>
              </a:solidFill>
            </a:endParaRPr>
          </a:p>
        </p:txBody>
      </p:sp>
      <p:sp>
        <p:nvSpPr>
          <p:cNvPr id="22" name="Google Shape;230;p29">
            <a:extLst>
              <a:ext uri="{FF2B5EF4-FFF2-40B4-BE49-F238E27FC236}">
                <a16:creationId xmlns:a16="http://schemas.microsoft.com/office/drawing/2014/main" id="{49566542-E00C-B3F0-47DE-8CDD93AE80AD}"/>
              </a:ext>
            </a:extLst>
          </p:cNvPr>
          <p:cNvSpPr txBox="1"/>
          <p:nvPr/>
        </p:nvSpPr>
        <p:spPr>
          <a:xfrm>
            <a:off x="7572061" y="4274000"/>
            <a:ext cx="6558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400" dirty="0">
                <a:solidFill>
                  <a:srgbClr val="CC0000"/>
                </a:solidFill>
              </a:rPr>
              <a:t>*</a:t>
            </a:r>
            <a:endParaRPr sz="8400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9605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E39B304-DF1D-78B5-AB8E-868CBB94DB83}"/>
              </a:ext>
            </a:extLst>
          </p:cNvPr>
          <p:cNvSpPr txBox="1"/>
          <p:nvPr/>
        </p:nvSpPr>
        <p:spPr>
          <a:xfrm>
            <a:off x="0" y="6493780"/>
            <a:ext cx="3557392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E. </a:t>
            </a:r>
            <a:r>
              <a:rPr lang="en-US" dirty="0" err="1">
                <a:solidFill>
                  <a:schemeClr val="bg1"/>
                </a:solidFill>
                <a:latin typeface="Comic Sans MS" panose="030F0902030302020204" pitchFamily="66" charset="0"/>
              </a:rPr>
              <a:t>Kokoulina</a:t>
            </a:r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 (</a:t>
            </a:r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kokoulina@jinr.ru</a:t>
            </a:r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)  </a:t>
            </a:r>
            <a:endParaRPr lang="en-RU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84CBA7-0E3D-8BAF-4C7D-D415B95E137F}"/>
              </a:ext>
            </a:extLst>
          </p:cNvPr>
          <p:cNvSpPr txBox="1"/>
          <p:nvPr/>
        </p:nvSpPr>
        <p:spPr>
          <a:xfrm>
            <a:off x="3494761" y="6493780"/>
            <a:ext cx="480999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MiniSPD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 stand for testing  Si-detectors</a:t>
            </a:r>
            <a:endParaRPr lang="en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A9C704-6BBF-21B4-1C83-ABA42174C6B3}"/>
              </a:ext>
            </a:extLst>
          </p:cNvPr>
          <p:cNvSpPr txBox="1"/>
          <p:nvPr/>
        </p:nvSpPr>
        <p:spPr>
          <a:xfrm>
            <a:off x="8304756" y="6493780"/>
            <a:ext cx="3887244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NPCS, 21.06.22, Minsk, Belarus</a:t>
            </a:r>
            <a:endParaRPr lang="en-RU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4193BB-AACF-9B01-0F29-9A810D43EF9B}"/>
              </a:ext>
            </a:extLst>
          </p:cNvPr>
          <p:cNvSpPr txBox="1"/>
          <p:nvPr/>
        </p:nvSpPr>
        <p:spPr>
          <a:xfrm>
            <a:off x="10972801" y="601361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U" b="1" dirty="0">
                <a:solidFill>
                  <a:srgbClr val="C00000"/>
                </a:solidFill>
                <a:latin typeface="Comic Sans MS" panose="030F0902030302020204" pitchFamily="66" charset="0"/>
              </a:rPr>
              <a:t>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3D0943-987C-544A-077A-80A7D0D1A896}"/>
              </a:ext>
            </a:extLst>
          </p:cNvPr>
          <p:cNvSpPr txBox="1"/>
          <p:nvPr/>
        </p:nvSpPr>
        <p:spPr>
          <a:xfrm>
            <a:off x="-11570" y="17039"/>
            <a:ext cx="12191999" cy="1226815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0">
                <a:srgbClr val="C00000">
                  <a:tint val="44500"/>
                  <a:satMod val="160000"/>
                  <a:lumMod val="36780"/>
                  <a:lumOff val="6322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904BB1-9288-056D-7225-FCE9E546A725}"/>
              </a:ext>
            </a:extLst>
          </p:cNvPr>
          <p:cNvSpPr txBox="1"/>
          <p:nvPr/>
        </p:nvSpPr>
        <p:spPr>
          <a:xfrm>
            <a:off x="0" y="0"/>
            <a:ext cx="6096000" cy="42826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6E630F-4927-046A-A2E7-FDE81FBDBFE2}"/>
              </a:ext>
            </a:extLst>
          </p:cNvPr>
          <p:cNvSpPr txBox="1"/>
          <p:nvPr/>
        </p:nvSpPr>
        <p:spPr>
          <a:xfrm>
            <a:off x="6096001" y="1725"/>
            <a:ext cx="6096000" cy="4282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534AAD-048A-66FA-3086-B5AC124C1BA2}"/>
              </a:ext>
            </a:extLst>
          </p:cNvPr>
          <p:cNvSpPr txBox="1"/>
          <p:nvPr/>
        </p:nvSpPr>
        <p:spPr>
          <a:xfrm>
            <a:off x="0" y="574856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902030302020204" pitchFamily="66" charset="0"/>
              </a:rPr>
              <a:t>ADC for X &amp; U plates (</a:t>
            </a:r>
            <a:r>
              <a:rPr lang="ru" sz="3600" b="1" dirty="0">
                <a:solidFill>
                  <a:srgbClr val="CC0000"/>
                </a:solidFill>
                <a:latin typeface="Comic Sans MS" panose="030F0702030302020204" pitchFamily="66" charset="0"/>
              </a:rPr>
              <a:t>*</a:t>
            </a:r>
            <a:r>
              <a:rPr lang="en-US" sz="3600" b="1" dirty="0">
                <a:solidFill>
                  <a:srgbClr val="CC0000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902030302020204" pitchFamily="66" charset="0"/>
              </a:rPr>
              <a:t>– issues with electronics)</a:t>
            </a:r>
            <a:endParaRPr lang="en-RU" sz="3600" dirty="0">
              <a:solidFill>
                <a:srgbClr val="C00000"/>
              </a:solidFill>
            </a:endParaRPr>
          </a:p>
        </p:txBody>
      </p:sp>
      <p:pic>
        <p:nvPicPr>
          <p:cNvPr id="13" name="Google Shape;228;p29">
            <a:extLst>
              <a:ext uri="{FF2B5EF4-FFF2-40B4-BE49-F238E27FC236}">
                <a16:creationId xmlns:a16="http://schemas.microsoft.com/office/drawing/2014/main" id="{9FFD3D40-B5F3-0D95-3E9A-3C043738082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92829" y="1598474"/>
            <a:ext cx="4267996" cy="427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231;p29">
            <a:extLst>
              <a:ext uri="{FF2B5EF4-FFF2-40B4-BE49-F238E27FC236}">
                <a16:creationId xmlns:a16="http://schemas.microsoft.com/office/drawing/2014/main" id="{23E2FE72-0D2A-04A8-B374-6BCE69B787F3}"/>
              </a:ext>
            </a:extLst>
          </p:cNvPr>
          <p:cNvSpPr txBox="1"/>
          <p:nvPr/>
        </p:nvSpPr>
        <p:spPr>
          <a:xfrm>
            <a:off x="7307150" y="2273687"/>
            <a:ext cx="6558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400" dirty="0">
                <a:solidFill>
                  <a:srgbClr val="CC0000"/>
                </a:solidFill>
              </a:rPr>
              <a:t>*</a:t>
            </a:r>
            <a:endParaRPr sz="8400" dirty="0">
              <a:solidFill>
                <a:srgbClr val="CC0000"/>
              </a:solidFill>
            </a:endParaRPr>
          </a:p>
        </p:txBody>
      </p:sp>
      <p:sp>
        <p:nvSpPr>
          <p:cNvPr id="17" name="Google Shape;232;p29">
            <a:extLst>
              <a:ext uri="{FF2B5EF4-FFF2-40B4-BE49-F238E27FC236}">
                <a16:creationId xmlns:a16="http://schemas.microsoft.com/office/drawing/2014/main" id="{B7841572-1C97-A622-B94F-1D3F0B93636B}"/>
              </a:ext>
            </a:extLst>
          </p:cNvPr>
          <p:cNvSpPr txBox="1"/>
          <p:nvPr/>
        </p:nvSpPr>
        <p:spPr>
          <a:xfrm>
            <a:off x="7367394" y="4404774"/>
            <a:ext cx="6558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400" dirty="0">
                <a:solidFill>
                  <a:srgbClr val="CC0000"/>
                </a:solidFill>
              </a:rPr>
              <a:t>*</a:t>
            </a:r>
            <a:endParaRPr sz="8400" dirty="0">
              <a:solidFill>
                <a:srgbClr val="CC0000"/>
              </a:solidFill>
            </a:endParaRPr>
          </a:p>
        </p:txBody>
      </p:sp>
      <p:sp>
        <p:nvSpPr>
          <p:cNvPr id="18" name="Номер слайда 1">
            <a:extLst>
              <a:ext uri="{FF2B5EF4-FFF2-40B4-BE49-F238E27FC236}">
                <a16:creationId xmlns:a16="http://schemas.microsoft.com/office/drawing/2014/main" id="{7307C858-9438-0E55-B9AD-AEDFB88C2383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9653558" y="5653817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34</a:t>
            </a:fld>
            <a:endParaRPr lang="ru"/>
          </a:p>
        </p:txBody>
      </p:sp>
      <p:pic>
        <p:nvPicPr>
          <p:cNvPr id="2" name="Google Shape;216;p28">
            <a:extLst>
              <a:ext uri="{FF2B5EF4-FFF2-40B4-BE49-F238E27FC236}">
                <a16:creationId xmlns:a16="http://schemas.microsoft.com/office/drawing/2014/main" id="{37B42293-DB1F-A58F-4BCD-4E82003D755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1900" y="1598474"/>
            <a:ext cx="4336500" cy="42531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20;p28">
            <a:extLst>
              <a:ext uri="{FF2B5EF4-FFF2-40B4-BE49-F238E27FC236}">
                <a16:creationId xmlns:a16="http://schemas.microsoft.com/office/drawing/2014/main" id="{A0624893-52D0-7ABF-8D04-213A0B48DAA3}"/>
              </a:ext>
            </a:extLst>
          </p:cNvPr>
          <p:cNvSpPr txBox="1"/>
          <p:nvPr/>
        </p:nvSpPr>
        <p:spPr>
          <a:xfrm>
            <a:off x="2302256" y="4451201"/>
            <a:ext cx="6558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400" dirty="0">
                <a:solidFill>
                  <a:srgbClr val="CC0000"/>
                </a:solidFill>
              </a:rPr>
              <a:t>*</a:t>
            </a:r>
            <a:endParaRPr sz="8400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5099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04193BB-AACF-9B01-0F29-9A810D43EF9B}"/>
              </a:ext>
            </a:extLst>
          </p:cNvPr>
          <p:cNvSpPr txBox="1"/>
          <p:nvPr/>
        </p:nvSpPr>
        <p:spPr>
          <a:xfrm>
            <a:off x="10972801" y="601361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U" b="1" dirty="0">
                <a:solidFill>
                  <a:srgbClr val="C00000"/>
                </a:solidFill>
                <a:latin typeface="Comic Sans MS" panose="030F0902030302020204" pitchFamily="66" charset="0"/>
              </a:rPr>
              <a:t>28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3D0943-987C-544A-077A-80A7D0D1A896}"/>
              </a:ext>
            </a:extLst>
          </p:cNvPr>
          <p:cNvSpPr txBox="1"/>
          <p:nvPr/>
        </p:nvSpPr>
        <p:spPr>
          <a:xfrm>
            <a:off x="-11570" y="17039"/>
            <a:ext cx="12191999" cy="1226815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0">
                <a:srgbClr val="C00000">
                  <a:tint val="44500"/>
                  <a:satMod val="160000"/>
                  <a:lumMod val="36780"/>
                  <a:lumOff val="6322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904BB1-9288-056D-7225-FCE9E546A725}"/>
              </a:ext>
            </a:extLst>
          </p:cNvPr>
          <p:cNvSpPr txBox="1"/>
          <p:nvPr/>
        </p:nvSpPr>
        <p:spPr>
          <a:xfrm>
            <a:off x="0" y="0"/>
            <a:ext cx="6096000" cy="42826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6E630F-4927-046A-A2E7-FDE81FBDBFE2}"/>
              </a:ext>
            </a:extLst>
          </p:cNvPr>
          <p:cNvSpPr txBox="1"/>
          <p:nvPr/>
        </p:nvSpPr>
        <p:spPr>
          <a:xfrm>
            <a:off x="6096001" y="1725"/>
            <a:ext cx="6096000" cy="4282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0E9664-8352-ADFF-872C-5288E670C070}"/>
              </a:ext>
            </a:extLst>
          </p:cNvPr>
          <p:cNvSpPr txBox="1"/>
          <p:nvPr/>
        </p:nvSpPr>
        <p:spPr>
          <a:xfrm>
            <a:off x="0" y="574856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902030302020204" pitchFamily="66" charset="0"/>
              </a:rPr>
              <a:t>Residual distributions</a:t>
            </a:r>
            <a:endParaRPr lang="en-RU" sz="3600" dirty="0">
              <a:solidFill>
                <a:srgbClr val="C00000"/>
              </a:solidFill>
            </a:endParaRPr>
          </a:p>
        </p:txBody>
      </p:sp>
      <p:pic>
        <p:nvPicPr>
          <p:cNvPr id="13" name="Рисунок 3">
            <a:extLst>
              <a:ext uri="{FF2B5EF4-FFF2-40B4-BE49-F238E27FC236}">
                <a16:creationId xmlns:a16="http://schemas.microsoft.com/office/drawing/2014/main" id="{8659EE1A-7B81-DDB8-DBBC-7A54FEC9516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 t="4589" r="4399" b="3681"/>
          <a:stretch>
            <a:fillRect/>
          </a:stretch>
        </p:blipFill>
        <p:spPr>
          <a:xfrm>
            <a:off x="461743" y="1722948"/>
            <a:ext cx="2559780" cy="1974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4">
            <a:extLst>
              <a:ext uri="{FF2B5EF4-FFF2-40B4-BE49-F238E27FC236}">
                <a16:creationId xmlns:a16="http://schemas.microsoft.com/office/drawing/2014/main" id="{39002A94-BCBE-8C73-5519-F81F29CED1B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3570" t="6892" r="7154" b="3460"/>
          <a:stretch>
            <a:fillRect/>
          </a:stretch>
        </p:blipFill>
        <p:spPr>
          <a:xfrm>
            <a:off x="3342104" y="1721628"/>
            <a:ext cx="2377438" cy="1974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5">
            <a:extLst>
              <a:ext uri="{FF2B5EF4-FFF2-40B4-BE49-F238E27FC236}">
                <a16:creationId xmlns:a16="http://schemas.microsoft.com/office/drawing/2014/main" id="{E1CC3533-A5DF-8D37-EA74-799EDFE8642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t="7653" r="5944" b="5138"/>
          <a:stretch>
            <a:fillRect/>
          </a:stretch>
        </p:blipFill>
        <p:spPr>
          <a:xfrm>
            <a:off x="461743" y="3822624"/>
            <a:ext cx="2600958" cy="2080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6">
            <a:extLst>
              <a:ext uri="{FF2B5EF4-FFF2-40B4-BE49-F238E27FC236}">
                <a16:creationId xmlns:a16="http://schemas.microsoft.com/office/drawing/2014/main" id="{C84AA3C6-D633-28C0-086E-75A6FAB65B6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t="8692" r="7979" b="2188"/>
          <a:stretch>
            <a:fillRect/>
          </a:stretch>
        </p:blipFill>
        <p:spPr>
          <a:xfrm>
            <a:off x="3342105" y="3822624"/>
            <a:ext cx="2377438" cy="208025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C0CCB5B-859F-8C48-3DB0-ABBAA745D0E3}"/>
              </a:ext>
            </a:extLst>
          </p:cNvPr>
          <p:cNvSpPr txBox="1"/>
          <p:nvPr/>
        </p:nvSpPr>
        <p:spPr>
          <a:xfrm>
            <a:off x="852902" y="1328185"/>
            <a:ext cx="1920239" cy="438119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1" i="0" u="none" strike="noStrike" kern="1200" cap="none" dirty="0">
                <a:ln>
                  <a:noFill/>
                </a:ln>
                <a:solidFill>
                  <a:srgbClr val="002060"/>
                </a:solidFill>
                <a:latin typeface="Comic Sans MS" panose="030F0902030302020204" pitchFamily="66" charset="0"/>
                <a:ea typeface="Noto Sans CJK SC Regular" pitchFamily="2"/>
                <a:cs typeface="Lohit Devanagari" pitchFamily="2"/>
              </a:rPr>
              <a:t>Before alignment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6F751B-5B1A-1447-3636-B7F1B3EE1702}"/>
              </a:ext>
            </a:extLst>
          </p:cNvPr>
          <p:cNvSpPr txBox="1"/>
          <p:nvPr/>
        </p:nvSpPr>
        <p:spPr>
          <a:xfrm>
            <a:off x="3558003" y="1307028"/>
            <a:ext cx="1920239" cy="438119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1" i="0" u="none" strike="noStrike" kern="1200" cap="none" dirty="0">
                <a:ln>
                  <a:noFill/>
                </a:ln>
                <a:solidFill>
                  <a:srgbClr val="002060"/>
                </a:solidFill>
                <a:latin typeface="Comic Sans MS" panose="030F0902030302020204" pitchFamily="66" charset="0"/>
                <a:ea typeface="Noto Sans CJK SC Regular" pitchFamily="2"/>
                <a:cs typeface="Lohit Devanagari" pitchFamily="2"/>
              </a:rPr>
              <a:t>After alignment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2A98B9-9D18-5280-4474-99CB1FD58B0E}"/>
              </a:ext>
            </a:extLst>
          </p:cNvPr>
          <p:cNvSpPr txBox="1"/>
          <p:nvPr/>
        </p:nvSpPr>
        <p:spPr>
          <a:xfrm>
            <a:off x="461743" y="2255635"/>
            <a:ext cx="180720" cy="42732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8F4FB8-5454-6583-E443-30E6859E1DA9}"/>
              </a:ext>
            </a:extLst>
          </p:cNvPr>
          <p:cNvSpPr txBox="1"/>
          <p:nvPr/>
        </p:nvSpPr>
        <p:spPr>
          <a:xfrm>
            <a:off x="1114166" y="2379188"/>
            <a:ext cx="590312" cy="448284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cap="none" dirty="0">
                <a:ln>
                  <a:noFill/>
                </a:ln>
                <a:solidFill>
                  <a:srgbClr val="002060"/>
                </a:solidFill>
                <a:latin typeface="Comic Sans MS" panose="030F0902030302020204" pitchFamily="66" charset="0"/>
                <a:ea typeface="Noto Sans CJK SC Regular" pitchFamily="2"/>
                <a:cs typeface="Lohit Devanagari" pitchFamily="2"/>
              </a:rPr>
              <a:t>X4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8908ED6-0085-FCC4-A2F2-B6CF01FFA122}"/>
              </a:ext>
            </a:extLst>
          </p:cNvPr>
          <p:cNvSpPr txBox="1"/>
          <p:nvPr/>
        </p:nvSpPr>
        <p:spPr>
          <a:xfrm>
            <a:off x="1231868" y="4563844"/>
            <a:ext cx="568760" cy="448284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cap="none" dirty="0">
                <a:ln>
                  <a:noFill/>
                </a:ln>
                <a:solidFill>
                  <a:srgbClr val="002060"/>
                </a:solidFill>
                <a:latin typeface="Comic Sans MS" panose="030F0902030302020204" pitchFamily="66" charset="0"/>
                <a:ea typeface="Noto Sans CJK SC Regular" pitchFamily="2"/>
                <a:cs typeface="Lohit Devanagari" pitchFamily="2"/>
              </a:rPr>
              <a:t>U4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9ED43F3-17BE-547D-CE3E-AE3D58938868}"/>
              </a:ext>
            </a:extLst>
          </p:cNvPr>
          <p:cNvSpPr txBox="1"/>
          <p:nvPr/>
        </p:nvSpPr>
        <p:spPr>
          <a:xfrm>
            <a:off x="3832826" y="4563844"/>
            <a:ext cx="535974" cy="448284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cap="none" dirty="0">
                <a:ln>
                  <a:noFill/>
                </a:ln>
                <a:solidFill>
                  <a:srgbClr val="002060"/>
                </a:solidFill>
                <a:latin typeface="Comic Sans MS" panose="030F0902030302020204" pitchFamily="66" charset="0"/>
                <a:ea typeface="Noto Sans CJK SC Regular" pitchFamily="2"/>
                <a:cs typeface="Lohit Devanagari" pitchFamily="2"/>
              </a:rPr>
              <a:t>U4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D59658-9A53-1DB1-CD81-C2151AC08364}"/>
              </a:ext>
            </a:extLst>
          </p:cNvPr>
          <p:cNvSpPr txBox="1"/>
          <p:nvPr/>
        </p:nvSpPr>
        <p:spPr>
          <a:xfrm>
            <a:off x="2188757" y="5902772"/>
            <a:ext cx="20933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Parts 1,4,8</a:t>
            </a:r>
            <a:endParaRPr lang="en-RU" sz="2400" dirty="0">
              <a:solidFill>
                <a:srgbClr val="C0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31D6F3C-6473-F72E-9E41-C555DF7015C3}"/>
              </a:ext>
            </a:extLst>
          </p:cNvPr>
          <p:cNvSpPr txBox="1"/>
          <p:nvPr/>
        </p:nvSpPr>
        <p:spPr>
          <a:xfrm>
            <a:off x="3748916" y="2416842"/>
            <a:ext cx="619884" cy="448284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cap="none" dirty="0">
                <a:ln>
                  <a:noFill/>
                </a:ln>
                <a:solidFill>
                  <a:srgbClr val="002060"/>
                </a:solidFill>
                <a:latin typeface="Comic Sans MS" panose="030F0902030302020204" pitchFamily="66" charset="0"/>
                <a:ea typeface="Noto Sans CJK SC Regular" pitchFamily="2"/>
                <a:cs typeface="Lohit Devanagari" pitchFamily="2"/>
              </a:rPr>
              <a:t>X4</a:t>
            </a:r>
          </a:p>
        </p:txBody>
      </p:sp>
      <p:pic>
        <p:nvPicPr>
          <p:cNvPr id="29" name="Рисунок 3">
            <a:extLst>
              <a:ext uri="{FF2B5EF4-FFF2-40B4-BE49-F238E27FC236}">
                <a16:creationId xmlns:a16="http://schemas.microsoft.com/office/drawing/2014/main" id="{34082BBF-1B1F-A928-4DDB-9A491A487F3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 t="8038" r="8854" b="3260"/>
          <a:stretch>
            <a:fillRect/>
          </a:stretch>
        </p:blipFill>
        <p:spPr>
          <a:xfrm>
            <a:off x="6724475" y="1721628"/>
            <a:ext cx="2377439" cy="2000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Рисунок 4">
            <a:extLst>
              <a:ext uri="{FF2B5EF4-FFF2-40B4-BE49-F238E27FC236}">
                <a16:creationId xmlns:a16="http://schemas.microsoft.com/office/drawing/2014/main" id="{E5B9F471-CA82-29D3-D34D-36F0CE97F303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 t="8066" r="7889" b="3231"/>
          <a:stretch>
            <a:fillRect/>
          </a:stretch>
        </p:blipFill>
        <p:spPr>
          <a:xfrm>
            <a:off x="9327774" y="1739891"/>
            <a:ext cx="2448032" cy="2000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Рисунок 5">
            <a:extLst>
              <a:ext uri="{FF2B5EF4-FFF2-40B4-BE49-F238E27FC236}">
                <a16:creationId xmlns:a16="http://schemas.microsoft.com/office/drawing/2014/main" id="{10041C06-B2D7-6A7E-7775-06309E220F44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 t="8766" r="7829" b="3546"/>
          <a:stretch>
            <a:fillRect/>
          </a:stretch>
        </p:blipFill>
        <p:spPr>
          <a:xfrm>
            <a:off x="6724474" y="3842340"/>
            <a:ext cx="2419667" cy="206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Рисунок 6">
            <a:extLst>
              <a:ext uri="{FF2B5EF4-FFF2-40B4-BE49-F238E27FC236}">
                <a16:creationId xmlns:a16="http://schemas.microsoft.com/office/drawing/2014/main" id="{17FC0C6B-FEA0-853F-CC2C-C9564F3C36F3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 t="8066" r="7889" b="3227"/>
          <a:stretch>
            <a:fillRect/>
          </a:stretch>
        </p:blipFill>
        <p:spPr>
          <a:xfrm>
            <a:off x="9357464" y="3867740"/>
            <a:ext cx="2418342" cy="2029682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2568E1E-847A-1BE7-7E9B-FC181882F337}"/>
              </a:ext>
            </a:extLst>
          </p:cNvPr>
          <p:cNvSpPr txBox="1"/>
          <p:nvPr/>
        </p:nvSpPr>
        <p:spPr>
          <a:xfrm>
            <a:off x="7101727" y="2259926"/>
            <a:ext cx="523903" cy="448284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cap="none" dirty="0">
                <a:ln>
                  <a:noFill/>
                </a:ln>
                <a:solidFill>
                  <a:srgbClr val="002060"/>
                </a:solidFill>
                <a:latin typeface="Comic Sans MS" panose="030F0902030302020204" pitchFamily="66" charset="0"/>
                <a:ea typeface="Noto Sans CJK SC Regular" pitchFamily="2"/>
                <a:cs typeface="Lohit Devanagari" pitchFamily="2"/>
              </a:rPr>
              <a:t>X5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BF4FCED-F5C4-EFCE-AB54-49510FAC2143}"/>
              </a:ext>
            </a:extLst>
          </p:cNvPr>
          <p:cNvSpPr txBox="1"/>
          <p:nvPr/>
        </p:nvSpPr>
        <p:spPr>
          <a:xfrm>
            <a:off x="7098393" y="4785366"/>
            <a:ext cx="527237" cy="448284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cap="none" dirty="0">
                <a:ln>
                  <a:noFill/>
                </a:ln>
                <a:solidFill>
                  <a:srgbClr val="002060"/>
                </a:solidFill>
                <a:latin typeface="Comic Sans MS" panose="030F0902030302020204" pitchFamily="66" charset="0"/>
                <a:ea typeface="Noto Sans CJK SC Regular" pitchFamily="2"/>
                <a:cs typeface="Lohit Devanagari" pitchFamily="2"/>
              </a:rPr>
              <a:t>U5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37C5956-EEDF-E81C-183D-A936037B2369}"/>
              </a:ext>
            </a:extLst>
          </p:cNvPr>
          <p:cNvSpPr txBox="1"/>
          <p:nvPr/>
        </p:nvSpPr>
        <p:spPr>
          <a:xfrm>
            <a:off x="7098393" y="1327065"/>
            <a:ext cx="1920239" cy="438119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1" i="0" u="none" strike="noStrike" kern="1200" cap="none" dirty="0">
                <a:ln>
                  <a:noFill/>
                </a:ln>
                <a:solidFill>
                  <a:srgbClr val="002060"/>
                </a:solidFill>
                <a:latin typeface="Comic Sans MS" panose="030F0902030302020204" pitchFamily="66" charset="0"/>
                <a:ea typeface="Noto Sans CJK SC Regular" pitchFamily="2"/>
                <a:cs typeface="Lohit Devanagari" pitchFamily="2"/>
              </a:rPr>
              <a:t>Before alignment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DF35578-699B-5DC2-EE18-B79D2281F18C}"/>
              </a:ext>
            </a:extLst>
          </p:cNvPr>
          <p:cNvSpPr txBox="1"/>
          <p:nvPr/>
        </p:nvSpPr>
        <p:spPr>
          <a:xfrm>
            <a:off x="8281087" y="6008260"/>
            <a:ext cx="20933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Parts 1,5,8</a:t>
            </a:r>
            <a:endParaRPr lang="en-RU" sz="2400" dirty="0">
              <a:solidFill>
                <a:srgbClr val="C0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CC09D65-B23B-05CB-471A-18632397079E}"/>
              </a:ext>
            </a:extLst>
          </p:cNvPr>
          <p:cNvSpPr txBox="1"/>
          <p:nvPr/>
        </p:nvSpPr>
        <p:spPr>
          <a:xfrm>
            <a:off x="9414340" y="1367533"/>
            <a:ext cx="1920239" cy="438119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1" i="0" u="none" strike="noStrike" kern="1200" cap="none" dirty="0">
                <a:ln>
                  <a:noFill/>
                </a:ln>
                <a:solidFill>
                  <a:srgbClr val="002060"/>
                </a:solidFill>
                <a:latin typeface="Comic Sans MS" panose="030F0902030302020204" pitchFamily="66" charset="0"/>
                <a:ea typeface="Noto Sans CJK SC Regular" pitchFamily="2"/>
                <a:cs typeface="Lohit Devanagari" pitchFamily="2"/>
              </a:rPr>
              <a:t>After alignment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F6A9B9F-8246-639D-2D02-305DC6AAE5C6}"/>
              </a:ext>
            </a:extLst>
          </p:cNvPr>
          <p:cNvSpPr txBox="1"/>
          <p:nvPr/>
        </p:nvSpPr>
        <p:spPr>
          <a:xfrm>
            <a:off x="11058498" y="2309097"/>
            <a:ext cx="523903" cy="448284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cap="none" dirty="0">
                <a:ln>
                  <a:noFill/>
                </a:ln>
                <a:solidFill>
                  <a:srgbClr val="002060"/>
                </a:solidFill>
                <a:latin typeface="Comic Sans MS" panose="030F0902030302020204" pitchFamily="66" charset="0"/>
                <a:ea typeface="Noto Sans CJK SC Regular" pitchFamily="2"/>
                <a:cs typeface="Lohit Devanagari" pitchFamily="2"/>
              </a:rPr>
              <a:t>X5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45D7793-423C-5DC7-3E46-1610D1959979}"/>
              </a:ext>
            </a:extLst>
          </p:cNvPr>
          <p:cNvSpPr txBox="1"/>
          <p:nvPr/>
        </p:nvSpPr>
        <p:spPr>
          <a:xfrm>
            <a:off x="11055164" y="4806551"/>
            <a:ext cx="527237" cy="448284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cap="none" dirty="0">
                <a:ln>
                  <a:noFill/>
                </a:ln>
                <a:solidFill>
                  <a:srgbClr val="002060"/>
                </a:solidFill>
                <a:latin typeface="Comic Sans MS" panose="030F0902030302020204" pitchFamily="66" charset="0"/>
                <a:ea typeface="Noto Sans CJK SC Regular" pitchFamily="2"/>
                <a:cs typeface="Lohit Devanagari" pitchFamily="2"/>
              </a:rPr>
              <a:t>U5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1A6CAC-980A-792A-95DA-896BA2BE098C}"/>
              </a:ext>
            </a:extLst>
          </p:cNvPr>
          <p:cNvSpPr txBox="1"/>
          <p:nvPr/>
        </p:nvSpPr>
        <p:spPr>
          <a:xfrm>
            <a:off x="0" y="6493780"/>
            <a:ext cx="1600200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E. </a:t>
            </a:r>
            <a:r>
              <a:rPr lang="en-US" dirty="0" err="1">
                <a:solidFill>
                  <a:schemeClr val="bg1"/>
                </a:solidFill>
                <a:latin typeface="Comic Sans MS" panose="030F0902030302020204" pitchFamily="66" charset="0"/>
              </a:rPr>
              <a:t>Kokoulina</a:t>
            </a:r>
            <a:endParaRPr lang="en-RU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E068BE-85B8-53D1-598C-13F4C9E2F696}"/>
              </a:ext>
            </a:extLst>
          </p:cNvPr>
          <p:cNvSpPr txBox="1"/>
          <p:nvPr/>
        </p:nvSpPr>
        <p:spPr>
          <a:xfrm>
            <a:off x="1600201" y="6493780"/>
            <a:ext cx="754379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MiniSPD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 test bench for testing of SPD detectors prototypes</a:t>
            </a:r>
            <a:endParaRPr lang="en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02B439-2D7B-4333-B6C4-EC8550183157}"/>
              </a:ext>
            </a:extLst>
          </p:cNvPr>
          <p:cNvSpPr txBox="1"/>
          <p:nvPr/>
        </p:nvSpPr>
        <p:spPr>
          <a:xfrm>
            <a:off x="9144000" y="6493780"/>
            <a:ext cx="3048000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6</a:t>
            </a:r>
            <a:r>
              <a:rPr lang="en-US" baseline="30000" dirty="0">
                <a:solidFill>
                  <a:schemeClr val="bg1"/>
                </a:solidFill>
                <a:latin typeface="Comic Sans MS" panose="030F0902030302020204" pitchFamily="66" charset="0"/>
              </a:rPr>
              <a:t>th</a:t>
            </a:r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 ICPPA, Moscow, Russia</a:t>
            </a:r>
            <a:endParaRPr lang="en-RU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9821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E3D0943-987C-544A-077A-80A7D0D1A896}"/>
              </a:ext>
            </a:extLst>
          </p:cNvPr>
          <p:cNvSpPr txBox="1"/>
          <p:nvPr/>
        </p:nvSpPr>
        <p:spPr>
          <a:xfrm>
            <a:off x="-11570" y="17039"/>
            <a:ext cx="12191999" cy="1226815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0">
                <a:srgbClr val="C00000">
                  <a:tint val="44500"/>
                  <a:satMod val="160000"/>
                  <a:lumMod val="36780"/>
                  <a:lumOff val="6322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904BB1-9288-056D-7225-FCE9E546A725}"/>
              </a:ext>
            </a:extLst>
          </p:cNvPr>
          <p:cNvSpPr txBox="1"/>
          <p:nvPr/>
        </p:nvSpPr>
        <p:spPr>
          <a:xfrm>
            <a:off x="0" y="0"/>
            <a:ext cx="6096000" cy="42826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6E630F-4927-046A-A2E7-FDE81FBDBFE2}"/>
              </a:ext>
            </a:extLst>
          </p:cNvPr>
          <p:cNvSpPr txBox="1"/>
          <p:nvPr/>
        </p:nvSpPr>
        <p:spPr>
          <a:xfrm>
            <a:off x="6096001" y="1725"/>
            <a:ext cx="6096000" cy="4282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359C7F29-7ED1-28A2-DBB6-E5373697A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905" y="1698705"/>
            <a:ext cx="5641095" cy="3403462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Access to intermediate and high values of Bjorken x…">
            <a:extLst>
              <a:ext uri="{FF2B5EF4-FFF2-40B4-BE49-F238E27FC236}">
                <a16:creationId xmlns:a16="http://schemas.microsoft.com/office/drawing/2014/main" id="{CE34F747-C3AB-40B7-F91B-C4681264A644}"/>
              </a:ext>
            </a:extLst>
          </p:cNvPr>
          <p:cNvSpPr txBox="1"/>
          <p:nvPr/>
        </p:nvSpPr>
        <p:spPr>
          <a:xfrm>
            <a:off x="6229583" y="1580290"/>
            <a:ext cx="5371867" cy="3640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366712" indent="-366712" algn="l">
              <a:lnSpc>
                <a:spcPct val="120000"/>
              </a:lnSpc>
              <a:spcBef>
                <a:spcPts val="100"/>
              </a:spcBef>
              <a:buSzPct val="145000"/>
              <a:buChar char="•"/>
              <a:defRPr sz="2000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sz="2400" b="1" dirty="0">
                <a:solidFill>
                  <a:srgbClr val="002060"/>
                </a:solidFill>
                <a:latin typeface="Comic Sans MS" panose="030F0902030302020204" pitchFamily="66" charset="0"/>
              </a:rPr>
              <a:t>Access to intermediate and high values of </a:t>
            </a:r>
            <a:r>
              <a:rPr sz="2400" b="1" dirty="0" err="1">
                <a:solidFill>
                  <a:srgbClr val="002060"/>
                </a:solidFill>
                <a:latin typeface="Comic Sans MS" panose="030F0902030302020204" pitchFamily="66" charset="0"/>
              </a:rPr>
              <a:t>Bjorken</a:t>
            </a:r>
            <a:r>
              <a:rPr sz="2400" b="1" dirty="0">
                <a:solidFill>
                  <a:srgbClr val="002060"/>
                </a:solidFill>
                <a:latin typeface="Comic Sans MS" panose="030F0902030302020204" pitchFamily="66" charset="0"/>
              </a:rPr>
              <a:t> x</a:t>
            </a:r>
          </a:p>
          <a:p>
            <a:pPr marL="366712" indent="-366712" algn="l">
              <a:lnSpc>
                <a:spcPct val="120000"/>
              </a:lnSpc>
              <a:spcBef>
                <a:spcPts val="100"/>
              </a:spcBef>
              <a:buSzPct val="145000"/>
              <a:buChar char="•"/>
              <a:defRPr sz="2000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sz="2400" b="1" dirty="0">
                <a:solidFill>
                  <a:srgbClr val="002060"/>
                </a:solidFill>
                <a:latin typeface="Comic Sans MS" panose="030F0902030302020204" pitchFamily="66" charset="0"/>
              </a:rPr>
              <a:t>SPD is low energy but still collider experiment (compared to fixed target). Nearly 4π coverage</a:t>
            </a:r>
          </a:p>
          <a:p>
            <a:pPr marL="366712" indent="-366712" algn="l">
              <a:lnSpc>
                <a:spcPct val="120000"/>
              </a:lnSpc>
              <a:spcBef>
                <a:spcPts val="100"/>
              </a:spcBef>
              <a:buSzPct val="145000"/>
              <a:buChar char="•"/>
              <a:defRPr sz="2000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sz="2400" b="1" dirty="0">
                <a:solidFill>
                  <a:srgbClr val="002060"/>
                </a:solidFill>
                <a:latin typeface="Comic Sans MS" panose="030F0902030302020204" pitchFamily="66" charset="0"/>
              </a:rPr>
              <a:t>Two injector complexes available ⇒ mixed combinations p</a:t>
            </a:r>
            <a:r>
              <a:rPr sz="2400" b="1" baseline="31999" dirty="0">
                <a:solidFill>
                  <a:srgbClr val="002060"/>
                </a:solidFill>
                <a:latin typeface="Comic Sans MS" panose="030F0902030302020204" pitchFamily="66" charset="0"/>
              </a:rPr>
              <a:t>↑</a:t>
            </a:r>
            <a:r>
              <a:rPr sz="2400" b="1" dirty="0">
                <a:solidFill>
                  <a:srgbClr val="002060"/>
                </a:solidFill>
                <a:latin typeface="Comic Sans MS" panose="030F0902030302020204" pitchFamily="66" charset="0"/>
              </a:rPr>
              <a:t>-d and </a:t>
            </a:r>
            <a:r>
              <a:rPr lang="en-US" sz="2400" b="1" dirty="0">
                <a:solidFill>
                  <a:srgbClr val="002060"/>
                </a:solidFill>
                <a:latin typeface="Comic Sans MS" panose="030F0902030302020204" pitchFamily="66" charset="0"/>
              </a:rPr>
              <a:t>  </a:t>
            </a:r>
            <a:r>
              <a:rPr sz="2400" b="1" dirty="0">
                <a:solidFill>
                  <a:srgbClr val="002060"/>
                </a:solidFill>
                <a:latin typeface="Comic Sans MS" panose="030F0902030302020204" pitchFamily="66" charset="0"/>
              </a:rPr>
              <a:t>p-d</a:t>
            </a:r>
            <a:r>
              <a:rPr sz="2400" b="1" baseline="31999" dirty="0">
                <a:solidFill>
                  <a:srgbClr val="002060"/>
                </a:solidFill>
                <a:latin typeface="Comic Sans MS" panose="030F0902030302020204" pitchFamily="66" charset="0"/>
              </a:rPr>
              <a:t>↑</a:t>
            </a:r>
            <a:r>
              <a:rPr sz="2400" b="1" dirty="0">
                <a:solidFill>
                  <a:srgbClr val="002060"/>
                </a:solidFill>
                <a:latin typeface="Comic Sans MS" panose="030F0902030302020204" pitchFamily="66" charset="0"/>
              </a:rPr>
              <a:t> are possible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A16135-0D20-6AB7-B46D-032CAC86FB15}"/>
              </a:ext>
            </a:extLst>
          </p:cNvPr>
          <p:cNvSpPr txBox="1"/>
          <p:nvPr/>
        </p:nvSpPr>
        <p:spPr>
          <a:xfrm>
            <a:off x="0" y="6493780"/>
            <a:ext cx="1600200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E. </a:t>
            </a:r>
            <a:r>
              <a:rPr lang="en-US" dirty="0" err="1">
                <a:solidFill>
                  <a:schemeClr val="bg1"/>
                </a:solidFill>
                <a:latin typeface="Comic Sans MS" panose="030F0902030302020204" pitchFamily="66" charset="0"/>
              </a:rPr>
              <a:t>Kokoulina</a:t>
            </a:r>
            <a:endParaRPr lang="en-RU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4F70E4-0F04-FE8D-59D9-1165988DD868}"/>
              </a:ext>
            </a:extLst>
          </p:cNvPr>
          <p:cNvSpPr txBox="1"/>
          <p:nvPr/>
        </p:nvSpPr>
        <p:spPr>
          <a:xfrm>
            <a:off x="1600201" y="6493780"/>
            <a:ext cx="754379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MiniSPD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 test bench for testing of SPD detectors prototypes</a:t>
            </a:r>
            <a:endParaRPr lang="en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7EA1D1-352B-68E8-E4A2-16D967CACE58}"/>
              </a:ext>
            </a:extLst>
          </p:cNvPr>
          <p:cNvSpPr txBox="1"/>
          <p:nvPr/>
        </p:nvSpPr>
        <p:spPr>
          <a:xfrm>
            <a:off x="9144000" y="6493780"/>
            <a:ext cx="3048000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6</a:t>
            </a:r>
            <a:r>
              <a:rPr lang="en-US" baseline="30000" dirty="0">
                <a:solidFill>
                  <a:schemeClr val="bg1"/>
                </a:solidFill>
                <a:latin typeface="Comic Sans MS" panose="030F0902030302020204" pitchFamily="66" charset="0"/>
              </a:rPr>
              <a:t>th</a:t>
            </a:r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 ICPPA, Moscow, Russia</a:t>
            </a:r>
            <a:endParaRPr lang="en-RU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5766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E3D0943-987C-544A-077A-80A7D0D1A896}"/>
              </a:ext>
            </a:extLst>
          </p:cNvPr>
          <p:cNvSpPr txBox="1"/>
          <p:nvPr/>
        </p:nvSpPr>
        <p:spPr>
          <a:xfrm>
            <a:off x="-11570" y="17039"/>
            <a:ext cx="12191999" cy="1226815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0">
                <a:srgbClr val="C00000">
                  <a:tint val="44500"/>
                  <a:satMod val="160000"/>
                  <a:lumMod val="36780"/>
                  <a:lumOff val="6322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904BB1-9288-056D-7225-FCE9E546A725}"/>
              </a:ext>
            </a:extLst>
          </p:cNvPr>
          <p:cNvSpPr txBox="1"/>
          <p:nvPr/>
        </p:nvSpPr>
        <p:spPr>
          <a:xfrm>
            <a:off x="0" y="0"/>
            <a:ext cx="6096000" cy="42826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6E630F-4927-046A-A2E7-FDE81FBDBFE2}"/>
              </a:ext>
            </a:extLst>
          </p:cNvPr>
          <p:cNvSpPr txBox="1"/>
          <p:nvPr/>
        </p:nvSpPr>
        <p:spPr>
          <a:xfrm>
            <a:off x="6096001" y="1725"/>
            <a:ext cx="6096000" cy="4282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CDEF9F-0CCB-C69F-092A-E90835AD2371}"/>
              </a:ext>
            </a:extLst>
          </p:cNvPr>
          <p:cNvSpPr txBox="1"/>
          <p:nvPr/>
        </p:nvSpPr>
        <p:spPr>
          <a:xfrm>
            <a:off x="0" y="574856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902030302020204" pitchFamily="66" charset="0"/>
              </a:rPr>
              <a:t>SPD compared to other spin experiments</a:t>
            </a:r>
            <a:endParaRPr lang="en-RU" sz="3600" dirty="0">
              <a:solidFill>
                <a:srgbClr val="C00000"/>
              </a:solidFill>
            </a:endParaRPr>
          </a:p>
        </p:txBody>
      </p:sp>
      <p:pic>
        <p:nvPicPr>
          <p:cNvPr id="11" name="page5image28056064.png" descr="page5image28056064.png">
            <a:extLst>
              <a:ext uri="{FF2B5EF4-FFF2-40B4-BE49-F238E27FC236}">
                <a16:creationId xmlns:a16="http://schemas.microsoft.com/office/drawing/2014/main" id="{78439205-69E9-A6AE-C4FB-518269E15F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206" r="9420"/>
          <a:stretch/>
        </p:blipFill>
        <p:spPr>
          <a:xfrm>
            <a:off x="352851" y="1541832"/>
            <a:ext cx="4326366" cy="394456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" name="Group">
            <a:extLst>
              <a:ext uri="{FF2B5EF4-FFF2-40B4-BE49-F238E27FC236}">
                <a16:creationId xmlns:a16="http://schemas.microsoft.com/office/drawing/2014/main" id="{49882DFE-1343-0971-140A-9A5E9382973D}"/>
              </a:ext>
            </a:extLst>
          </p:cNvPr>
          <p:cNvGrpSpPr/>
          <p:nvPr/>
        </p:nvGrpSpPr>
        <p:grpSpPr>
          <a:xfrm>
            <a:off x="4907817" y="1380697"/>
            <a:ext cx="6779439" cy="4434921"/>
            <a:chOff x="0" y="-308006"/>
            <a:chExt cx="6469340" cy="4434920"/>
          </a:xfrm>
          <a:solidFill>
            <a:schemeClr val="bg1"/>
          </a:solidFill>
        </p:grpSpPr>
        <p:grpSp>
          <p:nvGrpSpPr>
            <p:cNvPr id="14" name="Group">
              <a:extLst>
                <a:ext uri="{FF2B5EF4-FFF2-40B4-BE49-F238E27FC236}">
                  <a16:creationId xmlns:a16="http://schemas.microsoft.com/office/drawing/2014/main" id="{5AD6E244-18CC-2536-EEF4-4FE49E2002E5}"/>
                </a:ext>
              </a:extLst>
            </p:cNvPr>
            <p:cNvGrpSpPr/>
            <p:nvPr/>
          </p:nvGrpSpPr>
          <p:grpSpPr>
            <a:xfrm>
              <a:off x="0" y="-308006"/>
              <a:ext cx="6469340" cy="4423445"/>
              <a:chOff x="0" y="-308005"/>
              <a:chExt cx="6469339" cy="4423443"/>
            </a:xfrm>
            <a:grpFill/>
          </p:grpSpPr>
          <p:pic>
            <p:nvPicPr>
              <p:cNvPr id="16" name="Image" descr="Image">
                <a:extLst>
                  <a:ext uri="{FF2B5EF4-FFF2-40B4-BE49-F238E27FC236}">
                    <a16:creationId xmlns:a16="http://schemas.microsoft.com/office/drawing/2014/main" id="{FFB596CA-C571-984A-7CA3-3747D6439D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324819"/>
                <a:ext cx="6469339" cy="3790619"/>
              </a:xfrm>
              <a:prstGeom prst="rect">
                <a:avLst/>
              </a:prstGeom>
              <a:grpFill/>
              <a:ln w="12700" cap="flat">
                <a:noFill/>
                <a:miter lim="400000"/>
              </a:ln>
              <a:effectLst/>
            </p:spPr>
          </p:pic>
          <p:sp>
            <p:nvSpPr>
              <p:cNvPr id="17" name="Main present and future gluon-spin-physics experiments">
                <a:extLst>
                  <a:ext uri="{FF2B5EF4-FFF2-40B4-BE49-F238E27FC236}">
                    <a16:creationId xmlns:a16="http://schemas.microsoft.com/office/drawing/2014/main" id="{4F28B67D-8BC5-5D6D-0BD5-A96F0B19C64A}"/>
                  </a:ext>
                </a:extLst>
              </p:cNvPr>
              <p:cNvSpPr txBox="1"/>
              <p:nvPr/>
            </p:nvSpPr>
            <p:spPr>
              <a:xfrm>
                <a:off x="0" y="-308005"/>
                <a:ext cx="6469339" cy="718144"/>
              </a:xfrm>
              <a:prstGeom prst="rect">
                <a:avLst/>
              </a:prstGeom>
              <a:grp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i="1"/>
                </a:lvl1pPr>
              </a:lstStyle>
              <a:p>
                <a:r>
                  <a:rPr sz="2000" i="0" dirty="0">
                    <a:solidFill>
                      <a:srgbClr val="002060"/>
                    </a:solidFill>
                    <a:latin typeface="Comic Sans MS" panose="030F0902030302020204" pitchFamily="66" charset="0"/>
                  </a:rPr>
                  <a:t>Main present and future gluon-spin-physics experiments</a:t>
                </a:r>
              </a:p>
            </p:txBody>
          </p:sp>
        </p:grpSp>
        <p:sp>
          <p:nvSpPr>
            <p:cNvPr id="15" name="Rounded Rectangle">
              <a:extLst>
                <a:ext uri="{FF2B5EF4-FFF2-40B4-BE49-F238E27FC236}">
                  <a16:creationId xmlns:a16="http://schemas.microsoft.com/office/drawing/2014/main" id="{FA8930B1-BA7C-F711-4563-0D161507B03A}"/>
                </a:ext>
              </a:extLst>
            </p:cNvPr>
            <p:cNvSpPr/>
            <p:nvPr/>
          </p:nvSpPr>
          <p:spPr>
            <a:xfrm>
              <a:off x="1464667" y="329457"/>
              <a:ext cx="1181888" cy="3797457"/>
            </a:xfrm>
            <a:prstGeom prst="roundRect">
              <a:avLst>
                <a:gd name="adj" fmla="val 16118"/>
              </a:avLst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>
              <a:outerShdw blurRad="63500" dist="25400" dir="5400000" rotWithShape="0">
                <a:srgbClr val="929292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1303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B0BDC20-A8E0-8D61-86E3-D4E3FDE7EFF2}"/>
              </a:ext>
            </a:extLst>
          </p:cNvPr>
          <p:cNvSpPr txBox="1"/>
          <p:nvPr/>
        </p:nvSpPr>
        <p:spPr>
          <a:xfrm>
            <a:off x="0" y="6493780"/>
            <a:ext cx="1600200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E. </a:t>
            </a:r>
            <a:r>
              <a:rPr lang="en-US" dirty="0" err="1">
                <a:solidFill>
                  <a:schemeClr val="bg1"/>
                </a:solidFill>
                <a:latin typeface="Comic Sans MS" panose="030F0902030302020204" pitchFamily="66" charset="0"/>
              </a:rPr>
              <a:t>Kokoulina</a:t>
            </a:r>
            <a:endParaRPr lang="en-RU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5E40CF-8AE5-3298-A42B-36001801FA46}"/>
              </a:ext>
            </a:extLst>
          </p:cNvPr>
          <p:cNvSpPr txBox="1"/>
          <p:nvPr/>
        </p:nvSpPr>
        <p:spPr>
          <a:xfrm>
            <a:off x="1600201" y="6493780"/>
            <a:ext cx="754379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MiniSPD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 test bench for testing of SPD detectors prototypes</a:t>
            </a:r>
            <a:endParaRPr lang="en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FA56A5-EF27-77FB-FE79-4CF18B4585D7}"/>
              </a:ext>
            </a:extLst>
          </p:cNvPr>
          <p:cNvSpPr txBox="1"/>
          <p:nvPr/>
        </p:nvSpPr>
        <p:spPr>
          <a:xfrm>
            <a:off x="9144000" y="6493780"/>
            <a:ext cx="3048000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6</a:t>
            </a:r>
            <a:r>
              <a:rPr lang="en-US" baseline="30000" dirty="0">
                <a:solidFill>
                  <a:schemeClr val="bg1"/>
                </a:solidFill>
                <a:latin typeface="Comic Sans MS" panose="030F0902030302020204" pitchFamily="66" charset="0"/>
              </a:rPr>
              <a:t>th</a:t>
            </a:r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 ICPPA, Moscow, Russia</a:t>
            </a:r>
            <a:endParaRPr lang="en-RU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2832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8D21F4A4-E3C4-571D-F230-DCB7E39A43E8}"/>
              </a:ext>
            </a:extLst>
          </p:cNvPr>
          <p:cNvSpPr txBox="1"/>
          <p:nvPr/>
        </p:nvSpPr>
        <p:spPr>
          <a:xfrm>
            <a:off x="-11570" y="17039"/>
            <a:ext cx="12191999" cy="1226815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0">
                <a:srgbClr val="C00000">
                  <a:tint val="44500"/>
                  <a:satMod val="160000"/>
                  <a:lumMod val="36780"/>
                  <a:lumOff val="6322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133D33-162D-83A6-0ACC-D18DBA69C8D7}"/>
              </a:ext>
            </a:extLst>
          </p:cNvPr>
          <p:cNvSpPr txBox="1"/>
          <p:nvPr/>
        </p:nvSpPr>
        <p:spPr>
          <a:xfrm>
            <a:off x="0" y="0"/>
            <a:ext cx="6096000" cy="42826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F7DDF1-CDE3-4019-975B-11F2E2CAF37D}"/>
              </a:ext>
            </a:extLst>
          </p:cNvPr>
          <p:cNvSpPr txBox="1"/>
          <p:nvPr/>
        </p:nvSpPr>
        <p:spPr>
          <a:xfrm>
            <a:off x="6096001" y="1725"/>
            <a:ext cx="6096000" cy="4282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883D2F-8E3B-8CB8-0C76-F252F06A0BFE}"/>
              </a:ext>
            </a:extLst>
          </p:cNvPr>
          <p:cNvSpPr txBox="1"/>
          <p:nvPr/>
        </p:nvSpPr>
        <p:spPr>
          <a:xfrm>
            <a:off x="0" y="574856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902030302020204" pitchFamily="66" charset="0"/>
              </a:rPr>
              <a:t>Tentative running plan for SPD (I stage)</a:t>
            </a:r>
            <a:endParaRPr lang="en-RU" sz="3600" dirty="0">
              <a:solidFill>
                <a:srgbClr val="C00000"/>
              </a:solidFill>
            </a:endParaRP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CA31E477-6C98-09A5-FF62-90DB11EBF8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5419492"/>
              </p:ext>
            </p:extLst>
          </p:nvPr>
        </p:nvGraphicFramePr>
        <p:xfrm>
          <a:off x="299014" y="1350622"/>
          <a:ext cx="11393029" cy="471138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3915351">
                  <a:extLst>
                    <a:ext uri="{9D8B030D-6E8A-4147-A177-3AD203B41FA5}">
                      <a16:colId xmlns:a16="http://schemas.microsoft.com/office/drawing/2014/main" val="892477823"/>
                    </a:ext>
                  </a:extLst>
                </a:gridCol>
                <a:gridCol w="3738839">
                  <a:extLst>
                    <a:ext uri="{9D8B030D-6E8A-4147-A177-3AD203B41FA5}">
                      <a16:colId xmlns:a16="http://schemas.microsoft.com/office/drawing/2014/main" val="2904202235"/>
                    </a:ext>
                  </a:extLst>
                </a:gridCol>
                <a:gridCol w="3738839">
                  <a:extLst>
                    <a:ext uri="{9D8B030D-6E8A-4147-A177-3AD203B41FA5}">
                      <a16:colId xmlns:a16="http://schemas.microsoft.com/office/drawing/2014/main" val="3706600912"/>
                    </a:ext>
                  </a:extLst>
                </a:gridCol>
              </a:tblGrid>
              <a:tr h="4711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kern="1200" dirty="0">
                          <a:solidFill>
                            <a:srgbClr val="002060"/>
                          </a:solidFill>
                          <a:effectLst/>
                          <a:latin typeface="Comic Sans MS" panose="030F0902030302020204" pitchFamily="66" charset="0"/>
                        </a:rPr>
                        <a:t>Physics goal </a:t>
                      </a:r>
                      <a:endParaRPr lang="en-RU" b="0" dirty="0">
                        <a:latin typeface="Comic Sans MS" panose="030F09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kern="1200" dirty="0">
                          <a:solidFill>
                            <a:srgbClr val="002060"/>
                          </a:solidFill>
                          <a:effectLst/>
                          <a:latin typeface="Comic Sans MS" panose="030F0902030302020204" pitchFamily="66" charset="0"/>
                        </a:rPr>
                        <a:t>Required time</a:t>
                      </a:r>
                      <a:endParaRPr lang="en-RU" sz="2400" b="0" dirty="0">
                        <a:latin typeface="Comic Sans MS" panose="030F09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kern="1200" dirty="0">
                          <a:solidFill>
                            <a:srgbClr val="002060"/>
                          </a:solidFill>
                          <a:effectLst/>
                          <a:latin typeface="Comic Sans MS" panose="030F0902030302020204" pitchFamily="66" charset="0"/>
                        </a:rPr>
                        <a:t>Experimental conditions 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347108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7" name="Table 37">
                <a:extLst>
                  <a:ext uri="{FF2B5EF4-FFF2-40B4-BE49-F238E27FC236}">
                    <a16:creationId xmlns:a16="http://schemas.microsoft.com/office/drawing/2014/main" id="{B2C7BBEF-CD14-9689-7116-A6B9AA3A174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90030428"/>
                  </p:ext>
                </p:extLst>
              </p:nvPr>
            </p:nvGraphicFramePr>
            <p:xfrm>
              <a:off x="324414" y="2024469"/>
              <a:ext cx="11367630" cy="3430716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3891986">
                      <a:extLst>
                        <a:ext uri="{9D8B030D-6E8A-4147-A177-3AD203B41FA5}">
                          <a16:colId xmlns:a16="http://schemas.microsoft.com/office/drawing/2014/main" val="401544816"/>
                        </a:ext>
                      </a:extLst>
                    </a:gridCol>
                    <a:gridCol w="3771900">
                      <a:extLst>
                        <a:ext uri="{9D8B030D-6E8A-4147-A177-3AD203B41FA5}">
                          <a16:colId xmlns:a16="http://schemas.microsoft.com/office/drawing/2014/main" val="1683097533"/>
                        </a:ext>
                      </a:extLst>
                    </a:gridCol>
                    <a:gridCol w="3703744">
                      <a:extLst>
                        <a:ext uri="{9D8B030D-6E8A-4147-A177-3AD203B41FA5}">
                          <a16:colId xmlns:a16="http://schemas.microsoft.com/office/drawing/2014/main" val="579369479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1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</a:rPr>
                            <a:t>Spin effects in </a:t>
                          </a:r>
                          <a:r>
                            <a:rPr lang="en-GB" sz="2000" b="1" i="1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</a:rPr>
                            <a:t>p</a:t>
                          </a:r>
                          <a:r>
                            <a:rPr lang="en-GB" sz="2000" b="1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</a:rPr>
                            <a:t>-</a:t>
                          </a:r>
                          <a:r>
                            <a:rPr lang="en-GB" sz="2000" b="1" i="1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</a:rPr>
                            <a:t>p </a:t>
                          </a:r>
                          <a:r>
                            <a:rPr lang="en-GB" sz="2000" b="1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</a:rPr>
                            <a:t>scattering </a:t>
                          </a:r>
                          <a:endParaRPr lang="en-GB" sz="2000" b="1" dirty="0">
                            <a:solidFill>
                              <a:srgbClr val="002060"/>
                            </a:solidFill>
                            <a:latin typeface="Comic Sans MS" panose="030F0902030302020204" pitchFamily="66" charset="0"/>
                          </a:endParaRPr>
                        </a:p>
                        <a:p>
                          <a:pPr algn="ctr"/>
                          <a:r>
                            <a:rPr lang="en-GB" sz="2000" b="1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</a:rPr>
                            <a:t>dibaryon resonances </a:t>
                          </a:r>
                          <a:endParaRPr lang="en-RU" sz="2000" b="1" dirty="0">
                            <a:latin typeface="Comic Sans MS" panose="030F0902030302020204" pitchFamily="66" charset="0"/>
                          </a:endParaRPr>
                        </a:p>
                      </a:txBody>
                      <a:tcPr>
                        <a:solidFill>
                          <a:srgbClr val="E2D0D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1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</a:rPr>
                            <a:t>0.3 year </a:t>
                          </a:r>
                        </a:p>
                        <a:p>
                          <a:pPr algn="ctr"/>
                          <a:endParaRPr lang="en-RU" sz="2000" b="1" dirty="0">
                            <a:latin typeface="Comic Sans MS" panose="030F0902030302020204" pitchFamily="66" charset="0"/>
                          </a:endParaRPr>
                        </a:p>
                      </a:txBody>
                      <a:tcPr>
                        <a:solidFill>
                          <a:srgbClr val="E2D0D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RU" sz="2000" b="1" i="1" dirty="0">
                              <a:solidFill>
                                <a:srgbClr val="002060"/>
                              </a:solidFill>
                              <a:latin typeface="Comic Sans MS" panose="030F0902030302020204" pitchFamily="66" charset="0"/>
                            </a:rPr>
                            <a:t>p</a:t>
                          </a:r>
                          <a:r>
                            <a:rPr lang="en-RU" sz="2000" b="1" i="0" baseline="-25000" dirty="0">
                              <a:solidFill>
                                <a:srgbClr val="002060"/>
                              </a:solidFill>
                              <a:latin typeface="Comic Sans MS" panose="030F0902030302020204" pitchFamily="66" charset="0"/>
                            </a:rPr>
                            <a:t>L,T</a:t>
                          </a:r>
                          <a:r>
                            <a:rPr lang="en-RU" sz="2000" b="1" i="1" baseline="-25000" dirty="0">
                              <a:solidFill>
                                <a:srgbClr val="002060"/>
                              </a:solidFill>
                              <a:latin typeface="Comic Sans MS" panose="030F0902030302020204" pitchFamily="66" charset="0"/>
                            </a:rPr>
                            <a:t> </a:t>
                          </a:r>
                          <a:r>
                            <a:rPr lang="en-RU" sz="2000" b="1" i="1" dirty="0">
                              <a:solidFill>
                                <a:srgbClr val="002060"/>
                              </a:solidFill>
                              <a:latin typeface="Comic Sans MS" panose="030F0902030302020204" pitchFamily="66" charset="0"/>
                            </a:rPr>
                            <a:t>- p</a:t>
                          </a:r>
                          <a:r>
                            <a:rPr lang="en-RU" sz="2000" b="1" i="0" baseline="-25000" dirty="0">
                              <a:solidFill>
                                <a:srgbClr val="002060"/>
                              </a:solidFill>
                              <a:latin typeface="Comic Sans MS" panose="030F0902030302020204" pitchFamily="66" charset="0"/>
                            </a:rPr>
                            <a:t>L,T </a:t>
                          </a:r>
                          <a:r>
                            <a:rPr lang="en-RU" sz="2000" b="1" i="1" dirty="0">
                              <a:solidFill>
                                <a:srgbClr val="002060"/>
                              </a:solidFill>
                              <a:latin typeface="Comic Sans MS" panose="030F0902030302020204" pitchFamily="66" charset="0"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RU" sz="20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0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  <m:r>
                                    <a:rPr lang="en-US" sz="20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rad>
                            </m:oMath>
                          </a14:m>
                          <a:r>
                            <a:rPr lang="en-RU" sz="2000" b="1" i="1" dirty="0">
                              <a:solidFill>
                                <a:srgbClr val="002060"/>
                              </a:solidFill>
                              <a:latin typeface="Comic Sans MS" panose="030F0902030302020204" pitchFamily="66" charset="0"/>
                            </a:rPr>
                            <a:t> &lt; </a:t>
                          </a:r>
                          <a:r>
                            <a:rPr lang="en-RU" sz="2000" b="1" dirty="0">
                              <a:solidFill>
                                <a:srgbClr val="002060"/>
                              </a:solidFill>
                              <a:latin typeface="Comic Sans MS" panose="030F0902030302020204" pitchFamily="66" charset="0"/>
                            </a:rPr>
                            <a:t>7.5 GeV</a:t>
                          </a:r>
                        </a:p>
                        <a:p>
                          <a:pPr algn="ctr"/>
                          <a:endParaRPr lang="en-RU" sz="2000" b="1" dirty="0">
                            <a:latin typeface="Comic Sans MS" panose="030F0902030302020204" pitchFamily="66" charset="0"/>
                          </a:endParaRPr>
                        </a:p>
                      </a:txBody>
                      <a:tcPr>
                        <a:solidFill>
                          <a:srgbClr val="E2D0D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594610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1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</a:rPr>
                            <a:t>Spin effects </a:t>
                          </a:r>
                        </a:p>
                        <a:p>
                          <a:pPr algn="ctr"/>
                          <a:r>
                            <a:rPr lang="en-GB" sz="2000" b="1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</a:rPr>
                            <a:t>in </a:t>
                          </a:r>
                          <a:r>
                            <a:rPr lang="en-GB" sz="2000" b="1" i="1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</a:rPr>
                            <a:t>p</a:t>
                          </a:r>
                          <a:r>
                            <a:rPr lang="en-GB" sz="2000" b="1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</a:rPr>
                            <a:t>-</a:t>
                          </a:r>
                          <a:r>
                            <a:rPr lang="en-GB" sz="2000" b="1" i="1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</a:rPr>
                            <a:t>d </a:t>
                          </a:r>
                          <a:r>
                            <a:rPr lang="en-GB" sz="2000" b="1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</a:rPr>
                            <a:t>scattering, </a:t>
                          </a:r>
                          <a:endParaRPr lang="en-GB" sz="2000" b="1" dirty="0">
                            <a:solidFill>
                              <a:srgbClr val="002060"/>
                            </a:solidFill>
                            <a:latin typeface="Comic Sans MS" panose="030F0902030302020204" pitchFamily="66" charset="0"/>
                          </a:endParaRPr>
                        </a:p>
                        <a:p>
                          <a:pPr algn="ctr"/>
                          <a:r>
                            <a:rPr lang="en-GB" sz="2000" b="1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</a:rPr>
                            <a:t>non-nucleonic structure of deuteron, 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̅"/>
                                  <m:ctrlPr>
                                    <a:rPr lang="en-GB" sz="2000" b="1" i="1" smtClean="0">
                                      <a:solidFill>
                                        <a:srgbClr val="00206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1" i="1" smtClean="0">
                                      <a:solidFill>
                                        <a:srgbClr val="00206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e>
                              </m:acc>
                            </m:oMath>
                          </a14:m>
                          <a:r>
                            <a:rPr lang="en-GB" sz="2000" b="1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</a:rPr>
                            <a:t>  yield </a:t>
                          </a:r>
                          <a:endParaRPr lang="en-RU" sz="2000" b="1" dirty="0">
                            <a:latin typeface="Comic Sans MS" panose="030F0902030302020204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1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</a:rPr>
                            <a:t>0.3 year </a:t>
                          </a:r>
                        </a:p>
                        <a:p>
                          <a:pPr algn="ctr"/>
                          <a:endParaRPr lang="en-RU" sz="2000" b="1" dirty="0">
                            <a:latin typeface="Comic Sans MS" panose="030F0902030302020204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1" i="1" dirty="0">
                              <a:solidFill>
                                <a:srgbClr val="002060"/>
                              </a:solidFill>
                              <a:latin typeface="Comic Sans MS" panose="030F0902030302020204" pitchFamily="66" charset="0"/>
                            </a:rPr>
                            <a:t>d </a:t>
                          </a:r>
                          <a:r>
                            <a:rPr lang="en-GB" sz="2000" b="1" baseline="-25000" dirty="0" err="1">
                              <a:solidFill>
                                <a:srgbClr val="002060"/>
                              </a:solidFill>
                              <a:latin typeface="Comic Sans MS" panose="030F0902030302020204" pitchFamily="66" charset="0"/>
                            </a:rPr>
                            <a:t>tenzor</a:t>
                          </a:r>
                          <a:r>
                            <a:rPr lang="en-GB" sz="2000" b="1" dirty="0">
                              <a:solidFill>
                                <a:srgbClr val="002060"/>
                              </a:solidFill>
                              <a:latin typeface="Comic Sans MS" panose="030F0902030302020204" pitchFamily="66" charset="0"/>
                            </a:rPr>
                            <a:t> - </a:t>
                          </a:r>
                          <a:r>
                            <a:rPr lang="en-GB" sz="2000" b="1" i="1" dirty="0">
                              <a:solidFill>
                                <a:srgbClr val="002060"/>
                              </a:solidFill>
                              <a:latin typeface="Comic Sans MS" panose="030F0902030302020204" pitchFamily="66" charset="0"/>
                            </a:rPr>
                            <a:t>p</a:t>
                          </a:r>
                          <a:r>
                            <a:rPr lang="en-GB" sz="2000" b="1" dirty="0">
                              <a:solidFill>
                                <a:srgbClr val="002060"/>
                              </a:solidFill>
                              <a:latin typeface="Comic Sans MS" panose="030F0902030302020204" pitchFamily="66" charset="0"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RU" sz="2000" b="1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000" b="1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  <m:r>
                                    <a:rPr lang="en-US" sz="2000" b="1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rad>
                            </m:oMath>
                          </a14:m>
                          <a:r>
                            <a:rPr lang="en-RU" sz="2000" b="1" i="1" dirty="0">
                              <a:solidFill>
                                <a:srgbClr val="002060"/>
                              </a:solidFill>
                              <a:latin typeface="Comic Sans MS" panose="030F0902030302020204" pitchFamily="66" charset="0"/>
                            </a:rPr>
                            <a:t> &lt; </a:t>
                          </a:r>
                          <a:r>
                            <a:rPr lang="en-RU" sz="2000" b="1" dirty="0">
                              <a:solidFill>
                                <a:srgbClr val="002060"/>
                              </a:solidFill>
                              <a:latin typeface="Comic Sans MS" panose="030F0902030302020204" pitchFamily="66" charset="0"/>
                            </a:rPr>
                            <a:t>7.5 GeV</a:t>
                          </a:r>
                        </a:p>
                        <a:p>
                          <a:pPr algn="ctr"/>
                          <a:endParaRPr lang="en-RU" sz="2000" b="1" dirty="0">
                            <a:latin typeface="Comic Sans MS" panose="030F0902030302020204" pitchFamily="66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4128349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1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</a:rPr>
                            <a:t>Spin effects in </a:t>
                          </a:r>
                          <a:r>
                            <a:rPr lang="en-GB" sz="2000" b="1" i="1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</a:rPr>
                            <a:t>d</a:t>
                          </a:r>
                          <a:r>
                            <a:rPr lang="en-GB" sz="2000" b="1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</a:rPr>
                            <a:t>-</a:t>
                          </a:r>
                          <a:r>
                            <a:rPr lang="en-GB" sz="2000" b="1" i="1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</a:rPr>
                            <a:t>d </a:t>
                          </a:r>
                          <a:r>
                            <a:rPr lang="en-GB" sz="2000" b="1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</a:rPr>
                            <a:t>scattering </a:t>
                          </a:r>
                          <a:r>
                            <a:rPr lang="en-GB" sz="2000" b="1" dirty="0" err="1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</a:rPr>
                            <a:t>hypernuclei</a:t>
                          </a:r>
                          <a:endParaRPr lang="en-RU" sz="2000" b="1" dirty="0">
                            <a:latin typeface="Comic Sans MS" panose="030F0902030302020204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1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</a:rPr>
                            <a:t>0.3 year </a:t>
                          </a:r>
                        </a:p>
                        <a:p>
                          <a:pPr algn="ctr"/>
                          <a:endParaRPr lang="en-RU" sz="2000" b="1" dirty="0">
                            <a:latin typeface="Comic Sans MS" panose="030F0902030302020204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1" i="1" dirty="0">
                              <a:solidFill>
                                <a:srgbClr val="002060"/>
                              </a:solidFill>
                              <a:latin typeface="Comic Sans MS" panose="030F0902030302020204" pitchFamily="66" charset="0"/>
                            </a:rPr>
                            <a:t>d </a:t>
                          </a:r>
                          <a:r>
                            <a:rPr lang="en-GB" sz="2000" b="1" baseline="-25000" dirty="0" err="1">
                              <a:solidFill>
                                <a:srgbClr val="002060"/>
                              </a:solidFill>
                              <a:latin typeface="Comic Sans MS" panose="030F0902030302020204" pitchFamily="66" charset="0"/>
                            </a:rPr>
                            <a:t>tenzor</a:t>
                          </a:r>
                          <a:r>
                            <a:rPr lang="en-GB" sz="2000" b="1" dirty="0">
                              <a:solidFill>
                                <a:srgbClr val="002060"/>
                              </a:solidFill>
                              <a:latin typeface="Comic Sans MS" panose="030F0902030302020204" pitchFamily="66" charset="0"/>
                            </a:rPr>
                            <a:t> - </a:t>
                          </a:r>
                          <a:r>
                            <a:rPr lang="en-GB" sz="2000" b="1" i="1" dirty="0">
                              <a:solidFill>
                                <a:srgbClr val="002060"/>
                              </a:solidFill>
                              <a:latin typeface="Comic Sans MS" panose="030F0902030302020204" pitchFamily="66" charset="0"/>
                            </a:rPr>
                            <a:t>d </a:t>
                          </a:r>
                          <a:r>
                            <a:rPr lang="en-GB" sz="2000" b="1" baseline="-25000" dirty="0" err="1">
                              <a:solidFill>
                                <a:srgbClr val="002060"/>
                              </a:solidFill>
                              <a:latin typeface="Comic Sans MS" panose="030F0902030302020204" pitchFamily="66" charset="0"/>
                            </a:rPr>
                            <a:t>tenzor</a:t>
                          </a:r>
                          <a:r>
                            <a:rPr lang="en-GB" sz="2000" b="1" dirty="0">
                              <a:solidFill>
                                <a:srgbClr val="002060"/>
                              </a:solidFill>
                              <a:latin typeface="Comic Sans MS" panose="030F0902030302020204" pitchFamily="66" charset="0"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RU" sz="2000" b="1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000" b="1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  <m:r>
                                    <a:rPr lang="en-US" sz="2000" b="1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rad>
                            </m:oMath>
                          </a14:m>
                          <a:r>
                            <a:rPr lang="en-RU" sz="2000" b="1" i="1" dirty="0">
                              <a:solidFill>
                                <a:srgbClr val="002060"/>
                              </a:solidFill>
                              <a:latin typeface="Comic Sans MS" panose="030F0902030302020204" pitchFamily="66" charset="0"/>
                            </a:rPr>
                            <a:t> &lt; </a:t>
                          </a:r>
                          <a:r>
                            <a:rPr lang="en-RU" sz="2000" b="1" dirty="0">
                              <a:solidFill>
                                <a:srgbClr val="002060"/>
                              </a:solidFill>
                              <a:latin typeface="Comic Sans MS" panose="030F0902030302020204" pitchFamily="66" charset="0"/>
                            </a:rPr>
                            <a:t>7.5 GeV</a:t>
                          </a:r>
                        </a:p>
                        <a:p>
                          <a:pPr algn="ctr"/>
                          <a:endParaRPr lang="en-RU" sz="2000" b="1" dirty="0">
                            <a:latin typeface="Comic Sans MS" panose="030F0902030302020204" pitchFamily="66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319523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1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</a:rPr>
                            <a:t>Hyperon polarization, SRC, ... multiquarks </a:t>
                          </a:r>
                          <a:endParaRPr lang="en-RU" sz="2000" b="1" dirty="0">
                            <a:latin typeface="Comic Sans MS" panose="030F0902030302020204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1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</a:rPr>
                            <a:t>together with MPD </a:t>
                          </a:r>
                          <a:endParaRPr lang="en-GB" sz="2000" b="1" dirty="0">
                            <a:solidFill>
                              <a:srgbClr val="002060"/>
                            </a:solidFill>
                            <a:latin typeface="Comic Sans MS" panose="030F0902030302020204" pitchFamily="66" charset="0"/>
                          </a:endParaRPr>
                        </a:p>
                        <a:p>
                          <a:pPr algn="ctr"/>
                          <a:endParaRPr lang="en-RU" sz="2000" b="1" dirty="0">
                            <a:latin typeface="Comic Sans MS" panose="030F0902030302020204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1" i="1" dirty="0">
                              <a:solidFill>
                                <a:srgbClr val="002060"/>
                              </a:solidFill>
                              <a:latin typeface="Comic Sans MS" panose="030F0902030302020204" pitchFamily="66" charset="0"/>
                            </a:rPr>
                            <a:t>d </a:t>
                          </a:r>
                          <a:r>
                            <a:rPr lang="en-GB" sz="2000" b="1" baseline="-25000" dirty="0" err="1">
                              <a:solidFill>
                                <a:srgbClr val="002060"/>
                              </a:solidFill>
                              <a:latin typeface="Comic Sans MS" panose="030F0902030302020204" pitchFamily="66" charset="0"/>
                            </a:rPr>
                            <a:t>tenzor</a:t>
                          </a:r>
                          <a:r>
                            <a:rPr lang="en-GB" sz="2000" b="1" dirty="0">
                              <a:solidFill>
                                <a:srgbClr val="002060"/>
                              </a:solidFill>
                              <a:latin typeface="Comic Sans MS" panose="030F0902030302020204" pitchFamily="66" charset="0"/>
                            </a:rPr>
                            <a:t> - </a:t>
                          </a:r>
                          <a:r>
                            <a:rPr lang="en-GB" sz="2000" b="1" i="1" dirty="0">
                              <a:solidFill>
                                <a:srgbClr val="002060"/>
                              </a:solidFill>
                              <a:latin typeface="Comic Sans MS" panose="030F0902030302020204" pitchFamily="66" charset="0"/>
                            </a:rPr>
                            <a:t>p</a:t>
                          </a:r>
                          <a:r>
                            <a:rPr lang="en-GB" sz="2000" b="1" dirty="0">
                              <a:solidFill>
                                <a:srgbClr val="002060"/>
                              </a:solidFill>
                              <a:latin typeface="Comic Sans MS" panose="030F0902030302020204" pitchFamily="66" charset="0"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RU" sz="2000" b="1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000" b="1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  <m:r>
                                    <a:rPr lang="en-US" sz="2000" b="1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rad>
                            </m:oMath>
                          </a14:m>
                          <a:r>
                            <a:rPr lang="en-RU" sz="2000" b="1" i="1" dirty="0">
                              <a:solidFill>
                                <a:srgbClr val="002060"/>
                              </a:solidFill>
                              <a:latin typeface="Comic Sans MS" panose="030F0902030302020204" pitchFamily="66" charset="0"/>
                            </a:rPr>
                            <a:t> &lt; </a:t>
                          </a:r>
                          <a:r>
                            <a:rPr lang="en-RU" sz="2000" b="1" dirty="0">
                              <a:solidFill>
                                <a:srgbClr val="002060"/>
                              </a:solidFill>
                              <a:latin typeface="Comic Sans MS" panose="030F0902030302020204" pitchFamily="66" charset="0"/>
                            </a:rPr>
                            <a:t>7.5 GeV</a:t>
                          </a:r>
                        </a:p>
                        <a:p>
                          <a:pPr algn="ctr"/>
                          <a:endParaRPr lang="en-RU" sz="2000" b="1" dirty="0">
                            <a:latin typeface="Comic Sans MS" panose="030F0902030302020204" pitchFamily="66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6247081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7" name="Table 37">
                <a:extLst>
                  <a:ext uri="{FF2B5EF4-FFF2-40B4-BE49-F238E27FC236}">
                    <a16:creationId xmlns:a16="http://schemas.microsoft.com/office/drawing/2014/main" id="{B2C7BBEF-CD14-9689-7116-A6B9AA3A174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90030428"/>
                  </p:ext>
                </p:extLst>
              </p:nvPr>
            </p:nvGraphicFramePr>
            <p:xfrm>
              <a:off x="324414" y="2024469"/>
              <a:ext cx="11367630" cy="3430716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3891986">
                      <a:extLst>
                        <a:ext uri="{9D8B030D-6E8A-4147-A177-3AD203B41FA5}">
                          <a16:colId xmlns:a16="http://schemas.microsoft.com/office/drawing/2014/main" val="401544816"/>
                        </a:ext>
                      </a:extLst>
                    </a:gridCol>
                    <a:gridCol w="3771900">
                      <a:extLst>
                        <a:ext uri="{9D8B030D-6E8A-4147-A177-3AD203B41FA5}">
                          <a16:colId xmlns:a16="http://schemas.microsoft.com/office/drawing/2014/main" val="1683097533"/>
                        </a:ext>
                      </a:extLst>
                    </a:gridCol>
                    <a:gridCol w="3703744">
                      <a:extLst>
                        <a:ext uri="{9D8B030D-6E8A-4147-A177-3AD203B41FA5}">
                          <a16:colId xmlns:a16="http://schemas.microsoft.com/office/drawing/2014/main" val="579369479"/>
                        </a:ext>
                      </a:extLst>
                    </a:gridCol>
                  </a:tblGrid>
                  <a:tr h="70669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1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</a:rPr>
                            <a:t>Spin effects in </a:t>
                          </a:r>
                          <a:r>
                            <a:rPr lang="en-GB" sz="2000" b="1" i="1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</a:rPr>
                            <a:t>p</a:t>
                          </a:r>
                          <a:r>
                            <a:rPr lang="en-GB" sz="2000" b="1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</a:rPr>
                            <a:t>-</a:t>
                          </a:r>
                          <a:r>
                            <a:rPr lang="en-GB" sz="2000" b="1" i="1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</a:rPr>
                            <a:t>p </a:t>
                          </a:r>
                          <a:r>
                            <a:rPr lang="en-GB" sz="2000" b="1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</a:rPr>
                            <a:t>scattering </a:t>
                          </a:r>
                          <a:endParaRPr lang="en-GB" sz="2000" b="1" dirty="0">
                            <a:solidFill>
                              <a:srgbClr val="002060"/>
                            </a:solidFill>
                            <a:latin typeface="Comic Sans MS" panose="030F0902030302020204" pitchFamily="66" charset="0"/>
                          </a:endParaRPr>
                        </a:p>
                        <a:p>
                          <a:pPr algn="ctr"/>
                          <a:r>
                            <a:rPr lang="en-GB" sz="2000" b="1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</a:rPr>
                            <a:t>dibaryon resonances </a:t>
                          </a:r>
                          <a:endParaRPr lang="en-RU" sz="2000" b="1" dirty="0">
                            <a:latin typeface="Comic Sans MS" panose="030F0902030302020204" pitchFamily="66" charset="0"/>
                          </a:endParaRPr>
                        </a:p>
                      </a:txBody>
                      <a:tcPr>
                        <a:solidFill>
                          <a:srgbClr val="E2D0D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1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</a:rPr>
                            <a:t>0.3 year </a:t>
                          </a:r>
                        </a:p>
                        <a:p>
                          <a:pPr algn="ctr"/>
                          <a:endParaRPr lang="en-RU" sz="2000" b="1" dirty="0">
                            <a:latin typeface="Comic Sans MS" panose="030F0902030302020204" pitchFamily="66" charset="0"/>
                          </a:endParaRPr>
                        </a:p>
                      </a:txBody>
                      <a:tcPr>
                        <a:solidFill>
                          <a:srgbClr val="E2D0D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RU"/>
                        </a:p>
                      </a:txBody>
                      <a:tcPr>
                        <a:blipFill>
                          <a:blip r:embed="rId4"/>
                          <a:stretch>
                            <a:fillRect l="-207192" t="-5357" r="-1027" b="-39821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59461083"/>
                      </a:ext>
                    </a:extLst>
                  </a:tr>
                  <a:tr h="1310640">
                    <a:tc>
                      <a:txBody>
                        <a:bodyPr/>
                        <a:lstStyle/>
                        <a:p>
                          <a:endParaRPr lang="en-RU"/>
                        </a:p>
                      </a:txBody>
                      <a:tcPr>
                        <a:blipFill>
                          <a:blip r:embed="rId4"/>
                          <a:stretch>
                            <a:fillRect l="-326" t="-57282" r="-192834" b="-1165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1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</a:rPr>
                            <a:t>0.3 year </a:t>
                          </a:r>
                        </a:p>
                        <a:p>
                          <a:pPr algn="ctr"/>
                          <a:endParaRPr lang="en-RU" sz="2000" b="1" dirty="0">
                            <a:latin typeface="Comic Sans MS" panose="030F0902030302020204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RU"/>
                        </a:p>
                      </a:txBody>
                      <a:tcPr>
                        <a:blipFill>
                          <a:blip r:embed="rId4"/>
                          <a:stretch>
                            <a:fillRect l="-207192" t="-57282" r="-1027" b="-1165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41283490"/>
                      </a:ext>
                    </a:extLst>
                  </a:tr>
                  <a:tr h="70669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1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</a:rPr>
                            <a:t>Spin effects in </a:t>
                          </a:r>
                          <a:r>
                            <a:rPr lang="en-GB" sz="2000" b="1" i="1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</a:rPr>
                            <a:t>d</a:t>
                          </a:r>
                          <a:r>
                            <a:rPr lang="en-GB" sz="2000" b="1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</a:rPr>
                            <a:t>-</a:t>
                          </a:r>
                          <a:r>
                            <a:rPr lang="en-GB" sz="2000" b="1" i="1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</a:rPr>
                            <a:t>d </a:t>
                          </a:r>
                          <a:r>
                            <a:rPr lang="en-GB" sz="2000" b="1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</a:rPr>
                            <a:t>scattering </a:t>
                          </a:r>
                          <a:r>
                            <a:rPr lang="en-GB" sz="2000" b="1" dirty="0" err="1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</a:rPr>
                            <a:t>hypernuclei</a:t>
                          </a:r>
                          <a:endParaRPr lang="en-RU" sz="2000" b="1" dirty="0">
                            <a:latin typeface="Comic Sans MS" panose="030F0902030302020204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1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</a:rPr>
                            <a:t>0.3 year </a:t>
                          </a:r>
                        </a:p>
                        <a:p>
                          <a:pPr algn="ctr"/>
                          <a:endParaRPr lang="en-RU" sz="2000" b="1" dirty="0">
                            <a:latin typeface="Comic Sans MS" panose="030F0902030302020204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RU"/>
                        </a:p>
                      </a:txBody>
                      <a:tcPr>
                        <a:blipFill>
                          <a:blip r:embed="rId4"/>
                          <a:stretch>
                            <a:fillRect l="-207192" t="-289286" r="-1027" b="-1142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31952392"/>
                      </a:ext>
                    </a:extLst>
                  </a:tr>
                  <a:tr h="70669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1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</a:rPr>
                            <a:t>Hyperon polarization, SRC, ... multiquarks </a:t>
                          </a:r>
                          <a:endParaRPr lang="en-RU" sz="2000" b="1" dirty="0">
                            <a:latin typeface="Comic Sans MS" panose="030F0902030302020204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1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</a:rPr>
                            <a:t>together with MPD </a:t>
                          </a:r>
                          <a:endParaRPr lang="en-GB" sz="2000" b="1" dirty="0">
                            <a:solidFill>
                              <a:srgbClr val="002060"/>
                            </a:solidFill>
                            <a:latin typeface="Comic Sans MS" panose="030F0902030302020204" pitchFamily="66" charset="0"/>
                          </a:endParaRPr>
                        </a:p>
                        <a:p>
                          <a:pPr algn="ctr"/>
                          <a:endParaRPr lang="en-RU" sz="2000" b="1" dirty="0">
                            <a:latin typeface="Comic Sans MS" panose="030F0902030302020204" pitchFamily="66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RU"/>
                        </a:p>
                      </a:txBody>
                      <a:tcPr>
                        <a:blipFill>
                          <a:blip r:embed="rId4"/>
                          <a:stretch>
                            <a:fillRect l="-207192" t="-389286" r="-1027" b="-142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6247081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1B4BF744-33F0-C7E0-CE4B-714FC4DD1C5D}"/>
              </a:ext>
            </a:extLst>
          </p:cNvPr>
          <p:cNvSpPr txBox="1"/>
          <p:nvPr/>
        </p:nvSpPr>
        <p:spPr>
          <a:xfrm>
            <a:off x="4503279" y="5774427"/>
            <a:ext cx="3568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RU" sz="2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Total cost ~ 100 M$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20A3DC-B284-DFAE-3287-B425AA3C11C3}"/>
              </a:ext>
            </a:extLst>
          </p:cNvPr>
          <p:cNvSpPr txBox="1"/>
          <p:nvPr/>
        </p:nvSpPr>
        <p:spPr>
          <a:xfrm>
            <a:off x="0" y="6493780"/>
            <a:ext cx="1600200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E. </a:t>
            </a:r>
            <a:r>
              <a:rPr lang="en-US" dirty="0" err="1">
                <a:solidFill>
                  <a:schemeClr val="bg1"/>
                </a:solidFill>
                <a:latin typeface="Comic Sans MS" panose="030F0902030302020204" pitchFamily="66" charset="0"/>
              </a:rPr>
              <a:t>Kokoulina</a:t>
            </a:r>
            <a:endParaRPr lang="en-RU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469CEA-1ED2-32E1-ABA1-8E5671329FD9}"/>
              </a:ext>
            </a:extLst>
          </p:cNvPr>
          <p:cNvSpPr txBox="1"/>
          <p:nvPr/>
        </p:nvSpPr>
        <p:spPr>
          <a:xfrm>
            <a:off x="1600201" y="6493780"/>
            <a:ext cx="754379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MiniSPD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 test bench for testing of SPD detectors prototypes</a:t>
            </a:r>
            <a:endParaRPr lang="en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76B25D-5766-1219-41EC-2596FBEF2315}"/>
              </a:ext>
            </a:extLst>
          </p:cNvPr>
          <p:cNvSpPr txBox="1"/>
          <p:nvPr/>
        </p:nvSpPr>
        <p:spPr>
          <a:xfrm>
            <a:off x="9144000" y="6493780"/>
            <a:ext cx="3048000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6</a:t>
            </a:r>
            <a:r>
              <a:rPr lang="en-US" baseline="30000" dirty="0">
                <a:solidFill>
                  <a:schemeClr val="bg1"/>
                </a:solidFill>
                <a:latin typeface="Comic Sans MS" panose="030F0902030302020204" pitchFamily="66" charset="0"/>
              </a:rPr>
              <a:t>th</a:t>
            </a:r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 ICPPA, Moscow, Russia</a:t>
            </a:r>
            <a:endParaRPr lang="en-RU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8707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E3D0943-987C-544A-077A-80A7D0D1A896}"/>
              </a:ext>
            </a:extLst>
          </p:cNvPr>
          <p:cNvSpPr txBox="1"/>
          <p:nvPr/>
        </p:nvSpPr>
        <p:spPr>
          <a:xfrm>
            <a:off x="-11570" y="17039"/>
            <a:ext cx="12191999" cy="1226815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0">
                <a:srgbClr val="C00000">
                  <a:tint val="44500"/>
                  <a:satMod val="160000"/>
                  <a:lumMod val="36780"/>
                  <a:lumOff val="6322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904BB1-9288-056D-7225-FCE9E546A725}"/>
              </a:ext>
            </a:extLst>
          </p:cNvPr>
          <p:cNvSpPr txBox="1"/>
          <p:nvPr/>
        </p:nvSpPr>
        <p:spPr>
          <a:xfrm>
            <a:off x="0" y="0"/>
            <a:ext cx="6096000" cy="42826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6E630F-4927-046A-A2E7-FDE81FBDBFE2}"/>
              </a:ext>
            </a:extLst>
          </p:cNvPr>
          <p:cNvSpPr txBox="1"/>
          <p:nvPr/>
        </p:nvSpPr>
        <p:spPr>
          <a:xfrm>
            <a:off x="6096001" y="1725"/>
            <a:ext cx="6096000" cy="4282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3AA363-AC3B-8683-888D-D9321B281AD9}"/>
              </a:ext>
            </a:extLst>
          </p:cNvPr>
          <p:cNvSpPr txBox="1"/>
          <p:nvPr/>
        </p:nvSpPr>
        <p:spPr>
          <a:xfrm>
            <a:off x="0" y="574856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902030302020204" pitchFamily="66" charset="0"/>
              </a:rPr>
              <a:t>Tentative running plan for SPD (II stage)</a:t>
            </a:r>
            <a:endParaRPr lang="en-RU" sz="36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le 37">
                <a:extLst>
                  <a:ext uri="{FF2B5EF4-FFF2-40B4-BE49-F238E27FC236}">
                    <a16:creationId xmlns:a16="http://schemas.microsoft.com/office/drawing/2014/main" id="{555B25E1-25D4-1688-9AB6-2D5012470D0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81781764"/>
                  </p:ext>
                </p:extLst>
              </p:nvPr>
            </p:nvGraphicFramePr>
            <p:xfrm>
              <a:off x="299014" y="1892299"/>
              <a:ext cx="11380329" cy="4437967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4907986">
                      <a:extLst>
                        <a:ext uri="{9D8B030D-6E8A-4147-A177-3AD203B41FA5}">
                          <a16:colId xmlns:a16="http://schemas.microsoft.com/office/drawing/2014/main" val="401544816"/>
                        </a:ext>
                      </a:extLst>
                    </a:gridCol>
                    <a:gridCol w="1892300">
                      <a:extLst>
                        <a:ext uri="{9D8B030D-6E8A-4147-A177-3AD203B41FA5}">
                          <a16:colId xmlns:a16="http://schemas.microsoft.com/office/drawing/2014/main" val="1683097533"/>
                        </a:ext>
                      </a:extLst>
                    </a:gridCol>
                    <a:gridCol w="4580043">
                      <a:extLst>
                        <a:ext uri="{9D8B030D-6E8A-4147-A177-3AD203B41FA5}">
                          <a16:colId xmlns:a16="http://schemas.microsoft.com/office/drawing/2014/main" val="579369479"/>
                        </a:ext>
                      </a:extLst>
                    </a:gridCol>
                  </a:tblGrid>
                  <a:tr h="1382845">
                    <a:tc>
                      <a:txBody>
                        <a:bodyPr/>
                        <a:lstStyle/>
                        <a:p>
                          <a:pPr algn="ctr"/>
                          <a:endParaRPr lang="en-GB" sz="2000" b="0" kern="1200" dirty="0">
                            <a:solidFill>
                              <a:srgbClr val="002060"/>
                            </a:solidFill>
                            <a:effectLst/>
                            <a:latin typeface="Comic Sans MS" panose="030F0902030302020204" pitchFamily="66" charset="0"/>
                            <a:ea typeface="+mn-ea"/>
                            <a:cs typeface="+mn-cs"/>
                          </a:endParaRPr>
                        </a:p>
                        <a:p>
                          <a:pPr algn="ctr"/>
                          <a:r>
                            <a:rPr lang="en-GB" sz="2000" b="1" kern="1200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  <a:ea typeface="+mn-ea"/>
                              <a:cs typeface="+mn-cs"/>
                            </a:rPr>
                            <a:t>Gluon TMDs, </a:t>
                          </a:r>
                          <a:endParaRPr lang="en-GB" sz="2000" b="1" dirty="0">
                            <a:solidFill>
                              <a:srgbClr val="002060"/>
                            </a:solidFill>
                            <a:latin typeface="Comic Sans MS" panose="030F0902030302020204" pitchFamily="66" charset="0"/>
                          </a:endParaRPr>
                        </a:p>
                        <a:p>
                          <a:pPr algn="ctr"/>
                          <a:r>
                            <a:rPr lang="en-GB" sz="2000" b="1" kern="1200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  <a:ea typeface="+mn-ea"/>
                              <a:cs typeface="+mn-cs"/>
                            </a:rPr>
                            <a:t>SSA for light hadrons </a:t>
                          </a:r>
                          <a:endParaRPr lang="en-GB" sz="2000" b="1" dirty="0">
                            <a:solidFill>
                              <a:srgbClr val="002060"/>
                            </a:solidFill>
                            <a:latin typeface="Comic Sans MS" panose="030F0902030302020204" pitchFamily="66" charset="0"/>
                          </a:endParaRPr>
                        </a:p>
                        <a:p>
                          <a:pPr algn="ctr"/>
                          <a:endParaRPr lang="en-GB" sz="2000" dirty="0">
                            <a:solidFill>
                              <a:srgbClr val="002060"/>
                            </a:solidFill>
                            <a:effectLst/>
                            <a:latin typeface="Comic Sans MS" panose="030F0902030302020204" pitchFamily="66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CE5F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000" b="1" dirty="0">
                            <a:solidFill>
                              <a:srgbClr val="002060"/>
                            </a:solidFill>
                            <a:effectLst/>
                            <a:latin typeface="Comic Sans MS" panose="030F0902030302020204" pitchFamily="66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000" b="1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</a:rPr>
                            <a:t>1</a:t>
                          </a:r>
                          <a:r>
                            <a:rPr lang="en-GB" sz="2000" b="1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</a:rPr>
                            <a:t> year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CE5F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RU" sz="2000" b="1" i="1" dirty="0">
                            <a:solidFill>
                              <a:srgbClr val="002060"/>
                            </a:solidFill>
                            <a:latin typeface="Comic Sans MS" panose="030F0902030302020204" pitchFamily="66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RU" sz="2000" b="1" i="1" dirty="0">
                              <a:solidFill>
                                <a:srgbClr val="002060"/>
                              </a:solidFill>
                              <a:latin typeface="Comic Sans MS" panose="030F0902030302020204" pitchFamily="66" charset="0"/>
                            </a:rPr>
                            <a:t>p</a:t>
                          </a:r>
                          <a:r>
                            <a:rPr lang="en-RU" sz="2000" b="1" i="0" baseline="-25000" dirty="0">
                              <a:solidFill>
                                <a:srgbClr val="002060"/>
                              </a:solidFill>
                              <a:latin typeface="Comic Sans MS" panose="030F0902030302020204" pitchFamily="66" charset="0"/>
                            </a:rPr>
                            <a:t>T </a:t>
                          </a:r>
                          <a:r>
                            <a:rPr lang="en-RU" sz="2000" b="1" i="1" dirty="0">
                              <a:solidFill>
                                <a:srgbClr val="002060"/>
                              </a:solidFill>
                              <a:latin typeface="Comic Sans MS" panose="030F0902030302020204" pitchFamily="66" charset="0"/>
                            </a:rPr>
                            <a:t>- p</a:t>
                          </a:r>
                          <a:r>
                            <a:rPr lang="en-RU" sz="2000" b="1" i="0" baseline="-25000" dirty="0">
                              <a:solidFill>
                                <a:srgbClr val="002060"/>
                              </a:solidFill>
                              <a:latin typeface="Comic Sans MS" panose="030F0902030302020204" pitchFamily="66" charset="0"/>
                            </a:rPr>
                            <a:t>T</a:t>
                          </a:r>
                          <a:r>
                            <a:rPr lang="en-RU" sz="2000" b="1" i="1" baseline="-25000" dirty="0">
                              <a:solidFill>
                                <a:srgbClr val="002060"/>
                              </a:solidFill>
                              <a:latin typeface="Comic Sans MS" panose="030F0902030302020204" pitchFamily="66" charset="0"/>
                            </a:rPr>
                            <a:t> </a:t>
                          </a:r>
                          <a:r>
                            <a:rPr lang="en-RU" sz="2000" b="1" i="1" dirty="0">
                              <a:solidFill>
                                <a:srgbClr val="002060"/>
                              </a:solidFill>
                              <a:latin typeface="Comic Sans MS" panose="030F0902030302020204" pitchFamily="66" charset="0"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RU" sz="20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0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  <m:r>
                                    <a:rPr lang="en-US" sz="20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rad>
                            </m:oMath>
                          </a14:m>
                          <a:r>
                            <a:rPr lang="en-RU" sz="2000" b="1" i="1" dirty="0">
                              <a:solidFill>
                                <a:srgbClr val="002060"/>
                              </a:solidFill>
                              <a:latin typeface="Comic Sans MS" panose="030F0902030302020204" pitchFamily="66" charset="0"/>
                            </a:rPr>
                            <a:t> &lt;  2</a:t>
                          </a:r>
                          <a:r>
                            <a:rPr lang="en-RU" sz="2000" b="1" dirty="0">
                              <a:solidFill>
                                <a:srgbClr val="002060"/>
                              </a:solidFill>
                              <a:latin typeface="Comic Sans MS" panose="030F0902030302020204" pitchFamily="66" charset="0"/>
                            </a:rPr>
                            <a:t>7 GeV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CE5F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59461083"/>
                      </a:ext>
                    </a:extLst>
                  </a:tr>
                  <a:tr h="113629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1" kern="1200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  <a:ea typeface="+mn-ea"/>
                              <a:cs typeface="+mn-cs"/>
                            </a:rPr>
                            <a:t>TMD-factorization test, SSA, </a:t>
                          </a:r>
                          <a:endParaRPr lang="en-GB" sz="2000" b="1" dirty="0">
                            <a:solidFill>
                              <a:srgbClr val="002060"/>
                            </a:solidFill>
                            <a:latin typeface="Comic Sans MS" panose="030F0902030302020204" pitchFamily="66" charset="0"/>
                          </a:endParaRPr>
                        </a:p>
                        <a:p>
                          <a:pPr algn="ctr"/>
                          <a:r>
                            <a:rPr lang="en-GB" sz="2000" b="1" kern="1200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  <a:ea typeface="+mn-ea"/>
                              <a:cs typeface="+mn-cs"/>
                            </a:rPr>
                            <a:t>charm production near threshold, onset of</a:t>
                          </a:r>
                          <a:r>
                            <a:rPr lang="ru-RU" sz="2000" b="1" kern="1200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US" sz="2000" b="1" kern="1200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  <a:ea typeface="+mn-ea"/>
                              <a:cs typeface="+mn-cs"/>
                            </a:rPr>
                            <a:t>deconfinement</a:t>
                          </a:r>
                          <a:r>
                            <a:rPr lang="en-GB" sz="2000" b="1" kern="1200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  <a:ea typeface="+mn-ea"/>
                              <a:cs typeface="+mn-cs"/>
                            </a:rPr>
                            <a:t>, </a:t>
                          </a:r>
                          <a:r>
                            <a:rPr lang="en-GB" sz="2000" b="1" i="1" kern="1200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  <a:ea typeface="+mn-ea"/>
                              <a:cs typeface="+mn-cs"/>
                            </a:rPr>
                            <a:t>p</a:t>
                          </a:r>
                          <a:r>
                            <a:rPr lang="en-GB" sz="2000" b="1" kern="1200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  <a:ea typeface="+mn-ea"/>
                              <a:cs typeface="+mn-cs"/>
                            </a:rPr>
                            <a:t> ̄ yield </a:t>
                          </a:r>
                          <a:endParaRPr lang="en-GB" sz="2000" b="1" dirty="0">
                            <a:solidFill>
                              <a:srgbClr val="002060"/>
                            </a:solidFill>
                            <a:effectLst/>
                            <a:latin typeface="Comic Sans MS" panose="030F0902030302020204" pitchFamily="66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000" b="1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</a:rPr>
                            <a:t>1</a:t>
                          </a:r>
                          <a:r>
                            <a:rPr lang="en-GB" sz="2000" b="1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</a:rPr>
                            <a:t> year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1" i="1" dirty="0">
                              <a:solidFill>
                                <a:srgbClr val="002060"/>
                              </a:solidFill>
                              <a:latin typeface="Comic Sans MS" panose="030F0902030302020204" pitchFamily="66" charset="0"/>
                            </a:rPr>
                            <a:t>d </a:t>
                          </a:r>
                          <a:r>
                            <a:rPr lang="en-GB" sz="2000" b="1" baseline="-25000" dirty="0" err="1">
                              <a:solidFill>
                                <a:srgbClr val="002060"/>
                              </a:solidFill>
                              <a:latin typeface="Comic Sans MS" panose="030F0902030302020204" pitchFamily="66" charset="0"/>
                            </a:rPr>
                            <a:t>tenzor</a:t>
                          </a:r>
                          <a:r>
                            <a:rPr lang="en-GB" sz="2000" b="1" dirty="0">
                              <a:solidFill>
                                <a:srgbClr val="002060"/>
                              </a:solidFill>
                              <a:latin typeface="Comic Sans MS" panose="030F0902030302020204" pitchFamily="66" charset="0"/>
                            </a:rPr>
                            <a:t> - </a:t>
                          </a:r>
                          <a:r>
                            <a:rPr lang="en-GB" sz="2000" b="1" i="1" dirty="0">
                              <a:solidFill>
                                <a:srgbClr val="002060"/>
                              </a:solidFill>
                              <a:latin typeface="Comic Sans MS" panose="030F0902030302020204" pitchFamily="66" charset="0"/>
                            </a:rPr>
                            <a:t>p</a:t>
                          </a:r>
                          <a:r>
                            <a:rPr lang="en-GB" sz="2000" b="1" dirty="0">
                              <a:solidFill>
                                <a:srgbClr val="002060"/>
                              </a:solidFill>
                              <a:latin typeface="Comic Sans MS" panose="030F0902030302020204" pitchFamily="66" charset="0"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1" i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  <m:r>
                                <a:rPr lang="en-US" sz="2000" b="1" i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rad>
                                <m:radPr>
                                  <m:degHide m:val="on"/>
                                  <m:ctrlPr>
                                    <a:rPr lang="en-RU" sz="2000" b="1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000" b="1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  <m:r>
                                    <a:rPr lang="en-US" sz="2000" b="1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rad>
                            </m:oMath>
                          </a14:m>
                          <a:r>
                            <a:rPr lang="en-RU" sz="2000" b="1" i="1" dirty="0">
                              <a:solidFill>
                                <a:srgbClr val="002060"/>
                              </a:solidFill>
                              <a:latin typeface="Comic Sans MS" panose="030F0902030302020204" pitchFamily="66" charset="0"/>
                            </a:rPr>
                            <a:t> &lt; 2</a:t>
                          </a:r>
                          <a:r>
                            <a:rPr lang="en-RU" sz="2000" b="1" dirty="0">
                              <a:solidFill>
                                <a:srgbClr val="002060"/>
                              </a:solidFill>
                              <a:latin typeface="Comic Sans MS" panose="030F0902030302020204" pitchFamily="66" charset="0"/>
                            </a:rPr>
                            <a:t>7 GeV,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RU" sz="2000" b="1" dirty="0">
                              <a:solidFill>
                                <a:srgbClr val="002060"/>
                              </a:solidFill>
                              <a:latin typeface="Comic Sans MS" panose="030F0902030302020204" pitchFamily="66" charset="0"/>
                            </a:rPr>
                            <a:t>(scan)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41283490"/>
                      </a:ext>
                    </a:extLst>
                  </a:tr>
                  <a:tr h="85757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1" kern="1200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  <a:ea typeface="+mn-ea"/>
                              <a:cs typeface="+mn-cs"/>
                            </a:rPr>
                            <a:t>Gluon helicity,</a:t>
                          </a:r>
                          <a:br>
                            <a:rPr lang="en-GB" sz="2000" b="1" kern="1200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  <a:ea typeface="+mn-ea"/>
                              <a:cs typeface="+mn-cs"/>
                            </a:rPr>
                          </a:br>
                          <a:r>
                            <a:rPr lang="en-GB" sz="2000" b="1" kern="1200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  <a:ea typeface="+mn-ea"/>
                              <a:cs typeface="+mn-cs"/>
                            </a:rPr>
                            <a:t>...</a:t>
                          </a:r>
                          <a:endParaRPr lang="en-GB" sz="2000" b="1" dirty="0">
                            <a:solidFill>
                              <a:srgbClr val="002060"/>
                            </a:solidFill>
                            <a:latin typeface="Comic Sans MS" panose="030F0902030302020204" pitchFamily="66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CE5F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000" b="1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</a:rPr>
                            <a:t>1</a:t>
                          </a:r>
                          <a:r>
                            <a:rPr lang="en-GB" sz="2000" b="1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</a:rPr>
                            <a:t> year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CE5F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RU" sz="2000" b="1" i="1" dirty="0">
                              <a:solidFill>
                                <a:srgbClr val="002060"/>
                              </a:solidFill>
                              <a:latin typeface="Comic Sans MS" panose="030F0902030302020204" pitchFamily="66" charset="0"/>
                            </a:rPr>
                            <a:t>p</a:t>
                          </a:r>
                          <a:r>
                            <a:rPr lang="en-RU" sz="2000" b="1" i="0" baseline="-25000" dirty="0">
                              <a:solidFill>
                                <a:srgbClr val="002060"/>
                              </a:solidFill>
                              <a:latin typeface="Comic Sans MS" panose="030F0902030302020204" pitchFamily="66" charset="0"/>
                            </a:rPr>
                            <a:t>L </a:t>
                          </a:r>
                          <a:r>
                            <a:rPr lang="en-RU" sz="2000" b="1" i="1" dirty="0">
                              <a:solidFill>
                                <a:srgbClr val="002060"/>
                              </a:solidFill>
                              <a:latin typeface="Comic Sans MS" panose="030F0902030302020204" pitchFamily="66" charset="0"/>
                            </a:rPr>
                            <a:t>- p</a:t>
                          </a:r>
                          <a:r>
                            <a:rPr lang="en-RU" sz="2000" b="1" i="0" baseline="-25000" dirty="0">
                              <a:solidFill>
                                <a:srgbClr val="002060"/>
                              </a:solidFill>
                              <a:latin typeface="Comic Sans MS" panose="030F0902030302020204" pitchFamily="66" charset="0"/>
                            </a:rPr>
                            <a:t>L</a:t>
                          </a:r>
                          <a:r>
                            <a:rPr lang="en-RU" sz="2000" b="1" i="1" dirty="0">
                              <a:solidFill>
                                <a:srgbClr val="002060"/>
                              </a:solidFill>
                              <a:latin typeface="Comic Sans MS" panose="030F0902030302020204" pitchFamily="66" charset="0"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RU" sz="20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0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  <m:r>
                                    <a:rPr lang="en-US" sz="20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rad>
                            </m:oMath>
                          </a14:m>
                          <a:r>
                            <a:rPr lang="en-RU" sz="2000" b="1" i="1" dirty="0">
                              <a:solidFill>
                                <a:srgbClr val="002060"/>
                              </a:solidFill>
                              <a:latin typeface="Comic Sans MS" panose="030F0902030302020204" pitchFamily="66" charset="0"/>
                            </a:rPr>
                            <a:t> &lt; </a:t>
                          </a:r>
                          <a:r>
                            <a:rPr lang="en-RU" sz="2000" b="1" i="0" dirty="0">
                              <a:solidFill>
                                <a:srgbClr val="002060"/>
                              </a:solidFill>
                              <a:latin typeface="Comic Sans MS" panose="030F0902030302020204" pitchFamily="66" charset="0"/>
                            </a:rPr>
                            <a:t>27</a:t>
                          </a:r>
                          <a:r>
                            <a:rPr lang="en-RU" sz="2000" b="1" dirty="0">
                              <a:solidFill>
                                <a:srgbClr val="002060"/>
                              </a:solidFill>
                              <a:latin typeface="Comic Sans MS" panose="030F0902030302020204" pitchFamily="66" charset="0"/>
                            </a:rPr>
                            <a:t> GeV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CE5F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31952392"/>
                      </a:ext>
                    </a:extLst>
                  </a:tr>
                  <a:tr h="106125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1" kern="1200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  <a:ea typeface="+mn-ea"/>
                              <a:cs typeface="+mn-cs"/>
                            </a:rPr>
                            <a:t>Gluon </a:t>
                          </a:r>
                          <a:r>
                            <a:rPr lang="en-GB" sz="2000" b="1" kern="1200" dirty="0" err="1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  <a:ea typeface="+mn-ea"/>
                              <a:cs typeface="+mn-cs"/>
                            </a:rPr>
                            <a:t>transversity</a:t>
                          </a:r>
                          <a:r>
                            <a:rPr lang="en-GB" sz="2000" b="1" kern="1200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  <a:ea typeface="+mn-ea"/>
                              <a:cs typeface="+mn-cs"/>
                            </a:rPr>
                            <a:t>, non-nucleonic structure of deuteron,  ”Tensor polarized” PDFs </a:t>
                          </a:r>
                          <a:endParaRPr lang="en-GB" sz="2000" b="1" dirty="0">
                            <a:solidFill>
                              <a:srgbClr val="002060"/>
                            </a:solidFill>
                            <a:latin typeface="Comic Sans MS" panose="030F0902030302020204" pitchFamily="66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000" b="1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</a:rPr>
                            <a:t>1 </a:t>
                          </a:r>
                          <a:r>
                            <a:rPr lang="en-US" sz="2000" b="1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</a:rPr>
                            <a:t>year</a:t>
                          </a:r>
                          <a:endParaRPr lang="en-GB" sz="2000" b="1" dirty="0">
                            <a:solidFill>
                              <a:srgbClr val="002060"/>
                            </a:solidFill>
                            <a:latin typeface="Comic Sans MS" panose="030F0902030302020204" pitchFamily="66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i="1" dirty="0">
                              <a:solidFill>
                                <a:srgbClr val="002060"/>
                              </a:solidFill>
                              <a:latin typeface="Comic Sans MS" panose="030F0902030302020204" pitchFamily="66" charset="0"/>
                            </a:rPr>
                            <a:t>d </a:t>
                          </a:r>
                          <a:r>
                            <a:rPr lang="en-GB" sz="2000" baseline="-25000" dirty="0" err="1">
                              <a:solidFill>
                                <a:srgbClr val="002060"/>
                              </a:solidFill>
                              <a:latin typeface="Comic Sans MS" panose="030F0902030302020204" pitchFamily="66" charset="0"/>
                            </a:rPr>
                            <a:t>tenzor</a:t>
                          </a:r>
                          <a:r>
                            <a:rPr lang="en-GB" sz="2000" dirty="0">
                              <a:solidFill>
                                <a:srgbClr val="002060"/>
                              </a:solidFill>
                              <a:latin typeface="Comic Sans MS" panose="030F0902030302020204" pitchFamily="66" charset="0"/>
                            </a:rPr>
                            <a:t> -</a:t>
                          </a:r>
                          <a:r>
                            <a:rPr lang="en-GB" sz="2000" i="1" dirty="0">
                              <a:solidFill>
                                <a:srgbClr val="002060"/>
                              </a:solidFill>
                              <a:latin typeface="Comic Sans MS" panose="030F0902030302020204" pitchFamily="66" charset="0"/>
                            </a:rPr>
                            <a:t>d </a:t>
                          </a:r>
                          <a:r>
                            <a:rPr lang="en-GB" sz="2000" baseline="-25000" dirty="0" err="1">
                              <a:solidFill>
                                <a:srgbClr val="002060"/>
                              </a:solidFill>
                              <a:latin typeface="Comic Sans MS" panose="030F0902030302020204" pitchFamily="66" charset="0"/>
                            </a:rPr>
                            <a:t>tenzor</a:t>
                          </a:r>
                          <a:r>
                            <a:rPr lang="en-GB" sz="2000" dirty="0">
                              <a:solidFill>
                                <a:srgbClr val="002060"/>
                              </a:solidFill>
                              <a:latin typeface="Comic Sans MS" panose="030F0902030302020204" pitchFamily="66" charset="0"/>
                            </a:rPr>
                            <a:t> , 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RU" sz="20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0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000" b="0" i="1" baseline="-25000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𝑁𝑁</m:t>
                                  </m:r>
                                  <m:r>
                                    <a:rPr lang="en-US" sz="20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rad>
                            </m:oMath>
                          </a14:m>
                          <a:r>
                            <a:rPr lang="en-RU" sz="2000" i="1" dirty="0">
                              <a:solidFill>
                                <a:srgbClr val="002060"/>
                              </a:solidFill>
                              <a:latin typeface="Comic Sans MS" panose="030F0902030302020204" pitchFamily="66" charset="0"/>
                            </a:rPr>
                            <a:t> = 13.5</a:t>
                          </a:r>
                          <a:r>
                            <a:rPr lang="en-RU" sz="2000" dirty="0">
                              <a:solidFill>
                                <a:srgbClr val="002060"/>
                              </a:solidFill>
                              <a:latin typeface="Comic Sans MS" panose="030F0902030302020204" pitchFamily="66" charset="0"/>
                            </a:rPr>
                            <a:t> GeV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dirty="0">
                              <a:solidFill>
                                <a:srgbClr val="002060"/>
                              </a:solidFill>
                              <a:latin typeface="Comic Sans MS" panose="030F0902030302020204" pitchFamily="66" charset="0"/>
                            </a:rPr>
                            <a:t>o</a:t>
                          </a:r>
                          <a:r>
                            <a:rPr lang="en-RU" sz="2000" dirty="0">
                              <a:solidFill>
                                <a:srgbClr val="002060"/>
                              </a:solidFill>
                              <a:latin typeface="Comic Sans MS" panose="030F0902030302020204" pitchFamily="66" charset="0"/>
                            </a:rPr>
                            <a:t>r/and </a:t>
                          </a:r>
                          <a:r>
                            <a:rPr lang="en-GB" sz="2000" i="1" dirty="0">
                              <a:solidFill>
                                <a:srgbClr val="002060"/>
                              </a:solidFill>
                              <a:latin typeface="Comic Sans MS" panose="030F0902030302020204" pitchFamily="66" charset="0"/>
                            </a:rPr>
                            <a:t>d </a:t>
                          </a:r>
                          <a:r>
                            <a:rPr lang="en-GB" sz="2000" baseline="-25000" dirty="0" err="1">
                              <a:solidFill>
                                <a:srgbClr val="002060"/>
                              </a:solidFill>
                              <a:latin typeface="Comic Sans MS" panose="030F0902030302020204" pitchFamily="66" charset="0"/>
                            </a:rPr>
                            <a:t>tenzor</a:t>
                          </a:r>
                          <a:r>
                            <a:rPr lang="en-GB" sz="2000" dirty="0">
                              <a:solidFill>
                                <a:srgbClr val="002060"/>
                              </a:solidFill>
                              <a:latin typeface="Comic Sans MS" panose="030F0902030302020204" pitchFamily="66" charset="0"/>
                            </a:rPr>
                            <a:t> – </a:t>
                          </a:r>
                          <a:r>
                            <a:rPr lang="en-RU" sz="2000" i="1" dirty="0">
                              <a:solidFill>
                                <a:srgbClr val="002060"/>
                              </a:solidFill>
                              <a:latin typeface="Comic Sans MS" panose="030F0902030302020204" pitchFamily="66" charset="0"/>
                            </a:rPr>
                            <a:t>p</a:t>
                          </a:r>
                          <a:r>
                            <a:rPr lang="en-RU" sz="2000" i="0" baseline="-25000" dirty="0">
                              <a:solidFill>
                                <a:srgbClr val="002060"/>
                              </a:solidFill>
                              <a:latin typeface="Comic Sans MS" panose="030F0902030302020204" pitchFamily="66" charset="0"/>
                            </a:rPr>
                            <a:t>T</a:t>
                          </a:r>
                          <a:r>
                            <a:rPr lang="en-RU" sz="2000" i="1" baseline="0" dirty="0">
                              <a:solidFill>
                                <a:srgbClr val="002060"/>
                              </a:solidFill>
                              <a:latin typeface="Comic Sans MS" panose="030F0902030302020204" pitchFamily="66" charset="0"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RU" sz="200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0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000" b="0" i="1" baseline="-25000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𝑁𝑁</m:t>
                                  </m:r>
                                  <m:r>
                                    <a:rPr lang="en-US" sz="20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rad>
                            </m:oMath>
                          </a14:m>
                          <a:r>
                            <a:rPr lang="en-RU" sz="2000" i="1" dirty="0">
                              <a:solidFill>
                                <a:srgbClr val="002060"/>
                              </a:solidFill>
                              <a:latin typeface="Comic Sans MS" panose="030F0902030302020204" pitchFamily="66" charset="0"/>
                            </a:rPr>
                            <a:t> = 19</a:t>
                          </a:r>
                          <a:r>
                            <a:rPr lang="en-RU" sz="2000" dirty="0">
                              <a:solidFill>
                                <a:srgbClr val="002060"/>
                              </a:solidFill>
                              <a:latin typeface="Comic Sans MS" panose="030F0902030302020204" pitchFamily="66" charset="0"/>
                            </a:rPr>
                            <a:t> GeV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06247081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le 37">
                <a:extLst>
                  <a:ext uri="{FF2B5EF4-FFF2-40B4-BE49-F238E27FC236}">
                    <a16:creationId xmlns:a16="http://schemas.microsoft.com/office/drawing/2014/main" id="{555B25E1-25D4-1688-9AB6-2D5012470D0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81781764"/>
                  </p:ext>
                </p:extLst>
              </p:nvPr>
            </p:nvGraphicFramePr>
            <p:xfrm>
              <a:off x="299014" y="1892299"/>
              <a:ext cx="11380329" cy="4437967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4907986">
                      <a:extLst>
                        <a:ext uri="{9D8B030D-6E8A-4147-A177-3AD203B41FA5}">
                          <a16:colId xmlns:a16="http://schemas.microsoft.com/office/drawing/2014/main" val="401544816"/>
                        </a:ext>
                      </a:extLst>
                    </a:gridCol>
                    <a:gridCol w="1892300">
                      <a:extLst>
                        <a:ext uri="{9D8B030D-6E8A-4147-A177-3AD203B41FA5}">
                          <a16:colId xmlns:a16="http://schemas.microsoft.com/office/drawing/2014/main" val="1683097533"/>
                        </a:ext>
                      </a:extLst>
                    </a:gridCol>
                    <a:gridCol w="4580043">
                      <a:extLst>
                        <a:ext uri="{9D8B030D-6E8A-4147-A177-3AD203B41FA5}">
                          <a16:colId xmlns:a16="http://schemas.microsoft.com/office/drawing/2014/main" val="579369479"/>
                        </a:ext>
                      </a:extLst>
                    </a:gridCol>
                  </a:tblGrid>
                  <a:tr h="1382845">
                    <a:tc>
                      <a:txBody>
                        <a:bodyPr/>
                        <a:lstStyle/>
                        <a:p>
                          <a:pPr algn="ctr"/>
                          <a:endParaRPr lang="en-GB" sz="2000" b="0" kern="1200" dirty="0">
                            <a:solidFill>
                              <a:srgbClr val="002060"/>
                            </a:solidFill>
                            <a:effectLst/>
                            <a:latin typeface="Comic Sans MS" panose="030F0902030302020204" pitchFamily="66" charset="0"/>
                            <a:ea typeface="+mn-ea"/>
                            <a:cs typeface="+mn-cs"/>
                          </a:endParaRPr>
                        </a:p>
                        <a:p>
                          <a:pPr algn="ctr"/>
                          <a:r>
                            <a:rPr lang="en-GB" sz="2000" b="1" kern="1200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  <a:ea typeface="+mn-ea"/>
                              <a:cs typeface="+mn-cs"/>
                            </a:rPr>
                            <a:t>Gluon TMDs, </a:t>
                          </a:r>
                          <a:endParaRPr lang="en-GB" sz="2000" b="1" dirty="0">
                            <a:solidFill>
                              <a:srgbClr val="002060"/>
                            </a:solidFill>
                            <a:latin typeface="Comic Sans MS" panose="030F0902030302020204" pitchFamily="66" charset="0"/>
                          </a:endParaRPr>
                        </a:p>
                        <a:p>
                          <a:pPr algn="ctr"/>
                          <a:r>
                            <a:rPr lang="en-GB" sz="2000" b="1" kern="1200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  <a:ea typeface="+mn-ea"/>
                              <a:cs typeface="+mn-cs"/>
                            </a:rPr>
                            <a:t>SSA for light hadrons </a:t>
                          </a:r>
                          <a:endParaRPr lang="en-GB" sz="2000" b="1" dirty="0">
                            <a:solidFill>
                              <a:srgbClr val="002060"/>
                            </a:solidFill>
                            <a:latin typeface="Comic Sans MS" panose="030F0902030302020204" pitchFamily="66" charset="0"/>
                          </a:endParaRPr>
                        </a:p>
                        <a:p>
                          <a:pPr algn="ctr"/>
                          <a:endParaRPr lang="en-GB" sz="2000" dirty="0">
                            <a:solidFill>
                              <a:srgbClr val="002060"/>
                            </a:solidFill>
                            <a:effectLst/>
                            <a:latin typeface="Comic Sans MS" panose="030F0902030302020204" pitchFamily="66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CE5F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000" b="1" dirty="0">
                            <a:solidFill>
                              <a:srgbClr val="002060"/>
                            </a:solidFill>
                            <a:effectLst/>
                            <a:latin typeface="Comic Sans MS" panose="030F0902030302020204" pitchFamily="66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000" b="1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</a:rPr>
                            <a:t>1</a:t>
                          </a:r>
                          <a:r>
                            <a:rPr lang="en-GB" sz="2000" b="1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</a:rPr>
                            <a:t> year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CE5F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RU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48476" r="-277" b="-22568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59461083"/>
                      </a:ext>
                    </a:extLst>
                  </a:tr>
                  <a:tr h="113629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1" kern="1200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  <a:ea typeface="+mn-ea"/>
                              <a:cs typeface="+mn-cs"/>
                            </a:rPr>
                            <a:t>TMD-factorization test, SSA, </a:t>
                          </a:r>
                          <a:endParaRPr lang="en-GB" sz="2000" b="1" dirty="0">
                            <a:solidFill>
                              <a:srgbClr val="002060"/>
                            </a:solidFill>
                            <a:latin typeface="Comic Sans MS" panose="030F0902030302020204" pitchFamily="66" charset="0"/>
                          </a:endParaRPr>
                        </a:p>
                        <a:p>
                          <a:pPr algn="ctr"/>
                          <a:r>
                            <a:rPr lang="en-GB" sz="2000" b="1" kern="1200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  <a:ea typeface="+mn-ea"/>
                              <a:cs typeface="+mn-cs"/>
                            </a:rPr>
                            <a:t>charm production near threshold, onset of</a:t>
                          </a:r>
                          <a:r>
                            <a:rPr lang="ru-RU" sz="2000" b="1" kern="1200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US" sz="2000" b="1" kern="1200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  <a:ea typeface="+mn-ea"/>
                              <a:cs typeface="+mn-cs"/>
                            </a:rPr>
                            <a:t>deconfinement</a:t>
                          </a:r>
                          <a:r>
                            <a:rPr lang="en-GB" sz="2000" b="1" kern="1200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  <a:ea typeface="+mn-ea"/>
                              <a:cs typeface="+mn-cs"/>
                            </a:rPr>
                            <a:t>, </a:t>
                          </a:r>
                          <a:r>
                            <a:rPr lang="en-GB" sz="2000" b="1" i="1" kern="1200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  <a:ea typeface="+mn-ea"/>
                              <a:cs typeface="+mn-cs"/>
                            </a:rPr>
                            <a:t>p</a:t>
                          </a:r>
                          <a:r>
                            <a:rPr lang="en-GB" sz="2000" b="1" kern="1200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  <a:ea typeface="+mn-ea"/>
                              <a:cs typeface="+mn-cs"/>
                            </a:rPr>
                            <a:t> ̄ yield </a:t>
                          </a:r>
                          <a:endParaRPr lang="en-GB" sz="2000" b="1" dirty="0">
                            <a:solidFill>
                              <a:srgbClr val="002060"/>
                            </a:solidFill>
                            <a:effectLst/>
                            <a:latin typeface="Comic Sans MS" panose="030F0902030302020204" pitchFamily="66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000" b="1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</a:rPr>
                            <a:t>1</a:t>
                          </a:r>
                          <a:r>
                            <a:rPr lang="en-GB" sz="2000" b="1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</a:rPr>
                            <a:t> year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RU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48476" t="-121111" r="-277" b="-17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41283490"/>
                      </a:ext>
                    </a:extLst>
                  </a:tr>
                  <a:tr h="85757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1" kern="1200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  <a:ea typeface="+mn-ea"/>
                              <a:cs typeface="+mn-cs"/>
                            </a:rPr>
                            <a:t>Gluon helicity,</a:t>
                          </a:r>
                          <a:br>
                            <a:rPr lang="en-GB" sz="2000" b="1" kern="1200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  <a:ea typeface="+mn-ea"/>
                              <a:cs typeface="+mn-cs"/>
                            </a:rPr>
                          </a:br>
                          <a:r>
                            <a:rPr lang="en-GB" sz="2000" b="1" kern="1200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  <a:ea typeface="+mn-ea"/>
                              <a:cs typeface="+mn-cs"/>
                            </a:rPr>
                            <a:t>...</a:t>
                          </a:r>
                          <a:endParaRPr lang="en-GB" sz="2000" b="1" dirty="0">
                            <a:solidFill>
                              <a:srgbClr val="002060"/>
                            </a:solidFill>
                            <a:latin typeface="Comic Sans MS" panose="030F0902030302020204" pitchFamily="66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CE5F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000" b="1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</a:rPr>
                            <a:t>1</a:t>
                          </a:r>
                          <a:r>
                            <a:rPr lang="en-GB" sz="2000" b="1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</a:rPr>
                            <a:t> year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CE5F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RU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48476" t="-292647" r="-277" b="-1294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31952392"/>
                      </a:ext>
                    </a:extLst>
                  </a:tr>
                  <a:tr h="106125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1" kern="1200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  <a:ea typeface="+mn-ea"/>
                              <a:cs typeface="+mn-cs"/>
                            </a:rPr>
                            <a:t>Gluon </a:t>
                          </a:r>
                          <a:r>
                            <a:rPr lang="en-GB" sz="2000" b="1" kern="1200" dirty="0" err="1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  <a:ea typeface="+mn-ea"/>
                              <a:cs typeface="+mn-cs"/>
                            </a:rPr>
                            <a:t>transversity</a:t>
                          </a:r>
                          <a:r>
                            <a:rPr lang="en-GB" sz="2000" b="1" kern="1200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  <a:ea typeface="+mn-ea"/>
                              <a:cs typeface="+mn-cs"/>
                            </a:rPr>
                            <a:t>, non-nucleonic structure of deuteron,  ”Tensor polarized” PDFs </a:t>
                          </a:r>
                          <a:endParaRPr lang="en-GB" sz="2000" b="1" dirty="0">
                            <a:solidFill>
                              <a:srgbClr val="002060"/>
                            </a:solidFill>
                            <a:latin typeface="Comic Sans MS" panose="030F0902030302020204" pitchFamily="66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000" b="1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</a:rPr>
                            <a:t>1 </a:t>
                          </a:r>
                          <a:r>
                            <a:rPr lang="en-US" sz="2000" b="1" dirty="0">
                              <a:solidFill>
                                <a:srgbClr val="002060"/>
                              </a:solidFill>
                              <a:effectLst/>
                              <a:latin typeface="Comic Sans MS" panose="030F0902030302020204" pitchFamily="66" charset="0"/>
                            </a:rPr>
                            <a:t>year</a:t>
                          </a:r>
                          <a:endParaRPr lang="en-GB" sz="2000" b="1" dirty="0">
                            <a:solidFill>
                              <a:srgbClr val="002060"/>
                            </a:solidFill>
                            <a:latin typeface="Comic Sans MS" panose="030F0902030302020204" pitchFamily="66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RU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48476" t="-317857" r="-277" b="-476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62470817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11" name="Table 7">
            <a:extLst>
              <a:ext uri="{FF2B5EF4-FFF2-40B4-BE49-F238E27FC236}">
                <a16:creationId xmlns:a16="http://schemas.microsoft.com/office/drawing/2014/main" id="{60D9C072-C46A-7CE0-23BF-A66953552A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5442046"/>
              </p:ext>
            </p:extLst>
          </p:nvPr>
        </p:nvGraphicFramePr>
        <p:xfrm>
          <a:off x="299014" y="1350622"/>
          <a:ext cx="11393029" cy="471138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3915351">
                  <a:extLst>
                    <a:ext uri="{9D8B030D-6E8A-4147-A177-3AD203B41FA5}">
                      <a16:colId xmlns:a16="http://schemas.microsoft.com/office/drawing/2014/main" val="892477823"/>
                    </a:ext>
                  </a:extLst>
                </a:gridCol>
                <a:gridCol w="3738839">
                  <a:extLst>
                    <a:ext uri="{9D8B030D-6E8A-4147-A177-3AD203B41FA5}">
                      <a16:colId xmlns:a16="http://schemas.microsoft.com/office/drawing/2014/main" val="2904202235"/>
                    </a:ext>
                  </a:extLst>
                </a:gridCol>
                <a:gridCol w="3738839">
                  <a:extLst>
                    <a:ext uri="{9D8B030D-6E8A-4147-A177-3AD203B41FA5}">
                      <a16:colId xmlns:a16="http://schemas.microsoft.com/office/drawing/2014/main" val="3706600912"/>
                    </a:ext>
                  </a:extLst>
                </a:gridCol>
              </a:tblGrid>
              <a:tr h="4711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kern="1200" dirty="0">
                          <a:solidFill>
                            <a:srgbClr val="002060"/>
                          </a:solidFill>
                          <a:effectLst/>
                          <a:latin typeface="Comic Sans MS" panose="030F0902030302020204" pitchFamily="66" charset="0"/>
                        </a:rPr>
                        <a:t>Physics goal </a:t>
                      </a:r>
                      <a:endParaRPr lang="en-RU" b="0" dirty="0">
                        <a:latin typeface="Comic Sans MS" panose="030F09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kern="1200" dirty="0">
                          <a:solidFill>
                            <a:srgbClr val="002060"/>
                          </a:solidFill>
                          <a:effectLst/>
                          <a:latin typeface="Comic Sans MS" panose="030F0902030302020204" pitchFamily="66" charset="0"/>
                        </a:rPr>
                        <a:t>Required time</a:t>
                      </a:r>
                      <a:endParaRPr lang="en-RU" sz="2400" b="0" dirty="0">
                        <a:latin typeface="Comic Sans MS" panose="030F09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kern="1200" dirty="0">
                          <a:solidFill>
                            <a:srgbClr val="002060"/>
                          </a:solidFill>
                          <a:effectLst/>
                          <a:latin typeface="Comic Sans MS" panose="030F0902030302020204" pitchFamily="66" charset="0"/>
                        </a:rPr>
                        <a:t>Experimental conditions 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347108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D5E1E40-0DCF-AC98-E593-6BDFE19B61FF}"/>
              </a:ext>
            </a:extLst>
          </p:cNvPr>
          <p:cNvSpPr txBox="1"/>
          <p:nvPr/>
        </p:nvSpPr>
        <p:spPr>
          <a:xfrm>
            <a:off x="0" y="6493780"/>
            <a:ext cx="1600200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E. </a:t>
            </a:r>
            <a:r>
              <a:rPr lang="en-US" dirty="0" err="1">
                <a:solidFill>
                  <a:schemeClr val="bg1"/>
                </a:solidFill>
                <a:latin typeface="Comic Sans MS" panose="030F0902030302020204" pitchFamily="66" charset="0"/>
              </a:rPr>
              <a:t>Kokoulina</a:t>
            </a:r>
            <a:endParaRPr lang="en-RU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7F3E10-7D64-2E94-3408-16B3BB8038BD}"/>
              </a:ext>
            </a:extLst>
          </p:cNvPr>
          <p:cNvSpPr txBox="1"/>
          <p:nvPr/>
        </p:nvSpPr>
        <p:spPr>
          <a:xfrm>
            <a:off x="1600201" y="6493780"/>
            <a:ext cx="754379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MiniSPD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 test bench for testing of SPD detectors prototypes</a:t>
            </a:r>
            <a:endParaRPr lang="en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C0BE8D-0307-F155-1145-B630F1DA9B6A}"/>
              </a:ext>
            </a:extLst>
          </p:cNvPr>
          <p:cNvSpPr txBox="1"/>
          <p:nvPr/>
        </p:nvSpPr>
        <p:spPr>
          <a:xfrm>
            <a:off x="9144000" y="6493780"/>
            <a:ext cx="3048000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6</a:t>
            </a:r>
            <a:r>
              <a:rPr lang="en-US" baseline="30000" dirty="0">
                <a:solidFill>
                  <a:schemeClr val="bg1"/>
                </a:solidFill>
                <a:latin typeface="Comic Sans MS" panose="030F0902030302020204" pitchFamily="66" charset="0"/>
              </a:rPr>
              <a:t>th</a:t>
            </a:r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 ICPPA, Moscow, Russia</a:t>
            </a:r>
            <a:endParaRPr lang="en-RU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550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FAF3CE-5E1C-85AB-2269-90BA3D314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470" y="320676"/>
            <a:ext cx="11372760" cy="6400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48EAFA-3526-FAF7-6F74-F7508A53490C}"/>
              </a:ext>
            </a:extLst>
          </p:cNvPr>
          <p:cNvSpPr txBox="1"/>
          <p:nvPr/>
        </p:nvSpPr>
        <p:spPr>
          <a:xfrm>
            <a:off x="1076445" y="1041724"/>
            <a:ext cx="20718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RU" b="1" dirty="0">
                <a:solidFill>
                  <a:srgbClr val="C00000"/>
                </a:solidFill>
                <a:latin typeface="Comic Sans MS" panose="030F0902030302020204" pitchFamily="66" charset="0"/>
              </a:rPr>
              <a:t>BM@N</a:t>
            </a:r>
            <a:r>
              <a:rPr lang="en-RU" b="1" dirty="0">
                <a:solidFill>
                  <a:srgbClr val="002060"/>
                </a:solidFill>
                <a:latin typeface="Comic Sans MS" panose="030F0902030302020204" pitchFamily="66" charset="0"/>
              </a:rPr>
              <a:t>  setup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A46FB4-6EE2-BF8E-1C83-4EECE13FCE0C}"/>
              </a:ext>
            </a:extLst>
          </p:cNvPr>
          <p:cNvSpPr txBox="1"/>
          <p:nvPr/>
        </p:nvSpPr>
        <p:spPr>
          <a:xfrm>
            <a:off x="3518703" y="574930"/>
            <a:ext cx="2291787" cy="4462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RU" sz="2300" b="1" dirty="0">
                <a:solidFill>
                  <a:srgbClr val="002060"/>
                </a:solidFill>
                <a:latin typeface="Comic Sans MS" panose="030F0902030302020204" pitchFamily="66" charset="0"/>
              </a:rPr>
              <a:t>Clean Room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8B9DE1-B1F8-CC72-C8E1-C09491BE47BE}"/>
              </a:ext>
            </a:extLst>
          </p:cNvPr>
          <p:cNvSpPr txBox="1"/>
          <p:nvPr/>
        </p:nvSpPr>
        <p:spPr>
          <a:xfrm>
            <a:off x="5899229" y="825089"/>
            <a:ext cx="1196051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RU" sz="2000" b="1" dirty="0">
                <a:solidFill>
                  <a:srgbClr val="C00000"/>
                </a:solidFill>
                <a:latin typeface="Comic Sans MS" panose="030F0902030302020204" pitchFamily="66" charset="0"/>
              </a:rPr>
              <a:t>SPD</a:t>
            </a:r>
          </a:p>
          <a:p>
            <a:pPr algn="ctr"/>
            <a:r>
              <a:rPr lang="en-RU" b="1" dirty="0">
                <a:solidFill>
                  <a:srgbClr val="002060"/>
                </a:solidFill>
                <a:latin typeface="Comic Sans MS" panose="030F0902030302020204" pitchFamily="66" charset="0"/>
              </a:rPr>
              <a:t>Detector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FCAA74-C7CA-746A-E9A5-17D7A275BE02}"/>
              </a:ext>
            </a:extLst>
          </p:cNvPr>
          <p:cNvSpPr txBox="1"/>
          <p:nvPr/>
        </p:nvSpPr>
        <p:spPr>
          <a:xfrm>
            <a:off x="7106855" y="2239130"/>
            <a:ext cx="119605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RU" b="1" dirty="0">
                <a:solidFill>
                  <a:srgbClr val="C00000"/>
                </a:solidFill>
                <a:latin typeface="Comic Sans MS" panose="030F0902030302020204" pitchFamily="66" charset="0"/>
              </a:rPr>
              <a:t>MPD</a:t>
            </a:r>
          </a:p>
          <a:p>
            <a:pPr algn="ctr"/>
            <a:r>
              <a:rPr lang="en-RU" b="1" dirty="0">
                <a:solidFill>
                  <a:srgbClr val="002060"/>
                </a:solidFill>
                <a:latin typeface="Comic Sans MS" panose="030F0902030302020204" pitchFamily="66" charset="0"/>
              </a:rPr>
              <a:t>Detector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300917-61C9-D5CB-8762-C4E4173A7D99}"/>
              </a:ext>
            </a:extLst>
          </p:cNvPr>
          <p:cNvSpPr txBox="1"/>
          <p:nvPr/>
        </p:nvSpPr>
        <p:spPr>
          <a:xfrm>
            <a:off x="8954620" y="1493039"/>
            <a:ext cx="10922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RU" b="1" dirty="0">
                <a:solidFill>
                  <a:srgbClr val="002060"/>
                </a:solidFill>
                <a:latin typeface="Comic Sans MS" panose="030F0902030302020204" pitchFamily="66" charset="0"/>
              </a:rPr>
              <a:t>Collider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DA4418-E75F-FC0A-D545-800BAAA5C229}"/>
              </a:ext>
            </a:extLst>
          </p:cNvPr>
          <p:cNvSpPr txBox="1"/>
          <p:nvPr/>
        </p:nvSpPr>
        <p:spPr>
          <a:xfrm>
            <a:off x="10066110" y="2885461"/>
            <a:ext cx="132337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RU" b="1" dirty="0">
                <a:solidFill>
                  <a:srgbClr val="002060"/>
                </a:solidFill>
                <a:latin typeface="Comic Sans MS" panose="030F0902030302020204" pitchFamily="66" charset="0"/>
              </a:rPr>
              <a:t>Electronic </a:t>
            </a:r>
          </a:p>
          <a:p>
            <a:pPr algn="ctr"/>
            <a:r>
              <a:rPr lang="en-RU" b="1" dirty="0">
                <a:solidFill>
                  <a:srgbClr val="002060"/>
                </a:solidFill>
                <a:latin typeface="Comic Sans MS" panose="030F0902030302020204" pitchFamily="66" charset="0"/>
              </a:rPr>
              <a:t>cooling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675E20-A515-9E60-5DDB-F842C86C5CCF}"/>
              </a:ext>
            </a:extLst>
          </p:cNvPr>
          <p:cNvSpPr txBox="1"/>
          <p:nvPr/>
        </p:nvSpPr>
        <p:spPr>
          <a:xfrm>
            <a:off x="9302186" y="4810963"/>
            <a:ext cx="208729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RU" b="1" dirty="0">
                <a:solidFill>
                  <a:srgbClr val="002060"/>
                </a:solidFill>
                <a:latin typeface="Comic Sans MS" panose="030F0902030302020204" pitchFamily="66" charset="0"/>
              </a:rPr>
              <a:t>Plant of Magnets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188768-7FB7-3A53-AC85-9E047BF7437A}"/>
              </a:ext>
            </a:extLst>
          </p:cNvPr>
          <p:cNvSpPr txBox="1"/>
          <p:nvPr/>
        </p:nvSpPr>
        <p:spPr>
          <a:xfrm>
            <a:off x="5899230" y="4983103"/>
            <a:ext cx="139282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RU" sz="2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Cryogenic system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193F35-893C-2CFE-B5CD-11DFD8E0D059}"/>
              </a:ext>
            </a:extLst>
          </p:cNvPr>
          <p:cNvSpPr txBox="1"/>
          <p:nvPr/>
        </p:nvSpPr>
        <p:spPr>
          <a:xfrm>
            <a:off x="3026779" y="5466140"/>
            <a:ext cx="13353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RU" b="1" dirty="0">
                <a:solidFill>
                  <a:srgbClr val="002060"/>
                </a:solidFill>
                <a:latin typeface="Comic Sans MS" panose="030F0902030302020204" pitchFamily="66" charset="0"/>
              </a:rPr>
              <a:t>Nuclotron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CB7179-12CD-882C-E2E7-419039E0A5F1}"/>
              </a:ext>
            </a:extLst>
          </p:cNvPr>
          <p:cNvSpPr txBox="1"/>
          <p:nvPr/>
        </p:nvSpPr>
        <p:spPr>
          <a:xfrm>
            <a:off x="2920677" y="4299992"/>
            <a:ext cx="11960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RU" b="1" dirty="0">
                <a:solidFill>
                  <a:srgbClr val="002060"/>
                </a:solidFill>
                <a:latin typeface="Comic Sans MS" panose="030F0902030302020204" pitchFamily="66" charset="0"/>
              </a:rPr>
              <a:t>Booster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8C4C4B-ED3F-52E7-DC56-DCD2793F136E}"/>
              </a:ext>
            </a:extLst>
          </p:cNvPr>
          <p:cNvSpPr txBox="1"/>
          <p:nvPr/>
        </p:nvSpPr>
        <p:spPr>
          <a:xfrm>
            <a:off x="868104" y="3531792"/>
            <a:ext cx="152978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2060"/>
                </a:solidFill>
                <a:latin typeface="Comic Sans MS" panose="030F0902030302020204" pitchFamily="66" charset="0"/>
              </a:rPr>
              <a:t>i</a:t>
            </a:r>
            <a:r>
              <a:rPr lang="en-GB" b="1" dirty="0" err="1">
                <a:solidFill>
                  <a:srgbClr val="002060"/>
                </a:solidFill>
                <a:latin typeface="Comic Sans MS" panose="030F0902030302020204" pitchFamily="66" charset="0"/>
              </a:rPr>
              <a:t>njection</a:t>
            </a:r>
            <a:r>
              <a:rPr lang="en-GB" b="1" dirty="0">
                <a:solidFill>
                  <a:srgbClr val="002060"/>
                </a:solidFill>
                <a:latin typeface="Comic Sans MS" panose="030F0902030302020204" pitchFamily="66" charset="0"/>
              </a:rPr>
              <a:t> complex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C3F021-B636-F916-DB73-2F2D4C92066F}"/>
              </a:ext>
            </a:extLst>
          </p:cNvPr>
          <p:cNvSpPr txBox="1"/>
          <p:nvPr/>
        </p:nvSpPr>
        <p:spPr>
          <a:xfrm>
            <a:off x="8152435" y="6032911"/>
            <a:ext cx="3237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902030302020204" pitchFamily="66" charset="0"/>
              </a:rPr>
              <a:t>NICA scheme</a:t>
            </a:r>
            <a:endParaRPr lang="en-RU" sz="2800" b="1" dirty="0">
              <a:solidFill>
                <a:srgbClr val="C0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C2E279-9FE4-0D7A-BED8-9CF6BDFFE294}"/>
              </a:ext>
            </a:extLst>
          </p:cNvPr>
          <p:cNvSpPr txBox="1"/>
          <p:nvPr/>
        </p:nvSpPr>
        <p:spPr>
          <a:xfrm>
            <a:off x="11407515" y="6013610"/>
            <a:ext cx="784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U" b="1" dirty="0">
                <a:solidFill>
                  <a:srgbClr val="C00000"/>
                </a:solidFill>
                <a:latin typeface="Comic Sans MS" panose="030F0902030302020204" pitchFamily="66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91499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346C07F-80A8-B172-AECB-6A3A5F9C1F3A}"/>
              </a:ext>
            </a:extLst>
          </p:cNvPr>
          <p:cNvSpPr txBox="1"/>
          <p:nvPr/>
        </p:nvSpPr>
        <p:spPr>
          <a:xfrm>
            <a:off x="11407515" y="6013610"/>
            <a:ext cx="784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U" b="1" dirty="0">
                <a:solidFill>
                  <a:srgbClr val="C00000"/>
                </a:solidFill>
                <a:latin typeface="Comic Sans MS" panose="030F0902030302020204" pitchFamily="66" charset="0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3DF404-9140-439D-1329-9CA6E0CFC4B2}"/>
              </a:ext>
            </a:extLst>
          </p:cNvPr>
          <p:cNvSpPr txBox="1"/>
          <p:nvPr/>
        </p:nvSpPr>
        <p:spPr>
          <a:xfrm>
            <a:off x="-11570" y="17039"/>
            <a:ext cx="12191999" cy="1226815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0">
                <a:srgbClr val="C00000">
                  <a:tint val="44500"/>
                  <a:satMod val="160000"/>
                  <a:lumMod val="36780"/>
                  <a:lumOff val="6322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2CDAF9-8B9F-E027-D1D1-3B22B26B5E86}"/>
              </a:ext>
            </a:extLst>
          </p:cNvPr>
          <p:cNvSpPr txBox="1"/>
          <p:nvPr/>
        </p:nvSpPr>
        <p:spPr>
          <a:xfrm>
            <a:off x="0" y="574856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902030302020204" pitchFamily="66" charset="0"/>
              </a:rPr>
              <a:t>The main tasks of SPD project</a:t>
            </a:r>
            <a:endParaRPr lang="en-RU" sz="3600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F91CA8-2F0E-E15F-F7A8-62D1A3CE709F}"/>
              </a:ext>
            </a:extLst>
          </p:cNvPr>
          <p:cNvSpPr txBox="1"/>
          <p:nvPr/>
        </p:nvSpPr>
        <p:spPr>
          <a:xfrm>
            <a:off x="0" y="0"/>
            <a:ext cx="6096000" cy="42826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8B131F-3731-163B-376E-521DB95DF11D}"/>
              </a:ext>
            </a:extLst>
          </p:cNvPr>
          <p:cNvSpPr txBox="1"/>
          <p:nvPr/>
        </p:nvSpPr>
        <p:spPr>
          <a:xfrm>
            <a:off x="6096001" y="1725"/>
            <a:ext cx="6096000" cy="4282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20ED1D-0090-94AA-AE7F-8AFE3E306003}"/>
              </a:ext>
            </a:extLst>
          </p:cNvPr>
          <p:cNvSpPr txBox="1"/>
          <p:nvPr/>
        </p:nvSpPr>
        <p:spPr>
          <a:xfrm>
            <a:off x="590309" y="1504709"/>
            <a:ext cx="8707635" cy="4914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SzPct val="100000"/>
            </a:pPr>
            <a:r>
              <a:rPr lang="en-GB" sz="2400" b="1" dirty="0">
                <a:solidFill>
                  <a:srgbClr val="C00000"/>
                </a:solidFill>
                <a:latin typeface="Comic Sans MS" panose="030F0902030302020204" pitchFamily="66" charset="0"/>
              </a:rPr>
              <a:t>Spin </a:t>
            </a:r>
            <a:r>
              <a:rPr lang="en-GB" sz="2400" b="1" dirty="0">
                <a:solidFill>
                  <a:srgbClr val="002060"/>
                </a:solidFill>
                <a:latin typeface="Comic Sans MS" panose="030F0902030302020204" pitchFamily="66" charset="0"/>
              </a:rPr>
              <a:t>is one of the fundamental properties of elementary particles. It cannot be explained by</a:t>
            </a:r>
            <a:r>
              <a:rPr lang="ru-RU" sz="2400" b="1" dirty="0">
                <a:solidFill>
                  <a:srgbClr val="002060"/>
                </a:solidFill>
                <a:latin typeface="Comic Sans MS" panose="030F0902030302020204" pitchFamily="66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Comic Sans MS" panose="030F0902030302020204" pitchFamily="66" charset="0"/>
              </a:rPr>
              <a:t>a static view of the proton: </a:t>
            </a:r>
          </a:p>
          <a:p>
            <a:pPr algn="ctr">
              <a:buSzPct val="100000"/>
            </a:pPr>
            <a:r>
              <a:rPr lang="en-US" sz="2400" b="1" dirty="0">
                <a:solidFill>
                  <a:srgbClr val="0070C0"/>
                </a:solidFill>
                <a:latin typeface="Comic Sans MS" panose="030F0902030302020204" pitchFamily="66" charset="0"/>
              </a:rPr>
              <a:t>total spin = s(q) + s(g) + angular momentum  = 1/2. </a:t>
            </a:r>
          </a:p>
          <a:p>
            <a:pPr algn="ctr">
              <a:buSzPct val="100000"/>
            </a:pPr>
            <a:r>
              <a:rPr lang="en-US" sz="2400" b="1" dirty="0">
                <a:solidFill>
                  <a:srgbClr val="002060"/>
                </a:solidFill>
                <a:latin typeface="Comic Sans MS" panose="030F0902030302020204" pitchFamily="66" charset="0"/>
              </a:rPr>
              <a:t>It’s not just the number </a:t>
            </a:r>
            <a:r>
              <a:rPr lang="en-US" sz="2400" b="1" dirty="0">
                <a:solidFill>
                  <a:srgbClr val="C00000"/>
                </a:solidFill>
                <a:latin typeface="Comic Sans MS" panose="030F0902030302020204" pitchFamily="66" charset="0"/>
              </a:rPr>
              <a:t>1/2. </a:t>
            </a:r>
            <a:r>
              <a:rPr lang="en-US" sz="2400" b="1" dirty="0">
                <a:solidFill>
                  <a:srgbClr val="002060"/>
                </a:solidFill>
                <a:latin typeface="Comic Sans MS" panose="030F0902030302020204" pitchFamily="66" charset="0"/>
              </a:rPr>
              <a:t>It is </a:t>
            </a:r>
            <a:r>
              <a:rPr lang="en-US" sz="2400" b="1" dirty="0">
                <a:solidFill>
                  <a:srgbClr val="C00000"/>
                </a:solidFill>
                <a:latin typeface="Comic Sans MS" panose="030F0902030302020204" pitchFamily="66" charset="0"/>
              </a:rPr>
              <a:t>the result of interaction </a:t>
            </a:r>
            <a:r>
              <a:rPr lang="en-US" sz="2400" b="1" dirty="0">
                <a:solidFill>
                  <a:srgbClr val="002060"/>
                </a:solidFill>
                <a:latin typeface="Comic Sans MS" panose="030F0902030302020204" pitchFamily="66" charset="0"/>
              </a:rPr>
              <a:t>between quarks and gluons</a:t>
            </a:r>
            <a:r>
              <a:rPr lang="en-US" sz="2400" b="1" dirty="0">
                <a:solidFill>
                  <a:srgbClr val="C00000"/>
                </a:solidFill>
                <a:latin typeface="Comic Sans MS" panose="030F0902030302020204" pitchFamily="66" charset="0"/>
              </a:rPr>
              <a:t>, more probably gluons. </a:t>
            </a:r>
            <a:endParaRPr lang="en-US" sz="2400" b="1" dirty="0">
              <a:solidFill>
                <a:srgbClr val="002060"/>
              </a:solidFill>
              <a:latin typeface="Comic Sans MS" panose="030F0902030302020204" pitchFamily="66" charset="0"/>
            </a:endParaRPr>
          </a:p>
          <a:p>
            <a:pPr algn="just">
              <a:spcBef>
                <a:spcPts val="400"/>
              </a:spcBef>
            </a:pPr>
            <a:r>
              <a:rPr lang="en-US" sz="2400" b="1" dirty="0">
                <a:solidFill>
                  <a:srgbClr val="002060"/>
                </a:solidFill>
                <a:latin typeface="Comic Sans MS" panose="030F0902030302020204" pitchFamily="66" charset="0"/>
              </a:rPr>
              <a:t>The origin of spin is a fundamental problem of physics. Our SPD (Spin Physics Detector) project is aimed at study spin properties of nucleons and light nuclei. </a:t>
            </a:r>
          </a:p>
          <a:p>
            <a:pPr algn="just">
              <a:spcBef>
                <a:spcPts val="400"/>
              </a:spcBef>
            </a:pPr>
            <a:r>
              <a:rPr lang="en-US" sz="2400" b="1" dirty="0">
                <a:solidFill>
                  <a:srgbClr val="002060"/>
                </a:solidFill>
                <a:latin typeface="Comic Sans MS" panose="030F0902030302020204" pitchFamily="66" charset="0"/>
              </a:rPr>
              <a:t>How are quarks and gluons, their spins distributed in space and on momentum inside the nucleon? </a:t>
            </a:r>
          </a:p>
          <a:p>
            <a:pPr>
              <a:spcBef>
                <a:spcPts val="400"/>
              </a:spcBef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2102.00442[hep-ex]Conceptual design of the Spin Physics Detector (A. </a:t>
            </a:r>
            <a:r>
              <a:rPr lang="en-GB" dirty="0" err="1">
                <a:solidFill>
                  <a:schemeClr val="accent6">
                    <a:lumMod val="50000"/>
                  </a:schemeClr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Guskov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) </a:t>
            </a:r>
          </a:p>
          <a:p>
            <a:pPr algn="just">
              <a:spcBef>
                <a:spcPts val="400"/>
              </a:spcBef>
            </a:pPr>
            <a:r>
              <a:rPr lang="en-GB" dirty="0"/>
              <a:t> </a:t>
            </a:r>
            <a:endParaRPr lang="en-GB" sz="2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77A395E-CF81-AD49-054B-46A28F6CA1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945" y="2823649"/>
            <a:ext cx="2501812" cy="13021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94FE4F-BC66-273E-5A08-7B77B2A88830}"/>
              </a:ext>
            </a:extLst>
          </p:cNvPr>
          <p:cNvSpPr txBox="1"/>
          <p:nvPr/>
        </p:nvSpPr>
        <p:spPr>
          <a:xfrm>
            <a:off x="0" y="6493780"/>
            <a:ext cx="1600200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E. </a:t>
            </a:r>
            <a:r>
              <a:rPr lang="en-US" dirty="0" err="1">
                <a:solidFill>
                  <a:schemeClr val="bg1"/>
                </a:solidFill>
                <a:latin typeface="Comic Sans MS" panose="030F0902030302020204" pitchFamily="66" charset="0"/>
              </a:rPr>
              <a:t>Kokoulina</a:t>
            </a:r>
            <a:endParaRPr lang="en-RU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B9F6AE-3216-CDE1-6AD1-BF62C09E1AFD}"/>
              </a:ext>
            </a:extLst>
          </p:cNvPr>
          <p:cNvSpPr txBox="1"/>
          <p:nvPr/>
        </p:nvSpPr>
        <p:spPr>
          <a:xfrm>
            <a:off x="1600201" y="6493780"/>
            <a:ext cx="754379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MiniSPD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 test bench for testing of SPD detectors prototypes</a:t>
            </a:r>
            <a:endParaRPr lang="en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958371-32CB-701A-9261-21FAEC4D462B}"/>
              </a:ext>
            </a:extLst>
          </p:cNvPr>
          <p:cNvSpPr txBox="1"/>
          <p:nvPr/>
        </p:nvSpPr>
        <p:spPr>
          <a:xfrm>
            <a:off x="9144000" y="6493780"/>
            <a:ext cx="3048000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6</a:t>
            </a:r>
            <a:r>
              <a:rPr lang="en-US" baseline="30000" dirty="0">
                <a:solidFill>
                  <a:schemeClr val="bg1"/>
                </a:solidFill>
                <a:latin typeface="Comic Sans MS" panose="030F0902030302020204" pitchFamily="66" charset="0"/>
              </a:rPr>
              <a:t>th</a:t>
            </a:r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 ICPPA, Moscow, Russia</a:t>
            </a:r>
            <a:endParaRPr lang="en-RU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21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617D746-C1CF-4863-E331-9A7D627F1FB4}"/>
              </a:ext>
            </a:extLst>
          </p:cNvPr>
          <p:cNvSpPr txBox="1"/>
          <p:nvPr/>
        </p:nvSpPr>
        <p:spPr>
          <a:xfrm>
            <a:off x="11407515" y="6013610"/>
            <a:ext cx="784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U" b="1" dirty="0">
                <a:solidFill>
                  <a:srgbClr val="C00000"/>
                </a:solidFill>
                <a:latin typeface="Comic Sans MS" panose="030F0902030302020204" pitchFamily="66" charset="0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E32078-C01D-72D4-5A26-59B899C4BC7A}"/>
              </a:ext>
            </a:extLst>
          </p:cNvPr>
          <p:cNvSpPr txBox="1"/>
          <p:nvPr/>
        </p:nvSpPr>
        <p:spPr>
          <a:xfrm>
            <a:off x="-11570" y="17039"/>
            <a:ext cx="12191999" cy="1226815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0">
                <a:srgbClr val="C00000">
                  <a:tint val="44500"/>
                  <a:satMod val="160000"/>
                  <a:lumMod val="36780"/>
                  <a:lumOff val="6322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650963-3BF4-7B6B-46AC-85E112C3BECC}"/>
              </a:ext>
            </a:extLst>
          </p:cNvPr>
          <p:cNvSpPr txBox="1"/>
          <p:nvPr/>
        </p:nvSpPr>
        <p:spPr>
          <a:xfrm>
            <a:off x="0" y="0"/>
            <a:ext cx="6096000" cy="42826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324415-C33E-B474-6A92-9ACA819BAEBF}"/>
              </a:ext>
            </a:extLst>
          </p:cNvPr>
          <p:cNvSpPr txBox="1"/>
          <p:nvPr/>
        </p:nvSpPr>
        <p:spPr>
          <a:xfrm>
            <a:off x="6096001" y="1725"/>
            <a:ext cx="6096000" cy="4282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1FADB3B-A85E-0168-23C6-9AC1320571C4}"/>
                  </a:ext>
                </a:extLst>
              </p:cNvPr>
              <p:cNvSpPr txBox="1"/>
              <p:nvPr/>
            </p:nvSpPr>
            <p:spPr>
              <a:xfrm>
                <a:off x="1039659" y="1340018"/>
                <a:ext cx="9298141" cy="50407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eaLnBrk="1" hangingPunct="1">
                  <a:lnSpc>
                    <a:spcPct val="70000"/>
                  </a:lnSpc>
                  <a:buClrTx/>
                  <a:buFontTx/>
                  <a:buNone/>
                </a:pPr>
                <a:endParaRPr lang="ru-RU" altLang="en-US" sz="2400" b="1" dirty="0">
                  <a:solidFill>
                    <a:srgbClr val="000066"/>
                  </a:solidFill>
                  <a:cs typeface="Times New Roman" panose="02020603050405020304" pitchFamily="18" charset="0"/>
                </a:endParaRPr>
              </a:p>
              <a:p>
                <a:pPr marL="342900" indent="-342900" eaLnBrk="1" hangingPunct="1">
                  <a:lnSpc>
                    <a:spcPct val="70000"/>
                  </a:lnSpc>
                  <a:buClrTx/>
                  <a:buFont typeface="Wingdings" pitchFamily="2" charset="2"/>
                  <a:buChar char="q"/>
                </a:pPr>
                <a:r>
                  <a:rPr lang="en-US" altLang="en-US" sz="2400" b="1" dirty="0">
                    <a:solidFill>
                      <a:srgbClr val="002060"/>
                    </a:solidFill>
                    <a:latin typeface="Comic Sans MS" panose="030F0902030302020204" pitchFamily="66" charset="0"/>
                    <a:cs typeface="Times New Roman" panose="02020603050405020304" pitchFamily="18" charset="0"/>
                  </a:rPr>
                  <a:t>Direct photons </a:t>
                </a:r>
              </a:p>
              <a:p>
                <a:pPr marL="342900" indent="-342900" eaLnBrk="1" hangingPunct="1">
                  <a:lnSpc>
                    <a:spcPct val="70000"/>
                  </a:lnSpc>
                  <a:buClrTx/>
                  <a:buFont typeface="Wingdings" pitchFamily="2" charset="2"/>
                  <a:buChar char="q"/>
                </a:pPr>
                <a:endParaRPr lang="en-US" altLang="en-US" sz="2400" b="1" dirty="0">
                  <a:solidFill>
                    <a:srgbClr val="002060"/>
                  </a:solidFill>
                  <a:latin typeface="Comic Sans MS" panose="030F0902030302020204" pitchFamily="66" charset="0"/>
                  <a:cs typeface="Times New Roman" panose="02020603050405020304" pitchFamily="18" charset="0"/>
                </a:endParaRPr>
              </a:p>
              <a:p>
                <a:pPr eaLnBrk="1" hangingPunct="1">
                  <a:lnSpc>
                    <a:spcPct val="70000"/>
                  </a:lnSpc>
                  <a:buClrTx/>
                </a:pPr>
                <a:endParaRPr lang="en-US" altLang="en-US" sz="2400" b="1" dirty="0">
                  <a:solidFill>
                    <a:srgbClr val="002060"/>
                  </a:solidFill>
                  <a:latin typeface="Comic Sans MS" panose="030F0902030302020204" pitchFamily="66" charset="0"/>
                  <a:cs typeface="Times New Roman" panose="02020603050405020304" pitchFamily="18" charset="0"/>
                </a:endParaRPr>
              </a:p>
              <a:p>
                <a:pPr eaLnBrk="1" hangingPunct="1">
                  <a:lnSpc>
                    <a:spcPct val="70000"/>
                  </a:lnSpc>
                  <a:buClrTx/>
                </a:pPr>
                <a:endParaRPr lang="en-US" altLang="en-US" sz="2400" b="1" dirty="0">
                  <a:solidFill>
                    <a:srgbClr val="002060"/>
                  </a:solidFill>
                  <a:latin typeface="Comic Sans MS" panose="030F0902030302020204" pitchFamily="66" charset="0"/>
                  <a:cs typeface="Times New Roman" panose="02020603050405020304" pitchFamily="18" charset="0"/>
                </a:endParaRPr>
              </a:p>
              <a:p>
                <a:pPr marL="342900" indent="-342900" eaLnBrk="1" hangingPunct="1">
                  <a:lnSpc>
                    <a:spcPct val="70000"/>
                  </a:lnSpc>
                  <a:buClrTx/>
                  <a:buFont typeface="Wingdings" pitchFamily="2" charset="2"/>
                  <a:buChar char="q"/>
                </a:pPr>
                <a:r>
                  <a:rPr lang="en-US" altLang="en-US" sz="2400" b="1" dirty="0">
                    <a:solidFill>
                      <a:srgbClr val="002060"/>
                    </a:solidFill>
                    <a:latin typeface="Comic Sans MS" panose="030F0902030302020204" pitchFamily="66" charset="0"/>
                    <a:cs typeface="Times New Roman" panose="02020603050405020304" pitchFamily="18" charset="0"/>
                  </a:rPr>
                  <a:t>Nucleon PDFs by J/</a:t>
                </a:r>
                <a:r>
                  <a:rPr lang="en-US" altLang="en-US" sz="2400" b="1" dirty="0" err="1">
                    <a:solidFill>
                      <a:srgbClr val="002060"/>
                    </a:solidFill>
                    <a:latin typeface="Comic Sans MS" panose="030F0902030302020204" pitchFamily="66" charset="0"/>
                    <a:cs typeface="Times New Roman" panose="02020603050405020304" pitchFamily="18" charset="0"/>
                  </a:rPr>
                  <a:t>ψ</a:t>
                </a:r>
                <a:r>
                  <a:rPr lang="en-US" altLang="en-US" sz="2400" b="1" dirty="0">
                    <a:solidFill>
                      <a:srgbClr val="002060"/>
                    </a:solidFill>
                    <a:latin typeface="Comic Sans MS" panose="030F0902030302020204" pitchFamily="66" charset="0"/>
                    <a:cs typeface="Times New Roman" panose="02020603050405020304" pitchFamily="18" charset="0"/>
                  </a:rPr>
                  <a:t> production</a:t>
                </a:r>
              </a:p>
              <a:p>
                <a:pPr eaLnBrk="1" hangingPunct="1">
                  <a:lnSpc>
                    <a:spcPct val="70000"/>
                  </a:lnSpc>
                  <a:buClrTx/>
                </a:pPr>
                <a:endParaRPr lang="en-US" altLang="en-US" sz="2400" b="1" dirty="0">
                  <a:solidFill>
                    <a:srgbClr val="002060"/>
                  </a:solidFill>
                  <a:latin typeface="Comic Sans MS" panose="030F0902030302020204" pitchFamily="66" charset="0"/>
                  <a:cs typeface="Times New Roman" panose="02020603050405020304" pitchFamily="18" charset="0"/>
                </a:endParaRPr>
              </a:p>
              <a:p>
                <a:pPr marL="342900" indent="-342900" eaLnBrk="1" hangingPunct="1">
                  <a:lnSpc>
                    <a:spcPct val="70000"/>
                  </a:lnSpc>
                  <a:buClrTx/>
                  <a:buFont typeface="Wingdings" pitchFamily="2" charset="2"/>
                  <a:buChar char="q"/>
                </a:pPr>
                <a:endParaRPr lang="en-US" altLang="en-US" sz="2400" b="1" dirty="0">
                  <a:solidFill>
                    <a:srgbClr val="002060"/>
                  </a:solidFill>
                  <a:latin typeface="Comic Sans MS" panose="030F0902030302020204" pitchFamily="66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70000"/>
                  </a:lnSpc>
                  <a:buFont typeface="Wingdings" pitchFamily="2" charset="2"/>
                  <a:buChar char="q"/>
                </a:pPr>
                <a:r>
                  <a:rPr lang="ru-RU" altLang="en-US" sz="2400" b="1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b="1" dirty="0">
                    <a:solidFill>
                      <a:srgbClr val="002060"/>
                    </a:solidFill>
                    <a:latin typeface="Comic Sans MS" panose="030F0902030302020204" pitchFamily="66" charset="0"/>
                    <a:cs typeface="Times New Roman" panose="02020603050405020304" pitchFamily="18" charset="0"/>
                  </a:rPr>
                  <a:t>Open charm production</a:t>
                </a:r>
                <a:r>
                  <a:rPr lang="en-US" altLang="en-US" sz="2400" b="1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: </a:t>
                </a:r>
                <a:r>
                  <a:rPr lang="en-US" altLang="en-US" sz="2400" b="1" dirty="0">
                    <a:solidFill>
                      <a:srgbClr val="002060"/>
                    </a:solidFill>
                    <a:latin typeface="Comic Sans MS" panose="030F0902030302020204" pitchFamily="66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en-US" sz="2400" b="1" baseline="30000" dirty="0">
                    <a:solidFill>
                      <a:srgbClr val="002060"/>
                    </a:solidFill>
                    <a:latin typeface="Comic Sans MS" panose="030F0902030302020204" pitchFamily="66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en-US" sz="2400" b="1" dirty="0">
                    <a:solidFill>
                      <a:srgbClr val="002060"/>
                    </a:solidFill>
                    <a:latin typeface="Comic Sans MS" panose="030F0902030302020204" pitchFamily="66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altLang="en-US" sz="2400" dirty="0">
                            <a:solidFill>
                              <a:srgbClr val="002060"/>
                            </a:solidFill>
                            <a:latin typeface="Comic Sans MS" panose="030F0902030302020204" pitchFamily="66" charset="0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</m:acc>
                  </m:oMath>
                </a14:m>
                <a:r>
                  <a:rPr lang="en-US" altLang="en-US" sz="2400" b="1" baseline="30000" dirty="0">
                    <a:solidFill>
                      <a:srgbClr val="002060"/>
                    </a:solidFill>
                    <a:latin typeface="Comic Sans MS" panose="030F0902030302020204" pitchFamily="66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en-US" sz="2400" b="1" dirty="0">
                    <a:solidFill>
                      <a:srgbClr val="002060"/>
                    </a:solidFill>
                    <a:latin typeface="Comic Sans MS" panose="030F0902030302020204" pitchFamily="66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en-US" sz="2400" dirty="0">
                    <a:solidFill>
                      <a:srgbClr val="002060"/>
                    </a:solidFill>
                    <a:latin typeface="Comic Sans MS" panose="030F0902030302020204" pitchFamily="66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en-US" sz="2400" b="1" baseline="30000" dirty="0">
                    <a:solidFill>
                      <a:srgbClr val="002060"/>
                    </a:solidFill>
                    <a:latin typeface="Comic Sans MS" panose="030F0902030302020204" pitchFamily="66" charset="0"/>
                    <a:cs typeface="Times New Roman" panose="02020603050405020304" pitchFamily="18" charset="0"/>
                  </a:rPr>
                  <a:t>+/-</a:t>
                </a:r>
                <a:r>
                  <a:rPr lang="en-US" altLang="en-US" sz="2400" b="1" dirty="0">
                    <a:solidFill>
                      <a:srgbClr val="002060"/>
                    </a:solidFill>
                    <a:latin typeface="Comic Sans MS" panose="030F0902030302020204" pitchFamily="66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en-US" sz="2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en-US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𝚲</m:t>
                    </m:r>
                  </m:oMath>
                </a14:m>
                <a:r>
                  <a:rPr lang="en-US" altLang="en-US" sz="2400" b="1" baseline="-25000" dirty="0">
                    <a:solidFill>
                      <a:srgbClr val="002060"/>
                    </a:solidFill>
                    <a:latin typeface="Comic Sans MS" panose="030F0902030302020204" pitchFamily="66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en-US" sz="2400" b="1" dirty="0">
                    <a:solidFill>
                      <a:srgbClr val="002060"/>
                    </a:solidFill>
                    <a:latin typeface="Comic Sans MS" panose="030F0902030302020204" pitchFamily="66" charset="0"/>
                    <a:cs typeface="Times New Roman" panose="02020603050405020304" pitchFamily="18" charset="0"/>
                  </a:rPr>
                  <a:t>, …</a:t>
                </a:r>
                <a:endParaRPr lang="en-US" altLang="en-US" sz="2400" b="1" baseline="30000" dirty="0">
                  <a:solidFill>
                    <a:srgbClr val="002060"/>
                  </a:solidFill>
                  <a:latin typeface="Comic Sans MS" panose="030F0902030302020204" pitchFamily="66" charset="0"/>
                  <a:cs typeface="Times New Roman" panose="02020603050405020304" pitchFamily="18" charset="0"/>
                </a:endParaRPr>
              </a:p>
              <a:p>
                <a:pPr eaLnBrk="1" hangingPunct="1">
                  <a:lnSpc>
                    <a:spcPct val="70000"/>
                  </a:lnSpc>
                  <a:buClrTx/>
                </a:pPr>
                <a:endParaRPr lang="en-US" altLang="en-US" sz="2400" b="1" dirty="0">
                  <a:solidFill>
                    <a:srgbClr val="002060"/>
                  </a:solidFill>
                  <a:cs typeface="Times New Roman" panose="02020603050405020304" pitchFamily="18" charset="0"/>
                </a:endParaRPr>
              </a:p>
              <a:p>
                <a:pPr marL="342900" indent="-342900" eaLnBrk="1" hangingPunct="1">
                  <a:lnSpc>
                    <a:spcPct val="70000"/>
                  </a:lnSpc>
                  <a:buClrTx/>
                  <a:buFont typeface="Wingdings" pitchFamily="2" charset="2"/>
                  <a:buChar char="q"/>
                </a:pPr>
                <a:r>
                  <a:rPr lang="en-US" altLang="en-US" sz="2400" b="1" dirty="0">
                    <a:solidFill>
                      <a:srgbClr val="002060"/>
                    </a:solidFill>
                    <a:latin typeface="Comic Sans MS" panose="030F0902030302020204" pitchFamily="66" charset="0"/>
                    <a:cs typeface="Times New Roman" panose="02020603050405020304" pitchFamily="18" charset="0"/>
                  </a:rPr>
                  <a:t>Spin-dependent effects in elastic pp, pd and dd scattering </a:t>
                </a:r>
              </a:p>
              <a:p>
                <a:pPr eaLnBrk="1" hangingPunct="1">
                  <a:lnSpc>
                    <a:spcPct val="70000"/>
                  </a:lnSpc>
                  <a:buClrTx/>
                </a:pPr>
                <a:endParaRPr lang="en-US" altLang="en-US" sz="2400" b="1" dirty="0">
                  <a:solidFill>
                    <a:srgbClr val="002060"/>
                  </a:solidFill>
                  <a:latin typeface="Comic Sans MS" panose="030F0902030302020204" pitchFamily="66" charset="0"/>
                  <a:cs typeface="Times New Roman" panose="02020603050405020304" pitchFamily="18" charset="0"/>
                </a:endParaRPr>
              </a:p>
              <a:p>
                <a:pPr marL="342900" indent="-342900" eaLnBrk="1" hangingPunct="1">
                  <a:lnSpc>
                    <a:spcPct val="70000"/>
                  </a:lnSpc>
                  <a:buClrTx/>
                  <a:buFont typeface="Wingdings" pitchFamily="2" charset="2"/>
                  <a:buChar char="q"/>
                </a:pPr>
                <a:r>
                  <a:rPr lang="en-US" altLang="en-US" sz="2400" b="1" dirty="0">
                    <a:solidFill>
                      <a:srgbClr val="002060"/>
                    </a:solidFill>
                    <a:latin typeface="Comic Sans MS" panose="030F0902030302020204" pitchFamily="66" charset="0"/>
                    <a:cs typeface="Times New Roman" panose="02020603050405020304" pitchFamily="18" charset="0"/>
                  </a:rPr>
                  <a:t>Spin effects in exclusive hadron production</a:t>
                </a:r>
              </a:p>
              <a:p>
                <a:pPr marL="342900" indent="-342900" eaLnBrk="1" hangingPunct="1">
                  <a:lnSpc>
                    <a:spcPct val="70000"/>
                  </a:lnSpc>
                  <a:buClrTx/>
                  <a:buFont typeface="Wingdings" pitchFamily="2" charset="2"/>
                  <a:buChar char="q"/>
                </a:pPr>
                <a:endParaRPr lang="en-US" altLang="en-US" sz="2400" b="1" dirty="0">
                  <a:solidFill>
                    <a:srgbClr val="002060"/>
                  </a:solidFill>
                  <a:latin typeface="Comic Sans MS" panose="030F0902030302020204" pitchFamily="66" charset="0"/>
                  <a:cs typeface="Times New Roman" panose="02020603050405020304" pitchFamily="18" charset="0"/>
                </a:endParaRPr>
              </a:p>
              <a:p>
                <a:pPr marL="342900" indent="-342900" eaLnBrk="1" hangingPunct="1">
                  <a:lnSpc>
                    <a:spcPct val="70000"/>
                  </a:lnSpc>
                  <a:buClrTx/>
                  <a:buFont typeface="Wingdings" pitchFamily="2" charset="2"/>
                  <a:buChar char="q"/>
                </a:pPr>
                <a:r>
                  <a:rPr lang="en-US" altLang="en-US" sz="2400" b="1" dirty="0">
                    <a:solidFill>
                      <a:srgbClr val="002060"/>
                    </a:solidFill>
                    <a:latin typeface="Comic Sans MS" panose="030F0902030302020204" pitchFamily="66" charset="0"/>
                    <a:cs typeface="Times New Roman" panose="02020603050405020304" pitchFamily="18" charset="0"/>
                  </a:rPr>
                  <a:t>Spin effects in production of hadrons with  high </a:t>
                </a:r>
                <a:r>
                  <a:rPr lang="en-US" altLang="en-US" sz="2400" b="1" dirty="0" err="1">
                    <a:solidFill>
                      <a:srgbClr val="002060"/>
                    </a:solidFill>
                    <a:latin typeface="Comic Sans MS" panose="030F0902030302020204" pitchFamily="66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en-US" sz="2400" b="1" baseline="-25000" dirty="0" err="1">
                    <a:solidFill>
                      <a:srgbClr val="002060"/>
                    </a:solidFill>
                    <a:latin typeface="Comic Sans MS" panose="030F0902030302020204" pitchFamily="66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en-US" sz="2400" b="1" dirty="0">
                    <a:solidFill>
                      <a:srgbClr val="002060"/>
                    </a:solidFill>
                    <a:latin typeface="Comic Sans MS" panose="030F0902030302020204" pitchFamily="66" charset="0"/>
                    <a:cs typeface="Times New Roman" panose="02020603050405020304" pitchFamily="18" charset="0"/>
                  </a:rPr>
                  <a:t> </a:t>
                </a:r>
              </a:p>
              <a:p>
                <a:pPr eaLnBrk="1" hangingPunct="1">
                  <a:lnSpc>
                    <a:spcPct val="70000"/>
                  </a:lnSpc>
                  <a:buClrTx/>
                </a:pPr>
                <a:r>
                  <a:rPr lang="en-US" altLang="en-US" sz="2400" b="1" dirty="0">
                    <a:solidFill>
                      <a:srgbClr val="002060"/>
                    </a:solidFill>
                    <a:latin typeface="Comic Sans MS" panose="030F0902030302020204" pitchFamily="66" charset="0"/>
                    <a:cs typeface="Times New Roman" panose="02020603050405020304" pitchFamily="18" charset="0"/>
                  </a:rPr>
                  <a:t>    </a:t>
                </a:r>
              </a:p>
              <a:p>
                <a:pPr eaLnBrk="1" hangingPunct="1">
                  <a:lnSpc>
                    <a:spcPct val="70000"/>
                  </a:lnSpc>
                  <a:buClrTx/>
                </a:pPr>
                <a:r>
                  <a:rPr lang="en-US" altLang="en-US" sz="2400" b="1" dirty="0">
                    <a:solidFill>
                      <a:srgbClr val="002060"/>
                    </a:solidFill>
                    <a:latin typeface="Comic Sans MS" panose="030F0902030302020204" pitchFamily="66" charset="0"/>
                    <a:cs typeface="Times New Roman" panose="02020603050405020304" pitchFamily="18" charset="0"/>
                  </a:rPr>
                  <a:t>     </a:t>
                </a:r>
                <a:r>
                  <a:rPr lang="en-US" altLang="en-US" sz="2400" b="1" dirty="0">
                    <a:solidFill>
                      <a:srgbClr val="C00000"/>
                    </a:solidFill>
                    <a:latin typeface="Comic Sans MS" panose="030F0902030302020204" pitchFamily="66" charset="0"/>
                    <a:cs typeface="Times New Roman" panose="02020603050405020304" pitchFamily="18" charset="0"/>
                  </a:rPr>
                  <a:t>pp, dd, pd polarized beams with energy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en-US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en-US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𝒔</m:t>
                        </m:r>
                        <m:r>
                          <a:rPr lang="en-US" altLang="en-US" sz="2400" b="1" i="1" baseline="-2500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𝑵𝑵</m:t>
                        </m:r>
                      </m:e>
                    </m:rad>
                    <m:r>
                      <a:rPr lang="en-US" altLang="en-US" sz="2400" b="1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</m:t>
                    </m:r>
                  </m:oMath>
                </a14:m>
                <a:r>
                  <a:rPr lang="en-US" altLang="en-US" sz="2400" b="1" dirty="0">
                    <a:solidFill>
                      <a:srgbClr val="C00000"/>
                    </a:solidFill>
                    <a:latin typeface="Comic Sans MS" panose="030F0902030302020204" pitchFamily="66" charset="0"/>
                    <a:cs typeface="Times New Roman" panose="02020603050405020304" pitchFamily="18" charset="0"/>
                  </a:rPr>
                  <a:t>= 3.4 – 10 GeV</a:t>
                </a:r>
              </a:p>
              <a:p>
                <a:pPr eaLnBrk="1" hangingPunct="1">
                  <a:lnSpc>
                    <a:spcPct val="70000"/>
                  </a:lnSpc>
                  <a:buClrTx/>
                </a:pPr>
                <a:endParaRPr lang="en-US" altLang="en-US" sz="2400" b="1" dirty="0">
                  <a:solidFill>
                    <a:srgbClr val="C00000"/>
                  </a:solidFill>
                  <a:latin typeface="Comic Sans MS" panose="030F0902030302020204" pitchFamily="66" charset="0"/>
                  <a:cs typeface="Times New Roman" panose="02020603050405020304" pitchFamily="18" charset="0"/>
                </a:endParaRPr>
              </a:p>
              <a:p>
                <a:pPr eaLnBrk="1" hangingPunct="1">
                  <a:lnSpc>
                    <a:spcPct val="70000"/>
                  </a:lnSpc>
                  <a:buClrTx/>
                </a:pPr>
                <a:r>
                  <a:rPr lang="en-US" altLang="en-US" sz="2400" b="1" dirty="0">
                    <a:solidFill>
                      <a:srgbClr val="C00000"/>
                    </a:solidFill>
                    <a:latin typeface="Comic Sans MS" panose="030F0902030302020204" pitchFamily="66" charset="0"/>
                    <a:cs typeface="Times New Roman" panose="02020603050405020304" pitchFamily="18" charset="0"/>
                  </a:rPr>
                  <a:t>      luminosity pp (dd) is estimated  up</a:t>
                </a:r>
                <a:r>
                  <a:rPr lang="ru-RU" altLang="en-US" sz="2400" b="1" dirty="0">
                    <a:solidFill>
                      <a:srgbClr val="C00000"/>
                    </a:solidFill>
                    <a:latin typeface="Comic Sans MS" panose="030F0902030302020204" pitchFamily="66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b="1" dirty="0">
                    <a:solidFill>
                      <a:srgbClr val="C00000"/>
                    </a:solidFill>
                    <a:latin typeface="Comic Sans MS" panose="030F0902030302020204" pitchFamily="66" charset="0"/>
                    <a:cs typeface="Times New Roman" panose="02020603050405020304" pitchFamily="18" charset="0"/>
                  </a:rPr>
                  <a:t>to 10</a:t>
                </a:r>
                <a:r>
                  <a:rPr lang="en-US" altLang="en-US" sz="2400" b="1" baseline="30000" dirty="0">
                    <a:solidFill>
                      <a:srgbClr val="C00000"/>
                    </a:solidFill>
                    <a:latin typeface="Comic Sans MS" panose="030F0902030302020204" pitchFamily="66" charset="0"/>
                    <a:cs typeface="Times New Roman" panose="02020603050405020304" pitchFamily="18" charset="0"/>
                  </a:rPr>
                  <a:t>32</a:t>
                </a:r>
                <a:r>
                  <a:rPr lang="en-US" altLang="en-US" sz="2400" b="1" dirty="0">
                    <a:solidFill>
                      <a:srgbClr val="C00000"/>
                    </a:solidFill>
                    <a:latin typeface="Comic Sans MS" panose="030F0902030302020204" pitchFamily="66" charset="0"/>
                    <a:cs typeface="Times New Roman" panose="02020603050405020304" pitchFamily="18" charset="0"/>
                  </a:rPr>
                  <a:t> (10</a:t>
                </a:r>
                <a:r>
                  <a:rPr lang="en-US" altLang="en-US" sz="2400" b="1" baseline="30000" dirty="0">
                    <a:solidFill>
                      <a:srgbClr val="C00000"/>
                    </a:solidFill>
                    <a:latin typeface="Comic Sans MS" panose="030F0902030302020204" pitchFamily="66" charset="0"/>
                    <a:cs typeface="Times New Roman" panose="02020603050405020304" pitchFamily="18" charset="0"/>
                  </a:rPr>
                  <a:t>31</a:t>
                </a:r>
                <a:r>
                  <a:rPr lang="en-US" altLang="en-US" sz="2400" b="1" dirty="0">
                    <a:solidFill>
                      <a:srgbClr val="C00000"/>
                    </a:solidFill>
                    <a:latin typeface="Comic Sans MS" panose="030F0902030302020204" pitchFamily="66" charset="0"/>
                    <a:cs typeface="Times New Roman" panose="02020603050405020304" pitchFamily="18" charset="0"/>
                  </a:rPr>
                  <a:t>) cm</a:t>
                </a:r>
                <a:r>
                  <a:rPr lang="en-US" altLang="en-US" sz="2400" b="1" baseline="30000" dirty="0">
                    <a:solidFill>
                      <a:srgbClr val="C00000"/>
                    </a:solidFill>
                    <a:latin typeface="Comic Sans MS" panose="030F0902030302020204" pitchFamily="66" charset="0"/>
                    <a:cs typeface="Times New Roman" panose="02020603050405020304" pitchFamily="18" charset="0"/>
                  </a:rPr>
                  <a:t>-2</a:t>
                </a:r>
                <a:r>
                  <a:rPr lang="en-US" altLang="en-US" sz="2400" b="1" dirty="0">
                    <a:solidFill>
                      <a:srgbClr val="C00000"/>
                    </a:solidFill>
                    <a:latin typeface="Comic Sans MS" panose="030F0902030302020204" pitchFamily="66" charset="0"/>
                    <a:cs typeface="Times New Roman" panose="02020603050405020304" pitchFamily="18" charset="0"/>
                  </a:rPr>
                  <a:t>s</a:t>
                </a:r>
                <a:r>
                  <a:rPr lang="en-US" altLang="en-US" sz="2400" b="1" baseline="30000" dirty="0">
                    <a:solidFill>
                      <a:srgbClr val="C00000"/>
                    </a:solidFill>
                    <a:latin typeface="Comic Sans MS" panose="030F0902030302020204" pitchFamily="66" charset="0"/>
                    <a:cs typeface="Times New Roman" panose="02020603050405020304" pitchFamily="18" charset="0"/>
                  </a:rPr>
                  <a:t>-1</a:t>
                </a:r>
                <a:endParaRPr lang="en-US" altLang="en-US" sz="2400" b="1" baseline="30000" dirty="0">
                  <a:solidFill>
                    <a:srgbClr val="002060"/>
                  </a:solidFill>
                  <a:latin typeface="Comic Sans MS" panose="030F0902030302020204" pitchFamily="66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1FADB3B-A85E-0168-23C6-9AC1320571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659" y="1340018"/>
                <a:ext cx="9298141" cy="5040739"/>
              </a:xfrm>
              <a:prstGeom prst="rect">
                <a:avLst/>
              </a:prstGeom>
              <a:blipFill>
                <a:blip r:embed="rId3"/>
                <a:stretch>
                  <a:fillRect l="-955" b="-1759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67273EB5-03A8-9F12-6548-A44C249398B4}"/>
              </a:ext>
            </a:extLst>
          </p:cNvPr>
          <p:cNvSpPr txBox="1"/>
          <p:nvPr/>
        </p:nvSpPr>
        <p:spPr>
          <a:xfrm>
            <a:off x="0" y="574856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902030302020204" pitchFamily="66" charset="0"/>
              </a:rPr>
              <a:t>The main tasks of SPD project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 </a:t>
            </a:r>
            <a:endParaRPr lang="en-RU" sz="2800" dirty="0">
              <a:solidFill>
                <a:srgbClr val="00206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BF7640-D44F-F2C7-05A2-B5B28CE9D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9656" y="2669795"/>
            <a:ext cx="1478779" cy="10510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FE1A7A-2EA8-9407-F1D6-AD1C6A8EE4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560" t="40552" r="29821" b="38148"/>
          <a:stretch/>
        </p:blipFill>
        <p:spPr>
          <a:xfrm>
            <a:off x="6334067" y="2063465"/>
            <a:ext cx="1416424" cy="10510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480D4B-BE8B-697D-63C2-99B9953C030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297" t="40000" r="29821" b="40185"/>
          <a:stretch/>
        </p:blipFill>
        <p:spPr>
          <a:xfrm>
            <a:off x="4079288" y="1340018"/>
            <a:ext cx="1478779" cy="105106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BA9C6AF-3F0F-B505-D648-F8762A47A927}"/>
              </a:ext>
            </a:extLst>
          </p:cNvPr>
          <p:cNvSpPr txBox="1"/>
          <p:nvPr/>
        </p:nvSpPr>
        <p:spPr>
          <a:xfrm>
            <a:off x="5767068" y="1561976"/>
            <a:ext cx="45419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[SPD Collab. </a:t>
            </a:r>
            <a:r>
              <a:rPr lang="en-US" sz="18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Phys.Part.Nucl</a:t>
            </a:r>
            <a:r>
              <a:rPr lang="en-US" sz="1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. 52 (2021) 6]</a:t>
            </a:r>
            <a:endParaRPr lang="en-RU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9F90EA-C396-6845-848C-E933A7E4535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316" t="25023" r="55341" b="50000"/>
          <a:stretch/>
        </p:blipFill>
        <p:spPr>
          <a:xfrm>
            <a:off x="10347151" y="3860387"/>
            <a:ext cx="1452606" cy="16022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D1EFAE-C43D-ABB7-D49C-D067FD3FD828}"/>
              </a:ext>
            </a:extLst>
          </p:cNvPr>
          <p:cNvSpPr txBox="1"/>
          <p:nvPr/>
        </p:nvSpPr>
        <p:spPr>
          <a:xfrm>
            <a:off x="0" y="6493780"/>
            <a:ext cx="1600200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E. </a:t>
            </a:r>
            <a:r>
              <a:rPr lang="en-US" dirty="0" err="1">
                <a:solidFill>
                  <a:schemeClr val="bg1"/>
                </a:solidFill>
                <a:latin typeface="Comic Sans MS" panose="030F0902030302020204" pitchFamily="66" charset="0"/>
              </a:rPr>
              <a:t>Kokoulina</a:t>
            </a:r>
            <a:endParaRPr lang="en-RU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CC698D-2CED-4EEB-59DD-8A80FBBECA1B}"/>
              </a:ext>
            </a:extLst>
          </p:cNvPr>
          <p:cNvSpPr txBox="1"/>
          <p:nvPr/>
        </p:nvSpPr>
        <p:spPr>
          <a:xfrm>
            <a:off x="1600201" y="6493780"/>
            <a:ext cx="754379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MiniSPD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 test bench for testing of SPD detectors prototypes</a:t>
            </a:r>
            <a:endParaRPr lang="en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6E94C9-D293-E0E3-4E17-E1722E419E25}"/>
              </a:ext>
            </a:extLst>
          </p:cNvPr>
          <p:cNvSpPr txBox="1"/>
          <p:nvPr/>
        </p:nvSpPr>
        <p:spPr>
          <a:xfrm>
            <a:off x="9144000" y="6493780"/>
            <a:ext cx="3048000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6</a:t>
            </a:r>
            <a:r>
              <a:rPr lang="en-US" baseline="30000" dirty="0">
                <a:solidFill>
                  <a:schemeClr val="bg1"/>
                </a:solidFill>
                <a:latin typeface="Comic Sans MS" panose="030F0902030302020204" pitchFamily="66" charset="0"/>
              </a:rPr>
              <a:t>th</a:t>
            </a:r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 ICPPA, Moscow, Russia</a:t>
            </a:r>
            <a:endParaRPr lang="en-RU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42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D9BC1AF-E969-3485-7711-144DF82004A6}"/>
              </a:ext>
            </a:extLst>
          </p:cNvPr>
          <p:cNvSpPr txBox="1"/>
          <p:nvPr/>
        </p:nvSpPr>
        <p:spPr>
          <a:xfrm>
            <a:off x="11386681" y="6012852"/>
            <a:ext cx="843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U" b="1" dirty="0">
                <a:solidFill>
                  <a:srgbClr val="C00000"/>
                </a:solidFill>
                <a:latin typeface="Comic Sans MS" panose="030F0902030302020204" pitchFamily="66" charset="0"/>
              </a:rPr>
              <a:t>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35AC67-C4AB-0B08-BD42-10D120E32330}"/>
              </a:ext>
            </a:extLst>
          </p:cNvPr>
          <p:cNvSpPr txBox="1"/>
          <p:nvPr/>
        </p:nvSpPr>
        <p:spPr>
          <a:xfrm>
            <a:off x="-11570" y="17039"/>
            <a:ext cx="12191999" cy="1226815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0">
                <a:srgbClr val="C00000">
                  <a:tint val="44500"/>
                  <a:satMod val="160000"/>
                  <a:lumMod val="36780"/>
                  <a:lumOff val="6322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075D35-CAD1-205A-4CD6-3405881D15B4}"/>
              </a:ext>
            </a:extLst>
          </p:cNvPr>
          <p:cNvSpPr txBox="1"/>
          <p:nvPr/>
        </p:nvSpPr>
        <p:spPr>
          <a:xfrm>
            <a:off x="0" y="574856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902030302020204" pitchFamily="66" charset="0"/>
              </a:rPr>
              <a:t>Why do we need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902030302020204" pitchFamily="66" charset="0"/>
              </a:rPr>
              <a:t>MiniSPD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902030302020204" pitchFamily="66" charset="0"/>
              </a:rPr>
              <a:t>? </a:t>
            </a:r>
            <a:endParaRPr lang="en-RU" sz="3600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F3FF99-3EFD-D274-CA7C-177D67F59C55}"/>
              </a:ext>
            </a:extLst>
          </p:cNvPr>
          <p:cNvSpPr txBox="1"/>
          <p:nvPr/>
        </p:nvSpPr>
        <p:spPr>
          <a:xfrm>
            <a:off x="0" y="0"/>
            <a:ext cx="6096000" cy="42826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379DC2-740A-4CC0-6EE4-8DFDB64327E7}"/>
              </a:ext>
            </a:extLst>
          </p:cNvPr>
          <p:cNvSpPr txBox="1"/>
          <p:nvPr/>
        </p:nvSpPr>
        <p:spPr>
          <a:xfrm>
            <a:off x="6096001" y="1725"/>
            <a:ext cx="6096000" cy="4282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B1BEF8-FFAE-349E-B3B8-16F01E68925E}"/>
              </a:ext>
            </a:extLst>
          </p:cNvPr>
          <p:cNvSpPr txBox="1"/>
          <p:nvPr/>
        </p:nvSpPr>
        <p:spPr>
          <a:xfrm>
            <a:off x="1333500" y="1438495"/>
            <a:ext cx="1027430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GB" sz="2800" b="0" i="0" u="none" strike="noStrike" dirty="0" err="1">
                <a:solidFill>
                  <a:srgbClr val="7030A0"/>
                </a:solidFill>
                <a:effectLst/>
                <a:latin typeface="Comic Sans MS" panose="030F0902030302020204" pitchFamily="66" charset="0"/>
              </a:rPr>
              <a:t>MiniSPD</a:t>
            </a:r>
            <a:r>
              <a:rPr lang="en-GB" sz="2800" b="0" i="0" u="none" strike="noStrike" dirty="0">
                <a:solidFill>
                  <a:srgbClr val="7030A0"/>
                </a:solidFill>
                <a:effectLst/>
                <a:latin typeface="Comic Sans MS" panose="030F0902030302020204" pitchFamily="66" charset="0"/>
              </a:rPr>
              <a:t> is a setup for testing SPD detector prototypes with cosmic muons</a:t>
            </a:r>
          </a:p>
          <a:p>
            <a:pPr marL="285750" indent="-285750">
              <a:buFont typeface="Wingdings" pitchFamily="2" charset="2"/>
              <a:buChar char="ü"/>
            </a:pPr>
            <a:endParaRPr lang="en-GB" sz="2800" b="0" i="0" u="none" strike="noStrike" dirty="0">
              <a:solidFill>
                <a:srgbClr val="7030A0"/>
              </a:solidFill>
              <a:effectLst/>
              <a:latin typeface="Comic Sans MS" panose="030F0902030302020204" pitchFamily="66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GB" sz="2800" b="0" i="0" u="none" strike="noStrike" dirty="0" err="1">
                <a:solidFill>
                  <a:srgbClr val="7030A0"/>
                </a:solidFill>
                <a:effectLst/>
                <a:latin typeface="Comic Sans MS" panose="030F0902030302020204" pitchFamily="66" charset="0"/>
              </a:rPr>
              <a:t>MiniSPD</a:t>
            </a:r>
            <a:r>
              <a:rPr lang="en-GB" sz="2800" b="0" i="0" u="none" strike="noStrike" dirty="0">
                <a:solidFill>
                  <a:srgbClr val="7030A0"/>
                </a:solidFill>
                <a:effectLst/>
                <a:latin typeface="Comic Sans MS" panose="030F0902030302020204" pitchFamily="66" charset="0"/>
              </a:rPr>
              <a:t> is used to test the Data Acquisition System (DAQ) of SPD</a:t>
            </a:r>
          </a:p>
          <a:p>
            <a:endParaRPr lang="en-GB" sz="2800" b="0" i="0" u="none" strike="noStrike" dirty="0">
              <a:solidFill>
                <a:srgbClr val="7030A0"/>
              </a:solidFill>
              <a:effectLst/>
              <a:latin typeface="Comic Sans MS" panose="030F0902030302020204" pitchFamily="66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GB" sz="2800" b="0" i="0" u="none" strike="noStrike" dirty="0" err="1">
                <a:solidFill>
                  <a:srgbClr val="7030A0"/>
                </a:solidFill>
                <a:effectLst/>
                <a:latin typeface="Comic Sans MS" panose="030F0902030302020204" pitchFamily="66" charset="0"/>
              </a:rPr>
              <a:t>MiniSPD</a:t>
            </a:r>
            <a:r>
              <a:rPr lang="en-GB" sz="2800" b="0" i="0" u="none" strike="noStrike" dirty="0">
                <a:solidFill>
                  <a:srgbClr val="7030A0"/>
                </a:solidFill>
                <a:effectLst/>
                <a:latin typeface="Comic Sans MS" panose="030F0902030302020204" pitchFamily="66" charset="0"/>
              </a:rPr>
              <a:t> is used to test the Detector Control System (DCS) of SPD</a:t>
            </a:r>
          </a:p>
          <a:p>
            <a:endParaRPr lang="en-GB" sz="2800" b="0" i="0" u="none" strike="noStrike" dirty="0">
              <a:solidFill>
                <a:srgbClr val="7030A0"/>
              </a:solidFill>
              <a:effectLst/>
              <a:latin typeface="Comic Sans MS" panose="030F0902030302020204" pitchFamily="66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GB" sz="2800" b="0" i="0" u="none" strike="noStrike" dirty="0" err="1">
                <a:solidFill>
                  <a:srgbClr val="7030A0"/>
                </a:solidFill>
                <a:effectLst/>
                <a:latin typeface="Comic Sans MS" panose="030F0902030302020204" pitchFamily="66" charset="0"/>
              </a:rPr>
              <a:t>MiniSPD</a:t>
            </a:r>
            <a:r>
              <a:rPr lang="en-GB" sz="2800" b="0" i="0" u="none" strike="noStrike" dirty="0">
                <a:solidFill>
                  <a:srgbClr val="7030A0"/>
                </a:solidFill>
                <a:effectLst/>
                <a:latin typeface="Comic Sans MS" panose="030F0902030302020204" pitchFamily="66" charset="0"/>
              </a:rPr>
              <a:t> is used to teach students how to work with real detectors</a:t>
            </a:r>
            <a:endParaRPr lang="en-RU" sz="2800" dirty="0">
              <a:solidFill>
                <a:srgbClr val="7030A0"/>
              </a:solidFill>
              <a:latin typeface="Comic Sans MS" panose="030F0902030302020204" pitchFamily="66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EFAC70-919B-36EA-4B0A-DF0A6BD40ED0}"/>
              </a:ext>
            </a:extLst>
          </p:cNvPr>
          <p:cNvSpPr txBox="1"/>
          <p:nvPr/>
        </p:nvSpPr>
        <p:spPr>
          <a:xfrm>
            <a:off x="0" y="6493780"/>
            <a:ext cx="1600200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E. </a:t>
            </a:r>
            <a:r>
              <a:rPr lang="en-US" dirty="0" err="1">
                <a:solidFill>
                  <a:schemeClr val="bg1"/>
                </a:solidFill>
                <a:latin typeface="Comic Sans MS" panose="030F0902030302020204" pitchFamily="66" charset="0"/>
              </a:rPr>
              <a:t>Kokoulina</a:t>
            </a:r>
            <a:endParaRPr lang="en-RU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830889-3011-CC72-C526-F51229B27534}"/>
              </a:ext>
            </a:extLst>
          </p:cNvPr>
          <p:cNvSpPr txBox="1"/>
          <p:nvPr/>
        </p:nvSpPr>
        <p:spPr>
          <a:xfrm>
            <a:off x="1600201" y="6493780"/>
            <a:ext cx="754379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MiniSPD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 test bench for testing of SPD detectors prototypes</a:t>
            </a:r>
            <a:endParaRPr lang="en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3A62B8-E17E-0BEC-C640-5A2F7C759157}"/>
              </a:ext>
            </a:extLst>
          </p:cNvPr>
          <p:cNvSpPr txBox="1"/>
          <p:nvPr/>
        </p:nvSpPr>
        <p:spPr>
          <a:xfrm>
            <a:off x="9144000" y="6493780"/>
            <a:ext cx="3048000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6</a:t>
            </a:r>
            <a:r>
              <a:rPr lang="en-US" baseline="30000" dirty="0">
                <a:solidFill>
                  <a:schemeClr val="bg1"/>
                </a:solidFill>
                <a:latin typeface="Comic Sans MS" panose="030F0902030302020204" pitchFamily="66" charset="0"/>
              </a:rPr>
              <a:t>th</a:t>
            </a:r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 ICPPA, Moscow, Russia</a:t>
            </a:r>
            <a:endParaRPr lang="en-RU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00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AC348D2-0145-AB34-1DF0-506681C33C66}"/>
              </a:ext>
            </a:extLst>
          </p:cNvPr>
          <p:cNvSpPr txBox="1"/>
          <p:nvPr/>
        </p:nvSpPr>
        <p:spPr>
          <a:xfrm>
            <a:off x="11348581" y="6026310"/>
            <a:ext cx="843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U" b="1" dirty="0">
                <a:solidFill>
                  <a:srgbClr val="C00000"/>
                </a:solidFill>
                <a:latin typeface="Comic Sans MS" panose="030F0902030302020204" pitchFamily="66" charset="0"/>
              </a:rPr>
              <a:t>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3FDF90-CF83-138B-DBEE-08831C03F70D}"/>
              </a:ext>
            </a:extLst>
          </p:cNvPr>
          <p:cNvSpPr txBox="1"/>
          <p:nvPr/>
        </p:nvSpPr>
        <p:spPr>
          <a:xfrm>
            <a:off x="-11570" y="17039"/>
            <a:ext cx="12191999" cy="1226815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0">
                <a:srgbClr val="C00000">
                  <a:tint val="44500"/>
                  <a:satMod val="160000"/>
                  <a:lumMod val="36780"/>
                  <a:lumOff val="6322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3FFC49-AE40-54DE-7863-D0787CF9F5CD}"/>
              </a:ext>
            </a:extLst>
          </p:cNvPr>
          <p:cNvSpPr txBox="1"/>
          <p:nvPr/>
        </p:nvSpPr>
        <p:spPr>
          <a:xfrm>
            <a:off x="0" y="574856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902030302020204" pitchFamily="66" charset="0"/>
              </a:rPr>
              <a:t>MiniSPD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902030302020204" pitchFamily="66" charset="0"/>
              </a:rPr>
              <a:t> stand for testing  SPD’s elements</a:t>
            </a:r>
            <a:endParaRPr lang="en-RU" sz="3600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99B135-2E4C-649C-69DE-28AF3BCB608F}"/>
              </a:ext>
            </a:extLst>
          </p:cNvPr>
          <p:cNvSpPr txBox="1"/>
          <p:nvPr/>
        </p:nvSpPr>
        <p:spPr>
          <a:xfrm>
            <a:off x="0" y="0"/>
            <a:ext cx="6096000" cy="42826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D60EB5-DC44-C046-243A-F3384799B531}"/>
              </a:ext>
            </a:extLst>
          </p:cNvPr>
          <p:cNvSpPr txBox="1"/>
          <p:nvPr/>
        </p:nvSpPr>
        <p:spPr>
          <a:xfrm>
            <a:off x="6096001" y="1725"/>
            <a:ext cx="6096000" cy="4282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3E9692-B339-059F-2BA6-4E8735EFB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01" y="1312139"/>
            <a:ext cx="3987266" cy="49430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A51FDD-D097-7105-F015-2DDCEA57B8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9742" y="1327718"/>
            <a:ext cx="3957766" cy="4943068"/>
          </a:xfrm>
          <a:prstGeom prst="rect">
            <a:avLst/>
          </a:prstGeom>
        </p:spPr>
      </p:pic>
      <p:sp>
        <p:nvSpPr>
          <p:cNvPr id="12" name="Google Shape;74;p16">
            <a:extLst>
              <a:ext uri="{FF2B5EF4-FFF2-40B4-BE49-F238E27FC236}">
                <a16:creationId xmlns:a16="http://schemas.microsoft.com/office/drawing/2014/main" id="{CD2E6C55-3EDA-CDA5-FF12-D21595F48831}"/>
              </a:ext>
            </a:extLst>
          </p:cNvPr>
          <p:cNvSpPr txBox="1"/>
          <p:nvPr/>
        </p:nvSpPr>
        <p:spPr>
          <a:xfrm>
            <a:off x="9502141" y="2134157"/>
            <a:ext cx="2300922" cy="350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 dirty="0">
                <a:solidFill>
                  <a:srgbClr val="002060"/>
                </a:solidFill>
              </a:rPr>
              <a:t>Trigger subsystem </a:t>
            </a:r>
            <a:r>
              <a:rPr lang="en-GB" sz="2400" b="1" dirty="0">
                <a:solidFill>
                  <a:srgbClr val="002060"/>
                </a:solidFill>
              </a:rPr>
              <a:t>consists of </a:t>
            </a:r>
            <a:r>
              <a:rPr lang="en-GB" sz="2400" b="1" dirty="0">
                <a:solidFill>
                  <a:srgbClr val="002060"/>
                </a:solidFill>
                <a:latin typeface="Comic Sans MS" panose="030F0902030302020204" pitchFamily="66" charset="0"/>
              </a:rPr>
              <a:t>2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002060"/>
                </a:solidFill>
              </a:rPr>
              <a:t>scintillators. </a:t>
            </a:r>
            <a:endParaRPr lang="en-GB" sz="2400" b="1" dirty="0">
              <a:solidFill>
                <a:srgbClr val="002060"/>
              </a:solidFill>
              <a:latin typeface="Comic Sans MS" panose="030F0902030302020204" pitchFamily="66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002060"/>
                </a:solidFill>
              </a:rPr>
              <a:t>Top: </a:t>
            </a:r>
            <a:r>
              <a:rPr lang="en-GB" sz="2400" b="1" dirty="0" err="1">
                <a:solidFill>
                  <a:srgbClr val="002060"/>
                </a:solidFill>
              </a:rPr>
              <a:t>ScintPos</a:t>
            </a:r>
            <a:r>
              <a:rPr lang="en-GB" sz="2400" b="1" dirty="0">
                <a:solidFill>
                  <a:srgbClr val="002060"/>
                </a:solidFill>
              </a:rPr>
              <a:t>[</a:t>
            </a:r>
            <a:r>
              <a:rPr lang="en-GB" sz="2400" b="1" dirty="0">
                <a:solidFill>
                  <a:srgbClr val="002060"/>
                </a:solidFill>
                <a:latin typeface="Comic Sans MS" panose="030F0902030302020204" pitchFamily="66" charset="0"/>
              </a:rPr>
              <a:t>1</a:t>
            </a:r>
            <a:r>
              <a:rPr lang="en-GB" sz="2400" b="1" dirty="0">
                <a:solidFill>
                  <a:srgbClr val="002060"/>
                </a:solidFill>
              </a:rPr>
              <a:t>] = </a:t>
            </a:r>
            <a:r>
              <a:rPr lang="en-GB" sz="2400" b="1" dirty="0">
                <a:solidFill>
                  <a:srgbClr val="C00000"/>
                </a:solidFill>
              </a:rPr>
              <a:t>3</a:t>
            </a:r>
            <a:r>
              <a:rPr lang="en-GB" sz="2400" b="1" dirty="0">
                <a:solidFill>
                  <a:srgbClr val="C00000"/>
                </a:solidFill>
                <a:latin typeface="Comic Sans MS" panose="030F0902030302020204" pitchFamily="66" charset="0"/>
              </a:rPr>
              <a:t> </a:t>
            </a:r>
            <a:r>
              <a:rPr lang="en-GB" sz="2400" b="1" dirty="0">
                <a:solidFill>
                  <a:srgbClr val="C00000"/>
                </a:solidFill>
              </a:rPr>
              <a:t>mm</a:t>
            </a:r>
            <a:r>
              <a:rPr lang="en-GB" sz="2400" b="1" dirty="0">
                <a:solidFill>
                  <a:srgbClr val="002060"/>
                </a:solidFill>
              </a:rPr>
              <a:t>.</a:t>
            </a:r>
            <a:endParaRPr lang="en-GB" sz="2400" b="1" dirty="0">
              <a:solidFill>
                <a:srgbClr val="002060"/>
              </a:solidFill>
              <a:latin typeface="Comic Sans MS" panose="030F0902030302020204" pitchFamily="66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 dirty="0">
                <a:solidFill>
                  <a:srgbClr val="002060"/>
                </a:solidFill>
              </a:rPr>
              <a:t>Bottom: ScintPos[2] = </a:t>
            </a:r>
            <a:endParaRPr lang="en-US" sz="2400" b="1" dirty="0">
              <a:solidFill>
                <a:srgbClr val="002060"/>
              </a:solidFill>
              <a:latin typeface="Comic Sans MS" panose="030F0902030302020204" pitchFamily="66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 dirty="0">
                <a:solidFill>
                  <a:srgbClr val="C00000"/>
                </a:solidFill>
              </a:rPr>
              <a:t>931,5 mm</a:t>
            </a:r>
            <a:r>
              <a:rPr lang="ru" sz="2400" b="1" dirty="0">
                <a:solidFill>
                  <a:srgbClr val="002060"/>
                </a:solidFill>
              </a:rPr>
              <a:t>.</a:t>
            </a:r>
            <a:endParaRPr sz="2400" b="1" dirty="0">
              <a:solidFill>
                <a:srgbClr val="002060"/>
              </a:solidFill>
              <a:latin typeface="Comic Sans MS" panose="030F0902030302020204" pitchFamily="66" charset="0"/>
            </a:endParaRPr>
          </a:p>
        </p:txBody>
      </p:sp>
      <p:sp>
        <p:nvSpPr>
          <p:cNvPr id="14" name="Google Shape;75;p16">
            <a:extLst>
              <a:ext uri="{FF2B5EF4-FFF2-40B4-BE49-F238E27FC236}">
                <a16:creationId xmlns:a16="http://schemas.microsoft.com/office/drawing/2014/main" id="{C8AB744C-D22D-7E08-C10E-A62CB40F8848}"/>
              </a:ext>
            </a:extLst>
          </p:cNvPr>
          <p:cNvSpPr/>
          <p:nvPr/>
        </p:nvSpPr>
        <p:spPr>
          <a:xfrm rot="10800000">
            <a:off x="8637525" y="1513479"/>
            <a:ext cx="846300" cy="217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76;p16">
            <a:extLst>
              <a:ext uri="{FF2B5EF4-FFF2-40B4-BE49-F238E27FC236}">
                <a16:creationId xmlns:a16="http://schemas.microsoft.com/office/drawing/2014/main" id="{7ABD28D6-A1A7-6A7D-76C0-ACA57D5C9368}"/>
              </a:ext>
            </a:extLst>
          </p:cNvPr>
          <p:cNvSpPr txBox="1"/>
          <p:nvPr/>
        </p:nvSpPr>
        <p:spPr>
          <a:xfrm>
            <a:off x="9611695" y="1353581"/>
            <a:ext cx="1736886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 dirty="0">
                <a:solidFill>
                  <a:schemeClr val="accent2"/>
                </a:solidFill>
                <a:highlight>
                  <a:srgbClr val="FFFF00"/>
                </a:highlight>
              </a:rPr>
              <a:t>Top</a:t>
            </a:r>
            <a:endParaRPr lang="en-US" sz="2400" b="1" dirty="0">
              <a:solidFill>
                <a:schemeClr val="accent2"/>
              </a:solidFill>
              <a:highlight>
                <a:srgbClr val="FFFF00"/>
              </a:highlight>
              <a:latin typeface="Comic Sans MS" panose="030F0902030302020204" pitchFamily="66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 dirty="0">
                <a:solidFill>
                  <a:schemeClr val="accent2"/>
                </a:solidFill>
                <a:highlight>
                  <a:srgbClr val="FFFF00"/>
                </a:highlight>
              </a:rPr>
              <a:t>scintillator</a:t>
            </a:r>
            <a:endParaRPr sz="2400" b="1" dirty="0">
              <a:solidFill>
                <a:schemeClr val="accent2"/>
              </a:solidFill>
              <a:highlight>
                <a:srgbClr val="FFFF00"/>
              </a:highlight>
              <a:latin typeface="Comic Sans MS" panose="030F0902030302020204" pitchFamily="66" charset="0"/>
            </a:endParaRPr>
          </a:p>
        </p:txBody>
      </p:sp>
      <p:sp>
        <p:nvSpPr>
          <p:cNvPr id="16" name="Google Shape;77;p16">
            <a:extLst>
              <a:ext uri="{FF2B5EF4-FFF2-40B4-BE49-F238E27FC236}">
                <a16:creationId xmlns:a16="http://schemas.microsoft.com/office/drawing/2014/main" id="{FD469E14-2F1B-9649-4E25-1092054AFED7}"/>
              </a:ext>
            </a:extLst>
          </p:cNvPr>
          <p:cNvSpPr/>
          <p:nvPr/>
        </p:nvSpPr>
        <p:spPr>
          <a:xfrm rot="13296271">
            <a:off x="8547318" y="5262163"/>
            <a:ext cx="1324058" cy="23130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78;p16">
            <a:extLst>
              <a:ext uri="{FF2B5EF4-FFF2-40B4-BE49-F238E27FC236}">
                <a16:creationId xmlns:a16="http://schemas.microsoft.com/office/drawing/2014/main" id="{813487A7-14D2-1F73-9C58-E06CD054A537}"/>
              </a:ext>
            </a:extLst>
          </p:cNvPr>
          <p:cNvSpPr txBox="1"/>
          <p:nvPr/>
        </p:nvSpPr>
        <p:spPr>
          <a:xfrm>
            <a:off x="9767599" y="5487250"/>
            <a:ext cx="1560802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 dirty="0">
                <a:solidFill>
                  <a:schemeClr val="accent2"/>
                </a:solidFill>
                <a:highlight>
                  <a:srgbClr val="FFFF00"/>
                </a:highlight>
              </a:rPr>
              <a:t>Bottom</a:t>
            </a:r>
            <a:r>
              <a:rPr lang="en-US" sz="2400" b="1" dirty="0">
                <a:solidFill>
                  <a:schemeClr val="accent2"/>
                </a:solidFill>
                <a:highlight>
                  <a:srgbClr val="FFFF00"/>
                </a:highlight>
                <a:latin typeface="Comic Sans MS" panose="030F0902030302020204" pitchFamily="66" charset="0"/>
              </a:rPr>
              <a:t> </a:t>
            </a:r>
            <a:r>
              <a:rPr lang="ru" sz="2400" b="1" dirty="0">
                <a:solidFill>
                  <a:schemeClr val="accent2"/>
                </a:solidFill>
                <a:highlight>
                  <a:srgbClr val="FFFF00"/>
                </a:highlight>
              </a:rPr>
              <a:t>scintillator</a:t>
            </a:r>
            <a:endParaRPr sz="2400" b="1" dirty="0">
              <a:solidFill>
                <a:schemeClr val="accent2"/>
              </a:solidFill>
              <a:highlight>
                <a:srgbClr val="FFFF00"/>
              </a:highlight>
              <a:latin typeface="Comic Sans MS" panose="030F0902030302020204" pitchFamily="66" charset="0"/>
            </a:endParaRPr>
          </a:p>
        </p:txBody>
      </p:sp>
      <p:sp>
        <p:nvSpPr>
          <p:cNvPr id="21" name="Google Shape;82;p16">
            <a:extLst>
              <a:ext uri="{FF2B5EF4-FFF2-40B4-BE49-F238E27FC236}">
                <a16:creationId xmlns:a16="http://schemas.microsoft.com/office/drawing/2014/main" id="{2F86E53F-3728-6198-A292-087EB7D856DB}"/>
              </a:ext>
            </a:extLst>
          </p:cNvPr>
          <p:cNvSpPr txBox="1"/>
          <p:nvPr/>
        </p:nvSpPr>
        <p:spPr>
          <a:xfrm>
            <a:off x="8843978" y="1901725"/>
            <a:ext cx="4512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 dirty="0">
                <a:solidFill>
                  <a:srgbClr val="00B050"/>
                </a:solidFill>
              </a:rPr>
              <a:t>Si</a:t>
            </a:r>
            <a:endParaRPr sz="2400" b="1" dirty="0">
              <a:solidFill>
                <a:srgbClr val="00B050"/>
              </a:solidFill>
              <a:latin typeface="Comic Sans MS" panose="030F0902030302020204" pitchFamily="66" charset="0"/>
            </a:endParaRPr>
          </a:p>
        </p:txBody>
      </p:sp>
      <p:sp>
        <p:nvSpPr>
          <p:cNvPr id="35" name="Google Shape;82;p16">
            <a:extLst>
              <a:ext uri="{FF2B5EF4-FFF2-40B4-BE49-F238E27FC236}">
                <a16:creationId xmlns:a16="http://schemas.microsoft.com/office/drawing/2014/main" id="{97825F5B-8E3A-8006-4243-CCB7C246FD71}"/>
              </a:ext>
            </a:extLst>
          </p:cNvPr>
          <p:cNvSpPr txBox="1"/>
          <p:nvPr/>
        </p:nvSpPr>
        <p:spPr>
          <a:xfrm>
            <a:off x="8832987" y="2664634"/>
            <a:ext cx="4512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 dirty="0">
                <a:solidFill>
                  <a:srgbClr val="00B050"/>
                </a:solidFill>
              </a:rPr>
              <a:t>Si</a:t>
            </a:r>
            <a:endParaRPr sz="2400" b="1" dirty="0">
              <a:solidFill>
                <a:srgbClr val="00B050"/>
              </a:solidFill>
              <a:latin typeface="Comic Sans MS" panose="030F0902030302020204" pitchFamily="66" charset="0"/>
            </a:endParaRPr>
          </a:p>
        </p:txBody>
      </p:sp>
      <p:sp>
        <p:nvSpPr>
          <p:cNvPr id="36" name="Google Shape;82;p16">
            <a:extLst>
              <a:ext uri="{FF2B5EF4-FFF2-40B4-BE49-F238E27FC236}">
                <a16:creationId xmlns:a16="http://schemas.microsoft.com/office/drawing/2014/main" id="{92F1957B-7920-2B90-46F9-5EF11EFAD575}"/>
              </a:ext>
            </a:extLst>
          </p:cNvPr>
          <p:cNvSpPr txBox="1"/>
          <p:nvPr/>
        </p:nvSpPr>
        <p:spPr>
          <a:xfrm>
            <a:off x="8843978" y="3718622"/>
            <a:ext cx="4512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 dirty="0">
                <a:solidFill>
                  <a:srgbClr val="00B050"/>
                </a:solidFill>
              </a:rPr>
              <a:t>Si</a:t>
            </a:r>
            <a:endParaRPr sz="2400" b="1" dirty="0">
              <a:solidFill>
                <a:srgbClr val="00B050"/>
              </a:solidFill>
              <a:latin typeface="Comic Sans MS" panose="030F0902030302020204" pitchFamily="66" charset="0"/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938E21E-B733-D8B6-5DE7-6386A41690F7}"/>
              </a:ext>
            </a:extLst>
          </p:cNvPr>
          <p:cNvCxnSpPr>
            <a:stCxn id="21" idx="2"/>
          </p:cNvCxnSpPr>
          <p:nvPr/>
        </p:nvCxnSpPr>
        <p:spPr>
          <a:xfrm flipH="1">
            <a:off x="8637525" y="2455693"/>
            <a:ext cx="432053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1709B53-0856-D6DC-632D-5DC7379D82D6}"/>
              </a:ext>
            </a:extLst>
          </p:cNvPr>
          <p:cNvCxnSpPr/>
          <p:nvPr/>
        </p:nvCxnSpPr>
        <p:spPr>
          <a:xfrm flipH="1">
            <a:off x="8662925" y="3179593"/>
            <a:ext cx="432053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A769B6E-B203-9A21-D0C0-D6887D9C2656}"/>
              </a:ext>
            </a:extLst>
          </p:cNvPr>
          <p:cNvCxnSpPr/>
          <p:nvPr/>
        </p:nvCxnSpPr>
        <p:spPr>
          <a:xfrm flipH="1">
            <a:off x="8656124" y="4208293"/>
            <a:ext cx="432053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E4530F2-FA7B-3322-2F32-650F67E5DC6A}"/>
              </a:ext>
            </a:extLst>
          </p:cNvPr>
          <p:cNvSpPr txBox="1"/>
          <p:nvPr/>
        </p:nvSpPr>
        <p:spPr>
          <a:xfrm>
            <a:off x="0" y="6493780"/>
            <a:ext cx="1600200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E. </a:t>
            </a:r>
            <a:r>
              <a:rPr lang="en-US" dirty="0" err="1">
                <a:solidFill>
                  <a:schemeClr val="bg1"/>
                </a:solidFill>
                <a:latin typeface="Comic Sans MS" panose="030F0902030302020204" pitchFamily="66" charset="0"/>
              </a:rPr>
              <a:t>Kokoulina</a:t>
            </a:r>
            <a:endParaRPr lang="en-RU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EC4CE9-A7F0-A6CD-34E2-65E991E475D0}"/>
              </a:ext>
            </a:extLst>
          </p:cNvPr>
          <p:cNvSpPr txBox="1"/>
          <p:nvPr/>
        </p:nvSpPr>
        <p:spPr>
          <a:xfrm>
            <a:off x="1600201" y="6493780"/>
            <a:ext cx="754379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MiniSPD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 test bench for testing of SPD detectors prototypes</a:t>
            </a:r>
            <a:endParaRPr lang="en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D8F039-4919-E427-9BC8-83CB7D411D8E}"/>
              </a:ext>
            </a:extLst>
          </p:cNvPr>
          <p:cNvSpPr txBox="1"/>
          <p:nvPr/>
        </p:nvSpPr>
        <p:spPr>
          <a:xfrm>
            <a:off x="9144000" y="6493780"/>
            <a:ext cx="3048000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6</a:t>
            </a:r>
            <a:r>
              <a:rPr lang="en-US" baseline="30000" dirty="0">
                <a:solidFill>
                  <a:schemeClr val="bg1"/>
                </a:solidFill>
                <a:latin typeface="Comic Sans MS" panose="030F0902030302020204" pitchFamily="66" charset="0"/>
              </a:rPr>
              <a:t>th</a:t>
            </a:r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 ICPPA, Moscow, Russia</a:t>
            </a:r>
            <a:endParaRPr lang="en-RU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004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5A37D4D-75B7-D9EA-B88C-01B87BD57259}"/>
              </a:ext>
            </a:extLst>
          </p:cNvPr>
          <p:cNvSpPr txBox="1"/>
          <p:nvPr/>
        </p:nvSpPr>
        <p:spPr>
          <a:xfrm>
            <a:off x="-11570" y="17039"/>
            <a:ext cx="12191999" cy="1226815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0">
                <a:srgbClr val="C00000">
                  <a:tint val="44500"/>
                  <a:satMod val="160000"/>
                  <a:lumMod val="36780"/>
                  <a:lumOff val="6322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E6243C-3561-AE38-A8AC-C13FC560592E}"/>
              </a:ext>
            </a:extLst>
          </p:cNvPr>
          <p:cNvSpPr txBox="1"/>
          <p:nvPr/>
        </p:nvSpPr>
        <p:spPr>
          <a:xfrm>
            <a:off x="0" y="574856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902030302020204" pitchFamily="66" charset="0"/>
              </a:rPr>
              <a:t>Description of Si-modules</a:t>
            </a:r>
            <a:endParaRPr lang="en-RU" sz="3600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DC9EE8-0745-65D6-45F0-11557E929C8B}"/>
              </a:ext>
            </a:extLst>
          </p:cNvPr>
          <p:cNvSpPr txBox="1"/>
          <p:nvPr/>
        </p:nvSpPr>
        <p:spPr>
          <a:xfrm>
            <a:off x="0" y="0"/>
            <a:ext cx="6096000" cy="42826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599D9C-36CA-AC79-BE1D-ACC32D97057E}"/>
              </a:ext>
            </a:extLst>
          </p:cNvPr>
          <p:cNvSpPr txBox="1"/>
          <p:nvPr/>
        </p:nvSpPr>
        <p:spPr>
          <a:xfrm>
            <a:off x="6096001" y="1725"/>
            <a:ext cx="6096000" cy="4282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RU" dirty="0"/>
          </a:p>
        </p:txBody>
      </p:sp>
      <p:pic>
        <p:nvPicPr>
          <p:cNvPr id="42" name="Рисунок 10">
            <a:extLst>
              <a:ext uri="{FF2B5EF4-FFF2-40B4-BE49-F238E27FC236}">
                <a16:creationId xmlns:a16="http://schemas.microsoft.com/office/drawing/2014/main" id="{EF5C20AD-AC6F-EB67-D129-AC66AF192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061" y="1890456"/>
            <a:ext cx="2665077" cy="18983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C268137D-7F42-55E7-2414-578BFB898D6D}"/>
              </a:ext>
            </a:extLst>
          </p:cNvPr>
          <p:cNvSpPr txBox="1"/>
          <p:nvPr/>
        </p:nvSpPr>
        <p:spPr>
          <a:xfrm>
            <a:off x="1774752" y="2195883"/>
            <a:ext cx="35124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9A5011A-0D5B-5C9C-72A4-4C9884A3A306}"/>
              </a:ext>
            </a:extLst>
          </p:cNvPr>
          <p:cNvSpPr txBox="1"/>
          <p:nvPr/>
        </p:nvSpPr>
        <p:spPr>
          <a:xfrm>
            <a:off x="2790087" y="2474336"/>
            <a:ext cx="35124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45" name="Рисунок 12">
            <a:extLst>
              <a:ext uri="{FF2B5EF4-FFF2-40B4-BE49-F238E27FC236}">
                <a16:creationId xmlns:a16="http://schemas.microsoft.com/office/drawing/2014/main" id="{94D59D76-7FC4-9EDB-9E6C-ED7FAA7FA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566" y="1893676"/>
            <a:ext cx="2781607" cy="189508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F17FE661-E12C-41B6-5810-43B58B2E4C30}"/>
              </a:ext>
            </a:extLst>
          </p:cNvPr>
          <p:cNvSpPr txBox="1"/>
          <p:nvPr/>
        </p:nvSpPr>
        <p:spPr>
          <a:xfrm>
            <a:off x="5189464" y="2227029"/>
            <a:ext cx="35124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/>
              <a:t>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A6ACB19-A57C-2806-8D7A-8602B7CD1C5E}"/>
              </a:ext>
            </a:extLst>
          </p:cNvPr>
          <p:cNvSpPr txBox="1"/>
          <p:nvPr/>
        </p:nvSpPr>
        <p:spPr>
          <a:xfrm>
            <a:off x="6204799" y="2279093"/>
            <a:ext cx="35124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F05238A-14E3-1E51-AB50-C9B98ABCE7B2}"/>
              </a:ext>
            </a:extLst>
          </p:cNvPr>
          <p:cNvSpPr txBox="1"/>
          <p:nvPr/>
        </p:nvSpPr>
        <p:spPr>
          <a:xfrm>
            <a:off x="6201081" y="2638631"/>
            <a:ext cx="35124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/>
              <a:t>6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280BA07-8D0D-61EA-8C53-878A08752FC8}"/>
              </a:ext>
            </a:extLst>
          </p:cNvPr>
          <p:cNvSpPr txBox="1"/>
          <p:nvPr/>
        </p:nvSpPr>
        <p:spPr>
          <a:xfrm>
            <a:off x="5194639" y="2737430"/>
            <a:ext cx="35124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chemeClr val="bg1"/>
                </a:solidFill>
              </a:rPr>
              <a:t>5</a:t>
            </a:r>
          </a:p>
        </p:txBody>
      </p:sp>
      <p:pic>
        <p:nvPicPr>
          <p:cNvPr id="50" name="Рисунок 14">
            <a:extLst>
              <a:ext uri="{FF2B5EF4-FFF2-40B4-BE49-F238E27FC236}">
                <a16:creationId xmlns:a16="http://schemas.microsoft.com/office/drawing/2014/main" id="{4D3EF045-364F-1369-10C2-32B82C269D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2025" y="1893676"/>
            <a:ext cx="2911581" cy="1916295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A24FCAA5-4787-9997-A86B-A5395DF0A170}"/>
              </a:ext>
            </a:extLst>
          </p:cNvPr>
          <p:cNvSpPr txBox="1"/>
          <p:nvPr/>
        </p:nvSpPr>
        <p:spPr>
          <a:xfrm>
            <a:off x="8918911" y="2330854"/>
            <a:ext cx="33503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BB8DA95-445B-DD0D-A81A-54433834E106}"/>
              </a:ext>
            </a:extLst>
          </p:cNvPr>
          <p:cNvSpPr txBox="1"/>
          <p:nvPr/>
        </p:nvSpPr>
        <p:spPr>
          <a:xfrm>
            <a:off x="10033537" y="2213687"/>
            <a:ext cx="4296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/>
              <a:t>8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8020C40-E62D-8779-6FE8-3981925369F1}"/>
              </a:ext>
            </a:extLst>
          </p:cNvPr>
          <p:cNvSpPr txBox="1"/>
          <p:nvPr/>
        </p:nvSpPr>
        <p:spPr>
          <a:xfrm>
            <a:off x="1225606" y="3948878"/>
            <a:ext cx="26325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omic Sans MS" panose="030F0902030302020204" pitchFamily="66" charset="0"/>
              </a:rPr>
              <a:t>1 - U/X, 2 – U/X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A2A9A60-195A-57B4-2834-1B1409FEA13E}"/>
              </a:ext>
            </a:extLst>
          </p:cNvPr>
          <p:cNvSpPr txBox="1"/>
          <p:nvPr/>
        </p:nvSpPr>
        <p:spPr>
          <a:xfrm>
            <a:off x="4530403" y="3926211"/>
            <a:ext cx="29419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omic Sans MS" panose="030F0902030302020204" pitchFamily="66" charset="0"/>
              </a:rPr>
              <a:t>3 – X/U,  4 – Y/U</a:t>
            </a:r>
          </a:p>
          <a:p>
            <a:r>
              <a:rPr lang="en-US" sz="2400" b="1" dirty="0">
                <a:solidFill>
                  <a:srgbClr val="C00000"/>
                </a:solidFill>
                <a:latin typeface="Comic Sans MS" panose="030F0902030302020204" pitchFamily="66" charset="0"/>
              </a:rPr>
              <a:t>5 – U/X,  6 – X/U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611A733-7F21-3C90-A81B-05F08D02D8A2}"/>
              </a:ext>
            </a:extLst>
          </p:cNvPr>
          <p:cNvSpPr txBox="1"/>
          <p:nvPr/>
        </p:nvSpPr>
        <p:spPr>
          <a:xfrm>
            <a:off x="8304756" y="3945978"/>
            <a:ext cx="27888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omic Sans MS" panose="030F0902030302020204" pitchFamily="66" charset="0"/>
              </a:rPr>
              <a:t>7 - U/X, 8 – X/U 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449CEC4-0A0A-87FF-EDF9-7C699CD6484B}"/>
              </a:ext>
            </a:extLst>
          </p:cNvPr>
          <p:cNvSpPr txBox="1"/>
          <p:nvPr/>
        </p:nvSpPr>
        <p:spPr>
          <a:xfrm>
            <a:off x="1943100" y="1344589"/>
            <a:ext cx="847414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omic Sans MS" panose="030F0902030302020204" pitchFamily="66" charset="0"/>
              </a:rPr>
              <a:t>Coordinates (top/bottom): X – 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Comic Sans MS" panose="030F0902030302020204" pitchFamily="66" charset="0"/>
              </a:rPr>
              <a:t>light</a:t>
            </a:r>
            <a:r>
              <a:rPr lang="en-US" sz="2800" b="1" dirty="0">
                <a:solidFill>
                  <a:srgbClr val="C00000"/>
                </a:solidFill>
                <a:latin typeface="Comic Sans MS" panose="030F0902030302020204" pitchFamily="66" charset="0"/>
              </a:rPr>
              <a:t>, U – 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902030302020204" pitchFamily="66" charset="0"/>
              </a:rPr>
              <a:t>dark</a:t>
            </a:r>
            <a:r>
              <a:rPr lang="en-US" sz="2800" b="1" dirty="0">
                <a:solidFill>
                  <a:srgbClr val="C00000"/>
                </a:solidFill>
                <a:latin typeface="Comic Sans MS" panose="030F0902030302020204" pitchFamily="66" charset="0"/>
              </a:rPr>
              <a:t>. 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D3AD626-E361-12E1-A610-F1A1D85E2B6A}"/>
              </a:ext>
            </a:extLst>
          </p:cNvPr>
          <p:cNvSpPr txBox="1"/>
          <p:nvPr/>
        </p:nvSpPr>
        <p:spPr>
          <a:xfrm>
            <a:off x="1129958" y="4651390"/>
            <a:ext cx="53657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Comic Sans MS" panose="030F0902030302020204" pitchFamily="66" charset="0"/>
              </a:rPr>
              <a:t>Numeration of strips </a:t>
            </a:r>
          </a:p>
          <a:p>
            <a:r>
              <a:rPr lang="en-U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left -&gt; right:</a:t>
            </a:r>
            <a:r>
              <a:rPr lang="en-US" sz="2400" dirty="0">
                <a:solidFill>
                  <a:srgbClr val="002060"/>
                </a:solidFill>
                <a:latin typeface="Comic Sans MS" panose="030F0902030302020204" pitchFamily="66" charset="0"/>
              </a:rPr>
              <a:t> X1, X2, X4, X5, X7, U1,    </a:t>
            </a:r>
          </a:p>
          <a:p>
            <a:r>
              <a:rPr lang="en-US" sz="2400" dirty="0">
                <a:solidFill>
                  <a:srgbClr val="002060"/>
                </a:solidFill>
                <a:latin typeface="Comic Sans MS" panose="030F0902030302020204" pitchFamily="66" charset="0"/>
              </a:rPr>
              <a:t>                     U2, U3, U4, U5, U7;</a:t>
            </a:r>
          </a:p>
          <a:p>
            <a:r>
              <a:rPr lang="en-U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right -&gt; left:  </a:t>
            </a:r>
            <a:r>
              <a:rPr lang="en-US" sz="2400" dirty="0">
                <a:solidFill>
                  <a:srgbClr val="002060"/>
                </a:solidFill>
                <a:latin typeface="Comic Sans MS" panose="030F0902030302020204" pitchFamily="66" charset="0"/>
              </a:rPr>
              <a:t>X3, X6, X8, U6, U8.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35EFCDC-C6B4-4E0C-FB5C-E799B7B898D5}"/>
              </a:ext>
            </a:extLst>
          </p:cNvPr>
          <p:cNvSpPr txBox="1"/>
          <p:nvPr/>
        </p:nvSpPr>
        <p:spPr>
          <a:xfrm>
            <a:off x="7596426" y="4790084"/>
            <a:ext cx="36335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omic Sans MS" panose="030F0902030302020204" pitchFamily="66" charset="0"/>
              </a:rPr>
              <a:t>Thickness – 0.3 mm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</a:p>
          <a:p>
            <a:r>
              <a:rPr lang="en-US" sz="2400" dirty="0">
                <a:solidFill>
                  <a:srgbClr val="002060"/>
                </a:solidFill>
                <a:latin typeface="Comic Sans MS" panose="030F0902030302020204" pitchFamily="66" charset="0"/>
              </a:rPr>
              <a:t>Number of strips – 640</a:t>
            </a:r>
          </a:p>
          <a:p>
            <a:r>
              <a:rPr lang="en-US" sz="2400" dirty="0">
                <a:solidFill>
                  <a:srgbClr val="002060"/>
                </a:solidFill>
                <a:latin typeface="Comic Sans MS" panose="030F0902030302020204" pitchFamily="66" charset="0"/>
              </a:rPr>
              <a:t>Pitch – 0,095 mm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7E794B-87B3-2E75-44C3-D8A48527FEFD}"/>
              </a:ext>
            </a:extLst>
          </p:cNvPr>
          <p:cNvSpPr txBox="1"/>
          <p:nvPr/>
        </p:nvSpPr>
        <p:spPr>
          <a:xfrm>
            <a:off x="0" y="6493780"/>
            <a:ext cx="1600200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E. </a:t>
            </a:r>
            <a:r>
              <a:rPr lang="en-US" dirty="0" err="1">
                <a:solidFill>
                  <a:schemeClr val="bg1"/>
                </a:solidFill>
                <a:latin typeface="Comic Sans MS" panose="030F0902030302020204" pitchFamily="66" charset="0"/>
              </a:rPr>
              <a:t>Kokoulina</a:t>
            </a:r>
            <a:endParaRPr lang="en-RU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8CCA5D-C7B2-BCBB-57AA-0F7CAAD5FF7A}"/>
              </a:ext>
            </a:extLst>
          </p:cNvPr>
          <p:cNvSpPr txBox="1"/>
          <p:nvPr/>
        </p:nvSpPr>
        <p:spPr>
          <a:xfrm>
            <a:off x="1600201" y="6493780"/>
            <a:ext cx="754379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MiniSPD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 test bench for testing of SPD detectors prototypes</a:t>
            </a:r>
            <a:endParaRPr lang="en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52C640-B4FE-6E3F-1CFA-F62D6A7CFB7F}"/>
              </a:ext>
            </a:extLst>
          </p:cNvPr>
          <p:cNvSpPr txBox="1"/>
          <p:nvPr/>
        </p:nvSpPr>
        <p:spPr>
          <a:xfrm>
            <a:off x="9144000" y="6493780"/>
            <a:ext cx="3048000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6</a:t>
            </a:r>
            <a:r>
              <a:rPr lang="en-US" baseline="30000" dirty="0">
                <a:solidFill>
                  <a:schemeClr val="bg1"/>
                </a:solidFill>
                <a:latin typeface="Comic Sans MS" panose="030F0902030302020204" pitchFamily="66" charset="0"/>
              </a:rPr>
              <a:t>th</a:t>
            </a:r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 ICPPA, Moscow, Russia</a:t>
            </a:r>
            <a:endParaRPr lang="en-RU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F25FA0-E35A-8C18-259A-4554720C7BF1}"/>
              </a:ext>
            </a:extLst>
          </p:cNvPr>
          <p:cNvSpPr txBox="1"/>
          <p:nvPr/>
        </p:nvSpPr>
        <p:spPr>
          <a:xfrm>
            <a:off x="8372413" y="4357098"/>
            <a:ext cx="25308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C00000"/>
                </a:solidFill>
                <a:effectLst/>
                <a:latin typeface="Comic Sans MS" panose="030F0902030302020204" pitchFamily="66" charset="0"/>
              </a:rPr>
              <a:t>U-coordinate, ±2.5˚</a:t>
            </a:r>
            <a:r>
              <a:rPr lang="en-GB" sz="1050" baseline="30000" dirty="0">
                <a:solidFill>
                  <a:srgbClr val="C00000"/>
                </a:solidFill>
                <a:effectLst/>
                <a:latin typeface="CMSY8"/>
              </a:rPr>
              <a:t> </a:t>
            </a:r>
            <a:endParaRPr lang="en-GB" baseline="30000" dirty="0">
              <a:solidFill>
                <a:srgbClr val="C00000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76ECED0-1DC3-9FCB-321E-12BFCB713E9B}"/>
              </a:ext>
            </a:extLst>
          </p:cNvPr>
          <p:cNvSpPr txBox="1"/>
          <p:nvPr/>
        </p:nvSpPr>
        <p:spPr>
          <a:xfrm>
            <a:off x="11348581" y="6026310"/>
            <a:ext cx="843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U" b="1" dirty="0">
                <a:solidFill>
                  <a:srgbClr val="C00000"/>
                </a:solidFill>
                <a:latin typeface="Comic Sans MS" panose="030F0902030302020204" pitchFamily="66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034323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4393</TotalTime>
  <Words>3018</Words>
  <Application>Microsoft Macintosh PowerPoint</Application>
  <PresentationFormat>Widescreen</PresentationFormat>
  <Paragraphs>567</Paragraphs>
  <Slides>39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3" baseType="lpstr">
      <vt:lpstr>Arial</vt:lpstr>
      <vt:lpstr>Calibri</vt:lpstr>
      <vt:lpstr>Calibri Light</vt:lpstr>
      <vt:lpstr>Cambria Math</vt:lpstr>
      <vt:lpstr>CMSY8</vt:lpstr>
      <vt:lpstr>Comic Sans MS</vt:lpstr>
      <vt:lpstr>Graphik</vt:lpstr>
      <vt:lpstr>Liberation Sans</vt:lpstr>
      <vt:lpstr>Source Sans Pro</vt:lpstr>
      <vt:lpstr>Times New Roman</vt:lpstr>
      <vt:lpstr>Wingdings</vt:lpstr>
      <vt:lpstr>Wingdings 3</vt:lpstr>
      <vt:lpstr>Office Theme</vt:lpstr>
      <vt:lpstr>Paint.Picture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Helen Admin</dc:creator>
  <cp:lastModifiedBy>Helen Admin</cp:lastModifiedBy>
  <cp:revision>50</cp:revision>
  <dcterms:created xsi:type="dcterms:W3CDTF">2022-05-31T11:22:13Z</dcterms:created>
  <dcterms:modified xsi:type="dcterms:W3CDTF">2022-11-30T05:09:39Z</dcterms:modified>
</cp:coreProperties>
</file>