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4391" r:id="rId2"/>
  </p:sldMasterIdLst>
  <p:notesMasterIdLst>
    <p:notesMasterId r:id="rId17"/>
  </p:notesMasterIdLst>
  <p:sldIdLst>
    <p:sldId id="379" r:id="rId3"/>
    <p:sldId id="395" r:id="rId4"/>
    <p:sldId id="404" r:id="rId5"/>
    <p:sldId id="399" r:id="rId6"/>
    <p:sldId id="400" r:id="rId7"/>
    <p:sldId id="411" r:id="rId8"/>
    <p:sldId id="412" r:id="rId9"/>
    <p:sldId id="406" r:id="rId10"/>
    <p:sldId id="419" r:id="rId11"/>
    <p:sldId id="420" r:id="rId12"/>
    <p:sldId id="421" r:id="rId13"/>
    <p:sldId id="410" r:id="rId14"/>
    <p:sldId id="385" r:id="rId15"/>
    <p:sldId id="402" r:id="rId16"/>
  </p:sldIdLst>
  <p:sldSz cx="9144000" cy="6858000" type="screen4x3"/>
  <p:notesSz cx="7315200" cy="9601200"/>
  <p:defaultTextStyle>
    <a:defPPr>
      <a:defRPr lang="en-GB"/>
    </a:defPPr>
    <a:lvl1pPr algn="l" defTabSz="449263" rtl="0" fontAlgn="base">
      <a:spcBef>
        <a:spcPct val="0"/>
      </a:spcBef>
      <a:spcAft>
        <a:spcPct val="0"/>
      </a:spcAft>
      <a:buClr>
        <a:srgbClr val="000000"/>
      </a:buClr>
      <a:buSzPct val="100000"/>
      <a:buFont typeface="Times New Roman" pitchFamily="18" charset="0"/>
      <a:defRPr sz="2800" b="1" kern="1200">
        <a:solidFill>
          <a:schemeClr val="bg1"/>
        </a:solidFill>
        <a:latin typeface="Times New Roman" pitchFamily="18" charset="0"/>
        <a:ea typeface="SimSun" pitchFamily="2" charset="-122"/>
        <a:cs typeface="+mn-cs"/>
      </a:defRPr>
    </a:lvl1pPr>
    <a:lvl2pPr marL="742950" indent="-285750" algn="l" defTabSz="449263" rtl="0" fontAlgn="base">
      <a:spcBef>
        <a:spcPct val="0"/>
      </a:spcBef>
      <a:spcAft>
        <a:spcPct val="0"/>
      </a:spcAft>
      <a:buClr>
        <a:srgbClr val="000000"/>
      </a:buClr>
      <a:buSzPct val="100000"/>
      <a:buFont typeface="Times New Roman" pitchFamily="18" charset="0"/>
      <a:defRPr sz="2800" b="1" kern="1200">
        <a:solidFill>
          <a:schemeClr val="bg1"/>
        </a:solidFill>
        <a:latin typeface="Times New Roman" pitchFamily="18" charset="0"/>
        <a:ea typeface="SimSun" pitchFamily="2" charset="-122"/>
        <a:cs typeface="+mn-cs"/>
      </a:defRPr>
    </a:lvl2pPr>
    <a:lvl3pPr marL="1143000" indent="-228600" algn="l" defTabSz="449263" rtl="0" fontAlgn="base">
      <a:spcBef>
        <a:spcPct val="0"/>
      </a:spcBef>
      <a:spcAft>
        <a:spcPct val="0"/>
      </a:spcAft>
      <a:buClr>
        <a:srgbClr val="000000"/>
      </a:buClr>
      <a:buSzPct val="100000"/>
      <a:buFont typeface="Times New Roman" pitchFamily="18" charset="0"/>
      <a:defRPr sz="2800" b="1" kern="1200">
        <a:solidFill>
          <a:schemeClr val="bg1"/>
        </a:solidFill>
        <a:latin typeface="Times New Roman" pitchFamily="18" charset="0"/>
        <a:ea typeface="SimSun" pitchFamily="2" charset="-122"/>
        <a:cs typeface="+mn-cs"/>
      </a:defRPr>
    </a:lvl3pPr>
    <a:lvl4pPr marL="1600200" indent="-228600" algn="l" defTabSz="449263" rtl="0" fontAlgn="base">
      <a:spcBef>
        <a:spcPct val="0"/>
      </a:spcBef>
      <a:spcAft>
        <a:spcPct val="0"/>
      </a:spcAft>
      <a:buClr>
        <a:srgbClr val="000000"/>
      </a:buClr>
      <a:buSzPct val="100000"/>
      <a:buFont typeface="Times New Roman" pitchFamily="18" charset="0"/>
      <a:defRPr sz="2800" b="1" kern="1200">
        <a:solidFill>
          <a:schemeClr val="bg1"/>
        </a:solidFill>
        <a:latin typeface="Times New Roman" pitchFamily="18" charset="0"/>
        <a:ea typeface="SimSun" pitchFamily="2" charset="-122"/>
        <a:cs typeface="+mn-cs"/>
      </a:defRPr>
    </a:lvl4pPr>
    <a:lvl5pPr marL="2057400" indent="-228600" algn="l" defTabSz="449263" rtl="0" fontAlgn="base">
      <a:spcBef>
        <a:spcPct val="0"/>
      </a:spcBef>
      <a:spcAft>
        <a:spcPct val="0"/>
      </a:spcAft>
      <a:buClr>
        <a:srgbClr val="000000"/>
      </a:buClr>
      <a:buSzPct val="100000"/>
      <a:buFont typeface="Times New Roman" pitchFamily="18" charset="0"/>
      <a:defRPr sz="2800" b="1" kern="1200">
        <a:solidFill>
          <a:schemeClr val="bg1"/>
        </a:solidFill>
        <a:latin typeface="Times New Roman" pitchFamily="18" charset="0"/>
        <a:ea typeface="SimSun" pitchFamily="2" charset="-122"/>
        <a:cs typeface="+mn-cs"/>
      </a:defRPr>
    </a:lvl5pPr>
    <a:lvl6pPr marL="2286000" algn="l" defTabSz="914400" rtl="0" eaLnBrk="1" latinLnBrk="0" hangingPunct="1">
      <a:defRPr sz="2800" b="1" kern="1200">
        <a:solidFill>
          <a:schemeClr val="bg1"/>
        </a:solidFill>
        <a:latin typeface="Times New Roman" pitchFamily="18" charset="0"/>
        <a:ea typeface="SimSun" pitchFamily="2" charset="-122"/>
        <a:cs typeface="+mn-cs"/>
      </a:defRPr>
    </a:lvl6pPr>
    <a:lvl7pPr marL="2743200" algn="l" defTabSz="914400" rtl="0" eaLnBrk="1" latinLnBrk="0" hangingPunct="1">
      <a:defRPr sz="2800" b="1" kern="1200">
        <a:solidFill>
          <a:schemeClr val="bg1"/>
        </a:solidFill>
        <a:latin typeface="Times New Roman" pitchFamily="18" charset="0"/>
        <a:ea typeface="SimSun" pitchFamily="2" charset="-122"/>
        <a:cs typeface="+mn-cs"/>
      </a:defRPr>
    </a:lvl7pPr>
    <a:lvl8pPr marL="3200400" algn="l" defTabSz="914400" rtl="0" eaLnBrk="1" latinLnBrk="0" hangingPunct="1">
      <a:defRPr sz="2800" b="1" kern="1200">
        <a:solidFill>
          <a:schemeClr val="bg1"/>
        </a:solidFill>
        <a:latin typeface="Times New Roman" pitchFamily="18" charset="0"/>
        <a:ea typeface="SimSun" pitchFamily="2" charset="-122"/>
        <a:cs typeface="+mn-cs"/>
      </a:defRPr>
    </a:lvl8pPr>
    <a:lvl9pPr marL="3657600" algn="l" defTabSz="914400" rtl="0" eaLnBrk="1" latinLnBrk="0" hangingPunct="1">
      <a:defRPr sz="2800" b="1" kern="1200">
        <a:solidFill>
          <a:schemeClr val="bg1"/>
        </a:solidFill>
        <a:latin typeface="Times New Roman" pitchFamily="18" charset="0"/>
        <a:ea typeface="SimSun"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CC"/>
    <a:srgbClr val="993300"/>
    <a:srgbClr val="990000"/>
    <a:srgbClr val="663300"/>
    <a:srgbClr val="996633"/>
    <a:srgbClr val="CC6600"/>
    <a:srgbClr val="009900"/>
    <a:srgbClr val="FFFF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5" autoAdjust="0"/>
    <p:restoredTop sz="97550" autoAdjust="0"/>
  </p:normalViewPr>
  <p:slideViewPr>
    <p:cSldViewPr>
      <p:cViewPr varScale="1">
        <p:scale>
          <a:sx n="95" d="100"/>
          <a:sy n="95" d="100"/>
        </p:scale>
        <p:origin x="294" y="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AutoShape 1"/>
          <p:cNvSpPr>
            <a:spLocks noChangeArrowheads="1"/>
          </p:cNvSpPr>
          <p:nvPr/>
        </p:nvSpPr>
        <p:spPr bwMode="auto">
          <a:xfrm>
            <a:off x="0" y="0"/>
            <a:ext cx="7315200" cy="9601200"/>
          </a:xfrm>
          <a:prstGeom prst="roundRect">
            <a:avLst>
              <a:gd name="adj" fmla="val 23"/>
            </a:avLst>
          </a:prstGeom>
          <a:solidFill>
            <a:srgbClr val="FFFFFF"/>
          </a:solidFill>
          <a:ln w="9360">
            <a:noFill/>
            <a:miter lim="800000"/>
            <a:headEnd/>
            <a:tailEnd/>
          </a:ln>
          <a:effectLst/>
        </p:spPr>
        <p:txBody>
          <a:bodyPr wrap="none" lIns="96661" tIns="48331" rIns="96661" bIns="48331" anchor="ctr"/>
          <a:lstStyle/>
          <a:p>
            <a:pPr>
              <a:buFont typeface="Times New Roman" pitchFamily="16" charset="0"/>
              <a:buNone/>
              <a:defRPr/>
            </a:pPr>
            <a:endParaRPr lang="en-US" dirty="0">
              <a:latin typeface="Times New Roman" pitchFamily="16" charset="0"/>
              <a:ea typeface="+mn-ea"/>
              <a:cs typeface="Arial" charset="0"/>
            </a:endParaRPr>
          </a:p>
        </p:txBody>
      </p:sp>
      <p:sp>
        <p:nvSpPr>
          <p:cNvPr id="7170" name="AutoShape 2"/>
          <p:cNvSpPr>
            <a:spLocks noChangeArrowheads="1"/>
          </p:cNvSpPr>
          <p:nvPr/>
        </p:nvSpPr>
        <p:spPr bwMode="auto">
          <a:xfrm>
            <a:off x="0" y="0"/>
            <a:ext cx="7315200" cy="9601200"/>
          </a:xfrm>
          <a:prstGeom prst="roundRect">
            <a:avLst>
              <a:gd name="adj" fmla="val 23"/>
            </a:avLst>
          </a:prstGeom>
          <a:solidFill>
            <a:srgbClr val="FFFFFF"/>
          </a:solidFill>
          <a:ln w="9525">
            <a:noFill/>
            <a:round/>
            <a:headEnd/>
            <a:tailEnd/>
          </a:ln>
          <a:effectLst/>
        </p:spPr>
        <p:txBody>
          <a:bodyPr wrap="none" lIns="96661" tIns="48331" rIns="96661" bIns="48331" anchor="ctr"/>
          <a:lstStyle/>
          <a:p>
            <a:pPr>
              <a:buFont typeface="Times New Roman" pitchFamily="16" charset="0"/>
              <a:buNone/>
              <a:defRPr/>
            </a:pPr>
            <a:endParaRPr lang="en-US" dirty="0">
              <a:latin typeface="Times New Roman" pitchFamily="16" charset="0"/>
              <a:ea typeface="+mn-ea"/>
              <a:cs typeface="Arial" charset="0"/>
            </a:endParaRPr>
          </a:p>
        </p:txBody>
      </p:sp>
      <p:sp>
        <p:nvSpPr>
          <p:cNvPr id="7171" name="AutoShape 3"/>
          <p:cNvSpPr>
            <a:spLocks noChangeArrowheads="1"/>
          </p:cNvSpPr>
          <p:nvPr/>
        </p:nvSpPr>
        <p:spPr bwMode="auto">
          <a:xfrm>
            <a:off x="0" y="0"/>
            <a:ext cx="7315200" cy="9601200"/>
          </a:xfrm>
          <a:prstGeom prst="roundRect">
            <a:avLst>
              <a:gd name="adj" fmla="val 23"/>
            </a:avLst>
          </a:prstGeom>
          <a:solidFill>
            <a:srgbClr val="FFFFFF"/>
          </a:solidFill>
          <a:ln w="9525">
            <a:noFill/>
            <a:round/>
            <a:headEnd/>
            <a:tailEnd/>
          </a:ln>
          <a:effectLst/>
        </p:spPr>
        <p:txBody>
          <a:bodyPr wrap="none" lIns="96661" tIns="48331" rIns="96661" bIns="48331" anchor="ctr"/>
          <a:lstStyle/>
          <a:p>
            <a:pPr>
              <a:buFont typeface="Times New Roman" pitchFamily="16" charset="0"/>
              <a:buNone/>
              <a:defRPr/>
            </a:pPr>
            <a:endParaRPr lang="en-US" dirty="0">
              <a:latin typeface="Times New Roman" pitchFamily="16" charset="0"/>
              <a:ea typeface="+mn-ea"/>
              <a:cs typeface="Arial" charset="0"/>
            </a:endParaRPr>
          </a:p>
        </p:txBody>
      </p:sp>
      <p:sp>
        <p:nvSpPr>
          <p:cNvPr id="7172" name="Text Box 4"/>
          <p:cNvSpPr txBox="1">
            <a:spLocks noChangeArrowheads="1"/>
          </p:cNvSpPr>
          <p:nvPr/>
        </p:nvSpPr>
        <p:spPr bwMode="auto">
          <a:xfrm>
            <a:off x="0" y="0"/>
            <a:ext cx="3170238" cy="479425"/>
          </a:xfrm>
          <a:prstGeom prst="rect">
            <a:avLst/>
          </a:prstGeom>
          <a:noFill/>
          <a:ln w="9525">
            <a:noFill/>
            <a:round/>
            <a:headEnd/>
            <a:tailEnd/>
          </a:ln>
          <a:effectLst/>
        </p:spPr>
        <p:txBody>
          <a:bodyPr wrap="none" lIns="96661" tIns="48331" rIns="96661" bIns="48331" anchor="ctr"/>
          <a:lstStyle/>
          <a:p>
            <a:pPr>
              <a:buFont typeface="Times New Roman" pitchFamily="16" charset="0"/>
              <a:buNone/>
              <a:defRPr/>
            </a:pPr>
            <a:endParaRPr lang="en-US" dirty="0">
              <a:latin typeface="Times New Roman" pitchFamily="16" charset="0"/>
              <a:ea typeface="+mn-ea"/>
              <a:cs typeface="Arial" charset="0"/>
            </a:endParaRPr>
          </a:p>
        </p:txBody>
      </p:sp>
      <p:sp>
        <p:nvSpPr>
          <p:cNvPr id="7173" name="Text Box 5"/>
          <p:cNvSpPr txBox="1">
            <a:spLocks noChangeArrowheads="1"/>
          </p:cNvSpPr>
          <p:nvPr/>
        </p:nvSpPr>
        <p:spPr bwMode="auto">
          <a:xfrm>
            <a:off x="4144963" y="0"/>
            <a:ext cx="3170237" cy="479425"/>
          </a:xfrm>
          <a:prstGeom prst="rect">
            <a:avLst/>
          </a:prstGeom>
          <a:noFill/>
          <a:ln w="9525">
            <a:noFill/>
            <a:round/>
            <a:headEnd/>
            <a:tailEnd/>
          </a:ln>
          <a:effectLst/>
        </p:spPr>
        <p:txBody>
          <a:bodyPr wrap="none" lIns="96661" tIns="48331" rIns="96661" bIns="48331" anchor="ctr"/>
          <a:lstStyle/>
          <a:p>
            <a:pPr>
              <a:buFont typeface="Times New Roman" pitchFamily="16" charset="0"/>
              <a:buNone/>
              <a:defRPr/>
            </a:pPr>
            <a:endParaRPr lang="en-US" dirty="0">
              <a:latin typeface="Times New Roman" pitchFamily="16" charset="0"/>
              <a:ea typeface="+mn-ea"/>
              <a:cs typeface="Arial" charset="0"/>
            </a:endParaRPr>
          </a:p>
        </p:txBody>
      </p:sp>
      <p:sp>
        <p:nvSpPr>
          <p:cNvPr id="49159" name="Rectangle 6"/>
          <p:cNvSpPr>
            <a:spLocks noGrp="1" noRot="1" noChangeAspect="1" noChangeArrowheads="1"/>
          </p:cNvSpPr>
          <p:nvPr>
            <p:ph type="sldImg"/>
          </p:nvPr>
        </p:nvSpPr>
        <p:spPr bwMode="auto">
          <a:xfrm>
            <a:off x="1258888" y="720725"/>
            <a:ext cx="4792662" cy="3594100"/>
          </a:xfrm>
          <a:prstGeom prst="rect">
            <a:avLst/>
          </a:prstGeom>
          <a:noFill/>
          <a:ln w="9360">
            <a:solidFill>
              <a:srgbClr val="000000"/>
            </a:solidFill>
            <a:miter lim="800000"/>
            <a:headEnd/>
            <a:tailEnd/>
          </a:ln>
        </p:spPr>
      </p:sp>
      <p:sp>
        <p:nvSpPr>
          <p:cNvPr id="7175" name="Rectangle 7"/>
          <p:cNvSpPr>
            <a:spLocks noGrp="1" noChangeArrowheads="1"/>
          </p:cNvSpPr>
          <p:nvPr>
            <p:ph type="body"/>
          </p:nvPr>
        </p:nvSpPr>
        <p:spPr bwMode="auto">
          <a:xfrm>
            <a:off x="974725" y="4560888"/>
            <a:ext cx="5359400" cy="4314825"/>
          </a:xfrm>
          <a:prstGeom prst="rect">
            <a:avLst/>
          </a:prstGeom>
          <a:noFill/>
          <a:ln w="9525">
            <a:noFill/>
            <a:round/>
            <a:headEnd/>
            <a:tailEnd/>
          </a:ln>
          <a:effectLst/>
        </p:spPr>
        <p:txBody>
          <a:bodyPr vert="horz" wrap="square" lIns="95139" tIns="49472" rIns="95139" bIns="49472" numCol="1" anchor="t" anchorCtr="0" compatLnSpc="1">
            <a:prstTxWarp prst="textNoShape">
              <a:avLst/>
            </a:prstTxWarp>
          </a:bodyPr>
          <a:lstStyle/>
          <a:p>
            <a:pPr lvl="0"/>
            <a:endParaRPr lang="en-US" noProof="0" smtClean="0"/>
          </a:p>
        </p:txBody>
      </p:sp>
      <p:sp>
        <p:nvSpPr>
          <p:cNvPr id="7176" name="Text Box 8"/>
          <p:cNvSpPr txBox="1">
            <a:spLocks noChangeArrowheads="1"/>
          </p:cNvSpPr>
          <p:nvPr/>
        </p:nvSpPr>
        <p:spPr bwMode="auto">
          <a:xfrm>
            <a:off x="0" y="9121775"/>
            <a:ext cx="3170238" cy="479425"/>
          </a:xfrm>
          <a:prstGeom prst="rect">
            <a:avLst/>
          </a:prstGeom>
          <a:noFill/>
          <a:ln w="9525">
            <a:noFill/>
            <a:round/>
            <a:headEnd/>
            <a:tailEnd/>
          </a:ln>
          <a:effectLst/>
        </p:spPr>
        <p:txBody>
          <a:bodyPr wrap="none" lIns="96661" tIns="48331" rIns="96661" bIns="48331" anchor="ctr"/>
          <a:lstStyle/>
          <a:p>
            <a:pPr>
              <a:buFont typeface="Times New Roman" pitchFamily="16" charset="0"/>
              <a:buNone/>
              <a:defRPr/>
            </a:pPr>
            <a:endParaRPr lang="en-US" dirty="0">
              <a:latin typeface="Times New Roman" pitchFamily="16" charset="0"/>
              <a:ea typeface="+mn-ea"/>
              <a:cs typeface="Arial" charset="0"/>
            </a:endParaRPr>
          </a:p>
        </p:txBody>
      </p:sp>
      <p:sp>
        <p:nvSpPr>
          <p:cNvPr id="7177" name="Rectangle 9"/>
          <p:cNvSpPr>
            <a:spLocks noGrp="1" noChangeArrowheads="1"/>
          </p:cNvSpPr>
          <p:nvPr>
            <p:ph type="sldNum"/>
          </p:nvPr>
        </p:nvSpPr>
        <p:spPr bwMode="auto">
          <a:xfrm>
            <a:off x="4144963" y="9121775"/>
            <a:ext cx="3165475" cy="474663"/>
          </a:xfrm>
          <a:prstGeom prst="rect">
            <a:avLst/>
          </a:prstGeom>
          <a:noFill/>
          <a:ln w="9525">
            <a:noFill/>
            <a:round/>
            <a:headEnd/>
            <a:tailEnd/>
          </a:ln>
          <a:effectLst/>
        </p:spPr>
        <p:txBody>
          <a:bodyPr vert="horz" wrap="square" lIns="95139" tIns="49472" rIns="95139" bIns="49472" numCol="1" anchor="b" anchorCtr="0" compatLnSpc="1">
            <a:prstTxWarp prst="textNoShape">
              <a:avLst/>
            </a:prstTxWarp>
          </a:bodyPr>
          <a:lstStyle>
            <a:lvl1pPr algn="r">
              <a:buClrTx/>
              <a:buSzPct val="45000"/>
              <a:buFontTx/>
              <a:buNone/>
              <a:tabLst>
                <a:tab pos="765235" algn="l"/>
                <a:tab pos="1530469" algn="l"/>
                <a:tab pos="2295704" algn="l"/>
                <a:tab pos="3060939" algn="l"/>
              </a:tabLst>
              <a:defRPr sz="1300">
                <a:solidFill>
                  <a:srgbClr val="000000"/>
                </a:solidFill>
                <a:latin typeface="Times New Roman" pitchFamily="16" charset="0"/>
                <a:ea typeface="+mn-ea"/>
                <a:cs typeface="Lucida Sans Unicode" charset="0"/>
              </a:defRPr>
            </a:lvl1pPr>
          </a:lstStyle>
          <a:p>
            <a:pPr>
              <a:defRPr/>
            </a:pPr>
            <a:fld id="{1F7BA825-C4C6-4BED-96C2-3FE818E62086}" type="slidenum">
              <a:rPr lang="ru-RU"/>
              <a:pPr>
                <a:defRPr/>
              </a:pPr>
              <a:t>‹#›</a:t>
            </a:fld>
            <a:endParaRPr lang="ru-RU" dirty="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9"/>
          <p:cNvSpPr>
            <a:spLocks noGrp="1" noChangeArrowheads="1"/>
          </p:cNvSpPr>
          <p:nvPr>
            <p:ph type="sldNum" sz="quarter"/>
          </p:nvPr>
        </p:nvSpPr>
        <p:spPr>
          <a:noFill/>
        </p:spPr>
        <p:txBody>
          <a:bodyPr/>
          <a:lstStyle/>
          <a:p>
            <a:pPr>
              <a:tabLst>
                <a:tab pos="765175" algn="l"/>
                <a:tab pos="1530350" algn="l"/>
                <a:tab pos="2295525" algn="l"/>
                <a:tab pos="3060700" algn="l"/>
              </a:tabLst>
            </a:pPr>
            <a:fld id="{F5E2F90B-550E-4A7A-B104-A4103EE2EE72}" type="slidenum">
              <a:rPr lang="ru-RU" smtClean="0">
                <a:latin typeface="Times New Roman" pitchFamily="18" charset="0"/>
                <a:ea typeface="SimSun" pitchFamily="2" charset="-122"/>
                <a:cs typeface="Lucida Sans Unicode" pitchFamily="34" charset="0"/>
              </a:rPr>
              <a:pPr>
                <a:tabLst>
                  <a:tab pos="765175" algn="l"/>
                  <a:tab pos="1530350" algn="l"/>
                  <a:tab pos="2295525" algn="l"/>
                  <a:tab pos="3060700" algn="l"/>
                </a:tabLst>
              </a:pPr>
              <a:t>1</a:t>
            </a:fld>
            <a:endParaRPr lang="ru-RU" dirty="0" smtClean="0">
              <a:latin typeface="Times New Roman" pitchFamily="18" charset="0"/>
              <a:ea typeface="SimSun" pitchFamily="2" charset="-122"/>
              <a:cs typeface="Lucida Sans Unicode" pitchFamily="34" charset="0"/>
            </a:endParaRPr>
          </a:p>
        </p:txBody>
      </p:sp>
      <p:sp>
        <p:nvSpPr>
          <p:cNvPr id="52227"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52228" name="Rectangle 2"/>
          <p:cNvSpPr>
            <a:spLocks noGrp="1" noChangeArrowheads="1"/>
          </p:cNvSpPr>
          <p:nvPr>
            <p:ph type="body" idx="1"/>
          </p:nvPr>
        </p:nvSpPr>
        <p:spPr>
          <a:xfrm>
            <a:off x="974725" y="4560888"/>
            <a:ext cx="5360988" cy="4316412"/>
          </a:xfrm>
          <a:noFill/>
          <a:ln/>
        </p:spPr>
        <p:txBody>
          <a:bodyPr wrap="none" anchor="ctr"/>
          <a:lstStyle/>
          <a:p>
            <a:endParaRPr lang="en-US"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CustomShape 1"/>
          <p:cNvSpPr/>
          <p:nvPr/>
        </p:nvSpPr>
        <p:spPr>
          <a:xfrm>
            <a:off x="731520" y="4560480"/>
            <a:ext cx="5851080" cy="4319640"/>
          </a:xfrm>
          <a:prstGeom prst="rect">
            <a:avLst/>
          </a:prstGeom>
          <a:noFill/>
          <a:ln w="9360">
            <a:noFill/>
          </a:ln>
        </p:spPr>
        <p:style>
          <a:lnRef idx="0">
            <a:scrgbClr r="0" g="0" b="0"/>
          </a:lnRef>
          <a:fillRef idx="0">
            <a:scrgbClr r="0" g="0" b="0"/>
          </a:fillRef>
          <a:effectRef idx="0">
            <a:scrgbClr r="0" g="0" b="0"/>
          </a:effectRef>
          <a:fontRef idx="minor"/>
        </p:style>
      </p:sp>
      <p:sp>
        <p:nvSpPr>
          <p:cNvPr id="346" name="PlaceHolder 2"/>
          <p:cNvSpPr>
            <a:spLocks noGrp="1"/>
          </p:cNvSpPr>
          <p:nvPr>
            <p:ph type="body"/>
          </p:nvPr>
        </p:nvSpPr>
        <p:spPr>
          <a:xfrm>
            <a:off x="974880" y="4560840"/>
            <a:ext cx="5358240" cy="4313880"/>
          </a:xfrm>
          <a:prstGeom prst="rect">
            <a:avLst/>
          </a:prstGeom>
        </p:spPr>
        <p:txBody>
          <a:bodyPr lIns="95040" tIns="49320" rIns="95040" bIns="49320"/>
          <a:lstStyle/>
          <a:p>
            <a:r>
              <a:rPr lang="ru-RU" sz="2000" b="0" strike="noStrike" spc="-1" dirty="0" err="1">
                <a:solidFill>
                  <a:srgbClr val="000000"/>
                </a:solidFill>
                <a:uFill>
                  <a:solidFill>
                    <a:srgbClr val="FFFFFF"/>
                  </a:solidFill>
                </a:uFill>
                <a:latin typeface="Arial"/>
              </a:rPr>
              <a:t>On</a:t>
            </a:r>
            <a:r>
              <a:rPr lang="ru-RU" sz="2000" b="0" strike="noStrike" spc="-1" dirty="0">
                <a:solidFill>
                  <a:srgbClr val="000000"/>
                </a:solidFill>
                <a:uFill>
                  <a:solidFill>
                    <a:srgbClr val="FFFFFF"/>
                  </a:solidFill>
                </a:uFill>
                <a:latin typeface="Arial"/>
              </a:rPr>
              <a:t> </a:t>
            </a:r>
            <a:r>
              <a:rPr lang="ru-RU" sz="2000" b="0" strike="noStrike" spc="-1" dirty="0" err="1">
                <a:solidFill>
                  <a:srgbClr val="000000"/>
                </a:solidFill>
                <a:uFill>
                  <a:solidFill>
                    <a:srgbClr val="FFFFFF"/>
                  </a:solidFill>
                </a:uFill>
                <a:latin typeface="Arial"/>
              </a:rPr>
              <a:t>the</a:t>
            </a:r>
            <a:r>
              <a:rPr lang="ru-RU" sz="2000" b="0" strike="noStrike" spc="-1" dirty="0">
                <a:solidFill>
                  <a:srgbClr val="000000"/>
                </a:solidFill>
                <a:uFill>
                  <a:solidFill>
                    <a:srgbClr val="FFFFFF"/>
                  </a:solidFill>
                </a:uFill>
                <a:latin typeface="Arial"/>
              </a:rPr>
              <a:t> </a:t>
            </a:r>
            <a:r>
              <a:rPr lang="ru-RU" sz="2000" b="0" strike="noStrike" spc="-1" dirty="0" err="1">
                <a:solidFill>
                  <a:srgbClr val="000000"/>
                </a:solidFill>
                <a:uFill>
                  <a:solidFill>
                    <a:srgbClr val="FFFFFF"/>
                  </a:solidFill>
                </a:uFill>
                <a:latin typeface="Arial"/>
              </a:rPr>
              <a:t>stage</a:t>
            </a:r>
            <a:r>
              <a:rPr lang="ru-RU" sz="2000" b="0" strike="noStrike" spc="-1" dirty="0">
                <a:solidFill>
                  <a:srgbClr val="000000"/>
                </a:solidFill>
                <a:uFill>
                  <a:solidFill>
                    <a:srgbClr val="FFFFFF"/>
                  </a:solidFill>
                </a:uFill>
                <a:latin typeface="Arial"/>
              </a:rPr>
              <a:t> 1 </a:t>
            </a:r>
            <a:r>
              <a:rPr lang="ru-RU" sz="2000" b="0" strike="noStrike" spc="-1" dirty="0" err="1">
                <a:solidFill>
                  <a:srgbClr val="000000"/>
                </a:solidFill>
                <a:uFill>
                  <a:solidFill>
                    <a:srgbClr val="FFFFFF"/>
                  </a:solidFill>
                </a:uFill>
                <a:latin typeface="Arial"/>
              </a:rPr>
              <a:t>we</a:t>
            </a:r>
            <a:r>
              <a:rPr lang="ru-RU" sz="2000" b="0" strike="noStrike" spc="-1" dirty="0">
                <a:solidFill>
                  <a:srgbClr val="000000"/>
                </a:solidFill>
                <a:uFill>
                  <a:solidFill>
                    <a:srgbClr val="FFFFFF"/>
                  </a:solidFill>
                </a:uFill>
                <a:latin typeface="Arial"/>
              </a:rPr>
              <a:t> </a:t>
            </a:r>
            <a:r>
              <a:rPr lang="ru-RU" sz="2000" b="0" strike="noStrike" spc="-1" dirty="0" err="1">
                <a:solidFill>
                  <a:srgbClr val="000000"/>
                </a:solidFill>
                <a:uFill>
                  <a:solidFill>
                    <a:srgbClr val="FFFFFF"/>
                  </a:solidFill>
                </a:uFill>
                <a:latin typeface="Arial"/>
              </a:rPr>
              <a:t>consider</a:t>
            </a:r>
            <a:r>
              <a:rPr lang="ru-RU" sz="2000" b="0" strike="noStrike" spc="-1" dirty="0">
                <a:solidFill>
                  <a:srgbClr val="000000"/>
                </a:solidFill>
                <a:uFill>
                  <a:solidFill>
                    <a:srgbClr val="FFFFFF"/>
                  </a:solidFill>
                </a:uFill>
                <a:latin typeface="Arial"/>
              </a:rPr>
              <a:t> </a:t>
            </a:r>
            <a:r>
              <a:rPr lang="ru-RU" sz="2000" b="0" strike="noStrike" spc="-1" dirty="0" err="1">
                <a:solidFill>
                  <a:srgbClr val="000000"/>
                </a:solidFill>
                <a:uFill>
                  <a:solidFill>
                    <a:srgbClr val="FFFFFF"/>
                  </a:solidFill>
                </a:uFill>
                <a:latin typeface="Arial"/>
              </a:rPr>
              <a:t>to</a:t>
            </a:r>
            <a:r>
              <a:rPr lang="ru-RU" sz="2000" b="0" strike="noStrike" spc="-1" dirty="0">
                <a:solidFill>
                  <a:srgbClr val="000000"/>
                </a:solidFill>
                <a:uFill>
                  <a:solidFill>
                    <a:srgbClr val="FFFFFF"/>
                  </a:solidFill>
                </a:uFill>
                <a:latin typeface="Arial"/>
              </a:rPr>
              <a:t> </a:t>
            </a:r>
            <a:r>
              <a:rPr lang="ru-RU" sz="2000" b="0" strike="noStrike" spc="-1" dirty="0" err="1">
                <a:solidFill>
                  <a:srgbClr val="000000"/>
                </a:solidFill>
                <a:uFill>
                  <a:solidFill>
                    <a:srgbClr val="FFFFFF"/>
                  </a:solidFill>
                </a:uFill>
                <a:latin typeface="Arial"/>
              </a:rPr>
              <a:t>have</a:t>
            </a:r>
            <a:r>
              <a:rPr lang="ru-RU" sz="2000" b="0" strike="noStrike" spc="-1" dirty="0">
                <a:solidFill>
                  <a:srgbClr val="000000"/>
                </a:solidFill>
                <a:uFill>
                  <a:solidFill>
                    <a:srgbClr val="FFFFFF"/>
                  </a:solidFill>
                </a:uFill>
                <a:latin typeface="Arial"/>
              </a:rPr>
              <a:t> TPC, TOF, </a:t>
            </a:r>
            <a:r>
              <a:rPr lang="ru-RU" sz="2000" b="0" strike="noStrike" spc="-1" dirty="0" err="1">
                <a:solidFill>
                  <a:srgbClr val="000000"/>
                </a:solidFill>
                <a:uFill>
                  <a:solidFill>
                    <a:srgbClr val="FFFFFF"/>
                  </a:solidFill>
                </a:uFill>
                <a:latin typeface="Arial"/>
              </a:rPr>
              <a:t>ECal</a:t>
            </a:r>
            <a:r>
              <a:rPr lang="ru-RU" sz="2000" b="0" strike="noStrike" spc="-1" dirty="0">
                <a:solidFill>
                  <a:srgbClr val="000000"/>
                </a:solidFill>
                <a:uFill>
                  <a:solidFill>
                    <a:srgbClr val="FFFFFF"/>
                  </a:solidFill>
                </a:uFill>
                <a:latin typeface="Arial"/>
              </a:rPr>
              <a:t>?, </a:t>
            </a:r>
            <a:r>
              <a:rPr lang="ru-RU" sz="2000" b="0" strike="noStrike" spc="-1" dirty="0" err="1">
                <a:solidFill>
                  <a:srgbClr val="000000"/>
                </a:solidFill>
                <a:uFill>
                  <a:solidFill>
                    <a:srgbClr val="FFFFFF"/>
                  </a:solidFill>
                </a:uFill>
                <a:latin typeface="Arial"/>
              </a:rPr>
              <a:t>FHCal</a:t>
            </a:r>
            <a:r>
              <a:rPr lang="ru-RU" sz="2000" b="0" strike="noStrike" spc="-1" dirty="0">
                <a:solidFill>
                  <a:srgbClr val="000000"/>
                </a:solidFill>
                <a:uFill>
                  <a:solidFill>
                    <a:srgbClr val="FFFFFF"/>
                  </a:solidFill>
                </a:uFill>
                <a:latin typeface="Arial"/>
              </a:rPr>
              <a:t> </a:t>
            </a:r>
            <a:r>
              <a:rPr lang="ru-RU" sz="2000" b="0" strike="noStrike" spc="-1" dirty="0" err="1">
                <a:solidFill>
                  <a:srgbClr val="000000"/>
                </a:solidFill>
                <a:uFill>
                  <a:solidFill>
                    <a:srgbClr val="FFFFFF"/>
                  </a:solidFill>
                </a:uFill>
                <a:latin typeface="Arial"/>
              </a:rPr>
              <a:t>and</a:t>
            </a:r>
            <a:r>
              <a:rPr lang="ru-RU" sz="2000" b="0" strike="noStrike" spc="-1" dirty="0">
                <a:solidFill>
                  <a:srgbClr val="000000"/>
                </a:solidFill>
                <a:uFill>
                  <a:solidFill>
                    <a:srgbClr val="FFFFFF"/>
                  </a:solidFill>
                </a:uFill>
                <a:latin typeface="Arial"/>
              </a:rPr>
              <a:t> FFD </a:t>
            </a:r>
            <a:r>
              <a:rPr lang="ru-RU" sz="2000" b="0" strike="noStrike" spc="-1" dirty="0" err="1">
                <a:solidFill>
                  <a:srgbClr val="000000"/>
                </a:solidFill>
                <a:uFill>
                  <a:solidFill>
                    <a:srgbClr val="FFFFFF"/>
                  </a:solidFill>
                </a:uFill>
                <a:latin typeface="Arial"/>
              </a:rPr>
              <a:t>systems</a:t>
            </a:r>
            <a:endParaRPr lang="ru-RU" sz="2000" b="0" strike="noStrike" spc="-1" dirty="0">
              <a:solidFill>
                <a:srgbClr val="000000"/>
              </a:solidFill>
              <a:uFill>
                <a:solidFill>
                  <a:srgbClr val="FFFFFF"/>
                </a:solidFill>
              </a:uFill>
              <a:latin typeface="Arial"/>
            </a:endParaRPr>
          </a:p>
        </p:txBody>
      </p:sp>
      <p:sp>
        <p:nvSpPr>
          <p:cNvPr id="4" name="Нижний колонтитул 3"/>
          <p:cNvSpPr>
            <a:spLocks noGrp="1"/>
          </p:cNvSpPr>
          <p:nvPr>
            <p:ph type="ftr" idx="10"/>
          </p:nvPr>
        </p:nvSpPr>
        <p:spPr/>
        <p:txBody>
          <a:bodyPr/>
          <a:lstStyle/>
          <a:p>
            <a:r>
              <a:rPr lang="ru-RU" sz="1400" b="0" strike="noStrike" spc="-1" smtClean="0">
                <a:solidFill>
                  <a:srgbClr val="000000"/>
                </a:solidFill>
                <a:uFill>
                  <a:solidFill>
                    <a:srgbClr val="FFFFFF"/>
                  </a:solidFill>
                </a:uFill>
                <a:latin typeface="Times New Roman"/>
              </a:rPr>
              <a:t>&lt;нижний колонтитул&gt;</a:t>
            </a:r>
            <a:endParaRPr lang="ru-RU"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923811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Пользовательский макет">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5205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207963" y="6453188"/>
            <a:ext cx="8712200" cy="1587"/>
          </a:xfrm>
          <a:prstGeom prst="line">
            <a:avLst/>
          </a:prstGeom>
          <a:noFill/>
          <a:ln w="25560">
            <a:solidFill>
              <a:srgbClr val="0000FF"/>
            </a:solidFill>
            <a:miter lim="800000"/>
            <a:headEnd/>
            <a:tailEnd/>
          </a:ln>
          <a:effectLst/>
        </p:spPr>
        <p:txBody>
          <a:bodyPr/>
          <a:lstStyle/>
          <a:p>
            <a:pPr>
              <a:buFont typeface="Times New Roman" pitchFamily="16" charset="0"/>
              <a:buNone/>
              <a:defRPr/>
            </a:pPr>
            <a:endParaRPr lang="en-US" dirty="0">
              <a:latin typeface="Times New Roman" pitchFamily="16" charset="0"/>
              <a:ea typeface="+mn-ea"/>
              <a:cs typeface="Arial" charset="0"/>
            </a:endParaRPr>
          </a:p>
        </p:txBody>
      </p:sp>
      <p:sp>
        <p:nvSpPr>
          <p:cNvPr id="1028" name="Text Box 4"/>
          <p:cNvSpPr txBox="1">
            <a:spLocks noChangeArrowheads="1"/>
          </p:cNvSpPr>
          <p:nvPr/>
        </p:nvSpPr>
        <p:spPr bwMode="auto">
          <a:xfrm>
            <a:off x="8172450" y="6505575"/>
            <a:ext cx="900113" cy="520700"/>
          </a:xfrm>
          <a:prstGeom prst="rect">
            <a:avLst/>
          </a:prstGeom>
          <a:noFill/>
          <a:ln w="9525">
            <a:noFill/>
            <a:round/>
            <a:headEnd/>
            <a:tailEnd/>
          </a:ln>
          <a:effectLst/>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400" b="0" dirty="0">
                <a:solidFill>
                  <a:srgbClr val="404040"/>
                </a:solidFill>
                <a:latin typeface="Times New Roman" pitchFamily="16" charset="0"/>
                <a:ea typeface="+mn-ea"/>
                <a:cs typeface="Arial" charset="0"/>
              </a:rPr>
              <a:t>Slide </a:t>
            </a:r>
            <a:fld id="{0225528E-24CF-4FCF-974B-CE13FED7640D}" type="slidenum">
              <a:rPr lang="ru-RU" sz="1400" b="0">
                <a:solidFill>
                  <a:srgbClr val="404040"/>
                </a:solidFill>
                <a:latin typeface="Times New Roman" pitchFamily="16" charset="0"/>
                <a:ea typeface="+mn-ea"/>
                <a:cs typeface="Arial" charset="0"/>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a:t>
            </a:fld>
            <a:r>
              <a:rPr lang="en-US" sz="1400" b="0" dirty="0">
                <a:solidFill>
                  <a:srgbClr val="404040"/>
                </a:solidFill>
                <a:latin typeface="Times New Roman" pitchFamily="16" charset="0"/>
                <a:ea typeface="+mn-ea"/>
                <a:cs typeface="Arial" charset="0"/>
              </a:rPr>
              <a:t> </a:t>
            </a:r>
          </a:p>
        </p:txBody>
      </p:sp>
      <p:sp>
        <p:nvSpPr>
          <p:cNvPr id="1030" name="Line 6"/>
          <p:cNvSpPr>
            <a:spLocks noChangeShapeType="1"/>
          </p:cNvSpPr>
          <p:nvPr userDrawn="1"/>
        </p:nvSpPr>
        <p:spPr bwMode="auto">
          <a:xfrm flipV="1">
            <a:off x="1476374" y="685799"/>
            <a:ext cx="7439025" cy="0"/>
          </a:xfrm>
          <a:prstGeom prst="line">
            <a:avLst/>
          </a:prstGeom>
          <a:noFill/>
          <a:ln w="25560">
            <a:solidFill>
              <a:srgbClr val="0000FF"/>
            </a:solidFill>
            <a:miter lim="800000"/>
            <a:headEnd/>
            <a:tailEnd/>
          </a:ln>
          <a:effectLst/>
        </p:spPr>
        <p:txBody>
          <a:bodyPr/>
          <a:lstStyle/>
          <a:p>
            <a:pPr>
              <a:buFont typeface="Times New Roman" pitchFamily="16" charset="0"/>
              <a:buNone/>
              <a:defRPr/>
            </a:pPr>
            <a:endParaRPr lang="en-US" dirty="0">
              <a:latin typeface="Times New Roman" pitchFamily="16" charset="0"/>
              <a:ea typeface="+mn-ea"/>
              <a:cs typeface="Arial" charset="0"/>
            </a:endParaRPr>
          </a:p>
        </p:txBody>
      </p:sp>
      <p:sp>
        <p:nvSpPr>
          <p:cNvPr id="9" name="Text Box 3"/>
          <p:cNvSpPr txBox="1">
            <a:spLocks noChangeArrowheads="1"/>
          </p:cNvSpPr>
          <p:nvPr userDrawn="1"/>
        </p:nvSpPr>
        <p:spPr bwMode="auto">
          <a:xfrm>
            <a:off x="228600" y="6508485"/>
            <a:ext cx="3657600" cy="263791"/>
          </a:xfrm>
          <a:prstGeom prst="rect">
            <a:avLst/>
          </a:prstGeom>
          <a:noFill/>
          <a:ln w="9525">
            <a:noFill/>
            <a:round/>
            <a:headEnd/>
            <a:tailEnd/>
          </a:ln>
          <a:effectLst/>
        </p:spPr>
        <p:txBody>
          <a:bodyPr wrap="square" lIns="90000" tIns="46800" rIns="90000" bIns="46800">
            <a:spAutoFit/>
          </a:bodyPr>
          <a:lstStyle/>
          <a:p>
            <a: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100" b="0" baseline="0" dirty="0" smtClean="0">
                <a:solidFill>
                  <a:schemeClr val="tx1"/>
                </a:solidFill>
                <a:latin typeface="Times New Roman" pitchFamily="16" charset="0"/>
                <a:ea typeface="+mn-ea"/>
                <a:cs typeface="Arial" charset="0"/>
              </a:rPr>
              <a:t>ICPPA </a:t>
            </a:r>
            <a:r>
              <a:rPr lang="en-US" sz="1100" b="0" baseline="0" dirty="0" smtClean="0">
                <a:solidFill>
                  <a:schemeClr val="tx1"/>
                </a:solidFill>
                <a:latin typeface="Times New Roman"/>
                <a:ea typeface="+mn-ea"/>
                <a:cs typeface="Times New Roman"/>
              </a:rPr>
              <a:t>– 2022</a:t>
            </a:r>
            <a:r>
              <a:rPr lang="en-US" sz="1100" b="0" baseline="0" dirty="0" smtClean="0">
                <a:solidFill>
                  <a:schemeClr val="tx1"/>
                </a:solidFill>
                <a:latin typeface="Times New Roman" pitchFamily="16" charset="0"/>
                <a:ea typeface="+mn-ea"/>
                <a:cs typeface="Arial" charset="0"/>
              </a:rPr>
              <a:t> , 29 November  - 2 December, MEPhI</a:t>
            </a:r>
            <a:endParaRPr lang="en-US" sz="1100" b="0" dirty="0">
              <a:solidFill>
                <a:schemeClr val="tx1"/>
              </a:solidFill>
              <a:latin typeface="Times New Roman" pitchFamily="16" charset="0"/>
              <a:ea typeface="+mn-ea"/>
              <a:cs typeface="Arial" charset="0"/>
            </a:endParaRPr>
          </a:p>
        </p:txBody>
      </p:sp>
      <p:pic>
        <p:nvPicPr>
          <p:cNvPr id="84993" name="Picture 1"/>
          <p:cNvPicPr>
            <a:picLocks noChangeAspect="1" noChangeArrowheads="1"/>
          </p:cNvPicPr>
          <p:nvPr userDrawn="1"/>
        </p:nvPicPr>
        <p:blipFill>
          <a:blip r:embed="rId4" cstate="print"/>
          <a:srcRect/>
          <a:stretch>
            <a:fillRect/>
          </a:stretch>
        </p:blipFill>
        <p:spPr bwMode="auto">
          <a:xfrm>
            <a:off x="57150" y="76200"/>
            <a:ext cx="1447800" cy="7239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4390" r:id="rId1"/>
    <p:sldLayoutId id="2147484393" r:id="rId2"/>
  </p:sldLayoutIdLst>
  <p:hf sldNum="0" hdr="0" dt="0"/>
  <p:txStyles>
    <p:titleStyle>
      <a:lvl1pPr algn="r" defTabSz="449263" rtl="0" eaLnBrk="0" fontAlgn="base" hangingPunct="0">
        <a:spcBef>
          <a:spcPct val="0"/>
        </a:spcBef>
        <a:spcAft>
          <a:spcPct val="0"/>
        </a:spcAft>
        <a:buClr>
          <a:srgbClr val="000000"/>
        </a:buClr>
        <a:buSzPct val="100000"/>
        <a:buFont typeface="Times New Roman" pitchFamily="18" charset="0"/>
        <a:defRPr sz="3600">
          <a:solidFill>
            <a:srgbClr val="0066FF"/>
          </a:solidFill>
          <a:latin typeface="+mj-lt"/>
          <a:ea typeface="+mj-ea"/>
          <a:cs typeface="+mj-cs"/>
        </a:defRPr>
      </a:lvl1pPr>
      <a:lvl2pPr algn="r" defTabSz="449263" rtl="0" eaLnBrk="0" fontAlgn="base" hangingPunct="0">
        <a:spcBef>
          <a:spcPct val="0"/>
        </a:spcBef>
        <a:spcAft>
          <a:spcPct val="0"/>
        </a:spcAft>
        <a:buClr>
          <a:srgbClr val="000000"/>
        </a:buClr>
        <a:buSzPct val="100000"/>
        <a:buFont typeface="Times New Roman" pitchFamily="18" charset="0"/>
        <a:defRPr sz="3600">
          <a:solidFill>
            <a:srgbClr val="0066FF"/>
          </a:solidFill>
          <a:latin typeface="Times New Roman" pitchFamily="16" charset="0"/>
          <a:ea typeface="SimSun" charset="0"/>
          <a:cs typeface="SimSun" charset="0"/>
        </a:defRPr>
      </a:lvl2pPr>
      <a:lvl3pPr algn="r" defTabSz="449263" rtl="0" eaLnBrk="0" fontAlgn="base" hangingPunct="0">
        <a:spcBef>
          <a:spcPct val="0"/>
        </a:spcBef>
        <a:spcAft>
          <a:spcPct val="0"/>
        </a:spcAft>
        <a:buClr>
          <a:srgbClr val="000000"/>
        </a:buClr>
        <a:buSzPct val="100000"/>
        <a:buFont typeface="Times New Roman" pitchFamily="18" charset="0"/>
        <a:defRPr sz="3600">
          <a:solidFill>
            <a:srgbClr val="0066FF"/>
          </a:solidFill>
          <a:latin typeface="Times New Roman" pitchFamily="16" charset="0"/>
          <a:ea typeface="SimSun" charset="0"/>
          <a:cs typeface="SimSun" charset="0"/>
        </a:defRPr>
      </a:lvl3pPr>
      <a:lvl4pPr algn="r" defTabSz="449263" rtl="0" eaLnBrk="0" fontAlgn="base" hangingPunct="0">
        <a:spcBef>
          <a:spcPct val="0"/>
        </a:spcBef>
        <a:spcAft>
          <a:spcPct val="0"/>
        </a:spcAft>
        <a:buClr>
          <a:srgbClr val="000000"/>
        </a:buClr>
        <a:buSzPct val="100000"/>
        <a:buFont typeface="Times New Roman" pitchFamily="18" charset="0"/>
        <a:defRPr sz="3600">
          <a:solidFill>
            <a:srgbClr val="0066FF"/>
          </a:solidFill>
          <a:latin typeface="Times New Roman" pitchFamily="16" charset="0"/>
          <a:ea typeface="SimSun" charset="0"/>
          <a:cs typeface="SimSun" charset="0"/>
        </a:defRPr>
      </a:lvl4pPr>
      <a:lvl5pPr algn="r" defTabSz="449263" rtl="0" eaLnBrk="0" fontAlgn="base" hangingPunct="0">
        <a:spcBef>
          <a:spcPct val="0"/>
        </a:spcBef>
        <a:spcAft>
          <a:spcPct val="0"/>
        </a:spcAft>
        <a:buClr>
          <a:srgbClr val="000000"/>
        </a:buClr>
        <a:buSzPct val="100000"/>
        <a:buFont typeface="Times New Roman" pitchFamily="18" charset="0"/>
        <a:defRPr sz="3600">
          <a:solidFill>
            <a:srgbClr val="0066FF"/>
          </a:solidFill>
          <a:latin typeface="Times New Roman" pitchFamily="16" charset="0"/>
          <a:ea typeface="SimSun" charset="0"/>
          <a:cs typeface="SimSun" charset="0"/>
        </a:defRPr>
      </a:lvl5pPr>
      <a:lvl6pPr marL="2514600" indent="-228600" algn="r" defTabSz="449263" rtl="0" eaLnBrk="0" fontAlgn="base" hangingPunct="0">
        <a:spcBef>
          <a:spcPct val="0"/>
        </a:spcBef>
        <a:spcAft>
          <a:spcPct val="0"/>
        </a:spcAft>
        <a:buClr>
          <a:srgbClr val="000000"/>
        </a:buClr>
        <a:buSzPct val="100000"/>
        <a:buFont typeface="Times New Roman" pitchFamily="16" charset="0"/>
        <a:defRPr sz="3600">
          <a:solidFill>
            <a:srgbClr val="0066FF"/>
          </a:solidFill>
          <a:latin typeface="Times New Roman" pitchFamily="16" charset="0"/>
          <a:ea typeface="SimSun" charset="0"/>
          <a:cs typeface="SimSun" charset="0"/>
        </a:defRPr>
      </a:lvl6pPr>
      <a:lvl7pPr marL="2971800" indent="-228600" algn="r" defTabSz="449263" rtl="0" eaLnBrk="0" fontAlgn="base" hangingPunct="0">
        <a:spcBef>
          <a:spcPct val="0"/>
        </a:spcBef>
        <a:spcAft>
          <a:spcPct val="0"/>
        </a:spcAft>
        <a:buClr>
          <a:srgbClr val="000000"/>
        </a:buClr>
        <a:buSzPct val="100000"/>
        <a:buFont typeface="Times New Roman" pitchFamily="16" charset="0"/>
        <a:defRPr sz="3600">
          <a:solidFill>
            <a:srgbClr val="0066FF"/>
          </a:solidFill>
          <a:latin typeface="Times New Roman" pitchFamily="16" charset="0"/>
          <a:ea typeface="SimSun" charset="0"/>
          <a:cs typeface="SimSun" charset="0"/>
        </a:defRPr>
      </a:lvl7pPr>
      <a:lvl8pPr marL="3429000" indent="-228600" algn="r" defTabSz="449263" rtl="0" eaLnBrk="0" fontAlgn="base" hangingPunct="0">
        <a:spcBef>
          <a:spcPct val="0"/>
        </a:spcBef>
        <a:spcAft>
          <a:spcPct val="0"/>
        </a:spcAft>
        <a:buClr>
          <a:srgbClr val="000000"/>
        </a:buClr>
        <a:buSzPct val="100000"/>
        <a:buFont typeface="Times New Roman" pitchFamily="16" charset="0"/>
        <a:defRPr sz="3600">
          <a:solidFill>
            <a:srgbClr val="0066FF"/>
          </a:solidFill>
          <a:latin typeface="Times New Roman" pitchFamily="16" charset="0"/>
          <a:ea typeface="SimSun" charset="0"/>
          <a:cs typeface="SimSun" charset="0"/>
        </a:defRPr>
      </a:lvl8pPr>
      <a:lvl9pPr marL="3886200" indent="-228600" algn="r" defTabSz="449263" rtl="0" eaLnBrk="0" fontAlgn="base" hangingPunct="0">
        <a:spcBef>
          <a:spcPct val="0"/>
        </a:spcBef>
        <a:spcAft>
          <a:spcPct val="0"/>
        </a:spcAft>
        <a:buClr>
          <a:srgbClr val="000000"/>
        </a:buClr>
        <a:buSzPct val="100000"/>
        <a:buFont typeface="Times New Roman" pitchFamily="16" charset="0"/>
        <a:defRPr sz="3600">
          <a:solidFill>
            <a:srgbClr val="0066FF"/>
          </a:solidFill>
          <a:latin typeface="Times New Roman" pitchFamily="16" charset="0"/>
          <a:ea typeface="SimSun" charset="0"/>
          <a:cs typeface="SimSun"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8" name="Text Box 4"/>
          <p:cNvSpPr txBox="1">
            <a:spLocks noChangeArrowheads="1"/>
          </p:cNvSpPr>
          <p:nvPr/>
        </p:nvSpPr>
        <p:spPr bwMode="auto">
          <a:xfrm>
            <a:off x="8172450" y="6505575"/>
            <a:ext cx="900113" cy="520700"/>
          </a:xfrm>
          <a:prstGeom prst="rect">
            <a:avLst/>
          </a:prstGeom>
          <a:noFill/>
          <a:ln w="9525">
            <a:noFill/>
            <a:round/>
            <a:headEnd/>
            <a:tailEnd/>
          </a:ln>
          <a:effectLst/>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400" b="0" dirty="0">
                <a:solidFill>
                  <a:srgbClr val="404040"/>
                </a:solidFill>
                <a:latin typeface="Times New Roman" pitchFamily="16" charset="0"/>
                <a:ea typeface="+mn-ea"/>
                <a:cs typeface="Arial" charset="0"/>
              </a:rPr>
              <a:t>Slide </a:t>
            </a:r>
            <a:fld id="{0225528E-24CF-4FCF-974B-CE13FED7640D}" type="slidenum">
              <a:rPr lang="ru-RU" sz="1400" b="0">
                <a:solidFill>
                  <a:srgbClr val="404040"/>
                </a:solidFill>
                <a:latin typeface="Times New Roman" pitchFamily="16" charset="0"/>
                <a:ea typeface="+mn-ea"/>
                <a:cs typeface="Arial" charset="0"/>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a:t>
            </a:fld>
            <a:r>
              <a:rPr lang="en-US" sz="1400" b="0" dirty="0">
                <a:solidFill>
                  <a:srgbClr val="404040"/>
                </a:solidFill>
                <a:latin typeface="Times New Roman" pitchFamily="16" charset="0"/>
                <a:ea typeface="+mn-ea"/>
                <a:cs typeface="Arial" charset="0"/>
              </a:rPr>
              <a:t> </a:t>
            </a:r>
          </a:p>
        </p:txBody>
      </p:sp>
    </p:spTree>
  </p:cSld>
  <p:clrMap bg1="lt1" tx1="dk1" bg2="lt2" tx2="dk2" accent1="accent1" accent2="accent2" accent3="accent3" accent4="accent4" accent5="accent5" accent6="accent6" hlink="hlink" folHlink="folHlink"/>
  <p:sldLayoutIdLst>
    <p:sldLayoutId id="2147484392" r:id="rId1"/>
  </p:sldLayoutIdLst>
  <p:hf sldNum="0" hdr="0" dt="0"/>
  <p:txStyles>
    <p:titleStyle>
      <a:lvl1pPr algn="r" defTabSz="449263" rtl="0" eaLnBrk="0" fontAlgn="base" hangingPunct="0">
        <a:spcBef>
          <a:spcPct val="0"/>
        </a:spcBef>
        <a:spcAft>
          <a:spcPct val="0"/>
        </a:spcAft>
        <a:buClr>
          <a:srgbClr val="000000"/>
        </a:buClr>
        <a:buSzPct val="100000"/>
        <a:buFont typeface="Times New Roman" pitchFamily="18" charset="0"/>
        <a:defRPr sz="3600">
          <a:solidFill>
            <a:srgbClr val="0066FF"/>
          </a:solidFill>
          <a:latin typeface="+mj-lt"/>
          <a:ea typeface="+mj-ea"/>
          <a:cs typeface="+mj-cs"/>
        </a:defRPr>
      </a:lvl1pPr>
      <a:lvl2pPr algn="r" defTabSz="449263" rtl="0" eaLnBrk="0" fontAlgn="base" hangingPunct="0">
        <a:spcBef>
          <a:spcPct val="0"/>
        </a:spcBef>
        <a:spcAft>
          <a:spcPct val="0"/>
        </a:spcAft>
        <a:buClr>
          <a:srgbClr val="000000"/>
        </a:buClr>
        <a:buSzPct val="100000"/>
        <a:buFont typeface="Times New Roman" pitchFamily="18" charset="0"/>
        <a:defRPr sz="3600">
          <a:solidFill>
            <a:srgbClr val="0066FF"/>
          </a:solidFill>
          <a:latin typeface="Times New Roman" pitchFamily="16" charset="0"/>
          <a:ea typeface="SimSun" charset="0"/>
          <a:cs typeface="SimSun" charset="0"/>
        </a:defRPr>
      </a:lvl2pPr>
      <a:lvl3pPr algn="r" defTabSz="449263" rtl="0" eaLnBrk="0" fontAlgn="base" hangingPunct="0">
        <a:spcBef>
          <a:spcPct val="0"/>
        </a:spcBef>
        <a:spcAft>
          <a:spcPct val="0"/>
        </a:spcAft>
        <a:buClr>
          <a:srgbClr val="000000"/>
        </a:buClr>
        <a:buSzPct val="100000"/>
        <a:buFont typeface="Times New Roman" pitchFamily="18" charset="0"/>
        <a:defRPr sz="3600">
          <a:solidFill>
            <a:srgbClr val="0066FF"/>
          </a:solidFill>
          <a:latin typeface="Times New Roman" pitchFamily="16" charset="0"/>
          <a:ea typeface="SimSun" charset="0"/>
          <a:cs typeface="SimSun" charset="0"/>
        </a:defRPr>
      </a:lvl3pPr>
      <a:lvl4pPr algn="r" defTabSz="449263" rtl="0" eaLnBrk="0" fontAlgn="base" hangingPunct="0">
        <a:spcBef>
          <a:spcPct val="0"/>
        </a:spcBef>
        <a:spcAft>
          <a:spcPct val="0"/>
        </a:spcAft>
        <a:buClr>
          <a:srgbClr val="000000"/>
        </a:buClr>
        <a:buSzPct val="100000"/>
        <a:buFont typeface="Times New Roman" pitchFamily="18" charset="0"/>
        <a:defRPr sz="3600">
          <a:solidFill>
            <a:srgbClr val="0066FF"/>
          </a:solidFill>
          <a:latin typeface="Times New Roman" pitchFamily="16" charset="0"/>
          <a:ea typeface="SimSun" charset="0"/>
          <a:cs typeface="SimSun" charset="0"/>
        </a:defRPr>
      </a:lvl4pPr>
      <a:lvl5pPr algn="r" defTabSz="449263" rtl="0" eaLnBrk="0" fontAlgn="base" hangingPunct="0">
        <a:spcBef>
          <a:spcPct val="0"/>
        </a:spcBef>
        <a:spcAft>
          <a:spcPct val="0"/>
        </a:spcAft>
        <a:buClr>
          <a:srgbClr val="000000"/>
        </a:buClr>
        <a:buSzPct val="100000"/>
        <a:buFont typeface="Times New Roman" pitchFamily="18" charset="0"/>
        <a:defRPr sz="3600">
          <a:solidFill>
            <a:srgbClr val="0066FF"/>
          </a:solidFill>
          <a:latin typeface="Times New Roman" pitchFamily="16" charset="0"/>
          <a:ea typeface="SimSun" charset="0"/>
          <a:cs typeface="SimSun" charset="0"/>
        </a:defRPr>
      </a:lvl5pPr>
      <a:lvl6pPr marL="2514600" indent="-228600" algn="r" defTabSz="449263" rtl="0" eaLnBrk="0" fontAlgn="base" hangingPunct="0">
        <a:spcBef>
          <a:spcPct val="0"/>
        </a:spcBef>
        <a:spcAft>
          <a:spcPct val="0"/>
        </a:spcAft>
        <a:buClr>
          <a:srgbClr val="000000"/>
        </a:buClr>
        <a:buSzPct val="100000"/>
        <a:buFont typeface="Times New Roman" pitchFamily="16" charset="0"/>
        <a:defRPr sz="3600">
          <a:solidFill>
            <a:srgbClr val="0066FF"/>
          </a:solidFill>
          <a:latin typeface="Times New Roman" pitchFamily="16" charset="0"/>
          <a:ea typeface="SimSun" charset="0"/>
          <a:cs typeface="SimSun" charset="0"/>
        </a:defRPr>
      </a:lvl6pPr>
      <a:lvl7pPr marL="2971800" indent="-228600" algn="r" defTabSz="449263" rtl="0" eaLnBrk="0" fontAlgn="base" hangingPunct="0">
        <a:spcBef>
          <a:spcPct val="0"/>
        </a:spcBef>
        <a:spcAft>
          <a:spcPct val="0"/>
        </a:spcAft>
        <a:buClr>
          <a:srgbClr val="000000"/>
        </a:buClr>
        <a:buSzPct val="100000"/>
        <a:buFont typeface="Times New Roman" pitchFamily="16" charset="0"/>
        <a:defRPr sz="3600">
          <a:solidFill>
            <a:srgbClr val="0066FF"/>
          </a:solidFill>
          <a:latin typeface="Times New Roman" pitchFamily="16" charset="0"/>
          <a:ea typeface="SimSun" charset="0"/>
          <a:cs typeface="SimSun" charset="0"/>
        </a:defRPr>
      </a:lvl7pPr>
      <a:lvl8pPr marL="3429000" indent="-228600" algn="r" defTabSz="449263" rtl="0" eaLnBrk="0" fontAlgn="base" hangingPunct="0">
        <a:spcBef>
          <a:spcPct val="0"/>
        </a:spcBef>
        <a:spcAft>
          <a:spcPct val="0"/>
        </a:spcAft>
        <a:buClr>
          <a:srgbClr val="000000"/>
        </a:buClr>
        <a:buSzPct val="100000"/>
        <a:buFont typeface="Times New Roman" pitchFamily="16" charset="0"/>
        <a:defRPr sz="3600">
          <a:solidFill>
            <a:srgbClr val="0066FF"/>
          </a:solidFill>
          <a:latin typeface="Times New Roman" pitchFamily="16" charset="0"/>
          <a:ea typeface="SimSun" charset="0"/>
          <a:cs typeface="SimSun" charset="0"/>
        </a:defRPr>
      </a:lvl8pPr>
      <a:lvl9pPr marL="3886200" indent="-228600" algn="r" defTabSz="449263" rtl="0" eaLnBrk="0" fontAlgn="base" hangingPunct="0">
        <a:spcBef>
          <a:spcPct val="0"/>
        </a:spcBef>
        <a:spcAft>
          <a:spcPct val="0"/>
        </a:spcAft>
        <a:buClr>
          <a:srgbClr val="000000"/>
        </a:buClr>
        <a:buSzPct val="100000"/>
        <a:buFont typeface="Times New Roman" pitchFamily="16" charset="0"/>
        <a:defRPr sz="3600">
          <a:solidFill>
            <a:srgbClr val="0066FF"/>
          </a:solidFill>
          <a:latin typeface="Times New Roman" pitchFamily="16" charset="0"/>
          <a:ea typeface="SimSun" charset="0"/>
          <a:cs typeface="SimSun"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png"/><Relationship Id="rId1" Type="http://schemas.openxmlformats.org/officeDocument/2006/relationships/slideLayout" Target="../slideLayouts/slideLayout1.xml"/><Relationship Id="rId5" Type="http://schemas.openxmlformats.org/officeDocument/2006/relationships/image" Target="../media/image22.png"/><Relationship Id="rId4" Type="http://schemas.openxmlformats.org/officeDocument/2006/relationships/image" Target="../media/image21.emf"/></Relationships>
</file>

<file path=ppt/slides/_rels/slide11.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emf"/></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7.emf"/><Relationship Id="rId1" Type="http://schemas.openxmlformats.org/officeDocument/2006/relationships/slideLayout" Target="../slideLayouts/slideLayout1.xml"/><Relationship Id="rId4" Type="http://schemas.openxmlformats.org/officeDocument/2006/relationships/image" Target="../media/image2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0.emf"/></Relationships>
</file>

<file path=ppt/slides/_rels/slide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553" name="AutoShape 25"/>
          <p:cNvCxnSpPr>
            <a:cxnSpLocks noChangeShapeType="1"/>
          </p:cNvCxnSpPr>
          <p:nvPr/>
        </p:nvCxnSpPr>
        <p:spPr bwMode="auto">
          <a:xfrm flipH="1" flipV="1">
            <a:off x="-998538" y="5789613"/>
            <a:ext cx="642938" cy="214312"/>
          </a:xfrm>
          <a:prstGeom prst="straightConnector1">
            <a:avLst/>
          </a:prstGeom>
          <a:noFill/>
          <a:ln w="9525">
            <a:noFill/>
            <a:round/>
            <a:headEnd/>
            <a:tailEnd/>
          </a:ln>
        </p:spPr>
      </p:cxnSp>
      <p:sp>
        <p:nvSpPr>
          <p:cNvPr id="22" name="Text Box 8"/>
          <p:cNvSpPr txBox="1">
            <a:spLocks noChangeArrowheads="1"/>
          </p:cNvSpPr>
          <p:nvPr/>
        </p:nvSpPr>
        <p:spPr bwMode="auto">
          <a:xfrm>
            <a:off x="457200" y="1660824"/>
            <a:ext cx="7620000" cy="956288"/>
          </a:xfrm>
          <a:prstGeom prst="rect">
            <a:avLst/>
          </a:prstGeom>
          <a:noFill/>
          <a:ln w="9525">
            <a:noFill/>
            <a:round/>
            <a:headEnd/>
            <a:tailEnd/>
          </a:ln>
        </p:spPr>
        <p:txBody>
          <a:bodyPr wrap="square" lIns="90000" tIns="46800" rIns="90000" bIns="4680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t>Et   </a:t>
            </a:r>
            <a:r>
              <a:rPr lang="en-US" i="1" dirty="0" smtClean="0">
                <a:solidFill>
                  <a:srgbClr val="0033CC"/>
                </a:solidFill>
                <a:latin typeface="Times New Roman"/>
                <a:cs typeface="Times New Roman"/>
              </a:rPr>
              <a:t>About </a:t>
            </a:r>
            <a:r>
              <a:rPr lang="en-US" i="1" dirty="0">
                <a:solidFill>
                  <a:srgbClr val="0033CC"/>
                </a:solidFill>
                <a:latin typeface="Times New Roman"/>
                <a:cs typeface="Times New Roman"/>
              </a:rPr>
              <a:t>an accuracy of </a:t>
            </a:r>
            <a:r>
              <a:rPr lang="en-US" i="1" dirty="0" err="1">
                <a:solidFill>
                  <a:srgbClr val="0033CC"/>
                </a:solidFill>
                <a:latin typeface="Times New Roman"/>
                <a:cs typeface="Times New Roman"/>
              </a:rPr>
              <a:t>ECal</a:t>
            </a:r>
            <a:r>
              <a:rPr lang="en-US" i="1" dirty="0">
                <a:solidFill>
                  <a:srgbClr val="0033CC"/>
                </a:solidFill>
                <a:latin typeface="Times New Roman"/>
                <a:cs typeface="Times New Roman"/>
              </a:rPr>
              <a:t>/MPD calibration with cosmic muons. </a:t>
            </a:r>
            <a:endParaRPr lang="en-US" i="1" dirty="0" smtClean="0">
              <a:solidFill>
                <a:srgbClr val="0033CC"/>
              </a:solidFill>
            </a:endParaRPr>
          </a:p>
        </p:txBody>
      </p:sp>
      <p:sp>
        <p:nvSpPr>
          <p:cNvPr id="32" name="Text Box 9"/>
          <p:cNvSpPr txBox="1">
            <a:spLocks noChangeArrowheads="1"/>
          </p:cNvSpPr>
          <p:nvPr/>
        </p:nvSpPr>
        <p:spPr bwMode="auto">
          <a:xfrm>
            <a:off x="711201" y="2617113"/>
            <a:ext cx="7518399" cy="1346139"/>
          </a:xfrm>
          <a:prstGeom prst="rect">
            <a:avLst/>
          </a:prstGeom>
          <a:noFill/>
          <a:ln w="9525">
            <a:noFill/>
            <a:round/>
            <a:headEnd/>
            <a:tailEnd/>
          </a:ln>
        </p:spPr>
        <p:txBody>
          <a:bodyPr wrap="square" lIns="90000" tIns="46800" rIns="90000" bIns="4680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i="1" dirty="0" smtClean="0">
                <a:solidFill>
                  <a:srgbClr val="000000"/>
                </a:solidFill>
              </a:rPr>
              <a:t>M.Bhattacharjee</a:t>
            </a:r>
            <a:r>
              <a:rPr lang="en-US" sz="2400" i="1" baseline="30000" dirty="0" smtClean="0">
                <a:solidFill>
                  <a:srgbClr val="000000"/>
                </a:solidFill>
              </a:rPr>
              <a:t>1,3</a:t>
            </a:r>
            <a:r>
              <a:rPr lang="en-US" sz="2400" i="1" dirty="0">
                <a:solidFill>
                  <a:srgbClr val="000000"/>
                </a:solidFill>
              </a:rPr>
              <a:t>, S.A.Bulychjov</a:t>
            </a:r>
            <a:r>
              <a:rPr lang="en-US" sz="2400" i="1" baseline="30000" dirty="0">
                <a:solidFill>
                  <a:srgbClr val="000000"/>
                </a:solidFill>
              </a:rPr>
              <a:t>2</a:t>
            </a:r>
            <a:r>
              <a:rPr lang="en-US" sz="2400" i="1" dirty="0">
                <a:solidFill>
                  <a:srgbClr val="000000"/>
                </a:solidFill>
              </a:rPr>
              <a:t>, Yu.F.Krechetov</a:t>
            </a:r>
            <a:r>
              <a:rPr lang="en-US" sz="2400" i="1" baseline="30000" dirty="0">
                <a:solidFill>
                  <a:srgbClr val="000000"/>
                </a:solidFill>
              </a:rPr>
              <a:t>1</a:t>
            </a:r>
            <a:r>
              <a:rPr lang="en-US" sz="2400" i="1" dirty="0" smtClean="0">
                <a:solidFill>
                  <a:srgbClr val="000000"/>
                </a:solidFill>
              </a:rPr>
              <a:t>,</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i="1" dirty="0" smtClean="0">
                <a:solidFill>
                  <a:srgbClr val="000000"/>
                </a:solidFill>
              </a:rPr>
              <a:t> </a:t>
            </a:r>
            <a:r>
              <a:rPr lang="en-US" sz="2400" i="1" u="sng" dirty="0">
                <a:solidFill>
                  <a:srgbClr val="000000"/>
                </a:solidFill>
              </a:rPr>
              <a:t>V.V. Kulikov</a:t>
            </a:r>
            <a:r>
              <a:rPr lang="en-US" sz="2400" i="1" u="sng" baseline="30000" dirty="0">
                <a:solidFill>
                  <a:srgbClr val="000000"/>
                </a:solidFill>
              </a:rPr>
              <a:t>2</a:t>
            </a:r>
            <a:r>
              <a:rPr lang="en-US" sz="2400" i="1" dirty="0">
                <a:solidFill>
                  <a:srgbClr val="000000"/>
                </a:solidFill>
              </a:rPr>
              <a:t>, </a:t>
            </a:r>
            <a:r>
              <a:rPr lang="en-US" sz="2400" i="1" dirty="0" smtClean="0">
                <a:solidFill>
                  <a:srgbClr val="000000"/>
                </a:solidFill>
              </a:rPr>
              <a:t>M.A</a:t>
            </a:r>
            <a:r>
              <a:rPr lang="en-US" sz="2400" i="1" dirty="0">
                <a:solidFill>
                  <a:srgbClr val="000000"/>
                </a:solidFill>
              </a:rPr>
              <a:t>. Martemianov</a:t>
            </a:r>
            <a:r>
              <a:rPr lang="en-US" sz="2400" i="1" baseline="30000" dirty="0">
                <a:solidFill>
                  <a:srgbClr val="000000"/>
                </a:solidFill>
              </a:rPr>
              <a:t>2</a:t>
            </a:r>
            <a:r>
              <a:rPr lang="en-US" sz="2400" i="1" dirty="0">
                <a:solidFill>
                  <a:srgbClr val="000000"/>
                </a:solidFill>
              </a:rPr>
              <a:t>, M.A. Matsyuk</a:t>
            </a:r>
            <a:r>
              <a:rPr lang="en-US" sz="2400" i="1" baseline="30000" dirty="0">
                <a:solidFill>
                  <a:srgbClr val="000000"/>
                </a:solidFill>
              </a:rPr>
              <a:t>2</a:t>
            </a:r>
            <a:r>
              <a:rPr lang="en-US" sz="2400" i="1" dirty="0">
                <a:solidFill>
                  <a:srgbClr val="000000"/>
                </a:solidFill>
              </a:rPr>
              <a:t>, </a:t>
            </a:r>
            <a:r>
              <a:rPr lang="en-US" sz="2400" i="1" dirty="0" smtClean="0">
                <a:solidFill>
                  <a:srgbClr val="000000"/>
                </a:solidFill>
              </a:rPr>
              <a:t>A.Yu.Semenov</a:t>
            </a:r>
            <a:r>
              <a:rPr lang="en-US" sz="2400" i="1" baseline="30000" dirty="0" smtClean="0">
                <a:solidFill>
                  <a:srgbClr val="000000"/>
                </a:solidFill>
              </a:rPr>
              <a:t>1</a:t>
            </a:r>
            <a:r>
              <a:rPr lang="en-US" sz="2400" i="1" dirty="0" smtClean="0">
                <a:solidFill>
                  <a:srgbClr val="000000"/>
                </a:solidFill>
              </a:rPr>
              <a:t>, I.A</a:t>
            </a:r>
            <a:r>
              <a:rPr lang="en-US" sz="2400" i="1" dirty="0">
                <a:solidFill>
                  <a:srgbClr val="000000"/>
                </a:solidFill>
              </a:rPr>
              <a:t>. </a:t>
            </a:r>
            <a:r>
              <a:rPr lang="en-US" sz="2400" i="1" dirty="0" smtClean="0">
                <a:solidFill>
                  <a:srgbClr val="000000"/>
                </a:solidFill>
              </a:rPr>
              <a:t>Tyapkin</a:t>
            </a:r>
            <a:r>
              <a:rPr lang="en-US" sz="2400" i="1" baseline="30000" dirty="0" smtClean="0">
                <a:solidFill>
                  <a:srgbClr val="000000"/>
                </a:solidFill>
              </a:rPr>
              <a:t>1</a:t>
            </a:r>
            <a:endParaRPr lang="en-US" sz="2400" i="1" dirty="0" smtClean="0">
              <a:solidFill>
                <a:srgbClr val="000000"/>
              </a:solidFill>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400" i="1" baseline="30000" dirty="0" smtClean="0">
              <a:solidFill>
                <a:srgbClr val="000000"/>
              </a:solidFill>
            </a:endParaRPr>
          </a:p>
        </p:txBody>
      </p:sp>
      <p:pic>
        <p:nvPicPr>
          <p:cNvPr id="40" name="Picture 2"/>
          <p:cNvPicPr>
            <a:picLocks noChangeAspect="1" noChangeArrowheads="1"/>
          </p:cNvPicPr>
          <p:nvPr/>
        </p:nvPicPr>
        <p:blipFill>
          <a:blip r:embed="rId3" cstate="print"/>
          <a:srcRect/>
          <a:stretch>
            <a:fillRect/>
          </a:stretch>
        </p:blipFill>
        <p:spPr bwMode="auto">
          <a:xfrm>
            <a:off x="3897570" y="318272"/>
            <a:ext cx="716665" cy="875124"/>
          </a:xfrm>
          <a:prstGeom prst="rect">
            <a:avLst/>
          </a:prstGeom>
          <a:noFill/>
          <a:ln w="9525">
            <a:noFill/>
            <a:miter lim="800000"/>
            <a:headEnd/>
            <a:tailEnd/>
          </a:ln>
          <a:effectLst/>
        </p:spPr>
      </p:pic>
      <p:pic>
        <p:nvPicPr>
          <p:cNvPr id="43" name="Picture 1"/>
          <p:cNvPicPr>
            <a:picLocks noChangeAspect="1" noChangeArrowheads="1"/>
          </p:cNvPicPr>
          <p:nvPr/>
        </p:nvPicPr>
        <p:blipFill>
          <a:blip r:embed="rId4" cstate="print"/>
          <a:srcRect/>
          <a:stretch>
            <a:fillRect/>
          </a:stretch>
        </p:blipFill>
        <p:spPr bwMode="auto">
          <a:xfrm>
            <a:off x="533400" y="381000"/>
            <a:ext cx="1371600" cy="685800"/>
          </a:xfrm>
          <a:prstGeom prst="rect">
            <a:avLst/>
          </a:prstGeom>
          <a:noFill/>
          <a:ln w="9525">
            <a:noFill/>
            <a:miter lim="800000"/>
            <a:headEnd/>
            <a:tailEnd/>
          </a:ln>
          <a:effectLst/>
        </p:spPr>
      </p:pic>
      <p:sp>
        <p:nvSpPr>
          <p:cNvPr id="45" name="Line 2"/>
          <p:cNvSpPr>
            <a:spLocks noChangeShapeType="1"/>
          </p:cNvSpPr>
          <p:nvPr/>
        </p:nvSpPr>
        <p:spPr bwMode="auto">
          <a:xfrm>
            <a:off x="207963" y="6453188"/>
            <a:ext cx="8712200" cy="1587"/>
          </a:xfrm>
          <a:prstGeom prst="line">
            <a:avLst/>
          </a:prstGeom>
          <a:noFill/>
          <a:ln w="25560">
            <a:solidFill>
              <a:srgbClr val="0000FF"/>
            </a:solidFill>
            <a:miter lim="800000"/>
            <a:headEnd/>
            <a:tailEnd/>
          </a:ln>
          <a:effectLst/>
        </p:spPr>
        <p:txBody>
          <a:bodyPr/>
          <a:lstStyle/>
          <a:p>
            <a:pPr>
              <a:buFont typeface="Times New Roman" pitchFamily="16" charset="0"/>
              <a:buNone/>
              <a:defRPr/>
            </a:pPr>
            <a:endParaRPr lang="en-US" dirty="0">
              <a:latin typeface="Times New Roman" pitchFamily="16" charset="0"/>
              <a:ea typeface="+mn-ea"/>
              <a:cs typeface="Arial" charset="0"/>
            </a:endParaRPr>
          </a:p>
        </p:txBody>
      </p:sp>
      <p:sp>
        <p:nvSpPr>
          <p:cNvPr id="46" name="Line 2"/>
          <p:cNvSpPr>
            <a:spLocks noChangeShapeType="1"/>
          </p:cNvSpPr>
          <p:nvPr/>
        </p:nvSpPr>
        <p:spPr bwMode="auto">
          <a:xfrm>
            <a:off x="203200" y="1447800"/>
            <a:ext cx="8712200" cy="1587"/>
          </a:xfrm>
          <a:prstGeom prst="line">
            <a:avLst/>
          </a:prstGeom>
          <a:noFill/>
          <a:ln w="25560">
            <a:solidFill>
              <a:srgbClr val="0000FF"/>
            </a:solidFill>
            <a:miter lim="800000"/>
            <a:headEnd/>
            <a:tailEnd/>
          </a:ln>
          <a:effectLst/>
        </p:spPr>
        <p:txBody>
          <a:bodyPr/>
          <a:lstStyle/>
          <a:p>
            <a:pPr>
              <a:buFont typeface="Times New Roman" pitchFamily="16" charset="0"/>
              <a:buNone/>
              <a:defRPr/>
            </a:pPr>
            <a:endParaRPr lang="en-US" dirty="0">
              <a:latin typeface="Times New Roman" pitchFamily="16" charset="0"/>
              <a:ea typeface="+mn-ea"/>
              <a:cs typeface="Arial" charset="0"/>
            </a:endParaRPr>
          </a:p>
        </p:txBody>
      </p:sp>
      <p:sp>
        <p:nvSpPr>
          <p:cNvPr id="14" name="TextBox 13"/>
          <p:cNvSpPr txBox="1"/>
          <p:nvPr/>
        </p:nvSpPr>
        <p:spPr>
          <a:xfrm>
            <a:off x="1004001" y="3654325"/>
            <a:ext cx="6526398" cy="1655838"/>
          </a:xfrm>
          <a:prstGeom prst="rect">
            <a:avLst/>
          </a:prstGeom>
          <a:noFill/>
        </p:spPr>
        <p:txBody>
          <a:bodyPr wrap="square" rtlCol="0">
            <a:spAutoFit/>
          </a:bodyPr>
          <a:lstStyle/>
          <a:p>
            <a:pPr algn="ctr">
              <a:lnSpc>
                <a:spcPct val="120000"/>
              </a:lnSpc>
            </a:pPr>
            <a:endParaRPr lang="en-US" sz="1600" b="0" baseline="30000" dirty="0" smtClean="0">
              <a:solidFill>
                <a:schemeClr val="tx1"/>
              </a:solidFill>
            </a:endParaRPr>
          </a:p>
          <a:p>
            <a:pPr algn="ctr">
              <a:lnSpc>
                <a:spcPct val="120000"/>
              </a:lnSpc>
            </a:pPr>
            <a:r>
              <a:rPr lang="en-US" sz="2000" b="0" i="1" baseline="30000" dirty="0" smtClean="0">
                <a:solidFill>
                  <a:schemeClr val="tx1"/>
                </a:solidFill>
              </a:rPr>
              <a:t>1</a:t>
            </a:r>
            <a:r>
              <a:rPr lang="en-US" sz="2000" b="0" baseline="30000" dirty="0" smtClean="0">
                <a:solidFill>
                  <a:schemeClr val="tx1"/>
                </a:solidFill>
              </a:rPr>
              <a:t> </a:t>
            </a:r>
            <a:r>
              <a:rPr lang="en-US" sz="2000" b="0" i="1" dirty="0" smtClean="0">
                <a:solidFill>
                  <a:schemeClr val="tx1"/>
                </a:solidFill>
              </a:rPr>
              <a:t>Joint Institute for Nuclear Research, </a:t>
            </a:r>
            <a:r>
              <a:rPr lang="en-US" sz="2000" b="0" i="1" dirty="0" err="1" smtClean="0">
                <a:solidFill>
                  <a:schemeClr val="tx1"/>
                </a:solidFill>
              </a:rPr>
              <a:t>Dubna</a:t>
            </a:r>
            <a:r>
              <a:rPr lang="en-US" sz="2000" b="0" i="1" dirty="0">
                <a:solidFill>
                  <a:schemeClr val="tx1"/>
                </a:solidFill>
              </a:rPr>
              <a:t>, </a:t>
            </a:r>
            <a:r>
              <a:rPr lang="en-US" sz="2000" b="0" i="1" dirty="0" smtClean="0">
                <a:solidFill>
                  <a:schemeClr val="tx1"/>
                </a:solidFill>
              </a:rPr>
              <a:t>141980, Russia </a:t>
            </a:r>
          </a:p>
          <a:p>
            <a:pPr lvl="0" algn="ctr">
              <a:lnSpc>
                <a:spcPct val="120000"/>
              </a:lnSpc>
            </a:pPr>
            <a:r>
              <a:rPr lang="en-US" sz="2000" b="0" i="1" baseline="30000" dirty="0" smtClean="0">
                <a:solidFill>
                  <a:srgbClr val="000000"/>
                </a:solidFill>
              </a:rPr>
              <a:t>2</a:t>
            </a:r>
            <a:r>
              <a:rPr lang="ru-RU" sz="2000" b="0" dirty="0" smtClean="0">
                <a:solidFill>
                  <a:srgbClr val="000000"/>
                </a:solidFill>
              </a:rPr>
              <a:t> </a:t>
            </a:r>
            <a:r>
              <a:rPr lang="en-US" sz="2000" b="0" i="1" dirty="0" smtClean="0">
                <a:solidFill>
                  <a:srgbClr val="000000"/>
                </a:solidFill>
              </a:rPr>
              <a:t>NRC</a:t>
            </a:r>
            <a:r>
              <a:rPr lang="en-US" sz="2000" b="0" dirty="0" smtClean="0">
                <a:solidFill>
                  <a:srgbClr val="000000"/>
                </a:solidFill>
              </a:rPr>
              <a:t> </a:t>
            </a:r>
            <a:r>
              <a:rPr lang="ru-RU" sz="2000" b="0" dirty="0" smtClean="0">
                <a:solidFill>
                  <a:srgbClr val="000000"/>
                </a:solidFill>
              </a:rPr>
              <a:t>“</a:t>
            </a:r>
            <a:r>
              <a:rPr lang="en-US" sz="2000" b="0" i="1" dirty="0" err="1" smtClean="0">
                <a:solidFill>
                  <a:srgbClr val="000000"/>
                </a:solidFill>
              </a:rPr>
              <a:t>Kurchatov</a:t>
            </a:r>
            <a:r>
              <a:rPr lang="en-US" sz="2000" b="0" i="1" dirty="0" smtClean="0">
                <a:solidFill>
                  <a:srgbClr val="000000"/>
                </a:solidFill>
              </a:rPr>
              <a:t> Institute</a:t>
            </a:r>
            <a:r>
              <a:rPr lang="ru-RU" sz="2000" b="0" dirty="0" smtClean="0">
                <a:solidFill>
                  <a:srgbClr val="000000"/>
                </a:solidFill>
              </a:rPr>
              <a:t>" </a:t>
            </a:r>
            <a:r>
              <a:rPr lang="ru-RU" sz="2000" b="0" i="1" dirty="0" smtClean="0">
                <a:solidFill>
                  <a:srgbClr val="000000"/>
                </a:solidFill>
              </a:rPr>
              <a:t>, </a:t>
            </a:r>
            <a:r>
              <a:rPr lang="en-US" sz="2000" b="0" i="1" dirty="0">
                <a:solidFill>
                  <a:srgbClr val="000000"/>
                </a:solidFill>
              </a:rPr>
              <a:t>Moscow, </a:t>
            </a:r>
            <a:r>
              <a:rPr lang="en-US" sz="2000" b="0" i="1" dirty="0" smtClean="0">
                <a:solidFill>
                  <a:srgbClr val="000000"/>
                </a:solidFill>
              </a:rPr>
              <a:t>123182, Russia</a:t>
            </a:r>
          </a:p>
          <a:p>
            <a:pPr lvl="0" algn="ctr">
              <a:lnSpc>
                <a:spcPct val="120000"/>
              </a:lnSpc>
            </a:pPr>
            <a:r>
              <a:rPr lang="it-IT" sz="2000" b="0" i="1" baseline="30000" dirty="0">
                <a:solidFill>
                  <a:srgbClr val="000000"/>
                </a:solidFill>
              </a:rPr>
              <a:t>3</a:t>
            </a:r>
            <a:r>
              <a:rPr lang="it-IT" sz="2000" b="0" i="1" dirty="0">
                <a:solidFill>
                  <a:srgbClr val="000000"/>
                </a:solidFill>
              </a:rPr>
              <a:t> Gauhati University, Guwahati, Assam 781014, India</a:t>
            </a:r>
            <a:r>
              <a:rPr lang="en-US" sz="2000" b="0" i="1" dirty="0" smtClean="0">
                <a:solidFill>
                  <a:srgbClr val="000000"/>
                </a:solidFill>
              </a:rPr>
              <a:t> </a:t>
            </a:r>
          </a:p>
          <a:p>
            <a:pPr algn="ctr">
              <a:lnSpc>
                <a:spcPct val="120000"/>
              </a:lnSpc>
            </a:pPr>
            <a:r>
              <a:rPr lang="ru-RU" sz="1400" b="0" i="1" dirty="0" smtClean="0">
                <a:solidFill>
                  <a:schemeClr val="tx1"/>
                </a:solidFill>
              </a:rPr>
              <a:t> </a:t>
            </a:r>
            <a:endParaRPr lang="en-US" sz="1400" b="0" baseline="30000" dirty="0" smtClean="0">
              <a:solidFill>
                <a:schemeClr val="tx1"/>
              </a:solidFill>
            </a:endParaRPr>
          </a:p>
        </p:txBody>
      </p:sp>
      <p:sp>
        <p:nvSpPr>
          <p:cNvPr id="13" name="Прямоугольник 12"/>
          <p:cNvSpPr/>
          <p:nvPr/>
        </p:nvSpPr>
        <p:spPr>
          <a:xfrm>
            <a:off x="457200" y="5181600"/>
            <a:ext cx="7848600" cy="707886"/>
          </a:xfrm>
          <a:prstGeom prst="rect">
            <a:avLst/>
          </a:prstGeom>
        </p:spPr>
        <p:txBody>
          <a:bodyPr wrap="square">
            <a:spAutoFit/>
          </a:bodyPr>
          <a:lstStyle/>
          <a:p>
            <a:pPr algn="ctr"/>
            <a:r>
              <a:rPr lang="en-US" sz="2000" dirty="0" smtClean="0">
                <a:solidFill>
                  <a:srgbClr val="0000FF"/>
                </a:solidFill>
              </a:rPr>
              <a:t>VI-</a:t>
            </a:r>
            <a:r>
              <a:rPr lang="en-US" sz="2000" dirty="0" err="1" smtClean="0">
                <a:solidFill>
                  <a:srgbClr val="0000FF"/>
                </a:solidFill>
              </a:rPr>
              <a:t>th</a:t>
            </a:r>
            <a:r>
              <a:rPr lang="en-US" sz="2000" dirty="0" smtClean="0">
                <a:solidFill>
                  <a:srgbClr val="0000FF"/>
                </a:solidFill>
              </a:rPr>
              <a:t> International Conference on Particle Physics and Astrophysics,</a:t>
            </a:r>
          </a:p>
          <a:p>
            <a:pPr algn="ctr"/>
            <a:r>
              <a:rPr lang="en-US" sz="2000" dirty="0" smtClean="0">
                <a:solidFill>
                  <a:srgbClr val="0000FF"/>
                </a:solidFill>
              </a:rPr>
              <a:t>MEPhI, 2</a:t>
            </a:r>
            <a:r>
              <a:rPr lang="en-US" sz="2000" dirty="0" smtClean="0">
                <a:solidFill>
                  <a:srgbClr val="0000FF"/>
                </a:solidFill>
                <a:latin typeface="Times New Roman"/>
                <a:cs typeface="Times New Roman"/>
              </a:rPr>
              <a:t>9 November – 2 December 2022</a:t>
            </a:r>
            <a:endParaRPr lang="en-US" sz="2000" dirty="0" smtClean="0">
              <a:solidFill>
                <a:srgbClr val="0000FF"/>
              </a:solidFill>
            </a:endParaRPr>
          </a:p>
        </p:txBody>
      </p:sp>
      <p:pic>
        <p:nvPicPr>
          <p:cNvPr id="2" name="Рисунок 1"/>
          <p:cNvPicPr>
            <a:picLocks noChangeAspect="1"/>
          </p:cNvPicPr>
          <p:nvPr/>
        </p:nvPicPr>
        <p:blipFill>
          <a:blip r:embed="rId5"/>
          <a:stretch>
            <a:fillRect/>
          </a:stretch>
        </p:blipFill>
        <p:spPr>
          <a:xfrm>
            <a:off x="5029200" y="319495"/>
            <a:ext cx="908383" cy="902286"/>
          </a:xfrm>
          <a:prstGeom prst="rect">
            <a:avLst/>
          </a:prstGeom>
        </p:spPr>
      </p:pic>
      <p:pic>
        <p:nvPicPr>
          <p:cNvPr id="3" name="Рисунок 2"/>
          <p:cNvPicPr>
            <a:picLocks noChangeAspect="1"/>
          </p:cNvPicPr>
          <p:nvPr/>
        </p:nvPicPr>
        <p:blipFill>
          <a:blip r:embed="rId6"/>
          <a:stretch>
            <a:fillRect/>
          </a:stretch>
        </p:blipFill>
        <p:spPr>
          <a:xfrm>
            <a:off x="2140920" y="306983"/>
            <a:ext cx="1292464" cy="835224"/>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2"/>
          <p:cNvSpPr txBox="1">
            <a:spLocks noChangeArrowheads="1"/>
          </p:cNvSpPr>
          <p:nvPr/>
        </p:nvSpPr>
        <p:spPr bwMode="auto">
          <a:xfrm>
            <a:off x="1905000" y="152400"/>
            <a:ext cx="6781800" cy="457200"/>
          </a:xfrm>
          <a:prstGeom prst="rect">
            <a:avLst/>
          </a:prstGeom>
          <a:noFill/>
          <a:ln w="9525">
            <a:noFill/>
            <a:round/>
            <a:headEnd/>
            <a:tailEnd/>
          </a:ln>
        </p:spPr>
        <p:txBody>
          <a:bodyPr lIns="90000" tIns="46800" rIns="90000" bIns="46800" anchor="ctr"/>
          <a:lstStyle/>
          <a:p>
            <a:pPr marL="0" marR="0" lvl="0" indent="0" algn="r" defTabSz="449263" rtl="0" eaLnBrk="1" fontAlgn="base" latinLnBrk="0" hangingPunct="1">
              <a:lnSpc>
                <a:spcPct val="100000"/>
              </a:lnSpc>
              <a:spcBef>
                <a:spcPct val="0"/>
              </a:spcBef>
              <a:spcAft>
                <a:spcPct val="0"/>
              </a:spcAft>
              <a:buClrTx/>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solidFill>
                  <a:srgbClr val="0066FF"/>
                </a:solidFill>
              </a:rPr>
              <a:t>Corrections for tower types of module  8</a:t>
            </a:r>
            <a:r>
              <a:rPr kumimoji="0" lang="en-US" sz="2800" b="1" i="0" u="none" strike="noStrike" kern="1200" cap="none" spc="0" normalizeH="0" baseline="0" noProof="0" dirty="0" smtClean="0">
                <a:ln>
                  <a:noFill/>
                </a:ln>
                <a:solidFill>
                  <a:srgbClr val="0066FF"/>
                </a:solidFill>
                <a:effectLst/>
                <a:uLnTx/>
                <a:uFillTx/>
                <a:latin typeface="Times New Roman" pitchFamily="18" charset="0"/>
                <a:ea typeface="SimSun" pitchFamily="2" charset="-122"/>
              </a:rPr>
              <a:t> </a:t>
            </a:r>
            <a:endParaRPr kumimoji="0" lang="en-US" sz="2800" b="1" i="0" u="none" strike="noStrike" kern="1200" cap="none" spc="0" normalizeH="0" baseline="0" noProof="0" dirty="0" smtClean="0">
              <a:ln>
                <a:noFill/>
              </a:ln>
              <a:solidFill>
                <a:srgbClr val="FF0000"/>
              </a:solidFill>
              <a:effectLst/>
              <a:uLnTx/>
              <a:uFillTx/>
              <a:latin typeface="Times New Roman" pitchFamily="18" charset="0"/>
              <a:ea typeface="SimSun" pitchFamily="2" charset="-122"/>
            </a:endParaRPr>
          </a:p>
        </p:txBody>
      </p:sp>
      <p:sp>
        <p:nvSpPr>
          <p:cNvPr id="24" name="TextBox 23"/>
          <p:cNvSpPr txBox="1"/>
          <p:nvPr/>
        </p:nvSpPr>
        <p:spPr>
          <a:xfrm>
            <a:off x="4572000" y="4572000"/>
            <a:ext cx="3048000" cy="830997"/>
          </a:xfrm>
          <a:prstGeom prst="rect">
            <a:avLst/>
          </a:prstGeom>
          <a:noFill/>
        </p:spPr>
        <p:txBody>
          <a:bodyPr wrap="square" rtlCol="0">
            <a:spAutoFit/>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Wingdings" pitchFamily="2" charset="2"/>
              <a:buChar char="ü"/>
              <a:tabLst/>
              <a:defRPr/>
            </a:pPr>
            <a:endParaRPr kumimoji="0" lang="en-US" sz="1600" b="1" i="0" u="none" strike="noStrike" kern="1200" cap="none" spc="0" normalizeH="0" baseline="0" noProof="0" dirty="0" smtClean="0">
              <a:ln>
                <a:noFill/>
              </a:ln>
              <a:solidFill>
                <a:srgbClr val="000000"/>
              </a:solidFill>
              <a:effectLst/>
              <a:uLnTx/>
              <a:uFillTx/>
              <a:latin typeface="Times New Roman" pitchFamily="18" charset="0"/>
              <a:ea typeface="SimSun" pitchFamily="2" charset="-122"/>
            </a:endParaRPr>
          </a:p>
          <a:p>
            <a:pPr marL="0" marR="0" lvl="0" indent="0" algn="ctr" defTabSz="449263" rtl="0" eaLnBrk="1" fontAlgn="base" latinLnBrk="0" hangingPunct="1">
              <a:lnSpc>
                <a:spcPct val="100000"/>
              </a:lnSpc>
              <a:spcBef>
                <a:spcPct val="0"/>
              </a:spcBef>
              <a:spcAft>
                <a:spcPct val="0"/>
              </a:spcAft>
              <a:buClr>
                <a:srgbClr val="000000"/>
              </a:buClr>
              <a:buSzPct val="100000"/>
              <a:buFont typeface="Wingdings" pitchFamily="2" charset="2"/>
              <a:buChar char="ü"/>
              <a:tabLst/>
              <a:defRPr/>
            </a:pPr>
            <a:endParaRPr kumimoji="0" lang="en-US" sz="1600" b="1" i="0" u="none" strike="noStrike" kern="1200" cap="none" spc="0" normalizeH="0" baseline="0" noProof="0" dirty="0" smtClean="0">
              <a:ln>
                <a:noFill/>
              </a:ln>
              <a:solidFill>
                <a:srgbClr val="000000"/>
              </a:solidFill>
              <a:effectLst/>
              <a:uLnTx/>
              <a:uFillTx/>
              <a:latin typeface="Times New Roman" pitchFamily="18" charset="0"/>
              <a:ea typeface="SimSun" pitchFamily="2" charset="-122"/>
            </a:endParaRPr>
          </a:p>
          <a:p>
            <a:pPr marL="0" marR="0" lvl="0" indent="0" algn="ctr" defTabSz="449263" rtl="0" eaLnBrk="1" fontAlgn="base" latinLnBrk="0" hangingPunct="1">
              <a:lnSpc>
                <a:spcPct val="100000"/>
              </a:lnSpc>
              <a:spcBef>
                <a:spcPct val="0"/>
              </a:spcBef>
              <a:spcAft>
                <a:spcPct val="0"/>
              </a:spcAft>
              <a:buClr>
                <a:srgbClr val="000000"/>
              </a:buClr>
              <a:buSzPct val="100000"/>
              <a:buFont typeface="Wingdings" pitchFamily="2" charset="2"/>
              <a:buChar char="ü"/>
              <a:tabLst/>
              <a:defRPr/>
            </a:pPr>
            <a:endParaRPr kumimoji="0" lang="en-US" sz="1600" b="1" i="0" u="none" strike="noStrike" kern="1200" cap="none" spc="0" normalizeH="0" baseline="0" noProof="0" dirty="0" smtClean="0">
              <a:ln>
                <a:noFill/>
              </a:ln>
              <a:solidFill>
                <a:srgbClr val="000000"/>
              </a:solidFill>
              <a:effectLst/>
              <a:uLnTx/>
              <a:uFillTx/>
              <a:latin typeface="Times New Roman" pitchFamily="18" charset="0"/>
              <a:ea typeface="SimSun" pitchFamily="2" charset="-122"/>
            </a:endParaRPr>
          </a:p>
        </p:txBody>
      </p:sp>
      <p:pic>
        <p:nvPicPr>
          <p:cNvPr id="8" name="Рисунок 7"/>
          <p:cNvPicPr>
            <a:picLocks noChangeAspect="1"/>
          </p:cNvPicPr>
          <p:nvPr/>
        </p:nvPicPr>
        <p:blipFill>
          <a:blip r:embed="rId2"/>
          <a:stretch>
            <a:fillRect/>
          </a:stretch>
        </p:blipFill>
        <p:spPr>
          <a:xfrm>
            <a:off x="2361948" y="697505"/>
            <a:ext cx="4041998" cy="1085182"/>
          </a:xfrm>
          <a:prstGeom prst="rect">
            <a:avLst/>
          </a:prstGeom>
        </p:spPr>
      </p:pic>
      <p:pic>
        <p:nvPicPr>
          <p:cNvPr id="9" name="Рисунок 8"/>
          <p:cNvPicPr>
            <a:picLocks noChangeAspect="1"/>
          </p:cNvPicPr>
          <p:nvPr/>
        </p:nvPicPr>
        <p:blipFill>
          <a:blip r:embed="rId3"/>
          <a:stretch>
            <a:fillRect/>
          </a:stretch>
        </p:blipFill>
        <p:spPr>
          <a:xfrm>
            <a:off x="208960" y="1751484"/>
            <a:ext cx="4427032" cy="3725271"/>
          </a:xfrm>
          <a:prstGeom prst="rect">
            <a:avLst/>
          </a:prstGeom>
        </p:spPr>
      </p:pic>
      <p:pic>
        <p:nvPicPr>
          <p:cNvPr id="10" name="Рисунок 9"/>
          <p:cNvPicPr>
            <a:picLocks noChangeAspect="1"/>
          </p:cNvPicPr>
          <p:nvPr/>
        </p:nvPicPr>
        <p:blipFill>
          <a:blip r:embed="rId4"/>
          <a:stretch>
            <a:fillRect/>
          </a:stretch>
        </p:blipFill>
        <p:spPr>
          <a:xfrm>
            <a:off x="4712104" y="1804993"/>
            <a:ext cx="3255501" cy="3671762"/>
          </a:xfrm>
          <a:prstGeom prst="rect">
            <a:avLst/>
          </a:prstGeom>
        </p:spPr>
      </p:pic>
      <p:sp>
        <p:nvSpPr>
          <p:cNvPr id="11" name="TextBox 10"/>
          <p:cNvSpPr txBox="1"/>
          <p:nvPr/>
        </p:nvSpPr>
        <p:spPr>
          <a:xfrm>
            <a:off x="6379381" y="2688671"/>
            <a:ext cx="1368466" cy="461665"/>
          </a:xfrm>
          <a:prstGeom prst="rect">
            <a:avLst/>
          </a:prstGeom>
          <a:noFill/>
        </p:spPr>
        <p:txBody>
          <a:bodyPr wrap="square" rtlCol="0">
            <a:spAutoFit/>
          </a:bodyPr>
          <a:lstStyle/>
          <a:p>
            <a:r>
              <a:rPr lang="el-GR" sz="2400" dirty="0">
                <a:solidFill>
                  <a:srgbClr val="FF0000"/>
                </a:solidFill>
              </a:rPr>
              <a:t>σ = </a:t>
            </a:r>
            <a:r>
              <a:rPr lang="el-GR" sz="2400" dirty="0" smtClean="0">
                <a:solidFill>
                  <a:srgbClr val="FF0000"/>
                </a:solidFill>
              </a:rPr>
              <a:t>1.</a:t>
            </a:r>
            <a:r>
              <a:rPr lang="en-US" sz="2400" dirty="0" smtClean="0">
                <a:solidFill>
                  <a:srgbClr val="FF0000"/>
                </a:solidFill>
              </a:rPr>
              <a:t>4%</a:t>
            </a:r>
          </a:p>
        </p:txBody>
      </p:sp>
      <p:sp>
        <p:nvSpPr>
          <p:cNvPr id="13" name="Прямоугольник 12"/>
          <p:cNvSpPr/>
          <p:nvPr/>
        </p:nvSpPr>
        <p:spPr>
          <a:xfrm>
            <a:off x="892699" y="2289341"/>
            <a:ext cx="2938497" cy="523220"/>
          </a:xfrm>
          <a:prstGeom prst="rect">
            <a:avLst/>
          </a:prstGeom>
        </p:spPr>
        <p:txBody>
          <a:bodyPr wrap="none">
            <a:spAutoFit/>
          </a:bodyPr>
          <a:lstStyle/>
          <a:p>
            <a:pPr lvl="0"/>
            <a:r>
              <a:rPr lang="en-US" dirty="0" smtClean="0">
                <a:solidFill>
                  <a:srgbClr val="FF0000"/>
                </a:solidFill>
              </a:rPr>
              <a:t>Before correction</a:t>
            </a:r>
            <a:r>
              <a:rPr lang="el-GR" dirty="0" smtClean="0">
                <a:solidFill>
                  <a:srgbClr val="FF0000"/>
                </a:solidFill>
              </a:rPr>
              <a:t> </a:t>
            </a:r>
            <a:endParaRPr lang="el-GR" dirty="0">
              <a:solidFill>
                <a:srgbClr val="FF0000"/>
              </a:solidFill>
            </a:endParaRPr>
          </a:p>
        </p:txBody>
      </p:sp>
      <p:sp>
        <p:nvSpPr>
          <p:cNvPr id="14" name="Прямоугольник 13"/>
          <p:cNvSpPr/>
          <p:nvPr/>
        </p:nvSpPr>
        <p:spPr>
          <a:xfrm>
            <a:off x="5691122" y="1948839"/>
            <a:ext cx="1372492" cy="461665"/>
          </a:xfrm>
          <a:prstGeom prst="rect">
            <a:avLst/>
          </a:prstGeom>
        </p:spPr>
        <p:txBody>
          <a:bodyPr wrap="none">
            <a:spAutoFit/>
          </a:bodyPr>
          <a:lstStyle/>
          <a:p>
            <a:pPr lvl="0"/>
            <a:r>
              <a:rPr lang="el-GR" sz="2400" dirty="0">
                <a:solidFill>
                  <a:srgbClr val="FF0000"/>
                </a:solidFill>
              </a:rPr>
              <a:t>σ = </a:t>
            </a:r>
            <a:r>
              <a:rPr lang="en-US" sz="2400" dirty="0" smtClean="0">
                <a:solidFill>
                  <a:srgbClr val="FF0000"/>
                </a:solidFill>
              </a:rPr>
              <a:t>0</a:t>
            </a:r>
            <a:r>
              <a:rPr lang="el-GR" sz="2400" dirty="0" smtClean="0">
                <a:solidFill>
                  <a:srgbClr val="FF0000"/>
                </a:solidFill>
              </a:rPr>
              <a:t>.</a:t>
            </a:r>
            <a:r>
              <a:rPr lang="en-US" sz="2400" dirty="0" smtClean="0">
                <a:solidFill>
                  <a:srgbClr val="FF0000"/>
                </a:solidFill>
              </a:rPr>
              <a:t>8</a:t>
            </a:r>
            <a:r>
              <a:rPr lang="el-GR" sz="2400" dirty="0" smtClean="0">
                <a:solidFill>
                  <a:srgbClr val="FF0000"/>
                </a:solidFill>
              </a:rPr>
              <a:t>%</a:t>
            </a:r>
            <a:endParaRPr lang="el-GR" sz="2400" dirty="0">
              <a:solidFill>
                <a:srgbClr val="FF0000"/>
              </a:solidFill>
            </a:endParaRPr>
          </a:p>
        </p:txBody>
      </p:sp>
      <p:sp>
        <p:nvSpPr>
          <p:cNvPr id="16" name="Прямоугольник 15"/>
          <p:cNvSpPr/>
          <p:nvPr/>
        </p:nvSpPr>
        <p:spPr>
          <a:xfrm>
            <a:off x="6403946" y="1111797"/>
            <a:ext cx="1423788" cy="461665"/>
          </a:xfrm>
          <a:prstGeom prst="rect">
            <a:avLst/>
          </a:prstGeom>
        </p:spPr>
        <p:txBody>
          <a:bodyPr wrap="none">
            <a:spAutoFit/>
          </a:bodyPr>
          <a:lstStyle/>
          <a:p>
            <a:pPr lvl="0"/>
            <a:r>
              <a:rPr lang="en-US" sz="2400" dirty="0" smtClean="0">
                <a:solidFill>
                  <a:srgbClr val="FF0000"/>
                </a:solidFill>
              </a:rPr>
              <a:t>Module 8</a:t>
            </a:r>
            <a:endParaRPr lang="ru-RU" sz="2400" dirty="0">
              <a:solidFill>
                <a:srgbClr val="FF0000"/>
              </a:solidFill>
            </a:endParaRPr>
          </a:p>
        </p:txBody>
      </p:sp>
      <p:sp>
        <p:nvSpPr>
          <p:cNvPr id="20" name="Прямоугольник 19"/>
          <p:cNvSpPr/>
          <p:nvPr/>
        </p:nvSpPr>
        <p:spPr>
          <a:xfrm>
            <a:off x="431482" y="5347165"/>
            <a:ext cx="7902930" cy="1200329"/>
          </a:xfrm>
          <a:prstGeom prst="rect">
            <a:avLst/>
          </a:prstGeom>
        </p:spPr>
        <p:txBody>
          <a:bodyPr wrap="square">
            <a:spAutoFit/>
          </a:bodyPr>
          <a:lstStyle/>
          <a:p>
            <a:pPr lvl="0"/>
            <a:r>
              <a:rPr lang="en-US" sz="2400" dirty="0" smtClean="0">
                <a:solidFill>
                  <a:srgbClr val="0000FF"/>
                </a:solidFill>
              </a:rPr>
              <a:t>Assembly of four</a:t>
            </a:r>
            <a:r>
              <a:rPr lang="ru-RU" sz="2400" dirty="0" smtClean="0">
                <a:solidFill>
                  <a:srgbClr val="0000FF"/>
                </a:solidFill>
              </a:rPr>
              <a:t> </a:t>
            </a:r>
            <a:r>
              <a:rPr lang="en-US" sz="2400" dirty="0" smtClean="0">
                <a:solidFill>
                  <a:srgbClr val="0000FF"/>
                </a:solidFill>
              </a:rPr>
              <a:t>modules (8x8 towers). Energy deposition  in the towers change by 4%. Linear correction</a:t>
            </a:r>
            <a:r>
              <a:rPr lang="ru-RU" sz="2400" dirty="0" smtClean="0">
                <a:solidFill>
                  <a:srgbClr val="0000FF"/>
                </a:solidFill>
              </a:rPr>
              <a:t> </a:t>
            </a:r>
            <a:r>
              <a:rPr lang="en-US" sz="2400" dirty="0" smtClean="0">
                <a:solidFill>
                  <a:srgbClr val="0000FF"/>
                </a:solidFill>
              </a:rPr>
              <a:t>completely eliminate this effect to the level  less than 1%.  </a:t>
            </a:r>
            <a:endParaRPr lang="el-GR" sz="2400" dirty="0">
              <a:solidFill>
                <a:srgbClr val="0000FF"/>
              </a:solidFill>
            </a:endParaRPr>
          </a:p>
        </p:txBody>
      </p:sp>
      <p:sp>
        <p:nvSpPr>
          <p:cNvPr id="2" name="Овал 1"/>
          <p:cNvSpPr/>
          <p:nvPr/>
        </p:nvSpPr>
        <p:spPr bwMode="auto">
          <a:xfrm>
            <a:off x="5291304" y="869595"/>
            <a:ext cx="914400" cy="914400"/>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ru-RU" sz="2800" b="1" i="0" u="none" strike="noStrike" cap="none" normalizeH="0" baseline="0" smtClean="0">
              <a:ln>
                <a:noFill/>
              </a:ln>
              <a:solidFill>
                <a:schemeClr val="bg1"/>
              </a:solidFill>
              <a:effectLst/>
              <a:latin typeface="Times New Roman" pitchFamily="16" charset="0"/>
              <a:cs typeface="Arial" charset="0"/>
            </a:endParaRPr>
          </a:p>
        </p:txBody>
      </p:sp>
      <p:sp>
        <p:nvSpPr>
          <p:cNvPr id="3" name="Прямоугольник 2"/>
          <p:cNvSpPr/>
          <p:nvPr/>
        </p:nvSpPr>
        <p:spPr>
          <a:xfrm>
            <a:off x="1089868" y="4048780"/>
            <a:ext cx="2741328" cy="523220"/>
          </a:xfrm>
          <a:prstGeom prst="rect">
            <a:avLst/>
          </a:prstGeom>
        </p:spPr>
        <p:txBody>
          <a:bodyPr wrap="none">
            <a:spAutoFit/>
          </a:bodyPr>
          <a:lstStyle/>
          <a:p>
            <a:pPr lvl="0"/>
            <a:r>
              <a:rPr lang="en-US" dirty="0" smtClean="0">
                <a:solidFill>
                  <a:srgbClr val="FF0000"/>
                </a:solidFill>
              </a:rPr>
              <a:t>After </a:t>
            </a:r>
            <a:r>
              <a:rPr lang="en-US" dirty="0">
                <a:solidFill>
                  <a:srgbClr val="FF0000"/>
                </a:solidFill>
              </a:rPr>
              <a:t>correction</a:t>
            </a:r>
            <a:r>
              <a:rPr lang="el-GR" dirty="0">
                <a:solidFill>
                  <a:srgbClr val="FF0000"/>
                </a:solidFill>
              </a:rPr>
              <a:t> </a:t>
            </a:r>
          </a:p>
        </p:txBody>
      </p:sp>
      <p:cxnSp>
        <p:nvCxnSpPr>
          <p:cNvPr id="5" name="Прямая со стрелкой 4"/>
          <p:cNvCxnSpPr/>
          <p:nvPr/>
        </p:nvCxnSpPr>
        <p:spPr bwMode="auto">
          <a:xfrm>
            <a:off x="4117368" y="3074864"/>
            <a:ext cx="2088336" cy="869319"/>
          </a:xfrm>
          <a:prstGeom prst="straightConnector1">
            <a:avLst/>
          </a:prstGeom>
          <a:solidFill>
            <a:srgbClr val="00B8FF"/>
          </a:solidFill>
          <a:ln w="31750" cap="flat" cmpd="sng" algn="ctr">
            <a:solidFill>
              <a:srgbClr val="FF0000"/>
            </a:solidFill>
            <a:prstDash val="solid"/>
            <a:round/>
            <a:headEnd type="none" w="med" len="med"/>
            <a:tailEnd type="triangle"/>
          </a:ln>
          <a:effectLst/>
        </p:spPr>
      </p:cxnSp>
      <p:pic>
        <p:nvPicPr>
          <p:cNvPr id="7" name="Рисунок 6"/>
          <p:cNvPicPr>
            <a:picLocks noChangeAspect="1"/>
          </p:cNvPicPr>
          <p:nvPr/>
        </p:nvPicPr>
        <p:blipFill>
          <a:blip r:embed="rId5"/>
          <a:stretch>
            <a:fillRect/>
          </a:stretch>
        </p:blipFill>
        <p:spPr>
          <a:xfrm rot="19510628">
            <a:off x="4451440" y="3562432"/>
            <a:ext cx="1084518" cy="1084518"/>
          </a:xfrm>
          <a:prstGeom prst="rect">
            <a:avLst/>
          </a:prstGeom>
        </p:spPr>
      </p:pic>
      <p:sp>
        <p:nvSpPr>
          <p:cNvPr id="22" name="Прямоугольник 21"/>
          <p:cNvSpPr/>
          <p:nvPr/>
        </p:nvSpPr>
        <p:spPr>
          <a:xfrm>
            <a:off x="409359" y="820793"/>
            <a:ext cx="851515" cy="646331"/>
          </a:xfrm>
          <a:prstGeom prst="rect">
            <a:avLst/>
          </a:prstGeom>
        </p:spPr>
        <p:txBody>
          <a:bodyPr wrap="none">
            <a:spAutoFit/>
          </a:bodyPr>
          <a:lstStyle/>
          <a:p>
            <a:pPr lvl="0"/>
            <a:r>
              <a:rPr lang="en-US" sz="3600" dirty="0" smtClean="0">
                <a:solidFill>
                  <a:srgbClr val="FF0000"/>
                </a:solidFill>
              </a:rPr>
              <a:t>M4</a:t>
            </a:r>
            <a:endParaRPr lang="ru-RU" sz="3600" dirty="0">
              <a:solidFill>
                <a:srgbClr val="FF0000"/>
              </a:solidFill>
            </a:endParaRPr>
          </a:p>
        </p:txBody>
      </p:sp>
    </p:spTree>
    <p:extLst>
      <p:ext uri="{BB962C8B-B14F-4D97-AF65-F5344CB8AC3E}">
        <p14:creationId xmlns:p14="http://schemas.microsoft.com/office/powerpoint/2010/main" val="2098786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2"/>
          <p:cNvSpPr txBox="1">
            <a:spLocks noChangeArrowheads="1"/>
          </p:cNvSpPr>
          <p:nvPr/>
        </p:nvSpPr>
        <p:spPr bwMode="auto">
          <a:xfrm>
            <a:off x="1905000" y="152400"/>
            <a:ext cx="6781800" cy="457200"/>
          </a:xfrm>
          <a:prstGeom prst="rect">
            <a:avLst/>
          </a:prstGeom>
          <a:noFill/>
          <a:ln w="9525">
            <a:noFill/>
            <a:round/>
            <a:headEnd/>
            <a:tailEnd/>
          </a:ln>
        </p:spPr>
        <p:txBody>
          <a:bodyPr lIns="90000" tIns="46800" rIns="90000" bIns="46800" anchor="ctr"/>
          <a:lstStyle/>
          <a:p>
            <a:pPr marL="0" marR="0" lvl="0" indent="0" algn="r" defTabSz="449263" rtl="0" eaLnBrk="1" fontAlgn="base" latinLnBrk="0" hangingPunct="1">
              <a:lnSpc>
                <a:spcPct val="100000"/>
              </a:lnSpc>
              <a:spcBef>
                <a:spcPct val="0"/>
              </a:spcBef>
              <a:spcAft>
                <a:spcPct val="0"/>
              </a:spcAft>
              <a:buClrTx/>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sz="2800" b="1" i="0" u="none" strike="noStrike" kern="1200" cap="none" spc="0" normalizeH="0" baseline="0" noProof="0" dirty="0" smtClean="0">
                <a:ln>
                  <a:noFill/>
                </a:ln>
                <a:solidFill>
                  <a:srgbClr val="0066FF"/>
                </a:solidFill>
                <a:effectLst/>
                <a:uLnTx/>
                <a:uFillTx/>
                <a:latin typeface="Times New Roman" pitchFamily="18" charset="0"/>
                <a:ea typeface="SimSun" pitchFamily="2" charset="-122"/>
              </a:rPr>
              <a:t>Corrections for towers of module 1 </a:t>
            </a:r>
            <a:endParaRPr kumimoji="0" lang="en-US" sz="2800" b="1" i="0" u="none" strike="noStrike" kern="1200" cap="none" spc="0" normalizeH="0" baseline="0" noProof="0" dirty="0" smtClean="0">
              <a:ln>
                <a:noFill/>
              </a:ln>
              <a:solidFill>
                <a:srgbClr val="FF0000"/>
              </a:solidFill>
              <a:effectLst/>
              <a:uLnTx/>
              <a:uFillTx/>
              <a:latin typeface="Times New Roman" pitchFamily="18" charset="0"/>
              <a:ea typeface="SimSun" pitchFamily="2" charset="-122"/>
            </a:endParaRPr>
          </a:p>
        </p:txBody>
      </p:sp>
      <p:sp>
        <p:nvSpPr>
          <p:cNvPr id="24" name="TextBox 23"/>
          <p:cNvSpPr txBox="1"/>
          <p:nvPr/>
        </p:nvSpPr>
        <p:spPr>
          <a:xfrm>
            <a:off x="4572000" y="4572000"/>
            <a:ext cx="3048000" cy="830997"/>
          </a:xfrm>
          <a:prstGeom prst="rect">
            <a:avLst/>
          </a:prstGeom>
          <a:noFill/>
        </p:spPr>
        <p:txBody>
          <a:bodyPr wrap="square" rtlCol="0">
            <a:spAutoFit/>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Wingdings" pitchFamily="2" charset="2"/>
              <a:buChar char="ü"/>
              <a:tabLst/>
              <a:defRPr/>
            </a:pPr>
            <a:endParaRPr kumimoji="0" lang="en-US" sz="1600" b="1" i="0" u="none" strike="noStrike" kern="1200" cap="none" spc="0" normalizeH="0" baseline="0" noProof="0" dirty="0" smtClean="0">
              <a:ln>
                <a:noFill/>
              </a:ln>
              <a:solidFill>
                <a:srgbClr val="000000"/>
              </a:solidFill>
              <a:effectLst/>
              <a:uLnTx/>
              <a:uFillTx/>
              <a:latin typeface="Times New Roman" pitchFamily="18" charset="0"/>
              <a:ea typeface="SimSun" pitchFamily="2" charset="-122"/>
            </a:endParaRPr>
          </a:p>
          <a:p>
            <a:pPr marL="0" marR="0" lvl="0" indent="0" algn="ctr" defTabSz="449263" rtl="0" eaLnBrk="1" fontAlgn="base" latinLnBrk="0" hangingPunct="1">
              <a:lnSpc>
                <a:spcPct val="100000"/>
              </a:lnSpc>
              <a:spcBef>
                <a:spcPct val="0"/>
              </a:spcBef>
              <a:spcAft>
                <a:spcPct val="0"/>
              </a:spcAft>
              <a:buClr>
                <a:srgbClr val="000000"/>
              </a:buClr>
              <a:buSzPct val="100000"/>
              <a:buFont typeface="Wingdings" pitchFamily="2" charset="2"/>
              <a:buChar char="ü"/>
              <a:tabLst/>
              <a:defRPr/>
            </a:pPr>
            <a:endParaRPr kumimoji="0" lang="en-US" sz="1600" b="1" i="0" u="none" strike="noStrike" kern="1200" cap="none" spc="0" normalizeH="0" baseline="0" noProof="0" dirty="0" smtClean="0">
              <a:ln>
                <a:noFill/>
              </a:ln>
              <a:solidFill>
                <a:srgbClr val="000000"/>
              </a:solidFill>
              <a:effectLst/>
              <a:uLnTx/>
              <a:uFillTx/>
              <a:latin typeface="Times New Roman" pitchFamily="18" charset="0"/>
              <a:ea typeface="SimSun" pitchFamily="2" charset="-122"/>
            </a:endParaRPr>
          </a:p>
          <a:p>
            <a:pPr marL="0" marR="0" lvl="0" indent="0" algn="ctr" defTabSz="449263" rtl="0" eaLnBrk="1" fontAlgn="base" latinLnBrk="0" hangingPunct="1">
              <a:lnSpc>
                <a:spcPct val="100000"/>
              </a:lnSpc>
              <a:spcBef>
                <a:spcPct val="0"/>
              </a:spcBef>
              <a:spcAft>
                <a:spcPct val="0"/>
              </a:spcAft>
              <a:buClr>
                <a:srgbClr val="000000"/>
              </a:buClr>
              <a:buSzPct val="100000"/>
              <a:buFont typeface="Wingdings" pitchFamily="2" charset="2"/>
              <a:buChar char="ü"/>
              <a:tabLst/>
              <a:defRPr/>
            </a:pPr>
            <a:endParaRPr kumimoji="0" lang="en-US" sz="1600" b="1" i="0" u="none" strike="noStrike" kern="1200" cap="none" spc="0" normalizeH="0" baseline="0" noProof="0" dirty="0" smtClean="0">
              <a:ln>
                <a:noFill/>
              </a:ln>
              <a:solidFill>
                <a:srgbClr val="000000"/>
              </a:solidFill>
              <a:effectLst/>
              <a:uLnTx/>
              <a:uFillTx/>
              <a:latin typeface="Times New Roman" pitchFamily="18" charset="0"/>
              <a:ea typeface="SimSun" pitchFamily="2" charset="-122"/>
            </a:endParaRPr>
          </a:p>
        </p:txBody>
      </p:sp>
      <p:pic>
        <p:nvPicPr>
          <p:cNvPr id="8" name="Рисунок 7"/>
          <p:cNvPicPr>
            <a:picLocks noChangeAspect="1"/>
          </p:cNvPicPr>
          <p:nvPr/>
        </p:nvPicPr>
        <p:blipFill>
          <a:blip r:embed="rId2"/>
          <a:stretch>
            <a:fillRect/>
          </a:stretch>
        </p:blipFill>
        <p:spPr>
          <a:xfrm>
            <a:off x="2399615" y="710624"/>
            <a:ext cx="4041998" cy="1085182"/>
          </a:xfrm>
          <a:prstGeom prst="rect">
            <a:avLst/>
          </a:prstGeom>
        </p:spPr>
      </p:pic>
      <p:sp>
        <p:nvSpPr>
          <p:cNvPr id="15" name="TextBox 14"/>
          <p:cNvSpPr txBox="1"/>
          <p:nvPr/>
        </p:nvSpPr>
        <p:spPr>
          <a:xfrm>
            <a:off x="920702" y="1418323"/>
            <a:ext cx="1423788" cy="461665"/>
          </a:xfrm>
          <a:prstGeom prst="rect">
            <a:avLst/>
          </a:prstGeom>
          <a:noFill/>
        </p:spPr>
        <p:txBody>
          <a:bodyPr wrap="none" rtlCol="0">
            <a:spAutoFit/>
          </a:body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r>
              <a:rPr lang="en-US" sz="2400" dirty="0" smtClean="0">
                <a:solidFill>
                  <a:srgbClr val="FF0000"/>
                </a:solidFill>
              </a:rPr>
              <a:t>Module</a:t>
            </a:r>
            <a:r>
              <a:rPr kumimoji="0" lang="en-US" sz="2400" b="1" i="0" u="none" strike="noStrike" kern="1200" cap="none" spc="0" normalizeH="0" baseline="0" noProof="0" dirty="0" smtClean="0">
                <a:ln>
                  <a:noFill/>
                </a:ln>
                <a:solidFill>
                  <a:srgbClr val="FF0000"/>
                </a:solidFill>
                <a:effectLst/>
                <a:uLnTx/>
                <a:uFillTx/>
                <a:latin typeface="Times New Roman" pitchFamily="18" charset="0"/>
                <a:ea typeface="SimSun" pitchFamily="2" charset="-122"/>
              </a:rPr>
              <a:t> 1</a:t>
            </a:r>
            <a:endParaRPr kumimoji="0" lang="ru-RU" sz="2400" b="1" i="0" u="none" strike="noStrike" kern="1200" cap="none" spc="0" normalizeH="0" baseline="0" noProof="0" dirty="0">
              <a:ln>
                <a:noFill/>
              </a:ln>
              <a:solidFill>
                <a:srgbClr val="FF0000"/>
              </a:solidFill>
              <a:effectLst/>
              <a:uLnTx/>
              <a:uFillTx/>
              <a:latin typeface="Times New Roman" pitchFamily="18" charset="0"/>
              <a:ea typeface="SimSun" pitchFamily="2" charset="-122"/>
            </a:endParaRPr>
          </a:p>
        </p:txBody>
      </p:sp>
      <p:pic>
        <p:nvPicPr>
          <p:cNvPr id="17" name="Рисунок 16"/>
          <p:cNvPicPr>
            <a:picLocks noChangeAspect="1"/>
          </p:cNvPicPr>
          <p:nvPr/>
        </p:nvPicPr>
        <p:blipFill>
          <a:blip r:embed="rId3"/>
          <a:stretch>
            <a:fillRect/>
          </a:stretch>
        </p:blipFill>
        <p:spPr>
          <a:xfrm>
            <a:off x="423387" y="1915551"/>
            <a:ext cx="4872513" cy="3103153"/>
          </a:xfrm>
          <a:prstGeom prst="rect">
            <a:avLst/>
          </a:prstGeom>
        </p:spPr>
      </p:pic>
      <p:pic>
        <p:nvPicPr>
          <p:cNvPr id="18" name="Рисунок 17"/>
          <p:cNvPicPr>
            <a:picLocks noChangeAspect="1"/>
          </p:cNvPicPr>
          <p:nvPr/>
        </p:nvPicPr>
        <p:blipFill>
          <a:blip r:embed="rId4"/>
          <a:stretch>
            <a:fillRect/>
          </a:stretch>
        </p:blipFill>
        <p:spPr>
          <a:xfrm>
            <a:off x="5338986" y="1938870"/>
            <a:ext cx="3193562" cy="3103153"/>
          </a:xfrm>
          <a:prstGeom prst="rect">
            <a:avLst/>
          </a:prstGeom>
        </p:spPr>
      </p:pic>
      <p:sp>
        <p:nvSpPr>
          <p:cNvPr id="19" name="TextBox 18"/>
          <p:cNvSpPr txBox="1"/>
          <p:nvPr/>
        </p:nvSpPr>
        <p:spPr>
          <a:xfrm>
            <a:off x="6807799" y="2737627"/>
            <a:ext cx="1372492" cy="892552"/>
          </a:xfrm>
          <a:prstGeom prst="rect">
            <a:avLst/>
          </a:prstGeom>
          <a:noFill/>
        </p:spPr>
        <p:txBody>
          <a:bodyPr wrap="none" rtlCol="0">
            <a:spAutoFit/>
          </a:body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r>
              <a:rPr kumimoji="0" lang="el-GR" sz="2400" b="1" i="0" u="none" strike="noStrike" kern="1200" cap="none" spc="0" normalizeH="0" baseline="0" noProof="0" dirty="0" smtClean="0">
                <a:ln>
                  <a:noFill/>
                </a:ln>
                <a:solidFill>
                  <a:srgbClr val="FF0000"/>
                </a:solidFill>
                <a:effectLst/>
                <a:uLnTx/>
                <a:uFillTx/>
                <a:latin typeface="Times New Roman" pitchFamily="18" charset="0"/>
                <a:ea typeface="SimSun" pitchFamily="2" charset="-122"/>
              </a:rPr>
              <a:t>σ </a:t>
            </a:r>
            <a:r>
              <a:rPr kumimoji="0" lang="el-GR" sz="2400" b="1" i="0" u="none" strike="noStrike" kern="1200" cap="none" spc="0" normalizeH="0" baseline="0" noProof="0" dirty="0">
                <a:ln>
                  <a:noFill/>
                </a:ln>
                <a:solidFill>
                  <a:srgbClr val="FF0000"/>
                </a:solidFill>
                <a:effectLst/>
                <a:uLnTx/>
                <a:uFillTx/>
                <a:latin typeface="Times New Roman" pitchFamily="18" charset="0"/>
                <a:ea typeface="SimSun" pitchFamily="2" charset="-122"/>
              </a:rPr>
              <a:t>= 1.5%</a:t>
            </a:r>
          </a:p>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endParaRPr kumimoji="0" lang="ru-RU" sz="2800" b="1" i="0" u="none" strike="noStrike" kern="1200" cap="none" spc="0" normalizeH="0" baseline="0" noProof="0" dirty="0">
              <a:ln>
                <a:noFill/>
              </a:ln>
              <a:solidFill>
                <a:srgbClr val="FF0000"/>
              </a:solidFill>
              <a:effectLst/>
              <a:uLnTx/>
              <a:uFillTx/>
              <a:latin typeface="Times New Roman" pitchFamily="18" charset="0"/>
              <a:ea typeface="SimSun" pitchFamily="2" charset="-122"/>
            </a:endParaRPr>
          </a:p>
        </p:txBody>
      </p:sp>
      <p:sp>
        <p:nvSpPr>
          <p:cNvPr id="20" name="Прямоугольник 19"/>
          <p:cNvSpPr/>
          <p:nvPr/>
        </p:nvSpPr>
        <p:spPr>
          <a:xfrm>
            <a:off x="5738478" y="2193549"/>
            <a:ext cx="1372492" cy="461665"/>
          </a:xfrm>
          <a:prstGeom prst="rect">
            <a:avLst/>
          </a:prstGeom>
        </p:spPr>
        <p:txBody>
          <a:bodyPr wrap="none">
            <a:spAutoFit/>
          </a:body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r>
              <a:rPr kumimoji="0" lang="el-GR" sz="2400" b="1" i="0" u="none" strike="noStrike" kern="1200" cap="none" spc="0" normalizeH="0" baseline="0" noProof="0" dirty="0">
                <a:ln>
                  <a:noFill/>
                </a:ln>
                <a:solidFill>
                  <a:srgbClr val="FF0000"/>
                </a:solidFill>
                <a:effectLst/>
                <a:uLnTx/>
                <a:uFillTx/>
                <a:latin typeface="Times New Roman" pitchFamily="18" charset="0"/>
                <a:ea typeface="SimSun" pitchFamily="2" charset="-122"/>
              </a:rPr>
              <a:t>σ = </a:t>
            </a:r>
            <a:r>
              <a:rPr kumimoji="0" lang="el-GR" sz="2400" b="1" i="0" u="none" strike="noStrike" kern="1200" cap="none" spc="0" normalizeH="0" baseline="0" noProof="0" dirty="0" smtClean="0">
                <a:ln>
                  <a:noFill/>
                </a:ln>
                <a:solidFill>
                  <a:srgbClr val="FF0000"/>
                </a:solidFill>
                <a:effectLst/>
                <a:uLnTx/>
                <a:uFillTx/>
                <a:latin typeface="Times New Roman" pitchFamily="18" charset="0"/>
                <a:ea typeface="SimSun" pitchFamily="2" charset="-122"/>
              </a:rPr>
              <a:t>1.</a:t>
            </a:r>
            <a:r>
              <a:rPr kumimoji="0" lang="en-US" sz="2400" b="1" i="0" u="none" strike="noStrike" kern="1200" cap="none" spc="0" normalizeH="0" baseline="0" noProof="0" dirty="0" smtClean="0">
                <a:ln>
                  <a:noFill/>
                </a:ln>
                <a:solidFill>
                  <a:srgbClr val="FF0000"/>
                </a:solidFill>
                <a:effectLst/>
                <a:uLnTx/>
                <a:uFillTx/>
                <a:latin typeface="Times New Roman" pitchFamily="18" charset="0"/>
                <a:ea typeface="SimSun" pitchFamily="2" charset="-122"/>
              </a:rPr>
              <a:t>2</a:t>
            </a:r>
            <a:r>
              <a:rPr kumimoji="0" lang="el-GR" sz="2400" b="1" i="0" u="none" strike="noStrike" kern="1200" cap="none" spc="0" normalizeH="0" baseline="0" noProof="0" dirty="0" smtClean="0">
                <a:ln>
                  <a:noFill/>
                </a:ln>
                <a:solidFill>
                  <a:srgbClr val="FF0000"/>
                </a:solidFill>
                <a:effectLst/>
                <a:uLnTx/>
                <a:uFillTx/>
                <a:latin typeface="Times New Roman" pitchFamily="18" charset="0"/>
                <a:ea typeface="SimSun" pitchFamily="2" charset="-122"/>
              </a:rPr>
              <a:t>%</a:t>
            </a:r>
            <a:endParaRPr kumimoji="0" lang="el-GR" sz="2400" b="1" i="0" u="none" strike="noStrike" kern="1200" cap="none" spc="0" normalizeH="0" baseline="0" noProof="0" dirty="0">
              <a:ln>
                <a:noFill/>
              </a:ln>
              <a:solidFill>
                <a:srgbClr val="FF0000"/>
              </a:solidFill>
              <a:effectLst/>
              <a:uLnTx/>
              <a:uFillTx/>
              <a:latin typeface="Times New Roman" pitchFamily="18" charset="0"/>
              <a:ea typeface="SimSun" pitchFamily="2" charset="-122"/>
            </a:endParaRPr>
          </a:p>
        </p:txBody>
      </p:sp>
      <p:sp>
        <p:nvSpPr>
          <p:cNvPr id="2" name="Прямоугольник 1"/>
          <p:cNvSpPr/>
          <p:nvPr/>
        </p:nvSpPr>
        <p:spPr>
          <a:xfrm>
            <a:off x="294057" y="847890"/>
            <a:ext cx="851515" cy="646331"/>
          </a:xfrm>
          <a:prstGeom prst="rect">
            <a:avLst/>
          </a:prstGeom>
        </p:spPr>
        <p:txBody>
          <a:bodyPr wrap="none">
            <a:spAutoFit/>
          </a:bodyPr>
          <a:lstStyle/>
          <a:p>
            <a:pPr lvl="0"/>
            <a:r>
              <a:rPr lang="en-US" sz="3600" dirty="0">
                <a:solidFill>
                  <a:srgbClr val="FF0000"/>
                </a:solidFill>
              </a:rPr>
              <a:t>M4</a:t>
            </a:r>
            <a:endParaRPr lang="ru-RU" sz="3600" dirty="0">
              <a:solidFill>
                <a:srgbClr val="FF0000"/>
              </a:solidFill>
            </a:endParaRPr>
          </a:p>
        </p:txBody>
      </p:sp>
      <p:pic>
        <p:nvPicPr>
          <p:cNvPr id="3" name="Рисунок 2"/>
          <p:cNvPicPr>
            <a:picLocks noChangeAspect="1"/>
          </p:cNvPicPr>
          <p:nvPr/>
        </p:nvPicPr>
        <p:blipFill>
          <a:blip r:embed="rId5"/>
          <a:stretch>
            <a:fillRect/>
          </a:stretch>
        </p:blipFill>
        <p:spPr>
          <a:xfrm>
            <a:off x="2241814" y="791351"/>
            <a:ext cx="951058" cy="951058"/>
          </a:xfrm>
          <a:prstGeom prst="rect">
            <a:avLst/>
          </a:prstGeom>
        </p:spPr>
      </p:pic>
      <p:sp>
        <p:nvSpPr>
          <p:cNvPr id="4" name="Прямоугольник 3"/>
          <p:cNvSpPr/>
          <p:nvPr/>
        </p:nvSpPr>
        <p:spPr>
          <a:xfrm>
            <a:off x="804396" y="5039955"/>
            <a:ext cx="7373437" cy="1200329"/>
          </a:xfrm>
          <a:prstGeom prst="rect">
            <a:avLst/>
          </a:prstGeom>
        </p:spPr>
        <p:txBody>
          <a:bodyPr wrap="square">
            <a:spAutoFit/>
          </a:bodyPr>
          <a:lstStyle/>
          <a:p>
            <a:pPr lvl="0"/>
            <a:r>
              <a:rPr lang="en-US" sz="2400" dirty="0">
                <a:solidFill>
                  <a:srgbClr val="0000FF"/>
                </a:solidFill>
              </a:rPr>
              <a:t>Assembly of four</a:t>
            </a:r>
            <a:r>
              <a:rPr lang="ru-RU" sz="2400" dirty="0">
                <a:solidFill>
                  <a:srgbClr val="0000FF"/>
                </a:solidFill>
              </a:rPr>
              <a:t> </a:t>
            </a:r>
            <a:r>
              <a:rPr lang="en-US" sz="2400" dirty="0">
                <a:solidFill>
                  <a:srgbClr val="0000FF"/>
                </a:solidFill>
              </a:rPr>
              <a:t>modules (8x8 towers). </a:t>
            </a:r>
            <a:r>
              <a:rPr lang="en-US" sz="2400" dirty="0" smtClean="0">
                <a:solidFill>
                  <a:srgbClr val="0000FF"/>
                </a:solidFill>
              </a:rPr>
              <a:t> For the Module 1 (with almost vertical towers) correction for the tower type is not needed. </a:t>
            </a:r>
            <a:endParaRPr lang="el-GR" sz="2400" dirty="0">
              <a:solidFill>
                <a:srgbClr val="0000FF"/>
              </a:solidFill>
            </a:endParaRPr>
          </a:p>
        </p:txBody>
      </p:sp>
      <p:sp>
        <p:nvSpPr>
          <p:cNvPr id="5" name="Прямоугольник 4"/>
          <p:cNvSpPr/>
          <p:nvPr/>
        </p:nvSpPr>
        <p:spPr>
          <a:xfrm>
            <a:off x="1633692" y="2301318"/>
            <a:ext cx="2938497" cy="523220"/>
          </a:xfrm>
          <a:prstGeom prst="rect">
            <a:avLst/>
          </a:prstGeom>
        </p:spPr>
        <p:txBody>
          <a:bodyPr wrap="none">
            <a:spAutoFit/>
          </a:bodyPr>
          <a:lstStyle/>
          <a:p>
            <a:pPr lvl="0"/>
            <a:r>
              <a:rPr lang="en-US" dirty="0">
                <a:solidFill>
                  <a:srgbClr val="FF0000"/>
                </a:solidFill>
              </a:rPr>
              <a:t>Before correction</a:t>
            </a:r>
            <a:r>
              <a:rPr lang="el-GR" dirty="0">
                <a:solidFill>
                  <a:srgbClr val="FF0000"/>
                </a:solidFill>
              </a:rPr>
              <a:t> </a:t>
            </a:r>
          </a:p>
        </p:txBody>
      </p:sp>
      <p:sp>
        <p:nvSpPr>
          <p:cNvPr id="12" name="Прямоугольник 11"/>
          <p:cNvSpPr/>
          <p:nvPr/>
        </p:nvSpPr>
        <p:spPr>
          <a:xfrm>
            <a:off x="1689118" y="3972704"/>
            <a:ext cx="2741328" cy="523220"/>
          </a:xfrm>
          <a:prstGeom prst="rect">
            <a:avLst/>
          </a:prstGeom>
        </p:spPr>
        <p:txBody>
          <a:bodyPr wrap="none">
            <a:spAutoFit/>
          </a:bodyPr>
          <a:lstStyle/>
          <a:p>
            <a:pPr lvl="0"/>
            <a:r>
              <a:rPr lang="en-US" dirty="0">
                <a:solidFill>
                  <a:srgbClr val="FF0000"/>
                </a:solidFill>
              </a:rPr>
              <a:t>After correction</a:t>
            </a:r>
            <a:r>
              <a:rPr lang="el-GR" dirty="0">
                <a:solidFill>
                  <a:srgbClr val="FF0000"/>
                </a:solidFill>
              </a:rPr>
              <a:t> </a:t>
            </a:r>
          </a:p>
        </p:txBody>
      </p:sp>
      <p:pic>
        <p:nvPicPr>
          <p:cNvPr id="23" name="Рисунок 22"/>
          <p:cNvPicPr>
            <a:picLocks noChangeAspect="1"/>
          </p:cNvPicPr>
          <p:nvPr/>
        </p:nvPicPr>
        <p:blipFill>
          <a:blip r:embed="rId6"/>
          <a:stretch>
            <a:fillRect/>
          </a:stretch>
        </p:blipFill>
        <p:spPr>
          <a:xfrm>
            <a:off x="4852060" y="3325392"/>
            <a:ext cx="1511939" cy="1518036"/>
          </a:xfrm>
          <a:prstGeom prst="rect">
            <a:avLst/>
          </a:prstGeom>
        </p:spPr>
      </p:pic>
      <p:pic>
        <p:nvPicPr>
          <p:cNvPr id="25" name="Рисунок 24"/>
          <p:cNvPicPr>
            <a:picLocks noChangeAspect="1"/>
          </p:cNvPicPr>
          <p:nvPr/>
        </p:nvPicPr>
        <p:blipFill>
          <a:blip r:embed="rId6"/>
          <a:stretch>
            <a:fillRect/>
          </a:stretch>
        </p:blipFill>
        <p:spPr>
          <a:xfrm rot="483066">
            <a:off x="4845017" y="2728945"/>
            <a:ext cx="2652155" cy="1518036"/>
          </a:xfrm>
          <a:prstGeom prst="rect">
            <a:avLst/>
          </a:prstGeom>
        </p:spPr>
      </p:pic>
    </p:spTree>
    <p:extLst>
      <p:ext uri="{BB962C8B-B14F-4D97-AF65-F5344CB8AC3E}">
        <p14:creationId xmlns:p14="http://schemas.microsoft.com/office/powerpoint/2010/main" val="1536035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2"/>
          <p:cNvSpPr txBox="1">
            <a:spLocks noChangeArrowheads="1"/>
          </p:cNvSpPr>
          <p:nvPr/>
        </p:nvSpPr>
        <p:spPr bwMode="auto">
          <a:xfrm>
            <a:off x="1572865" y="152400"/>
            <a:ext cx="7113935" cy="457200"/>
          </a:xfrm>
          <a:prstGeom prst="rect">
            <a:avLst/>
          </a:prstGeom>
          <a:noFill/>
          <a:ln w="9525">
            <a:noFill/>
            <a:round/>
            <a:headEnd/>
            <a:tailEnd/>
          </a:ln>
        </p:spPr>
        <p:txBody>
          <a:bodyPr lIns="90000" tIns="46800" rIns="90000" bIns="46800" anchor="ctr"/>
          <a:lstStyle/>
          <a:p>
            <a:pPr marL="0" marR="0" lvl="0" indent="0" algn="r" defTabSz="449263" rtl="0" eaLnBrk="1" fontAlgn="base" latinLnBrk="0" hangingPunct="1">
              <a:lnSpc>
                <a:spcPct val="100000"/>
              </a:lnSpc>
              <a:spcBef>
                <a:spcPct val="0"/>
              </a:spcBef>
              <a:spcAft>
                <a:spcPct val="0"/>
              </a:spcAft>
              <a:buClrTx/>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dirty="0" smtClean="0">
                <a:solidFill>
                  <a:srgbClr val="0066FF"/>
                </a:solidFill>
              </a:rPr>
              <a:t>Polar angle dependence of energy deposition </a:t>
            </a:r>
            <a:r>
              <a:rPr kumimoji="0" lang="en-US" sz="2800" b="1" i="0" u="none" strike="noStrike" kern="1200" cap="none" spc="0" normalizeH="0" baseline="0" noProof="0" dirty="0" smtClean="0">
                <a:ln>
                  <a:noFill/>
                </a:ln>
                <a:solidFill>
                  <a:srgbClr val="0066FF"/>
                </a:solidFill>
                <a:effectLst/>
                <a:uLnTx/>
                <a:uFillTx/>
                <a:latin typeface="Times New Roman" pitchFamily="18" charset="0"/>
                <a:ea typeface="SimSun" pitchFamily="2" charset="-122"/>
              </a:rPr>
              <a:t> </a:t>
            </a:r>
            <a:endParaRPr kumimoji="0" lang="en-US" sz="2800" b="1" i="0" u="none" strike="noStrike" kern="1200" cap="none" spc="0" normalizeH="0" baseline="0" noProof="0" dirty="0" smtClean="0">
              <a:ln>
                <a:noFill/>
              </a:ln>
              <a:solidFill>
                <a:srgbClr val="FF0000"/>
              </a:solidFill>
              <a:effectLst/>
              <a:uLnTx/>
              <a:uFillTx/>
              <a:latin typeface="Times New Roman" pitchFamily="18" charset="0"/>
              <a:ea typeface="SimSun" pitchFamily="2" charset="-122"/>
            </a:endParaRPr>
          </a:p>
        </p:txBody>
      </p:sp>
      <p:sp>
        <p:nvSpPr>
          <p:cNvPr id="24" name="TextBox 23"/>
          <p:cNvSpPr txBox="1"/>
          <p:nvPr/>
        </p:nvSpPr>
        <p:spPr>
          <a:xfrm>
            <a:off x="4572000" y="4572000"/>
            <a:ext cx="3048000" cy="830997"/>
          </a:xfrm>
          <a:prstGeom prst="rect">
            <a:avLst/>
          </a:prstGeom>
          <a:noFill/>
        </p:spPr>
        <p:txBody>
          <a:bodyPr wrap="square" rtlCol="0">
            <a:spAutoFit/>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Wingdings" pitchFamily="2" charset="2"/>
              <a:buChar char="ü"/>
              <a:tabLst/>
              <a:defRPr/>
            </a:pPr>
            <a:endParaRPr kumimoji="0" lang="en-US" sz="1600" b="1" i="0" u="none" strike="noStrike" kern="1200" cap="none" spc="0" normalizeH="0" baseline="0" noProof="0" dirty="0" smtClean="0">
              <a:ln>
                <a:noFill/>
              </a:ln>
              <a:solidFill>
                <a:srgbClr val="000000"/>
              </a:solidFill>
              <a:effectLst/>
              <a:uLnTx/>
              <a:uFillTx/>
              <a:latin typeface="Times New Roman" pitchFamily="18" charset="0"/>
              <a:ea typeface="SimSun" pitchFamily="2" charset="-122"/>
            </a:endParaRPr>
          </a:p>
          <a:p>
            <a:pPr marL="0" marR="0" lvl="0" indent="0" algn="ctr" defTabSz="449263" rtl="0" eaLnBrk="1" fontAlgn="base" latinLnBrk="0" hangingPunct="1">
              <a:lnSpc>
                <a:spcPct val="100000"/>
              </a:lnSpc>
              <a:spcBef>
                <a:spcPct val="0"/>
              </a:spcBef>
              <a:spcAft>
                <a:spcPct val="0"/>
              </a:spcAft>
              <a:buClr>
                <a:srgbClr val="000000"/>
              </a:buClr>
              <a:buSzPct val="100000"/>
              <a:buFont typeface="Wingdings" pitchFamily="2" charset="2"/>
              <a:buChar char="ü"/>
              <a:tabLst/>
              <a:defRPr/>
            </a:pPr>
            <a:endParaRPr kumimoji="0" lang="en-US" sz="1600" b="1" i="0" u="none" strike="noStrike" kern="1200" cap="none" spc="0" normalizeH="0" baseline="0" noProof="0" dirty="0" smtClean="0">
              <a:ln>
                <a:noFill/>
              </a:ln>
              <a:solidFill>
                <a:srgbClr val="000000"/>
              </a:solidFill>
              <a:effectLst/>
              <a:uLnTx/>
              <a:uFillTx/>
              <a:latin typeface="Times New Roman" pitchFamily="18" charset="0"/>
              <a:ea typeface="SimSun" pitchFamily="2" charset="-122"/>
            </a:endParaRPr>
          </a:p>
          <a:p>
            <a:pPr marL="0" marR="0" lvl="0" indent="0" algn="ctr" defTabSz="449263" rtl="0" eaLnBrk="1" fontAlgn="base" latinLnBrk="0" hangingPunct="1">
              <a:lnSpc>
                <a:spcPct val="100000"/>
              </a:lnSpc>
              <a:spcBef>
                <a:spcPct val="0"/>
              </a:spcBef>
              <a:spcAft>
                <a:spcPct val="0"/>
              </a:spcAft>
              <a:buClr>
                <a:srgbClr val="000000"/>
              </a:buClr>
              <a:buSzPct val="100000"/>
              <a:buFont typeface="Wingdings" pitchFamily="2" charset="2"/>
              <a:buChar char="ü"/>
              <a:tabLst/>
              <a:defRPr/>
            </a:pPr>
            <a:endParaRPr kumimoji="0" lang="en-US" sz="1600" b="1" i="0" u="none" strike="noStrike" kern="1200" cap="none" spc="0" normalizeH="0" baseline="0" noProof="0" dirty="0" smtClean="0">
              <a:ln>
                <a:noFill/>
              </a:ln>
              <a:solidFill>
                <a:srgbClr val="000000"/>
              </a:solidFill>
              <a:effectLst/>
              <a:uLnTx/>
              <a:uFillTx/>
              <a:latin typeface="Times New Roman" pitchFamily="18" charset="0"/>
              <a:ea typeface="SimSun" pitchFamily="2" charset="-122"/>
            </a:endParaRPr>
          </a:p>
        </p:txBody>
      </p:sp>
      <p:pic>
        <p:nvPicPr>
          <p:cNvPr id="2" name="Рисунок 1"/>
          <p:cNvPicPr>
            <a:picLocks noChangeAspect="1"/>
          </p:cNvPicPr>
          <p:nvPr/>
        </p:nvPicPr>
        <p:blipFill>
          <a:blip r:embed="rId2"/>
          <a:stretch>
            <a:fillRect/>
          </a:stretch>
        </p:blipFill>
        <p:spPr>
          <a:xfrm>
            <a:off x="4387442" y="2320474"/>
            <a:ext cx="4264650" cy="3018527"/>
          </a:xfrm>
          <a:prstGeom prst="rect">
            <a:avLst/>
          </a:prstGeom>
        </p:spPr>
      </p:pic>
      <p:pic>
        <p:nvPicPr>
          <p:cNvPr id="3" name="Рисунок 2"/>
          <p:cNvPicPr>
            <a:picLocks noChangeAspect="1"/>
          </p:cNvPicPr>
          <p:nvPr/>
        </p:nvPicPr>
        <p:blipFill>
          <a:blip r:embed="rId3"/>
          <a:stretch>
            <a:fillRect/>
          </a:stretch>
        </p:blipFill>
        <p:spPr>
          <a:xfrm>
            <a:off x="4576443" y="838200"/>
            <a:ext cx="4041998" cy="1085182"/>
          </a:xfrm>
          <a:prstGeom prst="rect">
            <a:avLst/>
          </a:prstGeom>
        </p:spPr>
      </p:pic>
      <p:pic>
        <p:nvPicPr>
          <p:cNvPr id="4" name="Рисунок 3"/>
          <p:cNvPicPr>
            <a:picLocks noChangeAspect="1"/>
          </p:cNvPicPr>
          <p:nvPr/>
        </p:nvPicPr>
        <p:blipFill>
          <a:blip r:embed="rId4"/>
          <a:stretch>
            <a:fillRect/>
          </a:stretch>
        </p:blipFill>
        <p:spPr>
          <a:xfrm>
            <a:off x="941735" y="1413998"/>
            <a:ext cx="2231329" cy="3158002"/>
          </a:xfrm>
          <a:prstGeom prst="rect">
            <a:avLst/>
          </a:prstGeom>
        </p:spPr>
      </p:pic>
      <p:sp>
        <p:nvSpPr>
          <p:cNvPr id="6" name="TextBox 5"/>
          <p:cNvSpPr txBox="1"/>
          <p:nvPr/>
        </p:nvSpPr>
        <p:spPr>
          <a:xfrm>
            <a:off x="4648200" y="1672299"/>
            <a:ext cx="364202" cy="523220"/>
          </a:xfrm>
          <a:prstGeom prst="rect">
            <a:avLst/>
          </a:prstGeom>
          <a:noFill/>
        </p:spPr>
        <p:txBody>
          <a:bodyPr wrap="square" rtlCol="0">
            <a:spAutoFit/>
          </a:bodyPr>
          <a:lstStyle/>
          <a:p>
            <a:r>
              <a:rPr lang="en-US" dirty="0" smtClean="0">
                <a:solidFill>
                  <a:srgbClr val="FF0000"/>
                </a:solidFill>
              </a:rPr>
              <a:t>1</a:t>
            </a:r>
            <a:endParaRPr lang="ru-RU" dirty="0">
              <a:solidFill>
                <a:srgbClr val="FF0000"/>
              </a:solidFill>
            </a:endParaRPr>
          </a:p>
        </p:txBody>
      </p:sp>
      <p:sp>
        <p:nvSpPr>
          <p:cNvPr id="7" name="Прямоугольник 6"/>
          <p:cNvSpPr/>
          <p:nvPr/>
        </p:nvSpPr>
        <p:spPr>
          <a:xfrm>
            <a:off x="7620000" y="1672299"/>
            <a:ext cx="364202" cy="523220"/>
          </a:xfrm>
          <a:prstGeom prst="rect">
            <a:avLst/>
          </a:prstGeom>
        </p:spPr>
        <p:txBody>
          <a:bodyPr wrap="none">
            <a:spAutoFit/>
          </a:bodyPr>
          <a:lstStyle/>
          <a:p>
            <a:r>
              <a:rPr lang="en-US" dirty="0" smtClean="0">
                <a:solidFill>
                  <a:schemeClr val="accent2"/>
                </a:solidFill>
              </a:rPr>
              <a:t>8</a:t>
            </a:r>
            <a:endParaRPr lang="ru-RU" dirty="0">
              <a:solidFill>
                <a:schemeClr val="accent2"/>
              </a:solidFill>
            </a:endParaRPr>
          </a:p>
        </p:txBody>
      </p:sp>
      <p:sp>
        <p:nvSpPr>
          <p:cNvPr id="9" name="TextBox 8"/>
          <p:cNvSpPr txBox="1"/>
          <p:nvPr/>
        </p:nvSpPr>
        <p:spPr>
          <a:xfrm>
            <a:off x="7011500" y="2687365"/>
            <a:ext cx="1217000" cy="400110"/>
          </a:xfrm>
          <a:prstGeom prst="rect">
            <a:avLst/>
          </a:prstGeom>
          <a:noFill/>
        </p:spPr>
        <p:txBody>
          <a:bodyPr wrap="none" rtlCol="0">
            <a:spAutoFit/>
          </a:bodyPr>
          <a:lstStyle/>
          <a:p>
            <a:r>
              <a:rPr lang="en-US" sz="2000" dirty="0" smtClean="0">
                <a:solidFill>
                  <a:srgbClr val="FF0000"/>
                </a:solidFill>
              </a:rPr>
              <a:t>Module 1</a:t>
            </a:r>
            <a:endParaRPr lang="ru-RU" sz="2000" dirty="0">
              <a:solidFill>
                <a:srgbClr val="FF0000"/>
              </a:solidFill>
            </a:endParaRPr>
          </a:p>
        </p:txBody>
      </p:sp>
      <p:sp>
        <p:nvSpPr>
          <p:cNvPr id="10" name="Прямоугольник 9"/>
          <p:cNvSpPr/>
          <p:nvPr/>
        </p:nvSpPr>
        <p:spPr>
          <a:xfrm>
            <a:off x="7049907" y="4115034"/>
            <a:ext cx="1217000" cy="400110"/>
          </a:xfrm>
          <a:prstGeom prst="rect">
            <a:avLst/>
          </a:prstGeom>
        </p:spPr>
        <p:txBody>
          <a:bodyPr wrap="none">
            <a:spAutoFit/>
          </a:bodyPr>
          <a:lstStyle/>
          <a:p>
            <a:r>
              <a:rPr lang="en-US" sz="2000" dirty="0">
                <a:solidFill>
                  <a:srgbClr val="0000FF"/>
                </a:solidFill>
              </a:rPr>
              <a:t>Module </a:t>
            </a:r>
            <a:r>
              <a:rPr lang="en-US" sz="2000" dirty="0" smtClean="0">
                <a:solidFill>
                  <a:srgbClr val="0000FF"/>
                </a:solidFill>
              </a:rPr>
              <a:t>8</a:t>
            </a:r>
            <a:endParaRPr lang="en-US" sz="2000" dirty="0">
              <a:solidFill>
                <a:srgbClr val="0000FF"/>
              </a:solidFill>
            </a:endParaRPr>
          </a:p>
        </p:txBody>
      </p:sp>
      <p:sp>
        <p:nvSpPr>
          <p:cNvPr id="11" name="TextBox 10"/>
          <p:cNvSpPr txBox="1"/>
          <p:nvPr/>
        </p:nvSpPr>
        <p:spPr>
          <a:xfrm>
            <a:off x="6519608" y="3494745"/>
            <a:ext cx="723275" cy="523220"/>
          </a:xfrm>
          <a:prstGeom prst="rect">
            <a:avLst/>
          </a:prstGeom>
          <a:noFill/>
        </p:spPr>
        <p:txBody>
          <a:bodyPr wrap="none" rtlCol="0">
            <a:spAutoFit/>
          </a:bodyPr>
          <a:lstStyle/>
          <a:p>
            <a:r>
              <a:rPr lang="en-US" dirty="0" smtClean="0">
                <a:solidFill>
                  <a:srgbClr val="FF0000"/>
                </a:solidFill>
              </a:rPr>
              <a:t>5%</a:t>
            </a:r>
            <a:endParaRPr lang="ru-RU" dirty="0">
              <a:solidFill>
                <a:srgbClr val="FF0000"/>
              </a:solidFill>
            </a:endParaRPr>
          </a:p>
        </p:txBody>
      </p:sp>
      <p:cxnSp>
        <p:nvCxnSpPr>
          <p:cNvPr id="8" name="Прямая со стрелкой 7"/>
          <p:cNvCxnSpPr/>
          <p:nvPr/>
        </p:nvCxnSpPr>
        <p:spPr bwMode="auto">
          <a:xfrm flipH="1">
            <a:off x="6546485" y="3488179"/>
            <a:ext cx="37334" cy="606831"/>
          </a:xfrm>
          <a:prstGeom prst="straightConnector1">
            <a:avLst/>
          </a:prstGeom>
          <a:solidFill>
            <a:srgbClr val="00B8FF"/>
          </a:solidFill>
          <a:ln w="9525" cap="flat" cmpd="sng" algn="ctr">
            <a:solidFill>
              <a:srgbClr val="FF0000"/>
            </a:solidFill>
            <a:prstDash val="solid"/>
            <a:round/>
            <a:headEnd type="triangle" w="med" len="med"/>
            <a:tailEnd type="triangle"/>
          </a:ln>
          <a:effectLst/>
        </p:spPr>
      </p:cxnSp>
      <p:cxnSp>
        <p:nvCxnSpPr>
          <p:cNvPr id="29" name="Прямая со стрелкой 28"/>
          <p:cNvCxnSpPr/>
          <p:nvPr/>
        </p:nvCxnSpPr>
        <p:spPr bwMode="auto">
          <a:xfrm>
            <a:off x="4876800" y="3079247"/>
            <a:ext cx="0" cy="438581"/>
          </a:xfrm>
          <a:prstGeom prst="straightConnector1">
            <a:avLst/>
          </a:prstGeom>
          <a:solidFill>
            <a:srgbClr val="00B8FF"/>
          </a:solidFill>
          <a:ln w="9525" cap="flat" cmpd="sng" algn="ctr">
            <a:solidFill>
              <a:srgbClr val="FF0000"/>
            </a:solidFill>
            <a:prstDash val="solid"/>
            <a:round/>
            <a:headEnd type="triangle" w="med" len="med"/>
            <a:tailEnd type="triangle"/>
          </a:ln>
          <a:effectLst/>
        </p:spPr>
      </p:cxnSp>
      <p:sp>
        <p:nvSpPr>
          <p:cNvPr id="35" name="Прямоугольник 34"/>
          <p:cNvSpPr/>
          <p:nvPr/>
        </p:nvSpPr>
        <p:spPr>
          <a:xfrm>
            <a:off x="4896721" y="2779182"/>
            <a:ext cx="723275" cy="523220"/>
          </a:xfrm>
          <a:prstGeom prst="rect">
            <a:avLst/>
          </a:prstGeom>
        </p:spPr>
        <p:txBody>
          <a:bodyPr wrap="none">
            <a:spAutoFit/>
          </a:bodyPr>
          <a:lstStyle/>
          <a:p>
            <a:r>
              <a:rPr lang="en-US" dirty="0">
                <a:solidFill>
                  <a:srgbClr val="FF0000"/>
                </a:solidFill>
              </a:rPr>
              <a:t>4</a:t>
            </a:r>
            <a:r>
              <a:rPr lang="ru-RU" dirty="0" smtClean="0">
                <a:solidFill>
                  <a:srgbClr val="FF0000"/>
                </a:solidFill>
              </a:rPr>
              <a:t>%</a:t>
            </a:r>
            <a:endParaRPr lang="ru-RU" dirty="0">
              <a:solidFill>
                <a:srgbClr val="FF0000"/>
              </a:solidFill>
            </a:endParaRPr>
          </a:p>
        </p:txBody>
      </p:sp>
      <p:cxnSp>
        <p:nvCxnSpPr>
          <p:cNvPr id="41" name="Прямая со стрелкой 40"/>
          <p:cNvCxnSpPr/>
          <p:nvPr/>
        </p:nvCxnSpPr>
        <p:spPr bwMode="auto">
          <a:xfrm>
            <a:off x="1143000" y="1253199"/>
            <a:ext cx="429865" cy="838200"/>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cxnSp>
        <p:nvCxnSpPr>
          <p:cNvPr id="52" name="Прямая со стрелкой 51"/>
          <p:cNvCxnSpPr/>
          <p:nvPr/>
        </p:nvCxnSpPr>
        <p:spPr bwMode="auto">
          <a:xfrm>
            <a:off x="1285169" y="3084119"/>
            <a:ext cx="575391" cy="20649"/>
          </a:xfrm>
          <a:prstGeom prst="straightConnector1">
            <a:avLst/>
          </a:prstGeom>
          <a:solidFill>
            <a:srgbClr val="00B8FF"/>
          </a:solidFill>
          <a:ln w="12700" cap="flat" cmpd="sng" algn="ctr">
            <a:solidFill>
              <a:srgbClr val="0000FF"/>
            </a:solidFill>
            <a:prstDash val="solid"/>
            <a:round/>
            <a:headEnd type="none" w="med" len="med"/>
            <a:tailEnd type="triangle"/>
          </a:ln>
          <a:effectLst/>
        </p:spPr>
      </p:cxnSp>
      <p:cxnSp>
        <p:nvCxnSpPr>
          <p:cNvPr id="53" name="Прямая со стрелкой 52"/>
          <p:cNvCxnSpPr/>
          <p:nvPr/>
        </p:nvCxnSpPr>
        <p:spPr bwMode="auto">
          <a:xfrm flipH="1">
            <a:off x="2887296" y="2744607"/>
            <a:ext cx="18176" cy="679024"/>
          </a:xfrm>
          <a:prstGeom prst="straightConnector1">
            <a:avLst/>
          </a:prstGeom>
          <a:solidFill>
            <a:srgbClr val="00B8FF"/>
          </a:solidFill>
          <a:ln w="12700" cap="flat" cmpd="sng" algn="ctr">
            <a:solidFill>
              <a:srgbClr val="FF0000"/>
            </a:solidFill>
            <a:prstDash val="solid"/>
            <a:round/>
            <a:headEnd type="none" w="med" len="med"/>
            <a:tailEnd type="triangle"/>
          </a:ln>
          <a:effectLst/>
        </p:spPr>
      </p:cxnSp>
      <p:sp>
        <p:nvSpPr>
          <p:cNvPr id="59" name="TextBox 58"/>
          <p:cNvSpPr txBox="1"/>
          <p:nvPr/>
        </p:nvSpPr>
        <p:spPr>
          <a:xfrm>
            <a:off x="1205250" y="987932"/>
            <a:ext cx="479934" cy="523220"/>
          </a:xfrm>
          <a:prstGeom prst="rect">
            <a:avLst/>
          </a:prstGeom>
          <a:noFill/>
        </p:spPr>
        <p:txBody>
          <a:bodyPr wrap="square" rtlCol="0">
            <a:spAutoFit/>
          </a:bodyPr>
          <a:lstStyle/>
          <a:p>
            <a:r>
              <a:rPr lang="en-US" dirty="0" smtClean="0">
                <a:solidFill>
                  <a:srgbClr val="0000FF"/>
                </a:solidFill>
              </a:rPr>
              <a:t>0</a:t>
            </a:r>
            <a:r>
              <a:rPr lang="en-US" baseline="30000" dirty="0" smtClean="0">
                <a:solidFill>
                  <a:srgbClr val="0000FF"/>
                </a:solidFill>
              </a:rPr>
              <a:t>0</a:t>
            </a:r>
            <a:endParaRPr lang="ru-RU" baseline="30000" dirty="0">
              <a:solidFill>
                <a:srgbClr val="0000FF"/>
              </a:solidFill>
            </a:endParaRPr>
          </a:p>
        </p:txBody>
      </p:sp>
      <p:sp>
        <p:nvSpPr>
          <p:cNvPr id="60" name="Прямоугольник 59"/>
          <p:cNvSpPr/>
          <p:nvPr/>
        </p:nvSpPr>
        <p:spPr>
          <a:xfrm>
            <a:off x="1519155" y="3079247"/>
            <a:ext cx="514489" cy="830997"/>
          </a:xfrm>
          <a:prstGeom prst="rect">
            <a:avLst/>
          </a:prstGeom>
        </p:spPr>
        <p:txBody>
          <a:bodyPr wrap="square">
            <a:spAutoFit/>
          </a:bodyPr>
          <a:lstStyle/>
          <a:p>
            <a:r>
              <a:rPr lang="en-US" sz="2000" dirty="0" smtClean="0">
                <a:solidFill>
                  <a:srgbClr val="0000FF"/>
                </a:solidFill>
              </a:rPr>
              <a:t>X</a:t>
            </a:r>
            <a:r>
              <a:rPr lang="ru-RU" dirty="0" smtClean="0"/>
              <a:t>0</a:t>
            </a:r>
            <a:endParaRPr lang="ru-RU" dirty="0"/>
          </a:p>
        </p:txBody>
      </p:sp>
      <p:sp>
        <p:nvSpPr>
          <p:cNvPr id="61" name="Прямоугольник 60"/>
          <p:cNvSpPr/>
          <p:nvPr/>
        </p:nvSpPr>
        <p:spPr>
          <a:xfrm>
            <a:off x="3139457" y="2887088"/>
            <a:ext cx="663964" cy="523220"/>
          </a:xfrm>
          <a:prstGeom prst="rect">
            <a:avLst/>
          </a:prstGeom>
        </p:spPr>
        <p:txBody>
          <a:bodyPr wrap="none">
            <a:spAutoFit/>
          </a:bodyPr>
          <a:lstStyle/>
          <a:p>
            <a:r>
              <a:rPr lang="en-US" dirty="0" smtClean="0">
                <a:solidFill>
                  <a:srgbClr val="0000FF"/>
                </a:solidFill>
              </a:rPr>
              <a:t>9</a:t>
            </a:r>
            <a:r>
              <a:rPr lang="ru-RU" dirty="0" smtClean="0">
                <a:solidFill>
                  <a:srgbClr val="0000FF"/>
                </a:solidFill>
              </a:rPr>
              <a:t>0</a:t>
            </a:r>
            <a:r>
              <a:rPr lang="ru-RU" baseline="30000" dirty="0" smtClean="0">
                <a:solidFill>
                  <a:srgbClr val="0000FF"/>
                </a:solidFill>
              </a:rPr>
              <a:t>0</a:t>
            </a:r>
            <a:endParaRPr lang="ru-RU" baseline="30000" dirty="0">
              <a:solidFill>
                <a:srgbClr val="0000FF"/>
              </a:solidFill>
            </a:endParaRPr>
          </a:p>
        </p:txBody>
      </p:sp>
      <p:sp>
        <p:nvSpPr>
          <p:cNvPr id="62" name="Прямоугольник 61"/>
          <p:cNvSpPr/>
          <p:nvPr/>
        </p:nvSpPr>
        <p:spPr>
          <a:xfrm>
            <a:off x="829417" y="4572000"/>
            <a:ext cx="843501" cy="523220"/>
          </a:xfrm>
          <a:prstGeom prst="rect">
            <a:avLst/>
          </a:prstGeom>
        </p:spPr>
        <p:txBody>
          <a:bodyPr wrap="none">
            <a:spAutoFit/>
          </a:bodyPr>
          <a:lstStyle/>
          <a:p>
            <a:r>
              <a:rPr lang="en-US" dirty="0" smtClean="0">
                <a:solidFill>
                  <a:srgbClr val="0000FF"/>
                </a:solidFill>
              </a:rPr>
              <a:t>180</a:t>
            </a:r>
            <a:r>
              <a:rPr lang="en-US" baseline="30000" dirty="0" smtClean="0">
                <a:solidFill>
                  <a:srgbClr val="0000FF"/>
                </a:solidFill>
              </a:rPr>
              <a:t>0</a:t>
            </a:r>
            <a:endParaRPr lang="ru-RU" baseline="30000" dirty="0">
              <a:solidFill>
                <a:srgbClr val="0000FF"/>
              </a:solidFill>
            </a:endParaRPr>
          </a:p>
        </p:txBody>
      </p:sp>
      <p:cxnSp>
        <p:nvCxnSpPr>
          <p:cNvPr id="64" name="Прямая со стрелкой 63"/>
          <p:cNvCxnSpPr/>
          <p:nvPr/>
        </p:nvCxnSpPr>
        <p:spPr bwMode="auto">
          <a:xfrm flipV="1">
            <a:off x="1285169" y="2588545"/>
            <a:ext cx="0" cy="495574"/>
          </a:xfrm>
          <a:prstGeom prst="straightConnector1">
            <a:avLst/>
          </a:prstGeom>
          <a:solidFill>
            <a:srgbClr val="00B8FF"/>
          </a:solidFill>
          <a:ln w="12700" cap="flat" cmpd="sng" algn="ctr">
            <a:solidFill>
              <a:srgbClr val="0000FF"/>
            </a:solidFill>
            <a:prstDash val="solid"/>
            <a:round/>
            <a:headEnd type="none" w="med" len="med"/>
            <a:tailEnd type="triangle"/>
          </a:ln>
          <a:effectLst/>
        </p:spPr>
      </p:cxnSp>
      <p:cxnSp>
        <p:nvCxnSpPr>
          <p:cNvPr id="65" name="Прямая со стрелкой 64"/>
          <p:cNvCxnSpPr/>
          <p:nvPr/>
        </p:nvCxnSpPr>
        <p:spPr bwMode="auto">
          <a:xfrm flipV="1">
            <a:off x="5373829" y="1886079"/>
            <a:ext cx="1113709" cy="12210"/>
          </a:xfrm>
          <a:prstGeom prst="straightConnector1">
            <a:avLst/>
          </a:prstGeom>
          <a:solidFill>
            <a:srgbClr val="00B8FF"/>
          </a:solidFill>
          <a:ln w="12700" cap="flat" cmpd="sng" algn="ctr">
            <a:solidFill>
              <a:srgbClr val="0000FF"/>
            </a:solidFill>
            <a:prstDash val="solid"/>
            <a:round/>
            <a:headEnd type="none" w="med" len="med"/>
            <a:tailEnd type="triangle"/>
          </a:ln>
          <a:effectLst/>
        </p:spPr>
      </p:cxnSp>
      <p:cxnSp>
        <p:nvCxnSpPr>
          <p:cNvPr id="66" name="Прямая со стрелкой 65"/>
          <p:cNvCxnSpPr/>
          <p:nvPr/>
        </p:nvCxnSpPr>
        <p:spPr bwMode="auto">
          <a:xfrm flipH="1" flipV="1">
            <a:off x="4563110" y="1159099"/>
            <a:ext cx="19958" cy="392830"/>
          </a:xfrm>
          <a:prstGeom prst="straightConnector1">
            <a:avLst/>
          </a:prstGeom>
          <a:solidFill>
            <a:srgbClr val="00B8FF"/>
          </a:solidFill>
          <a:ln w="12700" cap="flat" cmpd="sng" algn="ctr">
            <a:solidFill>
              <a:srgbClr val="0000FF"/>
            </a:solidFill>
            <a:prstDash val="solid"/>
            <a:round/>
            <a:headEnd type="none" w="med" len="med"/>
            <a:tailEnd type="triangle"/>
          </a:ln>
          <a:effectLst/>
        </p:spPr>
      </p:cxnSp>
      <p:sp>
        <p:nvSpPr>
          <p:cNvPr id="72" name="Прямоугольник 71"/>
          <p:cNvSpPr/>
          <p:nvPr/>
        </p:nvSpPr>
        <p:spPr>
          <a:xfrm>
            <a:off x="970074" y="2578274"/>
            <a:ext cx="309951" cy="400110"/>
          </a:xfrm>
          <a:prstGeom prst="rect">
            <a:avLst/>
          </a:prstGeom>
        </p:spPr>
        <p:txBody>
          <a:bodyPr wrap="square">
            <a:spAutoFit/>
          </a:bodyPr>
          <a:lstStyle/>
          <a:p>
            <a:r>
              <a:rPr lang="en-US" sz="2000" dirty="0">
                <a:solidFill>
                  <a:srgbClr val="0000FF"/>
                </a:solidFill>
              </a:rPr>
              <a:t>Y</a:t>
            </a:r>
            <a:endParaRPr lang="ru-RU" sz="2000" dirty="0"/>
          </a:p>
        </p:txBody>
      </p:sp>
      <p:sp>
        <p:nvSpPr>
          <p:cNvPr id="73" name="Прямоугольник 72"/>
          <p:cNvSpPr/>
          <p:nvPr/>
        </p:nvSpPr>
        <p:spPr>
          <a:xfrm>
            <a:off x="5716213" y="1813418"/>
            <a:ext cx="356188" cy="400110"/>
          </a:xfrm>
          <a:prstGeom prst="rect">
            <a:avLst/>
          </a:prstGeom>
        </p:spPr>
        <p:txBody>
          <a:bodyPr wrap="none">
            <a:spAutoFit/>
          </a:bodyPr>
          <a:lstStyle/>
          <a:p>
            <a:r>
              <a:rPr lang="en-US" sz="2000" dirty="0">
                <a:solidFill>
                  <a:srgbClr val="0000FF"/>
                </a:solidFill>
              </a:rPr>
              <a:t>Z</a:t>
            </a:r>
            <a:endParaRPr lang="ru-RU" sz="2000" dirty="0"/>
          </a:p>
        </p:txBody>
      </p:sp>
      <p:sp>
        <p:nvSpPr>
          <p:cNvPr id="76" name="Прямоугольник 75"/>
          <p:cNvSpPr/>
          <p:nvPr/>
        </p:nvSpPr>
        <p:spPr>
          <a:xfrm>
            <a:off x="4259331" y="1160091"/>
            <a:ext cx="370614" cy="400110"/>
          </a:xfrm>
          <a:prstGeom prst="rect">
            <a:avLst/>
          </a:prstGeom>
        </p:spPr>
        <p:txBody>
          <a:bodyPr wrap="none">
            <a:spAutoFit/>
          </a:bodyPr>
          <a:lstStyle/>
          <a:p>
            <a:r>
              <a:rPr lang="en-US" sz="2000" dirty="0" smtClean="0">
                <a:solidFill>
                  <a:srgbClr val="0000FF"/>
                </a:solidFill>
              </a:rPr>
              <a:t>Y</a:t>
            </a:r>
            <a:endParaRPr lang="ru-RU" sz="2000" dirty="0"/>
          </a:p>
        </p:txBody>
      </p:sp>
      <p:sp>
        <p:nvSpPr>
          <p:cNvPr id="5" name="TextBox 4"/>
          <p:cNvSpPr txBox="1"/>
          <p:nvPr/>
        </p:nvSpPr>
        <p:spPr>
          <a:xfrm>
            <a:off x="457200" y="5339002"/>
            <a:ext cx="8229600" cy="1015663"/>
          </a:xfrm>
          <a:prstGeom prst="rect">
            <a:avLst/>
          </a:prstGeom>
          <a:noFill/>
        </p:spPr>
        <p:txBody>
          <a:bodyPr wrap="square" rtlCol="0">
            <a:spAutoFit/>
          </a:bodyPr>
          <a:lstStyle/>
          <a:p>
            <a:r>
              <a:rPr lang="en-US" sz="2000" dirty="0" smtClean="0">
                <a:solidFill>
                  <a:schemeClr val="tx1"/>
                </a:solidFill>
              </a:rPr>
              <a:t>Energy deposition in the tower  (</a:t>
            </a:r>
            <a:r>
              <a:rPr lang="en-US" sz="2000" dirty="0">
                <a:solidFill>
                  <a:schemeClr val="tx1"/>
                </a:solidFill>
              </a:rPr>
              <a:t>a</a:t>
            </a:r>
            <a:r>
              <a:rPr lang="en-US" sz="2000" dirty="0" smtClean="0">
                <a:solidFill>
                  <a:schemeClr val="tx1"/>
                </a:solidFill>
              </a:rPr>
              <a:t>veraged over  the module) depends on the module type and its polar angle. This difference is of the order of 5% and can be taken into account by this MC calculations.</a:t>
            </a:r>
            <a:endParaRPr lang="ru-RU" sz="2000" dirty="0">
              <a:solidFill>
                <a:schemeClr val="tx1"/>
              </a:solidFill>
            </a:endParaRPr>
          </a:p>
        </p:txBody>
      </p:sp>
    </p:spTree>
    <p:extLst>
      <p:ext uri="{BB962C8B-B14F-4D97-AF65-F5344CB8AC3E}">
        <p14:creationId xmlns:p14="http://schemas.microsoft.com/office/powerpoint/2010/main" val="2023301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048000" y="152400"/>
            <a:ext cx="5638800" cy="457200"/>
          </a:xfrm>
          <a:prstGeom prst="rect">
            <a:avLst/>
          </a:prstGeom>
          <a:noFill/>
          <a:ln w="9525">
            <a:noFill/>
            <a:round/>
            <a:headEnd/>
            <a:tailEnd/>
          </a:ln>
        </p:spPr>
        <p:txBody>
          <a:bodyPr lIns="90000" tIns="46800" rIns="90000" bIns="46800" anchor="ctr"/>
          <a:lstStyle/>
          <a:p>
            <a:pPr algn="r">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solidFill>
                  <a:srgbClr val="0066FF"/>
                </a:solidFill>
              </a:rPr>
              <a:t>Conclusion and future plans </a:t>
            </a:r>
            <a:endParaRPr lang="en-US" dirty="0" smtClean="0">
              <a:solidFill>
                <a:srgbClr val="FF0000"/>
              </a:solidFill>
            </a:endParaRPr>
          </a:p>
        </p:txBody>
      </p:sp>
      <p:sp>
        <p:nvSpPr>
          <p:cNvPr id="3" name="Text Box 16"/>
          <p:cNvSpPr txBox="1">
            <a:spLocks noChangeArrowheads="1"/>
          </p:cNvSpPr>
          <p:nvPr/>
        </p:nvSpPr>
        <p:spPr bwMode="auto">
          <a:xfrm>
            <a:off x="410497" y="838200"/>
            <a:ext cx="8305800" cy="5634492"/>
          </a:xfrm>
          <a:prstGeom prst="rect">
            <a:avLst/>
          </a:prstGeom>
          <a:noFill/>
          <a:ln w="9525">
            <a:noFill/>
            <a:round/>
            <a:headEnd/>
            <a:tailEnd/>
          </a:ln>
        </p:spPr>
        <p:txBody>
          <a:bodyPr wrap="square" lIns="90000" tIns="46800" rIns="90000" bIns="46800">
            <a:spAutoFit/>
          </a:bodyPr>
          <a:lstStyle/>
          <a:p>
            <a:pPr algn="just">
              <a:buClr>
                <a:srgbClr val="0000FF"/>
              </a:buClr>
              <a:buSzPct val="130000"/>
              <a:buFont typeface="Wingdings"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b="0" dirty="0" smtClean="0">
                <a:solidFill>
                  <a:schemeClr val="tx1"/>
                </a:solidFill>
                <a:sym typeface="Symbol"/>
              </a:rPr>
              <a:t> </a:t>
            </a:r>
            <a:r>
              <a:rPr lang="en-US" sz="2400" dirty="0" smtClean="0">
                <a:solidFill>
                  <a:srgbClr val="0000FF"/>
                </a:solidFill>
                <a:sym typeface="Symbol"/>
              </a:rPr>
              <a:t>MC calculations show that response of </a:t>
            </a:r>
            <a:r>
              <a:rPr lang="en-US" sz="2400" dirty="0" err="1" smtClean="0">
                <a:solidFill>
                  <a:srgbClr val="0000FF"/>
                </a:solidFill>
                <a:sym typeface="Symbol"/>
              </a:rPr>
              <a:t>ECal</a:t>
            </a:r>
            <a:r>
              <a:rPr lang="en-US" sz="2400" dirty="0" smtClean="0">
                <a:solidFill>
                  <a:srgbClr val="0000FF"/>
                </a:solidFill>
                <a:sym typeface="Symbol"/>
              </a:rPr>
              <a:t> towers  to </a:t>
            </a:r>
            <a:r>
              <a:rPr lang="ru-RU" sz="2400" dirty="0" smtClean="0">
                <a:solidFill>
                  <a:srgbClr val="0000FF"/>
                </a:solidFill>
                <a:sym typeface="Symbol"/>
              </a:rPr>
              <a:t> </a:t>
            </a:r>
          </a:p>
          <a:p>
            <a:pPr algn="just">
              <a:buClr>
                <a:srgbClr val="0000FF"/>
              </a:buClr>
              <a:buSzPct val="13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dirty="0">
                <a:solidFill>
                  <a:srgbClr val="0000FF"/>
                </a:solidFill>
                <a:sym typeface="Symbol"/>
              </a:rPr>
              <a:t> </a:t>
            </a:r>
            <a:r>
              <a:rPr lang="ru-RU" sz="2400" dirty="0" smtClean="0">
                <a:solidFill>
                  <a:srgbClr val="0000FF"/>
                </a:solidFill>
                <a:sym typeface="Symbol"/>
              </a:rPr>
              <a:t>    </a:t>
            </a:r>
            <a:r>
              <a:rPr lang="en-US" sz="2400" dirty="0" smtClean="0">
                <a:solidFill>
                  <a:srgbClr val="0000FF"/>
                </a:solidFill>
                <a:sym typeface="Symbol"/>
              </a:rPr>
              <a:t>cosmic muons depends on tower orientation in space  and </a:t>
            </a:r>
            <a:endParaRPr lang="ru-RU" sz="2400" dirty="0" smtClean="0">
              <a:solidFill>
                <a:srgbClr val="0000FF"/>
              </a:solidFill>
              <a:sym typeface="Symbol"/>
            </a:endParaRPr>
          </a:p>
          <a:p>
            <a:pPr algn="just">
              <a:buClr>
                <a:srgbClr val="0000FF"/>
              </a:buClr>
              <a:buSzPct val="13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dirty="0" smtClean="0">
                <a:solidFill>
                  <a:srgbClr val="0000FF"/>
                </a:solidFill>
                <a:sym typeface="Symbol"/>
              </a:rPr>
              <a:t>     </a:t>
            </a:r>
            <a:r>
              <a:rPr lang="en-US" sz="2400" dirty="0" smtClean="0">
                <a:solidFill>
                  <a:srgbClr val="0000FF"/>
                </a:solidFill>
                <a:sym typeface="Symbol"/>
              </a:rPr>
              <a:t>type of the tower. But this dependence is not large and is of </a:t>
            </a:r>
            <a:endParaRPr lang="ru-RU" sz="2400" dirty="0" smtClean="0">
              <a:solidFill>
                <a:srgbClr val="0000FF"/>
              </a:solidFill>
              <a:sym typeface="Symbol"/>
            </a:endParaRPr>
          </a:p>
          <a:p>
            <a:pPr algn="just">
              <a:buClr>
                <a:srgbClr val="0000FF"/>
              </a:buClr>
              <a:buSzPct val="13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dirty="0" smtClean="0">
                <a:solidFill>
                  <a:srgbClr val="0000FF"/>
                </a:solidFill>
                <a:sym typeface="Symbol"/>
              </a:rPr>
              <a:t>     </a:t>
            </a:r>
            <a:r>
              <a:rPr lang="en-US" sz="2400" dirty="0" smtClean="0">
                <a:solidFill>
                  <a:srgbClr val="0000FF"/>
                </a:solidFill>
                <a:sym typeface="Symbol"/>
              </a:rPr>
              <a:t>the order of 5-10%. </a:t>
            </a:r>
          </a:p>
          <a:p>
            <a:pPr algn="just">
              <a:buClr>
                <a:srgbClr val="0000FF"/>
              </a:buClr>
              <a:buSzPct val="130000"/>
              <a:buFont typeface="Wingdings"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dirty="0" smtClean="0">
                <a:solidFill>
                  <a:srgbClr val="0000FF"/>
                </a:solidFill>
                <a:sym typeface="Symbol"/>
              </a:rPr>
              <a:t>It was shown that corrections obtained with this </a:t>
            </a:r>
            <a:endParaRPr lang="ru-RU" sz="2400" dirty="0" smtClean="0">
              <a:solidFill>
                <a:srgbClr val="0000FF"/>
              </a:solidFill>
              <a:sym typeface="Symbol"/>
            </a:endParaRPr>
          </a:p>
          <a:p>
            <a:pPr algn="just">
              <a:buClr>
                <a:srgbClr val="0000FF"/>
              </a:buClr>
              <a:buSzPct val="13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dirty="0">
                <a:solidFill>
                  <a:srgbClr val="0000FF"/>
                </a:solidFill>
                <a:sym typeface="Symbol"/>
              </a:rPr>
              <a:t> </a:t>
            </a:r>
            <a:r>
              <a:rPr lang="ru-RU" sz="2400" dirty="0" smtClean="0">
                <a:solidFill>
                  <a:srgbClr val="0000FF"/>
                </a:solidFill>
                <a:sym typeface="Symbol"/>
              </a:rPr>
              <a:t>    </a:t>
            </a:r>
            <a:r>
              <a:rPr lang="en-US" sz="2400" dirty="0" smtClean="0">
                <a:solidFill>
                  <a:srgbClr val="0000FF"/>
                </a:solidFill>
                <a:sym typeface="Symbol"/>
              </a:rPr>
              <a:t>calculations can be used for calibration of the whole </a:t>
            </a:r>
            <a:r>
              <a:rPr lang="en-US" sz="2400" dirty="0" err="1" smtClean="0">
                <a:solidFill>
                  <a:srgbClr val="0000FF"/>
                </a:solidFill>
                <a:sym typeface="Symbol"/>
              </a:rPr>
              <a:t>ECal</a:t>
            </a:r>
            <a:r>
              <a:rPr lang="en-US" sz="2400" dirty="0" smtClean="0">
                <a:solidFill>
                  <a:srgbClr val="0000FF"/>
                </a:solidFill>
                <a:sym typeface="Symbol"/>
              </a:rPr>
              <a:t> </a:t>
            </a:r>
            <a:endParaRPr lang="ru-RU" sz="2400" dirty="0">
              <a:solidFill>
                <a:srgbClr val="0000FF"/>
              </a:solidFill>
              <a:sym typeface="Symbol"/>
            </a:endParaRPr>
          </a:p>
          <a:p>
            <a:pPr algn="just">
              <a:buClr>
                <a:srgbClr val="0000FF"/>
              </a:buClr>
              <a:buSzPct val="13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dirty="0" smtClean="0">
                <a:solidFill>
                  <a:srgbClr val="0000FF"/>
                </a:solidFill>
                <a:sym typeface="Symbol"/>
              </a:rPr>
              <a:t>     </a:t>
            </a:r>
            <a:r>
              <a:rPr lang="en-US" sz="2400" dirty="0" smtClean="0">
                <a:solidFill>
                  <a:srgbClr val="0000FF"/>
                </a:solidFill>
                <a:sym typeface="Symbol"/>
              </a:rPr>
              <a:t>with an accuracy of 1-2% which is adequate to </a:t>
            </a:r>
            <a:r>
              <a:rPr lang="en-US" sz="2400" dirty="0" err="1" smtClean="0">
                <a:solidFill>
                  <a:srgbClr val="0000FF"/>
                </a:solidFill>
                <a:sym typeface="Symbol"/>
              </a:rPr>
              <a:t>ECal</a:t>
            </a:r>
            <a:r>
              <a:rPr lang="en-US" sz="2400" dirty="0" smtClean="0">
                <a:solidFill>
                  <a:srgbClr val="0000FF"/>
                </a:solidFill>
                <a:sym typeface="Symbol"/>
              </a:rPr>
              <a:t> </a:t>
            </a:r>
            <a:r>
              <a:rPr lang="ru-RU" sz="2400" dirty="0" smtClean="0">
                <a:solidFill>
                  <a:srgbClr val="0000FF"/>
                </a:solidFill>
                <a:sym typeface="Symbol"/>
              </a:rPr>
              <a:t> </a:t>
            </a:r>
          </a:p>
          <a:p>
            <a:pPr algn="just">
              <a:buClr>
                <a:srgbClr val="0000FF"/>
              </a:buClr>
              <a:buSzPct val="13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dirty="0">
                <a:solidFill>
                  <a:srgbClr val="0000FF"/>
                </a:solidFill>
                <a:sym typeface="Symbol"/>
              </a:rPr>
              <a:t> </a:t>
            </a:r>
            <a:r>
              <a:rPr lang="ru-RU" sz="2400" dirty="0" smtClean="0">
                <a:solidFill>
                  <a:srgbClr val="0000FF"/>
                </a:solidFill>
                <a:sym typeface="Symbol"/>
              </a:rPr>
              <a:t>    </a:t>
            </a:r>
            <a:r>
              <a:rPr lang="en-US" sz="2400" dirty="0" smtClean="0">
                <a:solidFill>
                  <a:srgbClr val="0000FF"/>
                </a:solidFill>
                <a:sym typeface="Symbol"/>
              </a:rPr>
              <a:t>requirements.</a:t>
            </a:r>
          </a:p>
          <a:p>
            <a:pPr algn="just">
              <a:buClr>
                <a:srgbClr val="0000FF"/>
              </a:buClr>
              <a:buSzPct val="130000"/>
              <a:buFont typeface="Wingdings"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dirty="0" smtClean="0">
                <a:solidFill>
                  <a:srgbClr val="0000FF"/>
                </a:solidFill>
                <a:sym typeface="Symbol"/>
              </a:rPr>
              <a:t> Proposed event selection method, based on hit multiplicity, </a:t>
            </a:r>
          </a:p>
          <a:p>
            <a:pPr algn="just">
              <a:buClr>
                <a:srgbClr val="0000FF"/>
              </a:buClr>
              <a:buSzPct val="13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dirty="0">
                <a:solidFill>
                  <a:srgbClr val="0000FF"/>
                </a:solidFill>
                <a:sym typeface="Symbol"/>
              </a:rPr>
              <a:t> </a:t>
            </a:r>
            <a:r>
              <a:rPr lang="en-US" sz="2400" dirty="0" smtClean="0">
                <a:solidFill>
                  <a:srgbClr val="0000FF"/>
                </a:solidFill>
                <a:sym typeface="Symbol"/>
              </a:rPr>
              <a:t>    well suited to obtain these corrections in a few hours of  </a:t>
            </a:r>
          </a:p>
          <a:p>
            <a:pPr algn="just">
              <a:buClr>
                <a:srgbClr val="0000FF"/>
              </a:buClr>
              <a:buSzPct val="13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dirty="0">
                <a:solidFill>
                  <a:srgbClr val="0000FF"/>
                </a:solidFill>
                <a:sym typeface="Symbol"/>
              </a:rPr>
              <a:t> </a:t>
            </a:r>
            <a:r>
              <a:rPr lang="en-US" sz="2400" dirty="0" smtClean="0">
                <a:solidFill>
                  <a:srgbClr val="0000FF"/>
                </a:solidFill>
                <a:sym typeface="Symbol"/>
              </a:rPr>
              <a:t>    data taking.</a:t>
            </a:r>
            <a:r>
              <a:rPr lang="ru-RU" sz="2400" dirty="0" smtClean="0">
                <a:solidFill>
                  <a:srgbClr val="0000FF"/>
                </a:solidFill>
                <a:sym typeface="Symbol"/>
              </a:rPr>
              <a:t> </a:t>
            </a:r>
          </a:p>
          <a:p>
            <a:pPr algn="just">
              <a:buClr>
                <a:srgbClr val="0000FF"/>
              </a:buClr>
              <a:buSzPct val="130000"/>
              <a:buFont typeface="Wingdings"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dirty="0" smtClean="0">
                <a:solidFill>
                  <a:srgbClr val="0000FF"/>
                </a:solidFill>
                <a:sym typeface="Symbol"/>
              </a:rPr>
              <a:t>More </a:t>
            </a:r>
            <a:r>
              <a:rPr lang="en-US" sz="2400" dirty="0">
                <a:solidFill>
                  <a:srgbClr val="0000FF"/>
                </a:solidFill>
                <a:sym typeface="Symbol"/>
              </a:rPr>
              <a:t>reliable estimation of the time needed for calibration  </a:t>
            </a:r>
            <a:endParaRPr lang="en-US" sz="2400" dirty="0" smtClean="0">
              <a:solidFill>
                <a:srgbClr val="0000FF"/>
              </a:solidFill>
              <a:sym typeface="Symbol"/>
            </a:endParaRPr>
          </a:p>
          <a:p>
            <a:pPr algn="just">
              <a:buClr>
                <a:srgbClr val="0000FF"/>
              </a:buClr>
              <a:buSzPct val="13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dirty="0">
                <a:solidFill>
                  <a:srgbClr val="0000FF"/>
                </a:solidFill>
                <a:sym typeface="Symbol"/>
              </a:rPr>
              <a:t> </a:t>
            </a:r>
            <a:r>
              <a:rPr lang="en-US" sz="2400" dirty="0" smtClean="0">
                <a:solidFill>
                  <a:srgbClr val="0000FF"/>
                </a:solidFill>
                <a:sym typeface="Symbol"/>
              </a:rPr>
              <a:t>   can </a:t>
            </a:r>
            <a:r>
              <a:rPr lang="en-US" sz="2400" dirty="0">
                <a:solidFill>
                  <a:srgbClr val="0000FF"/>
                </a:solidFill>
                <a:sym typeface="Symbol"/>
              </a:rPr>
              <a:t>be obtained with  MC calculation for the whole MPD </a:t>
            </a:r>
            <a:endParaRPr lang="en-US" sz="2400" dirty="0" smtClean="0">
              <a:solidFill>
                <a:srgbClr val="0000FF"/>
              </a:solidFill>
              <a:sym typeface="Symbol"/>
            </a:endParaRPr>
          </a:p>
          <a:p>
            <a:pPr algn="just">
              <a:buClr>
                <a:srgbClr val="0000FF"/>
              </a:buClr>
              <a:buSzPct val="13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dirty="0">
                <a:solidFill>
                  <a:srgbClr val="0000FF"/>
                </a:solidFill>
                <a:sym typeface="Symbol"/>
              </a:rPr>
              <a:t> </a:t>
            </a:r>
            <a:r>
              <a:rPr lang="en-US" sz="2400" dirty="0" smtClean="0">
                <a:solidFill>
                  <a:srgbClr val="0000FF"/>
                </a:solidFill>
                <a:sym typeface="Symbol"/>
              </a:rPr>
              <a:t>   detector</a:t>
            </a:r>
            <a:r>
              <a:rPr lang="en-US" sz="2400" dirty="0">
                <a:solidFill>
                  <a:srgbClr val="0000FF"/>
                </a:solidFill>
                <a:sym typeface="Symbol"/>
              </a:rPr>
              <a:t>. We hope to </a:t>
            </a:r>
            <a:r>
              <a:rPr lang="en-US" sz="2400" dirty="0" smtClean="0">
                <a:solidFill>
                  <a:srgbClr val="0000FF"/>
                </a:solidFill>
                <a:sym typeface="Symbol"/>
              </a:rPr>
              <a:t>make </a:t>
            </a:r>
            <a:r>
              <a:rPr lang="en-US" sz="2400" dirty="0">
                <a:solidFill>
                  <a:srgbClr val="0000FF"/>
                </a:solidFill>
                <a:sym typeface="Symbol"/>
              </a:rPr>
              <a:t>them in near future.</a:t>
            </a:r>
          </a:p>
          <a:p>
            <a:pPr algn="just">
              <a:buClr>
                <a:srgbClr val="0000FF"/>
              </a:buClr>
              <a:buSzPct val="130000"/>
              <a:buFont typeface="Wingdings"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400" dirty="0" smtClean="0">
              <a:solidFill>
                <a:srgbClr val="0000FF"/>
              </a:solidFill>
              <a:sym typeface="Symbo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048000" y="152400"/>
            <a:ext cx="5638800" cy="457200"/>
          </a:xfrm>
          <a:prstGeom prst="rect">
            <a:avLst/>
          </a:prstGeom>
          <a:noFill/>
          <a:ln w="9525">
            <a:noFill/>
            <a:round/>
            <a:headEnd/>
            <a:tailEnd/>
          </a:ln>
        </p:spPr>
        <p:txBody>
          <a:bodyPr lIns="90000" tIns="46800" rIns="90000" bIns="46800" anchor="ctr"/>
          <a:lstStyle/>
          <a:p>
            <a:pPr algn="r">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dirty="0" smtClean="0">
              <a:solidFill>
                <a:srgbClr val="FF0000"/>
              </a:solidFill>
            </a:endParaRPr>
          </a:p>
        </p:txBody>
      </p:sp>
      <p:sp>
        <p:nvSpPr>
          <p:cNvPr id="4" name="CustomShape 1"/>
          <p:cNvSpPr/>
          <p:nvPr/>
        </p:nvSpPr>
        <p:spPr>
          <a:xfrm>
            <a:off x="1371600" y="1981080"/>
            <a:ext cx="6838200" cy="1826640"/>
          </a:xfrm>
          <a:prstGeom prst="ellipse">
            <a:avLst/>
          </a:prstGeom>
          <a:gradFill>
            <a:gsLst>
              <a:gs pos="0">
                <a:srgbClr val="DDFAED"/>
              </a:gs>
              <a:gs pos="100000">
                <a:srgbClr val="00B0F0"/>
              </a:gs>
            </a:gsLst>
            <a:lin ang="5400000"/>
          </a:gradFill>
          <a:ln w="9360">
            <a:solidFill>
              <a:srgbClr val="4D4D4D"/>
            </a:solidFill>
            <a:miter/>
          </a:ln>
          <a:effectLst/>
        </p:spPr>
      </p:sp>
      <p:pic>
        <p:nvPicPr>
          <p:cNvPr id="5" name="Object 2"/>
          <p:cNvPicPr/>
          <p:nvPr/>
        </p:nvPicPr>
        <p:blipFill>
          <a:blip r:embed="rId2" cstate="print"/>
          <a:stretch/>
        </p:blipFill>
        <p:spPr>
          <a:xfrm>
            <a:off x="4514760" y="3321000"/>
            <a:ext cx="110520" cy="212040"/>
          </a:xfrm>
          <a:prstGeom prst="rect">
            <a:avLst/>
          </a:prstGeom>
          <a:ln>
            <a:noFill/>
          </a:ln>
        </p:spPr>
      </p:pic>
      <p:sp>
        <p:nvSpPr>
          <p:cNvPr id="6" name="CustomShape 3"/>
          <p:cNvSpPr/>
          <p:nvPr/>
        </p:nvSpPr>
        <p:spPr>
          <a:xfrm>
            <a:off x="2463120" y="2286000"/>
            <a:ext cx="4502880" cy="1188720"/>
          </a:xfrm>
          <a:prstGeom prst="rect">
            <a:avLst/>
          </a:prstGeom>
          <a:noFill/>
          <a:ln w="9360">
            <a:noFill/>
          </a:ln>
          <a:effectLst/>
        </p:spPr>
        <p:txBody>
          <a:bodyPr wrap="none" lIns="90000" tIns="46800" rIns="90000" bIns="46800"/>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7200" b="0" i="0" u="none" strike="noStrike" kern="0" cap="none" spc="-1" normalizeH="0" baseline="0" noProof="0" dirty="0" err="1" smtClean="0">
                <a:ln>
                  <a:noFill/>
                </a:ln>
                <a:solidFill>
                  <a:srgbClr val="0000FF"/>
                </a:solidFill>
                <a:effectLst/>
                <a:uLnTx/>
                <a:uFill>
                  <a:solidFill>
                    <a:srgbClr val="FFFFFF"/>
                  </a:solidFill>
                </a:uFill>
                <a:latin typeface="Arial"/>
              </a:rPr>
              <a:t>Thank</a:t>
            </a:r>
            <a:r>
              <a:rPr kumimoji="0" lang="ru-RU" sz="7200" b="0" i="0" u="none" strike="noStrike" kern="0" cap="none" spc="-1" normalizeH="0" baseline="0" noProof="0" dirty="0" smtClean="0">
                <a:ln>
                  <a:noFill/>
                </a:ln>
                <a:solidFill>
                  <a:srgbClr val="0000FF"/>
                </a:solidFill>
                <a:effectLst/>
                <a:uLnTx/>
                <a:uFill>
                  <a:solidFill>
                    <a:srgbClr val="FFFFFF"/>
                  </a:solidFill>
                </a:uFill>
                <a:latin typeface="Arial"/>
              </a:rPr>
              <a:t> </a:t>
            </a:r>
            <a:r>
              <a:rPr kumimoji="0" lang="ru-RU" sz="7200" b="0" i="0" u="none" strike="noStrike" kern="0" cap="none" spc="-1" normalizeH="0" baseline="0" noProof="0" dirty="0" err="1" smtClean="0">
                <a:ln>
                  <a:noFill/>
                </a:ln>
                <a:solidFill>
                  <a:srgbClr val="0000FF"/>
                </a:solidFill>
                <a:effectLst/>
                <a:uLnTx/>
                <a:uFill>
                  <a:solidFill>
                    <a:srgbClr val="FFFFFF"/>
                  </a:solidFill>
                </a:uFill>
                <a:latin typeface="Arial"/>
              </a:rPr>
              <a:t>You</a:t>
            </a:r>
            <a:endParaRPr kumimoji="0" lang="ru-RU" sz="7200" b="0" i="0" u="none" strike="noStrike" kern="0" cap="none" spc="-1" normalizeH="0" baseline="0" noProof="0" dirty="0" smtClean="0">
              <a:ln>
                <a:noFill/>
              </a:ln>
              <a:solidFill>
                <a:srgbClr val="000000"/>
              </a:solidFill>
              <a:effectLst/>
              <a:uLnTx/>
              <a:uFill>
                <a:solidFill>
                  <a:srgbClr val="FFFFFF"/>
                </a:solidFill>
              </a:uFill>
              <a:latin typeface="Arial"/>
            </a:endParaRPr>
          </a:p>
        </p:txBody>
      </p:sp>
    </p:spTree>
    <p:extLst>
      <p:ext uri="{BB962C8B-B14F-4D97-AF65-F5344CB8AC3E}">
        <p14:creationId xmlns:p14="http://schemas.microsoft.com/office/powerpoint/2010/main" val="4250749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1"/>
          <p:cNvSpPr/>
          <p:nvPr/>
        </p:nvSpPr>
        <p:spPr>
          <a:xfrm>
            <a:off x="1741418" y="34222"/>
            <a:ext cx="3077452" cy="516240"/>
          </a:xfrm>
          <a:prstGeom prst="rect">
            <a:avLst/>
          </a:prstGeom>
          <a:noFill/>
          <a:ln w="9360">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endParaRPr lang="ru-RU" sz="2800" b="0" strike="noStrike" spc="-1" dirty="0">
              <a:solidFill>
                <a:schemeClr val="tx1"/>
              </a:solidFill>
              <a:uFill>
                <a:solidFill>
                  <a:srgbClr val="FFFFFF"/>
                </a:solidFill>
              </a:uFill>
              <a:latin typeface="Arial"/>
            </a:endParaRPr>
          </a:p>
        </p:txBody>
      </p:sp>
      <p:sp>
        <p:nvSpPr>
          <p:cNvPr id="137" name="CustomShape 2"/>
          <p:cNvSpPr/>
          <p:nvPr/>
        </p:nvSpPr>
        <p:spPr>
          <a:xfrm>
            <a:off x="6553080" y="6356520"/>
            <a:ext cx="2132640" cy="363960"/>
          </a:xfrm>
          <a:prstGeom prst="rect">
            <a:avLst/>
          </a:prstGeom>
          <a:noFill/>
          <a:ln w="9360">
            <a:noFill/>
          </a:ln>
        </p:spPr>
        <p:style>
          <a:lnRef idx="0">
            <a:scrgbClr r="0" g="0" b="0"/>
          </a:lnRef>
          <a:fillRef idx="0">
            <a:scrgbClr r="0" g="0" b="0"/>
          </a:fillRef>
          <a:effectRef idx="0">
            <a:scrgbClr r="0" g="0" b="0"/>
          </a:effectRef>
          <a:fontRef idx="minor"/>
        </p:style>
      </p:sp>
      <p:sp>
        <p:nvSpPr>
          <p:cNvPr id="138" name="CustomShape 3"/>
          <p:cNvSpPr/>
          <p:nvPr/>
        </p:nvSpPr>
        <p:spPr>
          <a:xfrm>
            <a:off x="3654444" y="180874"/>
            <a:ext cx="4754160" cy="506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ru-RU" sz="2800" b="1" strike="noStrike" spc="-1" dirty="0" smtClean="0">
                <a:solidFill>
                  <a:srgbClr val="0066FF"/>
                </a:solidFill>
                <a:uFill>
                  <a:solidFill>
                    <a:srgbClr val="FFFFFF"/>
                  </a:solidFill>
                </a:uFill>
                <a:latin typeface="Times New Roman"/>
                <a:ea typeface="SimSun"/>
              </a:rPr>
              <a:t>MPD</a:t>
            </a:r>
            <a:r>
              <a:rPr lang="en-US" sz="2800" b="1" strike="noStrike" spc="-1" dirty="0" smtClean="0">
                <a:solidFill>
                  <a:srgbClr val="0066FF"/>
                </a:solidFill>
                <a:uFill>
                  <a:solidFill>
                    <a:srgbClr val="FFFFFF"/>
                  </a:solidFill>
                </a:uFill>
                <a:latin typeface="Times New Roman"/>
                <a:ea typeface="SimSun"/>
              </a:rPr>
              <a:t>/NICA </a:t>
            </a:r>
            <a:r>
              <a:rPr lang="ru-RU" sz="2800" b="1" strike="noStrike" spc="-1" dirty="0" smtClean="0">
                <a:solidFill>
                  <a:srgbClr val="0066FF"/>
                </a:solidFill>
                <a:uFill>
                  <a:solidFill>
                    <a:srgbClr val="FFFFFF"/>
                  </a:solidFill>
                </a:uFill>
                <a:latin typeface="Times New Roman"/>
                <a:ea typeface="SimSun"/>
              </a:rPr>
              <a:t> </a:t>
            </a:r>
            <a:r>
              <a:rPr lang="en-US" sz="2800" b="1" spc="-1" dirty="0" smtClean="0">
                <a:solidFill>
                  <a:srgbClr val="0066FF"/>
                </a:solidFill>
                <a:uFill>
                  <a:solidFill>
                    <a:srgbClr val="FFFFFF"/>
                  </a:solidFill>
                </a:uFill>
                <a:latin typeface="Times New Roman"/>
                <a:ea typeface="SimSun"/>
              </a:rPr>
              <a:t> detector</a:t>
            </a:r>
            <a:r>
              <a:rPr lang="ru-RU" sz="2800" b="1" strike="noStrike" spc="-1" dirty="0" smtClean="0">
                <a:solidFill>
                  <a:srgbClr val="0066FF"/>
                </a:solidFill>
                <a:uFill>
                  <a:solidFill>
                    <a:srgbClr val="FFFFFF"/>
                  </a:solidFill>
                </a:uFill>
                <a:latin typeface="Times New Roman"/>
                <a:ea typeface="SimSun"/>
              </a:rPr>
              <a:t>   </a:t>
            </a:r>
            <a:endParaRPr lang="ru-RU" sz="2800" b="0" strike="noStrike" spc="-1" dirty="0">
              <a:solidFill>
                <a:srgbClr val="000000"/>
              </a:solidFill>
              <a:uFill>
                <a:solidFill>
                  <a:srgbClr val="FFFFFF"/>
                </a:solidFill>
              </a:uFill>
              <a:latin typeface="Arial"/>
            </a:endParaRPr>
          </a:p>
        </p:txBody>
      </p:sp>
      <p:pic>
        <p:nvPicPr>
          <p:cNvPr id="139" name="Picture 1"/>
          <p:cNvPicPr/>
          <p:nvPr/>
        </p:nvPicPr>
        <p:blipFill>
          <a:blip r:embed="rId3" cstate="print"/>
          <a:srcRect b="928"/>
          <a:stretch/>
        </p:blipFill>
        <p:spPr>
          <a:xfrm>
            <a:off x="3280144" y="780451"/>
            <a:ext cx="5525632" cy="4647240"/>
          </a:xfrm>
          <a:prstGeom prst="rect">
            <a:avLst/>
          </a:prstGeom>
          <a:ln>
            <a:noFill/>
          </a:ln>
        </p:spPr>
      </p:pic>
      <p:sp>
        <p:nvSpPr>
          <p:cNvPr id="140" name="CustomShape 4"/>
          <p:cNvSpPr/>
          <p:nvPr/>
        </p:nvSpPr>
        <p:spPr>
          <a:xfrm>
            <a:off x="107504" y="836712"/>
            <a:ext cx="3528392" cy="548788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ru-RU" sz="2800" b="1" strike="noStrike" spc="-1" dirty="0" smtClean="0">
                <a:solidFill>
                  <a:srgbClr val="0000FF"/>
                </a:solidFill>
                <a:uFill>
                  <a:solidFill>
                    <a:srgbClr val="FFFFFF"/>
                  </a:solidFill>
                </a:uFill>
                <a:latin typeface="Times New Roman"/>
                <a:ea typeface="SimSun"/>
              </a:rPr>
              <a:t>EC</a:t>
            </a:r>
            <a:r>
              <a:rPr lang="en-US" sz="2800" b="1" strike="noStrike" spc="-1" dirty="0" smtClean="0">
                <a:solidFill>
                  <a:srgbClr val="0000FF"/>
                </a:solidFill>
                <a:uFill>
                  <a:solidFill>
                    <a:srgbClr val="FFFFFF"/>
                  </a:solidFill>
                </a:uFill>
                <a:latin typeface="Times New Roman"/>
                <a:ea typeface="SimSun"/>
              </a:rPr>
              <a:t>al</a:t>
            </a:r>
            <a:r>
              <a:rPr lang="ru-RU" sz="2800" b="1" strike="noStrike" spc="-1" dirty="0" smtClean="0">
                <a:solidFill>
                  <a:srgbClr val="0000FF"/>
                </a:solidFill>
                <a:uFill>
                  <a:solidFill>
                    <a:srgbClr val="FFFFFF"/>
                  </a:solidFill>
                </a:uFill>
                <a:latin typeface="Times New Roman"/>
                <a:ea typeface="SimSun"/>
              </a:rPr>
              <a:t>(</a:t>
            </a:r>
            <a:r>
              <a:rPr lang="ru-RU" sz="2800" b="1" strike="noStrike" spc="-1" dirty="0" err="1" smtClean="0">
                <a:solidFill>
                  <a:srgbClr val="0000FF"/>
                </a:solidFill>
                <a:uFill>
                  <a:solidFill>
                    <a:srgbClr val="FFFFFF"/>
                  </a:solidFill>
                </a:uFill>
                <a:latin typeface="Times New Roman"/>
                <a:ea typeface="SimSun"/>
              </a:rPr>
              <a:t>barrel</a:t>
            </a:r>
            <a:r>
              <a:rPr lang="ru-RU" sz="2800" b="1" strike="noStrike" spc="-1" dirty="0">
                <a:solidFill>
                  <a:srgbClr val="0000FF"/>
                </a:solidFill>
                <a:uFill>
                  <a:solidFill>
                    <a:srgbClr val="FFFFFF"/>
                  </a:solidFill>
                </a:uFill>
                <a:latin typeface="Times New Roman"/>
                <a:ea typeface="SimSun"/>
              </a:rPr>
              <a:t>)</a:t>
            </a:r>
            <a:endParaRPr lang="ru-RU" sz="2800" b="0" strike="noStrike" spc="-1" dirty="0">
              <a:solidFill>
                <a:srgbClr val="000000"/>
              </a:solidFill>
              <a:uFill>
                <a:solidFill>
                  <a:srgbClr val="FFFFFF"/>
                </a:solidFill>
              </a:uFill>
              <a:latin typeface="Arial"/>
            </a:endParaRPr>
          </a:p>
          <a:p>
            <a:pPr>
              <a:lnSpc>
                <a:spcPct val="100000"/>
              </a:lnSpc>
            </a:pPr>
            <a:r>
              <a:rPr lang="ru-RU" sz="2800" b="0" strike="noStrike" spc="-1" dirty="0" err="1">
                <a:solidFill>
                  <a:srgbClr val="000000"/>
                </a:solidFill>
                <a:uFill>
                  <a:solidFill>
                    <a:srgbClr val="FFFFFF"/>
                  </a:solidFill>
                </a:uFill>
                <a:latin typeface="Times New Roman"/>
                <a:ea typeface="SimSun"/>
              </a:rPr>
              <a:t>Rin</a:t>
            </a:r>
            <a:r>
              <a:rPr lang="ru-RU" sz="2800" b="0" strike="noStrike" spc="-1" dirty="0">
                <a:solidFill>
                  <a:srgbClr val="000000"/>
                </a:solidFill>
                <a:uFill>
                  <a:solidFill>
                    <a:srgbClr val="FFFFFF"/>
                  </a:solidFill>
                </a:uFill>
                <a:latin typeface="Times New Roman"/>
                <a:ea typeface="SimSun"/>
              </a:rPr>
              <a:t> = </a:t>
            </a:r>
            <a:r>
              <a:rPr lang="ru-RU" sz="2800" b="0" strike="noStrike" spc="-1" dirty="0" smtClean="0">
                <a:solidFill>
                  <a:srgbClr val="000000"/>
                </a:solidFill>
                <a:uFill>
                  <a:solidFill>
                    <a:srgbClr val="FFFFFF"/>
                  </a:solidFill>
                </a:uFill>
                <a:latin typeface="Times New Roman"/>
                <a:ea typeface="SimSun"/>
              </a:rPr>
              <a:t>1</a:t>
            </a:r>
            <a:r>
              <a:rPr lang="en-US" sz="2800" b="0" strike="noStrike" spc="-1" dirty="0" smtClean="0">
                <a:solidFill>
                  <a:srgbClr val="000000"/>
                </a:solidFill>
                <a:uFill>
                  <a:solidFill>
                    <a:srgbClr val="FFFFFF"/>
                  </a:solidFill>
                </a:uFill>
                <a:latin typeface="Times New Roman"/>
                <a:ea typeface="SimSun"/>
              </a:rPr>
              <a:t>.</a:t>
            </a:r>
            <a:r>
              <a:rPr lang="ru-RU" sz="2800" b="0" strike="noStrike" spc="-1" dirty="0" smtClean="0">
                <a:solidFill>
                  <a:srgbClr val="000000"/>
                </a:solidFill>
                <a:uFill>
                  <a:solidFill>
                    <a:srgbClr val="FFFFFF"/>
                  </a:solidFill>
                </a:uFill>
                <a:latin typeface="Times New Roman"/>
                <a:ea typeface="SimSun"/>
              </a:rPr>
              <a:t>72 </a:t>
            </a:r>
            <a:r>
              <a:rPr lang="ru-RU" sz="2800" b="0" strike="noStrike" spc="-1" dirty="0" err="1" smtClean="0">
                <a:solidFill>
                  <a:srgbClr val="000000"/>
                </a:solidFill>
                <a:uFill>
                  <a:solidFill>
                    <a:srgbClr val="FFFFFF"/>
                  </a:solidFill>
                </a:uFill>
                <a:latin typeface="Times New Roman"/>
                <a:ea typeface="SimSun"/>
              </a:rPr>
              <a:t>m</a:t>
            </a:r>
            <a:r>
              <a:rPr lang="ru-RU" sz="2800" b="0" strike="noStrike" spc="-1" dirty="0">
                <a:solidFill>
                  <a:srgbClr val="000000"/>
                </a:solidFill>
                <a:uFill>
                  <a:solidFill>
                    <a:srgbClr val="FFFFFF"/>
                  </a:solidFill>
                </a:uFill>
                <a:latin typeface="Times New Roman"/>
                <a:ea typeface="SimSun"/>
              </a:rPr>
              <a:t>, </a:t>
            </a:r>
            <a:r>
              <a:rPr lang="ru-RU" sz="2800" b="0" strike="noStrike" spc="-1" dirty="0" err="1">
                <a:solidFill>
                  <a:srgbClr val="000000"/>
                </a:solidFill>
                <a:uFill>
                  <a:solidFill>
                    <a:srgbClr val="FFFFFF"/>
                  </a:solidFill>
                </a:uFill>
                <a:latin typeface="Times New Roman"/>
                <a:ea typeface="SimSun"/>
              </a:rPr>
              <a:t>Rout</a:t>
            </a:r>
            <a:r>
              <a:rPr lang="ru-RU" sz="2800" b="0" strike="noStrike" spc="-1" dirty="0">
                <a:solidFill>
                  <a:srgbClr val="000000"/>
                </a:solidFill>
                <a:uFill>
                  <a:solidFill>
                    <a:srgbClr val="FFFFFF"/>
                  </a:solidFill>
                </a:uFill>
                <a:latin typeface="Times New Roman"/>
                <a:ea typeface="SimSun"/>
              </a:rPr>
              <a:t> = </a:t>
            </a:r>
            <a:r>
              <a:rPr lang="ru-RU" sz="2800" b="0" strike="noStrike" spc="-1" dirty="0" smtClean="0">
                <a:solidFill>
                  <a:srgbClr val="000000"/>
                </a:solidFill>
                <a:uFill>
                  <a:solidFill>
                    <a:srgbClr val="FFFFFF"/>
                  </a:solidFill>
                </a:uFill>
                <a:latin typeface="Times New Roman"/>
                <a:ea typeface="SimSun"/>
              </a:rPr>
              <a:t>2</a:t>
            </a:r>
            <a:r>
              <a:rPr lang="en-US" sz="2800" b="0" strike="noStrike" spc="-1" dirty="0" smtClean="0">
                <a:solidFill>
                  <a:srgbClr val="000000"/>
                </a:solidFill>
                <a:uFill>
                  <a:solidFill>
                    <a:srgbClr val="FFFFFF"/>
                  </a:solidFill>
                </a:uFill>
                <a:latin typeface="Times New Roman"/>
                <a:ea typeface="SimSun"/>
              </a:rPr>
              <a:t>.</a:t>
            </a:r>
            <a:r>
              <a:rPr lang="ru-RU" sz="2800" b="0" strike="noStrike" spc="-1" dirty="0" smtClean="0">
                <a:solidFill>
                  <a:srgbClr val="000000"/>
                </a:solidFill>
                <a:uFill>
                  <a:solidFill>
                    <a:srgbClr val="FFFFFF"/>
                  </a:solidFill>
                </a:uFill>
                <a:latin typeface="Times New Roman"/>
                <a:ea typeface="SimSun"/>
              </a:rPr>
              <a:t>21 </a:t>
            </a:r>
            <a:r>
              <a:rPr lang="ru-RU" sz="2800" b="0" strike="noStrike" spc="-1" dirty="0" err="1" smtClean="0">
                <a:solidFill>
                  <a:srgbClr val="000000"/>
                </a:solidFill>
                <a:uFill>
                  <a:solidFill>
                    <a:srgbClr val="FFFFFF"/>
                  </a:solidFill>
                </a:uFill>
                <a:latin typeface="Times New Roman"/>
                <a:ea typeface="SimSun"/>
              </a:rPr>
              <a:t>m</a:t>
            </a:r>
            <a:r>
              <a:rPr lang="en-US" sz="2800" b="0" strike="noStrike" spc="-1" dirty="0" smtClean="0">
                <a:solidFill>
                  <a:srgbClr val="000000"/>
                </a:solidFill>
                <a:uFill>
                  <a:solidFill>
                    <a:srgbClr val="FFFFFF"/>
                  </a:solidFill>
                </a:uFill>
                <a:latin typeface="Times New Roman"/>
                <a:ea typeface="SimSun"/>
              </a:rPr>
              <a:t>, </a:t>
            </a:r>
            <a:r>
              <a:rPr lang="ru-RU" sz="2800" b="0" strike="noStrike" spc="-1" dirty="0" smtClean="0">
                <a:solidFill>
                  <a:srgbClr val="000000"/>
                </a:solidFill>
                <a:uFill>
                  <a:solidFill>
                    <a:srgbClr val="FFFFFF"/>
                  </a:solidFill>
                </a:uFill>
                <a:latin typeface="Times New Roman"/>
                <a:ea typeface="SimSun"/>
              </a:rPr>
              <a:t> </a:t>
            </a:r>
            <a:r>
              <a:rPr lang="ru-RU" sz="2800" b="0" strike="noStrike" spc="-1" dirty="0">
                <a:solidFill>
                  <a:srgbClr val="000000"/>
                </a:solidFill>
                <a:uFill>
                  <a:solidFill>
                    <a:srgbClr val="FFFFFF"/>
                  </a:solidFill>
                </a:uFill>
                <a:latin typeface="Times New Roman"/>
                <a:ea typeface="SimSun"/>
              </a:rPr>
              <a:t>L = </a:t>
            </a:r>
            <a:r>
              <a:rPr lang="en-US" sz="2800" spc="-1" dirty="0" smtClean="0">
                <a:solidFill>
                  <a:srgbClr val="000000"/>
                </a:solidFill>
                <a:uFill>
                  <a:solidFill>
                    <a:srgbClr val="FFFFFF"/>
                  </a:solidFill>
                </a:uFill>
                <a:latin typeface="Times New Roman"/>
                <a:ea typeface="SimSun"/>
              </a:rPr>
              <a:t>6</a:t>
            </a:r>
            <a:r>
              <a:rPr lang="ru-RU" sz="2800" b="0" strike="noStrike" spc="-1" dirty="0" smtClean="0">
                <a:solidFill>
                  <a:srgbClr val="000000"/>
                </a:solidFill>
                <a:uFill>
                  <a:solidFill>
                    <a:srgbClr val="FFFFFF"/>
                  </a:solidFill>
                </a:uFill>
                <a:latin typeface="Times New Roman"/>
                <a:ea typeface="SimSun"/>
              </a:rPr>
              <a:t> </a:t>
            </a:r>
            <a:r>
              <a:rPr lang="ru-RU" sz="2800" b="0" strike="noStrike" spc="-1" dirty="0" err="1" smtClean="0">
                <a:solidFill>
                  <a:srgbClr val="000000"/>
                </a:solidFill>
                <a:uFill>
                  <a:solidFill>
                    <a:srgbClr val="FFFFFF"/>
                  </a:solidFill>
                </a:uFill>
                <a:latin typeface="Times New Roman"/>
                <a:ea typeface="SimSun"/>
              </a:rPr>
              <a:t>m</a:t>
            </a:r>
            <a:endParaRPr lang="ru-RU" sz="2800" b="0" strike="noStrike" spc="-1" dirty="0">
              <a:solidFill>
                <a:srgbClr val="000000"/>
              </a:solidFill>
              <a:uFill>
                <a:solidFill>
                  <a:srgbClr val="FFFFFF"/>
                </a:solidFill>
              </a:uFill>
              <a:latin typeface="Arial"/>
            </a:endParaRPr>
          </a:p>
          <a:p>
            <a:pPr>
              <a:lnSpc>
                <a:spcPct val="100000"/>
              </a:lnSpc>
            </a:pPr>
            <a:r>
              <a:rPr lang="ru-RU" sz="2800" b="0" strike="noStrike" spc="-1" dirty="0">
                <a:solidFill>
                  <a:srgbClr val="000000"/>
                </a:solidFill>
                <a:uFill>
                  <a:solidFill>
                    <a:srgbClr val="FFFFFF"/>
                  </a:solidFill>
                </a:uFill>
                <a:latin typeface="Times New Roman"/>
                <a:ea typeface="SimSun"/>
              </a:rPr>
              <a:t># </a:t>
            </a:r>
            <a:r>
              <a:rPr lang="en-US" sz="2800" spc="-1" dirty="0" smtClean="0">
                <a:solidFill>
                  <a:srgbClr val="000000"/>
                </a:solidFill>
                <a:uFill>
                  <a:solidFill>
                    <a:srgbClr val="FFFFFF"/>
                  </a:solidFill>
                </a:uFill>
                <a:latin typeface="Times New Roman"/>
                <a:ea typeface="SimSun"/>
              </a:rPr>
              <a:t>Tower</a:t>
            </a:r>
            <a:r>
              <a:rPr lang="ru-RU" sz="2800" b="0" strike="noStrike" spc="-1" dirty="0" err="1" smtClean="0">
                <a:solidFill>
                  <a:srgbClr val="000000"/>
                </a:solidFill>
                <a:uFill>
                  <a:solidFill>
                    <a:srgbClr val="FFFFFF"/>
                  </a:solidFill>
                </a:uFill>
                <a:latin typeface="Times New Roman"/>
                <a:ea typeface="SimSun"/>
              </a:rPr>
              <a:t>s</a:t>
            </a:r>
            <a:r>
              <a:rPr lang="ru-RU" sz="2800" b="0" strike="noStrike" spc="-1" dirty="0" smtClean="0">
                <a:solidFill>
                  <a:srgbClr val="000000"/>
                </a:solidFill>
                <a:uFill>
                  <a:solidFill>
                    <a:srgbClr val="FFFFFF"/>
                  </a:solidFill>
                </a:uFill>
                <a:latin typeface="Times New Roman"/>
                <a:ea typeface="SimSun"/>
              </a:rPr>
              <a:t> =</a:t>
            </a:r>
            <a:r>
              <a:rPr lang="en-US" sz="2800" spc="-1" dirty="0" smtClean="0">
                <a:solidFill>
                  <a:srgbClr val="000000"/>
                </a:solidFill>
                <a:uFill>
                  <a:solidFill>
                    <a:srgbClr val="FFFFFF"/>
                  </a:solidFill>
                </a:uFill>
                <a:latin typeface="Times New Roman"/>
                <a:ea typeface="SimSun"/>
              </a:rPr>
              <a:t>384</a:t>
            </a:r>
            <a:r>
              <a:rPr lang="ru-RU" sz="2800" b="0" strike="noStrike" spc="-1" dirty="0" smtClean="0">
                <a:solidFill>
                  <a:srgbClr val="000000"/>
                </a:solidFill>
                <a:uFill>
                  <a:solidFill>
                    <a:srgbClr val="FFFFFF"/>
                  </a:solidFill>
                </a:uFill>
                <a:latin typeface="Times New Roman"/>
                <a:ea typeface="SimSun"/>
              </a:rPr>
              <a:t>0</a:t>
            </a:r>
            <a:r>
              <a:rPr lang="en-US" sz="2800" b="0" strike="noStrike" spc="-1" dirty="0" smtClean="0">
                <a:solidFill>
                  <a:srgbClr val="000000"/>
                </a:solidFill>
                <a:uFill>
                  <a:solidFill>
                    <a:srgbClr val="FFFFFF"/>
                  </a:solidFill>
                </a:uFill>
                <a:latin typeface="Times New Roman"/>
                <a:ea typeface="SimSun"/>
              </a:rPr>
              <a:t>0</a:t>
            </a:r>
            <a:endParaRPr lang="ru-RU" sz="2800" b="0" strike="noStrike" spc="-1" dirty="0">
              <a:solidFill>
                <a:srgbClr val="000000"/>
              </a:solidFill>
              <a:uFill>
                <a:solidFill>
                  <a:srgbClr val="FFFFFF"/>
                </a:solidFill>
              </a:uFill>
              <a:latin typeface="Arial"/>
            </a:endParaRPr>
          </a:p>
          <a:p>
            <a:pPr>
              <a:lnSpc>
                <a:spcPct val="100000"/>
              </a:lnSpc>
            </a:pPr>
            <a:r>
              <a:rPr lang="ru-RU" sz="2800" b="0" strike="noStrike" spc="-1" dirty="0" err="1">
                <a:solidFill>
                  <a:srgbClr val="000000"/>
                </a:solidFill>
                <a:uFill>
                  <a:solidFill>
                    <a:srgbClr val="FFFFFF"/>
                  </a:solidFill>
                </a:uFill>
                <a:latin typeface="Times New Roman"/>
                <a:ea typeface="SimSun"/>
              </a:rPr>
              <a:t>Shashlyk</a:t>
            </a:r>
            <a:r>
              <a:rPr lang="ru-RU" sz="2800" b="0" strike="noStrike" spc="-1" dirty="0">
                <a:solidFill>
                  <a:srgbClr val="000000"/>
                </a:solidFill>
                <a:uFill>
                  <a:solidFill>
                    <a:srgbClr val="FFFFFF"/>
                  </a:solidFill>
                </a:uFill>
                <a:latin typeface="Times New Roman"/>
                <a:ea typeface="SimSun"/>
              </a:rPr>
              <a:t> </a:t>
            </a:r>
            <a:r>
              <a:rPr lang="ru-RU" sz="2800" b="0" strike="noStrike" spc="-1" dirty="0" err="1" smtClean="0">
                <a:solidFill>
                  <a:srgbClr val="000000"/>
                </a:solidFill>
                <a:uFill>
                  <a:solidFill>
                    <a:srgbClr val="FFFFFF"/>
                  </a:solidFill>
                </a:uFill>
                <a:latin typeface="Times New Roman"/>
                <a:ea typeface="SimSun"/>
              </a:rPr>
              <a:t>type</a:t>
            </a:r>
            <a:r>
              <a:rPr lang="en-US" sz="2800" b="0" strike="noStrike" spc="-1" dirty="0" smtClean="0">
                <a:solidFill>
                  <a:srgbClr val="000000"/>
                </a:solidFill>
                <a:uFill>
                  <a:solidFill>
                    <a:srgbClr val="FFFFFF"/>
                  </a:solidFill>
                </a:uFill>
                <a:latin typeface="Times New Roman"/>
                <a:ea typeface="SimSun"/>
              </a:rPr>
              <a:t> </a:t>
            </a:r>
            <a:r>
              <a:rPr lang="en-US" b="0" spc="-1" dirty="0">
                <a:solidFill>
                  <a:srgbClr val="000000"/>
                </a:solidFill>
                <a:uFill>
                  <a:solidFill>
                    <a:srgbClr val="FFFFFF"/>
                  </a:solidFill>
                </a:uFill>
              </a:rPr>
              <a:t>210 plates</a:t>
            </a:r>
            <a:r>
              <a:rPr lang="ru-RU" sz="2800" b="0" strike="noStrike" spc="-1" dirty="0" smtClean="0">
                <a:solidFill>
                  <a:srgbClr val="000000"/>
                </a:solidFill>
                <a:uFill>
                  <a:solidFill>
                    <a:srgbClr val="FFFFFF"/>
                  </a:solidFill>
                </a:uFill>
                <a:latin typeface="Times New Roman"/>
                <a:ea typeface="SimSun"/>
              </a:rPr>
              <a:t> </a:t>
            </a:r>
            <a:r>
              <a:rPr lang="en-US" sz="2800" b="0" strike="noStrike" spc="-1" dirty="0" smtClean="0">
                <a:solidFill>
                  <a:srgbClr val="000000"/>
                </a:solidFill>
                <a:uFill>
                  <a:solidFill>
                    <a:srgbClr val="FFFFFF"/>
                  </a:solidFill>
                </a:uFill>
                <a:latin typeface="Times New Roman"/>
                <a:ea typeface="SimSun"/>
              </a:rPr>
              <a:t>of 1.5 mm </a:t>
            </a:r>
            <a:r>
              <a:rPr lang="en-US" b="0" spc="-1" dirty="0" err="1" smtClean="0">
                <a:solidFill>
                  <a:srgbClr val="000000"/>
                </a:solidFill>
                <a:uFill>
                  <a:solidFill>
                    <a:srgbClr val="FFFFFF"/>
                  </a:solidFill>
                </a:uFill>
                <a:latin typeface="Times New Roman"/>
                <a:ea typeface="SimSun"/>
              </a:rPr>
              <a:t>Sc</a:t>
            </a:r>
            <a:r>
              <a:rPr lang="en-US" sz="2800" b="0" strike="noStrike" spc="-1" dirty="0" smtClean="0">
                <a:solidFill>
                  <a:srgbClr val="000000"/>
                </a:solidFill>
                <a:uFill>
                  <a:solidFill>
                    <a:srgbClr val="FFFFFF"/>
                  </a:solidFill>
                </a:uFill>
                <a:latin typeface="Times New Roman"/>
                <a:ea typeface="SimSun"/>
              </a:rPr>
              <a:t> and 0.3 mm </a:t>
            </a:r>
            <a:r>
              <a:rPr lang="en-US" b="0" spc="-1" dirty="0" err="1" smtClean="0">
                <a:solidFill>
                  <a:srgbClr val="000000"/>
                </a:solidFill>
                <a:uFill>
                  <a:solidFill>
                    <a:srgbClr val="FFFFFF"/>
                  </a:solidFill>
                </a:uFill>
                <a:latin typeface="Times New Roman"/>
                <a:ea typeface="SimSun"/>
              </a:rPr>
              <a:t>Pb</a:t>
            </a:r>
            <a:r>
              <a:rPr lang="en-US" sz="2800" b="0" strike="noStrike" spc="-1" dirty="0" smtClean="0">
                <a:solidFill>
                  <a:srgbClr val="000000"/>
                </a:solidFill>
                <a:uFill>
                  <a:solidFill>
                    <a:srgbClr val="FFFFFF"/>
                  </a:solidFill>
                </a:uFill>
                <a:latin typeface="Times New Roman"/>
                <a:ea typeface="SimSun"/>
              </a:rPr>
              <a:t> </a:t>
            </a:r>
            <a:endParaRPr lang="ru-RU" sz="2800" b="0" strike="noStrike" spc="-1" dirty="0" smtClean="0">
              <a:solidFill>
                <a:srgbClr val="000000"/>
              </a:solidFill>
              <a:uFill>
                <a:solidFill>
                  <a:srgbClr val="FFFFFF"/>
                </a:solidFill>
              </a:uFill>
              <a:latin typeface="Times New Roman"/>
              <a:ea typeface="SimSun"/>
            </a:endParaRPr>
          </a:p>
          <a:p>
            <a:pPr>
              <a:lnSpc>
                <a:spcPct val="100000"/>
              </a:lnSpc>
            </a:pPr>
            <a:r>
              <a:rPr lang="en-US" b="0" spc="-1" dirty="0" smtClean="0">
                <a:solidFill>
                  <a:srgbClr val="000000"/>
                </a:solidFill>
                <a:uFill>
                  <a:solidFill>
                    <a:srgbClr val="FFFFFF"/>
                  </a:solidFill>
                </a:uFill>
                <a:latin typeface="Times New Roman"/>
                <a:ea typeface="SimSun"/>
              </a:rPr>
              <a:t>pierced by WLS fibers.</a:t>
            </a:r>
            <a:endParaRPr lang="ru-RU" sz="2800" b="0" strike="noStrike" spc="-1" dirty="0">
              <a:solidFill>
                <a:srgbClr val="000000"/>
              </a:solidFill>
              <a:uFill>
                <a:solidFill>
                  <a:srgbClr val="FFFFFF"/>
                </a:solidFill>
              </a:uFill>
              <a:latin typeface="Arial"/>
            </a:endParaRPr>
          </a:p>
          <a:p>
            <a:pPr>
              <a:lnSpc>
                <a:spcPct val="100000"/>
              </a:lnSpc>
            </a:pPr>
            <a:r>
              <a:rPr lang="ru-RU" sz="2800" b="0" strike="noStrike" spc="-1" dirty="0" err="1">
                <a:solidFill>
                  <a:srgbClr val="000000"/>
                </a:solidFill>
                <a:uFill>
                  <a:solidFill>
                    <a:srgbClr val="FFFFFF"/>
                  </a:solidFill>
                </a:uFill>
                <a:latin typeface="Times New Roman"/>
                <a:ea typeface="SimSun"/>
              </a:rPr>
              <a:t>Weight</a:t>
            </a:r>
            <a:r>
              <a:rPr lang="ru-RU" sz="2800" b="0" strike="noStrike" spc="-1" dirty="0">
                <a:solidFill>
                  <a:srgbClr val="000000"/>
                </a:solidFill>
                <a:uFill>
                  <a:solidFill>
                    <a:srgbClr val="FFFFFF"/>
                  </a:solidFill>
                </a:uFill>
                <a:latin typeface="Times New Roman"/>
                <a:ea typeface="SimSun"/>
              </a:rPr>
              <a:t> = 60 </a:t>
            </a:r>
            <a:r>
              <a:rPr lang="ru-RU" sz="2800" b="0" strike="noStrike" spc="-1" dirty="0" err="1" smtClean="0">
                <a:solidFill>
                  <a:srgbClr val="000000"/>
                </a:solidFill>
                <a:uFill>
                  <a:solidFill>
                    <a:srgbClr val="FFFFFF"/>
                  </a:solidFill>
                </a:uFill>
                <a:latin typeface="Times New Roman"/>
                <a:ea typeface="SimSun"/>
              </a:rPr>
              <a:t>tons</a:t>
            </a:r>
            <a:r>
              <a:rPr lang="en-US" sz="2800" b="0" strike="noStrike" spc="-1" dirty="0" smtClean="0">
                <a:solidFill>
                  <a:srgbClr val="000000"/>
                </a:solidFill>
                <a:uFill>
                  <a:solidFill>
                    <a:srgbClr val="FFFFFF"/>
                  </a:solidFill>
                </a:uFill>
                <a:latin typeface="Times New Roman"/>
                <a:ea typeface="SimSun"/>
              </a:rPr>
              <a:t>. </a:t>
            </a:r>
            <a:endParaRPr lang="ru-RU" sz="2800" b="0" strike="noStrike" spc="-1" dirty="0" smtClean="0">
              <a:solidFill>
                <a:srgbClr val="000000"/>
              </a:solidFill>
              <a:uFill>
                <a:solidFill>
                  <a:srgbClr val="FFFFFF"/>
                </a:solidFill>
              </a:uFill>
              <a:latin typeface="Times New Roman"/>
              <a:ea typeface="SimSun"/>
            </a:endParaRPr>
          </a:p>
          <a:p>
            <a:pPr>
              <a:lnSpc>
                <a:spcPct val="100000"/>
              </a:lnSpc>
            </a:pPr>
            <a:r>
              <a:rPr lang="en-US" b="0" spc="-1" dirty="0" smtClean="0">
                <a:solidFill>
                  <a:srgbClr val="000000"/>
                </a:solidFill>
                <a:uFill>
                  <a:solidFill>
                    <a:srgbClr val="FFFFFF"/>
                  </a:solidFill>
                </a:uFill>
                <a:latin typeface="Times New Roman"/>
                <a:ea typeface="SimSun"/>
              </a:rPr>
              <a:t>Module</a:t>
            </a:r>
            <a:r>
              <a:rPr lang="en-US" sz="2800" b="0" strike="noStrike" spc="-1" dirty="0" smtClean="0">
                <a:solidFill>
                  <a:srgbClr val="000000"/>
                </a:solidFill>
                <a:uFill>
                  <a:solidFill>
                    <a:srgbClr val="FFFFFF"/>
                  </a:solidFill>
                </a:uFill>
                <a:latin typeface="Times New Roman"/>
                <a:ea typeface="SimSun"/>
              </a:rPr>
              <a:t>s are produced </a:t>
            </a:r>
          </a:p>
          <a:p>
            <a:pPr>
              <a:lnSpc>
                <a:spcPct val="100000"/>
              </a:lnSpc>
            </a:pPr>
            <a:r>
              <a:rPr lang="en-US" b="0" spc="-1" dirty="0">
                <a:solidFill>
                  <a:srgbClr val="000000"/>
                </a:solidFill>
                <a:uFill>
                  <a:solidFill>
                    <a:srgbClr val="FFFFFF"/>
                  </a:solidFill>
                </a:uFill>
                <a:latin typeface="Times New Roman"/>
                <a:ea typeface="SimSun"/>
              </a:rPr>
              <a:t>i</a:t>
            </a:r>
            <a:r>
              <a:rPr lang="en-US" b="0" spc="-1" dirty="0" smtClean="0">
                <a:solidFill>
                  <a:srgbClr val="000000"/>
                </a:solidFill>
                <a:uFill>
                  <a:solidFill>
                    <a:srgbClr val="FFFFFF"/>
                  </a:solidFill>
                </a:uFill>
                <a:latin typeface="Times New Roman"/>
                <a:ea typeface="SimSun"/>
              </a:rPr>
              <a:t>n Russia 50% and </a:t>
            </a:r>
          </a:p>
          <a:p>
            <a:pPr>
              <a:lnSpc>
                <a:spcPct val="100000"/>
              </a:lnSpc>
            </a:pPr>
            <a:r>
              <a:rPr lang="en-US" b="0" spc="-1" dirty="0">
                <a:solidFill>
                  <a:srgbClr val="000000"/>
                </a:solidFill>
                <a:uFill>
                  <a:solidFill>
                    <a:srgbClr val="FFFFFF"/>
                  </a:solidFill>
                </a:uFill>
                <a:latin typeface="Times New Roman"/>
                <a:ea typeface="SimSun"/>
              </a:rPr>
              <a:t>i</a:t>
            </a:r>
            <a:r>
              <a:rPr lang="en-US" sz="2800" b="0" strike="noStrike" spc="-1" dirty="0" smtClean="0">
                <a:solidFill>
                  <a:srgbClr val="000000"/>
                </a:solidFill>
                <a:uFill>
                  <a:solidFill>
                    <a:srgbClr val="FFFFFF"/>
                  </a:solidFill>
                </a:uFill>
                <a:latin typeface="Times New Roman"/>
                <a:ea typeface="SimSun"/>
              </a:rPr>
              <a:t>n China 50%.</a:t>
            </a:r>
          </a:p>
        </p:txBody>
      </p:sp>
      <p:sp>
        <p:nvSpPr>
          <p:cNvPr id="141" name="CustomShape 5"/>
          <p:cNvSpPr/>
          <p:nvPr/>
        </p:nvSpPr>
        <p:spPr>
          <a:xfrm>
            <a:off x="4283968" y="5445224"/>
            <a:ext cx="4140968" cy="939960"/>
          </a:xfrm>
          <a:prstGeom prst="rect">
            <a:avLst/>
          </a:prstGeom>
          <a:noFill/>
          <a:ln w="36000">
            <a:noFill/>
          </a:ln>
        </p:spPr>
        <p:style>
          <a:lnRef idx="0">
            <a:scrgbClr r="0" g="0" b="0"/>
          </a:lnRef>
          <a:fillRef idx="0">
            <a:scrgbClr r="0" g="0" b="0"/>
          </a:fillRef>
          <a:effectRef idx="0">
            <a:scrgbClr r="0" g="0" b="0"/>
          </a:effectRef>
          <a:fontRef idx="minor"/>
        </p:style>
        <p:txBody>
          <a:bodyPr lIns="90000" tIns="45000" rIns="90000" bIns="45000"/>
          <a:lstStyle/>
          <a:p>
            <a:endParaRPr lang="ru-RU" sz="2000" b="0" strike="noStrike" spc="-1" dirty="0">
              <a:solidFill>
                <a:srgbClr val="000000"/>
              </a:solidFill>
              <a:uFill>
                <a:solidFill>
                  <a:srgbClr val="FFFFFF"/>
                </a:solidFill>
              </a:uFill>
              <a:latin typeface="Arial"/>
            </a:endParaRPr>
          </a:p>
        </p:txBody>
      </p:sp>
      <p:sp>
        <p:nvSpPr>
          <p:cNvPr id="3" name="TextBox 2"/>
          <p:cNvSpPr txBox="1"/>
          <p:nvPr/>
        </p:nvSpPr>
        <p:spPr>
          <a:xfrm>
            <a:off x="3935360" y="5445224"/>
            <a:ext cx="4838184" cy="954107"/>
          </a:xfrm>
          <a:prstGeom prst="rect">
            <a:avLst/>
          </a:prstGeom>
          <a:noFill/>
        </p:spPr>
        <p:txBody>
          <a:bodyPr wrap="none" rtlCol="0">
            <a:spAutoFit/>
          </a:bodyPr>
          <a:lstStyle/>
          <a:p>
            <a:r>
              <a:rPr lang="en-US" b="0" dirty="0" smtClean="0">
                <a:solidFill>
                  <a:schemeClr val="tx1"/>
                </a:solidFill>
              </a:rPr>
              <a:t>30% of modules were delivered </a:t>
            </a:r>
          </a:p>
          <a:p>
            <a:r>
              <a:rPr lang="en-US" b="0" dirty="0">
                <a:solidFill>
                  <a:schemeClr val="tx1"/>
                </a:solidFill>
              </a:rPr>
              <a:t>a</a:t>
            </a:r>
            <a:r>
              <a:rPr lang="en-US" b="0" dirty="0" smtClean="0">
                <a:solidFill>
                  <a:schemeClr val="tx1"/>
                </a:solidFill>
              </a:rPr>
              <a:t>nd tested in </a:t>
            </a:r>
            <a:r>
              <a:rPr lang="en-US" b="0" dirty="0" err="1" smtClean="0">
                <a:solidFill>
                  <a:schemeClr val="tx1"/>
                </a:solidFill>
              </a:rPr>
              <a:t>Dubna</a:t>
            </a:r>
            <a:r>
              <a:rPr lang="en-US" b="0" dirty="0" smtClean="0">
                <a:solidFill>
                  <a:schemeClr val="tx1"/>
                </a:solidFill>
              </a:rPr>
              <a:t>.</a:t>
            </a:r>
            <a:endParaRPr lang="ru-RU" b="0" dirty="0">
              <a:solidFill>
                <a:schemeClr val="tx1"/>
              </a:solidFill>
            </a:endParaRPr>
          </a:p>
        </p:txBody>
      </p:sp>
    </p:spTree>
    <p:extLst>
      <p:ext uri="{BB962C8B-B14F-4D97-AF65-F5344CB8AC3E}">
        <p14:creationId xmlns:p14="http://schemas.microsoft.com/office/powerpoint/2010/main" val="4067515654"/>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xit" fill="hold" nodeType="clickEffect">
                                  <p:stCondLst>
                                    <p:cond delay="0"/>
                                  </p:stCondLst>
                                  <p:childTnLst>
                                    <p:set>
                                      <p:cBhvr>
                                        <p:cTn id="6" dur="1" fill="hold">
                                          <p:stCondLst>
                                            <p:cond delay="0"/>
                                          </p:stCondLst>
                                        </p:cTn>
                                        <p:tgtEl>
                                          <p:spTgt spid="1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2"/>
          <p:cNvSpPr txBox="1">
            <a:spLocks noChangeArrowheads="1"/>
          </p:cNvSpPr>
          <p:nvPr/>
        </p:nvSpPr>
        <p:spPr bwMode="auto">
          <a:xfrm>
            <a:off x="3429000" y="152400"/>
            <a:ext cx="5257800" cy="457200"/>
          </a:xfrm>
          <a:prstGeom prst="rect">
            <a:avLst/>
          </a:prstGeom>
          <a:noFill/>
          <a:ln w="9525">
            <a:noFill/>
            <a:round/>
            <a:headEnd/>
            <a:tailEnd/>
          </a:ln>
        </p:spPr>
        <p:txBody>
          <a:bodyPr lIns="90000" tIns="46800" rIns="90000" bIns="46800" anchor="ctr"/>
          <a:lstStyle/>
          <a:p>
            <a:pPr marL="0" marR="0" lvl="0" indent="0" algn="r" defTabSz="449263" rtl="0" eaLnBrk="1" fontAlgn="base" latinLnBrk="0" hangingPunct="1">
              <a:lnSpc>
                <a:spcPct val="100000"/>
              </a:lnSpc>
              <a:spcBef>
                <a:spcPct val="0"/>
              </a:spcBef>
              <a:spcAft>
                <a:spcPct val="0"/>
              </a:spcAft>
              <a:buClrTx/>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sz="2800" b="1" i="0" u="none" strike="noStrike" kern="1200" cap="none" spc="0" normalizeH="0" baseline="0" noProof="0" dirty="0" err="1" smtClean="0">
                <a:ln>
                  <a:noFill/>
                </a:ln>
                <a:solidFill>
                  <a:srgbClr val="0066FF"/>
                </a:solidFill>
                <a:effectLst/>
                <a:uLnTx/>
                <a:uFillTx/>
                <a:latin typeface="Times New Roman"/>
                <a:ea typeface="SimSun" pitchFamily="2" charset="-122"/>
                <a:cs typeface="Times New Roman"/>
              </a:rPr>
              <a:t>ECal</a:t>
            </a:r>
            <a:r>
              <a:rPr kumimoji="0" lang="en-US" sz="2800" b="1" i="0" u="none" strike="noStrike" kern="1200" cap="none" spc="0" normalizeH="0" baseline="0" noProof="0" dirty="0" smtClean="0">
                <a:ln>
                  <a:noFill/>
                </a:ln>
                <a:solidFill>
                  <a:srgbClr val="0066FF"/>
                </a:solidFill>
                <a:effectLst/>
                <a:uLnTx/>
                <a:uFillTx/>
                <a:latin typeface="Times New Roman"/>
                <a:ea typeface="SimSun" pitchFamily="2" charset="-122"/>
                <a:cs typeface="Times New Roman"/>
              </a:rPr>
              <a:t> half-sector </a:t>
            </a:r>
            <a:r>
              <a:rPr lang="en-US" noProof="0" dirty="0" smtClean="0">
                <a:solidFill>
                  <a:srgbClr val="0066FF"/>
                </a:solidFill>
                <a:latin typeface="Times New Roman"/>
                <a:cs typeface="Times New Roman"/>
              </a:rPr>
              <a:t>structure</a:t>
            </a:r>
            <a:endParaRPr kumimoji="0" lang="en-US" sz="2800" b="1" i="0" u="none" strike="noStrike" kern="1200" cap="none" spc="0" normalizeH="0" baseline="0" noProof="0" dirty="0" smtClean="0">
              <a:ln>
                <a:noFill/>
              </a:ln>
              <a:solidFill>
                <a:srgbClr val="FF0000"/>
              </a:solidFill>
              <a:effectLst/>
              <a:uLnTx/>
              <a:uFillTx/>
              <a:latin typeface="Times New Roman" pitchFamily="18" charset="0"/>
              <a:ea typeface="SimSun" pitchFamily="2" charset="-122"/>
            </a:endParaRPr>
          </a:p>
        </p:txBody>
      </p:sp>
      <p:pic>
        <p:nvPicPr>
          <p:cNvPr id="22529" name="Picture 1"/>
          <p:cNvPicPr>
            <a:picLocks noChangeAspect="1" noChangeArrowheads="1"/>
          </p:cNvPicPr>
          <p:nvPr/>
        </p:nvPicPr>
        <p:blipFill>
          <a:blip r:embed="rId2" cstate="print"/>
          <a:srcRect/>
          <a:stretch>
            <a:fillRect/>
          </a:stretch>
        </p:blipFill>
        <p:spPr bwMode="auto">
          <a:xfrm>
            <a:off x="457200" y="851161"/>
            <a:ext cx="3657600" cy="2620076"/>
          </a:xfrm>
          <a:prstGeom prst="rect">
            <a:avLst/>
          </a:prstGeom>
          <a:noFill/>
          <a:ln w="9525">
            <a:noFill/>
            <a:miter lim="800000"/>
            <a:headEnd/>
            <a:tailEnd/>
          </a:ln>
          <a:effectLst/>
        </p:spPr>
      </p:pic>
      <p:pic>
        <p:nvPicPr>
          <p:cNvPr id="22530" name="Picture 2"/>
          <p:cNvPicPr>
            <a:picLocks noChangeAspect="1" noChangeArrowheads="1"/>
          </p:cNvPicPr>
          <p:nvPr/>
        </p:nvPicPr>
        <p:blipFill>
          <a:blip r:embed="rId3" cstate="print"/>
          <a:srcRect/>
          <a:stretch>
            <a:fillRect/>
          </a:stretch>
        </p:blipFill>
        <p:spPr bwMode="auto">
          <a:xfrm>
            <a:off x="4572000" y="838200"/>
            <a:ext cx="3657600" cy="2679961"/>
          </a:xfrm>
          <a:prstGeom prst="rect">
            <a:avLst/>
          </a:prstGeom>
          <a:noFill/>
          <a:ln w="9525">
            <a:noFill/>
            <a:miter lim="800000"/>
            <a:headEnd/>
            <a:tailEnd/>
          </a:ln>
          <a:effectLst/>
        </p:spPr>
      </p:pic>
      <p:sp>
        <p:nvSpPr>
          <p:cNvPr id="6" name="TextBox 5"/>
          <p:cNvSpPr txBox="1"/>
          <p:nvPr/>
        </p:nvSpPr>
        <p:spPr>
          <a:xfrm>
            <a:off x="2667000" y="847789"/>
            <a:ext cx="1066800" cy="307777"/>
          </a:xfrm>
          <a:prstGeom prst="rect">
            <a:avLst/>
          </a:prstGeom>
          <a:noFill/>
        </p:spPr>
        <p:txBody>
          <a:bodyPr wrap="square" rtlCol="0">
            <a:spAutoFit/>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r>
              <a:rPr kumimoji="0" lang="en-US" sz="1400" b="1" i="0" u="none" strike="noStrike" kern="1200" cap="none" spc="0" normalizeH="0" baseline="0" noProof="0" dirty="0" smtClean="0">
                <a:ln>
                  <a:noFill/>
                </a:ln>
                <a:solidFill>
                  <a:srgbClr val="000000"/>
                </a:solidFill>
                <a:effectLst/>
                <a:uLnTx/>
                <a:uFillTx/>
                <a:latin typeface="Times New Roman" pitchFamily="18" charset="0"/>
                <a:ea typeface="SimSun" pitchFamily="2" charset="-122"/>
              </a:rPr>
              <a:t> </a:t>
            </a:r>
            <a:r>
              <a:rPr lang="en-US" sz="1400" dirty="0">
                <a:solidFill>
                  <a:srgbClr val="000000"/>
                </a:solidFill>
              </a:rPr>
              <a:t>T</a:t>
            </a:r>
            <a:r>
              <a:rPr kumimoji="0" lang="en-US" sz="1400" b="1" i="0" u="none" strike="noStrike" kern="1200" cap="none" spc="0" normalizeH="0" baseline="0" noProof="0" dirty="0" err="1" smtClean="0">
                <a:ln>
                  <a:noFill/>
                </a:ln>
                <a:solidFill>
                  <a:srgbClr val="000000"/>
                </a:solidFill>
                <a:effectLst/>
                <a:uLnTx/>
                <a:uFillTx/>
                <a:latin typeface="Times New Roman" pitchFamily="18" charset="0"/>
                <a:ea typeface="SimSun" pitchFamily="2" charset="-122"/>
              </a:rPr>
              <a:t>ower</a:t>
            </a:r>
            <a:endParaRPr kumimoji="0" lang="ru-RU" sz="1400" b="1" i="0" u="none" strike="noStrike" kern="1200" cap="none" spc="0" normalizeH="0" baseline="0" noProof="0" dirty="0">
              <a:ln>
                <a:noFill/>
              </a:ln>
              <a:solidFill>
                <a:srgbClr val="000000"/>
              </a:solidFill>
              <a:effectLst/>
              <a:uLnTx/>
              <a:uFillTx/>
              <a:latin typeface="Times New Roman" pitchFamily="18" charset="0"/>
              <a:ea typeface="SimSun" pitchFamily="2" charset="-122"/>
            </a:endParaRPr>
          </a:p>
        </p:txBody>
      </p:sp>
      <p:sp>
        <p:nvSpPr>
          <p:cNvPr id="7" name="Прямоугольник 6"/>
          <p:cNvSpPr/>
          <p:nvPr/>
        </p:nvSpPr>
        <p:spPr>
          <a:xfrm>
            <a:off x="342900" y="3470235"/>
            <a:ext cx="8458200" cy="1015663"/>
          </a:xfrm>
          <a:prstGeom prst="rect">
            <a:avLst/>
          </a:prstGeom>
        </p:spPr>
        <p:txBody>
          <a:bodyPr wrap="square">
            <a:spAutoFit/>
          </a:bodyPr>
          <a:lstStyle/>
          <a:p>
            <a:pPr marL="0" marR="0" lvl="0" indent="0" algn="l" defTabSz="449263" rtl="0" eaLnBrk="1" fontAlgn="base" latinLnBrk="0" hangingPunct="1">
              <a:spcBef>
                <a:spcPct val="0"/>
              </a:spcBef>
              <a:spcAft>
                <a:spcPct val="0"/>
              </a:spcAft>
              <a:buClr>
                <a:srgbClr val="0000FF"/>
              </a:buClr>
              <a:buSzPct val="130000"/>
              <a:tabLst/>
              <a:defRPr/>
            </a:pPr>
            <a:r>
              <a:rPr kumimoji="0" lang="en-US" sz="2000" b="0" i="0" u="none" strike="noStrike" kern="1200" cap="none" spc="0" normalizeH="0" baseline="0" noProof="0" dirty="0" smtClean="0">
                <a:ln>
                  <a:noFill/>
                </a:ln>
                <a:solidFill>
                  <a:srgbClr val="000000"/>
                </a:solidFill>
                <a:effectLst/>
                <a:uLnTx/>
                <a:uFillTx/>
                <a:latin typeface="Times New Roman" pitchFamily="18" charset="0"/>
                <a:ea typeface="SimSun" pitchFamily="2" charset="-122"/>
              </a:rPr>
              <a:t>Approximate shape of the tower is truncated pyramid with the base of 4x4 cm</a:t>
            </a:r>
            <a:r>
              <a:rPr kumimoji="0" lang="en-US" sz="2000" b="0" i="0" u="none" strike="noStrike" kern="1200" cap="none" spc="0" normalizeH="0" baseline="30000" noProof="0" dirty="0" smtClean="0">
                <a:ln>
                  <a:noFill/>
                </a:ln>
                <a:solidFill>
                  <a:srgbClr val="000000"/>
                </a:solidFill>
                <a:effectLst/>
                <a:uLnTx/>
                <a:uFillTx/>
                <a:latin typeface="Times New Roman" pitchFamily="18" charset="0"/>
                <a:ea typeface="SimSun" pitchFamily="2" charset="-122"/>
              </a:rPr>
              <a:t>2</a:t>
            </a:r>
            <a:r>
              <a:rPr kumimoji="0" lang="en-US" sz="2000" b="0" i="0" u="none" strike="noStrike" kern="1200" cap="none" spc="0" normalizeH="0" baseline="0" noProof="0" dirty="0" smtClean="0">
                <a:ln>
                  <a:noFill/>
                </a:ln>
                <a:solidFill>
                  <a:srgbClr val="000000"/>
                </a:solidFill>
                <a:effectLst/>
                <a:uLnTx/>
                <a:uFillTx/>
                <a:latin typeface="Times New Roman" pitchFamily="18" charset="0"/>
                <a:ea typeface="SimSun" pitchFamily="2" charset="-122"/>
              </a:rPr>
              <a:t> and vertex angles 0.9</a:t>
            </a:r>
            <a:r>
              <a:rPr kumimoji="0" lang="en-US" sz="2000" b="0" i="0" u="none" strike="noStrike" kern="1200" cap="none" spc="0" normalizeH="0" baseline="30000" noProof="0" dirty="0" smtClean="0">
                <a:ln>
                  <a:noFill/>
                </a:ln>
                <a:solidFill>
                  <a:srgbClr val="000000"/>
                </a:solidFill>
                <a:effectLst/>
                <a:uLnTx/>
                <a:uFillTx/>
                <a:latin typeface="Times New Roman" pitchFamily="18" charset="0"/>
                <a:ea typeface="SimSun" pitchFamily="2" charset="-122"/>
              </a:rPr>
              <a:t>0</a:t>
            </a:r>
            <a:r>
              <a:rPr kumimoji="0" lang="en-US" sz="2000" b="0" i="0" u="none" strike="noStrike" kern="1200" cap="none" spc="0" normalizeH="0" noProof="0" dirty="0" smtClean="0">
                <a:ln>
                  <a:noFill/>
                </a:ln>
                <a:solidFill>
                  <a:srgbClr val="000000"/>
                </a:solidFill>
                <a:effectLst/>
                <a:uLnTx/>
                <a:uFillTx/>
                <a:latin typeface="Times New Roman" pitchFamily="18" charset="0"/>
                <a:ea typeface="SimSun" pitchFamily="2" charset="-122"/>
              </a:rPr>
              <a:t> in YZ plane and 1.2</a:t>
            </a:r>
            <a:r>
              <a:rPr kumimoji="0" lang="en-US" sz="2000" b="0" i="0" u="none" strike="noStrike" kern="1200" cap="none" spc="0" normalizeH="0" baseline="30000" noProof="0" dirty="0" smtClean="0">
                <a:ln>
                  <a:noFill/>
                </a:ln>
                <a:solidFill>
                  <a:srgbClr val="000000"/>
                </a:solidFill>
                <a:effectLst/>
                <a:uLnTx/>
                <a:uFillTx/>
                <a:latin typeface="Times New Roman" pitchFamily="18" charset="0"/>
                <a:ea typeface="SimSun" pitchFamily="2" charset="-122"/>
              </a:rPr>
              <a:t>0</a:t>
            </a:r>
            <a:r>
              <a:rPr kumimoji="0" lang="en-US" sz="2000" b="0" i="0" u="none" strike="noStrike" kern="1200" cap="none" spc="0" normalizeH="0" noProof="0" dirty="0" smtClean="0">
                <a:ln>
                  <a:noFill/>
                </a:ln>
                <a:solidFill>
                  <a:srgbClr val="000000"/>
                </a:solidFill>
                <a:effectLst/>
                <a:uLnTx/>
                <a:uFillTx/>
                <a:latin typeface="Times New Roman" pitchFamily="18" charset="0"/>
                <a:ea typeface="SimSun" pitchFamily="2" charset="-122"/>
              </a:rPr>
              <a:t> in XY plane. Towers are arranged in projective geometry. It needs 64 different types of towers. </a:t>
            </a:r>
            <a:endParaRPr kumimoji="0" lang="en-US" sz="2000" b="0" i="0" u="none" strike="noStrike" kern="1200" cap="none" spc="0" normalizeH="0" baseline="0" noProof="0" dirty="0" smtClean="0">
              <a:ln>
                <a:noFill/>
              </a:ln>
              <a:solidFill>
                <a:srgbClr val="000000"/>
              </a:solidFill>
              <a:effectLst/>
              <a:uLnTx/>
              <a:uFillTx/>
              <a:latin typeface="Times New Roman" pitchFamily="18" charset="0"/>
              <a:ea typeface="SimSun" pitchFamily="2" charset="-122"/>
            </a:endParaRPr>
          </a:p>
        </p:txBody>
      </p:sp>
      <p:sp>
        <p:nvSpPr>
          <p:cNvPr id="2" name="TextBox 1"/>
          <p:cNvSpPr txBox="1"/>
          <p:nvPr/>
        </p:nvSpPr>
        <p:spPr>
          <a:xfrm>
            <a:off x="838200" y="4567936"/>
            <a:ext cx="7391400" cy="1815882"/>
          </a:xfrm>
          <a:prstGeom prst="rect">
            <a:avLst/>
          </a:prstGeom>
          <a:noFill/>
        </p:spPr>
        <p:txBody>
          <a:bodyPr wrap="square" rtlCol="0">
            <a:spAutoFit/>
          </a:bodyPr>
          <a:lstStyle/>
          <a:p>
            <a:r>
              <a:rPr lang="en-US" b="0" dirty="0" smtClean="0">
                <a:solidFill>
                  <a:schemeClr val="tx1"/>
                </a:solidFill>
              </a:rPr>
              <a:t>Tower -&gt;Module-&gt;Cluster-</a:t>
            </a:r>
            <a:r>
              <a:rPr lang="en-US" b="0" dirty="0" smtClean="0">
                <a:solidFill>
                  <a:schemeClr val="tx1"/>
                </a:solidFill>
              </a:rPr>
              <a:t>&gt;</a:t>
            </a:r>
            <a:r>
              <a:rPr lang="en-US" b="0" dirty="0" smtClean="0">
                <a:solidFill>
                  <a:schemeClr val="tx1"/>
                </a:solidFill>
              </a:rPr>
              <a:t>Half</a:t>
            </a:r>
            <a:r>
              <a:rPr lang="en-US" b="0" dirty="0" smtClean="0">
                <a:solidFill>
                  <a:schemeClr val="tx1"/>
                </a:solidFill>
              </a:rPr>
              <a:t>-Sector </a:t>
            </a:r>
            <a:r>
              <a:rPr lang="en-US" b="0" dirty="0" smtClean="0">
                <a:solidFill>
                  <a:schemeClr val="tx1"/>
                </a:solidFill>
              </a:rPr>
              <a:t>-&gt;Sector</a:t>
            </a:r>
          </a:p>
          <a:p>
            <a:r>
              <a:rPr lang="en-US" b="0" dirty="0">
                <a:solidFill>
                  <a:schemeClr val="tx1"/>
                </a:solidFill>
              </a:rPr>
              <a:t> </a:t>
            </a:r>
            <a:r>
              <a:rPr lang="en-US" b="0" dirty="0" smtClean="0">
                <a:solidFill>
                  <a:schemeClr val="tx1"/>
                </a:solidFill>
              </a:rPr>
              <a:t>   1            2x8          </a:t>
            </a:r>
            <a:r>
              <a:rPr lang="en-US" b="0" dirty="0" err="1" smtClean="0">
                <a:solidFill>
                  <a:schemeClr val="tx1"/>
                </a:solidFill>
              </a:rPr>
              <a:t>2x8</a:t>
            </a:r>
            <a:r>
              <a:rPr lang="en-US" b="0" dirty="0" smtClean="0">
                <a:solidFill>
                  <a:schemeClr val="tx1"/>
                </a:solidFill>
              </a:rPr>
              <a:t>             3                    2</a:t>
            </a:r>
          </a:p>
          <a:p>
            <a:r>
              <a:rPr lang="en-US" b="0" dirty="0">
                <a:solidFill>
                  <a:schemeClr val="tx1"/>
                </a:solidFill>
              </a:rPr>
              <a:t> </a:t>
            </a:r>
            <a:r>
              <a:rPr lang="en-US" b="0" dirty="0" smtClean="0">
                <a:solidFill>
                  <a:schemeClr val="tx1"/>
                </a:solidFill>
              </a:rPr>
              <a:t>38400      2400         150            50                  25</a:t>
            </a:r>
          </a:p>
          <a:p>
            <a:r>
              <a:rPr lang="en-US" b="0" dirty="0">
                <a:solidFill>
                  <a:schemeClr val="tx1"/>
                </a:solidFill>
              </a:rPr>
              <a:t> </a:t>
            </a:r>
            <a:r>
              <a:rPr lang="en-US" b="0" dirty="0" smtClean="0">
                <a:solidFill>
                  <a:schemeClr val="tx1"/>
                </a:solidFill>
              </a:rPr>
              <a:t>1.5 kg     ~25 kg     ~ 0.4 t       ~1.2 t  </a:t>
            </a:r>
            <a:endParaRPr lang="ru-RU" b="0" dirty="0">
              <a:solidFill>
                <a:schemeClr val="tx1"/>
              </a:solidFill>
            </a:endParaRPr>
          </a:p>
        </p:txBody>
      </p:sp>
    </p:spTree>
    <p:extLst>
      <p:ext uri="{BB962C8B-B14F-4D97-AF65-F5344CB8AC3E}">
        <p14:creationId xmlns:p14="http://schemas.microsoft.com/office/powerpoint/2010/main" val="2586719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28800" y="304800"/>
            <a:ext cx="7086600" cy="400110"/>
          </a:xfrm>
          <a:prstGeom prst="rect">
            <a:avLst/>
          </a:prstGeom>
        </p:spPr>
        <p:txBody>
          <a:bodyPr wrap="square">
            <a:spAutoFit/>
          </a:bodyPr>
          <a:lstStyle/>
          <a:p>
            <a:r>
              <a:rPr lang="en-US" sz="2000" dirty="0" smtClean="0">
                <a:solidFill>
                  <a:schemeClr val="accent2"/>
                </a:solidFill>
              </a:rPr>
              <a:t>Two Methods of ECAL Calibration Tests with Cosmic muons </a:t>
            </a:r>
            <a:endParaRPr lang="en-US" sz="2000" dirty="0">
              <a:solidFill>
                <a:schemeClr val="accent2"/>
              </a:solidFill>
            </a:endParaRPr>
          </a:p>
        </p:txBody>
      </p:sp>
      <p:sp>
        <p:nvSpPr>
          <p:cNvPr id="9" name="Прямоугольник 8"/>
          <p:cNvSpPr/>
          <p:nvPr/>
        </p:nvSpPr>
        <p:spPr>
          <a:xfrm>
            <a:off x="3910601" y="3167390"/>
            <a:ext cx="1322798" cy="523220"/>
          </a:xfrm>
          <a:prstGeom prst="rect">
            <a:avLst/>
          </a:prstGeom>
        </p:spPr>
        <p:txBody>
          <a:bodyPr wrap="none">
            <a:spAutoFit/>
          </a:bodyPr>
          <a:lstStyle/>
          <a:p>
            <a:r>
              <a:rPr lang="en-US" dirty="0"/>
              <a:t>ADC40</a:t>
            </a:r>
          </a:p>
        </p:txBody>
      </p:sp>
      <p:sp>
        <p:nvSpPr>
          <p:cNvPr id="26" name="TextBox 25"/>
          <p:cNvSpPr txBox="1"/>
          <p:nvPr/>
        </p:nvSpPr>
        <p:spPr>
          <a:xfrm>
            <a:off x="7391400" y="4114800"/>
            <a:ext cx="543739" cy="523220"/>
          </a:xfrm>
          <a:prstGeom prst="rect">
            <a:avLst/>
          </a:prstGeom>
          <a:noFill/>
        </p:spPr>
        <p:txBody>
          <a:bodyPr wrap="none" rtlCol="0">
            <a:spAutoFit/>
          </a:bodyPr>
          <a:lstStyle/>
          <a:p>
            <a:r>
              <a:rPr lang="en-US" dirty="0" smtClean="0"/>
              <a:t>32</a:t>
            </a:r>
            <a:endParaRPr lang="ru-RU" dirty="0"/>
          </a:p>
        </p:txBody>
      </p:sp>
      <p:pic>
        <p:nvPicPr>
          <p:cNvPr id="3" name="Рисунок 2"/>
          <p:cNvPicPr>
            <a:picLocks noChangeAspect="1"/>
          </p:cNvPicPr>
          <p:nvPr/>
        </p:nvPicPr>
        <p:blipFill>
          <a:blip r:embed="rId2"/>
          <a:stretch>
            <a:fillRect/>
          </a:stretch>
        </p:blipFill>
        <p:spPr>
          <a:xfrm>
            <a:off x="476693" y="962282"/>
            <a:ext cx="4038600" cy="1085182"/>
          </a:xfrm>
          <a:prstGeom prst="rect">
            <a:avLst/>
          </a:prstGeom>
        </p:spPr>
      </p:pic>
      <p:pic>
        <p:nvPicPr>
          <p:cNvPr id="4" name="Рисунок 3"/>
          <p:cNvPicPr>
            <a:picLocks noChangeAspect="1"/>
          </p:cNvPicPr>
          <p:nvPr/>
        </p:nvPicPr>
        <p:blipFill>
          <a:blip r:embed="rId2"/>
          <a:stretch>
            <a:fillRect/>
          </a:stretch>
        </p:blipFill>
        <p:spPr>
          <a:xfrm>
            <a:off x="4891691" y="962282"/>
            <a:ext cx="4023709" cy="1085182"/>
          </a:xfrm>
          <a:prstGeom prst="rect">
            <a:avLst/>
          </a:prstGeom>
        </p:spPr>
      </p:pic>
      <p:cxnSp>
        <p:nvCxnSpPr>
          <p:cNvPr id="8" name="Прямая со стрелкой 7"/>
          <p:cNvCxnSpPr/>
          <p:nvPr/>
        </p:nvCxnSpPr>
        <p:spPr bwMode="auto">
          <a:xfrm flipH="1">
            <a:off x="1120664" y="766465"/>
            <a:ext cx="250937" cy="1280999"/>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cxnSp>
        <p:nvCxnSpPr>
          <p:cNvPr id="24" name="Прямая со стрелкой 23"/>
          <p:cNvCxnSpPr/>
          <p:nvPr/>
        </p:nvCxnSpPr>
        <p:spPr bwMode="auto">
          <a:xfrm>
            <a:off x="5120291" y="863479"/>
            <a:ext cx="1204309" cy="1183985"/>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27" name="TextBox 26"/>
          <p:cNvSpPr txBox="1"/>
          <p:nvPr/>
        </p:nvSpPr>
        <p:spPr>
          <a:xfrm>
            <a:off x="1461672" y="531791"/>
            <a:ext cx="381000" cy="523220"/>
          </a:xfrm>
          <a:prstGeom prst="rect">
            <a:avLst/>
          </a:prstGeom>
          <a:noFill/>
        </p:spPr>
        <p:txBody>
          <a:bodyPr wrap="square" rtlCol="0">
            <a:spAutoFit/>
          </a:bodyPr>
          <a:lstStyle/>
          <a:p>
            <a:r>
              <a:rPr lang="en-US" dirty="0" smtClean="0">
                <a:solidFill>
                  <a:srgbClr val="FF0000"/>
                </a:solidFill>
              </a:rPr>
              <a:t>µ</a:t>
            </a:r>
            <a:endParaRPr lang="ru-RU" dirty="0">
              <a:solidFill>
                <a:srgbClr val="FF0000"/>
              </a:solidFill>
            </a:endParaRPr>
          </a:p>
        </p:txBody>
      </p:sp>
      <p:sp>
        <p:nvSpPr>
          <p:cNvPr id="28" name="Прямоугольник 27"/>
          <p:cNvSpPr/>
          <p:nvPr/>
        </p:nvSpPr>
        <p:spPr>
          <a:xfrm>
            <a:off x="5210362" y="504855"/>
            <a:ext cx="391454" cy="523220"/>
          </a:xfrm>
          <a:prstGeom prst="rect">
            <a:avLst/>
          </a:prstGeom>
        </p:spPr>
        <p:txBody>
          <a:bodyPr wrap="none">
            <a:spAutoFit/>
          </a:bodyPr>
          <a:lstStyle/>
          <a:p>
            <a:r>
              <a:rPr lang="en-US" dirty="0">
                <a:solidFill>
                  <a:srgbClr val="FF0000"/>
                </a:solidFill>
              </a:rPr>
              <a:t>µ</a:t>
            </a:r>
            <a:endParaRPr lang="ru-RU" dirty="0">
              <a:solidFill>
                <a:srgbClr val="FF0000"/>
              </a:solidFill>
            </a:endParaRPr>
          </a:p>
        </p:txBody>
      </p:sp>
      <p:pic>
        <p:nvPicPr>
          <p:cNvPr id="29" name="Рисунок 28"/>
          <p:cNvPicPr>
            <a:picLocks noChangeAspect="1"/>
          </p:cNvPicPr>
          <p:nvPr/>
        </p:nvPicPr>
        <p:blipFill>
          <a:blip r:embed="rId3"/>
          <a:stretch>
            <a:fillRect/>
          </a:stretch>
        </p:blipFill>
        <p:spPr>
          <a:xfrm>
            <a:off x="274028" y="2344600"/>
            <a:ext cx="3833250" cy="2227400"/>
          </a:xfrm>
          <a:prstGeom prst="rect">
            <a:avLst/>
          </a:prstGeom>
        </p:spPr>
      </p:pic>
      <p:pic>
        <p:nvPicPr>
          <p:cNvPr id="30" name="Рисунок 29"/>
          <p:cNvPicPr>
            <a:picLocks noChangeAspect="1"/>
          </p:cNvPicPr>
          <p:nvPr/>
        </p:nvPicPr>
        <p:blipFill>
          <a:blip r:embed="rId4"/>
          <a:stretch>
            <a:fillRect/>
          </a:stretch>
        </p:blipFill>
        <p:spPr>
          <a:xfrm>
            <a:off x="4648200" y="2304836"/>
            <a:ext cx="3862633" cy="2267164"/>
          </a:xfrm>
          <a:prstGeom prst="rect">
            <a:avLst/>
          </a:prstGeom>
        </p:spPr>
      </p:pic>
      <p:sp>
        <p:nvSpPr>
          <p:cNvPr id="31" name="TextBox 30"/>
          <p:cNvSpPr txBox="1"/>
          <p:nvPr/>
        </p:nvSpPr>
        <p:spPr>
          <a:xfrm>
            <a:off x="416089" y="1856704"/>
            <a:ext cx="3134539" cy="523220"/>
          </a:xfrm>
          <a:prstGeom prst="rect">
            <a:avLst/>
          </a:prstGeom>
          <a:noFill/>
        </p:spPr>
        <p:txBody>
          <a:bodyPr wrap="square" rtlCol="0">
            <a:spAutoFit/>
          </a:bodyPr>
          <a:lstStyle/>
          <a:p>
            <a:r>
              <a:rPr lang="en-US" b="0" dirty="0" smtClean="0">
                <a:solidFill>
                  <a:schemeClr val="accent2"/>
                </a:solidFill>
              </a:rPr>
              <a:t>Hit multiplicity =1</a:t>
            </a:r>
            <a:endParaRPr lang="ru-RU" b="0" dirty="0">
              <a:solidFill>
                <a:srgbClr val="0070C0"/>
              </a:solidFill>
            </a:endParaRPr>
          </a:p>
        </p:txBody>
      </p:sp>
      <p:sp>
        <p:nvSpPr>
          <p:cNvPr id="33" name="Прямоугольник 32"/>
          <p:cNvSpPr/>
          <p:nvPr/>
        </p:nvSpPr>
        <p:spPr>
          <a:xfrm>
            <a:off x="4533014" y="1914540"/>
            <a:ext cx="4637860" cy="523220"/>
          </a:xfrm>
          <a:prstGeom prst="rect">
            <a:avLst/>
          </a:prstGeom>
        </p:spPr>
        <p:txBody>
          <a:bodyPr wrap="square">
            <a:spAutoFit/>
          </a:bodyPr>
          <a:lstStyle/>
          <a:p>
            <a:r>
              <a:rPr lang="en-US" b="0" dirty="0">
                <a:solidFill>
                  <a:schemeClr val="accent2"/>
                </a:solidFill>
              </a:rPr>
              <a:t>Hit multiplicity </a:t>
            </a:r>
            <a:r>
              <a:rPr lang="en-US" b="0" dirty="0" smtClean="0">
                <a:solidFill>
                  <a:schemeClr val="accent2"/>
                </a:solidFill>
              </a:rPr>
              <a:t>&gt;1, here M&gt;3</a:t>
            </a:r>
            <a:endParaRPr lang="ru-RU" b="0" dirty="0">
              <a:solidFill>
                <a:srgbClr val="0070C0"/>
              </a:solidFill>
            </a:endParaRPr>
          </a:p>
        </p:txBody>
      </p:sp>
      <p:sp>
        <p:nvSpPr>
          <p:cNvPr id="34" name="Прямоугольник 33"/>
          <p:cNvSpPr/>
          <p:nvPr/>
        </p:nvSpPr>
        <p:spPr>
          <a:xfrm>
            <a:off x="2605014" y="625081"/>
            <a:ext cx="683200" cy="523220"/>
          </a:xfrm>
          <a:prstGeom prst="rect">
            <a:avLst/>
          </a:prstGeom>
        </p:spPr>
        <p:txBody>
          <a:bodyPr wrap="none">
            <a:spAutoFit/>
          </a:bodyPr>
          <a:lstStyle/>
          <a:p>
            <a:r>
              <a:rPr lang="en-US" b="0" dirty="0" smtClean="0">
                <a:solidFill>
                  <a:schemeClr val="accent2"/>
                </a:solidFill>
              </a:rPr>
              <a:t>M1</a:t>
            </a:r>
            <a:endParaRPr lang="ru-RU" b="0" dirty="0">
              <a:solidFill>
                <a:srgbClr val="0070C0"/>
              </a:solidFill>
            </a:endParaRPr>
          </a:p>
        </p:txBody>
      </p:sp>
      <p:sp>
        <p:nvSpPr>
          <p:cNvPr id="35" name="Прямоугольник 34"/>
          <p:cNvSpPr/>
          <p:nvPr/>
        </p:nvSpPr>
        <p:spPr>
          <a:xfrm>
            <a:off x="6532909" y="571986"/>
            <a:ext cx="683200" cy="523220"/>
          </a:xfrm>
          <a:prstGeom prst="rect">
            <a:avLst/>
          </a:prstGeom>
        </p:spPr>
        <p:txBody>
          <a:bodyPr wrap="none">
            <a:spAutoFit/>
          </a:bodyPr>
          <a:lstStyle/>
          <a:p>
            <a:r>
              <a:rPr lang="en-US" b="0" dirty="0" smtClean="0">
                <a:solidFill>
                  <a:schemeClr val="accent2"/>
                </a:solidFill>
              </a:rPr>
              <a:t>M4</a:t>
            </a:r>
            <a:endParaRPr lang="ru-RU" b="0" dirty="0">
              <a:solidFill>
                <a:srgbClr val="0070C0"/>
              </a:solidFill>
            </a:endParaRPr>
          </a:p>
        </p:txBody>
      </p:sp>
      <p:cxnSp>
        <p:nvCxnSpPr>
          <p:cNvPr id="36" name="Прямая со стрелкой 35"/>
          <p:cNvCxnSpPr/>
          <p:nvPr/>
        </p:nvCxnSpPr>
        <p:spPr bwMode="auto">
          <a:xfrm>
            <a:off x="6324600" y="2437760"/>
            <a:ext cx="0" cy="22860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cxnSp>
        <p:nvCxnSpPr>
          <p:cNvPr id="45" name="Прямая со стрелкой 44"/>
          <p:cNvCxnSpPr/>
          <p:nvPr/>
        </p:nvCxnSpPr>
        <p:spPr bwMode="auto">
          <a:xfrm>
            <a:off x="2209800" y="2671206"/>
            <a:ext cx="0" cy="38036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46" name="Прямоугольник 45"/>
          <p:cNvSpPr/>
          <p:nvPr/>
        </p:nvSpPr>
        <p:spPr>
          <a:xfrm>
            <a:off x="2541742" y="2556906"/>
            <a:ext cx="1390124" cy="523220"/>
          </a:xfrm>
          <a:prstGeom prst="rect">
            <a:avLst/>
          </a:prstGeom>
        </p:spPr>
        <p:txBody>
          <a:bodyPr wrap="none">
            <a:spAutoFit/>
          </a:bodyPr>
          <a:lstStyle/>
          <a:p>
            <a:r>
              <a:rPr lang="en-US" dirty="0" smtClean="0">
                <a:solidFill>
                  <a:srgbClr val="FF0000"/>
                </a:solidFill>
              </a:rPr>
              <a:t>60 </a:t>
            </a:r>
            <a:r>
              <a:rPr lang="en-US" dirty="0">
                <a:solidFill>
                  <a:srgbClr val="FF0000"/>
                </a:solidFill>
              </a:rPr>
              <a:t>M</a:t>
            </a:r>
            <a:r>
              <a:rPr lang="en-US" dirty="0" smtClean="0">
                <a:solidFill>
                  <a:srgbClr val="FF0000"/>
                </a:solidFill>
              </a:rPr>
              <a:t>eV</a:t>
            </a:r>
            <a:endParaRPr lang="ru-RU" dirty="0">
              <a:solidFill>
                <a:srgbClr val="FF0000"/>
              </a:solidFill>
            </a:endParaRPr>
          </a:p>
        </p:txBody>
      </p:sp>
      <p:sp>
        <p:nvSpPr>
          <p:cNvPr id="47" name="Прямоугольник 46"/>
          <p:cNvSpPr/>
          <p:nvPr/>
        </p:nvSpPr>
        <p:spPr>
          <a:xfrm>
            <a:off x="6452681" y="2304836"/>
            <a:ext cx="1396536" cy="523220"/>
          </a:xfrm>
          <a:prstGeom prst="rect">
            <a:avLst/>
          </a:prstGeom>
        </p:spPr>
        <p:txBody>
          <a:bodyPr wrap="none">
            <a:spAutoFit/>
          </a:bodyPr>
          <a:lstStyle/>
          <a:p>
            <a:r>
              <a:rPr lang="en-US" dirty="0" smtClean="0">
                <a:solidFill>
                  <a:srgbClr val="FF0000"/>
                </a:solidFill>
              </a:rPr>
              <a:t>~6 </a:t>
            </a:r>
            <a:r>
              <a:rPr lang="en-US" dirty="0">
                <a:solidFill>
                  <a:srgbClr val="FF0000"/>
                </a:solidFill>
              </a:rPr>
              <a:t>MeV</a:t>
            </a:r>
            <a:endParaRPr lang="ru-RU" dirty="0">
              <a:solidFill>
                <a:srgbClr val="FF0000"/>
              </a:solidFill>
            </a:endParaRPr>
          </a:p>
        </p:txBody>
      </p:sp>
      <p:sp>
        <p:nvSpPr>
          <p:cNvPr id="54" name="Прямоугольник 53"/>
          <p:cNvSpPr/>
          <p:nvPr/>
        </p:nvSpPr>
        <p:spPr>
          <a:xfrm>
            <a:off x="298833" y="4709061"/>
            <a:ext cx="8768967" cy="1938992"/>
          </a:xfrm>
          <a:prstGeom prst="rect">
            <a:avLst/>
          </a:prstGeom>
        </p:spPr>
        <p:txBody>
          <a:bodyPr wrap="square">
            <a:spAutoFit/>
          </a:bodyPr>
          <a:lstStyle/>
          <a:p>
            <a:pPr lvl="0"/>
            <a:r>
              <a:rPr lang="en-US" sz="2000" dirty="0" smtClean="0">
                <a:solidFill>
                  <a:srgbClr val="3333CC"/>
                </a:solidFill>
              </a:rPr>
              <a:t>Fixed at  31.5 cm        </a:t>
            </a:r>
            <a:r>
              <a:rPr lang="en-US" sz="2000" dirty="0" smtClean="0">
                <a:solidFill>
                  <a:srgbClr val="3333CC"/>
                </a:solidFill>
                <a:sym typeface="Wingdings" panose="05000000000000000000" pitchFamily="2" charset="2"/>
              </a:rPr>
              <a:t>Track length in </a:t>
            </a:r>
            <a:r>
              <a:rPr lang="en-US" sz="2000" dirty="0" err="1" smtClean="0">
                <a:solidFill>
                  <a:srgbClr val="3333CC"/>
                </a:solidFill>
                <a:sym typeface="Wingdings" panose="05000000000000000000" pitchFamily="2" charset="2"/>
              </a:rPr>
              <a:t>Sc</a:t>
            </a:r>
            <a:r>
              <a:rPr lang="en-US" sz="2000" dirty="0" smtClean="0">
                <a:solidFill>
                  <a:srgbClr val="3333CC"/>
                </a:solidFill>
                <a:sym typeface="Wingdings" panose="05000000000000000000" pitchFamily="2" charset="2"/>
              </a:rPr>
              <a:t> </a:t>
            </a:r>
            <a:r>
              <a:rPr lang="en-US" sz="2000" dirty="0" smtClean="0">
                <a:solidFill>
                  <a:srgbClr val="3333CC"/>
                </a:solidFill>
              </a:rPr>
              <a:t> </a:t>
            </a:r>
            <a:r>
              <a:rPr lang="en-US" sz="2000" dirty="0">
                <a:solidFill>
                  <a:srgbClr val="3333CC"/>
                </a:solidFill>
                <a:sym typeface="Wingdings" panose="05000000000000000000" pitchFamily="2" charset="2"/>
              </a:rPr>
              <a:t> </a:t>
            </a:r>
            <a:r>
              <a:rPr lang="en-US" sz="2000" dirty="0" smtClean="0">
                <a:solidFill>
                  <a:srgbClr val="3333CC"/>
                </a:solidFill>
                <a:sym typeface="Wingdings" panose="05000000000000000000" pitchFamily="2" charset="2"/>
              </a:rPr>
              <a:t>Wide range</a:t>
            </a:r>
            <a:endParaRPr lang="en-US" sz="2000" dirty="0">
              <a:solidFill>
                <a:srgbClr val="3333CC"/>
              </a:solidFill>
              <a:sym typeface="Wingdings" panose="05000000000000000000" pitchFamily="2" charset="2"/>
            </a:endParaRPr>
          </a:p>
          <a:p>
            <a:r>
              <a:rPr lang="en-US" sz="2000" dirty="0" smtClean="0">
                <a:solidFill>
                  <a:schemeClr val="accent2"/>
                </a:solidFill>
              </a:rPr>
              <a:t>Fixed at 60 MeV         </a:t>
            </a:r>
            <a:r>
              <a:rPr lang="en-US" sz="2000" dirty="0" smtClean="0">
                <a:solidFill>
                  <a:schemeClr val="accent2"/>
                </a:solidFill>
                <a:sym typeface="Wingdings" panose="05000000000000000000" pitchFamily="2" charset="2"/>
              </a:rPr>
              <a:t></a:t>
            </a:r>
            <a:r>
              <a:rPr lang="en-US" sz="2000" dirty="0" smtClean="0">
                <a:solidFill>
                  <a:schemeClr val="accent2"/>
                </a:solidFill>
              </a:rPr>
              <a:t> Energy deposition </a:t>
            </a:r>
            <a:r>
              <a:rPr lang="en-US" sz="2000" dirty="0" smtClean="0">
                <a:solidFill>
                  <a:schemeClr val="accent2"/>
                </a:solidFill>
                <a:sym typeface="Wingdings" panose="05000000000000000000" pitchFamily="2" charset="2"/>
              </a:rPr>
              <a:t> </a:t>
            </a:r>
            <a:r>
              <a:rPr lang="en-US" sz="2000" dirty="0">
                <a:solidFill>
                  <a:schemeClr val="accent2"/>
                </a:solidFill>
                <a:sym typeface="Wingdings" panose="05000000000000000000" pitchFamily="2" charset="2"/>
              </a:rPr>
              <a:t>5</a:t>
            </a:r>
            <a:r>
              <a:rPr lang="en-US" sz="2000" dirty="0" smtClean="0">
                <a:solidFill>
                  <a:schemeClr val="accent2"/>
                </a:solidFill>
                <a:sym typeface="Wingdings" panose="05000000000000000000" pitchFamily="2" charset="2"/>
              </a:rPr>
              <a:t>-7 MeV(at the peak maximum )</a:t>
            </a:r>
          </a:p>
          <a:p>
            <a:r>
              <a:rPr lang="en-US" sz="2000" dirty="0" smtClean="0">
                <a:solidFill>
                  <a:schemeClr val="accent2"/>
                </a:solidFill>
                <a:sym typeface="Wingdings" panose="05000000000000000000" pitchFamily="2" charset="2"/>
              </a:rPr>
              <a:t>Close to vertical only   </a:t>
            </a:r>
            <a:r>
              <a:rPr lang="en-US" sz="2000" dirty="0" smtClean="0">
                <a:solidFill>
                  <a:schemeClr val="accent2"/>
                </a:solidFill>
              </a:rPr>
              <a:t>Tower orientation  </a:t>
            </a:r>
            <a:r>
              <a:rPr lang="en-US" sz="2000" dirty="0" smtClean="0">
                <a:solidFill>
                  <a:schemeClr val="accent2"/>
                </a:solidFill>
                <a:sym typeface="Wingdings" panose="05000000000000000000" pitchFamily="2" charset="2"/>
              </a:rPr>
              <a:t>  </a:t>
            </a:r>
            <a:r>
              <a:rPr lang="en-US" sz="2000" dirty="0">
                <a:solidFill>
                  <a:schemeClr val="accent2"/>
                </a:solidFill>
                <a:sym typeface="Wingdings" panose="05000000000000000000" pitchFamily="2" charset="2"/>
              </a:rPr>
              <a:t>A</a:t>
            </a:r>
            <a:r>
              <a:rPr lang="en-US" sz="2000" dirty="0" smtClean="0">
                <a:solidFill>
                  <a:schemeClr val="accent2"/>
                </a:solidFill>
                <a:sym typeface="Wingdings" panose="05000000000000000000" pitchFamily="2" charset="2"/>
              </a:rPr>
              <a:t>ny</a:t>
            </a:r>
          </a:p>
          <a:p>
            <a:r>
              <a:rPr lang="en-US" sz="2000" dirty="0" smtClean="0">
                <a:solidFill>
                  <a:schemeClr val="accent2"/>
                </a:solidFill>
                <a:sym typeface="Wingdings" panose="05000000000000000000" pitchFamily="2" charset="2"/>
              </a:rPr>
              <a:t>Large (&gt;</a:t>
            </a:r>
            <a:r>
              <a:rPr lang="ru-RU" sz="2000" dirty="0" smtClean="0">
                <a:solidFill>
                  <a:schemeClr val="accent2"/>
                </a:solidFill>
                <a:sym typeface="Wingdings" panose="05000000000000000000" pitchFamily="2" charset="2"/>
              </a:rPr>
              <a:t>7</a:t>
            </a:r>
            <a:r>
              <a:rPr lang="en-US" sz="2000" dirty="0" smtClean="0">
                <a:solidFill>
                  <a:schemeClr val="accent2"/>
                </a:solidFill>
                <a:sym typeface="Wingdings" panose="05000000000000000000" pitchFamily="2" charset="2"/>
              </a:rPr>
              <a:t> days)           </a:t>
            </a:r>
            <a:r>
              <a:rPr lang="en-US" sz="2000" dirty="0" smtClean="0">
                <a:solidFill>
                  <a:schemeClr val="accent2"/>
                </a:solidFill>
              </a:rPr>
              <a:t> Data taking time    </a:t>
            </a:r>
            <a:r>
              <a:rPr lang="en-US" sz="2000" dirty="0" smtClean="0">
                <a:solidFill>
                  <a:schemeClr val="accent2"/>
                </a:solidFill>
                <a:sym typeface="Wingdings" panose="05000000000000000000" pitchFamily="2" charset="2"/>
              </a:rPr>
              <a:t>   Small (few hours)</a:t>
            </a:r>
          </a:p>
          <a:p>
            <a:r>
              <a:rPr lang="en-US" sz="2000" dirty="0" smtClean="0">
                <a:solidFill>
                  <a:schemeClr val="accent2"/>
                </a:solidFill>
                <a:sym typeface="Wingdings" panose="05000000000000000000" pitchFamily="2" charset="2"/>
              </a:rPr>
              <a:t>Large as 1</a:t>
            </a:r>
            <a:r>
              <a:rPr lang="ru-RU" sz="2000" dirty="0" smtClean="0">
                <a:solidFill>
                  <a:schemeClr val="accent2"/>
                </a:solidFill>
                <a:sym typeface="Wingdings" panose="05000000000000000000" pitchFamily="2" charset="2"/>
              </a:rPr>
              <a:t>0 </a:t>
            </a:r>
            <a:r>
              <a:rPr lang="en-US" sz="2000" dirty="0" smtClean="0">
                <a:solidFill>
                  <a:schemeClr val="accent2"/>
                </a:solidFill>
                <a:sym typeface="Wingdings" panose="05000000000000000000" pitchFamily="2" charset="2"/>
              </a:rPr>
              <a:t>MeV     </a:t>
            </a:r>
            <a:r>
              <a:rPr lang="en-US" sz="2000" dirty="0">
                <a:solidFill>
                  <a:schemeClr val="accent2"/>
                </a:solidFill>
                <a:sym typeface="Wingdings" panose="05000000000000000000" pitchFamily="2" charset="2"/>
              </a:rPr>
              <a:t></a:t>
            </a:r>
            <a:r>
              <a:rPr lang="en-US" sz="2000" dirty="0">
                <a:solidFill>
                  <a:schemeClr val="accent2"/>
                </a:solidFill>
              </a:rPr>
              <a:t> Data taking </a:t>
            </a:r>
            <a:r>
              <a:rPr lang="en-US" sz="2000" dirty="0" smtClean="0">
                <a:solidFill>
                  <a:schemeClr val="accent2"/>
                </a:solidFill>
              </a:rPr>
              <a:t>threshold </a:t>
            </a:r>
            <a:r>
              <a:rPr lang="en-US" sz="2000" dirty="0" smtClean="0">
                <a:solidFill>
                  <a:schemeClr val="accent2"/>
                </a:solidFill>
                <a:sym typeface="Wingdings" panose="05000000000000000000" pitchFamily="2" charset="2"/>
              </a:rPr>
              <a:t> </a:t>
            </a:r>
            <a:r>
              <a:rPr lang="ru-RU" sz="2000" dirty="0" smtClean="0">
                <a:solidFill>
                  <a:schemeClr val="accent2"/>
                </a:solidFill>
                <a:sym typeface="Wingdings" panose="05000000000000000000" pitchFamily="2" charset="2"/>
              </a:rPr>
              <a:t>1-</a:t>
            </a:r>
            <a:r>
              <a:rPr lang="en-US" sz="2000" dirty="0" smtClean="0">
                <a:solidFill>
                  <a:schemeClr val="accent2"/>
                </a:solidFill>
                <a:sym typeface="Wingdings" panose="05000000000000000000" pitchFamily="2" charset="2"/>
              </a:rPr>
              <a:t>2 MeV (noise &lt;0.3 MeV)</a:t>
            </a:r>
            <a:endParaRPr lang="ru-RU" sz="2000" dirty="0"/>
          </a:p>
          <a:p>
            <a:r>
              <a:rPr lang="en-US" sz="2000" dirty="0" smtClean="0">
                <a:solidFill>
                  <a:schemeClr val="accent2"/>
                </a:solidFill>
                <a:sym typeface="Wingdings" panose="05000000000000000000" pitchFamily="2" charset="2"/>
              </a:rPr>
              <a:t>  </a:t>
            </a:r>
            <a:endParaRPr lang="ru-RU" sz="2000" dirty="0"/>
          </a:p>
        </p:txBody>
      </p:sp>
      <p:sp>
        <p:nvSpPr>
          <p:cNvPr id="5" name="Прямоугольник 4"/>
          <p:cNvSpPr/>
          <p:nvPr/>
        </p:nvSpPr>
        <p:spPr>
          <a:xfrm>
            <a:off x="890946" y="3712458"/>
            <a:ext cx="1639295" cy="400110"/>
          </a:xfrm>
          <a:prstGeom prst="rect">
            <a:avLst/>
          </a:prstGeom>
        </p:spPr>
        <p:txBody>
          <a:bodyPr wrap="none">
            <a:spAutoFit/>
          </a:bodyPr>
          <a:lstStyle/>
          <a:p>
            <a:r>
              <a:rPr lang="en-US" sz="2000" dirty="0" smtClean="0">
                <a:solidFill>
                  <a:srgbClr val="FF0000"/>
                </a:solidFill>
              </a:rPr>
              <a:t>Tower 89 #32</a:t>
            </a:r>
            <a:endParaRPr lang="en-US" sz="2000" dirty="0">
              <a:solidFill>
                <a:srgbClr val="FF0000"/>
              </a:solidFill>
            </a:endParaRPr>
          </a:p>
        </p:txBody>
      </p:sp>
      <p:sp>
        <p:nvSpPr>
          <p:cNvPr id="6" name="Прямоугольник 5"/>
          <p:cNvSpPr/>
          <p:nvPr/>
        </p:nvSpPr>
        <p:spPr>
          <a:xfrm>
            <a:off x="5372100" y="3821001"/>
            <a:ext cx="1639295" cy="400110"/>
          </a:xfrm>
          <a:prstGeom prst="rect">
            <a:avLst/>
          </a:prstGeom>
        </p:spPr>
        <p:txBody>
          <a:bodyPr wrap="none">
            <a:spAutoFit/>
          </a:bodyPr>
          <a:lstStyle/>
          <a:p>
            <a:r>
              <a:rPr lang="en-US" sz="2000" dirty="0">
                <a:solidFill>
                  <a:srgbClr val="FF0000"/>
                </a:solidFill>
              </a:rPr>
              <a:t>Tower 89 #32</a:t>
            </a:r>
          </a:p>
        </p:txBody>
      </p:sp>
    </p:spTree>
    <p:extLst>
      <p:ext uri="{BB962C8B-B14F-4D97-AF65-F5344CB8AC3E}">
        <p14:creationId xmlns:p14="http://schemas.microsoft.com/office/powerpoint/2010/main" val="2568509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81200" y="238951"/>
            <a:ext cx="6705599" cy="461665"/>
          </a:xfrm>
          <a:prstGeom prst="rect">
            <a:avLst/>
          </a:prstGeom>
        </p:spPr>
        <p:txBody>
          <a:bodyPr wrap="square">
            <a:spAutoFit/>
          </a:bodyPr>
          <a:lstStyle/>
          <a:p>
            <a:r>
              <a:rPr lang="en-US" sz="2400" dirty="0" smtClean="0">
                <a:solidFill>
                  <a:schemeClr val="accent2"/>
                </a:solidFill>
              </a:rPr>
              <a:t>Comparison of two methods of ECAL calibration </a:t>
            </a:r>
            <a:endParaRPr lang="en-US" sz="2400" dirty="0">
              <a:solidFill>
                <a:schemeClr val="accent2"/>
              </a:solidFill>
            </a:endParaRPr>
          </a:p>
        </p:txBody>
      </p:sp>
      <p:sp>
        <p:nvSpPr>
          <p:cNvPr id="9" name="Прямоугольник 8"/>
          <p:cNvSpPr/>
          <p:nvPr/>
        </p:nvSpPr>
        <p:spPr>
          <a:xfrm>
            <a:off x="3910601" y="3167390"/>
            <a:ext cx="1322798" cy="523220"/>
          </a:xfrm>
          <a:prstGeom prst="rect">
            <a:avLst/>
          </a:prstGeom>
        </p:spPr>
        <p:txBody>
          <a:bodyPr wrap="none">
            <a:spAutoFit/>
          </a:bodyPr>
          <a:lstStyle/>
          <a:p>
            <a:r>
              <a:rPr lang="en-US" dirty="0"/>
              <a:t>ADC40</a:t>
            </a:r>
          </a:p>
        </p:txBody>
      </p:sp>
      <p:sp>
        <p:nvSpPr>
          <p:cNvPr id="26" name="TextBox 25"/>
          <p:cNvSpPr txBox="1"/>
          <p:nvPr/>
        </p:nvSpPr>
        <p:spPr>
          <a:xfrm>
            <a:off x="7391400" y="4114800"/>
            <a:ext cx="543739" cy="523220"/>
          </a:xfrm>
          <a:prstGeom prst="rect">
            <a:avLst/>
          </a:prstGeom>
          <a:noFill/>
        </p:spPr>
        <p:txBody>
          <a:bodyPr wrap="none" rtlCol="0">
            <a:spAutoFit/>
          </a:bodyPr>
          <a:lstStyle/>
          <a:p>
            <a:r>
              <a:rPr lang="en-US" dirty="0" smtClean="0"/>
              <a:t>32</a:t>
            </a:r>
            <a:endParaRPr lang="ru-RU" dirty="0"/>
          </a:p>
        </p:txBody>
      </p:sp>
      <p:pic>
        <p:nvPicPr>
          <p:cNvPr id="3" name="Рисунок 2"/>
          <p:cNvPicPr>
            <a:picLocks noChangeAspect="1"/>
          </p:cNvPicPr>
          <p:nvPr/>
        </p:nvPicPr>
        <p:blipFill>
          <a:blip r:embed="rId2"/>
          <a:stretch>
            <a:fillRect/>
          </a:stretch>
        </p:blipFill>
        <p:spPr>
          <a:xfrm>
            <a:off x="838199" y="792205"/>
            <a:ext cx="7848600" cy="2255795"/>
          </a:xfrm>
          <a:prstGeom prst="rect">
            <a:avLst/>
          </a:prstGeom>
        </p:spPr>
      </p:pic>
      <p:pic>
        <p:nvPicPr>
          <p:cNvPr id="4" name="Рисунок 3"/>
          <p:cNvPicPr>
            <a:picLocks noChangeAspect="1"/>
          </p:cNvPicPr>
          <p:nvPr/>
        </p:nvPicPr>
        <p:blipFill>
          <a:blip r:embed="rId3"/>
          <a:stretch>
            <a:fillRect/>
          </a:stretch>
        </p:blipFill>
        <p:spPr>
          <a:xfrm>
            <a:off x="827808" y="3139589"/>
            <a:ext cx="3220757" cy="3130854"/>
          </a:xfrm>
          <a:prstGeom prst="rect">
            <a:avLst/>
          </a:prstGeom>
        </p:spPr>
      </p:pic>
      <p:sp>
        <p:nvSpPr>
          <p:cNvPr id="5" name="Прямоугольник 4"/>
          <p:cNvSpPr/>
          <p:nvPr/>
        </p:nvSpPr>
        <p:spPr>
          <a:xfrm>
            <a:off x="1143000" y="3276600"/>
            <a:ext cx="1372492" cy="461665"/>
          </a:xfrm>
          <a:prstGeom prst="rect">
            <a:avLst/>
          </a:prstGeom>
        </p:spPr>
        <p:txBody>
          <a:bodyPr wrap="none">
            <a:spAutoFit/>
          </a:bodyPr>
          <a:lstStyle/>
          <a:p>
            <a:r>
              <a:rPr lang="el-GR" sz="2400" dirty="0" smtClean="0">
                <a:solidFill>
                  <a:srgbClr val="FF0000"/>
                </a:solidFill>
              </a:rPr>
              <a:t>σ</a:t>
            </a:r>
            <a:r>
              <a:rPr lang="en-US" sz="2400" dirty="0" smtClean="0">
                <a:solidFill>
                  <a:srgbClr val="FF0000"/>
                </a:solidFill>
              </a:rPr>
              <a:t> = 2.7%</a:t>
            </a:r>
            <a:endParaRPr lang="ru-RU" sz="2400" dirty="0">
              <a:solidFill>
                <a:srgbClr val="FF0000"/>
              </a:solidFill>
            </a:endParaRPr>
          </a:p>
        </p:txBody>
      </p:sp>
      <p:sp>
        <p:nvSpPr>
          <p:cNvPr id="7" name="Прямоугольник 6"/>
          <p:cNvSpPr/>
          <p:nvPr/>
        </p:nvSpPr>
        <p:spPr>
          <a:xfrm>
            <a:off x="4083201" y="3048000"/>
            <a:ext cx="4651352" cy="3046988"/>
          </a:xfrm>
          <a:prstGeom prst="rect">
            <a:avLst/>
          </a:prstGeom>
        </p:spPr>
        <p:txBody>
          <a:bodyPr wrap="square">
            <a:spAutoFit/>
          </a:bodyPr>
          <a:lstStyle/>
          <a:p>
            <a:r>
              <a:rPr lang="en-US" sz="2400" dirty="0" smtClean="0">
                <a:solidFill>
                  <a:schemeClr val="accent2"/>
                </a:solidFill>
                <a:sym typeface="Wingdings" panose="05000000000000000000" pitchFamily="2" charset="2"/>
              </a:rPr>
              <a:t>Both methods give identical results with good accuracy and can be used for stand alone  tower calibration.  But only the second one can be use for calibration control of the whole ECAL where different orientation of the towers has to be taken into account.</a:t>
            </a:r>
            <a:endParaRPr lang="ru-RU" sz="2400" dirty="0"/>
          </a:p>
        </p:txBody>
      </p:sp>
    </p:spTree>
    <p:extLst>
      <p:ext uri="{BB962C8B-B14F-4D97-AF65-F5344CB8AC3E}">
        <p14:creationId xmlns:p14="http://schemas.microsoft.com/office/powerpoint/2010/main" val="815339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2"/>
          <p:cNvSpPr txBox="1">
            <a:spLocks noChangeArrowheads="1"/>
          </p:cNvSpPr>
          <p:nvPr/>
        </p:nvSpPr>
        <p:spPr bwMode="auto">
          <a:xfrm>
            <a:off x="1295400" y="152400"/>
            <a:ext cx="7391400" cy="457200"/>
          </a:xfrm>
          <a:prstGeom prst="rect">
            <a:avLst/>
          </a:prstGeom>
          <a:noFill/>
          <a:ln w="9525">
            <a:noFill/>
            <a:round/>
            <a:headEnd/>
            <a:tailEnd/>
          </a:ln>
        </p:spPr>
        <p:txBody>
          <a:bodyPr lIns="90000" tIns="46800" rIns="90000" bIns="46800" anchor="ctr"/>
          <a:lstStyle/>
          <a:p>
            <a:pPr algn="r">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err="1" smtClean="0">
                <a:solidFill>
                  <a:srgbClr val="0066FF"/>
                </a:solidFill>
              </a:rPr>
              <a:t>ECal</a:t>
            </a:r>
            <a:r>
              <a:rPr lang="en-US" dirty="0" smtClean="0">
                <a:solidFill>
                  <a:srgbClr val="0066FF"/>
                </a:solidFill>
              </a:rPr>
              <a:t> calibration problems with cosmic muons </a:t>
            </a:r>
            <a:endParaRPr lang="en-US" dirty="0" smtClean="0">
              <a:solidFill>
                <a:srgbClr val="FF0000"/>
              </a:solidFill>
            </a:endParaRPr>
          </a:p>
        </p:txBody>
      </p:sp>
      <p:sp>
        <p:nvSpPr>
          <p:cNvPr id="24" name="TextBox 23"/>
          <p:cNvSpPr txBox="1"/>
          <p:nvPr/>
        </p:nvSpPr>
        <p:spPr>
          <a:xfrm>
            <a:off x="4572000" y="4572000"/>
            <a:ext cx="3048000" cy="830997"/>
          </a:xfrm>
          <a:prstGeom prst="rect">
            <a:avLst/>
          </a:prstGeom>
          <a:noFill/>
        </p:spPr>
        <p:txBody>
          <a:bodyPr wrap="square" rtlCol="0">
            <a:spAutoFit/>
          </a:bodyPr>
          <a:lstStyle/>
          <a:p>
            <a:pPr algn="ctr">
              <a:buFont typeface="Wingdings" pitchFamily="2" charset="2"/>
              <a:buChar char="ü"/>
            </a:pPr>
            <a:endParaRPr lang="en-US" sz="1600" dirty="0" smtClean="0">
              <a:solidFill>
                <a:schemeClr val="tx1"/>
              </a:solidFill>
            </a:endParaRPr>
          </a:p>
          <a:p>
            <a:pPr algn="ctr">
              <a:buFont typeface="Wingdings" pitchFamily="2" charset="2"/>
              <a:buChar char="ü"/>
            </a:pPr>
            <a:endParaRPr lang="en-US" sz="1600" dirty="0" smtClean="0">
              <a:solidFill>
                <a:schemeClr val="tx1"/>
              </a:solidFill>
            </a:endParaRPr>
          </a:p>
          <a:p>
            <a:pPr algn="ctr">
              <a:buFont typeface="Wingdings" pitchFamily="2" charset="2"/>
              <a:buChar char="ü"/>
            </a:pPr>
            <a:endParaRPr lang="en-US" sz="1600" dirty="0" smtClean="0">
              <a:solidFill>
                <a:schemeClr val="tx1"/>
              </a:solidFill>
            </a:endParaRPr>
          </a:p>
        </p:txBody>
      </p:sp>
      <p:sp>
        <p:nvSpPr>
          <p:cNvPr id="12" name="Text Box 16"/>
          <p:cNvSpPr txBox="1">
            <a:spLocks noChangeArrowheads="1"/>
          </p:cNvSpPr>
          <p:nvPr/>
        </p:nvSpPr>
        <p:spPr bwMode="auto">
          <a:xfrm>
            <a:off x="752559" y="838200"/>
            <a:ext cx="7924800" cy="5531900"/>
          </a:xfrm>
          <a:prstGeom prst="rect">
            <a:avLst/>
          </a:prstGeom>
          <a:noFill/>
          <a:ln w="9525">
            <a:noFill/>
            <a:round/>
            <a:headEnd/>
            <a:tailEnd/>
          </a:ln>
        </p:spPr>
        <p:txBody>
          <a:bodyPr wrap="square" lIns="90000" tIns="46800" rIns="90000" bIns="46800">
            <a:spAutoFit/>
          </a:bodyPr>
          <a:lstStyle/>
          <a:p>
            <a:pPr algn="just">
              <a:buClr>
                <a:srgbClr val="0000FF"/>
              </a:buClr>
              <a:buSzPct val="130000"/>
              <a:buFont typeface="Wingdings"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b="0" dirty="0" smtClean="0">
                <a:solidFill>
                  <a:schemeClr val="tx1"/>
                </a:solidFill>
                <a:sym typeface="Symbol"/>
              </a:rPr>
              <a:t> </a:t>
            </a:r>
            <a:r>
              <a:rPr lang="en-US" sz="2000" dirty="0" smtClean="0">
                <a:solidFill>
                  <a:schemeClr val="tx1"/>
                </a:solidFill>
                <a:sym typeface="Symbol"/>
              </a:rPr>
              <a:t>Calibration is based on the 6 MeV peak in energy deposition in the tower connected with their  thickness. Such calibration was previously used in few experiments (L3, ATIC and may be others) but in horizontal orientation of the towers only. Our aim is to use this such type of calibration for any orientation of the towers.</a:t>
            </a:r>
          </a:p>
          <a:p>
            <a:pPr algn="just">
              <a:buClr>
                <a:srgbClr val="0000FF"/>
              </a:buClr>
              <a:buSzPct val="13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000" dirty="0" smtClean="0">
              <a:solidFill>
                <a:schemeClr val="tx1"/>
              </a:solidFill>
              <a:sym typeface="Symbol"/>
            </a:endParaRPr>
          </a:p>
          <a:p>
            <a:pPr algn="just">
              <a:buClr>
                <a:srgbClr val="0000FF"/>
              </a:buClr>
              <a:buSzPct val="130000"/>
              <a:buFont typeface="Wingdings"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dirty="0" smtClean="0">
                <a:solidFill>
                  <a:schemeClr val="tx1"/>
                </a:solidFill>
                <a:sym typeface="Symbol"/>
              </a:rPr>
              <a:t>Energy deposition can  depend on  tower orientation,</a:t>
            </a:r>
          </a:p>
          <a:p>
            <a:pPr algn="just">
              <a:buClr>
                <a:srgbClr val="0000FF"/>
              </a:buClr>
              <a:buSzPct val="130000"/>
              <a:buFont typeface="Wingdings"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dirty="0" smtClean="0">
                <a:solidFill>
                  <a:schemeClr val="tx1"/>
                </a:solidFill>
                <a:sym typeface="Symbol"/>
              </a:rPr>
              <a:t>On type of the  tower, </a:t>
            </a:r>
          </a:p>
          <a:p>
            <a:pPr algn="just">
              <a:buClr>
                <a:srgbClr val="0000FF"/>
              </a:buClr>
              <a:buSzPct val="130000"/>
              <a:buFont typeface="Wingdings"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dirty="0" smtClean="0">
                <a:solidFill>
                  <a:schemeClr val="tx1"/>
                </a:solidFill>
                <a:sym typeface="Symbol"/>
              </a:rPr>
              <a:t> On method of the event selection</a:t>
            </a:r>
            <a:r>
              <a:rPr lang="en-US" sz="2000" dirty="0">
                <a:solidFill>
                  <a:schemeClr val="tx1"/>
                </a:solidFill>
                <a:sym typeface="Symbol"/>
              </a:rPr>
              <a:t>.</a:t>
            </a:r>
            <a:r>
              <a:rPr lang="en-US" sz="2000" dirty="0" smtClean="0">
                <a:solidFill>
                  <a:schemeClr val="tx1"/>
                </a:solidFill>
                <a:sym typeface="Symbol"/>
              </a:rPr>
              <a:t> </a:t>
            </a:r>
          </a:p>
          <a:p>
            <a:pPr algn="just">
              <a:buClr>
                <a:srgbClr val="0000FF"/>
              </a:buClr>
              <a:buSzPct val="13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2000" dirty="0" smtClean="0">
              <a:solidFill>
                <a:schemeClr val="tx1"/>
              </a:solidFill>
              <a:sym typeface="Symbol"/>
            </a:endParaRPr>
          </a:p>
          <a:p>
            <a:pPr algn="just">
              <a:buClr>
                <a:srgbClr val="0000FF"/>
              </a:buClr>
              <a:buSzPct val="130000"/>
              <a:buFont typeface="Wingdings"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dirty="0" smtClean="0">
                <a:solidFill>
                  <a:schemeClr val="tx1"/>
                </a:solidFill>
                <a:sym typeface="Symbol"/>
              </a:rPr>
              <a:t> We hope that all this problems can be solved with accurate MC calculations, precision can be estimated and  compared with desired accuracy which is few times better than  5% energy resolution of the </a:t>
            </a:r>
            <a:r>
              <a:rPr lang="en-US" sz="2000" dirty="0" err="1" smtClean="0">
                <a:solidFill>
                  <a:schemeClr val="tx1"/>
                </a:solidFill>
                <a:sym typeface="Symbol"/>
              </a:rPr>
              <a:t>ECal</a:t>
            </a:r>
            <a:r>
              <a:rPr lang="en-US" sz="2000" dirty="0" smtClean="0">
                <a:solidFill>
                  <a:schemeClr val="tx1"/>
                </a:solidFill>
                <a:sym typeface="Symbol"/>
              </a:rPr>
              <a:t>  for 1 GeV photons.  We performed such calculations for two assemblies of 4 modules (8x8 towers) for 2 module types #1 and #8 with Geant4 in </a:t>
            </a:r>
            <a:r>
              <a:rPr lang="en-US" sz="2000" dirty="0" err="1" smtClean="0">
                <a:solidFill>
                  <a:schemeClr val="tx1"/>
                </a:solidFill>
                <a:sym typeface="Symbol"/>
              </a:rPr>
              <a:t>MpdRoot</a:t>
            </a:r>
            <a:r>
              <a:rPr lang="en-US" sz="2000" dirty="0" smtClean="0">
                <a:solidFill>
                  <a:schemeClr val="tx1"/>
                </a:solidFill>
                <a:sym typeface="Symbol"/>
              </a:rPr>
              <a:t> environment. Geometry description of the modules were directly taken from </a:t>
            </a:r>
            <a:r>
              <a:rPr lang="en-US" sz="2000" dirty="0" err="1" smtClean="0">
                <a:solidFill>
                  <a:schemeClr val="tx1"/>
                </a:solidFill>
                <a:sym typeface="Symbol"/>
              </a:rPr>
              <a:t>ECal</a:t>
            </a:r>
            <a:r>
              <a:rPr lang="en-US" sz="2000" dirty="0" smtClean="0">
                <a:solidFill>
                  <a:schemeClr val="tx1"/>
                </a:solidFill>
                <a:sym typeface="Symbol"/>
              </a:rPr>
              <a:t> simulation software. </a:t>
            </a:r>
          </a:p>
          <a:p>
            <a:pPr algn="just">
              <a:buClr>
                <a:srgbClr val="0000FF"/>
              </a:buClr>
              <a:buSzPct val="13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baseline="30000" dirty="0">
                <a:solidFill>
                  <a:schemeClr val="tx1"/>
                </a:solidFill>
                <a:sym typeface="Symbol"/>
              </a:rPr>
              <a:t> </a:t>
            </a:r>
            <a:endParaRPr lang="en-US" sz="2000" baseline="30000" dirty="0" smtClean="0">
              <a:solidFill>
                <a:schemeClr val="tx1"/>
              </a:solidFill>
              <a:sym typeface="Symbol"/>
            </a:endParaRPr>
          </a:p>
        </p:txBody>
      </p:sp>
    </p:spTree>
    <p:extLst>
      <p:ext uri="{BB962C8B-B14F-4D97-AF65-F5344CB8AC3E}">
        <p14:creationId xmlns:p14="http://schemas.microsoft.com/office/powerpoint/2010/main" val="1011444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2"/>
          <p:cNvSpPr txBox="1">
            <a:spLocks noChangeArrowheads="1"/>
          </p:cNvSpPr>
          <p:nvPr/>
        </p:nvSpPr>
        <p:spPr bwMode="auto">
          <a:xfrm>
            <a:off x="2042539" y="162787"/>
            <a:ext cx="6629400" cy="457200"/>
          </a:xfrm>
          <a:prstGeom prst="rect">
            <a:avLst/>
          </a:prstGeom>
          <a:noFill/>
          <a:ln w="9525">
            <a:noFill/>
            <a:round/>
            <a:headEnd/>
            <a:tailEnd/>
          </a:ln>
        </p:spPr>
        <p:txBody>
          <a:bodyPr lIns="90000" tIns="46800" rIns="90000" bIns="46800" anchor="ctr"/>
          <a:lstStyle/>
          <a:p>
            <a:pPr algn="r">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solidFill>
                  <a:srgbClr val="0066FF"/>
                </a:solidFill>
              </a:rPr>
              <a:t>MC simulation of cosmic muon flux</a:t>
            </a:r>
            <a:endParaRPr lang="en-US" dirty="0" smtClean="0">
              <a:solidFill>
                <a:srgbClr val="FF0000"/>
              </a:solidFill>
            </a:endParaRPr>
          </a:p>
        </p:txBody>
      </p:sp>
      <p:sp>
        <p:nvSpPr>
          <p:cNvPr id="24" name="TextBox 23"/>
          <p:cNvSpPr txBox="1"/>
          <p:nvPr/>
        </p:nvSpPr>
        <p:spPr>
          <a:xfrm>
            <a:off x="5741943" y="4675165"/>
            <a:ext cx="407484" cy="830997"/>
          </a:xfrm>
          <a:prstGeom prst="rect">
            <a:avLst/>
          </a:prstGeom>
          <a:noFill/>
        </p:spPr>
        <p:txBody>
          <a:bodyPr wrap="square" rtlCol="0">
            <a:spAutoFit/>
          </a:bodyPr>
          <a:lstStyle/>
          <a:p>
            <a:pPr algn="ctr">
              <a:buFont typeface="Wingdings" pitchFamily="2" charset="2"/>
              <a:buChar char="ü"/>
            </a:pPr>
            <a:endParaRPr lang="en-US" sz="1600" dirty="0" smtClean="0">
              <a:solidFill>
                <a:schemeClr val="tx1"/>
              </a:solidFill>
            </a:endParaRPr>
          </a:p>
          <a:p>
            <a:pPr algn="ctr">
              <a:buFont typeface="Wingdings" pitchFamily="2" charset="2"/>
              <a:buChar char="ü"/>
            </a:pPr>
            <a:endParaRPr lang="en-US" sz="1600" dirty="0" smtClean="0">
              <a:solidFill>
                <a:schemeClr val="tx1"/>
              </a:solidFill>
            </a:endParaRPr>
          </a:p>
          <a:p>
            <a:pPr algn="ctr">
              <a:buFont typeface="Wingdings" pitchFamily="2" charset="2"/>
              <a:buChar char="ü"/>
            </a:pPr>
            <a:endParaRPr lang="en-US" sz="1600" dirty="0" smtClean="0">
              <a:solidFill>
                <a:schemeClr val="tx1"/>
              </a:solidFill>
            </a:endParaRPr>
          </a:p>
        </p:txBody>
      </p:sp>
      <p:sp>
        <p:nvSpPr>
          <p:cNvPr id="12" name="Text Box 16"/>
          <p:cNvSpPr txBox="1">
            <a:spLocks noChangeArrowheads="1"/>
          </p:cNvSpPr>
          <p:nvPr/>
        </p:nvSpPr>
        <p:spPr bwMode="auto">
          <a:xfrm>
            <a:off x="457526" y="3823092"/>
            <a:ext cx="8429643" cy="2556727"/>
          </a:xfrm>
          <a:prstGeom prst="rect">
            <a:avLst/>
          </a:prstGeom>
          <a:noFill/>
          <a:ln w="9525">
            <a:noFill/>
            <a:round/>
            <a:headEnd/>
            <a:tailEnd/>
          </a:ln>
        </p:spPr>
        <p:txBody>
          <a:bodyPr wrap="square" lIns="90000" tIns="46800" rIns="90000" bIns="46800">
            <a:spAutoFit/>
          </a:bodyPr>
          <a:lstStyle/>
          <a:p>
            <a:pPr algn="just">
              <a:buClr>
                <a:srgbClr val="0000FF"/>
              </a:buClr>
              <a:buSzPct val="13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dirty="0" smtClean="0">
                <a:solidFill>
                  <a:schemeClr val="tx1"/>
                </a:solidFill>
                <a:sym typeface="Symbol"/>
              </a:rPr>
              <a:t>Main feature of the developed MC generator is simulation of CR events in a plane from zero to infinity. It simulates muons that hit cylinder </a:t>
            </a:r>
            <a:r>
              <a:rPr lang="en-US" sz="2000" dirty="0">
                <a:solidFill>
                  <a:schemeClr val="tx1"/>
                </a:solidFill>
                <a:sym typeface="Symbol"/>
              </a:rPr>
              <a:t> </a:t>
            </a:r>
            <a:r>
              <a:rPr lang="en-US" sz="2000" dirty="0" smtClean="0">
                <a:solidFill>
                  <a:schemeClr val="tx1"/>
                </a:solidFill>
                <a:sym typeface="Symbol"/>
              </a:rPr>
              <a:t>inside which the modules are placed.  At initialization, distribution along r is calculated and later used for random determination of r. After </a:t>
            </a:r>
            <a:r>
              <a:rPr lang="en-US" sz="2000" dirty="0">
                <a:solidFill>
                  <a:schemeClr val="tx1"/>
                </a:solidFill>
                <a:sym typeface="Symbol"/>
              </a:rPr>
              <a:t> </a:t>
            </a:r>
            <a:r>
              <a:rPr lang="en-US" sz="2000" dirty="0" smtClean="0">
                <a:solidFill>
                  <a:schemeClr val="tx1"/>
                </a:solidFill>
                <a:sym typeface="Symbol"/>
              </a:rPr>
              <a:t>R was defined, </a:t>
            </a:r>
            <a:r>
              <a:rPr lang="el-GR" sz="2000" dirty="0" smtClean="0">
                <a:solidFill>
                  <a:schemeClr val="tx1"/>
                </a:solidFill>
                <a:sym typeface="Symbol"/>
              </a:rPr>
              <a:t>φ</a:t>
            </a:r>
            <a:r>
              <a:rPr lang="en-US" sz="2000" dirty="0" smtClean="0">
                <a:solidFill>
                  <a:schemeClr val="tx1"/>
                </a:solidFill>
                <a:sym typeface="Symbol"/>
              </a:rPr>
              <a:t> and </a:t>
            </a:r>
            <a:r>
              <a:rPr lang="el-GR" sz="2000" dirty="0" smtClean="0">
                <a:solidFill>
                  <a:schemeClr val="tx1"/>
                </a:solidFill>
                <a:sym typeface="Symbol"/>
              </a:rPr>
              <a:t>θ</a:t>
            </a:r>
            <a:r>
              <a:rPr lang="en-US" sz="2000" dirty="0" smtClean="0">
                <a:solidFill>
                  <a:schemeClr val="tx1"/>
                </a:solidFill>
                <a:sym typeface="Symbol"/>
              </a:rPr>
              <a:t> are randomly determined  in accordance with their probability distributions: uniform and cos</a:t>
            </a:r>
            <a:r>
              <a:rPr lang="en-US" sz="2000" baseline="30000" dirty="0" smtClean="0">
                <a:solidFill>
                  <a:schemeClr val="tx1"/>
                </a:solidFill>
                <a:sym typeface="Symbol"/>
              </a:rPr>
              <a:t>2</a:t>
            </a:r>
            <a:r>
              <a:rPr lang="en-US" sz="2000" dirty="0" smtClean="0">
                <a:solidFill>
                  <a:schemeClr val="tx1"/>
                </a:solidFill>
                <a:sym typeface="Symbol"/>
              </a:rPr>
              <a:t>(</a:t>
            </a:r>
            <a:r>
              <a:rPr lang="el-GR" sz="2000" dirty="0" smtClean="0">
                <a:solidFill>
                  <a:schemeClr val="tx1"/>
                </a:solidFill>
                <a:sym typeface="Symbol"/>
              </a:rPr>
              <a:t>θ</a:t>
            </a:r>
            <a:r>
              <a:rPr lang="en-US" sz="2000" dirty="0" smtClean="0">
                <a:solidFill>
                  <a:schemeClr val="tx1"/>
                </a:solidFill>
                <a:sym typeface="Symbol"/>
              </a:rPr>
              <a:t>). Energy distribution is independent of </a:t>
            </a:r>
            <a:r>
              <a:rPr lang="el-GR" sz="2000" dirty="0" smtClean="0">
                <a:solidFill>
                  <a:srgbClr val="000000"/>
                </a:solidFill>
                <a:sym typeface="Symbol"/>
              </a:rPr>
              <a:t>θ</a:t>
            </a:r>
            <a:r>
              <a:rPr lang="en-US" sz="2000" dirty="0" smtClean="0">
                <a:solidFill>
                  <a:srgbClr val="000000"/>
                </a:solidFill>
                <a:sym typeface="Symbol"/>
              </a:rPr>
              <a:t>. </a:t>
            </a:r>
            <a:r>
              <a:rPr lang="en-US" sz="2000" dirty="0">
                <a:solidFill>
                  <a:srgbClr val="000000"/>
                </a:solidFill>
                <a:sym typeface="Symbol"/>
              </a:rPr>
              <a:t>For R=40  and H=50 cm half of muons enter cylinder from the top and half from the side surface.</a:t>
            </a:r>
            <a:endParaRPr lang="en-US" sz="2000" baseline="30000" dirty="0">
              <a:solidFill>
                <a:schemeClr val="tx1"/>
              </a:solidFill>
              <a:sym typeface="Symbol"/>
            </a:endParaRPr>
          </a:p>
        </p:txBody>
      </p:sp>
      <p:grpSp>
        <p:nvGrpSpPr>
          <p:cNvPr id="5" name="Группа 4"/>
          <p:cNvGrpSpPr/>
          <p:nvPr/>
        </p:nvGrpSpPr>
        <p:grpSpPr>
          <a:xfrm>
            <a:off x="152400" y="762000"/>
            <a:ext cx="5463431" cy="2874446"/>
            <a:chOff x="631875" y="1226691"/>
            <a:chExt cx="7650956" cy="4162355"/>
          </a:xfrm>
        </p:grpSpPr>
        <p:grpSp>
          <p:nvGrpSpPr>
            <p:cNvPr id="6" name="Группа 5"/>
            <p:cNvGrpSpPr/>
            <p:nvPr/>
          </p:nvGrpSpPr>
          <p:grpSpPr>
            <a:xfrm>
              <a:off x="2044907" y="2050032"/>
              <a:ext cx="2717150" cy="3339014"/>
              <a:chOff x="3107543" y="1495126"/>
              <a:chExt cx="3622866" cy="4452018"/>
            </a:xfrm>
          </p:grpSpPr>
          <p:sp>
            <p:nvSpPr>
              <p:cNvPr id="41" name="Овал 40"/>
              <p:cNvSpPr/>
              <p:nvPr/>
            </p:nvSpPr>
            <p:spPr>
              <a:xfrm>
                <a:off x="3107543" y="1495126"/>
                <a:ext cx="3622866" cy="982259"/>
              </a:xfrm>
              <a:prstGeom prst="ellipse">
                <a:avLst/>
              </a:prstGeom>
              <a:noFill/>
              <a:ln w="28575"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ru-RU" sz="135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2" name="Овал 41"/>
              <p:cNvSpPr/>
              <p:nvPr/>
            </p:nvSpPr>
            <p:spPr>
              <a:xfrm>
                <a:off x="3107543" y="4964885"/>
                <a:ext cx="3622866" cy="982259"/>
              </a:xfrm>
              <a:prstGeom prst="ellipse">
                <a:avLst/>
              </a:prstGeom>
              <a:noFill/>
              <a:ln w="28575"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ru-RU" sz="135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cxnSp>
            <p:nvCxnSpPr>
              <p:cNvPr id="43" name="Прямая соединительная линия 42"/>
              <p:cNvCxnSpPr>
                <a:stCxn id="41" idx="6"/>
                <a:endCxn id="42" idx="6"/>
              </p:cNvCxnSpPr>
              <p:nvPr/>
            </p:nvCxnSpPr>
            <p:spPr>
              <a:xfrm>
                <a:off x="6730409" y="1986256"/>
                <a:ext cx="0" cy="3469759"/>
              </a:xfrm>
              <a:prstGeom prst="line">
                <a:avLst/>
              </a:prstGeom>
              <a:noFill/>
              <a:ln w="28575" cap="flat" cmpd="sng" algn="ctr">
                <a:solidFill>
                  <a:srgbClr val="5B9BD5"/>
                </a:solidFill>
                <a:prstDash val="solid"/>
                <a:miter lim="800000"/>
              </a:ln>
              <a:effectLst/>
            </p:spPr>
          </p:cxnSp>
          <p:cxnSp>
            <p:nvCxnSpPr>
              <p:cNvPr id="44" name="Прямая соединительная линия 43"/>
              <p:cNvCxnSpPr/>
              <p:nvPr/>
            </p:nvCxnSpPr>
            <p:spPr>
              <a:xfrm>
                <a:off x="3107543" y="1986255"/>
                <a:ext cx="0" cy="3469759"/>
              </a:xfrm>
              <a:prstGeom prst="line">
                <a:avLst/>
              </a:prstGeom>
              <a:noFill/>
              <a:ln w="28575" cap="flat" cmpd="sng" algn="ctr">
                <a:solidFill>
                  <a:srgbClr val="5B9BD5"/>
                </a:solidFill>
                <a:prstDash val="solid"/>
                <a:miter lim="800000"/>
              </a:ln>
              <a:effectLst/>
            </p:spPr>
          </p:cxnSp>
        </p:grpSp>
        <p:cxnSp>
          <p:nvCxnSpPr>
            <p:cNvPr id="7" name="Прямая соединительная линия 6"/>
            <p:cNvCxnSpPr/>
            <p:nvPr/>
          </p:nvCxnSpPr>
          <p:spPr>
            <a:xfrm>
              <a:off x="6400800" y="4429430"/>
              <a:ext cx="0" cy="6839"/>
            </a:xfrm>
            <a:prstGeom prst="line">
              <a:avLst/>
            </a:prstGeom>
            <a:noFill/>
            <a:ln w="6350" cap="flat" cmpd="sng" algn="ctr">
              <a:solidFill>
                <a:srgbClr val="5B9BD5"/>
              </a:solidFill>
              <a:prstDash val="solid"/>
              <a:miter lim="800000"/>
            </a:ln>
            <a:effectLst/>
          </p:spPr>
        </p:cxnSp>
        <p:cxnSp>
          <p:nvCxnSpPr>
            <p:cNvPr id="8" name="Прямая соединительная линия 7"/>
            <p:cNvCxnSpPr/>
            <p:nvPr/>
          </p:nvCxnSpPr>
          <p:spPr>
            <a:xfrm>
              <a:off x="3431641" y="2436797"/>
              <a:ext cx="3666921" cy="310058"/>
            </a:xfrm>
            <a:prstGeom prst="line">
              <a:avLst/>
            </a:prstGeom>
            <a:noFill/>
            <a:ln w="19050" cap="flat" cmpd="sng" algn="ctr">
              <a:solidFill>
                <a:srgbClr val="FF0000"/>
              </a:solidFill>
              <a:prstDash val="solid"/>
              <a:miter lim="800000"/>
              <a:tailEnd type="stealth" w="lg" len="lg"/>
            </a:ln>
            <a:effectLst/>
          </p:spPr>
        </p:cxnSp>
        <p:cxnSp>
          <p:nvCxnSpPr>
            <p:cNvPr id="9" name="Прямая соединительная линия 8"/>
            <p:cNvCxnSpPr/>
            <p:nvPr/>
          </p:nvCxnSpPr>
          <p:spPr>
            <a:xfrm flipV="1">
              <a:off x="3431642" y="1354135"/>
              <a:ext cx="0" cy="1082663"/>
            </a:xfrm>
            <a:prstGeom prst="line">
              <a:avLst/>
            </a:prstGeom>
            <a:noFill/>
            <a:ln w="19050" cap="flat" cmpd="sng" algn="ctr">
              <a:solidFill>
                <a:srgbClr val="00B050"/>
              </a:solidFill>
              <a:prstDash val="solid"/>
              <a:miter lim="800000"/>
              <a:tailEnd type="stealth" w="lg" len="lg"/>
            </a:ln>
            <a:effectLst/>
          </p:spPr>
        </p:cxnSp>
        <p:cxnSp>
          <p:nvCxnSpPr>
            <p:cNvPr id="10" name="Прямая соединительная линия 9"/>
            <p:cNvCxnSpPr/>
            <p:nvPr/>
          </p:nvCxnSpPr>
          <p:spPr>
            <a:xfrm>
              <a:off x="7087379" y="2340906"/>
              <a:ext cx="0" cy="2830919"/>
            </a:xfrm>
            <a:prstGeom prst="line">
              <a:avLst/>
            </a:prstGeom>
            <a:noFill/>
            <a:ln w="28575" cap="flat" cmpd="sng" algn="ctr">
              <a:solidFill>
                <a:srgbClr val="00B0F0"/>
              </a:solidFill>
              <a:prstDash val="solid"/>
              <a:miter lim="800000"/>
              <a:tailEnd type="stealth" w="lg" len="lg"/>
            </a:ln>
            <a:effectLst/>
          </p:spPr>
        </p:cxnSp>
        <p:cxnSp>
          <p:nvCxnSpPr>
            <p:cNvPr id="11" name="Прямая соединительная линия 10"/>
            <p:cNvCxnSpPr>
              <a:endCxn id="41" idx="4"/>
            </p:cNvCxnSpPr>
            <p:nvPr/>
          </p:nvCxnSpPr>
          <p:spPr>
            <a:xfrm flipH="1">
              <a:off x="3403482" y="2746855"/>
              <a:ext cx="3695080" cy="39872"/>
            </a:xfrm>
            <a:prstGeom prst="line">
              <a:avLst/>
            </a:prstGeom>
            <a:noFill/>
            <a:ln w="19050" cap="flat" cmpd="sng" algn="ctr">
              <a:solidFill>
                <a:srgbClr val="FF0000"/>
              </a:solidFill>
              <a:prstDash val="solid"/>
              <a:miter lim="800000"/>
              <a:headEnd type="stealth"/>
              <a:tailEnd type="stealth" w="lg" len="lg"/>
            </a:ln>
            <a:effectLst/>
          </p:spPr>
        </p:cxnSp>
        <p:sp>
          <p:nvSpPr>
            <p:cNvPr id="13" name="Дуга 12"/>
            <p:cNvSpPr/>
            <p:nvPr/>
          </p:nvSpPr>
          <p:spPr>
            <a:xfrm>
              <a:off x="7098562" y="2727901"/>
              <a:ext cx="34289" cy="34289"/>
            </a:xfrm>
            <a:prstGeom prst="arc">
              <a:avLst/>
            </a:prstGeom>
            <a:noFill/>
            <a:ln w="6350" cap="flat" cmpd="sng" algn="ctr">
              <a:solidFill>
                <a:srgbClr val="5B9BD5"/>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ru-RU" sz="135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14" name="Дуга 13"/>
            <p:cNvSpPr/>
            <p:nvPr/>
          </p:nvSpPr>
          <p:spPr>
            <a:xfrm>
              <a:off x="6253274" y="3531726"/>
              <a:ext cx="34289" cy="52444"/>
            </a:xfrm>
            <a:prstGeom prst="arc">
              <a:avLst/>
            </a:prstGeom>
            <a:noFill/>
            <a:ln w="6350" cap="flat" cmpd="sng" algn="ctr">
              <a:solidFill>
                <a:srgbClr val="5B9BD5"/>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ru-RU" sz="135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15" name="Дуга 14"/>
            <p:cNvSpPr/>
            <p:nvPr/>
          </p:nvSpPr>
          <p:spPr>
            <a:xfrm>
              <a:off x="7098562" y="3982891"/>
              <a:ext cx="34289" cy="34289"/>
            </a:xfrm>
            <a:prstGeom prst="arc">
              <a:avLst/>
            </a:prstGeom>
            <a:noFill/>
            <a:ln w="6350" cap="flat" cmpd="sng" algn="ctr">
              <a:solidFill>
                <a:srgbClr val="5B9BD5"/>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ru-RU" sz="135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16" name="Дуга 15"/>
            <p:cNvSpPr/>
            <p:nvPr/>
          </p:nvSpPr>
          <p:spPr>
            <a:xfrm rot="11802953">
              <a:off x="6125892" y="3686514"/>
              <a:ext cx="1190711" cy="322657"/>
            </a:xfrm>
            <a:prstGeom prst="arc">
              <a:avLst>
                <a:gd name="adj1" fmla="val 11726420"/>
                <a:gd name="adj2" fmla="val 21399747"/>
              </a:avLst>
            </a:prstGeom>
            <a:noFill/>
            <a:ln w="19050" cap="flat" cmpd="sng" algn="ctr">
              <a:solidFill>
                <a:srgbClr val="5B9BD5"/>
              </a:solidFill>
              <a:prstDash val="solid"/>
              <a:miter lim="800000"/>
              <a:headEnd type="stealth" w="lg" len="lg"/>
              <a:tailEnd type="stealth" w="lg" len="lg"/>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ru-RU" sz="135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cxnSp>
          <p:nvCxnSpPr>
            <p:cNvPr id="17" name="Прямая со стрелкой 16"/>
            <p:cNvCxnSpPr/>
            <p:nvPr/>
          </p:nvCxnSpPr>
          <p:spPr>
            <a:xfrm flipV="1">
              <a:off x="3439316" y="1874371"/>
              <a:ext cx="1018037" cy="553836"/>
            </a:xfrm>
            <a:prstGeom prst="straightConnector1">
              <a:avLst/>
            </a:prstGeom>
            <a:noFill/>
            <a:ln w="19050" cap="flat" cmpd="sng" algn="ctr">
              <a:solidFill>
                <a:srgbClr val="00B050"/>
              </a:solidFill>
              <a:prstDash val="solid"/>
              <a:miter lim="800000"/>
              <a:headEnd type="none" w="lg" len="lg"/>
              <a:tailEnd type="stealth" w="lg" len="lg"/>
            </a:ln>
            <a:effectLst/>
          </p:spPr>
        </p:cxnSp>
        <p:cxnSp>
          <p:nvCxnSpPr>
            <p:cNvPr id="18" name="Прямая со стрелкой 17"/>
            <p:cNvCxnSpPr/>
            <p:nvPr/>
          </p:nvCxnSpPr>
          <p:spPr>
            <a:xfrm flipH="1" flipV="1">
              <a:off x="3431640" y="2434044"/>
              <a:ext cx="7679" cy="328146"/>
            </a:xfrm>
            <a:prstGeom prst="straightConnector1">
              <a:avLst/>
            </a:prstGeom>
            <a:noFill/>
            <a:ln w="28575" cap="flat" cmpd="sng" algn="ctr">
              <a:solidFill>
                <a:srgbClr val="5B9BD5"/>
              </a:solidFill>
              <a:prstDash val="solid"/>
              <a:miter lim="800000"/>
              <a:tailEnd type="triangle"/>
            </a:ln>
            <a:effectLst/>
          </p:spPr>
        </p:cxnSp>
        <p:sp>
          <p:nvSpPr>
            <p:cNvPr id="19" name="Дуга 18"/>
            <p:cNvSpPr/>
            <p:nvPr/>
          </p:nvSpPr>
          <p:spPr>
            <a:xfrm>
              <a:off x="3298108" y="2642182"/>
              <a:ext cx="287594" cy="290096"/>
            </a:xfrm>
            <a:prstGeom prst="arc">
              <a:avLst>
                <a:gd name="adj1" fmla="val 15942039"/>
                <a:gd name="adj2" fmla="val 0"/>
              </a:avLst>
            </a:prstGeom>
            <a:noFill/>
            <a:ln w="5715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ru-RU" sz="135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cxnSp>
          <p:nvCxnSpPr>
            <p:cNvPr id="20" name="Прямая со стрелкой 19"/>
            <p:cNvCxnSpPr/>
            <p:nvPr/>
          </p:nvCxnSpPr>
          <p:spPr>
            <a:xfrm flipH="1">
              <a:off x="2855908" y="4990804"/>
              <a:ext cx="581795" cy="362042"/>
            </a:xfrm>
            <a:prstGeom prst="straightConnector1">
              <a:avLst/>
            </a:prstGeom>
            <a:noFill/>
            <a:ln w="19050" cap="flat" cmpd="sng" algn="ctr">
              <a:solidFill>
                <a:srgbClr val="4472C4">
                  <a:lumMod val="75000"/>
                </a:srgbClr>
              </a:solidFill>
              <a:prstDash val="solid"/>
              <a:miter lim="800000"/>
              <a:tailEnd type="stealth" w="lg" len="lg"/>
            </a:ln>
            <a:effectLst/>
          </p:spPr>
        </p:cxnSp>
        <p:cxnSp>
          <p:nvCxnSpPr>
            <p:cNvPr id="22" name="Прямая со стрелкой 21"/>
            <p:cNvCxnSpPr>
              <a:stCxn id="13" idx="1"/>
            </p:cNvCxnSpPr>
            <p:nvPr/>
          </p:nvCxnSpPr>
          <p:spPr>
            <a:xfrm flipH="1">
              <a:off x="4702892" y="2745046"/>
              <a:ext cx="2412815" cy="2392463"/>
            </a:xfrm>
            <a:prstGeom prst="straightConnector1">
              <a:avLst/>
            </a:prstGeom>
            <a:noFill/>
            <a:ln w="19050" cap="flat" cmpd="sng" algn="ctr">
              <a:solidFill>
                <a:srgbClr val="FF0000"/>
              </a:solidFill>
              <a:prstDash val="solid"/>
              <a:miter lim="800000"/>
              <a:tailEnd type="triangle" w="lg" len="lg"/>
            </a:ln>
            <a:effectLst/>
          </p:spPr>
        </p:cxnSp>
        <p:grpSp>
          <p:nvGrpSpPr>
            <p:cNvPr id="23" name="Группа 22"/>
            <p:cNvGrpSpPr/>
            <p:nvPr/>
          </p:nvGrpSpPr>
          <p:grpSpPr>
            <a:xfrm>
              <a:off x="2859794" y="3409370"/>
              <a:ext cx="1166608" cy="1181329"/>
              <a:chOff x="4279872" y="3330436"/>
              <a:chExt cx="1555477" cy="1575105"/>
            </a:xfrm>
          </p:grpSpPr>
          <p:sp>
            <p:nvSpPr>
              <p:cNvPr id="34" name="Полилиния 33"/>
              <p:cNvSpPr/>
              <p:nvPr/>
            </p:nvSpPr>
            <p:spPr>
              <a:xfrm>
                <a:off x="4279872" y="3330436"/>
                <a:ext cx="1555477" cy="1575105"/>
              </a:xfrm>
              <a:custGeom>
                <a:avLst/>
                <a:gdLst>
                  <a:gd name="connsiteX0" fmla="*/ 771525 w 2057400"/>
                  <a:gd name="connsiteY0" fmla="*/ 0 h 2000250"/>
                  <a:gd name="connsiteX1" fmla="*/ 2047875 w 2057400"/>
                  <a:gd name="connsiteY1" fmla="*/ 152400 h 2000250"/>
                  <a:gd name="connsiteX2" fmla="*/ 2057400 w 2057400"/>
                  <a:gd name="connsiteY2" fmla="*/ 1419225 h 2000250"/>
                  <a:gd name="connsiteX3" fmla="*/ 1323975 w 2057400"/>
                  <a:gd name="connsiteY3" fmla="*/ 2000250 h 2000250"/>
                  <a:gd name="connsiteX4" fmla="*/ 19050 w 2057400"/>
                  <a:gd name="connsiteY4" fmla="*/ 1724025 h 2000250"/>
                  <a:gd name="connsiteX5" fmla="*/ 0 w 2057400"/>
                  <a:gd name="connsiteY5" fmla="*/ 619125 h 2000250"/>
                  <a:gd name="connsiteX6" fmla="*/ 771525 w 2057400"/>
                  <a:gd name="connsiteY6" fmla="*/ 0 h 200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7400" h="2000250">
                    <a:moveTo>
                      <a:pt x="771525" y="0"/>
                    </a:moveTo>
                    <a:lnTo>
                      <a:pt x="2047875" y="152400"/>
                    </a:lnTo>
                    <a:lnTo>
                      <a:pt x="2057400" y="1419225"/>
                    </a:lnTo>
                    <a:lnTo>
                      <a:pt x="1323975" y="2000250"/>
                    </a:lnTo>
                    <a:lnTo>
                      <a:pt x="19050" y="1724025"/>
                    </a:lnTo>
                    <a:lnTo>
                      <a:pt x="0" y="619125"/>
                    </a:lnTo>
                    <a:lnTo>
                      <a:pt x="771525" y="0"/>
                    </a:lnTo>
                    <a:close/>
                  </a:path>
                </a:pathLst>
              </a:custGeom>
              <a:gradFill flip="none" rotWithShape="1">
                <a:gsLst>
                  <a:gs pos="67000">
                    <a:srgbClr val="D6E6F5">
                      <a:alpha val="68000"/>
                    </a:srgbClr>
                  </a:gs>
                  <a:gs pos="12000">
                    <a:srgbClr val="5B9BD5">
                      <a:lumMod val="5000"/>
                      <a:lumOff val="95000"/>
                    </a:srgbClr>
                  </a:gs>
                  <a:gs pos="90000">
                    <a:srgbClr val="5B9BD5">
                      <a:lumMod val="45000"/>
                      <a:lumOff val="55000"/>
                    </a:srgbClr>
                  </a:gs>
                  <a:gs pos="92000">
                    <a:srgbClr val="5B9BD5">
                      <a:alpha val="98000"/>
                      <a:lumMod val="44000"/>
                      <a:lumOff val="56000"/>
                    </a:srgbClr>
                  </a:gs>
                  <a:gs pos="94000">
                    <a:srgbClr val="5B9BD5">
                      <a:lumMod val="30000"/>
                      <a:lumOff val="70000"/>
                    </a:srgbClr>
                  </a:gs>
                </a:gsLst>
                <a:path path="circle">
                  <a:fillToRect r="100000" b="100000"/>
                </a:path>
                <a:tileRect l="-100000" t="-100000"/>
              </a:gradFill>
              <a:ln w="28575"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ru-RU" sz="135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cxnSp>
            <p:nvCxnSpPr>
              <p:cNvPr id="35" name="Прямая соединительная линия 34"/>
              <p:cNvCxnSpPr/>
              <p:nvPr/>
            </p:nvCxnSpPr>
            <p:spPr>
              <a:xfrm flipH="1">
                <a:off x="5261766" y="3476723"/>
                <a:ext cx="559749" cy="521105"/>
              </a:xfrm>
              <a:prstGeom prst="line">
                <a:avLst/>
              </a:prstGeom>
              <a:noFill/>
              <a:ln w="28575" cap="flat" cmpd="sng" algn="ctr">
                <a:solidFill>
                  <a:srgbClr val="5B9BD5"/>
                </a:solidFill>
                <a:prstDash val="solid"/>
                <a:miter lim="800000"/>
              </a:ln>
              <a:effectLst/>
            </p:spPr>
          </p:cxnSp>
          <p:cxnSp>
            <p:nvCxnSpPr>
              <p:cNvPr id="36" name="Прямая соединительная линия 35"/>
              <p:cNvCxnSpPr>
                <a:stCxn id="34" idx="3"/>
              </p:cNvCxnSpPr>
              <p:nvPr/>
            </p:nvCxnSpPr>
            <p:spPr>
              <a:xfrm flipH="1" flipV="1">
                <a:off x="5268399" y="3974164"/>
                <a:ext cx="12451" cy="931377"/>
              </a:xfrm>
              <a:prstGeom prst="line">
                <a:avLst/>
              </a:prstGeom>
              <a:noFill/>
              <a:ln w="28575" cap="flat" cmpd="sng" algn="ctr">
                <a:solidFill>
                  <a:srgbClr val="5B9BD5"/>
                </a:solidFill>
                <a:prstDash val="solid"/>
                <a:miter lim="800000"/>
              </a:ln>
              <a:effectLst/>
            </p:spPr>
          </p:cxnSp>
          <p:cxnSp>
            <p:nvCxnSpPr>
              <p:cNvPr id="37" name="Прямая соединительная линия 36"/>
              <p:cNvCxnSpPr>
                <a:stCxn id="34" idx="5"/>
              </p:cNvCxnSpPr>
              <p:nvPr/>
            </p:nvCxnSpPr>
            <p:spPr>
              <a:xfrm>
                <a:off x="4279872" y="3817969"/>
                <a:ext cx="1000978" cy="153580"/>
              </a:xfrm>
              <a:prstGeom prst="line">
                <a:avLst/>
              </a:prstGeom>
              <a:noFill/>
              <a:ln w="28575" cap="flat" cmpd="sng" algn="ctr">
                <a:solidFill>
                  <a:srgbClr val="5B9BD5"/>
                </a:solidFill>
                <a:prstDash val="solid"/>
                <a:miter lim="800000"/>
              </a:ln>
              <a:effectLst/>
            </p:spPr>
          </p:cxnSp>
          <p:cxnSp>
            <p:nvCxnSpPr>
              <p:cNvPr id="38" name="Прямая соединительная линия 37"/>
              <p:cNvCxnSpPr>
                <a:stCxn id="34" idx="0"/>
              </p:cNvCxnSpPr>
              <p:nvPr/>
            </p:nvCxnSpPr>
            <p:spPr>
              <a:xfrm flipH="1">
                <a:off x="4859576" y="3330436"/>
                <a:ext cx="3600" cy="946879"/>
              </a:xfrm>
              <a:prstGeom prst="line">
                <a:avLst/>
              </a:prstGeom>
              <a:noFill/>
              <a:ln w="28575" cap="flat" cmpd="sng" algn="ctr">
                <a:solidFill>
                  <a:srgbClr val="5B9BD5"/>
                </a:solidFill>
                <a:prstDash val="solid"/>
                <a:miter lim="800000"/>
              </a:ln>
              <a:effectLst/>
            </p:spPr>
          </p:cxnSp>
          <p:cxnSp>
            <p:nvCxnSpPr>
              <p:cNvPr id="39" name="Прямая соединительная линия 38"/>
              <p:cNvCxnSpPr>
                <a:stCxn id="34" idx="2"/>
              </p:cNvCxnSpPr>
              <p:nvPr/>
            </p:nvCxnSpPr>
            <p:spPr>
              <a:xfrm flipH="1" flipV="1">
                <a:off x="4859576" y="4277315"/>
                <a:ext cx="975773" cy="170696"/>
              </a:xfrm>
              <a:prstGeom prst="line">
                <a:avLst/>
              </a:prstGeom>
              <a:noFill/>
              <a:ln w="28575" cap="flat" cmpd="sng" algn="ctr">
                <a:solidFill>
                  <a:srgbClr val="5B9BD5"/>
                </a:solidFill>
                <a:prstDash val="solid"/>
                <a:miter lim="800000"/>
              </a:ln>
              <a:effectLst/>
            </p:spPr>
          </p:cxnSp>
          <p:cxnSp>
            <p:nvCxnSpPr>
              <p:cNvPr id="40" name="Прямая соединительная линия 39"/>
              <p:cNvCxnSpPr>
                <a:stCxn id="34" idx="4"/>
              </p:cNvCxnSpPr>
              <p:nvPr/>
            </p:nvCxnSpPr>
            <p:spPr>
              <a:xfrm flipV="1">
                <a:off x="4294275" y="4277315"/>
                <a:ext cx="588922" cy="410712"/>
              </a:xfrm>
              <a:prstGeom prst="line">
                <a:avLst/>
              </a:prstGeom>
              <a:noFill/>
              <a:ln w="28575" cap="flat" cmpd="sng" algn="ctr">
                <a:solidFill>
                  <a:srgbClr val="5B9BD5"/>
                </a:solidFill>
                <a:prstDash val="solid"/>
                <a:miter lim="800000"/>
              </a:ln>
              <a:effectLst/>
            </p:spPr>
          </p:cxnSp>
        </p:grpSp>
        <p:sp>
          <p:nvSpPr>
            <p:cNvPr id="25" name="Полилиния 24"/>
            <p:cNvSpPr/>
            <p:nvPr/>
          </p:nvSpPr>
          <p:spPr>
            <a:xfrm>
              <a:off x="631875" y="1623258"/>
              <a:ext cx="7650956" cy="1850231"/>
            </a:xfrm>
            <a:custGeom>
              <a:avLst/>
              <a:gdLst>
                <a:gd name="connsiteX0" fmla="*/ 2447925 w 10201275"/>
                <a:gd name="connsiteY0" fmla="*/ 0 h 2466975"/>
                <a:gd name="connsiteX1" fmla="*/ 0 w 10201275"/>
                <a:gd name="connsiteY1" fmla="*/ 1619250 h 2466975"/>
                <a:gd name="connsiteX2" fmla="*/ 7600950 w 10201275"/>
                <a:gd name="connsiteY2" fmla="*/ 2466975 h 2466975"/>
                <a:gd name="connsiteX3" fmla="*/ 10201275 w 10201275"/>
                <a:gd name="connsiteY3" fmla="*/ 609600 h 2466975"/>
                <a:gd name="connsiteX4" fmla="*/ 2447925 w 10201275"/>
                <a:gd name="connsiteY4" fmla="*/ 0 h 2466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1275" h="2466975">
                  <a:moveTo>
                    <a:pt x="2447925" y="0"/>
                  </a:moveTo>
                  <a:lnTo>
                    <a:pt x="0" y="1619250"/>
                  </a:lnTo>
                  <a:lnTo>
                    <a:pt x="7600950" y="2466975"/>
                  </a:lnTo>
                  <a:lnTo>
                    <a:pt x="10201275" y="609600"/>
                  </a:lnTo>
                  <a:lnTo>
                    <a:pt x="2447925" y="0"/>
                  </a:lnTo>
                  <a:close/>
                </a:path>
              </a:pathLst>
            </a:custGeom>
            <a:solidFill>
              <a:srgbClr val="5B9BD5">
                <a:alpha val="17000"/>
              </a:srgbClr>
            </a:solidFill>
            <a:ln w="15875" cap="flat" cmpd="sng" algn="ctr">
              <a:solidFill>
                <a:srgbClr val="44546A">
                  <a:lumMod val="75000"/>
                </a:srgbClr>
              </a:solidFill>
              <a:prstDash val="solid"/>
              <a:roun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ru-RU" sz="135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26" name="TextBox 25"/>
            <p:cNvSpPr txBox="1"/>
            <p:nvPr/>
          </p:nvSpPr>
          <p:spPr>
            <a:xfrm>
              <a:off x="3485974" y="1226691"/>
              <a:ext cx="295274" cy="369332"/>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B050"/>
                  </a:solidFill>
                  <a:effectLst/>
                  <a:uLnTx/>
                  <a:uFillTx/>
                  <a:latin typeface="Calibri" panose="020F0502020204030204"/>
                </a:rPr>
                <a:t>Z</a:t>
              </a:r>
              <a:endParaRPr kumimoji="0" lang="ru-RU" sz="1800" b="0" i="0" u="none" strike="noStrike" kern="0" cap="none" spc="0" normalizeH="0" baseline="0" noProof="0" dirty="0" smtClean="0">
                <a:ln>
                  <a:noFill/>
                </a:ln>
                <a:solidFill>
                  <a:srgbClr val="00B050"/>
                </a:solidFill>
                <a:effectLst/>
                <a:uLnTx/>
                <a:uFillTx/>
                <a:latin typeface="Calibri" panose="020F0502020204030204"/>
              </a:endParaRPr>
            </a:p>
          </p:txBody>
        </p:sp>
        <p:sp>
          <p:nvSpPr>
            <p:cNvPr id="27" name="TextBox 26"/>
            <p:cNvSpPr txBox="1"/>
            <p:nvPr/>
          </p:nvSpPr>
          <p:spPr>
            <a:xfrm>
              <a:off x="4465027" y="1702406"/>
              <a:ext cx="286813" cy="369332"/>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B050"/>
                  </a:solidFill>
                  <a:effectLst/>
                  <a:uLnTx/>
                  <a:uFillTx/>
                  <a:latin typeface="Calibri" panose="020F0502020204030204"/>
                </a:rPr>
                <a:t>Y</a:t>
              </a:r>
              <a:endParaRPr kumimoji="0" lang="ru-RU" sz="1800" b="0" i="0" u="none" strike="noStrike" kern="0" cap="none" spc="0" normalizeH="0" baseline="0" noProof="0" dirty="0" smtClean="0">
                <a:ln>
                  <a:noFill/>
                </a:ln>
                <a:solidFill>
                  <a:srgbClr val="00B050"/>
                </a:solidFill>
                <a:effectLst/>
                <a:uLnTx/>
                <a:uFillTx/>
                <a:latin typeface="Calibri" panose="020F0502020204030204"/>
              </a:endParaRPr>
            </a:p>
          </p:txBody>
        </p:sp>
        <p:sp>
          <p:nvSpPr>
            <p:cNvPr id="28" name="Полилиния 27"/>
            <p:cNvSpPr/>
            <p:nvPr/>
          </p:nvSpPr>
          <p:spPr>
            <a:xfrm rot="5400000">
              <a:off x="5112812" y="2499556"/>
              <a:ext cx="70055" cy="93899"/>
            </a:xfrm>
            <a:custGeom>
              <a:avLst/>
              <a:gdLst>
                <a:gd name="connsiteX0" fmla="*/ 51619 w 90948"/>
                <a:gd name="connsiteY0" fmla="*/ 0 h 95865"/>
                <a:gd name="connsiteX1" fmla="*/ 0 w 90948"/>
                <a:gd name="connsiteY1" fmla="*/ 95865 h 95865"/>
                <a:gd name="connsiteX2" fmla="*/ 51619 w 90948"/>
                <a:gd name="connsiteY2" fmla="*/ 73742 h 95865"/>
                <a:gd name="connsiteX3" fmla="*/ 90948 w 90948"/>
                <a:gd name="connsiteY3" fmla="*/ 88490 h 95865"/>
                <a:gd name="connsiteX4" fmla="*/ 51619 w 90948"/>
                <a:gd name="connsiteY4" fmla="*/ 0 h 95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948" h="95865">
                  <a:moveTo>
                    <a:pt x="51619" y="0"/>
                  </a:moveTo>
                  <a:lnTo>
                    <a:pt x="0" y="95865"/>
                  </a:lnTo>
                  <a:lnTo>
                    <a:pt x="51619" y="73742"/>
                  </a:lnTo>
                  <a:lnTo>
                    <a:pt x="90948" y="88490"/>
                  </a:lnTo>
                  <a:lnTo>
                    <a:pt x="51619" y="0"/>
                  </a:lnTo>
                  <a:close/>
                </a:path>
              </a:pathLst>
            </a:custGeom>
            <a:solidFill>
              <a:srgbClr val="00B050"/>
            </a:solidFill>
            <a:ln w="12700" cap="flat" cmpd="sng" algn="ctr">
              <a:solidFill>
                <a:srgbClr val="00B05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ru-RU" sz="135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cxnSp>
          <p:nvCxnSpPr>
            <p:cNvPr id="29" name="Прямая соединительная линия 28"/>
            <p:cNvCxnSpPr/>
            <p:nvPr/>
          </p:nvCxnSpPr>
          <p:spPr>
            <a:xfrm>
              <a:off x="3437702" y="2418379"/>
              <a:ext cx="1710139" cy="136610"/>
            </a:xfrm>
            <a:prstGeom prst="line">
              <a:avLst/>
            </a:prstGeom>
            <a:noFill/>
            <a:ln w="19050" cap="flat" cmpd="sng" algn="ctr">
              <a:solidFill>
                <a:srgbClr val="00B050"/>
              </a:solidFill>
              <a:prstDash val="solid"/>
              <a:miter lim="800000"/>
            </a:ln>
            <a:effectLst/>
          </p:spPr>
        </p:cxnSp>
        <p:sp>
          <p:nvSpPr>
            <p:cNvPr id="30" name="Прямоугольник 29"/>
            <p:cNvSpPr/>
            <p:nvPr/>
          </p:nvSpPr>
          <p:spPr>
            <a:xfrm>
              <a:off x="5121131" y="2235461"/>
              <a:ext cx="311304" cy="369332"/>
            </a:xfrm>
            <a:prstGeom prst="rect">
              <a:avLst/>
            </a:prstGeom>
          </p:spPr>
          <p:txBody>
            <a:bodyPr wrap="none">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B050"/>
                  </a:solidFill>
                  <a:effectLst/>
                  <a:uLnTx/>
                  <a:uFillTx/>
                  <a:latin typeface="Calibri" panose="020F0502020204030204"/>
                </a:rPr>
                <a:t>X</a:t>
              </a:r>
              <a:endParaRPr kumimoji="0" lang="ru-RU" sz="1800" b="0" i="0" u="none" strike="noStrike" kern="0" cap="none" spc="0" normalizeH="0" baseline="0" noProof="0" dirty="0" smtClean="0">
                <a:ln>
                  <a:noFill/>
                </a:ln>
                <a:solidFill>
                  <a:srgbClr val="00B050"/>
                </a:solidFill>
                <a:effectLst/>
                <a:uLnTx/>
                <a:uFillTx/>
                <a:latin typeface="Calibri" panose="020F0502020204030204"/>
              </a:endParaRPr>
            </a:p>
          </p:txBody>
        </p:sp>
        <p:sp>
          <p:nvSpPr>
            <p:cNvPr id="31" name="Дуга 30"/>
            <p:cNvSpPr/>
            <p:nvPr/>
          </p:nvSpPr>
          <p:spPr>
            <a:xfrm rot="10800000">
              <a:off x="4873459" y="2566022"/>
              <a:ext cx="34289" cy="189423"/>
            </a:xfrm>
            <a:prstGeom prst="arc">
              <a:avLst>
                <a:gd name="adj1" fmla="val 16200000"/>
                <a:gd name="adj2" fmla="val 5314075"/>
              </a:avLst>
            </a:prstGeom>
            <a:noFill/>
            <a:ln w="12700" cap="flat" cmpd="sng" algn="ctr">
              <a:solidFill>
                <a:srgbClr val="5B9BD5"/>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ru-RU" sz="1350" b="0"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32" name="Полилиния 31"/>
            <p:cNvSpPr/>
            <p:nvPr/>
          </p:nvSpPr>
          <p:spPr>
            <a:xfrm>
              <a:off x="4855938" y="2560880"/>
              <a:ext cx="39528" cy="59291"/>
            </a:xfrm>
            <a:custGeom>
              <a:avLst/>
              <a:gdLst>
                <a:gd name="connsiteX0" fmla="*/ 42163 w 52704"/>
                <a:gd name="connsiteY0" fmla="*/ 0 h 79054"/>
                <a:gd name="connsiteX1" fmla="*/ 0 w 52704"/>
                <a:gd name="connsiteY1" fmla="*/ 76419 h 79054"/>
                <a:gd name="connsiteX2" fmla="*/ 28987 w 52704"/>
                <a:gd name="connsiteY2" fmla="*/ 60608 h 79054"/>
                <a:gd name="connsiteX3" fmla="*/ 47433 w 52704"/>
                <a:gd name="connsiteY3" fmla="*/ 68514 h 79054"/>
                <a:gd name="connsiteX4" fmla="*/ 52704 w 52704"/>
                <a:gd name="connsiteY4" fmla="*/ 79054 h 79054"/>
                <a:gd name="connsiteX5" fmla="*/ 42163 w 52704"/>
                <a:gd name="connsiteY5" fmla="*/ 0 h 79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04" h="79054">
                  <a:moveTo>
                    <a:pt x="42163" y="0"/>
                  </a:moveTo>
                  <a:lnTo>
                    <a:pt x="0" y="76419"/>
                  </a:lnTo>
                  <a:lnTo>
                    <a:pt x="28987" y="60608"/>
                  </a:lnTo>
                  <a:lnTo>
                    <a:pt x="47433" y="68514"/>
                  </a:lnTo>
                  <a:lnTo>
                    <a:pt x="52704" y="79054"/>
                  </a:lnTo>
                  <a:lnTo>
                    <a:pt x="42163" y="0"/>
                  </a:lnTo>
                  <a:close/>
                </a:path>
              </a:pathLst>
            </a:cu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ru-RU" sz="135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33" name="Полилиния 32"/>
            <p:cNvSpPr/>
            <p:nvPr/>
          </p:nvSpPr>
          <p:spPr>
            <a:xfrm>
              <a:off x="4859892" y="2709108"/>
              <a:ext cx="33598" cy="59291"/>
            </a:xfrm>
            <a:custGeom>
              <a:avLst/>
              <a:gdLst>
                <a:gd name="connsiteX0" fmla="*/ 42162 w 44797"/>
                <a:gd name="connsiteY0" fmla="*/ 79054 h 79054"/>
                <a:gd name="connsiteX1" fmla="*/ 44797 w 44797"/>
                <a:gd name="connsiteY1" fmla="*/ 0 h 79054"/>
                <a:gd name="connsiteX2" fmla="*/ 26351 w 44797"/>
                <a:gd name="connsiteY2" fmla="*/ 28986 h 79054"/>
                <a:gd name="connsiteX3" fmla="*/ 0 w 44797"/>
                <a:gd name="connsiteY3" fmla="*/ 18446 h 79054"/>
                <a:gd name="connsiteX4" fmla="*/ 42162 w 44797"/>
                <a:gd name="connsiteY4" fmla="*/ 79054 h 79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97" h="79054">
                  <a:moveTo>
                    <a:pt x="42162" y="79054"/>
                  </a:moveTo>
                  <a:cubicBezTo>
                    <a:pt x="43040" y="52703"/>
                    <a:pt x="43919" y="26351"/>
                    <a:pt x="44797" y="0"/>
                  </a:cubicBezTo>
                  <a:lnTo>
                    <a:pt x="26351" y="28986"/>
                  </a:lnTo>
                  <a:lnTo>
                    <a:pt x="0" y="18446"/>
                  </a:lnTo>
                  <a:lnTo>
                    <a:pt x="42162" y="79054"/>
                  </a:lnTo>
                  <a:close/>
                </a:path>
              </a:pathLst>
            </a:cu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ru-RU" sz="135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grpSp>
      <p:pic>
        <p:nvPicPr>
          <p:cNvPr id="2" name="Рисунок 1"/>
          <p:cNvPicPr>
            <a:picLocks noChangeAspect="1"/>
          </p:cNvPicPr>
          <p:nvPr/>
        </p:nvPicPr>
        <p:blipFill>
          <a:blip r:embed="rId2"/>
          <a:stretch>
            <a:fillRect/>
          </a:stretch>
        </p:blipFill>
        <p:spPr>
          <a:xfrm>
            <a:off x="5544934" y="821671"/>
            <a:ext cx="3127005" cy="3136722"/>
          </a:xfrm>
          <a:prstGeom prst="rect">
            <a:avLst/>
          </a:prstGeom>
        </p:spPr>
      </p:pic>
      <p:sp>
        <p:nvSpPr>
          <p:cNvPr id="3" name="Прямоугольник 2"/>
          <p:cNvSpPr/>
          <p:nvPr/>
        </p:nvSpPr>
        <p:spPr>
          <a:xfrm>
            <a:off x="2049341" y="3261866"/>
            <a:ext cx="407484" cy="461665"/>
          </a:xfrm>
          <a:prstGeom prst="rect">
            <a:avLst/>
          </a:prstGeom>
        </p:spPr>
        <p:txBody>
          <a:bodyPr wrap="none">
            <a:spAutoFit/>
          </a:bodyPr>
          <a:lstStyle/>
          <a:p>
            <a:pPr lvl="0"/>
            <a:r>
              <a:rPr lang="en-US" sz="2400" dirty="0">
                <a:solidFill>
                  <a:srgbClr val="FF0000"/>
                </a:solidFill>
              </a:rPr>
              <a:t>R</a:t>
            </a:r>
            <a:endParaRPr lang="ru-RU" sz="2400" dirty="0">
              <a:solidFill>
                <a:srgbClr val="FF0000"/>
              </a:solidFill>
            </a:endParaRPr>
          </a:p>
        </p:txBody>
      </p:sp>
      <p:sp>
        <p:nvSpPr>
          <p:cNvPr id="45" name="Прямоугольник 44"/>
          <p:cNvSpPr/>
          <p:nvPr/>
        </p:nvSpPr>
        <p:spPr>
          <a:xfrm>
            <a:off x="717684" y="2298076"/>
            <a:ext cx="423514" cy="461665"/>
          </a:xfrm>
          <a:prstGeom prst="rect">
            <a:avLst/>
          </a:prstGeom>
        </p:spPr>
        <p:txBody>
          <a:bodyPr wrap="none">
            <a:spAutoFit/>
          </a:bodyPr>
          <a:lstStyle/>
          <a:p>
            <a:pPr lvl="0"/>
            <a:r>
              <a:rPr lang="en-US" sz="2400" dirty="0" smtClean="0">
                <a:solidFill>
                  <a:srgbClr val="FF0000"/>
                </a:solidFill>
              </a:rPr>
              <a:t>H</a:t>
            </a:r>
            <a:endParaRPr lang="ru-RU" sz="2400" dirty="0">
              <a:solidFill>
                <a:srgbClr val="FF0000"/>
              </a:solidFill>
            </a:endParaRPr>
          </a:p>
        </p:txBody>
      </p:sp>
      <p:sp>
        <p:nvSpPr>
          <p:cNvPr id="46" name="Прямоугольник 45"/>
          <p:cNvSpPr/>
          <p:nvPr/>
        </p:nvSpPr>
        <p:spPr>
          <a:xfrm>
            <a:off x="93070" y="3430786"/>
            <a:ext cx="1313180" cy="461665"/>
          </a:xfrm>
          <a:prstGeom prst="rect">
            <a:avLst/>
          </a:prstGeom>
        </p:spPr>
        <p:txBody>
          <a:bodyPr wrap="none">
            <a:spAutoFit/>
          </a:bodyPr>
          <a:lstStyle/>
          <a:p>
            <a:pPr lvl="0"/>
            <a:r>
              <a:rPr lang="en-US" sz="2400" dirty="0" smtClean="0">
                <a:solidFill>
                  <a:srgbClr val="FF0000"/>
                </a:solidFill>
              </a:rPr>
              <a:t>Modules</a:t>
            </a:r>
            <a:endParaRPr lang="ru-RU" sz="2400" dirty="0">
              <a:solidFill>
                <a:srgbClr val="FF0000"/>
              </a:solidFill>
            </a:endParaRPr>
          </a:p>
        </p:txBody>
      </p:sp>
      <p:grpSp>
        <p:nvGrpSpPr>
          <p:cNvPr id="56" name="Группа 55"/>
          <p:cNvGrpSpPr/>
          <p:nvPr/>
        </p:nvGrpSpPr>
        <p:grpSpPr>
          <a:xfrm>
            <a:off x="5838525" y="2298076"/>
            <a:ext cx="663197" cy="1100156"/>
            <a:chOff x="5869692" y="2480034"/>
            <a:chExt cx="663197" cy="1100156"/>
          </a:xfrm>
        </p:grpSpPr>
        <p:sp>
          <p:nvSpPr>
            <p:cNvPr id="4" name="Прямоугольник 3"/>
            <p:cNvSpPr/>
            <p:nvPr/>
          </p:nvSpPr>
          <p:spPr>
            <a:xfrm>
              <a:off x="5869692" y="2480034"/>
              <a:ext cx="407484" cy="461665"/>
            </a:xfrm>
            <a:prstGeom prst="rect">
              <a:avLst/>
            </a:prstGeom>
          </p:spPr>
          <p:txBody>
            <a:bodyPr wrap="none">
              <a:spAutoFit/>
            </a:bodyPr>
            <a:lstStyle/>
            <a:p>
              <a:pPr lvl="0"/>
              <a:r>
                <a:rPr lang="en-US" sz="2400" dirty="0">
                  <a:solidFill>
                    <a:srgbClr val="FF0000"/>
                  </a:solidFill>
                </a:rPr>
                <a:t>R</a:t>
              </a:r>
              <a:endParaRPr lang="ru-RU" sz="2400" dirty="0">
                <a:solidFill>
                  <a:srgbClr val="FF0000"/>
                </a:solidFill>
              </a:endParaRPr>
            </a:p>
          </p:txBody>
        </p:sp>
        <p:cxnSp>
          <p:nvCxnSpPr>
            <p:cNvPr id="49" name="Прямая со стрелкой 48"/>
            <p:cNvCxnSpPr/>
            <p:nvPr/>
          </p:nvCxnSpPr>
          <p:spPr bwMode="auto">
            <a:xfrm>
              <a:off x="5903347" y="2972464"/>
              <a:ext cx="345056" cy="0"/>
            </a:xfrm>
            <a:prstGeom prst="straightConnector1">
              <a:avLst/>
            </a:prstGeom>
            <a:solidFill>
              <a:srgbClr val="00B8FF"/>
            </a:solidFill>
            <a:ln w="25400" cap="flat" cmpd="sng" algn="ctr">
              <a:solidFill>
                <a:srgbClr val="FF0000"/>
              </a:solidFill>
              <a:prstDash val="solid"/>
              <a:round/>
              <a:headEnd type="triangle" w="med" len="med"/>
              <a:tailEnd type="triangle"/>
            </a:ln>
            <a:effectLst/>
          </p:spPr>
        </p:cxnSp>
        <p:pic>
          <p:nvPicPr>
            <p:cNvPr id="53" name="Рисунок 52"/>
            <p:cNvPicPr>
              <a:picLocks noChangeAspect="1"/>
            </p:cNvPicPr>
            <p:nvPr/>
          </p:nvPicPr>
          <p:blipFill>
            <a:blip r:embed="rId3"/>
            <a:stretch>
              <a:fillRect/>
            </a:stretch>
          </p:blipFill>
          <p:spPr>
            <a:xfrm rot="2738549">
              <a:off x="5926468" y="2973770"/>
              <a:ext cx="614843" cy="597998"/>
            </a:xfrm>
            <a:prstGeom prst="rect">
              <a:avLst/>
            </a:prstGeom>
          </p:spPr>
        </p:pic>
      </p:grpSp>
      <p:cxnSp>
        <p:nvCxnSpPr>
          <p:cNvPr id="58" name="Прямая со стрелкой 57"/>
          <p:cNvCxnSpPr/>
          <p:nvPr/>
        </p:nvCxnSpPr>
        <p:spPr bwMode="auto">
          <a:xfrm flipV="1">
            <a:off x="797030" y="2701894"/>
            <a:ext cx="1142961" cy="812780"/>
          </a:xfrm>
          <a:prstGeom prst="straightConnector1">
            <a:avLst/>
          </a:prstGeom>
          <a:solidFill>
            <a:srgbClr val="00B8FF"/>
          </a:solidFill>
          <a:ln w="25400" cap="flat" cmpd="sng" algn="ctr">
            <a:solidFill>
              <a:srgbClr val="FF0000"/>
            </a:solidFill>
            <a:prstDash val="solid"/>
            <a:round/>
            <a:headEnd type="none" w="med" len="med"/>
            <a:tailEnd type="triangle"/>
          </a:ln>
          <a:effectLst/>
        </p:spPr>
      </p:cxnSp>
      <p:sp>
        <p:nvSpPr>
          <p:cNvPr id="61" name="TextBox 60"/>
          <p:cNvSpPr txBox="1"/>
          <p:nvPr/>
        </p:nvSpPr>
        <p:spPr>
          <a:xfrm>
            <a:off x="4181868" y="2568768"/>
            <a:ext cx="490480" cy="523220"/>
          </a:xfrm>
          <a:prstGeom prst="rect">
            <a:avLst/>
          </a:prstGeom>
          <a:noFill/>
        </p:spPr>
        <p:txBody>
          <a:bodyPr wrap="square" rtlCol="0">
            <a:spAutoFit/>
          </a:bodyPr>
          <a:lstStyle/>
          <a:p>
            <a:r>
              <a:rPr lang="el-GR" dirty="0" smtClean="0">
                <a:solidFill>
                  <a:srgbClr val="FF0000"/>
                </a:solidFill>
              </a:rPr>
              <a:t>θ</a:t>
            </a:r>
            <a:endParaRPr lang="ru-RU" dirty="0">
              <a:solidFill>
                <a:srgbClr val="FF0000"/>
              </a:solidFill>
            </a:endParaRPr>
          </a:p>
        </p:txBody>
      </p:sp>
      <p:sp>
        <p:nvSpPr>
          <p:cNvPr id="62" name="Прямоугольник 61"/>
          <p:cNvSpPr/>
          <p:nvPr/>
        </p:nvSpPr>
        <p:spPr>
          <a:xfrm>
            <a:off x="3050782" y="1112855"/>
            <a:ext cx="400080" cy="584775"/>
          </a:xfrm>
          <a:prstGeom prst="rect">
            <a:avLst/>
          </a:prstGeom>
        </p:spPr>
        <p:txBody>
          <a:bodyPr wrap="square">
            <a:spAutoFit/>
          </a:bodyPr>
          <a:lstStyle/>
          <a:p>
            <a:pPr lvl="0"/>
            <a:r>
              <a:rPr lang="el-GR" sz="3200" dirty="0" smtClean="0">
                <a:solidFill>
                  <a:srgbClr val="FF0000"/>
                </a:solidFill>
              </a:rPr>
              <a:t>φ</a:t>
            </a:r>
            <a:endParaRPr lang="ru-RU" sz="3200" dirty="0">
              <a:solidFill>
                <a:srgbClr val="FF0000"/>
              </a:solidFill>
            </a:endParaRPr>
          </a:p>
        </p:txBody>
      </p:sp>
      <p:sp>
        <p:nvSpPr>
          <p:cNvPr id="63" name="TextBox 62"/>
          <p:cNvSpPr txBox="1"/>
          <p:nvPr/>
        </p:nvSpPr>
        <p:spPr>
          <a:xfrm>
            <a:off x="4456841" y="1190830"/>
            <a:ext cx="356458" cy="584775"/>
          </a:xfrm>
          <a:prstGeom prst="rect">
            <a:avLst/>
          </a:prstGeom>
          <a:noFill/>
        </p:spPr>
        <p:txBody>
          <a:bodyPr wrap="square" rtlCol="0">
            <a:spAutoFit/>
          </a:bodyPr>
          <a:lstStyle/>
          <a:p>
            <a:r>
              <a:rPr lang="en-US" sz="3200" dirty="0" smtClean="0">
                <a:solidFill>
                  <a:srgbClr val="FF0000"/>
                </a:solidFill>
              </a:rPr>
              <a:t>r</a:t>
            </a:r>
            <a:endParaRPr lang="ru-RU" sz="3200" dirty="0">
              <a:solidFill>
                <a:srgbClr val="FF0000"/>
              </a:solidFill>
            </a:endParaRPr>
          </a:p>
        </p:txBody>
      </p:sp>
    </p:spTree>
    <p:extLst>
      <p:ext uri="{BB962C8B-B14F-4D97-AF65-F5344CB8AC3E}">
        <p14:creationId xmlns:p14="http://schemas.microsoft.com/office/powerpoint/2010/main" val="1811073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2"/>
          <p:cNvSpPr txBox="1">
            <a:spLocks noChangeArrowheads="1"/>
          </p:cNvSpPr>
          <p:nvPr/>
        </p:nvSpPr>
        <p:spPr bwMode="auto">
          <a:xfrm>
            <a:off x="5410200" y="152400"/>
            <a:ext cx="3276600" cy="457200"/>
          </a:xfrm>
          <a:prstGeom prst="rect">
            <a:avLst/>
          </a:prstGeom>
          <a:noFill/>
          <a:ln w="9525">
            <a:noFill/>
            <a:round/>
            <a:headEnd/>
            <a:tailEnd/>
          </a:ln>
        </p:spPr>
        <p:txBody>
          <a:bodyPr lIns="90000" tIns="46800" rIns="90000" bIns="46800" anchor="ctr"/>
          <a:lstStyle/>
          <a:p>
            <a:pPr algn="r">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dirty="0" smtClean="0">
                <a:solidFill>
                  <a:srgbClr val="0066FF"/>
                </a:solidFill>
              </a:rPr>
              <a:t>Fit function </a:t>
            </a:r>
            <a:endParaRPr lang="en-US" dirty="0" smtClean="0">
              <a:solidFill>
                <a:srgbClr val="FF0000"/>
              </a:solidFill>
            </a:endParaRPr>
          </a:p>
        </p:txBody>
      </p:sp>
      <p:sp>
        <p:nvSpPr>
          <p:cNvPr id="24" name="TextBox 23"/>
          <p:cNvSpPr txBox="1"/>
          <p:nvPr/>
        </p:nvSpPr>
        <p:spPr>
          <a:xfrm>
            <a:off x="4572000" y="4572000"/>
            <a:ext cx="3048000" cy="830997"/>
          </a:xfrm>
          <a:prstGeom prst="rect">
            <a:avLst/>
          </a:prstGeom>
          <a:noFill/>
        </p:spPr>
        <p:txBody>
          <a:bodyPr wrap="square" rtlCol="0">
            <a:spAutoFit/>
          </a:bodyPr>
          <a:lstStyle/>
          <a:p>
            <a:pPr algn="ctr">
              <a:buFont typeface="Wingdings" pitchFamily="2" charset="2"/>
              <a:buChar char="ü"/>
            </a:pPr>
            <a:endParaRPr lang="en-US" sz="1600" dirty="0" smtClean="0">
              <a:solidFill>
                <a:schemeClr val="tx1"/>
              </a:solidFill>
            </a:endParaRPr>
          </a:p>
          <a:p>
            <a:pPr algn="ctr">
              <a:buFont typeface="Wingdings" pitchFamily="2" charset="2"/>
              <a:buChar char="ü"/>
            </a:pPr>
            <a:endParaRPr lang="en-US" sz="1600" dirty="0" smtClean="0">
              <a:solidFill>
                <a:schemeClr val="tx1"/>
              </a:solidFill>
            </a:endParaRPr>
          </a:p>
          <a:p>
            <a:pPr algn="ctr">
              <a:buFont typeface="Wingdings" pitchFamily="2" charset="2"/>
              <a:buChar char="ü"/>
            </a:pPr>
            <a:endParaRPr lang="en-US" sz="1600" dirty="0" smtClean="0">
              <a:solidFill>
                <a:schemeClr val="tx1"/>
              </a:solidFill>
            </a:endParaRPr>
          </a:p>
        </p:txBody>
      </p:sp>
      <p:sp>
        <p:nvSpPr>
          <p:cNvPr id="12" name="Text Box 16"/>
          <p:cNvSpPr txBox="1">
            <a:spLocks noChangeArrowheads="1"/>
          </p:cNvSpPr>
          <p:nvPr/>
        </p:nvSpPr>
        <p:spPr bwMode="auto">
          <a:xfrm>
            <a:off x="609600" y="3733800"/>
            <a:ext cx="7924800" cy="2679837"/>
          </a:xfrm>
          <a:prstGeom prst="rect">
            <a:avLst/>
          </a:prstGeom>
          <a:noFill/>
          <a:ln w="9525">
            <a:noFill/>
            <a:round/>
            <a:headEnd/>
            <a:tailEnd/>
          </a:ln>
        </p:spPr>
        <p:txBody>
          <a:bodyPr wrap="square" lIns="90000" tIns="46800" rIns="90000" bIns="46800">
            <a:spAutoFit/>
          </a:bodyPr>
          <a:lstStyle/>
          <a:p>
            <a:pPr algn="just">
              <a:buClr>
                <a:srgbClr val="0000FF"/>
              </a:buClr>
              <a:buSzPct val="13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800" dirty="0" smtClean="0">
                <a:solidFill>
                  <a:schemeClr val="tx1"/>
                </a:solidFill>
                <a:sym typeface="Symbol"/>
              </a:rPr>
              <a:t> </a:t>
            </a:r>
            <a:r>
              <a:rPr lang="en-US" sz="2400" dirty="0" err="1" smtClean="0">
                <a:solidFill>
                  <a:schemeClr val="tx1"/>
                </a:solidFill>
                <a:sym typeface="Symbol"/>
              </a:rPr>
              <a:t>FitFunc</a:t>
            </a:r>
            <a:r>
              <a:rPr lang="en-US" sz="2400" dirty="0" smtClean="0">
                <a:solidFill>
                  <a:schemeClr val="tx1"/>
                </a:solidFill>
                <a:sym typeface="Symbol"/>
              </a:rPr>
              <a:t>(x) = A + B*(x-a)          for x&lt;a</a:t>
            </a:r>
          </a:p>
          <a:p>
            <a:pPr algn="just">
              <a:buClr>
                <a:srgbClr val="0000FF"/>
              </a:buClr>
              <a:buSzPct val="13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dirty="0" err="1" smtClean="0">
                <a:solidFill>
                  <a:schemeClr val="tx1"/>
                </a:solidFill>
                <a:sym typeface="Symbol"/>
              </a:rPr>
              <a:t>FitFunc</a:t>
            </a:r>
            <a:r>
              <a:rPr lang="en-US" sz="2400" dirty="0" smtClean="0">
                <a:solidFill>
                  <a:schemeClr val="tx1"/>
                </a:solidFill>
                <a:sym typeface="Symbol"/>
              </a:rPr>
              <a:t>(x) = C*</a:t>
            </a:r>
            <a:r>
              <a:rPr lang="en-US" sz="2400" dirty="0" err="1" smtClean="0">
                <a:solidFill>
                  <a:schemeClr val="tx1"/>
                </a:solidFill>
                <a:sym typeface="Symbol"/>
              </a:rPr>
              <a:t>exp</a:t>
            </a:r>
            <a:r>
              <a:rPr lang="en-US" sz="2400" dirty="0" smtClean="0">
                <a:solidFill>
                  <a:schemeClr val="tx1"/>
                </a:solidFill>
                <a:sym typeface="Symbol"/>
              </a:rPr>
              <a:t>(-</a:t>
            </a:r>
            <a:r>
              <a:rPr lang="el-GR" sz="2400" dirty="0" smtClean="0">
                <a:solidFill>
                  <a:schemeClr val="tx1"/>
                </a:solidFill>
                <a:sym typeface="Symbol"/>
              </a:rPr>
              <a:t>β</a:t>
            </a:r>
            <a:r>
              <a:rPr lang="en-US" sz="2400" dirty="0" smtClean="0">
                <a:solidFill>
                  <a:schemeClr val="tx1"/>
                </a:solidFill>
                <a:sym typeface="Symbol"/>
              </a:rPr>
              <a:t>*(x-a))    for x&gt;a </a:t>
            </a:r>
          </a:p>
          <a:p>
            <a:pPr algn="just">
              <a:buClr>
                <a:srgbClr val="0000FF"/>
              </a:buClr>
              <a:buSzPct val="13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dirty="0">
                <a:solidFill>
                  <a:schemeClr val="tx1"/>
                </a:solidFill>
                <a:sym typeface="Symbol"/>
              </a:rPr>
              <a:t>s</a:t>
            </a:r>
            <a:r>
              <a:rPr lang="en-US" sz="2400" dirty="0" smtClean="0">
                <a:solidFill>
                  <a:schemeClr val="tx1"/>
                </a:solidFill>
                <a:sym typeface="Symbol"/>
              </a:rPr>
              <a:t>meared  by </a:t>
            </a:r>
            <a:r>
              <a:rPr lang="en-US" sz="2400" dirty="0" err="1" smtClean="0">
                <a:solidFill>
                  <a:schemeClr val="tx1"/>
                </a:solidFill>
                <a:sym typeface="Symbol"/>
              </a:rPr>
              <a:t>gaus</a:t>
            </a:r>
            <a:r>
              <a:rPr lang="en-US" sz="2400" dirty="0" smtClean="0">
                <a:solidFill>
                  <a:schemeClr val="tx1"/>
                </a:solidFill>
                <a:sym typeface="Symbol"/>
              </a:rPr>
              <a:t>  distribution.</a:t>
            </a:r>
          </a:p>
          <a:p>
            <a:pPr algn="just">
              <a:buClr>
                <a:srgbClr val="0000FF"/>
              </a:buClr>
              <a:buSzPct val="13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dirty="0" smtClean="0">
                <a:solidFill>
                  <a:schemeClr val="tx1"/>
                </a:solidFill>
                <a:sym typeface="Symbol"/>
              </a:rPr>
              <a:t>Fit parameters are in reasonable agreement between </a:t>
            </a:r>
            <a:r>
              <a:rPr lang="en-US" sz="2400" dirty="0">
                <a:solidFill>
                  <a:schemeClr val="tx1"/>
                </a:solidFill>
                <a:sym typeface="Symbol"/>
              </a:rPr>
              <a:t>m</a:t>
            </a:r>
            <a:r>
              <a:rPr lang="en-US" sz="2400" dirty="0" smtClean="0">
                <a:solidFill>
                  <a:schemeClr val="tx1"/>
                </a:solidFill>
                <a:sym typeface="Symbol"/>
              </a:rPr>
              <a:t>easurements and MC indicating that the width of the peak is mainly defined by fluctuations of  ionization losses and</a:t>
            </a:r>
            <a:r>
              <a:rPr lang="el-GR" sz="2400" dirty="0">
                <a:solidFill>
                  <a:srgbClr val="000000"/>
                </a:solidFill>
                <a:sym typeface="Symbol"/>
              </a:rPr>
              <a:t> β</a:t>
            </a:r>
            <a:r>
              <a:rPr lang="en-US" sz="2400" dirty="0" smtClean="0">
                <a:solidFill>
                  <a:schemeClr val="tx1"/>
                </a:solidFill>
                <a:sym typeface="Symbol"/>
              </a:rPr>
              <a:t> . </a:t>
            </a:r>
            <a:endParaRPr lang="en-US" sz="2400" dirty="0">
              <a:solidFill>
                <a:schemeClr val="tx1"/>
              </a:solidFill>
              <a:sym typeface="Symbol"/>
            </a:endParaRPr>
          </a:p>
        </p:txBody>
      </p:sp>
      <p:pic>
        <p:nvPicPr>
          <p:cNvPr id="2" name="Рисунок 1"/>
          <p:cNvPicPr>
            <a:picLocks noChangeAspect="1"/>
          </p:cNvPicPr>
          <p:nvPr/>
        </p:nvPicPr>
        <p:blipFill>
          <a:blip r:embed="rId2"/>
          <a:stretch>
            <a:fillRect/>
          </a:stretch>
        </p:blipFill>
        <p:spPr>
          <a:xfrm>
            <a:off x="728992" y="1066800"/>
            <a:ext cx="3713074" cy="2590800"/>
          </a:xfrm>
          <a:prstGeom prst="rect">
            <a:avLst/>
          </a:prstGeom>
        </p:spPr>
      </p:pic>
      <p:pic>
        <p:nvPicPr>
          <p:cNvPr id="3" name="Рисунок 2"/>
          <p:cNvPicPr>
            <a:picLocks noChangeAspect="1"/>
          </p:cNvPicPr>
          <p:nvPr/>
        </p:nvPicPr>
        <p:blipFill>
          <a:blip r:embed="rId3"/>
          <a:stretch>
            <a:fillRect/>
          </a:stretch>
        </p:blipFill>
        <p:spPr>
          <a:xfrm>
            <a:off x="4648200" y="1066800"/>
            <a:ext cx="3802875" cy="2667000"/>
          </a:xfrm>
          <a:prstGeom prst="rect">
            <a:avLst/>
          </a:prstGeom>
        </p:spPr>
      </p:pic>
      <p:sp>
        <p:nvSpPr>
          <p:cNvPr id="4" name="TextBox 3"/>
          <p:cNvSpPr txBox="1"/>
          <p:nvPr/>
        </p:nvSpPr>
        <p:spPr>
          <a:xfrm>
            <a:off x="7228706" y="1295400"/>
            <a:ext cx="782587" cy="523220"/>
          </a:xfrm>
          <a:prstGeom prst="rect">
            <a:avLst/>
          </a:prstGeom>
          <a:noFill/>
        </p:spPr>
        <p:txBody>
          <a:bodyPr wrap="none" rtlCol="0">
            <a:spAutoFit/>
          </a:bodyPr>
          <a:lstStyle/>
          <a:p>
            <a:r>
              <a:rPr lang="en-US" dirty="0" smtClean="0">
                <a:solidFill>
                  <a:srgbClr val="FF0000"/>
                </a:solidFill>
              </a:rPr>
              <a:t>MC</a:t>
            </a:r>
            <a:endParaRPr lang="ru-RU" dirty="0">
              <a:solidFill>
                <a:srgbClr val="FF0000"/>
              </a:solidFill>
            </a:endParaRPr>
          </a:p>
        </p:txBody>
      </p:sp>
      <p:sp>
        <p:nvSpPr>
          <p:cNvPr id="6" name="TextBox 5"/>
          <p:cNvSpPr txBox="1"/>
          <p:nvPr/>
        </p:nvSpPr>
        <p:spPr>
          <a:xfrm>
            <a:off x="3098252" y="1219200"/>
            <a:ext cx="923651" cy="523220"/>
          </a:xfrm>
          <a:prstGeom prst="rect">
            <a:avLst/>
          </a:prstGeom>
          <a:noFill/>
        </p:spPr>
        <p:txBody>
          <a:bodyPr wrap="none" rtlCol="0">
            <a:spAutoFit/>
          </a:bodyPr>
          <a:lstStyle/>
          <a:p>
            <a:r>
              <a:rPr lang="en-US" dirty="0" smtClean="0">
                <a:solidFill>
                  <a:srgbClr val="FF0000"/>
                </a:solidFill>
              </a:rPr>
              <a:t>Data</a:t>
            </a:r>
            <a:endParaRPr lang="ru-RU" dirty="0">
              <a:solidFill>
                <a:srgbClr val="FF0000"/>
              </a:solidFill>
            </a:endParaRPr>
          </a:p>
        </p:txBody>
      </p:sp>
    </p:spTree>
    <p:extLst>
      <p:ext uri="{BB962C8B-B14F-4D97-AF65-F5344CB8AC3E}">
        <p14:creationId xmlns:p14="http://schemas.microsoft.com/office/powerpoint/2010/main" val="1687221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Text Box 2"/>
          <p:cNvSpPr txBox="1">
            <a:spLocks noChangeArrowheads="1"/>
          </p:cNvSpPr>
          <p:nvPr/>
        </p:nvSpPr>
        <p:spPr bwMode="auto">
          <a:xfrm>
            <a:off x="2057400" y="152400"/>
            <a:ext cx="6629400" cy="457200"/>
          </a:xfrm>
          <a:prstGeom prst="rect">
            <a:avLst/>
          </a:prstGeom>
          <a:noFill/>
          <a:ln w="9525">
            <a:noFill/>
            <a:round/>
            <a:headEnd/>
            <a:tailEnd/>
          </a:ln>
        </p:spPr>
        <p:txBody>
          <a:bodyPr lIns="90000" tIns="46800" rIns="90000" bIns="46800" anchor="ctr"/>
          <a:lstStyle/>
          <a:p>
            <a:pPr marL="0" marR="0" lvl="0" indent="0" algn="r" defTabSz="449263" rtl="0" eaLnBrk="1" fontAlgn="base" latinLnBrk="0" hangingPunct="1">
              <a:lnSpc>
                <a:spcPct val="100000"/>
              </a:lnSpc>
              <a:spcBef>
                <a:spcPct val="0"/>
              </a:spcBef>
              <a:spcAft>
                <a:spcPct val="0"/>
              </a:spcAft>
              <a:buClrTx/>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sz="2800" b="1" i="0" u="none" strike="noStrike" kern="1200" cap="none" spc="0" normalizeH="0" baseline="0" noProof="0" dirty="0" smtClean="0">
                <a:ln>
                  <a:noFill/>
                </a:ln>
                <a:solidFill>
                  <a:srgbClr val="0066FF"/>
                </a:solidFill>
                <a:effectLst/>
                <a:uLnTx/>
                <a:uFillTx/>
                <a:latin typeface="Times New Roman" pitchFamily="18" charset="0"/>
                <a:ea typeface="SimSun" pitchFamily="2" charset="-122"/>
              </a:rPr>
              <a:t>Event selection method by hit</a:t>
            </a:r>
            <a:r>
              <a:rPr kumimoji="0" lang="en-US" sz="2800" b="1" i="0" u="none" strike="noStrike" kern="1200" cap="none" spc="0" normalizeH="0" noProof="0" dirty="0" smtClean="0">
                <a:ln>
                  <a:noFill/>
                </a:ln>
                <a:solidFill>
                  <a:srgbClr val="0066FF"/>
                </a:solidFill>
                <a:effectLst/>
                <a:uLnTx/>
                <a:uFillTx/>
                <a:latin typeface="Times New Roman" pitchFamily="18" charset="0"/>
                <a:ea typeface="SimSun" pitchFamily="2" charset="-122"/>
              </a:rPr>
              <a:t> </a:t>
            </a:r>
            <a:r>
              <a:rPr lang="en-US" dirty="0">
                <a:solidFill>
                  <a:srgbClr val="0066FF"/>
                </a:solidFill>
              </a:rPr>
              <a:t>m</a:t>
            </a:r>
            <a:r>
              <a:rPr kumimoji="0" lang="en-US" sz="2800" b="1" i="0" u="none" strike="noStrike" kern="1200" cap="none" spc="0" normalizeH="0" baseline="0" noProof="0" dirty="0" err="1" smtClean="0">
                <a:ln>
                  <a:noFill/>
                </a:ln>
                <a:solidFill>
                  <a:srgbClr val="0066FF"/>
                </a:solidFill>
                <a:effectLst/>
                <a:uLnTx/>
                <a:uFillTx/>
                <a:latin typeface="Times New Roman" pitchFamily="18" charset="0"/>
                <a:ea typeface="SimSun" pitchFamily="2" charset="-122"/>
              </a:rPr>
              <a:t>ultiplicity</a:t>
            </a:r>
            <a:r>
              <a:rPr kumimoji="0" lang="en-US" sz="2800" b="1" i="0" u="none" strike="noStrike" kern="1200" cap="none" spc="0" normalizeH="0" baseline="0" noProof="0" dirty="0" smtClean="0">
                <a:ln>
                  <a:noFill/>
                </a:ln>
                <a:solidFill>
                  <a:srgbClr val="0066FF"/>
                </a:solidFill>
                <a:effectLst/>
                <a:uLnTx/>
                <a:uFillTx/>
                <a:latin typeface="Times New Roman" pitchFamily="18" charset="0"/>
                <a:ea typeface="SimSun" pitchFamily="2" charset="-122"/>
              </a:rPr>
              <a:t>   </a:t>
            </a:r>
            <a:endParaRPr kumimoji="0" lang="en-US" sz="2800" b="1" i="0" u="none" strike="noStrike" kern="1200" cap="none" spc="0" normalizeH="0" baseline="0" noProof="0" dirty="0" smtClean="0">
              <a:ln>
                <a:noFill/>
              </a:ln>
              <a:solidFill>
                <a:srgbClr val="FF0000"/>
              </a:solidFill>
              <a:effectLst/>
              <a:uLnTx/>
              <a:uFillTx/>
              <a:latin typeface="Times New Roman" pitchFamily="18" charset="0"/>
              <a:ea typeface="SimSun" pitchFamily="2" charset="-122"/>
            </a:endParaRPr>
          </a:p>
        </p:txBody>
      </p:sp>
      <p:sp>
        <p:nvSpPr>
          <p:cNvPr id="12" name="Text Box 16"/>
          <p:cNvSpPr txBox="1">
            <a:spLocks noChangeArrowheads="1"/>
          </p:cNvSpPr>
          <p:nvPr/>
        </p:nvSpPr>
        <p:spPr bwMode="auto">
          <a:xfrm>
            <a:off x="609600" y="3886200"/>
            <a:ext cx="7924800" cy="439480"/>
          </a:xfrm>
          <a:prstGeom prst="rect">
            <a:avLst/>
          </a:prstGeom>
          <a:noFill/>
          <a:ln w="9525">
            <a:noFill/>
            <a:round/>
            <a:headEnd/>
            <a:tailEnd/>
          </a:ln>
        </p:spPr>
        <p:txBody>
          <a:bodyPr wrap="square" lIns="90000" tIns="46800" rIns="90000" bIns="46800">
            <a:spAutoFit/>
          </a:bodyPr>
          <a:lstStyle/>
          <a:p>
            <a:pPr marL="0" marR="0" lvl="0" indent="0" algn="just" defTabSz="449263" rtl="0" eaLnBrk="1" fontAlgn="base" latinLnBrk="0" hangingPunct="1">
              <a:lnSpc>
                <a:spcPct val="140000"/>
              </a:lnSpc>
              <a:spcBef>
                <a:spcPct val="0"/>
              </a:spcBef>
              <a:spcAft>
                <a:spcPct val="0"/>
              </a:spcAft>
              <a:buClr>
                <a:srgbClr val="0000FF"/>
              </a:buClr>
              <a:buSzPct val="13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sz="1800" b="0" i="0" u="none" strike="noStrike" kern="1200" cap="none" spc="0" normalizeH="0" baseline="0" noProof="0" dirty="0" smtClean="0">
                <a:ln>
                  <a:noFill/>
                </a:ln>
                <a:solidFill>
                  <a:srgbClr val="000000"/>
                </a:solidFill>
                <a:effectLst/>
                <a:uLnTx/>
                <a:uFillTx/>
                <a:latin typeface="Times New Roman" pitchFamily="18" charset="0"/>
                <a:ea typeface="SimSun" pitchFamily="2" charset="-122"/>
                <a:sym typeface="Symbol"/>
              </a:rPr>
              <a:t> </a:t>
            </a:r>
            <a:endParaRPr kumimoji="0" lang="en-US" sz="1600" b="0" i="0" u="none" strike="noStrike" kern="1200" cap="none" spc="0" normalizeH="0" baseline="0" noProof="0" dirty="0">
              <a:ln>
                <a:noFill/>
              </a:ln>
              <a:solidFill>
                <a:srgbClr val="000000"/>
              </a:solidFill>
              <a:effectLst/>
              <a:uLnTx/>
              <a:uFillTx/>
              <a:latin typeface="Times New Roman" pitchFamily="18" charset="0"/>
              <a:ea typeface="SimSun" pitchFamily="2" charset="-122"/>
              <a:sym typeface="Symbol"/>
            </a:endParaRPr>
          </a:p>
        </p:txBody>
      </p:sp>
      <p:sp>
        <p:nvSpPr>
          <p:cNvPr id="3" name="TextBox 2"/>
          <p:cNvSpPr txBox="1"/>
          <p:nvPr/>
        </p:nvSpPr>
        <p:spPr>
          <a:xfrm>
            <a:off x="2035629" y="5878887"/>
            <a:ext cx="1402830" cy="523220"/>
          </a:xfrm>
          <a:prstGeom prst="rect">
            <a:avLst/>
          </a:prstGeom>
          <a:noFill/>
        </p:spPr>
        <p:txBody>
          <a:bodyPr wrap="square" rtlCol="0">
            <a:spAutoFit/>
          </a:body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r>
              <a:rPr kumimoji="0" lang="ru-RU" sz="2800" b="1" i="0" u="none" strike="noStrike" kern="1200" cap="none" spc="0" normalizeH="0" baseline="0" noProof="0" dirty="0">
                <a:ln>
                  <a:noFill/>
                </a:ln>
                <a:solidFill>
                  <a:srgbClr val="0000FF"/>
                </a:solidFill>
                <a:effectLst/>
                <a:uLnTx/>
                <a:uFillTx/>
                <a:latin typeface="Times New Roman" pitchFamily="18" charset="0"/>
                <a:ea typeface="SimSun" pitchFamily="2" charset="-122"/>
              </a:rPr>
              <a:t> </a:t>
            </a:r>
          </a:p>
        </p:txBody>
      </p:sp>
      <p:sp>
        <p:nvSpPr>
          <p:cNvPr id="6" name="Прямоугольник 5"/>
          <p:cNvSpPr/>
          <p:nvPr/>
        </p:nvSpPr>
        <p:spPr>
          <a:xfrm>
            <a:off x="4014507" y="3167390"/>
            <a:ext cx="1114985" cy="523220"/>
          </a:xfrm>
          <a:prstGeom prst="rect">
            <a:avLst/>
          </a:prstGeom>
        </p:spPr>
        <p:txBody>
          <a:bodyPr wrap="none">
            <a:spAutoFit/>
          </a:body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r>
              <a:rPr kumimoji="0" lang="en-US" sz="2800" b="1" i="0" u="none" strike="noStrike" kern="1200" cap="none" spc="0" normalizeH="0" baseline="0" noProof="0" dirty="0">
                <a:ln>
                  <a:noFill/>
                </a:ln>
                <a:solidFill>
                  <a:srgbClr val="FFFFFF"/>
                </a:solidFill>
                <a:effectLst/>
                <a:uLnTx/>
                <a:uFillTx/>
                <a:latin typeface="Times New Roman" pitchFamily="18" charset="0"/>
                <a:ea typeface="SimSun" pitchFamily="2" charset="-122"/>
              </a:rPr>
              <a:t>Type1</a:t>
            </a:r>
          </a:p>
        </p:txBody>
      </p:sp>
      <p:sp>
        <p:nvSpPr>
          <p:cNvPr id="8" name="Прямоугольник 7"/>
          <p:cNvSpPr/>
          <p:nvPr/>
        </p:nvSpPr>
        <p:spPr>
          <a:xfrm>
            <a:off x="325456" y="4975847"/>
            <a:ext cx="4572000" cy="1323439"/>
          </a:xfrm>
          <a:prstGeom prst="rect">
            <a:avLst/>
          </a:prstGeom>
        </p:spPr>
        <p:txBody>
          <a:bodyPr wrap="square">
            <a:spAutoFit/>
          </a:bodyP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a:pPr>
            <a:r>
              <a:rPr lang="en-US" sz="2000" noProof="0" dirty="0" smtClean="0">
                <a:solidFill>
                  <a:srgbClr val="0000FF"/>
                </a:solidFill>
              </a:rPr>
              <a:t> The number of hits in </a:t>
            </a:r>
            <a:r>
              <a:rPr lang="en-US" sz="2000" dirty="0" smtClean="0">
                <a:solidFill>
                  <a:srgbClr val="0000FF"/>
                </a:solidFill>
              </a:rPr>
              <a:t>the</a:t>
            </a:r>
            <a:r>
              <a:rPr lang="en-US" sz="2000" noProof="0" dirty="0" smtClean="0">
                <a:solidFill>
                  <a:srgbClr val="0000FF"/>
                </a:solidFill>
              </a:rPr>
              <a:t> tower</a:t>
            </a:r>
          </a:p>
          <a:p>
            <a:pPr lvl="0"/>
            <a:r>
              <a:rPr lang="en-US" sz="2000" noProof="0" dirty="0" smtClean="0">
                <a:solidFill>
                  <a:srgbClr val="0000FF"/>
                </a:solidFill>
              </a:rPr>
              <a:t> #28 for  time of 2 </a:t>
            </a:r>
            <a:r>
              <a:rPr lang="en-US" sz="2000" dirty="0" smtClean="0">
                <a:solidFill>
                  <a:srgbClr val="0000FF"/>
                </a:solidFill>
              </a:rPr>
              <a:t>hours </a:t>
            </a:r>
            <a:r>
              <a:rPr lang="en-US" sz="2000" dirty="0">
                <a:solidFill>
                  <a:srgbClr val="0000FF"/>
                </a:solidFill>
              </a:rPr>
              <a:t>decreases with increasing </a:t>
            </a:r>
            <a:r>
              <a:rPr lang="en-US" sz="2000" dirty="0" smtClean="0">
                <a:solidFill>
                  <a:srgbClr val="0000FF"/>
                </a:solidFill>
              </a:rPr>
              <a:t>multiplicity</a:t>
            </a:r>
            <a:r>
              <a:rPr lang="ru-RU" sz="2000" dirty="0" smtClean="0">
                <a:solidFill>
                  <a:srgbClr val="0000FF"/>
                </a:solidFill>
              </a:rPr>
              <a:t>.</a:t>
            </a:r>
            <a:r>
              <a:rPr lang="en-US" sz="2000" dirty="0" smtClean="0">
                <a:solidFill>
                  <a:srgbClr val="0000FF"/>
                </a:solidFill>
              </a:rPr>
              <a:t> M4 seems to be a reasonable choice.</a:t>
            </a:r>
            <a:r>
              <a:rPr lang="ru-RU" sz="2000" noProof="0" dirty="0" smtClean="0">
                <a:solidFill>
                  <a:srgbClr val="0000FF"/>
                </a:solidFill>
              </a:rPr>
              <a:t> </a:t>
            </a:r>
            <a:r>
              <a:rPr lang="en-US" sz="2000" noProof="0" dirty="0" smtClean="0">
                <a:solidFill>
                  <a:srgbClr val="0000FF"/>
                </a:solidFill>
              </a:rPr>
              <a:t> </a:t>
            </a:r>
            <a:endParaRPr kumimoji="0" lang="ru-RU" sz="2000" b="1" i="0" u="none" strike="noStrike" kern="1200" cap="none" spc="0" normalizeH="0" baseline="0" noProof="0" dirty="0">
              <a:ln>
                <a:noFill/>
              </a:ln>
              <a:solidFill>
                <a:srgbClr val="FFFFFF"/>
              </a:solidFill>
              <a:effectLst/>
              <a:uLnTx/>
              <a:uFillTx/>
              <a:latin typeface="Times New Roman" pitchFamily="18" charset="0"/>
              <a:ea typeface="SimSun" pitchFamily="2" charset="-122"/>
            </a:endParaRPr>
          </a:p>
        </p:txBody>
      </p:sp>
      <p:grpSp>
        <p:nvGrpSpPr>
          <p:cNvPr id="24" name="Группа 23"/>
          <p:cNvGrpSpPr/>
          <p:nvPr/>
        </p:nvGrpSpPr>
        <p:grpSpPr>
          <a:xfrm>
            <a:off x="4798915" y="1124055"/>
            <a:ext cx="3955805" cy="3744640"/>
            <a:chOff x="4738696" y="1364953"/>
            <a:chExt cx="3955805" cy="3744640"/>
          </a:xfrm>
        </p:grpSpPr>
        <p:pic>
          <p:nvPicPr>
            <p:cNvPr id="2" name="Рисунок 1"/>
            <p:cNvPicPr>
              <a:picLocks noChangeAspect="1"/>
            </p:cNvPicPr>
            <p:nvPr/>
          </p:nvPicPr>
          <p:blipFill>
            <a:blip r:embed="rId2"/>
            <a:stretch>
              <a:fillRect/>
            </a:stretch>
          </p:blipFill>
          <p:spPr>
            <a:xfrm>
              <a:off x="4738696" y="1375236"/>
              <a:ext cx="3955805" cy="3734357"/>
            </a:xfrm>
            <a:prstGeom prst="rect">
              <a:avLst/>
            </a:prstGeom>
          </p:spPr>
        </p:pic>
        <p:sp>
          <p:nvSpPr>
            <p:cNvPr id="5" name="TextBox 4"/>
            <p:cNvSpPr txBox="1"/>
            <p:nvPr/>
          </p:nvSpPr>
          <p:spPr>
            <a:xfrm>
              <a:off x="6538576" y="2064576"/>
              <a:ext cx="1031051" cy="461665"/>
            </a:xfrm>
            <a:prstGeom prst="rect">
              <a:avLst/>
            </a:prstGeom>
            <a:noFill/>
          </p:spPr>
          <p:txBody>
            <a:bodyPr wrap="none" rtlCol="0">
              <a:spAutoFit/>
            </a:bodyPr>
            <a:lstStyle/>
            <a:p>
              <a:r>
                <a:rPr lang="en-US" sz="2400" dirty="0" smtClean="0">
                  <a:solidFill>
                    <a:srgbClr val="FF0000"/>
                  </a:solidFill>
                </a:rPr>
                <a:t>Mod.1</a:t>
              </a:r>
              <a:endParaRPr lang="ru-RU" sz="2400" dirty="0">
                <a:solidFill>
                  <a:srgbClr val="FF0000"/>
                </a:solidFill>
              </a:endParaRPr>
            </a:p>
          </p:txBody>
        </p:sp>
        <p:sp>
          <p:nvSpPr>
            <p:cNvPr id="10" name="Прямоугольник 9"/>
            <p:cNvSpPr/>
            <p:nvPr/>
          </p:nvSpPr>
          <p:spPr>
            <a:xfrm>
              <a:off x="6437601" y="2986486"/>
              <a:ext cx="1031051" cy="461665"/>
            </a:xfrm>
            <a:prstGeom prst="rect">
              <a:avLst/>
            </a:prstGeom>
          </p:spPr>
          <p:txBody>
            <a:bodyPr wrap="none">
              <a:spAutoFit/>
            </a:bodyPr>
            <a:lstStyle/>
            <a:p>
              <a:pPr lvl="0"/>
              <a:r>
                <a:rPr lang="en-US" sz="2400" dirty="0">
                  <a:solidFill>
                    <a:srgbClr val="0000FF"/>
                  </a:solidFill>
                </a:rPr>
                <a:t>Mod.8</a:t>
              </a:r>
              <a:endParaRPr lang="ru-RU" sz="2400" dirty="0">
                <a:solidFill>
                  <a:srgbClr val="0000FF"/>
                </a:solidFill>
              </a:endParaRPr>
            </a:p>
          </p:txBody>
        </p:sp>
        <p:sp>
          <p:nvSpPr>
            <p:cNvPr id="11" name="Прямоугольник 10"/>
            <p:cNvSpPr/>
            <p:nvPr/>
          </p:nvSpPr>
          <p:spPr>
            <a:xfrm>
              <a:off x="5739059" y="1364953"/>
              <a:ext cx="484428" cy="523220"/>
            </a:xfrm>
            <a:prstGeom prst="rect">
              <a:avLst/>
            </a:prstGeom>
          </p:spPr>
          <p:txBody>
            <a:bodyPr wrap="none">
              <a:spAutoFit/>
            </a:bodyPr>
            <a:lstStyle/>
            <a:p>
              <a:pPr lvl="0">
                <a:defRPr/>
              </a:pPr>
              <a:r>
                <a:rPr lang="en-US" dirty="0">
                  <a:solidFill>
                    <a:srgbClr val="FF0000"/>
                  </a:solidFill>
                </a:rPr>
                <a:t>0</a:t>
              </a:r>
              <a:r>
                <a:rPr lang="en-US" baseline="30000" dirty="0">
                  <a:solidFill>
                    <a:srgbClr val="FF0000"/>
                  </a:solidFill>
                </a:rPr>
                <a:t>0</a:t>
              </a:r>
              <a:endParaRPr lang="ru-RU" baseline="30000" dirty="0">
                <a:solidFill>
                  <a:srgbClr val="FF0000"/>
                </a:solidFill>
              </a:endParaRPr>
            </a:p>
          </p:txBody>
        </p:sp>
        <p:sp>
          <p:nvSpPr>
            <p:cNvPr id="19" name="Прямоугольник 18"/>
            <p:cNvSpPr/>
            <p:nvPr/>
          </p:nvSpPr>
          <p:spPr>
            <a:xfrm flipH="1">
              <a:off x="5129492" y="2653921"/>
              <a:ext cx="509308" cy="523220"/>
            </a:xfrm>
            <a:prstGeom prst="rect">
              <a:avLst/>
            </a:prstGeom>
          </p:spPr>
          <p:txBody>
            <a:bodyPr wrap="square">
              <a:spAutoFit/>
            </a:bodyPr>
            <a:lstStyle/>
            <a:p>
              <a:pPr lvl="0">
                <a:defRPr/>
              </a:pPr>
              <a:r>
                <a:rPr lang="en-US" dirty="0" smtClean="0">
                  <a:solidFill>
                    <a:srgbClr val="0000FF"/>
                  </a:solidFill>
                </a:rPr>
                <a:t>0</a:t>
              </a:r>
              <a:r>
                <a:rPr lang="en-US" baseline="30000" dirty="0" smtClean="0">
                  <a:solidFill>
                    <a:srgbClr val="0000FF"/>
                  </a:solidFill>
                </a:rPr>
                <a:t>0</a:t>
              </a:r>
              <a:endParaRPr lang="ru-RU" baseline="30000" dirty="0">
                <a:solidFill>
                  <a:srgbClr val="0000FF"/>
                </a:solidFill>
              </a:endParaRPr>
            </a:p>
          </p:txBody>
        </p:sp>
        <p:sp>
          <p:nvSpPr>
            <p:cNvPr id="22" name="Прямоугольник 21"/>
            <p:cNvSpPr/>
            <p:nvPr/>
          </p:nvSpPr>
          <p:spPr>
            <a:xfrm>
              <a:off x="5226754" y="3329796"/>
              <a:ext cx="663964" cy="523220"/>
            </a:xfrm>
            <a:prstGeom prst="rect">
              <a:avLst/>
            </a:prstGeom>
          </p:spPr>
          <p:txBody>
            <a:bodyPr wrap="none">
              <a:spAutoFit/>
            </a:bodyPr>
            <a:lstStyle/>
            <a:p>
              <a:pPr lvl="0">
                <a:defRPr/>
              </a:pPr>
              <a:r>
                <a:rPr lang="en-US" dirty="0" smtClean="0">
                  <a:solidFill>
                    <a:schemeClr val="tx1"/>
                  </a:solidFill>
                </a:rPr>
                <a:t>90</a:t>
              </a:r>
              <a:r>
                <a:rPr lang="en-US" baseline="30000" dirty="0" smtClean="0">
                  <a:solidFill>
                    <a:schemeClr val="tx1"/>
                  </a:solidFill>
                </a:rPr>
                <a:t>0</a:t>
              </a:r>
              <a:endParaRPr lang="ru-RU" baseline="30000" dirty="0">
                <a:solidFill>
                  <a:schemeClr val="tx1"/>
                </a:solidFill>
              </a:endParaRPr>
            </a:p>
          </p:txBody>
        </p:sp>
        <p:sp>
          <p:nvSpPr>
            <p:cNvPr id="23" name="Прямоугольник 22"/>
            <p:cNvSpPr/>
            <p:nvPr/>
          </p:nvSpPr>
          <p:spPr>
            <a:xfrm>
              <a:off x="5358012" y="2173287"/>
              <a:ext cx="663964" cy="523220"/>
            </a:xfrm>
            <a:prstGeom prst="rect">
              <a:avLst/>
            </a:prstGeom>
          </p:spPr>
          <p:txBody>
            <a:bodyPr wrap="none">
              <a:spAutoFit/>
            </a:bodyPr>
            <a:lstStyle/>
            <a:p>
              <a:pPr lvl="0">
                <a:defRPr/>
              </a:pPr>
              <a:r>
                <a:rPr lang="en-US" dirty="0" smtClean="0">
                  <a:solidFill>
                    <a:srgbClr val="00B050"/>
                  </a:solidFill>
                </a:rPr>
                <a:t>90</a:t>
              </a:r>
              <a:r>
                <a:rPr lang="en-US" baseline="30000" dirty="0" smtClean="0">
                  <a:solidFill>
                    <a:srgbClr val="00B050"/>
                  </a:solidFill>
                </a:rPr>
                <a:t>0</a:t>
              </a:r>
              <a:endParaRPr lang="ru-RU" baseline="30000" dirty="0">
                <a:solidFill>
                  <a:srgbClr val="00B050"/>
                </a:solidFill>
              </a:endParaRPr>
            </a:p>
          </p:txBody>
        </p:sp>
      </p:grpSp>
      <p:grpSp>
        <p:nvGrpSpPr>
          <p:cNvPr id="30" name="Группа 29"/>
          <p:cNvGrpSpPr/>
          <p:nvPr/>
        </p:nvGrpSpPr>
        <p:grpSpPr>
          <a:xfrm>
            <a:off x="354745" y="1083633"/>
            <a:ext cx="4182883" cy="3825485"/>
            <a:chOff x="316051" y="1345243"/>
            <a:chExt cx="4182883" cy="3825485"/>
          </a:xfrm>
        </p:grpSpPr>
        <p:pic>
          <p:nvPicPr>
            <p:cNvPr id="4" name="Рисунок 3"/>
            <p:cNvPicPr>
              <a:picLocks noChangeAspect="1"/>
            </p:cNvPicPr>
            <p:nvPr/>
          </p:nvPicPr>
          <p:blipFill>
            <a:blip r:embed="rId3"/>
            <a:stretch>
              <a:fillRect/>
            </a:stretch>
          </p:blipFill>
          <p:spPr>
            <a:xfrm>
              <a:off x="316051" y="1345243"/>
              <a:ext cx="4129096" cy="3825485"/>
            </a:xfrm>
            <a:prstGeom prst="rect">
              <a:avLst/>
            </a:prstGeom>
          </p:spPr>
        </p:pic>
        <p:sp>
          <p:nvSpPr>
            <p:cNvPr id="25" name="Прямоугольник 24"/>
            <p:cNvSpPr/>
            <p:nvPr/>
          </p:nvSpPr>
          <p:spPr>
            <a:xfrm>
              <a:off x="2438400" y="2535448"/>
              <a:ext cx="889987" cy="400110"/>
            </a:xfrm>
            <a:prstGeom prst="rect">
              <a:avLst/>
            </a:prstGeom>
          </p:spPr>
          <p:txBody>
            <a:bodyPr wrap="none">
              <a:spAutoFit/>
            </a:bodyPr>
            <a:lstStyle/>
            <a:p>
              <a:pPr lvl="0">
                <a:defRPr/>
              </a:pPr>
              <a:r>
                <a:rPr lang="en-US" sz="2000" dirty="0" smtClean="0">
                  <a:solidFill>
                    <a:srgbClr val="0000FF"/>
                  </a:solidFill>
                </a:rPr>
                <a:t>Mod.8</a:t>
              </a:r>
              <a:endParaRPr lang="ru-RU" sz="2000" dirty="0">
                <a:solidFill>
                  <a:srgbClr val="FFFFFF"/>
                </a:solidFill>
              </a:endParaRPr>
            </a:p>
          </p:txBody>
        </p:sp>
        <p:sp>
          <p:nvSpPr>
            <p:cNvPr id="26" name="Прямоугольник 25"/>
            <p:cNvSpPr/>
            <p:nvPr/>
          </p:nvSpPr>
          <p:spPr>
            <a:xfrm>
              <a:off x="787172" y="2643870"/>
              <a:ext cx="1210588" cy="400110"/>
            </a:xfrm>
            <a:prstGeom prst="rect">
              <a:avLst/>
            </a:prstGeom>
          </p:spPr>
          <p:txBody>
            <a:bodyPr wrap="none">
              <a:spAutoFit/>
            </a:bodyPr>
            <a:lstStyle/>
            <a:p>
              <a:pPr lvl="0">
                <a:defRPr/>
              </a:pPr>
              <a:r>
                <a:rPr lang="en-US" sz="2000" dirty="0">
                  <a:solidFill>
                    <a:srgbClr val="FF0000"/>
                  </a:solidFill>
                </a:rPr>
                <a:t>Mod.</a:t>
              </a:r>
              <a:r>
                <a:rPr lang="ru-RU" sz="2000" dirty="0" smtClean="0">
                  <a:solidFill>
                    <a:srgbClr val="FF0000"/>
                  </a:solidFill>
                </a:rPr>
                <a:t>1</a:t>
              </a:r>
              <a:r>
                <a:rPr lang="en-US" sz="2000" dirty="0" smtClean="0">
                  <a:solidFill>
                    <a:srgbClr val="FF0000"/>
                  </a:solidFill>
                </a:rPr>
                <a:t> 0</a:t>
              </a:r>
              <a:r>
                <a:rPr lang="en-US" sz="2000" baseline="30000" dirty="0" smtClean="0">
                  <a:solidFill>
                    <a:srgbClr val="FF0000"/>
                  </a:solidFill>
                </a:rPr>
                <a:t>0</a:t>
              </a:r>
              <a:endParaRPr lang="ru-RU" sz="2000" baseline="30000" dirty="0">
                <a:solidFill>
                  <a:srgbClr val="FF0000"/>
                </a:solidFill>
              </a:endParaRPr>
            </a:p>
          </p:txBody>
        </p:sp>
        <p:sp>
          <p:nvSpPr>
            <p:cNvPr id="27" name="Прямоугольник 26"/>
            <p:cNvSpPr/>
            <p:nvPr/>
          </p:nvSpPr>
          <p:spPr>
            <a:xfrm>
              <a:off x="862360" y="1756213"/>
              <a:ext cx="1338828" cy="400110"/>
            </a:xfrm>
            <a:prstGeom prst="rect">
              <a:avLst/>
            </a:prstGeom>
          </p:spPr>
          <p:txBody>
            <a:bodyPr wrap="none">
              <a:spAutoFit/>
            </a:bodyPr>
            <a:lstStyle/>
            <a:p>
              <a:pPr lvl="0">
                <a:defRPr/>
              </a:pPr>
              <a:r>
                <a:rPr lang="en-US" sz="2000" dirty="0">
                  <a:solidFill>
                    <a:srgbClr val="00B050"/>
                  </a:solidFill>
                </a:rPr>
                <a:t>Mod.</a:t>
              </a:r>
              <a:r>
                <a:rPr lang="ru-RU" sz="2000" dirty="0" smtClean="0">
                  <a:solidFill>
                    <a:srgbClr val="00B050"/>
                  </a:solidFill>
                </a:rPr>
                <a:t>1</a:t>
              </a:r>
              <a:r>
                <a:rPr lang="en-US" sz="2000" dirty="0" smtClean="0">
                  <a:solidFill>
                    <a:srgbClr val="00B050"/>
                  </a:solidFill>
                </a:rPr>
                <a:t> 90</a:t>
              </a:r>
              <a:r>
                <a:rPr lang="en-US" sz="2000" baseline="30000" dirty="0" smtClean="0">
                  <a:solidFill>
                    <a:srgbClr val="00B050"/>
                  </a:solidFill>
                </a:rPr>
                <a:t>0</a:t>
              </a:r>
              <a:endParaRPr lang="ru-RU" sz="2000" baseline="30000" dirty="0">
                <a:solidFill>
                  <a:srgbClr val="00B050"/>
                </a:solidFill>
              </a:endParaRPr>
            </a:p>
          </p:txBody>
        </p:sp>
        <p:sp>
          <p:nvSpPr>
            <p:cNvPr id="28" name="Прямоугольник 27"/>
            <p:cNvSpPr/>
            <p:nvPr/>
          </p:nvSpPr>
          <p:spPr>
            <a:xfrm>
              <a:off x="3888132" y="3624590"/>
              <a:ext cx="484428" cy="523220"/>
            </a:xfrm>
            <a:prstGeom prst="rect">
              <a:avLst/>
            </a:prstGeom>
          </p:spPr>
          <p:txBody>
            <a:bodyPr wrap="none">
              <a:spAutoFit/>
            </a:bodyPr>
            <a:lstStyle/>
            <a:p>
              <a:pPr lvl="0">
                <a:defRPr/>
              </a:pPr>
              <a:r>
                <a:rPr lang="en-US" dirty="0">
                  <a:solidFill>
                    <a:srgbClr val="0000FF"/>
                  </a:solidFill>
                </a:rPr>
                <a:t>0</a:t>
              </a:r>
              <a:r>
                <a:rPr lang="en-US" baseline="30000" dirty="0">
                  <a:solidFill>
                    <a:srgbClr val="0000FF"/>
                  </a:solidFill>
                </a:rPr>
                <a:t>0</a:t>
              </a:r>
              <a:endParaRPr lang="ru-RU" baseline="30000" dirty="0">
                <a:solidFill>
                  <a:srgbClr val="0000FF"/>
                </a:solidFill>
              </a:endParaRPr>
            </a:p>
          </p:txBody>
        </p:sp>
        <p:sp>
          <p:nvSpPr>
            <p:cNvPr id="29" name="Прямоугольник 28"/>
            <p:cNvSpPr/>
            <p:nvPr/>
          </p:nvSpPr>
          <p:spPr>
            <a:xfrm>
              <a:off x="3888131" y="2971800"/>
              <a:ext cx="610803" cy="461665"/>
            </a:xfrm>
            <a:prstGeom prst="rect">
              <a:avLst/>
            </a:prstGeom>
          </p:spPr>
          <p:txBody>
            <a:bodyPr wrap="square">
              <a:spAutoFit/>
            </a:bodyPr>
            <a:lstStyle/>
            <a:p>
              <a:pPr lvl="0">
                <a:defRPr/>
              </a:pPr>
              <a:r>
                <a:rPr lang="en-US" sz="2400" dirty="0" smtClean="0">
                  <a:solidFill>
                    <a:schemeClr val="tx1"/>
                  </a:solidFill>
                </a:rPr>
                <a:t>90</a:t>
              </a:r>
              <a:r>
                <a:rPr lang="en-US" sz="2400" baseline="30000" dirty="0" smtClean="0">
                  <a:solidFill>
                    <a:schemeClr val="tx1"/>
                  </a:solidFill>
                </a:rPr>
                <a:t>0</a:t>
              </a:r>
              <a:endParaRPr lang="ru-RU" sz="2400" baseline="30000" dirty="0">
                <a:solidFill>
                  <a:schemeClr val="tx1"/>
                </a:solidFill>
              </a:endParaRPr>
            </a:p>
          </p:txBody>
        </p:sp>
      </p:grpSp>
      <p:sp>
        <p:nvSpPr>
          <p:cNvPr id="33" name="Прямоугольник 32"/>
          <p:cNvSpPr/>
          <p:nvPr/>
        </p:nvSpPr>
        <p:spPr>
          <a:xfrm>
            <a:off x="4897456" y="4978561"/>
            <a:ext cx="4572000" cy="1015663"/>
          </a:xfrm>
          <a:prstGeom prst="rect">
            <a:avLst/>
          </a:prstGeom>
        </p:spPr>
        <p:txBody>
          <a:bodyPr>
            <a:spAutoFit/>
          </a:bodyPr>
          <a:lstStyle/>
          <a:p>
            <a:r>
              <a:rPr lang="en-US" sz="2000" dirty="0" smtClean="0">
                <a:solidFill>
                  <a:srgbClr val="0000FF"/>
                </a:solidFill>
              </a:rPr>
              <a:t>ED slightly decreases </a:t>
            </a:r>
            <a:r>
              <a:rPr lang="en-US" sz="2000" dirty="0">
                <a:solidFill>
                  <a:srgbClr val="0000FF"/>
                </a:solidFill>
              </a:rPr>
              <a:t>with increasing </a:t>
            </a:r>
            <a:r>
              <a:rPr lang="en-US" sz="2000" dirty="0" smtClean="0">
                <a:solidFill>
                  <a:srgbClr val="0000FF"/>
                </a:solidFill>
              </a:rPr>
              <a:t>multiplicity</a:t>
            </a:r>
            <a:r>
              <a:rPr lang="en-US" sz="2000" dirty="0">
                <a:solidFill>
                  <a:srgbClr val="0000FF"/>
                </a:solidFill>
              </a:rPr>
              <a:t>. </a:t>
            </a:r>
            <a:r>
              <a:rPr lang="en-US" sz="2000" dirty="0" smtClean="0">
                <a:solidFill>
                  <a:srgbClr val="0000FF"/>
                </a:solidFill>
              </a:rPr>
              <a:t>Module </a:t>
            </a:r>
            <a:r>
              <a:rPr lang="en-US" sz="2000" dirty="0">
                <a:solidFill>
                  <a:srgbClr val="0000FF"/>
                </a:solidFill>
              </a:rPr>
              <a:t>1 </a:t>
            </a:r>
            <a:r>
              <a:rPr lang="en-US" sz="2000" dirty="0" smtClean="0">
                <a:solidFill>
                  <a:srgbClr val="0000FF"/>
                </a:solidFill>
              </a:rPr>
              <a:t>demonstrates</a:t>
            </a:r>
          </a:p>
          <a:p>
            <a:r>
              <a:rPr lang="en-US" sz="2000" dirty="0" smtClean="0">
                <a:solidFill>
                  <a:srgbClr val="0000FF"/>
                </a:solidFill>
              </a:rPr>
              <a:t> </a:t>
            </a:r>
            <a:r>
              <a:rPr lang="en-US" sz="2000" dirty="0">
                <a:solidFill>
                  <a:srgbClr val="0000FF"/>
                </a:solidFill>
              </a:rPr>
              <a:t>the maximum decline of only 2</a:t>
            </a:r>
            <a:r>
              <a:rPr lang="en-US" sz="2000" dirty="0" smtClean="0">
                <a:solidFill>
                  <a:srgbClr val="0000FF"/>
                </a:solidFill>
              </a:rPr>
              <a:t>%</a:t>
            </a:r>
            <a:r>
              <a:rPr lang="en-US" sz="2000" dirty="0">
                <a:solidFill>
                  <a:srgbClr val="0000FF"/>
                </a:solidFill>
              </a:rPr>
              <a:t>.</a:t>
            </a:r>
            <a:r>
              <a:rPr lang="en-US" sz="2000" dirty="0" smtClean="0">
                <a:solidFill>
                  <a:srgbClr val="0000FF"/>
                </a:solidFill>
              </a:rPr>
              <a:t> </a:t>
            </a:r>
            <a:endParaRPr lang="ru-RU" sz="2000" dirty="0">
              <a:solidFill>
                <a:srgbClr val="0000FF"/>
              </a:solidFill>
            </a:endParaRPr>
          </a:p>
        </p:txBody>
      </p:sp>
    </p:spTree>
    <p:extLst>
      <p:ext uri="{BB962C8B-B14F-4D97-AF65-F5344CB8AC3E}">
        <p14:creationId xmlns:p14="http://schemas.microsoft.com/office/powerpoint/2010/main" val="58207963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SimSun"/>
        <a:cs typeface="SimSun"/>
      </a:majorFont>
      <a:minorFont>
        <a:latin typeface="Times New Roman"/>
        <a:ea typeface="SimSun"/>
        <a:cs typeface="SimSu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800" b="1" i="0" u="none" strike="noStrike" cap="none" normalizeH="0" baseline="0" smtClean="0">
            <a:ln>
              <a:noFill/>
            </a:ln>
            <a:solidFill>
              <a:schemeClr val="bg1"/>
            </a:solidFill>
            <a:effectLst/>
            <a:latin typeface="Times New Roman" pitchFamily="16" charset="0"/>
            <a:cs typeface="Arial" charset="0"/>
          </a:defRPr>
        </a:defPPr>
      </a:lstStyle>
    </a:spDef>
    <a:lnDef>
      <a:spPr bwMode="auto">
        <a:solidFill>
          <a:srgbClr val="00B8FF"/>
        </a:solidFill>
        <a:ln w="9525" cap="flat" cmpd="sng" algn="ctr">
          <a:solidFill>
            <a:schemeClr val="tx1"/>
          </a:solidFill>
          <a:prstDash val="solid"/>
          <a:round/>
          <a:headEnd type="none" w="med" len="med"/>
          <a:tailEnd type="arrow"/>
        </a:ln>
        <a:effectLst/>
      </a:spPr>
      <a:body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SimSun"/>
        <a:cs typeface="SimSun"/>
      </a:majorFont>
      <a:minorFont>
        <a:latin typeface="Times New Roman"/>
        <a:ea typeface="SimSun"/>
        <a:cs typeface="SimSu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800" b="1" i="0" u="none" strike="noStrike" cap="none" normalizeH="0" baseline="0" smtClean="0">
            <a:ln>
              <a:noFill/>
            </a:ln>
            <a:solidFill>
              <a:schemeClr val="bg1"/>
            </a:solidFill>
            <a:effectLst/>
            <a:latin typeface="Times New Roman" pitchFamily="16" charset="0"/>
            <a:cs typeface="Arial" charset="0"/>
          </a:defRPr>
        </a:defPPr>
      </a:lstStyle>
    </a:spDef>
    <a:lnDef>
      <a:spPr bwMode="auto">
        <a:solidFill>
          <a:srgbClr val="00B8FF"/>
        </a:solidFill>
        <a:ln w="9525" cap="flat" cmpd="sng" algn="ctr">
          <a:solidFill>
            <a:schemeClr val="tx1"/>
          </a:solidFill>
          <a:prstDash val="solid"/>
          <a:round/>
          <a:headEnd type="none" w="med" len="med"/>
          <a:tailEnd type="arrow"/>
        </a:ln>
        <a:effectLst/>
      </a:spPr>
      <a:body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56436</TotalTime>
  <Words>1168</Words>
  <Application>Microsoft Office PowerPoint</Application>
  <PresentationFormat>Экран (4:3)</PresentationFormat>
  <Paragraphs>156</Paragraphs>
  <Slides>14</Slides>
  <Notes>2</Notes>
  <HiddenSlides>0</HiddenSlides>
  <MMClips>0</MMClips>
  <ScaleCrop>false</ScaleCrop>
  <HeadingPairs>
    <vt:vector size="6" baseType="variant">
      <vt:variant>
        <vt:lpstr>Использованные шрифты</vt:lpstr>
      </vt:variant>
      <vt:variant>
        <vt:i4>7</vt:i4>
      </vt:variant>
      <vt:variant>
        <vt:lpstr>Тема</vt:lpstr>
      </vt:variant>
      <vt:variant>
        <vt:i4>2</vt:i4>
      </vt:variant>
      <vt:variant>
        <vt:lpstr>Заголовки слайдов</vt:lpstr>
      </vt:variant>
      <vt:variant>
        <vt:i4>14</vt:i4>
      </vt:variant>
    </vt:vector>
  </HeadingPairs>
  <TitlesOfParts>
    <vt:vector size="23" baseType="lpstr">
      <vt:lpstr>SimSun</vt:lpstr>
      <vt:lpstr>Arial</vt:lpstr>
      <vt:lpstr>Calibri</vt:lpstr>
      <vt:lpstr>Lucida Sans Unicode</vt:lpstr>
      <vt:lpstr>Symbol</vt:lpstr>
      <vt:lpstr>Times New Roman</vt:lpstr>
      <vt:lpstr>Wingdings</vt:lpstr>
      <vt:lpstr>Office Theme</vt:lpstr>
      <vt:lpstr>1_Office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Заголовок слайда отсутствует</dc:title>
  <dc:creator>Maxim</dc:creator>
  <cp:lastModifiedBy>viacheslav kulikov</cp:lastModifiedBy>
  <cp:revision>3453</cp:revision>
  <cp:lastPrinted>1601-01-01T00:00:00Z</cp:lastPrinted>
  <dcterms:created xsi:type="dcterms:W3CDTF">2003-05-02T08:55:58Z</dcterms:created>
  <dcterms:modified xsi:type="dcterms:W3CDTF">2022-12-01T07:14:43Z</dcterms:modified>
</cp:coreProperties>
</file>