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16"/>
  </p:notesMasterIdLst>
  <p:sldIdLst>
    <p:sldId id="286" r:id="rId2"/>
    <p:sldId id="285" r:id="rId3"/>
    <p:sldId id="288" r:id="rId4"/>
    <p:sldId id="265" r:id="rId5"/>
    <p:sldId id="267" r:id="rId6"/>
    <p:sldId id="287" r:id="rId7"/>
    <p:sldId id="278" r:id="rId8"/>
    <p:sldId id="276" r:id="rId9"/>
    <p:sldId id="279" r:id="rId10"/>
    <p:sldId id="283" r:id="rId11"/>
    <p:sldId id="284" r:id="rId12"/>
    <p:sldId id="280" r:id="rId13"/>
    <p:sldId id="281" r:id="rId14"/>
    <p:sldId id="282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Stepan\Desktop\&#1086;&#1082;&#1090;&#1103;&#1073;&#1088;&#1100;_2022_&#1082;&#1086;&#1083;-&#1074;&#1086;+&#1076;&#1080;&#1072;&#1075;&#1088;&#1072;&#1084;&#1084;&#1072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TPC </a:t>
            </a:r>
            <a:r>
              <a:rPr lang="en-US" sz="1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FE </a:t>
            </a:r>
            <a:r>
              <a:rPr lang="en-US" sz="1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1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ards </a:t>
            </a:r>
            <a:r>
              <a:rPr lang="en-US" sz="1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roduction </a:t>
            </a:r>
            <a:r>
              <a:rPr lang="en-US" sz="1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status </a:t>
            </a:r>
            <a:endParaRPr lang="ru-RU" sz="1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/>
      <c:overlay val="0"/>
      <c:spPr>
        <a:solidFill>
          <a:schemeClr val="accent1">
            <a:lumMod val="20000"/>
            <a:lumOff val="80000"/>
          </a:schemeClr>
        </a:solidFill>
      </c:spPr>
    </c:title>
    <c:autoTitleDeleted val="0"/>
    <c:plotArea>
      <c:layout>
        <c:manualLayout>
          <c:layoutTarget val="inner"/>
          <c:xMode val="edge"/>
          <c:yMode val="edge"/>
          <c:x val="0.21828488414536215"/>
          <c:y val="0.17343575918499335"/>
          <c:w val="0.72957380721249332"/>
          <c:h val="0.7538949154765287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1-520F-4D14-88EF-CEF955D41208}"/>
              </c:ext>
            </c:extLst>
          </c:dPt>
          <c:dPt>
            <c:idx val="1"/>
            <c:bubble3D val="0"/>
            <c:explosion val="9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3-520F-4D14-88EF-CEF955D41208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5-520F-4D14-88EF-CEF955D41208}"/>
              </c:ext>
            </c:extLst>
          </c:dPt>
          <c:dPt>
            <c:idx val="5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7-520F-4D14-88EF-CEF955D41208}"/>
              </c:ext>
            </c:extLst>
          </c:dPt>
          <c:dPt>
            <c:idx val="6"/>
            <c:bubble3D val="0"/>
            <c:explosion val="11"/>
            <c:spPr>
              <a:solidFill>
                <a:srgbClr val="CED848"/>
              </a:solidFill>
            </c:spPr>
            <c:extLst>
              <c:ext xmlns:c16="http://schemas.microsoft.com/office/drawing/2014/chart" uri="{C3380CC4-5D6E-409C-BE32-E72D297353CC}">
                <c16:uniqueId val="{00000009-520F-4D14-88EF-CEF955D41208}"/>
              </c:ext>
            </c:extLst>
          </c:dPt>
          <c:dPt>
            <c:idx val="7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B-520F-4D14-88EF-CEF955D41208}"/>
              </c:ext>
            </c:extLst>
          </c:dPt>
          <c:dLbls>
            <c:dLbl>
              <c:idx val="0"/>
              <c:layout>
                <c:manualLayout>
                  <c:x val="-0.13004531008940348"/>
                  <c:y val="0.1760301506335985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400" b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400" b="0">
                        <a:latin typeface="Times New Roman" pitchFamily="18" charset="0"/>
                        <a:cs typeface="Times New Roman" pitchFamily="18" charset="0"/>
                      </a:rPr>
                      <a:t>FECs manufactured 467 pc.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892229149328623"/>
                      <c:h val="0.1868315237160698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20F-4D14-88EF-CEF955D41208}"/>
                </c:ext>
              </c:extLst>
            </c:dLbl>
            <c:dLbl>
              <c:idx val="1"/>
              <c:layout>
                <c:manualLayout>
                  <c:x val="-0.17565276216339873"/>
                  <c:y val="-0.10785403917573615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400" b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400" b="0" dirty="0">
                        <a:latin typeface="Times New Roman" pitchFamily="18" charset="0"/>
                        <a:cs typeface="Times New Roman" pitchFamily="18" charset="0"/>
                      </a:rPr>
                      <a:t>FECs in</a:t>
                    </a:r>
                    <a:r>
                      <a:rPr lang="en-US" sz="1400" b="0" baseline="0" dirty="0">
                        <a:latin typeface="Times New Roman" pitchFamily="18" charset="0"/>
                        <a:cs typeface="Times New Roman" pitchFamily="18" charset="0"/>
                      </a:rPr>
                      <a:t> production</a:t>
                    </a:r>
                    <a:endParaRPr lang="en-US" sz="1400" b="0" dirty="0"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>
                      <a:defRPr sz="1400" b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400" b="0" dirty="0">
                        <a:latin typeface="Times New Roman" pitchFamily="18" charset="0"/>
                        <a:cs typeface="Times New Roman" pitchFamily="18" charset="0"/>
                      </a:rPr>
                      <a:t> 260 pc.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217361891830069"/>
                      <c:h val="0.2274423588874513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520F-4D14-88EF-CEF955D41208}"/>
                </c:ext>
              </c:extLst>
            </c:dLbl>
            <c:dLbl>
              <c:idx val="2"/>
              <c:layout>
                <c:manualLayout>
                  <c:x val="0.30471631309223107"/>
                  <c:y val="-7.1602174888661533E-3"/>
                </c:manualLayout>
              </c:layout>
              <c:tx>
                <c:rich>
                  <a:bodyPr/>
                  <a:lstStyle/>
                  <a:p>
                    <a:pPr>
                      <a:defRPr b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400" b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FECs to be ordered</a:t>
                    </a:r>
                  </a:p>
                  <a:p>
                    <a:pPr>
                      <a:defRPr b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400" b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761 pc.</a:t>
                    </a:r>
                  </a:p>
                </c:rich>
              </c:tx>
              <c:spPr>
                <a:solidFill>
                  <a:srgbClr val="00B0F0"/>
                </a:solidFill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410268015749024"/>
                      <c:h val="0.2274423588874513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520F-4D14-88EF-CEF955D412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Лист1!$K$16:$K$18</c:f>
              <c:strCache>
                <c:ptCount val="3"/>
                <c:pt idx="0">
                  <c:v>FECs manufactured</c:v>
                </c:pt>
                <c:pt idx="1">
                  <c:v>FECs to be manufactured in 2022</c:v>
                </c:pt>
                <c:pt idx="2">
                  <c:v>FECs to be ordered</c:v>
                </c:pt>
              </c:strCache>
            </c:strRef>
          </c:cat>
          <c:val>
            <c:numRef>
              <c:f>Лист1!$L$16:$L$18</c:f>
              <c:numCache>
                <c:formatCode>General</c:formatCode>
                <c:ptCount val="3"/>
                <c:pt idx="0">
                  <c:v>467</c:v>
                </c:pt>
                <c:pt idx="1">
                  <c:v>260</c:v>
                </c:pt>
                <c:pt idx="2">
                  <c:v>761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20F-4D14-88EF-CEF955D41208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0.136</cdr:x>
      <cdr:y>0.8711</cdr:y>
    </cdr:from>
    <cdr:to>
      <cdr:x>0.904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34998" y="3433074"/>
          <a:ext cx="3585883" cy="5080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0.136</cdr:x>
      <cdr:y>0.8711</cdr:y>
    </cdr:from>
    <cdr:to>
      <cdr:x>0.904</cdr:x>
      <cdr:y>1</cdr:y>
    </cdr:to>
    <cdr:sp macro="" textlink="">
      <cdr:nvSpPr>
        <cdr:cNvPr id="2" name="TextBox 3"/>
        <cdr:cNvSpPr txBox="1"/>
      </cdr:nvSpPr>
      <cdr:spPr>
        <a:xfrm xmlns:a="http://schemas.openxmlformats.org/drawingml/2006/main">
          <a:off x="634998" y="3433074"/>
          <a:ext cx="3585883" cy="5080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0.136</cdr:x>
      <cdr:y>0.8711</cdr:y>
    </cdr:from>
    <cdr:to>
      <cdr:x>0.904</cdr:x>
      <cdr:y>1</cdr:y>
    </cdr:to>
    <cdr:sp macro="" textlink="">
      <cdr:nvSpPr>
        <cdr:cNvPr id="6" name="TextBox 3"/>
        <cdr:cNvSpPr txBox="1"/>
      </cdr:nvSpPr>
      <cdr:spPr>
        <a:xfrm xmlns:a="http://schemas.openxmlformats.org/drawingml/2006/main">
          <a:off x="634998" y="3433074"/>
          <a:ext cx="3585883" cy="5080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E3BA3-FDD6-4F4C-8F47-296AB4E69CE5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4B43CE-4283-4E4E-A5E5-2970D770D0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08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B43CE-4283-4E4E-A5E5-2970D770D0E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017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465C1-F09F-405D-B640-CD0EAE38EFFF}" type="datetime1">
              <a:rPr lang="en-US" smtClean="0"/>
              <a:t>11/30/2022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S.Movchan MPD TPC status ICPPA-2022, Nov 29-Dec 2 2022, Moscow, Russia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FA6FB-D480-4BD5-876C-8E74F89E48DB}" type="datetime1">
              <a:rPr lang="en-US" smtClean="0"/>
              <a:t>11/30/2022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S.Movchan MPD TPC status ICPPA-2022, Nov 29-Dec 2 2022, Moscow, Russia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ABFF8-7752-4A21-892D-83E90A470688}" type="datetime1">
              <a:rPr lang="en-US" smtClean="0"/>
              <a:t>11/30/2022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S.Movchan MPD TPC status ICPPA-2022, Nov 29-Dec 2 2022, Moscow, Russia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896D1-320E-4DCF-B1A4-3BB6302A186B}" type="datetime1">
              <a:rPr lang="en-US" smtClean="0"/>
              <a:t>11/30/2022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S.Movchan MPD TPC status ICPPA-2022, Nov 29-Dec 2 2022, Moscow, Russia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AD2FB-AED4-4020-A062-AEDE289C26D2}" type="datetime1">
              <a:rPr lang="en-US" smtClean="0"/>
              <a:t>11/30/2022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S.Movchan MPD TPC status ICPPA-2022, Nov 29-Dec 2 2022, Moscow, Russia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0F32-C2DF-4C51-AFD0-BDB2159B5172}" type="datetime1">
              <a:rPr lang="en-US" smtClean="0"/>
              <a:t>11/30/2022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S.Movchan MPD TPC status ICPPA-2022, Nov 29-Dec 2 2022, Moscow, Russia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72A65-704B-4B15-A9DA-909434AF10EA}" type="datetime1">
              <a:rPr lang="en-US" smtClean="0"/>
              <a:t>11/30/2022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S.Movchan MPD TPC status ICPPA-2022, Nov 29-Dec 2 2022, Moscow, Russia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F426-5140-45C0-926B-C8CDD7EFA030}" type="datetime1">
              <a:rPr lang="en-US" smtClean="0"/>
              <a:t>11/30/2022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S.Movchan MPD TPC status ICPPA-2022, Nov 29-Dec 2 2022, Moscow, Russia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1935-A93A-4515-B037-862E7CDBE69B}" type="datetime1">
              <a:rPr lang="en-US" smtClean="0"/>
              <a:t>11/30/2022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S.Movchan MPD TPC status ICPPA-2022, Nov 29-Dec 2 2022, Moscow, Russia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7713D-8A7C-4E78-B471-71F3D65DA905}" type="datetime1">
              <a:rPr lang="en-US" smtClean="0"/>
              <a:t>11/30/2022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S.Movchan MPD TPC status ICPPA-2022, Nov 29-Dec 2 2022, Moscow, Russia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1C00F-7A3F-4CAE-87D3-AA88FDF8DF7E}" type="datetime1">
              <a:rPr lang="en-US" smtClean="0"/>
              <a:t>11/30/2022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S.Movchan MPD TPC status ICPPA-2022, Nov 29-Dec 2 2022, Moscow, Russia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2F7FC-451A-44FA-98A8-246BE5AF0A44}" type="datetime1">
              <a:rPr lang="en-US" smtClean="0"/>
              <a:t>11/30/2022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S.Movchan MPD TPC status ICPPA-2022, Nov 29-Dec 2 2022, Moscow, Russia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68F15-B784-4D79-B75A-7BC6073F1EAC}" type="datetime1">
              <a:rPr lang="en-US" smtClean="0"/>
              <a:t>11/30/2022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S.Movchan MPD TPC status ICPPA-2022, Nov 29-Dec 2 2022, Moscow, Russia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CC3F5-26FC-4011-8DAB-570B48CF5863}" type="datetime1">
              <a:rPr lang="en-US" smtClean="0"/>
              <a:t>11/30/2022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S.Movchan MPD TPC status ICPPA-2022, Nov 29-Dec 2 2022, Moscow, Russia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40BF-9943-4D3B-843B-6B357863D3D2}" type="datetime1">
              <a:rPr lang="en-US" smtClean="0"/>
              <a:t>11/30/2022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S.Movchan MPD TPC status ICPPA-2022, Nov 29-Dec 2 2022, Moscow, Russia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6ADE6-E0C9-4AFB-9433-79977DDF0492}" type="datetime1">
              <a:rPr lang="en-US" smtClean="0"/>
              <a:t>11/30/2022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S.Movchan MPD TPC status ICPPA-2022, Nov 29-Dec 2 2022, Moscow, Russia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AE539-0598-41D0-B40A-496B33AC1568}" type="datetime1">
              <a:rPr lang="en-US" smtClean="0"/>
              <a:t>11/30/2022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S.Movchan MPD TPC status ICPPA-2022, Nov 29-Dec 2 2022, Moscow, Russia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000D4E8-CF33-49B3-ABE8-FBB24F7E8E85}" type="datetime1">
              <a:rPr lang="en-US" smtClean="0"/>
              <a:t>11/30/2022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 smtClean="0"/>
              <a:t>S.Movchan MPD TPC status ICPPA-2022, Nov 29-Dec 2 2022, Moscow, Russia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10" Type="http://schemas.openxmlformats.org/officeDocument/2006/relationships/image" Target="../media/image11.png"/><Relationship Id="rId4" Type="http://schemas.openxmlformats.org/officeDocument/2006/relationships/image" Target="../media/image62.jpeg"/><Relationship Id="rId9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png"/><Relationship Id="rId7" Type="http://schemas.openxmlformats.org/officeDocument/2006/relationships/image" Target="../media/image28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27.jpeg"/><Relationship Id="rId10" Type="http://schemas.openxmlformats.org/officeDocument/2006/relationships/image" Target="../media/image31.jpeg"/><Relationship Id="rId4" Type="http://schemas.openxmlformats.org/officeDocument/2006/relationships/image" Target="../media/image26.jpeg"/><Relationship Id="rId9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3.emf"/><Relationship Id="rId5" Type="http://schemas.openxmlformats.org/officeDocument/2006/relationships/image" Target="../media/image37.jpeg"/><Relationship Id="rId10" Type="http://schemas.openxmlformats.org/officeDocument/2006/relationships/image" Target="../media/image42.png"/><Relationship Id="rId4" Type="http://schemas.openxmlformats.org/officeDocument/2006/relationships/image" Target="../media/image36.jpeg"/><Relationship Id="rId9" Type="http://schemas.openxmlformats.org/officeDocument/2006/relationships/image" Target="../media/image41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emf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9152" y="951816"/>
            <a:ext cx="5560177" cy="54864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MPD TPC Status (02.12.2022)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4213" y="1580606"/>
            <a:ext cx="6643020" cy="4210594"/>
          </a:xfrm>
        </p:spPr>
        <p:txBody>
          <a:bodyPr>
            <a:normAutofit lnSpcReduction="10000"/>
          </a:bodyPr>
          <a:lstStyle/>
          <a:p>
            <a:pPr lvl="1" algn="l">
              <a:defRPr/>
            </a:pPr>
            <a:r>
              <a:rPr lang="en-US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TPC:</a:t>
            </a:r>
            <a:r>
              <a:rPr lang="en-US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2" algn="l"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vessel assembly, ROC chambers,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gating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grid system</a:t>
            </a:r>
          </a:p>
          <a:p>
            <a:pPr lvl="1" algn="l">
              <a:defRPr/>
            </a:pPr>
            <a:r>
              <a:rPr lang="en-US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Sub-systems:</a:t>
            </a:r>
            <a:endParaRPr lang="en-US" sz="1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algn="l"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Electronics</a:t>
            </a:r>
          </a:p>
          <a:p>
            <a:pPr lvl="2" algn="l"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LV+HV system (CAEN)</a:t>
            </a:r>
          </a:p>
          <a:p>
            <a:pPr lvl="2" algn="l"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Gas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cooling systems</a:t>
            </a:r>
          </a:p>
          <a:p>
            <a:pPr lvl="2" algn="l"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calibration</a:t>
            </a:r>
          </a:p>
          <a:p>
            <a:pPr lvl="1" algn="l">
              <a:defRPr/>
            </a:pPr>
            <a:r>
              <a:rPr lang="en-US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Integration TPC to MPD</a:t>
            </a:r>
            <a:r>
              <a:rPr lang="en-US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2" algn="l"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Electronics platform </a:t>
            </a:r>
          </a:p>
          <a:p>
            <a:pPr lvl="2" algn="l"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Cabling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piping</a:t>
            </a:r>
          </a:p>
          <a:p>
            <a:pPr lvl="2" algn="l">
              <a:buFont typeface="Arial" pitchFamily="34" charset="0"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to MPD</a:t>
            </a:r>
          </a:p>
          <a:p>
            <a:pPr lvl="1" algn="l">
              <a:defRPr/>
            </a:pPr>
            <a:r>
              <a:rPr lang="en-US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</a:t>
            </a:r>
            <a:r>
              <a:rPr lang="en-US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schedule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943412" y="5509094"/>
            <a:ext cx="2284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Presented by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S.Movchan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894" y="1112315"/>
            <a:ext cx="3922713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5212" y="4007474"/>
            <a:ext cx="2966857" cy="2150972"/>
          </a:xfrm>
          <a:prstGeom prst="rect">
            <a:avLst/>
          </a:prstGeom>
        </p:spPr>
      </p:pic>
      <p:cxnSp>
        <p:nvCxnSpPr>
          <p:cNvPr id="11" name="Прямая со стрелкой 10"/>
          <p:cNvCxnSpPr/>
          <p:nvPr/>
        </p:nvCxnSpPr>
        <p:spPr>
          <a:xfrm flipH="1">
            <a:off x="10868297" y="2521131"/>
            <a:ext cx="352698" cy="1377408"/>
          </a:xfrm>
          <a:prstGeom prst="straightConnector1">
            <a:avLst/>
          </a:prstGeom>
          <a:ln w="34925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" y="75516"/>
            <a:ext cx="1495425" cy="8763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7940" y="79053"/>
            <a:ext cx="1481667" cy="87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53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9841831" y="6565299"/>
            <a:ext cx="910321" cy="244580"/>
          </a:xfrm>
        </p:spPr>
        <p:txBody>
          <a:bodyPr tIns="0" bIns="0"/>
          <a:lstStyle/>
          <a:p>
            <a:fld id="{373D87D9-479E-49B0-8BB4-84E16197B3ED}" type="datetime1">
              <a:rPr lang="en-US" sz="1200" b="1" smtClean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11/30/2022</a:t>
            </a:fld>
            <a:endParaRPr lang="en-US" sz="1200" b="1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84212" y="6484802"/>
            <a:ext cx="5692525" cy="365125"/>
          </a:xfrm>
        </p:spPr>
        <p:txBody>
          <a:bodyPr/>
          <a:lstStyle/>
          <a:p>
            <a:r>
              <a:rPr lang="en-US" sz="1200" b="1" dirty="0" err="1" smtClean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S.Movchan</a:t>
            </a:r>
            <a:r>
              <a:rPr lang="en-US" sz="1200" b="1" dirty="0" smtClean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MPD TPC status, ICPPA-2022, Nov 29-Dec 2 2022, Moscow, Russia</a:t>
            </a:r>
            <a:endParaRPr lang="en-US" sz="1200" b="1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093116" y="6462077"/>
            <a:ext cx="801282" cy="330926"/>
          </a:xfrm>
        </p:spPr>
        <p:txBody>
          <a:bodyPr/>
          <a:lstStyle/>
          <a:p>
            <a:fld id="{D57F1E4F-1CFF-5643-939E-217C01CDF565}" type="slidenum">
              <a:rPr lang="en-US" sz="1200" b="1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10</a:t>
            </a:fld>
            <a:endParaRPr lang="en-US" sz="1200" b="1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2156757" y="41344"/>
            <a:ext cx="8001000" cy="37882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MPD electronic platform</a:t>
            </a:r>
            <a:endParaRPr lang="ru-RU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705" y="789396"/>
            <a:ext cx="10802073" cy="56954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DFF42C-9B0A-4234-AB8B-AA18F4EFE251}"/>
              </a:ext>
            </a:extLst>
          </p:cNvPr>
          <p:cNvSpPr txBox="1"/>
          <p:nvPr/>
        </p:nvSpPr>
        <p:spPr>
          <a:xfrm>
            <a:off x="3681527" y="374213"/>
            <a:ext cx="4639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TPC equipment </a:t>
            </a:r>
            <a:r>
              <a:rPr lang="en-US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racks on </a:t>
            </a:r>
            <a:r>
              <a:rPr lang="en-US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4</a:t>
            </a:r>
            <a:r>
              <a:rPr lang="en-US" b="1" baseline="300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floor</a:t>
            </a:r>
            <a:endParaRPr lang="ru-RU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980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9151953" y="6444978"/>
            <a:ext cx="1600200" cy="365125"/>
          </a:xfrm>
        </p:spPr>
        <p:txBody>
          <a:bodyPr/>
          <a:lstStyle/>
          <a:p>
            <a:fld id="{373D87D9-479E-49B0-8BB4-84E16197B3ED}" type="datetime1">
              <a:rPr lang="en-US" sz="1200" b="1" smtClean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11/30/2022</a:t>
            </a:fld>
            <a:endParaRPr lang="en-US" sz="1200" b="1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84212" y="6484802"/>
            <a:ext cx="5608304" cy="365125"/>
          </a:xfrm>
        </p:spPr>
        <p:txBody>
          <a:bodyPr/>
          <a:lstStyle/>
          <a:p>
            <a:r>
              <a:rPr lang="en-US" sz="1200" b="1" dirty="0" err="1" smtClean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S.Movchan</a:t>
            </a:r>
            <a:r>
              <a:rPr lang="en-US" sz="1200" b="1" dirty="0" smtClean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MPD TPC status, ICPPA-2022, Nov 29-Dec 2 2022, Moscow, Russia</a:t>
            </a:r>
            <a:endParaRPr lang="en-US" sz="1200" b="1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752153" y="6462077"/>
            <a:ext cx="1142245" cy="330926"/>
          </a:xfrm>
        </p:spPr>
        <p:txBody>
          <a:bodyPr/>
          <a:lstStyle/>
          <a:p>
            <a:fld id="{D57F1E4F-1CFF-5643-939E-217C01CDF565}" type="slidenum">
              <a:rPr lang="en-US" sz="1200" b="1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11</a:t>
            </a:fld>
            <a:endParaRPr lang="en-US" sz="1200" b="1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86" y="1069070"/>
            <a:ext cx="5821528" cy="513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683679" y="560954"/>
            <a:ext cx="3034742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side</a:t>
            </a:r>
            <a:r>
              <a:rPr lang="ru-RU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cooling and gas pipes scheme</a:t>
            </a:r>
            <a:endParaRPr lang="ru-RU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2156757" y="41344"/>
            <a:ext cx="8001000" cy="37882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cabling and piping</a:t>
            </a:r>
            <a:endParaRPr lang="ru-RU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623" y="1069070"/>
            <a:ext cx="5635721" cy="5138057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8384623" y="601586"/>
            <a:ext cx="2303837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list of cables and pipes</a:t>
            </a:r>
            <a:endParaRPr lang="ru-RU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582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9703271" y="6541235"/>
            <a:ext cx="1048881" cy="172389"/>
          </a:xfrm>
        </p:spPr>
        <p:txBody>
          <a:bodyPr tIns="0" bIns="0"/>
          <a:lstStyle/>
          <a:p>
            <a:fld id="{373D87D9-479E-49B0-8BB4-84E16197B3ED}" type="datetime1">
              <a:rPr lang="en-US" sz="1200" b="1" smtClean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11/30/2022</a:t>
            </a:fld>
            <a:endParaRPr lang="en-US" sz="1200" b="1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84212" y="6484802"/>
            <a:ext cx="5876245" cy="365125"/>
          </a:xfrm>
        </p:spPr>
        <p:txBody>
          <a:bodyPr/>
          <a:lstStyle/>
          <a:p>
            <a:r>
              <a:rPr lang="en-US" sz="1200" b="1" dirty="0" err="1" smtClean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S.Movchan</a:t>
            </a:r>
            <a:r>
              <a:rPr lang="en-US" sz="1200" b="1" dirty="0" smtClean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MPD TPC status, ICPPA-2022, Nov 29-Dec 2 2022, Moscow, Russia</a:t>
            </a:r>
            <a:endParaRPr lang="en-US" sz="1200" b="1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752153" y="6462077"/>
            <a:ext cx="1142245" cy="330926"/>
          </a:xfrm>
        </p:spPr>
        <p:txBody>
          <a:bodyPr/>
          <a:lstStyle/>
          <a:p>
            <a:fld id="{D57F1E4F-1CFF-5643-939E-217C01CDF565}" type="slidenum">
              <a:rPr lang="en-US" sz="1200" b="1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12</a:t>
            </a:fld>
            <a:endParaRPr lang="en-US" sz="1200" b="1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2951205" y="77440"/>
            <a:ext cx="5097921" cy="37882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cabling and piping</a:t>
            </a:r>
            <a:endParaRPr lang="ru-RU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91" y="1454275"/>
            <a:ext cx="6697798" cy="447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409128" y="573825"/>
            <a:ext cx="1431802" cy="7386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Structures for </a:t>
            </a:r>
          </a:p>
          <a:p>
            <a:pPr algn="ctr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cables and pipes</a:t>
            </a:r>
          </a:p>
          <a:p>
            <a:pPr algn="ctr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fixation </a:t>
            </a:r>
            <a:endParaRPr lang="ru-RU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3"/>
          <p:cNvCxnSpPr>
            <a:cxnSpLocks noChangeShapeType="1"/>
          </p:cNvCxnSpPr>
          <p:nvPr/>
        </p:nvCxnSpPr>
        <p:spPr bwMode="auto">
          <a:xfrm flipH="1">
            <a:off x="4978400" y="1170702"/>
            <a:ext cx="711201" cy="3140041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Прямая со стрелкой 3"/>
          <p:cNvCxnSpPr>
            <a:cxnSpLocks noChangeShapeType="1"/>
          </p:cNvCxnSpPr>
          <p:nvPr/>
        </p:nvCxnSpPr>
        <p:spPr bwMode="auto">
          <a:xfrm>
            <a:off x="5689601" y="1170702"/>
            <a:ext cx="870856" cy="3140041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DA24515-186E-4317-AC1C-81926F1D93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1" t="398" r="11466" b="398"/>
          <a:stretch/>
        </p:blipFill>
        <p:spPr>
          <a:xfrm>
            <a:off x="7121403" y="882010"/>
            <a:ext cx="5018591" cy="4538388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8364668" y="443186"/>
            <a:ext cx="2677208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Prototype for cabling and piping</a:t>
            </a:r>
            <a:endParaRPr lang="ru-RU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666117" y="6090783"/>
            <a:ext cx="1790747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-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progress  </a:t>
            </a:r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804799" y="5721381"/>
            <a:ext cx="339484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TPC+TOF+ECAL cabling – 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finished</a:t>
            </a:r>
          </a:p>
          <a:p>
            <a:pPr>
              <a:defRPr/>
            </a:pPr>
            <a:r>
              <a:rPr lang="en-US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Piping – not started yet</a:t>
            </a:r>
            <a:endParaRPr lang="ru-RU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136950" y="1961445"/>
            <a:ext cx="543740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</a:t>
            </a:r>
            <a:endParaRPr lang="ru-RU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201844" y="3741789"/>
            <a:ext cx="997389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pipe</a:t>
            </a:r>
            <a:endParaRPr lang="ru-RU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233701" y="800744"/>
            <a:ext cx="1435008" cy="3385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Integration …</a:t>
            </a:r>
            <a:endParaRPr lang="ru-RU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613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9793705" y="6553266"/>
            <a:ext cx="958448" cy="244580"/>
          </a:xfrm>
        </p:spPr>
        <p:txBody>
          <a:bodyPr tIns="0" bIns="0"/>
          <a:lstStyle/>
          <a:p>
            <a:fld id="{373D87D9-479E-49B0-8BB4-84E16197B3ED}" type="datetime1">
              <a:rPr lang="en-US" sz="1200" b="1" smtClean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11/30/2022</a:t>
            </a:fld>
            <a:endParaRPr lang="en-US" sz="1200" b="1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84212" y="6484802"/>
            <a:ext cx="7543800" cy="365125"/>
          </a:xfrm>
        </p:spPr>
        <p:txBody>
          <a:bodyPr/>
          <a:lstStyle/>
          <a:p>
            <a:r>
              <a:rPr lang="en-US" sz="1200" b="1" dirty="0" err="1" smtClean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S.Movchan</a:t>
            </a:r>
            <a:r>
              <a:rPr lang="en-US" sz="1200" b="1" dirty="0" smtClean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MPD TPC status, ICPPA-2022, Nov 29-Dec 2 2022, Moscow, Russia</a:t>
            </a:r>
            <a:endParaRPr lang="en-US" sz="1200" b="1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752153" y="6462077"/>
            <a:ext cx="1142245" cy="330926"/>
          </a:xfrm>
        </p:spPr>
        <p:txBody>
          <a:bodyPr/>
          <a:lstStyle/>
          <a:p>
            <a:fld id="{D57F1E4F-1CFF-5643-939E-217C01CDF565}" type="slidenum">
              <a:rPr lang="en-US" sz="1200" b="1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13</a:t>
            </a:fld>
            <a:endParaRPr lang="en-US" sz="1200" b="1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2144725" y="41344"/>
            <a:ext cx="8001000" cy="37882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Tooling for 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Installation TPC to MPD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29" y="1056619"/>
            <a:ext cx="23383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IMG_20200911_1222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355" y="1016533"/>
            <a:ext cx="2414587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Администратор\Desktop\презентация\Т-019.002.00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471" y="871798"/>
            <a:ext cx="3467100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6"/>
          <p:cNvSpPr txBox="1">
            <a:spLocks noChangeArrowheads="1"/>
          </p:cNvSpPr>
          <p:nvPr/>
        </p:nvSpPr>
        <p:spPr bwMode="auto">
          <a:xfrm>
            <a:off x="10839527" y="1014334"/>
            <a:ext cx="1273105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ru-RU" sz="1800" b="1" dirty="0" smtClean="0">
                <a:solidFill>
                  <a:srgbClr val="0000CC"/>
                </a:solidFill>
                <a:latin typeface="Arial" panose="020B0604020202020204" pitchFamily="34" charset="0"/>
              </a:rPr>
              <a:t>  </a:t>
            </a:r>
            <a:r>
              <a:rPr lang="en-US" altLang="ru-RU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tons,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ru-RU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max=0.41 mm</a:t>
            </a:r>
            <a:endParaRPr lang="ru-RU" altLang="ru-RU" sz="14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3609975"/>
            <a:ext cx="367665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623" y="3008644"/>
            <a:ext cx="2873207" cy="341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628" y="3162389"/>
            <a:ext cx="2570030" cy="1515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971" y="5166488"/>
            <a:ext cx="1703388" cy="136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54" y="968638"/>
            <a:ext cx="2147938" cy="185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949201" y="564021"/>
            <a:ext cx="813043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80000"/>
              <a:buBlip>
                <a:blip r:embed="rId10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ru-RU" sz="14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Bld</a:t>
            </a:r>
            <a:r>
              <a:rPr lang="en-US" altLang="ru-RU" sz="1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r>
              <a:rPr lang="en-US" altLang="ru-RU" sz="14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217</a:t>
            </a:r>
            <a:endParaRPr lang="ru-RU" altLang="ru-RU" sz="14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Стрелка вправо 1"/>
          <p:cNvSpPr/>
          <p:nvPr/>
        </p:nvSpPr>
        <p:spPr>
          <a:xfrm>
            <a:off x="3038203" y="2496219"/>
            <a:ext cx="1724297" cy="278403"/>
          </a:xfrm>
          <a:prstGeom prst="rightArrow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6048594" y="564021"/>
            <a:ext cx="1568012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80000"/>
              <a:buBlip>
                <a:blip r:embed="rId10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ru-RU" sz="14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Bld</a:t>
            </a:r>
            <a:r>
              <a:rPr lang="en-US" altLang="ru-RU" sz="1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r>
              <a:rPr lang="en-US" altLang="ru-RU" sz="14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217 (MPD)</a:t>
            </a:r>
            <a:endParaRPr lang="ru-RU" altLang="ru-RU" sz="14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20" name="Прямая со стрелкой 3"/>
          <p:cNvCxnSpPr>
            <a:cxnSpLocks noChangeShapeType="1"/>
          </p:cNvCxnSpPr>
          <p:nvPr/>
        </p:nvCxnSpPr>
        <p:spPr bwMode="auto">
          <a:xfrm flipH="1">
            <a:off x="2772829" y="2774622"/>
            <a:ext cx="6293384" cy="2043441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Box 11"/>
          <p:cNvSpPr txBox="1">
            <a:spLocks noChangeArrowheads="1"/>
          </p:cNvSpPr>
          <p:nvPr/>
        </p:nvSpPr>
        <p:spPr bwMode="auto">
          <a:xfrm>
            <a:off x="7085458" y="4809445"/>
            <a:ext cx="2438200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80000"/>
              <a:buBlip>
                <a:blip r:embed="rId10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ru-RU" sz="14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4 units for adjustment X, Y, Z</a:t>
            </a:r>
            <a:endParaRPr lang="ru-RU" altLang="ru-RU" sz="14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22" name="Прямая со стрелкой 3"/>
          <p:cNvCxnSpPr>
            <a:cxnSpLocks noChangeShapeType="1"/>
          </p:cNvCxnSpPr>
          <p:nvPr/>
        </p:nvCxnSpPr>
        <p:spPr bwMode="auto">
          <a:xfrm flipH="1" flipV="1">
            <a:off x="5720642" y="6022885"/>
            <a:ext cx="1799695" cy="220373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Прямая со стрелкой 3"/>
          <p:cNvCxnSpPr>
            <a:cxnSpLocks noChangeShapeType="1"/>
          </p:cNvCxnSpPr>
          <p:nvPr/>
        </p:nvCxnSpPr>
        <p:spPr bwMode="auto">
          <a:xfrm flipH="1" flipV="1">
            <a:off x="5945361" y="5349140"/>
            <a:ext cx="1574976" cy="921396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Прямая со стрелкой 3"/>
          <p:cNvCxnSpPr>
            <a:cxnSpLocks noChangeShapeType="1"/>
          </p:cNvCxnSpPr>
          <p:nvPr/>
        </p:nvCxnSpPr>
        <p:spPr bwMode="auto">
          <a:xfrm flipH="1" flipV="1">
            <a:off x="4404969" y="6141845"/>
            <a:ext cx="3115368" cy="128691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" name="TextBox 11"/>
          <p:cNvSpPr txBox="1">
            <a:spLocks noChangeArrowheads="1"/>
          </p:cNvSpPr>
          <p:nvPr/>
        </p:nvSpPr>
        <p:spPr bwMode="auto">
          <a:xfrm>
            <a:off x="10326386" y="3008644"/>
            <a:ext cx="1568012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80000"/>
              <a:buBlip>
                <a:blip r:embed="rId10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ru-RU" sz="14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Design under discussions</a:t>
            </a:r>
            <a:endParaRPr lang="ru-RU" altLang="ru-RU" sz="14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431920" y="5349140"/>
            <a:ext cx="2640466" cy="95410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Tooling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manufacture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endParaRPr lang="en-US" sz="14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Jan-July 202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1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Delivery to JINR –</a:t>
            </a:r>
          </a:p>
          <a:p>
            <a:pPr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August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195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9817767" y="6589363"/>
            <a:ext cx="934385" cy="208484"/>
          </a:xfrm>
        </p:spPr>
        <p:txBody>
          <a:bodyPr tIns="0" bIns="0"/>
          <a:lstStyle/>
          <a:p>
            <a:fld id="{373D87D9-479E-49B0-8BB4-84E16197B3ED}" type="datetime1">
              <a:rPr lang="en-US" sz="1200" b="1" smtClean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11/30/2022</a:t>
            </a:fld>
            <a:endParaRPr lang="en-US" sz="1200" b="1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84212" y="6484802"/>
            <a:ext cx="5848935" cy="365125"/>
          </a:xfrm>
        </p:spPr>
        <p:txBody>
          <a:bodyPr/>
          <a:lstStyle/>
          <a:p>
            <a:r>
              <a:rPr lang="en-US" sz="1200" b="1" dirty="0" err="1" smtClean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S.Movchan</a:t>
            </a:r>
            <a:r>
              <a:rPr lang="en-US" sz="1200" b="1" dirty="0" smtClean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MPD TPC status, ICPPA-2022, Nov 29-Dec 2 2022, Moscow, Russia</a:t>
            </a:r>
            <a:endParaRPr lang="en-US" sz="1200" b="1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752153" y="6462077"/>
            <a:ext cx="1142245" cy="330926"/>
          </a:xfrm>
        </p:spPr>
        <p:txBody>
          <a:bodyPr/>
          <a:lstStyle/>
          <a:p>
            <a:fld id="{D57F1E4F-1CFF-5643-939E-217C01CDF565}" type="slidenum">
              <a:rPr lang="en-US" sz="1200" b="1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14</a:t>
            </a:fld>
            <a:endParaRPr lang="en-US" sz="1200" b="1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2156757" y="41344"/>
            <a:ext cx="8001000" cy="37882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schedule and conclusion</a:t>
            </a:r>
            <a:endParaRPr lang="ru-RU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39388" y="734765"/>
            <a:ext cx="8786813" cy="4124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Status: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Integration TPC to MPD: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racks </a:t>
            </a:r>
            <a:r>
              <a:rPr lang="en-US" sz="1400" b="1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(8pc)	 	- layout optimization in progress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rails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(calculations, manufacture)  -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Feb 2023 –&gt; June 2023     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critical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path !!!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rails installation to MPD	-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July 2023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Tooling for installation TPC to MPD</a:t>
            </a:r>
            <a:r>
              <a:rPr lang="ru-RU" sz="1400" b="1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design			-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 discussion</a:t>
            </a:r>
            <a:endParaRPr lang="en-US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tooling manufacture	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Jan-July 2023 (7 month)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delivery to JINR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August 2023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TPC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ECAL cooling systems installation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up to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Sept 30 2023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TPC schedule: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TPC installation to MPD 	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Oct-Nov 2023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cabling and piping		Sept-Nov-Dec 2023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MPD </a:t>
            </a:r>
            <a:r>
              <a:rPr lang="en-US" sz="1400" b="1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commissioning		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Jan-Feb </a:t>
            </a:r>
            <a:r>
              <a:rPr lang="en-US" sz="1400" b="1" dirty="0">
                <a:solidFill>
                  <a:srgbClr val="FF0000"/>
                </a:solidFill>
              </a:rPr>
              <a:t>2024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00076" y="5462179"/>
            <a:ext cx="1794081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!</a:t>
            </a:r>
            <a:endParaRPr lang="ru-RU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275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2341" y="288761"/>
            <a:ext cx="5410624" cy="39512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MPD TPC main parameters</a:t>
            </a:r>
            <a:endParaRPr lang="ru-RU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9697453" y="6529202"/>
            <a:ext cx="1054700" cy="365125"/>
          </a:xfrm>
        </p:spPr>
        <p:txBody>
          <a:bodyPr/>
          <a:lstStyle/>
          <a:p>
            <a:fld id="{373D87D9-479E-49B0-8BB4-84E16197B3ED}" type="datetime1">
              <a:rPr lang="en-US" sz="1200" b="1" smtClean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11/30/2022</a:t>
            </a:fld>
            <a:endParaRPr lang="en-US" sz="1200" b="1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8548" y="6484802"/>
            <a:ext cx="5897079" cy="365125"/>
          </a:xfrm>
        </p:spPr>
        <p:txBody>
          <a:bodyPr/>
          <a:lstStyle/>
          <a:p>
            <a:r>
              <a:rPr lang="en-US" sz="1200" b="1" dirty="0" err="1" smtClean="0">
                <a:solidFill>
                  <a:schemeClr val="tx1">
                    <a:lumMod val="65000"/>
                  </a:schemeClr>
                </a:solidFill>
              </a:rPr>
              <a:t>S.Movchan</a:t>
            </a:r>
            <a:r>
              <a:rPr lang="en-US" sz="1200" b="1" dirty="0" smtClean="0">
                <a:solidFill>
                  <a:schemeClr val="tx1">
                    <a:lumMod val="65000"/>
                  </a:schemeClr>
                </a:solidFill>
              </a:rPr>
              <a:t>  MPD TPC status, ICPPA-2022, Nov 29-Dec 2 2022, Moscow, Russia</a:t>
            </a:r>
            <a:endParaRPr lang="en-US" sz="1200" b="1" dirty="0">
              <a:solidFill>
                <a:schemeClr val="tx1">
                  <a:lumMod val="65000"/>
                </a:schemeClr>
              </a:solidFill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2"/>
          <a:stretch/>
        </p:blipFill>
        <p:spPr>
          <a:xfrm>
            <a:off x="684212" y="1148297"/>
            <a:ext cx="5066883" cy="4046760"/>
          </a:xfrm>
          <a:prstGeom prst="rect">
            <a:avLst/>
          </a:prstGeom>
          <a:ln w="18360">
            <a:noFill/>
          </a:ln>
        </p:spPr>
      </p:pic>
      <p:graphicFrame>
        <p:nvGraphicFramePr>
          <p:cNvPr id="11" name="Table 4"/>
          <p:cNvGraphicFramePr/>
          <p:nvPr>
            <p:extLst>
              <p:ext uri="{D42A27DB-BD31-4B8C-83A1-F6EECF244321}">
                <p14:modId xmlns:p14="http://schemas.microsoft.com/office/powerpoint/2010/main" val="23797551"/>
              </p:ext>
            </p:extLst>
          </p:nvPr>
        </p:nvGraphicFramePr>
        <p:xfrm>
          <a:off x="5979693" y="312821"/>
          <a:ext cx="6015791" cy="6485560"/>
        </p:xfrm>
        <a:graphic>
          <a:graphicData uri="http://schemas.openxmlformats.org/drawingml/2006/table">
            <a:tbl>
              <a:tblPr/>
              <a:tblGrid>
                <a:gridCol w="19418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739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51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Item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 marL="47160" marR="4716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1" strike="noStrike" spc="-1" dirty="0" smtClean="0">
                          <a:solidFill>
                            <a:srgbClr val="0000CC"/>
                          </a:solidFill>
                          <a:latin typeface="Times New Roman"/>
                        </a:rPr>
                        <a:t>Dimension</a:t>
                      </a:r>
                      <a:endParaRPr lang="en-US" sz="1400" b="0" strike="noStrike" spc="-1" dirty="0">
                        <a:latin typeface="Arial"/>
                      </a:endParaRPr>
                    </a:p>
                  </a:txBody>
                  <a:tcPr marL="47160" marR="4716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6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Length of the TPC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60" marR="4716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340cm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60" marR="4716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6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Outer radius of vessel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60" marR="4716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140cm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60" marR="4716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6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Inner radius of vessel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60" marR="4716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27 cm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60" marR="4716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3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Outer radius of the drift </a:t>
                      </a:r>
                      <a:r>
                        <a:rPr lang="en-US" sz="1200" b="1" strike="noStrike" spc="-1" dirty="0" smtClean="0">
                          <a:solidFill>
                            <a:srgbClr val="0000CC"/>
                          </a:solidFill>
                          <a:latin typeface="Times New Roman"/>
                        </a:rPr>
                        <a:t>volume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60" marR="4716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133cm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60" marR="4716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3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Inner radius of the drift volume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60" marR="4716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34cm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60" marR="4716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56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Length of the drift volume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60" marR="4716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170cm (of each half)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60" marR="4716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56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>
                          <a:solidFill>
                            <a:srgbClr val="0000CC"/>
                          </a:solidFill>
                          <a:latin typeface="Times New Roman"/>
                        </a:rPr>
                        <a:t>HV electrode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47160" marR="4716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Membrane at the center of the TPC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60" marR="4716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56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>
                          <a:solidFill>
                            <a:srgbClr val="0000CC"/>
                          </a:solidFill>
                          <a:latin typeface="Times New Roman"/>
                        </a:rPr>
                        <a:t>Electric field strength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47160" marR="4716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~140V/cm;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60" marR="4716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56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>
                          <a:solidFill>
                            <a:srgbClr val="0000CC"/>
                          </a:solidFill>
                          <a:latin typeface="Times New Roman"/>
                        </a:rPr>
                        <a:t>Magnetic field strength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47160" marR="4716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0.5 Tesla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60" marR="4716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56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>
                          <a:solidFill>
                            <a:srgbClr val="0000CC"/>
                          </a:solidFill>
                          <a:latin typeface="Times New Roman"/>
                        </a:rPr>
                        <a:t>Drift gas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47160" marR="4716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90% Ar+10% Methane, Atmospheric pres. + 2 mbar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60" marR="4716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56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>
                          <a:solidFill>
                            <a:srgbClr val="0000CC"/>
                          </a:solidFill>
                          <a:latin typeface="Times New Roman"/>
                        </a:rPr>
                        <a:t>Gas amplification factor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47160" marR="4716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~ 10</a:t>
                      </a:r>
                      <a:r>
                        <a:rPr lang="en-US" sz="1200" b="1" strike="noStrike" spc="-1" baseline="30000" dirty="0">
                          <a:solidFill>
                            <a:srgbClr val="0000CC"/>
                          </a:solidFill>
                          <a:latin typeface="Times New Roman"/>
                        </a:rPr>
                        <a:t>4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60" marR="4716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56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>
                          <a:solidFill>
                            <a:srgbClr val="0000CC"/>
                          </a:solidFill>
                          <a:latin typeface="Times New Roman"/>
                        </a:rPr>
                        <a:t>Drift velocity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47160" marR="4716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5.45 cm/µs;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60" marR="4716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56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>
                          <a:solidFill>
                            <a:srgbClr val="0000CC"/>
                          </a:solidFill>
                          <a:latin typeface="Times New Roman"/>
                        </a:rPr>
                        <a:t>Drift time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47160" marR="4716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&lt; 30µs;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60" marR="4716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56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>
                          <a:solidFill>
                            <a:srgbClr val="0000CC"/>
                          </a:solidFill>
                          <a:latin typeface="Times New Roman"/>
                        </a:rPr>
                        <a:t>Temperature stability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47160" marR="4716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&lt; 0.5°C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60" marR="4716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113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Number of readout chambers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60" marR="4716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24 (12 per each end-plate)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60" marR="4716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56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>
                          <a:solidFill>
                            <a:srgbClr val="0000CC"/>
                          </a:solidFill>
                          <a:latin typeface="Times New Roman"/>
                        </a:rPr>
                        <a:t>Segmentation in φ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47160" marR="4716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30°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60" marR="4716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56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Pad size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60" marR="4716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5x12mm</a:t>
                      </a:r>
                      <a:r>
                        <a:rPr lang="en-US" sz="1200" b="1" strike="noStrike" spc="-1" baseline="30000" dirty="0">
                          <a:solidFill>
                            <a:srgbClr val="0000CC"/>
                          </a:solidFill>
                          <a:latin typeface="Times New Roman"/>
                        </a:rPr>
                        <a:t>2</a:t>
                      </a: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 and 5x18mm</a:t>
                      </a:r>
                      <a:r>
                        <a:rPr lang="en-US" sz="1200" b="1" strike="noStrike" spc="-1" baseline="30000" dirty="0">
                          <a:solidFill>
                            <a:srgbClr val="0000CC"/>
                          </a:solidFill>
                          <a:latin typeface="Times New Roman"/>
                        </a:rPr>
                        <a:t>2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60" marR="4716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56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Number of pads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60" marR="4716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95232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60" marR="4716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56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>
                          <a:solidFill>
                            <a:srgbClr val="0000CC"/>
                          </a:solidFill>
                          <a:latin typeface="Times New Roman"/>
                        </a:rPr>
                        <a:t>Pad raw numbers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47160" marR="4716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53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60" marR="4716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4113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Pad numbers after zero suppression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60" marR="4716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&lt; 10%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60" marR="4716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056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>
                          <a:solidFill>
                            <a:srgbClr val="0000CC"/>
                          </a:solidFill>
                          <a:latin typeface="Times New Roman"/>
                        </a:rPr>
                        <a:t>Maximal event rate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47160" marR="4716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&lt; 7 kHz ( </a:t>
                      </a:r>
                      <a:r>
                        <a:rPr lang="en-US" sz="1200" b="1" strike="noStrike" spc="-1" dirty="0" err="1">
                          <a:solidFill>
                            <a:srgbClr val="0000CC"/>
                          </a:solidFill>
                          <a:latin typeface="Times New Roman"/>
                        </a:rPr>
                        <a:t>Lum</a:t>
                      </a: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. 10</a:t>
                      </a:r>
                      <a:r>
                        <a:rPr lang="en-US" sz="1200" b="1" strike="noStrike" spc="-1" baseline="30000" dirty="0">
                          <a:solidFill>
                            <a:srgbClr val="0000CC"/>
                          </a:solidFill>
                          <a:latin typeface="Times New Roman"/>
                        </a:rPr>
                        <a:t>27</a:t>
                      </a: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 )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60" marR="4716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056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>
                          <a:solidFill>
                            <a:srgbClr val="0000CC"/>
                          </a:solidFill>
                          <a:latin typeface="Times New Roman"/>
                        </a:rPr>
                        <a:t>Electronics shaping time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47160" marR="4716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~180 ns (FWHM)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60" marR="4716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056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>
                          <a:solidFill>
                            <a:srgbClr val="0000CC"/>
                          </a:solidFill>
                          <a:latin typeface="Times New Roman"/>
                        </a:rPr>
                        <a:t>Signal-to-noise ratio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47160" marR="4716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30:1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60" marR="4716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056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>
                          <a:solidFill>
                            <a:srgbClr val="0000CC"/>
                          </a:solidFill>
                          <a:latin typeface="Times New Roman"/>
                        </a:rPr>
                        <a:t>Signal dynamical range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47160" marR="4716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10 bits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60" marR="4716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056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>
                          <a:solidFill>
                            <a:srgbClr val="0000CC"/>
                          </a:solidFill>
                          <a:latin typeface="Times New Roman"/>
                        </a:rPr>
                        <a:t>Sampling rate</a:t>
                      </a:r>
                      <a:endParaRPr lang="en-US" sz="1200" b="0" strike="noStrike" spc="-1">
                        <a:latin typeface="Arial"/>
                      </a:endParaRPr>
                    </a:p>
                  </a:txBody>
                  <a:tcPr marL="47160" marR="4716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10 MHz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60" marR="4716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599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Sampling depth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60" marR="4716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tabLst>
                          <a:tab pos="0" algn="l"/>
                        </a:tabLst>
                      </a:pPr>
                      <a:r>
                        <a:rPr lang="en-US" sz="1200" b="1" strike="noStrike" spc="-1" dirty="0">
                          <a:solidFill>
                            <a:srgbClr val="0000CC"/>
                          </a:solidFill>
                          <a:latin typeface="Times New Roman"/>
                        </a:rPr>
                        <a:t>310 time buckets</a:t>
                      </a:r>
                      <a:endParaRPr lang="en-US" sz="1200" b="0" strike="noStrike" spc="-1" dirty="0">
                        <a:latin typeface="Arial"/>
                      </a:endParaRPr>
                    </a:p>
                  </a:txBody>
                  <a:tcPr marL="47160" marR="47160" marT="0" marB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1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</a:tbl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273589" y="6462077"/>
            <a:ext cx="620809" cy="330926"/>
          </a:xfrm>
        </p:spPr>
        <p:txBody>
          <a:bodyPr/>
          <a:lstStyle/>
          <a:p>
            <a:fld id="{D57F1E4F-1CFF-5643-939E-217C01CDF565}" type="slidenum">
              <a:rPr lang="en-US" sz="1400" b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</a:t>
            </a:fld>
            <a:endParaRPr lang="en-US" sz="1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54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28260" y="0"/>
            <a:ext cx="6160638" cy="37882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vessel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assembly</a:t>
            </a:r>
            <a:endParaRPr lang="ru-RU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9673389" y="6529202"/>
            <a:ext cx="1078764" cy="256611"/>
          </a:xfrm>
        </p:spPr>
        <p:txBody>
          <a:bodyPr tIns="0" bIns="0"/>
          <a:lstStyle/>
          <a:p>
            <a:fld id="{373D87D9-479E-49B0-8BB4-84E16197B3ED}" type="datetime1">
              <a:rPr lang="en-US" sz="1200" b="1" smtClean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11/30/2022</a:t>
            </a:fld>
            <a:endParaRPr lang="en-US" sz="1200" b="1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84212" y="6484802"/>
            <a:ext cx="6266043" cy="365125"/>
          </a:xfrm>
        </p:spPr>
        <p:txBody>
          <a:bodyPr/>
          <a:lstStyle/>
          <a:p>
            <a:r>
              <a:rPr lang="en-US" sz="1200" b="1" dirty="0" err="1" smtClean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S.Movchan</a:t>
            </a:r>
            <a:r>
              <a:rPr lang="en-US" sz="1200" b="1" dirty="0" smtClean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MPD TPC status, ICPPA-2022, Nov 29-Dec 2 2022, Moscow, Russia</a:t>
            </a:r>
            <a:endParaRPr lang="en-US" sz="1200" b="1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752153" y="6462077"/>
            <a:ext cx="1142245" cy="330926"/>
          </a:xfrm>
        </p:spPr>
        <p:txBody>
          <a:bodyPr/>
          <a:lstStyle/>
          <a:p>
            <a:fld id="{D57F1E4F-1CFF-5643-939E-217C01CDF565}" type="slidenum">
              <a:rPr lang="en-US" sz="1200" b="1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</a:t>
            </a:fld>
            <a:endParaRPr lang="en-US" sz="1200" b="1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91" y="135317"/>
            <a:ext cx="2471664" cy="2137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91" y="2438267"/>
            <a:ext cx="2471664" cy="184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\\DUB-SV-FS1\Projects\JINR\TPC-TOOLING\DESIGN\WORKDATA\Dmitriy.Osipov\Прочее\Для презентации\Концепция процесса сборки\Установка оболочки С4 на каркас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865" y="1000802"/>
            <a:ext cx="16795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\\DUB-SV-FS1\Projects\JINR\TPC-TOOLING\DESIGN\WORKDATA\Dmitriy.Osipov\Прочее\Для презентации\Концепция процесса сборки\Снятые спицы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001" y="2708757"/>
            <a:ext cx="16871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91" y="4562997"/>
            <a:ext cx="2471664" cy="185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 стрелкой 17"/>
          <p:cNvCxnSpPr>
            <a:cxnSpLocks noChangeShapeType="1"/>
          </p:cNvCxnSpPr>
          <p:nvPr/>
        </p:nvCxnSpPr>
        <p:spPr bwMode="auto">
          <a:xfrm flipH="1">
            <a:off x="1031461" y="1395128"/>
            <a:ext cx="3050497" cy="3519533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Прямая со стрелкой 17"/>
          <p:cNvCxnSpPr>
            <a:cxnSpLocks noChangeShapeType="1"/>
          </p:cNvCxnSpPr>
          <p:nvPr/>
        </p:nvCxnSpPr>
        <p:spPr bwMode="auto">
          <a:xfrm flipH="1">
            <a:off x="1946367" y="3154894"/>
            <a:ext cx="1647459" cy="1991956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2690492" y="4606138"/>
            <a:ext cx="3849733" cy="11695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C1-C2 and C3-C4 cylinder – </a:t>
            </a:r>
            <a:r>
              <a:rPr lang="en-US" sz="1400" b="1" dirty="0" smtClean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assembled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service wheels (2pc)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assembled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 membrane 		 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–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tested</a:t>
            </a:r>
            <a:endParaRPr lang="en-US" sz="1400" b="1" dirty="0">
              <a:solidFill>
                <a:srgbClr val="0F02B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field cage </a:t>
            </a:r>
            <a:r>
              <a:rPr lang="en-US" sz="1400" b="1" dirty="0" smtClean="0">
                <a:solidFill>
                  <a:srgbClr val="0F02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assembly    -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Jan-Feb 2023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vessel ready 	 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–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March 2023</a:t>
            </a:r>
          </a:p>
        </p:txBody>
      </p:sp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7351857" y="5997034"/>
            <a:ext cx="3542636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ru-RU" sz="1800" b="1" dirty="0" smtClean="0">
                <a:solidFill>
                  <a:srgbClr val="0000CC"/>
                </a:solidFill>
              </a:rPr>
              <a:t>TPC vessel assembly – </a:t>
            </a:r>
            <a:r>
              <a:rPr lang="en-US" altLang="ru-RU" sz="1800" b="1" dirty="0" smtClean="0"/>
              <a:t>in progress</a:t>
            </a:r>
            <a:endParaRPr lang="ru-RU" altLang="ru-RU" sz="1800" b="1" dirty="0" smtClean="0"/>
          </a:p>
        </p:txBody>
      </p:sp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1031460" y="3750176"/>
            <a:ext cx="643125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80000"/>
              <a:buBlip>
                <a:blip r:embed="rId7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ru-RU" sz="1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ISO-6</a:t>
            </a:r>
            <a:endParaRPr lang="ru-RU" altLang="ru-RU" sz="14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3612537" y="1887900"/>
            <a:ext cx="306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760" y="621607"/>
            <a:ext cx="3884539" cy="2190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5949215" y="2916767"/>
            <a:ext cx="200208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Service wheel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hermal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panels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(12pc)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681" y="325981"/>
            <a:ext cx="2207523" cy="2889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9051359" y="3276414"/>
            <a:ext cx="2986088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 service wheels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assembled</a:t>
            </a:r>
          </a:p>
        </p:txBody>
      </p:sp>
      <p:pic>
        <p:nvPicPr>
          <p:cNvPr id="44" name="Picture 2" descr="\\DUB-SV-FS1\Projects\JINR\TPC-TOOLING\DESIGN\WORKDATA\Dmitriy.Osipov\Прочее\Для презентации\Концепция процесса сборки\Снятые спицы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687" y="3648259"/>
            <a:ext cx="1670643" cy="175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Рисунок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322" y="3693253"/>
            <a:ext cx="3560064" cy="173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9134674" y="5492421"/>
            <a:ext cx="2309359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Rods (30 pc) -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assembled</a:t>
            </a:r>
          </a:p>
        </p:txBody>
      </p:sp>
      <p:cxnSp>
        <p:nvCxnSpPr>
          <p:cNvPr id="47" name="Прямая со стрелкой 3"/>
          <p:cNvCxnSpPr>
            <a:cxnSpLocks noChangeShapeType="1"/>
          </p:cNvCxnSpPr>
          <p:nvPr/>
        </p:nvCxnSpPr>
        <p:spPr bwMode="auto">
          <a:xfrm>
            <a:off x="7888324" y="3798483"/>
            <a:ext cx="1194975" cy="481233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TextBox 11"/>
          <p:cNvSpPr txBox="1">
            <a:spLocks noChangeArrowheads="1"/>
          </p:cNvSpPr>
          <p:nvPr/>
        </p:nvSpPr>
        <p:spPr bwMode="auto">
          <a:xfrm>
            <a:off x="913266" y="1838400"/>
            <a:ext cx="813043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80000"/>
              <a:buBlip>
                <a:blip r:embed="rId7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ru-RU" sz="14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Bld</a:t>
            </a:r>
            <a:r>
              <a:rPr lang="en-US" altLang="ru-RU" sz="1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r>
              <a:rPr lang="en-US" altLang="ru-RU" sz="14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217</a:t>
            </a:r>
            <a:endParaRPr lang="ru-RU" altLang="ru-RU" sz="14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243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9805737" y="6565298"/>
            <a:ext cx="946416" cy="220513"/>
          </a:xfrm>
        </p:spPr>
        <p:txBody>
          <a:bodyPr tIns="0" bIns="0"/>
          <a:lstStyle/>
          <a:p>
            <a:fld id="{373D87D9-479E-49B0-8BB4-84E16197B3ED}" type="datetime1">
              <a:rPr lang="en-US" sz="1200" b="1" smtClean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11/30/2022</a:t>
            </a:fld>
            <a:endParaRPr lang="en-US" sz="1200" b="1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84212" y="6484802"/>
            <a:ext cx="5704556" cy="365125"/>
          </a:xfrm>
        </p:spPr>
        <p:txBody>
          <a:bodyPr/>
          <a:lstStyle/>
          <a:p>
            <a:r>
              <a:rPr lang="en-US" sz="1200" b="1" dirty="0" err="1" smtClean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S.Movchan</a:t>
            </a:r>
            <a:r>
              <a:rPr lang="en-US" sz="1200" b="1" dirty="0" smtClean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MPD TPC status, ICPPA-2022, Nov 29-Dec 2 2022, Moscow, Russia</a:t>
            </a:r>
            <a:endParaRPr lang="en-US" sz="1200" b="1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478093" y="6462077"/>
            <a:ext cx="416305" cy="330926"/>
          </a:xfrm>
        </p:spPr>
        <p:txBody>
          <a:bodyPr/>
          <a:lstStyle/>
          <a:p>
            <a:fld id="{D57F1E4F-1CFF-5643-939E-217C01CDF565}" type="slidenum">
              <a:rPr lang="en-US" sz="1200" b="1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</a:t>
            </a:fld>
            <a:endParaRPr lang="en-US" sz="1200" b="1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0" y="3722882"/>
            <a:ext cx="2895600" cy="193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2156757" y="41344"/>
            <a:ext cx="8001000" cy="37882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</a:t>
            </a: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chambers and 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ating 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rid 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ystem (GGS): 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status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054" y="5790618"/>
            <a:ext cx="2464033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pc serial </a:t>
            </a:r>
            <a:r>
              <a:rPr lang="en-US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ROCs – 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READY!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IMG_20190415_16155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1" y="1079894"/>
            <a:ext cx="2884906" cy="216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81828" y="692175"/>
            <a:ext cx="2689980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set up for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 certification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075" y="802601"/>
            <a:ext cx="2894512" cy="217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51851" y="397798"/>
            <a:ext cx="2627552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set up for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pads calibration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66344" y="2744917"/>
            <a:ext cx="2784886" cy="83099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Leica MS60    - 1 </a:t>
            </a:r>
            <a:r>
              <a:rPr lang="en-US" sz="1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 resolution</a:t>
            </a:r>
            <a:endParaRPr lang="en-US" sz="1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Leica AT960   +/-10 </a:t>
            </a:r>
            <a:r>
              <a:rPr lang="en-US" sz="1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mkm</a:t>
            </a:r>
            <a:r>
              <a:rPr lang="ru-RU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+5 </a:t>
            </a:r>
            <a:r>
              <a:rPr lang="en-US" sz="1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mkm</a:t>
            </a:r>
            <a:r>
              <a:rPr 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/m</a:t>
            </a:r>
          </a:p>
          <a:p>
            <a:pPr>
              <a:defRPr/>
            </a:pPr>
            <a:r>
              <a:rPr 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Leica AT403   +/-15 </a:t>
            </a:r>
            <a:r>
              <a:rPr lang="en-US" sz="1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mkm</a:t>
            </a:r>
            <a:r>
              <a:rPr lang="ru-RU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r>
              <a:rPr 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mkm</a:t>
            </a:r>
            <a:r>
              <a:rPr 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/m</a:t>
            </a:r>
          </a:p>
          <a:p>
            <a:pPr>
              <a:defRPr/>
            </a:pPr>
            <a:r>
              <a:rPr 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Scanner AS1+AT960     +/-50 </a:t>
            </a:r>
            <a:r>
              <a:rPr lang="en-US" sz="1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mkm</a:t>
            </a:r>
            <a:endParaRPr lang="ru-RU" sz="1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" r="2"/>
          <a:stretch>
            <a:fillRect/>
          </a:stretch>
        </p:blipFill>
        <p:spPr bwMode="auto">
          <a:xfrm>
            <a:off x="3089845" y="4427836"/>
            <a:ext cx="2907378" cy="201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943475" y="4688334"/>
            <a:ext cx="1063112" cy="30777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+/- 30 </a:t>
            </a:r>
            <a:r>
              <a:rPr lang="en-US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mkm</a:t>
            </a:r>
            <a:endParaRPr lang="en-US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10855" y="4063003"/>
            <a:ext cx="2502411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 plane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unflatness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example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148" y="785257"/>
            <a:ext cx="2907378" cy="185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292382" y="408983"/>
            <a:ext cx="2510148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Check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pads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geometry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24287" y="858618"/>
            <a:ext cx="1579879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systematic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up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    	   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mkm</a:t>
            </a:r>
            <a:endParaRPr lang="en-US" sz="1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950" y="3377346"/>
            <a:ext cx="2951061" cy="16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218595" y="2973485"/>
            <a:ext cx="2746909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 set of ROC alignment marks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08148" y="5159676"/>
            <a:ext cx="2975366" cy="1261884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measurements to do for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ROCs</a:t>
            </a:r>
            <a:endParaRPr lang="en-US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calibration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ROC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marks and </a:t>
            </a:r>
            <a:endParaRPr lang="en-US" sz="14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3968 pads respect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ROC </a:t>
            </a:r>
            <a:endParaRPr lang="en-US" sz="14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“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 hole” 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in progress 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590" y="989012"/>
            <a:ext cx="2695634" cy="1519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9304352" y="608235"/>
            <a:ext cx="2895600" cy="30777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gating grid system: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set up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9143681" y="457685"/>
            <a:ext cx="20605" cy="6169855"/>
          </a:xfrm>
          <a:prstGeom prst="line">
            <a:avLst/>
          </a:prstGeom>
          <a:ln w="69850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838" y="4706206"/>
            <a:ext cx="2136775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9898214" y="4127485"/>
            <a:ext cx="1579879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Pulse rise time  </a:t>
            </a:r>
          </a:p>
          <a:p>
            <a:pPr algn="ctr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- 500 ns,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OK!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534728" y="5959260"/>
            <a:ext cx="2434848" cy="5232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Mass-production –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started</a:t>
            </a:r>
            <a:endParaRPr lang="en-US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Delivery to JINR –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Feb 2023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Рисунок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782" y="2570173"/>
            <a:ext cx="2672442" cy="1507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705976" y="3373559"/>
            <a:ext cx="1719467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pc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ROCs –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tested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3032938" y="556314"/>
            <a:ext cx="11367" cy="5884893"/>
          </a:xfrm>
          <a:prstGeom prst="line">
            <a:avLst/>
          </a:prstGeom>
          <a:ln w="69850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7236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9709483" y="6553267"/>
            <a:ext cx="1042669" cy="172386"/>
          </a:xfrm>
        </p:spPr>
        <p:txBody>
          <a:bodyPr tIns="0" bIns="0"/>
          <a:lstStyle/>
          <a:p>
            <a:fld id="{373D87D9-479E-49B0-8BB4-84E16197B3ED}" type="datetime1">
              <a:rPr lang="en-US" sz="1200" b="1" smtClean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11/30/2022</a:t>
            </a:fld>
            <a:endParaRPr lang="en-US" sz="1200" b="1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84212" y="6484802"/>
            <a:ext cx="5566544" cy="365125"/>
          </a:xfrm>
        </p:spPr>
        <p:txBody>
          <a:bodyPr/>
          <a:lstStyle/>
          <a:p>
            <a:r>
              <a:rPr lang="en-US" sz="1200" b="1" dirty="0" err="1" smtClean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S.Movchan</a:t>
            </a:r>
            <a:r>
              <a:rPr lang="en-US" sz="1200" b="1" dirty="0" smtClean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MPD TPC status, ICPPA-2022, Nov 29-Dec 2 2022, Moscow, Russia</a:t>
            </a:r>
            <a:endParaRPr lang="en-US" sz="1200" b="1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316268" y="6462077"/>
            <a:ext cx="578130" cy="330926"/>
          </a:xfrm>
        </p:spPr>
        <p:txBody>
          <a:bodyPr/>
          <a:lstStyle/>
          <a:p>
            <a:fld id="{D57F1E4F-1CFF-5643-939E-217C01CDF565}" type="slidenum">
              <a:rPr lang="en-US" sz="1200" b="1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</a:t>
            </a:fld>
            <a:endParaRPr lang="en-US" sz="1200" b="1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2156757" y="41344"/>
            <a:ext cx="8001000" cy="37882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Sub-systems: 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electronics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631" y="1650614"/>
            <a:ext cx="2524125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293" y="5092234"/>
            <a:ext cx="23368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4" t="32661" r="11436" b="28416"/>
          <a:stretch>
            <a:fillRect/>
          </a:stretch>
        </p:blipFill>
        <p:spPr bwMode="auto">
          <a:xfrm>
            <a:off x="174625" y="752014"/>
            <a:ext cx="2776538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830529-76B6-4B24-8457-32A6961FF451}"/>
              </a:ext>
            </a:extLst>
          </p:cNvPr>
          <p:cNvSpPr txBox="1"/>
          <p:nvPr/>
        </p:nvSpPr>
        <p:spPr>
          <a:xfrm>
            <a:off x="174625" y="373191"/>
            <a:ext cx="2847190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 version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FE</a:t>
            </a:r>
            <a:r>
              <a:rPr 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card: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50095" y="542948"/>
            <a:ext cx="2877198" cy="9848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DAQ prototype:</a:t>
            </a:r>
          </a:p>
          <a:p>
            <a:pPr algn="ctr" eaLnBrk="1" hangingPunct="1">
              <a:defRPr/>
            </a:pPr>
            <a:r>
              <a:rPr lang="en-US" alt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 FE cards, RCU prototypes, </a:t>
            </a:r>
          </a:p>
          <a:p>
            <a:pPr algn="ctr" eaLnBrk="1" hangingPunct="1">
              <a:defRPr/>
            </a:pPr>
            <a:r>
              <a:rPr lang="en-US" alt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ROC, 2pc LVDBs, server interface </a:t>
            </a:r>
          </a:p>
          <a:p>
            <a:pPr algn="ctr" eaLnBrk="1" hangingPunct="1">
              <a:defRPr/>
            </a:pPr>
            <a:r>
              <a:rPr lang="en-US" alt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board - </a:t>
            </a:r>
            <a:r>
              <a:rPr lang="en-US" alt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tests ongoing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" t="1270" r="4469" b="2003"/>
          <a:stretch>
            <a:fillRect/>
          </a:stretch>
        </p:blipFill>
        <p:spPr bwMode="auto">
          <a:xfrm>
            <a:off x="684212" y="1821634"/>
            <a:ext cx="2720973" cy="214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Диаграмма 16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3310802"/>
              </p:ext>
            </p:extLst>
          </p:nvPr>
        </p:nvGraphicFramePr>
        <p:xfrm>
          <a:off x="86941" y="3591613"/>
          <a:ext cx="2679180" cy="2252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318807" y="4732279"/>
            <a:ext cx="1222375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N=727 pc</a:t>
            </a:r>
          </a:p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(48%)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4625" y="5872222"/>
            <a:ext cx="3087447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ROCs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chambers will be completed </a:t>
            </a:r>
          </a:p>
          <a:p>
            <a:pPr algn="ctr" eaLnBrk="1" hangingPunct="1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the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 of 2022.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C45EA5-ADE6-4D43-85CC-86E534BB09BF}"/>
              </a:ext>
            </a:extLst>
          </p:cNvPr>
          <p:cNvSpPr txBox="1"/>
          <p:nvPr/>
        </p:nvSpPr>
        <p:spPr>
          <a:xfrm>
            <a:off x="6770244" y="5514212"/>
            <a:ext cx="4876800" cy="95408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727 FECs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1500 were produced.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Tests of the FEC  basic functionality were shown the target characteristics (Noise and stability).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Testing of the readout system for one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 is ongoing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1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943" y="877296"/>
            <a:ext cx="2471215" cy="139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529867" y="4233818"/>
            <a:ext cx="5322195" cy="11695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pc 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LVN9 were send back to Minsk:</a:t>
            </a:r>
          </a:p>
          <a:p>
            <a:pPr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modification connection of power cables to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LVN9 -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progress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modification of LVN9 output voltages to FECs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progress </a:t>
            </a:r>
          </a:p>
          <a:p>
            <a:pPr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test of LVN9 with cooling radiator  under full load (analog – 70 A, digital – 50 A) –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progress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607" y="2478276"/>
            <a:ext cx="2426455" cy="1633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7624903" y="514727"/>
            <a:ext cx="1499902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LVN9 stabilizer</a:t>
            </a:r>
            <a:endParaRPr lang="en-US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Рисунок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322" y="459136"/>
            <a:ext cx="1280575" cy="19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02" y="2362866"/>
            <a:ext cx="2623659" cy="174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9816366" y="90436"/>
            <a:ext cx="1499902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 water cooling</a:t>
            </a:r>
            <a:endParaRPr lang="en-US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135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9671957" y="6548199"/>
            <a:ext cx="1080196" cy="249647"/>
          </a:xfrm>
        </p:spPr>
        <p:txBody>
          <a:bodyPr tIns="0" bIns="0"/>
          <a:lstStyle/>
          <a:p>
            <a:fld id="{373D87D9-479E-49B0-8BB4-84E16197B3ED}" type="datetime1">
              <a:rPr lang="en-US" sz="1200" b="1" smtClean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11/30/2022</a:t>
            </a:fld>
            <a:endParaRPr lang="en-US" sz="1200" b="1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84212" y="6484802"/>
            <a:ext cx="6149725" cy="365125"/>
          </a:xfrm>
        </p:spPr>
        <p:txBody>
          <a:bodyPr/>
          <a:lstStyle/>
          <a:p>
            <a:r>
              <a:rPr lang="en-US" sz="1200" b="1" dirty="0" err="1" smtClean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S.Movchan</a:t>
            </a:r>
            <a:r>
              <a:rPr lang="en-US" sz="1200" b="1" dirty="0" smtClean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MPD TPC status, ICPPA-2022, Nov 29-Dec 2 2022, Moscow, Russia</a:t>
            </a:r>
            <a:endParaRPr lang="en-US" sz="1200" b="1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454063" y="6462077"/>
            <a:ext cx="440335" cy="330926"/>
          </a:xfrm>
        </p:spPr>
        <p:txBody>
          <a:bodyPr/>
          <a:lstStyle/>
          <a:p>
            <a:fld id="{D57F1E4F-1CFF-5643-939E-217C01CDF565}" type="slidenum">
              <a:rPr lang="en-US" sz="1200" b="1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6</a:t>
            </a:fld>
            <a:endParaRPr lang="en-US" sz="1200" b="1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2156757" y="77440"/>
            <a:ext cx="8001000" cy="37882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Sub-systems: 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LV+HV (CAEN)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20986" y="1342848"/>
            <a:ext cx="5050971" cy="46166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LV&amp;HV system based on CAEN rad. hard design:</a:t>
            </a:r>
          </a:p>
          <a:p>
            <a:pPr eaLnBrk="1" hangingPunct="1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(</a:t>
            </a:r>
            <a:r>
              <a:rPr lang="en-US" sz="1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to 2000 Gauss and 15 </a:t>
            </a:r>
            <a:r>
              <a:rPr lang="en-US" sz="1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kRad</a:t>
            </a:r>
            <a:r>
              <a:rPr lang="en-US" sz="1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power converters A3486 AC/DC  (380 V -&gt; 48 V)   – 15+3 pc</a:t>
            </a:r>
          </a:p>
          <a:p>
            <a:pPr eaLnBrk="1" hangingPunct="1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EASY3000 crates 			        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- 14+2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pc</a:t>
            </a:r>
          </a:p>
          <a:p>
            <a:pPr eaLnBrk="1" hangingPunct="1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LV module - A3100B</a:t>
            </a:r>
            <a:r>
              <a:rPr 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(8V/10</a:t>
            </a:r>
            <a:r>
              <a:rPr 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	         	        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48+8 pc</a:t>
            </a:r>
          </a:p>
          <a:p>
            <a:pPr eaLnBrk="1" hangingPunct="1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LV module - A3100HBP</a:t>
            </a:r>
            <a:r>
              <a:rPr 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(14V/5</a:t>
            </a:r>
            <a:r>
              <a:rPr 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	        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6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+2 pc</a:t>
            </a:r>
          </a:p>
          <a:p>
            <a:pPr eaLnBrk="1" hangingPunct="1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HV modules –A3540P (+4kV/1mA)	        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8+3 pc</a:t>
            </a:r>
          </a:p>
          <a:p>
            <a:pPr eaLnBrk="1" hangingPunct="1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HV modules –A3540N (- 4kV/1mA)	        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2+2 pc</a:t>
            </a:r>
            <a:endParaRPr lang="en-US" sz="14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sz="1400" b="1" i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sz="1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Status</a:t>
            </a:r>
            <a:r>
              <a:rPr lang="ru-RU" sz="1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defRPr/>
            </a:pPr>
            <a:r>
              <a:rPr lang="en-US" sz="1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LV+HV system: JINR-CAEN </a:t>
            </a:r>
            <a:r>
              <a:rPr lang="en-US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contract</a:t>
            </a: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signed</a:t>
            </a:r>
          </a:p>
          <a:p>
            <a:pPr eaLnBrk="1" hangingPunct="1">
              <a:defRPr/>
            </a:pPr>
            <a:r>
              <a:rPr lang="en-US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1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Expected delivery date to JINR: </a:t>
            </a:r>
            <a:r>
              <a:rPr lang="en-US" sz="1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August </a:t>
            </a:r>
            <a:r>
              <a:rPr lang="en-US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  <a:p>
            <a:pPr eaLnBrk="1" hangingPunct="1">
              <a:defRPr/>
            </a:pPr>
            <a:r>
              <a:rPr lang="en-US" sz="1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1400" b="1" i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sz="1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 </a:t>
            </a:r>
            <a:r>
              <a:rPr lang="en-US" sz="1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    –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tests ongoing</a:t>
            </a:r>
          </a:p>
          <a:p>
            <a:pPr eaLnBrk="1" hangingPunct="1">
              <a:defRPr/>
            </a:pPr>
            <a:endParaRPr lang="en-US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LV cables (halogen free, low smoke):</a:t>
            </a:r>
          </a:p>
          <a:p>
            <a:pPr eaLnBrk="1" hangingPunct="1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new cable S=50 mm2 – contract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signed </a:t>
            </a:r>
          </a:p>
          <a:p>
            <a:pPr eaLnBrk="1" hangingPunct="1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delivery date to JINR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Feb 2023</a:t>
            </a:r>
          </a:p>
          <a:p>
            <a:pPr eaLnBrk="1" hangingPunct="1">
              <a:defRPr/>
            </a:pPr>
            <a:endParaRPr lang="en-US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 cables - ordered </a:t>
            </a:r>
          </a:p>
          <a:p>
            <a:pPr eaLnBrk="1" hangingPunct="1">
              <a:defRPr/>
            </a:pPr>
            <a:endParaRPr lang="en-US" sz="1400" b="1" dirty="0">
              <a:solidFill>
                <a:srgbClr val="0000CC"/>
              </a:solidFill>
            </a:endParaRPr>
          </a:p>
        </p:txBody>
      </p:sp>
      <p:pic>
        <p:nvPicPr>
          <p:cNvPr id="11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624" y="2959065"/>
            <a:ext cx="2630734" cy="3468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Прямая со стрелкой 3"/>
          <p:cNvCxnSpPr>
            <a:cxnSpLocks noChangeShapeType="1"/>
          </p:cNvCxnSpPr>
          <p:nvPr/>
        </p:nvCxnSpPr>
        <p:spPr bwMode="auto">
          <a:xfrm>
            <a:off x="7053943" y="4271554"/>
            <a:ext cx="2097807" cy="352697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97" y="680630"/>
            <a:ext cx="3914775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517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9834833" y="6577331"/>
            <a:ext cx="917319" cy="196454"/>
          </a:xfrm>
        </p:spPr>
        <p:txBody>
          <a:bodyPr tIns="0" bIns="0"/>
          <a:lstStyle/>
          <a:p>
            <a:fld id="{373D87D9-479E-49B0-8BB4-84E16197B3ED}" type="datetime1">
              <a:rPr lang="en-US" sz="1200" b="1" smtClean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11/30/2022</a:t>
            </a:fld>
            <a:endParaRPr lang="en-US" sz="1200" b="1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84212" y="6484802"/>
            <a:ext cx="5519194" cy="365125"/>
          </a:xfrm>
        </p:spPr>
        <p:txBody>
          <a:bodyPr/>
          <a:lstStyle/>
          <a:p>
            <a:r>
              <a:rPr lang="en-US" sz="1200" b="1" dirty="0" err="1" smtClean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S.Movchan</a:t>
            </a:r>
            <a:r>
              <a:rPr lang="en-US" sz="1200" b="1" dirty="0" smtClean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MPD TPC status, ICPPA-2022, Nov 29-Dec 2 2022, Moscow, Russia</a:t>
            </a:r>
            <a:endParaRPr lang="en-US" sz="1200" b="1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446572" y="6462077"/>
            <a:ext cx="447826" cy="330926"/>
          </a:xfrm>
        </p:spPr>
        <p:txBody>
          <a:bodyPr/>
          <a:lstStyle/>
          <a:p>
            <a:fld id="{D57F1E4F-1CFF-5643-939E-217C01CDF565}" type="slidenum">
              <a:rPr lang="en-US" sz="1200" b="1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7</a:t>
            </a:fld>
            <a:endParaRPr lang="en-US" sz="1200" b="1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3068199" y="41344"/>
            <a:ext cx="5618601" cy="37882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Sub-systems: 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 and cooling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14" descr="P10100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42" y="1003929"/>
            <a:ext cx="3440109" cy="1870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18" descr="P10100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7" y="3021793"/>
            <a:ext cx="3509646" cy="2632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240814" y="1155263"/>
            <a:ext cx="1082348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 supply 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96167" y="2847099"/>
            <a:ext cx="65434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Racks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313378" y="5823193"/>
            <a:ext cx="2514600" cy="49244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Tests -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progress</a:t>
            </a:r>
          </a:p>
          <a:p>
            <a:pPr algn="ctr" eaLnBrk="1" hangingPunct="1">
              <a:defRPr/>
            </a:pPr>
            <a:r>
              <a:rPr lang="en-US" sz="1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(H20 and Q2 sensors  are replaced)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279284" y="2886169"/>
            <a:ext cx="1191352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volume 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imitator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998" y="861302"/>
            <a:ext cx="3211047" cy="1889464"/>
          </a:xfrm>
          <a:prstGeom prst="rect">
            <a:avLst/>
          </a:prstGeom>
          <a:noFill/>
          <a:ln w="9525">
            <a:solidFill>
              <a:schemeClr val="tx1">
                <a:alpha val="47842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5" t="11897" r="11189" b="4817"/>
          <a:stretch>
            <a:fillRect/>
          </a:stretch>
        </p:blipFill>
        <p:spPr bwMode="auto">
          <a:xfrm>
            <a:off x="3734582" y="2792466"/>
            <a:ext cx="3199069" cy="268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5" descr="Снимок_2019_04_15_16_26_51_4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8972" y="94646"/>
            <a:ext cx="2646362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490" y="456848"/>
            <a:ext cx="1336675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670" y="903233"/>
            <a:ext cx="1069805" cy="1165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0313474" y="215991"/>
            <a:ext cx="1635110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 set –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delivered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88071" y="5530695"/>
            <a:ext cx="4660899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contract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JINR-INP BSU (Minsk)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in progress</a:t>
            </a:r>
          </a:p>
          <a:p>
            <a:pPr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delivery –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September 2023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operation under manual control – during beam test 2024</a:t>
            </a:r>
          </a:p>
          <a:p>
            <a:pPr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fully automatic control –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September 2024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Image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" t="-11" r="-14" b="-11"/>
          <a:stretch>
            <a:fillRect/>
          </a:stretch>
        </p:blipFill>
        <p:spPr bwMode="auto">
          <a:xfrm>
            <a:off x="10155120" y="2180047"/>
            <a:ext cx="1902727" cy="2365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684212" y="553525"/>
            <a:ext cx="2383987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 (</a:t>
            </a:r>
            <a:r>
              <a:rPr lang="en-US" sz="1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/CH4, 90:10) 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385600" y="487841"/>
            <a:ext cx="181780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cooling system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558" y="4686304"/>
            <a:ext cx="2653078" cy="1748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1195178" y="5823193"/>
            <a:ext cx="939681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S=4x5 m2</a:t>
            </a:r>
          </a:p>
          <a:p>
            <a:pPr algn="ctr" eaLnBrk="1" hangingPunct="1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h=2.5 m</a:t>
            </a:r>
          </a:p>
        </p:txBody>
      </p:sp>
      <p:sp>
        <p:nvSpPr>
          <p:cNvPr id="2" name="Овал 1"/>
          <p:cNvSpPr/>
          <p:nvPr/>
        </p:nvSpPr>
        <p:spPr>
          <a:xfrm>
            <a:off x="10859097" y="3666656"/>
            <a:ext cx="1122378" cy="632907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597" y="2689355"/>
            <a:ext cx="2509231" cy="2639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7988785" y="2286287"/>
            <a:ext cx="926857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MPD hall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7110726" y="4436310"/>
            <a:ext cx="1122378" cy="632907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8210095" y="3064740"/>
            <a:ext cx="705547" cy="497512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 стрелкой 3"/>
          <p:cNvCxnSpPr>
            <a:cxnSpLocks noChangeShapeType="1"/>
          </p:cNvCxnSpPr>
          <p:nvPr/>
        </p:nvCxnSpPr>
        <p:spPr bwMode="auto">
          <a:xfrm>
            <a:off x="8228012" y="4937425"/>
            <a:ext cx="1752368" cy="622938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Прямая со стрелкой 3"/>
          <p:cNvCxnSpPr>
            <a:cxnSpLocks noChangeShapeType="1"/>
          </p:cNvCxnSpPr>
          <p:nvPr/>
        </p:nvCxnSpPr>
        <p:spPr bwMode="auto">
          <a:xfrm>
            <a:off x="8917515" y="3391848"/>
            <a:ext cx="1834638" cy="577389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TextBox 37"/>
          <p:cNvSpPr txBox="1"/>
          <p:nvPr/>
        </p:nvSpPr>
        <p:spPr>
          <a:xfrm>
            <a:off x="9834834" y="3080510"/>
            <a:ext cx="1208984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S=1.2x3.6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m2</a:t>
            </a:r>
          </a:p>
          <a:p>
            <a:pPr algn="ctr" eaLnBrk="1" hangingPunct="1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h=2.2 m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8060459" y="3654491"/>
            <a:ext cx="535723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MPD</a:t>
            </a:r>
            <a:endParaRPr lang="ru-RU" sz="1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0" name="Прямая со стрелкой 3"/>
          <p:cNvCxnSpPr>
            <a:cxnSpLocks noChangeShapeType="1"/>
          </p:cNvCxnSpPr>
          <p:nvPr/>
        </p:nvCxnSpPr>
        <p:spPr bwMode="auto">
          <a:xfrm flipV="1">
            <a:off x="8789509" y="767318"/>
            <a:ext cx="1162544" cy="451211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" name="Прямая со стрелкой 3"/>
          <p:cNvCxnSpPr>
            <a:cxnSpLocks noChangeShapeType="1"/>
          </p:cNvCxnSpPr>
          <p:nvPr/>
        </p:nvCxnSpPr>
        <p:spPr bwMode="auto">
          <a:xfrm flipH="1" flipV="1">
            <a:off x="10752153" y="1317171"/>
            <a:ext cx="668134" cy="377724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861699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9793705" y="6577331"/>
            <a:ext cx="958448" cy="184422"/>
          </a:xfrm>
        </p:spPr>
        <p:txBody>
          <a:bodyPr tIns="0" bIns="0"/>
          <a:lstStyle/>
          <a:p>
            <a:fld id="{373D87D9-479E-49B0-8BB4-84E16197B3ED}" type="datetime1">
              <a:rPr lang="en-US" sz="1200" b="1" smtClean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11/30/2022</a:t>
            </a:fld>
            <a:endParaRPr lang="en-US" sz="1200" b="1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84212" y="6484802"/>
            <a:ext cx="5993314" cy="365125"/>
          </a:xfrm>
        </p:spPr>
        <p:txBody>
          <a:bodyPr/>
          <a:lstStyle/>
          <a:p>
            <a:r>
              <a:rPr lang="en-US" sz="1200" b="1" dirty="0" err="1" smtClean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S.Movchan</a:t>
            </a:r>
            <a:r>
              <a:rPr lang="en-US" sz="1200" b="1" dirty="0" smtClean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MPD TPC status, ICPPA-2022, Nov 29-Dec 2 2022, Moscow, Russia</a:t>
            </a:r>
            <a:endParaRPr lang="en-US" sz="1200" b="1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62347" y="6462077"/>
            <a:ext cx="332051" cy="330926"/>
          </a:xfrm>
        </p:spPr>
        <p:txBody>
          <a:bodyPr/>
          <a:lstStyle/>
          <a:p>
            <a:fld id="{D57F1E4F-1CFF-5643-939E-217C01CDF565}" type="slidenum">
              <a:rPr lang="en-US" sz="1200" b="1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8</a:t>
            </a:fld>
            <a:endParaRPr lang="en-US" sz="1200" b="1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3007895" y="41344"/>
            <a:ext cx="6196263" cy="37882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Sub-systems: </a:t>
            </a:r>
            <a:r>
              <a:rPr 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calibration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3877" y="437266"/>
            <a:ext cx="4206421" cy="28586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1464" y="3493807"/>
            <a:ext cx="4181178" cy="2968270"/>
          </a:xfrm>
          <a:prstGeom prst="rect">
            <a:avLst/>
          </a:prstGeom>
        </p:spPr>
      </p:pic>
      <p:pic>
        <p:nvPicPr>
          <p:cNvPr id="9" name="Picture 263" descr="D:\AleksBag\Семинары&amp;Конференции\ППК по ФЧ 28-29 янв 2013_38-я сессия\TPC-I2_obre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74959"/>
            <a:ext cx="330993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95352" y="283377"/>
            <a:ext cx="1624034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Scheme for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½ TPC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3780080"/>
            <a:ext cx="3309938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“planes”      		   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</a:p>
          <a:p>
            <a:pPr eaLnBrk="1" hangingPunct="1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Micro-mirrors bundles per plane     -  4</a:t>
            </a:r>
          </a:p>
          <a:p>
            <a:pPr eaLnBrk="1" hangingPunct="1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Beams from micro-mirrors bundle  -  7</a:t>
            </a:r>
          </a:p>
          <a:p>
            <a:pPr eaLnBrk="1" hangingPunct="1">
              <a:defRPr/>
            </a:pP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“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tracks”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 =112</a:t>
            </a:r>
            <a:r>
              <a:rPr lang="ru-RU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х2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              - 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224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405" y="4867509"/>
            <a:ext cx="1556870" cy="1590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66024" y="5338358"/>
            <a:ext cx="1256883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micro-mirror </a:t>
            </a:r>
          </a:p>
          <a:p>
            <a:pPr algn="ctr" eaLnBrk="1" hangingPunct="1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bundles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 descr="Снимок_2019_09_09_16_07_41_18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832" y="674959"/>
            <a:ext cx="2042569" cy="1607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701832" y="706479"/>
            <a:ext cx="543739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93147" y="1706513"/>
            <a:ext cx="554960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29596" y="1792346"/>
            <a:ext cx="554960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25" descr="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501" y="2350812"/>
            <a:ext cx="3504251" cy="219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154" y="4734090"/>
            <a:ext cx="1897715" cy="165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9" descr="P1010009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410" y="782597"/>
            <a:ext cx="1552575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Прямая со стрелкой 3"/>
          <p:cNvCxnSpPr>
            <a:cxnSpLocks noChangeShapeType="1"/>
          </p:cNvCxnSpPr>
          <p:nvPr/>
        </p:nvCxnSpPr>
        <p:spPr bwMode="auto">
          <a:xfrm flipV="1">
            <a:off x="5626595" y="1061933"/>
            <a:ext cx="852582" cy="742791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3" name="Рисунок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886" y="5200216"/>
            <a:ext cx="1473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915721" y="4796660"/>
            <a:ext cx="1747530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beam monitor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29002" y="4317082"/>
            <a:ext cx="1678601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beam splitter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Прямая со стрелкой 3"/>
          <p:cNvCxnSpPr>
            <a:cxnSpLocks noChangeShapeType="1"/>
          </p:cNvCxnSpPr>
          <p:nvPr/>
        </p:nvCxnSpPr>
        <p:spPr bwMode="auto">
          <a:xfrm>
            <a:off x="4568302" y="3619430"/>
            <a:ext cx="33221" cy="1549765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757769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9669667" y="6553267"/>
            <a:ext cx="1082485" cy="232548"/>
          </a:xfrm>
        </p:spPr>
        <p:txBody>
          <a:bodyPr tIns="0" bIns="0"/>
          <a:lstStyle/>
          <a:p>
            <a:fld id="{373D87D9-479E-49B0-8BB4-84E16197B3ED}" type="datetime1">
              <a:rPr lang="en-US" sz="1200" b="1" smtClean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11/30/2022</a:t>
            </a:fld>
            <a:endParaRPr lang="en-US" sz="1200" b="1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84212" y="6484802"/>
            <a:ext cx="5740651" cy="365125"/>
          </a:xfrm>
        </p:spPr>
        <p:txBody>
          <a:bodyPr/>
          <a:lstStyle/>
          <a:p>
            <a:r>
              <a:rPr lang="en-US" sz="1200" b="1" dirty="0" err="1" smtClean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S.Movchan</a:t>
            </a:r>
            <a:r>
              <a:rPr lang="en-US" sz="1200" b="1" dirty="0" smtClean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MPD TPC status, ICPPA-2022, Nov 29-Dec 2 2022, Moscow, Russia</a:t>
            </a:r>
            <a:endParaRPr lang="en-US" sz="1200" b="1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155258" y="6462077"/>
            <a:ext cx="739140" cy="330926"/>
          </a:xfrm>
        </p:spPr>
        <p:txBody>
          <a:bodyPr/>
          <a:lstStyle/>
          <a:p>
            <a:fld id="{D57F1E4F-1CFF-5643-939E-217C01CDF565}" type="slidenum">
              <a:rPr lang="en-US" sz="1200" b="1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</a:t>
            </a:fld>
            <a:endParaRPr lang="en-US" sz="1200" b="1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2156757" y="41344"/>
            <a:ext cx="8001000" cy="37882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NICA-MPD-Platform (NMP)</a:t>
            </a:r>
            <a:endParaRPr lang="ru-RU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01CEE1B-2573-4ECC-A3C7-D938B4F5B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717" y="436519"/>
            <a:ext cx="4269367" cy="52931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A53989D-63F6-4D84-886C-874863892E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00" y="1219680"/>
            <a:ext cx="5761428" cy="4100486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6836471" y="506259"/>
            <a:ext cx="2833197" cy="1322541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6725919" y="4064000"/>
            <a:ext cx="2287452" cy="1142435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76442" y="666035"/>
            <a:ext cx="1285929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Common view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52555" y="5484397"/>
            <a:ext cx="1236236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+ ECAL</a:t>
            </a:r>
          </a:p>
          <a:p>
            <a:pPr eaLnBrk="1" hangingPunct="1">
              <a:defRPr/>
            </a:pP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cooling</a:t>
            </a:r>
            <a:endParaRPr lang="ru-RU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51953" y="5815746"/>
            <a:ext cx="238456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and integration –</a:t>
            </a:r>
          </a:p>
          <a:p>
            <a:pPr eaLnBrk="1" hangingPunct="1">
              <a:defRPr/>
            </a:pP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in progress … 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Прямая со стрелкой 3"/>
          <p:cNvCxnSpPr>
            <a:cxnSpLocks noChangeShapeType="1"/>
            <a:stCxn id="15" idx="3"/>
          </p:cNvCxnSpPr>
          <p:nvPr/>
        </p:nvCxnSpPr>
        <p:spPr bwMode="auto">
          <a:xfrm flipV="1">
            <a:off x="6888791" y="4659088"/>
            <a:ext cx="615095" cy="1086919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Прямая со стрелкой 3"/>
          <p:cNvCxnSpPr>
            <a:cxnSpLocks noChangeShapeType="1"/>
            <a:stCxn id="15" idx="3"/>
          </p:cNvCxnSpPr>
          <p:nvPr/>
        </p:nvCxnSpPr>
        <p:spPr bwMode="auto">
          <a:xfrm flipV="1">
            <a:off x="6888791" y="4659087"/>
            <a:ext cx="1442409" cy="1086920"/>
          </a:xfrm>
          <a:prstGeom prst="straightConnector1">
            <a:avLst/>
          </a:prstGeom>
          <a:noFill/>
          <a:ln w="34925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TextBox 26"/>
          <p:cNvSpPr txBox="1"/>
          <p:nvPr/>
        </p:nvSpPr>
        <p:spPr>
          <a:xfrm>
            <a:off x="9750706" y="591194"/>
            <a:ext cx="1404552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 equipment</a:t>
            </a:r>
          </a:p>
        </p:txBody>
      </p:sp>
    </p:spTree>
    <p:extLst>
      <p:ext uri="{BB962C8B-B14F-4D97-AF65-F5344CB8AC3E}">
        <p14:creationId xmlns:p14="http://schemas.microsoft.com/office/powerpoint/2010/main" val="2993945318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1406</TotalTime>
  <Words>1098</Words>
  <Application>Microsoft Office PowerPoint</Application>
  <PresentationFormat>Широкоэкранный</PresentationFormat>
  <Paragraphs>278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Century Gothic</vt:lpstr>
      <vt:lpstr>Times New Roman</vt:lpstr>
      <vt:lpstr>Wingdings 3</vt:lpstr>
      <vt:lpstr>Сектор</vt:lpstr>
      <vt:lpstr>MPD TPC Status (02.12.2022)</vt:lpstr>
      <vt:lpstr>MPD TPC main parameters</vt:lpstr>
      <vt:lpstr>TPC vessel assembly</vt:lpstr>
      <vt:lpstr>ROC chambers and gating grid system (GGS): status</vt:lpstr>
      <vt:lpstr>TPC Sub-systems: electronics</vt:lpstr>
      <vt:lpstr>TPC Sub-systems: LV+HV (CAEN)</vt:lpstr>
      <vt:lpstr>TPC Sub-systems: gas and cooling</vt:lpstr>
      <vt:lpstr>TPC Sub-systems: laser calibration</vt:lpstr>
      <vt:lpstr>NICA-MPD-Platform (NMP)</vt:lpstr>
      <vt:lpstr>MPD electronic platform</vt:lpstr>
      <vt:lpstr>Презентация PowerPoint</vt:lpstr>
      <vt:lpstr>TPC cabling and piping</vt:lpstr>
      <vt:lpstr>Tooling for Installation TPC to MPD</vt:lpstr>
      <vt:lpstr>Time schedule and 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MPD TPC Status (02.12.2022)</dc:title>
  <dc:creator>Пользователь Windows</dc:creator>
  <cp:lastModifiedBy>Пользователь Windows</cp:lastModifiedBy>
  <cp:revision>55</cp:revision>
  <dcterms:created xsi:type="dcterms:W3CDTF">2022-11-26T18:06:00Z</dcterms:created>
  <dcterms:modified xsi:type="dcterms:W3CDTF">2022-11-30T17:36:38Z</dcterms:modified>
</cp:coreProperties>
</file>