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54" r:id="rId3"/>
    <p:sldId id="375" r:id="rId4"/>
    <p:sldId id="362" r:id="rId5"/>
    <p:sldId id="363" r:id="rId6"/>
    <p:sldId id="366" r:id="rId7"/>
    <p:sldId id="358" r:id="rId8"/>
    <p:sldId id="372" r:id="rId9"/>
    <p:sldId id="376" r:id="rId10"/>
    <p:sldId id="377" r:id="rId11"/>
    <p:sldId id="368" r:id="rId12"/>
    <p:sldId id="380" r:id="rId13"/>
    <p:sldId id="340" r:id="rId14"/>
    <p:sldId id="378" r:id="rId15"/>
  </p:sldIdLst>
  <p:sldSz cx="9144000" cy="6858000" type="screen4x3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281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925" cy="496891"/>
          </a:xfrm>
          <a:prstGeom prst="rect">
            <a:avLst/>
          </a:prstGeom>
        </p:spPr>
        <p:txBody>
          <a:bodyPr vert="horz" lIns="92017" tIns="46008" rIns="92017" bIns="460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152" y="0"/>
            <a:ext cx="2945925" cy="496891"/>
          </a:xfrm>
          <a:prstGeom prst="rect">
            <a:avLst/>
          </a:prstGeom>
        </p:spPr>
        <p:txBody>
          <a:bodyPr vert="horz" lIns="92017" tIns="46008" rIns="92017" bIns="46008" rtlCol="0"/>
          <a:lstStyle>
            <a:lvl1pPr algn="r">
              <a:defRPr sz="1300"/>
            </a:lvl1pPr>
          </a:lstStyle>
          <a:p>
            <a:fld id="{3EEEC752-937F-4205-B833-EB8181823A12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17" tIns="46008" rIns="92017" bIns="460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6" y="4716461"/>
            <a:ext cx="5438140" cy="4468816"/>
          </a:xfrm>
          <a:prstGeom prst="rect">
            <a:avLst/>
          </a:prstGeom>
        </p:spPr>
        <p:txBody>
          <a:bodyPr vert="horz" lIns="92017" tIns="46008" rIns="92017" bIns="460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325"/>
            <a:ext cx="2945925" cy="496890"/>
          </a:xfrm>
          <a:prstGeom prst="rect">
            <a:avLst/>
          </a:prstGeom>
        </p:spPr>
        <p:txBody>
          <a:bodyPr vert="horz" lIns="92017" tIns="46008" rIns="92017" bIns="460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152" y="9431325"/>
            <a:ext cx="2945925" cy="496890"/>
          </a:xfrm>
          <a:prstGeom prst="rect">
            <a:avLst/>
          </a:prstGeom>
        </p:spPr>
        <p:txBody>
          <a:bodyPr vert="horz" lIns="92017" tIns="46008" rIns="92017" bIns="46008" rtlCol="0" anchor="b"/>
          <a:lstStyle>
            <a:lvl1pPr algn="r">
              <a:defRPr sz="1300"/>
            </a:lvl1pPr>
          </a:lstStyle>
          <a:p>
            <a:fld id="{D4E739DD-F789-4593-B237-5E413192F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739DD-F789-4593-B237-5E413192F1A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D719-AA0C-47D5-AA79-C93A7A547A14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CD673-E7BF-49DF-BB42-10FEBCCF4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D719-AA0C-47D5-AA79-C93A7A547A14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CD673-E7BF-49DF-BB42-10FEBCCF4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D719-AA0C-47D5-AA79-C93A7A547A14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CD673-E7BF-49DF-BB42-10FEBCCF4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D719-AA0C-47D5-AA79-C93A7A547A14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CD673-E7BF-49DF-BB42-10FEBCCF4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D719-AA0C-47D5-AA79-C93A7A547A14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CD673-E7BF-49DF-BB42-10FEBCCF4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D719-AA0C-47D5-AA79-C93A7A547A14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CD673-E7BF-49DF-BB42-10FEBCCF4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D719-AA0C-47D5-AA79-C93A7A547A14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CD673-E7BF-49DF-BB42-10FEBCCF4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D719-AA0C-47D5-AA79-C93A7A547A14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CD673-E7BF-49DF-BB42-10FEBCCF4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D719-AA0C-47D5-AA79-C93A7A547A14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CD673-E7BF-49DF-BB42-10FEBCCF4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D719-AA0C-47D5-AA79-C93A7A547A14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CD673-E7BF-49DF-BB42-10FEBCCF4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D719-AA0C-47D5-AA79-C93A7A547A14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CD673-E7BF-49DF-BB42-10FEBCCF4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1D719-AA0C-47D5-AA79-C93A7A547A14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CD673-E7BF-49DF-BB42-10FEBCCF4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4" y="58747"/>
            <a:ext cx="8858280" cy="1298551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1600" b="1" dirty="0" smtClean="0"/>
              <a:t>Analog spectrometer of the DGFRS-2 setup: status and developments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en-US" sz="2000" b="1" dirty="0" smtClean="0">
                <a:solidFill>
                  <a:srgbClr val="002060"/>
                </a:solidFill>
              </a:rPr>
              <a:t/>
            </a:r>
            <a:br>
              <a:rPr lang="en-US" sz="2000" b="1" dirty="0" smtClean="0">
                <a:solidFill>
                  <a:srgbClr val="002060"/>
                </a:solidFill>
              </a:rPr>
            </a:br>
            <a:r>
              <a:rPr lang="en-US" sz="1400" b="1" i="1" u="sng" dirty="0" smtClean="0">
                <a:solidFill>
                  <a:srgbClr val="FFFF00"/>
                </a:solidFill>
              </a:rPr>
              <a:t>Yu.S.Tsyganov</a:t>
            </a:r>
            <a:r>
              <a:rPr lang="en-US" sz="1400" b="1" i="1" baseline="30000" dirty="0" smtClean="0">
                <a:solidFill>
                  <a:srgbClr val="FFFF00"/>
                </a:solidFill>
              </a:rPr>
              <a:t>1</a:t>
            </a:r>
            <a:r>
              <a:rPr lang="en-US" sz="1400" b="1" i="1" dirty="0" smtClean="0">
                <a:solidFill>
                  <a:srgbClr val="FFFF00"/>
                </a:solidFill>
              </a:rPr>
              <a:t>, D.Ibadullaev</a:t>
            </a:r>
            <a:r>
              <a:rPr lang="en-US" sz="1400" b="1" i="1" baseline="30000" dirty="0" smtClean="0">
                <a:solidFill>
                  <a:srgbClr val="FFFF00"/>
                </a:solidFill>
              </a:rPr>
              <a:t>1,2,3</a:t>
            </a:r>
            <a:r>
              <a:rPr lang="en-US" sz="1400" b="1" i="1" dirty="0" smtClean="0">
                <a:solidFill>
                  <a:srgbClr val="FFFF00"/>
                </a:solidFill>
              </a:rPr>
              <a:t>, A.N.Polyakov</a:t>
            </a:r>
            <a:r>
              <a:rPr lang="en-US" sz="1400" b="1" i="1" baseline="30000" dirty="0" smtClean="0">
                <a:solidFill>
                  <a:srgbClr val="FFFF00"/>
                </a:solidFill>
              </a:rPr>
              <a:t>1</a:t>
            </a:r>
            <a:r>
              <a:rPr lang="en-US" sz="1400" b="1" i="1" dirty="0" smtClean="0">
                <a:solidFill>
                  <a:srgbClr val="FFFF00"/>
                </a:solidFill>
              </a:rPr>
              <a:t>, A.A.Voinov</a:t>
            </a:r>
            <a:r>
              <a:rPr lang="en-US" sz="1400" b="1" i="1" baseline="30000" dirty="0" smtClean="0">
                <a:solidFill>
                  <a:srgbClr val="FFFF00"/>
                </a:solidFill>
              </a:rPr>
              <a:t>1</a:t>
            </a:r>
            <a:r>
              <a:rPr lang="en-US" sz="1400" b="1" i="1" dirty="0" smtClean="0">
                <a:solidFill>
                  <a:srgbClr val="FFFF00"/>
                </a:solidFill>
              </a:rPr>
              <a:t>, M.V.Shumeiko</a:t>
            </a:r>
            <a:r>
              <a:rPr lang="en-US" sz="1400" b="1" i="1" baseline="30000" dirty="0" smtClean="0">
                <a:solidFill>
                  <a:srgbClr val="FFFF00"/>
                </a:solidFill>
              </a:rPr>
              <a:t>1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en-US" sz="1200" i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200" i="1" dirty="0" smtClean="0">
                <a:solidFill>
                  <a:srgbClr val="FFFF00"/>
                </a:solidFill>
              </a:rPr>
              <a:t>1- JINR, </a:t>
            </a:r>
            <a:r>
              <a:rPr lang="en-US" sz="1200" i="1" dirty="0" err="1" smtClean="0">
                <a:solidFill>
                  <a:srgbClr val="FFFF00"/>
                </a:solidFill>
              </a:rPr>
              <a:t>Dubna</a:t>
            </a:r>
            <a:r>
              <a:rPr lang="en-US" sz="1200" i="1" dirty="0" smtClean="0">
                <a:solidFill>
                  <a:srgbClr val="FFFF00"/>
                </a:solidFill>
              </a:rPr>
              <a:t>  </a:t>
            </a:r>
            <a:r>
              <a:rPr lang="en-US" sz="1200" i="1" dirty="0" smtClean="0">
                <a:solidFill>
                  <a:srgbClr val="FFC000"/>
                </a:solidFill>
              </a:rPr>
              <a:t>2- INP</a:t>
            </a:r>
            <a:r>
              <a:rPr lang="en-US" sz="1200" i="1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sz="1200" i="1" dirty="0" err="1" smtClean="0">
                <a:solidFill>
                  <a:srgbClr val="FFC000"/>
                </a:solidFill>
              </a:rPr>
              <a:t>Almaty</a:t>
            </a:r>
            <a:r>
              <a:rPr lang="en-US" sz="1200" i="1" dirty="0" smtClean="0">
                <a:solidFill>
                  <a:srgbClr val="FFC000"/>
                </a:solidFill>
              </a:rPr>
              <a:t>,</a:t>
            </a:r>
            <a:r>
              <a:rPr lang="ru-RU" sz="1200" i="1" dirty="0" smtClean="0">
                <a:solidFill>
                  <a:srgbClr val="FFC000"/>
                </a:solidFill>
              </a:rPr>
              <a:t> 3- </a:t>
            </a:r>
            <a:r>
              <a:rPr lang="en-US" sz="1200" i="1" dirty="0" err="1" smtClean="0">
                <a:solidFill>
                  <a:srgbClr val="FFC000"/>
                </a:solidFill>
              </a:rPr>
              <a:t>Humilev</a:t>
            </a:r>
            <a:r>
              <a:rPr lang="en-US" sz="1200" i="1" dirty="0" smtClean="0">
                <a:solidFill>
                  <a:srgbClr val="FFC000"/>
                </a:solidFill>
              </a:rPr>
              <a:t>  University, Astana</a:t>
            </a:r>
            <a:r>
              <a:rPr lang="ru-RU" sz="1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2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8" y="1357298"/>
            <a:ext cx="3071802" cy="107157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marL="342900" indent="-342900" algn="l">
              <a:buAutoNum type="arabicPeriod"/>
            </a:pPr>
            <a:r>
              <a:rPr lang="en-US" sz="1000" b="1" i="1" dirty="0" smtClean="0">
                <a:solidFill>
                  <a:srgbClr val="7030A0"/>
                </a:solidFill>
              </a:rPr>
              <a:t>Introduction. Field of interest: </a:t>
            </a:r>
            <a:r>
              <a:rPr lang="en-US" sz="800" b="1" dirty="0" smtClean="0">
                <a:solidFill>
                  <a:schemeClr val="tx1"/>
                </a:solidFill>
              </a:rPr>
              <a:t>Synthesis of SHE at the </a:t>
            </a:r>
            <a:r>
              <a:rPr lang="en-US" sz="800" b="1" dirty="0" err="1" smtClean="0">
                <a:solidFill>
                  <a:schemeClr val="tx1"/>
                </a:solidFill>
              </a:rPr>
              <a:t>Dubna</a:t>
            </a:r>
            <a:r>
              <a:rPr lang="en-US" sz="800" b="1" dirty="0" smtClean="0">
                <a:solidFill>
                  <a:schemeClr val="tx1"/>
                </a:solidFill>
              </a:rPr>
              <a:t> Gas-Filled Recoil Separator </a:t>
            </a:r>
          </a:p>
          <a:p>
            <a:pPr marL="342900" indent="-342900" algn="l">
              <a:buAutoNum type="arabicPlain" startAt="2"/>
            </a:pPr>
            <a:r>
              <a:rPr lang="en-US" sz="800" b="1" dirty="0" smtClean="0">
                <a:solidFill>
                  <a:schemeClr val="tx1"/>
                </a:solidFill>
              </a:rPr>
              <a:t>New gas-filled separator      (DGFRS-2)</a:t>
            </a:r>
          </a:p>
          <a:p>
            <a:pPr marL="342900" indent="-342900" algn="l">
              <a:buAutoNum type="arabicPeriod" startAt="3"/>
            </a:pPr>
            <a:r>
              <a:rPr lang="en-US" sz="800" b="1" dirty="0" smtClean="0">
                <a:solidFill>
                  <a:schemeClr val="tx1"/>
                </a:solidFill>
              </a:rPr>
              <a:t>New  spectrometer complex of the DGFRS-2. Examples of application in HI induced nuclear reaction. </a:t>
            </a:r>
            <a:r>
              <a:rPr lang="en-US" sz="800" b="1" i="1" dirty="0" smtClean="0">
                <a:solidFill>
                  <a:srgbClr val="FF0000"/>
                </a:solidFill>
              </a:rPr>
              <a:t>Flexible scenario(algorithms)  of “active correlations” method</a:t>
            </a:r>
            <a:endParaRPr lang="en-US" sz="800" b="1" dirty="0" smtClean="0">
              <a:solidFill>
                <a:schemeClr val="tx1"/>
              </a:solidFill>
            </a:endParaRPr>
          </a:p>
          <a:p>
            <a:pPr marL="342900" indent="-342900" algn="l">
              <a:buAutoNum type="arabicPeriod" startAt="4"/>
            </a:pPr>
            <a:r>
              <a:rPr lang="en-US" sz="800" b="1" dirty="0" smtClean="0">
                <a:solidFill>
                  <a:schemeClr val="tx1"/>
                </a:solidFill>
              </a:rPr>
              <a:t>SUMMARY </a:t>
            </a:r>
            <a:endParaRPr lang="en-US" sz="800" b="1" dirty="0" smtClean="0">
              <a:solidFill>
                <a:srgbClr val="00B050"/>
              </a:solidFill>
            </a:endParaRPr>
          </a:p>
          <a:p>
            <a:pPr marL="342900" indent="-342900" algn="just"/>
            <a:endParaRPr lang="en-US" sz="1000" b="1" dirty="0" smtClean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05115" y="71414"/>
            <a:ext cx="2967479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800" b="1" dirty="0" smtClean="0"/>
              <a:t>6th International Conference on Particle Physics and Astrophysics</a:t>
            </a:r>
            <a:endParaRPr lang="ru-RU" sz="800" dirty="0" smtClean="0"/>
          </a:p>
          <a:p>
            <a:pPr algn="ctr"/>
            <a:endParaRPr lang="ru-RU" sz="1000" b="1" cap="all" spc="0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" name="Рисунок 9" descr="P10609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06" y="2428868"/>
            <a:ext cx="3071834" cy="42862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5720" y="1151737"/>
            <a:ext cx="7429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* </a:t>
            </a:r>
            <a:r>
              <a:rPr lang="en-US" sz="1100" b="1" i="1" dirty="0" smtClean="0"/>
              <a:t>In more wide sense : collaboration FLNR(</a:t>
            </a:r>
            <a:r>
              <a:rPr lang="en-US" sz="1100" b="1" i="1" dirty="0" err="1" smtClean="0"/>
              <a:t>Dubna</a:t>
            </a:r>
            <a:r>
              <a:rPr lang="en-US" sz="1100" b="1" i="1" dirty="0" smtClean="0"/>
              <a:t>, Russia), ORNL( Oak Ridge, USA), IMP (Lanzhou, China)</a:t>
            </a:r>
            <a:endParaRPr lang="ru-RU" sz="11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3259159" y="1714488"/>
            <a:ext cx="57903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Field of interest: </a:t>
            </a:r>
            <a:r>
              <a:rPr lang="en-US" sz="10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Nucl</a:t>
            </a:r>
            <a:r>
              <a:rPr lang="en-US" sz="1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Phys.</a:t>
            </a:r>
            <a:r>
              <a:rPr lang="en-US" sz="1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 heavy ion</a:t>
            </a:r>
            <a:r>
              <a:rPr lang="ru-RU" sz="1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 </a:t>
            </a:r>
            <a:r>
              <a:rPr lang="en-US" sz="1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induced complete fusion reactions-&gt;synthesis/properties SHE</a:t>
            </a:r>
          </a:p>
          <a:p>
            <a:r>
              <a:rPr lang="en-US" sz="1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detection system  RT algorithm of background signals suppression</a:t>
            </a:r>
            <a:endParaRPr lang="ru-RU" sz="10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143240" y="2428869"/>
            <a:ext cx="5945740" cy="4286280"/>
          </a:xfrm>
          <a:prstGeom prst="rect">
            <a:avLst/>
          </a:prstGeom>
          <a:noFill/>
          <a:ln w="38100"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5485666" y="3845486"/>
            <a:ext cx="37221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-1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1) </a:t>
            </a:r>
            <a:r>
              <a:rPr lang="en-US" sz="2400" dirty="0" smtClean="0"/>
              <a:t>N</a:t>
            </a:r>
            <a:r>
              <a:rPr lang="ru-RU" sz="2400" dirty="0" err="1" smtClean="0"/>
              <a:t>atural</a:t>
            </a:r>
            <a:r>
              <a:rPr lang="ru-RU" sz="2400" dirty="0" smtClean="0"/>
              <a:t> (</a:t>
            </a:r>
            <a:r>
              <a:rPr lang="ru-RU" sz="1400" b="1" i="1" dirty="0" err="1" smtClean="0"/>
              <a:t>trivial</a:t>
            </a:r>
            <a:r>
              <a:rPr lang="ru-RU" sz="2400" dirty="0" smtClean="0"/>
              <a:t>) </a:t>
            </a:r>
            <a:r>
              <a:rPr lang="ru-RU" sz="2400" dirty="0" err="1" smtClean="0"/>
              <a:t>algorithm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000100" y="1714488"/>
            <a:ext cx="388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err="1" smtClean="0"/>
              <a:t>n</a:t>
            </a:r>
            <a:r>
              <a:rPr lang="ru-RU" dirty="0" smtClean="0"/>
              <a:t> </a:t>
            </a:r>
            <a:r>
              <a:rPr lang="ru-RU" dirty="0" err="1" smtClean="0"/>
              <a:t>steps</a:t>
            </a:r>
            <a:r>
              <a:rPr lang="ru-RU" dirty="0" smtClean="0"/>
              <a:t>, 1 &lt; </a:t>
            </a:r>
            <a:r>
              <a:rPr lang="ru-RU" b="1" i="1" dirty="0" err="1" smtClean="0"/>
              <a:t>n</a:t>
            </a:r>
            <a:r>
              <a:rPr lang="ru-RU" dirty="0" smtClean="0"/>
              <a:t> &lt; N</a:t>
            </a:r>
            <a:r>
              <a:rPr lang="ru-RU" baseline="-25000" dirty="0" smtClean="0"/>
              <a:t>0 </a:t>
            </a:r>
            <a:r>
              <a:rPr lang="ru-RU" b="1" i="1" dirty="0" smtClean="0"/>
              <a:t>OR</a:t>
            </a:r>
            <a:r>
              <a:rPr lang="ru-RU" dirty="0" smtClean="0"/>
              <a:t> </a:t>
            </a:r>
            <a:r>
              <a:rPr lang="ru-RU" dirty="0" err="1" smtClean="0"/>
              <a:t>beam</a:t>
            </a:r>
            <a:r>
              <a:rPr lang="ru-RU" dirty="0" smtClean="0"/>
              <a:t> </a:t>
            </a:r>
            <a:r>
              <a:rPr lang="ru-RU" dirty="0" err="1" smtClean="0"/>
              <a:t>stop</a:t>
            </a:r>
            <a:r>
              <a:rPr lang="ru-RU" dirty="0" smtClean="0"/>
              <a:t> occurs</a:t>
            </a:r>
            <a:endParaRPr lang="ru-RU" baseline="-25000" dirty="0"/>
          </a:p>
        </p:txBody>
      </p:sp>
      <p:pic>
        <p:nvPicPr>
          <p:cNvPr id="5" name="Рисунок 4" descr="115-long.bmp"/>
          <p:cNvPicPr>
            <a:picLocks noChangeAspect="1"/>
          </p:cNvPicPr>
          <p:nvPr/>
        </p:nvPicPr>
        <p:blipFill>
          <a:blip r:embed="rId2"/>
          <a:srcRect l="15994" t="4374" r="36909" b="23330"/>
          <a:stretch>
            <a:fillRect/>
          </a:stretch>
        </p:blipFill>
        <p:spPr>
          <a:xfrm>
            <a:off x="1214414" y="2161811"/>
            <a:ext cx="4776762" cy="41247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14942" y="3500438"/>
            <a:ext cx="2215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0</a:t>
            </a:r>
            <a:r>
              <a:rPr lang="en-US" baseline="30000" dirty="0" smtClean="0"/>
              <a:t>ER-a</a:t>
            </a:r>
            <a:r>
              <a:rPr lang="en-US" dirty="0" smtClean="0"/>
              <a:t>=1 s …</a:t>
            </a:r>
            <a:r>
              <a:rPr lang="en-US" dirty="0" err="1" smtClean="0"/>
              <a:t>t</a:t>
            </a:r>
            <a:r>
              <a:rPr lang="en-US" baseline="-25000" dirty="0" err="1" smtClean="0"/>
              <a:t>fin</a:t>
            </a:r>
            <a:r>
              <a:rPr lang="en-US" baseline="30000" dirty="0" err="1" smtClean="0"/>
              <a:t>ER</a:t>
            </a:r>
            <a:r>
              <a:rPr lang="en-US" baseline="30000" dirty="0" smtClean="0"/>
              <a:t>-a</a:t>
            </a:r>
            <a:r>
              <a:rPr lang="en-US" dirty="0" smtClean="0"/>
              <a:t>=10 s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rot="10800000">
            <a:off x="3600562" y="3573464"/>
            <a:ext cx="9000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14744" y="3786190"/>
            <a:ext cx="1033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 off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2) Flexible scenario  for RT background suppression method</a:t>
            </a:r>
            <a:b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(probability)</a:t>
            </a:r>
            <a:endParaRPr lang="ru-RU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071546"/>
            <a:ext cx="3940502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N</a:t>
            </a:r>
            <a:r>
              <a:rPr lang="en-US" sz="1100" baseline="-25000" dirty="0" err="1" smtClean="0"/>
              <a:t>b</a:t>
            </a:r>
            <a:r>
              <a:rPr lang="en-US" sz="1100" dirty="0" smtClean="0"/>
              <a:t> &lt; N</a:t>
            </a:r>
            <a:r>
              <a:rPr lang="en-US" sz="1100" baseline="-25000" dirty="0" smtClean="0"/>
              <a:t>0</a:t>
            </a:r>
            <a:r>
              <a:rPr lang="en-US" sz="1100" dirty="0" smtClean="0"/>
              <a:t> – one can consider as an optimization criterion;</a:t>
            </a:r>
          </a:p>
          <a:p>
            <a:r>
              <a:rPr lang="en-US" sz="1100" dirty="0" smtClean="0"/>
              <a:t>It means, that, if (e.g.) </a:t>
            </a:r>
            <a:r>
              <a:rPr lang="en-US" sz="1100" i="1" dirty="0" err="1" smtClean="0">
                <a:solidFill>
                  <a:srgbClr val="00B050"/>
                </a:solidFill>
              </a:rPr>
              <a:t>N</a:t>
            </a:r>
            <a:r>
              <a:rPr lang="en-US" sz="1100" i="1" baseline="-25000" dirty="0" err="1" smtClean="0">
                <a:solidFill>
                  <a:srgbClr val="00B050"/>
                </a:solidFill>
              </a:rPr>
              <a:t>b</a:t>
            </a:r>
            <a:r>
              <a:rPr lang="en-US" sz="1100" i="1" dirty="0" smtClean="0">
                <a:solidFill>
                  <a:srgbClr val="00B050"/>
                </a:solidFill>
              </a:rPr>
              <a:t>=10 and T</a:t>
            </a:r>
            <a:r>
              <a:rPr lang="en-US" sz="1100" i="1" baseline="-25000" dirty="0" smtClean="0">
                <a:solidFill>
                  <a:srgbClr val="00B050"/>
                </a:solidFill>
              </a:rPr>
              <a:t>PAUSE</a:t>
            </a:r>
            <a:r>
              <a:rPr lang="en-US" sz="1100" i="1" dirty="0" smtClean="0">
                <a:solidFill>
                  <a:srgbClr val="00B050"/>
                </a:solidFill>
              </a:rPr>
              <a:t>=100 s,</a:t>
            </a:r>
          </a:p>
          <a:p>
            <a:r>
              <a:rPr lang="en-US" sz="1100" dirty="0" smtClean="0"/>
              <a:t>Then </a:t>
            </a:r>
            <a:r>
              <a:rPr lang="en-US" sz="1100" dirty="0" smtClean="0">
                <a:sym typeface="Wingdings" pitchFamily="2" charset="2"/>
              </a:rPr>
              <a:t> beam loss value is equal to: 1000 s= 100*1000/24/3600=</a:t>
            </a:r>
          </a:p>
          <a:p>
            <a:r>
              <a:rPr lang="en-US" sz="1100" dirty="0" smtClean="0">
                <a:sym typeface="Wingdings" pitchFamily="2" charset="2"/>
              </a:rPr>
              <a:t> </a:t>
            </a:r>
            <a:r>
              <a:rPr lang="en-US" sz="1100" dirty="0" smtClean="0">
                <a:solidFill>
                  <a:srgbClr val="FF0000"/>
                </a:solidFill>
                <a:sym typeface="Wingdings" pitchFamily="2" charset="2"/>
              </a:rPr>
              <a:t>0.12%</a:t>
            </a:r>
          </a:p>
          <a:p>
            <a:r>
              <a:rPr lang="en-US" sz="1100" dirty="0" smtClean="0">
                <a:sym typeface="Wingdings" pitchFamily="2" charset="2"/>
              </a:rPr>
              <a:t>.. Is a very good compromise value!</a:t>
            </a:r>
            <a:endParaRPr lang="ru-RU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3011677" y="1857364"/>
            <a:ext cx="1417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/>
              <a:t>To start this process </a:t>
            </a:r>
            <a:r>
              <a:rPr lang="en-US" sz="1000" i="1" dirty="0" smtClean="0">
                <a:sym typeface="Wingdings" pitchFamily="2" charset="2"/>
              </a:rPr>
              <a:t></a:t>
            </a:r>
          </a:p>
          <a:p>
            <a:r>
              <a:rPr lang="en-US" sz="1000" i="1" dirty="0" smtClean="0"/>
              <a:t>In the YDA C++ code </a:t>
            </a:r>
          </a:p>
          <a:p>
            <a:r>
              <a:rPr lang="en-US" sz="1000" i="1" dirty="0" smtClean="0">
                <a:sym typeface="Wingdings" pitchFamily="2" charset="2"/>
              </a:rPr>
              <a:t>press  Button “Autopilot1”…</a:t>
            </a:r>
            <a:endParaRPr lang="ru-RU" sz="1000" i="1" dirty="0"/>
          </a:p>
        </p:txBody>
      </p:sp>
      <p:pic>
        <p:nvPicPr>
          <p:cNvPr id="8" name="Рисунок 7" descr="flex3.bmp"/>
          <p:cNvPicPr>
            <a:picLocks noChangeAspect="1"/>
          </p:cNvPicPr>
          <p:nvPr/>
        </p:nvPicPr>
        <p:blipFill>
          <a:blip r:embed="rId2"/>
          <a:srcRect l="8813" t="10078" r="12486" b="5279"/>
          <a:stretch>
            <a:fillRect/>
          </a:stretch>
        </p:blipFill>
        <p:spPr>
          <a:xfrm>
            <a:off x="460855" y="1785926"/>
            <a:ext cx="2639430" cy="2172436"/>
          </a:xfrm>
          <a:prstGeom prst="rect">
            <a:avLst/>
          </a:prstGeom>
        </p:spPr>
      </p:pic>
      <p:pic>
        <p:nvPicPr>
          <p:cNvPr id="9" name="Рисунок 8" descr="flex4.bmp"/>
          <p:cNvPicPr>
            <a:picLocks noChangeAspect="1"/>
          </p:cNvPicPr>
          <p:nvPr/>
        </p:nvPicPr>
        <p:blipFill>
          <a:blip r:embed="rId3"/>
          <a:srcRect l="10282" t="18236" r="32316" b="5279"/>
          <a:stretch>
            <a:fillRect/>
          </a:stretch>
        </p:blipFill>
        <p:spPr>
          <a:xfrm>
            <a:off x="464284" y="4119101"/>
            <a:ext cx="2250328" cy="22947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3257" y="642918"/>
            <a:ext cx="330090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00050" indent="-400050"/>
            <a:r>
              <a:rPr lang="en-US" sz="1400" b="1" dirty="0" smtClean="0">
                <a:solidFill>
                  <a:srgbClr val="C00000"/>
                </a:solidFill>
              </a:rPr>
              <a:t>#1 </a:t>
            </a:r>
            <a:r>
              <a:rPr lang="en-US" sz="1100" b="1" dirty="0" err="1" smtClean="0">
                <a:solidFill>
                  <a:srgbClr val="C00000"/>
                </a:solidFill>
              </a:rPr>
              <a:t>N</a:t>
            </a:r>
            <a:r>
              <a:rPr lang="en-US" sz="1100" b="1" baseline="-25000" dirty="0" err="1" smtClean="0">
                <a:solidFill>
                  <a:srgbClr val="C00000"/>
                </a:solidFill>
              </a:rPr>
              <a:t>b</a:t>
            </a:r>
            <a:r>
              <a:rPr lang="en-US" sz="1100" b="1" dirty="0" smtClean="0">
                <a:solidFill>
                  <a:srgbClr val="C00000"/>
                </a:solidFill>
              </a:rPr>
              <a:t>/day</a:t>
            </a:r>
            <a:r>
              <a:rPr lang="en-US" sz="1100" b="1" dirty="0" smtClean="0">
                <a:solidFill>
                  <a:schemeClr val="accent1"/>
                </a:solidFill>
              </a:rPr>
              <a:t> as an optimizing parameter,</a:t>
            </a:r>
          </a:p>
          <a:p>
            <a:pPr marL="400050" indent="-400050"/>
            <a:r>
              <a:rPr lang="en-US" sz="1100" b="1" dirty="0" err="1" smtClean="0">
                <a:solidFill>
                  <a:schemeClr val="accent1"/>
                </a:solidFill>
              </a:rPr>
              <a:t>N</a:t>
            </a:r>
            <a:r>
              <a:rPr lang="en-US" sz="1100" b="1" baseline="-25000" dirty="0" err="1" smtClean="0">
                <a:solidFill>
                  <a:schemeClr val="accent1"/>
                </a:solidFill>
              </a:rPr>
              <a:t>b</a:t>
            </a:r>
            <a:r>
              <a:rPr lang="en-US" sz="1100" b="1" dirty="0" smtClean="0">
                <a:solidFill>
                  <a:schemeClr val="accent1"/>
                </a:solidFill>
              </a:rPr>
              <a:t> is “ER-</a:t>
            </a:r>
            <a:r>
              <a:rPr lang="el-GR" sz="1100" b="1" dirty="0" smtClean="0">
                <a:solidFill>
                  <a:schemeClr val="accent1"/>
                </a:solidFill>
                <a:latin typeface="Calibri"/>
              </a:rPr>
              <a:t>α</a:t>
            </a:r>
            <a:r>
              <a:rPr lang="en-US" sz="1100" b="1" dirty="0" smtClean="0">
                <a:solidFill>
                  <a:schemeClr val="accent1"/>
                </a:solidFill>
                <a:latin typeface="Calibri"/>
              </a:rPr>
              <a:t> “ random correlation number expectation</a:t>
            </a:r>
            <a:endParaRPr lang="ru-RU" sz="1100" b="1" dirty="0">
              <a:solidFill>
                <a:schemeClr val="accent1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16200000" flipH="1">
            <a:off x="1607323" y="3607595"/>
            <a:ext cx="6000792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 descr="fAutoPilot2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349" y="3786190"/>
            <a:ext cx="3547427" cy="27146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500958" y="4929198"/>
            <a:ext cx="11384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June 2022</a:t>
            </a:r>
          </a:p>
          <a:p>
            <a:r>
              <a:rPr lang="en-US" dirty="0" smtClean="0"/>
              <a:t>~4 </a:t>
            </a:r>
            <a:r>
              <a:rPr lang="en-US" dirty="0" err="1" smtClean="0"/>
              <a:t>pmcA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20" name="Рисунок 19" descr="Fl_287.bmp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23721" y="1071546"/>
            <a:ext cx="3248741" cy="275969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786314" y="714356"/>
            <a:ext cx="1710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t</a:t>
            </a:r>
            <a:r>
              <a:rPr lang="en-US" sz="1400" i="1" baseline="-25000" dirty="0" smtClean="0"/>
              <a:t>0</a:t>
            </a:r>
            <a:r>
              <a:rPr lang="en-US" sz="1400" i="1" dirty="0" smtClean="0"/>
              <a:t>=50 </a:t>
            </a:r>
            <a:r>
              <a:rPr lang="en-US" sz="1400" i="1" dirty="0" err="1" smtClean="0"/>
              <a:t>ms.</a:t>
            </a:r>
            <a:r>
              <a:rPr lang="en-US" sz="1400" i="1" dirty="0" smtClean="0"/>
              <a:t>..</a:t>
            </a:r>
            <a:r>
              <a:rPr lang="en-US" sz="1400" i="1" dirty="0" err="1" smtClean="0"/>
              <a:t>t</a:t>
            </a:r>
            <a:r>
              <a:rPr lang="en-US" sz="1400" i="1" baseline="-25000" dirty="0" err="1" smtClean="0"/>
              <a:t>fin</a:t>
            </a:r>
            <a:r>
              <a:rPr lang="en-US" sz="1400" i="1" dirty="0" smtClean="0"/>
              <a:t>=19,7 s </a:t>
            </a:r>
            <a:endParaRPr lang="ru-RU" sz="1400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6286512" y="3071810"/>
            <a:ext cx="2141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baseline="30000" dirty="0" smtClean="0"/>
              <a:t>242</a:t>
            </a:r>
            <a:r>
              <a:rPr lang="en-US" i="1" dirty="0" smtClean="0"/>
              <a:t>Pu+</a:t>
            </a:r>
            <a:r>
              <a:rPr lang="en-US" i="1" baseline="30000" dirty="0" smtClean="0"/>
              <a:t>48</a:t>
            </a:r>
            <a:r>
              <a:rPr lang="en-US" i="1" dirty="0" smtClean="0"/>
              <a:t>Ca</a:t>
            </a:r>
            <a:r>
              <a:rPr lang="en-US" i="1" dirty="0" smtClean="0">
                <a:sym typeface="Wingdings" pitchFamily="2" charset="2"/>
              </a:rPr>
              <a:t></a:t>
            </a:r>
            <a:r>
              <a:rPr lang="en-US" i="1" baseline="30000" dirty="0" smtClean="0">
                <a:sym typeface="Wingdings" pitchFamily="2" charset="2"/>
              </a:rPr>
              <a:t>287</a:t>
            </a:r>
            <a:r>
              <a:rPr lang="en-US" i="1" dirty="0" smtClean="0">
                <a:sym typeface="Wingdings" pitchFamily="2" charset="2"/>
              </a:rPr>
              <a:t>Fl+3n</a:t>
            </a:r>
            <a:endParaRPr lang="ru-RU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6947460" y="2786058"/>
            <a:ext cx="15536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Beam intensity ~ 1.6 </a:t>
            </a:r>
            <a:r>
              <a:rPr lang="en-US" sz="1050" dirty="0" err="1" smtClean="0"/>
              <a:t>pµA</a:t>
            </a:r>
            <a:endParaRPr lang="ru-RU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Autofit/>
          </a:bodyPr>
          <a:lstStyle/>
          <a:p>
            <a:r>
              <a:rPr lang="en-US" sz="2200" dirty="0" smtClean="0"/>
              <a:t>…few words about DSSSD </a:t>
            </a:r>
            <a:r>
              <a:rPr lang="ru-RU" sz="2200" dirty="0" smtClean="0"/>
              <a:t>(</a:t>
            </a:r>
            <a:r>
              <a:rPr lang="en-US" sz="1400" dirty="0" smtClean="0"/>
              <a:t>radiation</a:t>
            </a:r>
            <a:r>
              <a:rPr lang="ru-RU" sz="2200" dirty="0" smtClean="0"/>
              <a:t>)</a:t>
            </a:r>
            <a:r>
              <a:rPr lang="en-US" sz="2200" dirty="0" smtClean="0"/>
              <a:t> stability</a:t>
            </a:r>
            <a:r>
              <a:rPr lang="ru-RU" sz="2200" dirty="0" smtClean="0"/>
              <a:t> </a:t>
            </a:r>
            <a:r>
              <a:rPr lang="ru-RU" sz="1050" dirty="0" smtClean="0"/>
              <a:t>(</a:t>
            </a:r>
            <a:r>
              <a:rPr lang="en-US" sz="1050" dirty="0" smtClean="0"/>
              <a:t>itself, </a:t>
            </a:r>
            <a:r>
              <a:rPr lang="en-US" sz="1050" dirty="0" err="1" smtClean="0"/>
              <a:t>param’s</a:t>
            </a:r>
            <a:r>
              <a:rPr lang="en-US" sz="1050" dirty="0" smtClean="0"/>
              <a:t>)</a:t>
            </a:r>
            <a:endParaRPr lang="ru-RU" sz="105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714356"/>
            <a:ext cx="3357586" cy="234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857356" y="785794"/>
            <a:ext cx="19442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10" dirty="0" smtClean="0"/>
              <a:t>// as a rough estimate</a:t>
            </a:r>
            <a:r>
              <a:rPr lang="en-US" sz="1600" dirty="0" smtClean="0"/>
              <a:t>…</a:t>
            </a:r>
            <a:endParaRPr lang="ru-RU" sz="1600" dirty="0"/>
          </a:p>
        </p:txBody>
      </p:sp>
      <p:pic>
        <p:nvPicPr>
          <p:cNvPr id="13" name="Рисунок 12" descr="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760" y="3246710"/>
            <a:ext cx="2333100" cy="353987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57422" y="5429264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Table 17 from p. 92</a:t>
            </a:r>
          </a:p>
          <a:p>
            <a:r>
              <a:rPr lang="en-US" sz="900" b="1" dirty="0" smtClean="0"/>
              <a:t>Three ref. points: p,</a:t>
            </a:r>
            <a:r>
              <a:rPr lang="el-GR" sz="900" b="1" dirty="0" smtClean="0">
                <a:latin typeface="Calibri"/>
              </a:rPr>
              <a:t>α</a:t>
            </a:r>
            <a:r>
              <a:rPr lang="en-US" sz="900" b="1" dirty="0" smtClean="0">
                <a:latin typeface="Calibri"/>
              </a:rPr>
              <a:t>, FF</a:t>
            </a:r>
            <a:r>
              <a:rPr lang="en-US" sz="900" b="1" dirty="0" smtClean="0"/>
              <a:t> </a:t>
            </a:r>
          </a:p>
          <a:p>
            <a:r>
              <a:rPr lang="en-US" sz="900" b="1" dirty="0" smtClean="0"/>
              <a:t>Base – </a:t>
            </a:r>
          </a:p>
          <a:p>
            <a:r>
              <a:rPr lang="en-US" sz="900" b="1" dirty="0" smtClean="0"/>
              <a:t>Wilkins formula for PH</a:t>
            </a:r>
            <a:r>
              <a:rPr lang="en-US" sz="900" dirty="0" smtClean="0"/>
              <a:t>D</a:t>
            </a:r>
            <a:endParaRPr lang="ru-RU" sz="900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rot="10800000">
            <a:off x="1714480" y="5643578"/>
            <a:ext cx="571504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9" name="Рисунок 18" descr="RadStab1.png"/>
          <p:cNvPicPr>
            <a:picLocks noChangeAspect="1"/>
          </p:cNvPicPr>
          <p:nvPr/>
        </p:nvPicPr>
        <p:blipFill>
          <a:blip r:embed="rId4"/>
          <a:srcRect l="875" t="1503" r="43303" b="73925"/>
          <a:stretch>
            <a:fillRect/>
          </a:stretch>
        </p:blipFill>
        <p:spPr>
          <a:xfrm>
            <a:off x="3786182" y="3429001"/>
            <a:ext cx="5129384" cy="3286148"/>
          </a:xfrm>
          <a:prstGeom prst="rect">
            <a:avLst/>
          </a:prstGeom>
        </p:spPr>
      </p:pic>
      <p:pic>
        <p:nvPicPr>
          <p:cNvPr id="22" name="Рисунок 21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767649" y="785794"/>
            <a:ext cx="3304945" cy="271397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572396" y="1142984"/>
            <a:ext cx="1016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~5 months</a:t>
            </a:r>
          </a:p>
          <a:p>
            <a:r>
              <a:rPr lang="en-US" sz="1200" dirty="0" smtClean="0"/>
              <a:t>of irradiation</a:t>
            </a:r>
            <a:endParaRPr lang="ru-RU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7572396" y="1785926"/>
            <a:ext cx="10001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48 front strips</a:t>
            </a:r>
            <a:endParaRPr lang="ru-RU" sz="11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7799351" y="2143116"/>
            <a:ext cx="63030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U-400</a:t>
            </a:r>
            <a:endParaRPr lang="ru-RU" sz="1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5" name="Рисунок 14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4271" t="7287" r="3524" b="2789"/>
          <a:stretch/>
        </p:blipFill>
        <p:spPr bwMode="auto">
          <a:xfrm>
            <a:off x="3500430" y="1071546"/>
            <a:ext cx="2571768" cy="22860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96136" y="332656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60432" y="6303802"/>
            <a:ext cx="467544" cy="375763"/>
          </a:xfrm>
        </p:spPr>
        <p:txBody>
          <a:bodyPr/>
          <a:lstStyle/>
          <a:p>
            <a:pPr>
              <a:defRPr/>
            </a:pPr>
            <a:fld id="{13818234-1F14-4FCC-93A4-3C7784A039CF}" type="slidenum">
              <a:rPr lang="ru-RU" smtClean="0">
                <a:solidFill>
                  <a:srgbClr val="FFC000"/>
                </a:solidFill>
              </a:rPr>
              <a:pPr>
                <a:defRPr/>
              </a:pPr>
              <a:t>13</a:t>
            </a:fld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4068553"/>
            <a:ext cx="235718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summary</a:t>
            </a:r>
            <a:r>
              <a:rPr lang="en-US" sz="2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:</a:t>
            </a:r>
            <a:endParaRPr lang="ru-RU" sz="2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44" y="4572008"/>
            <a:ext cx="88583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 smtClean="0">
              <a:solidFill>
                <a:srgbClr val="FFFF00"/>
              </a:solidFill>
            </a:endParaRPr>
          </a:p>
          <a:p>
            <a:pPr marL="342900" indent="-342900">
              <a:buAutoNum type="arabicParenR"/>
            </a:pPr>
            <a:r>
              <a:rPr lang="en-US" b="1" i="1" dirty="0" smtClean="0"/>
              <a:t>Long-term</a:t>
            </a:r>
            <a:r>
              <a:rPr lang="en-US" i="1" dirty="0" smtClean="0"/>
              <a:t> experiments were successfully performed with a new analog spectrometer</a:t>
            </a:r>
          </a:p>
          <a:p>
            <a:pPr marL="342900" indent="-342900">
              <a:buAutoNum type="arabicParenR"/>
            </a:pPr>
            <a:endParaRPr lang="ru-RU" i="1" dirty="0" smtClean="0"/>
          </a:p>
          <a:p>
            <a:pPr marL="342900" indent="-342900"/>
            <a:r>
              <a:rPr lang="ru-RU" b="1" i="1" dirty="0" smtClean="0"/>
              <a:t>2</a:t>
            </a:r>
            <a:r>
              <a:rPr lang="en-US" b="1" i="1" dirty="0" smtClean="0"/>
              <a:t>) flexible</a:t>
            </a:r>
            <a:r>
              <a:rPr lang="en-US" sz="1600" dirty="0" smtClean="0"/>
              <a:t> scenario for </a:t>
            </a:r>
            <a:r>
              <a:rPr lang="en-US" sz="1600" i="1" dirty="0" smtClean="0"/>
              <a:t>ER-alpha</a:t>
            </a:r>
            <a:r>
              <a:rPr lang="en-US" sz="1600" dirty="0" smtClean="0"/>
              <a:t> sequences search algorithm has been tested during a few hours  tests in the </a:t>
            </a:r>
            <a:r>
              <a:rPr lang="en-US" sz="1600" baseline="30000" dirty="0" smtClean="0"/>
              <a:t>48</a:t>
            </a:r>
            <a:r>
              <a:rPr lang="en-US" sz="1600" dirty="0" smtClean="0"/>
              <a:t>Ca beams up to ~7 p</a:t>
            </a:r>
            <a:r>
              <a:rPr lang="el-GR" sz="1600" dirty="0" smtClean="0"/>
              <a:t>μ</a:t>
            </a:r>
            <a:r>
              <a:rPr lang="en-US" sz="1600" dirty="0" smtClean="0"/>
              <a:t>A;</a:t>
            </a:r>
          </a:p>
          <a:p>
            <a:pPr marL="342900" indent="-342900">
              <a:buAutoNum type="arabicParenR" startAt="2"/>
            </a:pPr>
            <a:endParaRPr lang="en-US" sz="1600" dirty="0" smtClean="0"/>
          </a:p>
          <a:p>
            <a:pPr marL="342900" indent="-342900"/>
            <a:r>
              <a:rPr lang="en-US" sz="1600" b="1" dirty="0" smtClean="0"/>
              <a:t>3) System is </a:t>
            </a:r>
            <a:r>
              <a:rPr lang="en-US" b="1" i="1" dirty="0" smtClean="0"/>
              <a:t>ready</a:t>
            </a:r>
            <a:r>
              <a:rPr lang="en-US" sz="1600" dirty="0" smtClean="0"/>
              <a:t> for nearest future experiments with </a:t>
            </a:r>
            <a:r>
              <a:rPr lang="en-US" sz="1600" baseline="30000" dirty="0" smtClean="0"/>
              <a:t>48</a:t>
            </a:r>
            <a:r>
              <a:rPr lang="en-US" sz="1600" dirty="0" smtClean="0"/>
              <a:t>Ca, </a:t>
            </a:r>
            <a:r>
              <a:rPr lang="en-US" sz="1600" baseline="30000" dirty="0" smtClean="0"/>
              <a:t>50</a:t>
            </a:r>
            <a:r>
              <a:rPr lang="en-US" sz="1600" dirty="0" smtClean="0"/>
              <a:t>Ti,</a:t>
            </a:r>
            <a:r>
              <a:rPr lang="en-US" sz="1600" baseline="30000" dirty="0" smtClean="0"/>
              <a:t>54</a:t>
            </a:r>
            <a:r>
              <a:rPr lang="en-US" sz="1600" dirty="0" smtClean="0"/>
              <a:t>Cr projectile.</a:t>
            </a:r>
          </a:p>
          <a:p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14974" y="142852"/>
            <a:ext cx="37861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/>
              <a:t>6th International Conference on Particle Physics and Astrophysics</a:t>
            </a:r>
            <a:endParaRPr lang="ru-RU" sz="1000" dirty="0"/>
          </a:p>
        </p:txBody>
      </p:sp>
      <p:pic>
        <p:nvPicPr>
          <p:cNvPr id="11" name="Picture 2" descr="C:\Users\Roman\RAD-2017\20170530_1115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1301" y="357167"/>
            <a:ext cx="5905542" cy="442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523712" y="1214422"/>
            <a:ext cx="10486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FLNR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345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2071679"/>
            <a:ext cx="5357850" cy="341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357554" y="5643578"/>
            <a:ext cx="328782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The DGFRS-2 </a:t>
            </a: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tea</a:t>
            </a:r>
            <a:r>
              <a:rPr lang="en-US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 2020</a:t>
            </a:r>
            <a:endParaRPr lang="ru-RU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0574" y="500042"/>
            <a:ext cx="39399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Thank you for attention</a:t>
            </a:r>
            <a:r>
              <a:rPr lang="en-US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!</a:t>
            </a:r>
            <a:endParaRPr lang="ru-RU" sz="3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7" name="5-конечная звезда 6"/>
          <p:cNvSpPr/>
          <p:nvPr/>
        </p:nvSpPr>
        <p:spPr>
          <a:xfrm>
            <a:off x="5143504" y="3786190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7858148" y="4143380"/>
            <a:ext cx="214314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6500826" y="3786190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8215338" y="3929066"/>
            <a:ext cx="71438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929190" y="71414"/>
            <a:ext cx="414340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New discovery is </a:t>
            </a:r>
          </a:p>
          <a:p>
            <a:r>
              <a:rPr lang="en-US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only a new discovery,</a:t>
            </a:r>
          </a:p>
          <a:p>
            <a:r>
              <a:rPr lang="en-US" sz="2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but, new methodology</a:t>
            </a:r>
          </a:p>
          <a:p>
            <a:r>
              <a:rPr lang="en-US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is several new discoveries!</a:t>
            </a:r>
          </a:p>
          <a:p>
            <a:r>
              <a:rPr lang="en-US" sz="2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© Prof. V.V. </a:t>
            </a:r>
            <a:r>
              <a:rPr lang="en-US" sz="2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Volkov</a:t>
            </a:r>
            <a:r>
              <a:rPr lang="en-US" sz="2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(FLNR, JINR)</a:t>
            </a:r>
            <a:endParaRPr lang="ru-RU" sz="2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00496" y="6009521"/>
            <a:ext cx="24080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rgbClr val="7030A0"/>
                </a:solidFill>
              </a:rPr>
              <a:t>( </a:t>
            </a:r>
            <a:r>
              <a:rPr lang="en-US" sz="1050" b="1" i="1" dirty="0" smtClean="0">
                <a:solidFill>
                  <a:srgbClr val="FF0000"/>
                </a:solidFill>
              </a:rPr>
              <a:t>star markers</a:t>
            </a:r>
            <a:r>
              <a:rPr lang="en-US" sz="1050" b="1" i="1" dirty="0" smtClean="0">
                <a:solidFill>
                  <a:srgbClr val="7030A0"/>
                </a:solidFill>
              </a:rPr>
              <a:t> –MEPHI</a:t>
            </a:r>
            <a:r>
              <a:rPr lang="ru-RU" sz="1050" b="1" i="1" dirty="0" smtClean="0">
                <a:solidFill>
                  <a:srgbClr val="7030A0"/>
                </a:solidFill>
              </a:rPr>
              <a:t> </a:t>
            </a:r>
            <a:r>
              <a:rPr lang="en-US" sz="1050" b="1" i="1" dirty="0" smtClean="0">
                <a:solidFill>
                  <a:srgbClr val="7030A0"/>
                </a:solidFill>
              </a:rPr>
              <a:t> as Alma Mater) </a:t>
            </a:r>
            <a:endParaRPr lang="ru-RU" sz="1200" b="1" i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15140" y="5715016"/>
            <a:ext cx="23888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There are no applied sciences,</a:t>
            </a:r>
          </a:p>
          <a:p>
            <a:r>
              <a:rPr lang="en-US" sz="1400" dirty="0" smtClean="0">
                <a:solidFill>
                  <a:srgbClr val="00B050"/>
                </a:solidFill>
              </a:rPr>
              <a:t>there are only </a:t>
            </a:r>
          </a:p>
          <a:p>
            <a:r>
              <a:rPr lang="en-US" sz="1400" dirty="0" smtClean="0">
                <a:solidFill>
                  <a:srgbClr val="00B050"/>
                </a:solidFill>
              </a:rPr>
              <a:t>applications of Science!</a:t>
            </a:r>
          </a:p>
          <a:p>
            <a:r>
              <a:rPr lang="en-US" sz="1400" dirty="0" smtClean="0">
                <a:solidFill>
                  <a:srgbClr val="00B050"/>
                </a:solidFill>
              </a:rPr>
              <a:t>(</a:t>
            </a:r>
            <a:r>
              <a:rPr lang="en-US" sz="1400" i="1" dirty="0" smtClean="0">
                <a:solidFill>
                  <a:srgbClr val="00B050"/>
                </a:solidFill>
              </a:rPr>
              <a:t>L. </a:t>
            </a:r>
            <a:r>
              <a:rPr lang="en-US" sz="1400" i="1" dirty="0" err="1" smtClean="0">
                <a:solidFill>
                  <a:srgbClr val="00B050"/>
                </a:solidFill>
              </a:rPr>
              <a:t>Paster</a:t>
            </a:r>
            <a:r>
              <a:rPr lang="en-US" sz="1400" i="1" dirty="0" smtClean="0">
                <a:solidFill>
                  <a:srgbClr val="00B050"/>
                </a:solidFill>
              </a:rPr>
              <a:t> </a:t>
            </a:r>
            <a:r>
              <a:rPr lang="en-US" sz="1400" dirty="0" smtClean="0">
                <a:solidFill>
                  <a:srgbClr val="00B050"/>
                </a:solidFill>
              </a:rPr>
              <a:t>(?) )</a:t>
            </a:r>
            <a:endParaRPr lang="ru-RU" sz="1400" dirty="0">
              <a:solidFill>
                <a:srgbClr val="00B050"/>
              </a:solidFill>
            </a:endParaRPr>
          </a:p>
        </p:txBody>
      </p:sp>
      <p:pic>
        <p:nvPicPr>
          <p:cNvPr id="15" name="Picture 4" descr="gns1"/>
          <p:cNvPicPr>
            <a:picLocks noChangeAspect="1" noChangeArrowheads="1"/>
          </p:cNvPicPr>
          <p:nvPr/>
        </p:nvPicPr>
        <p:blipFill>
          <a:blip r:embed="rId3"/>
          <a:srcRect l="31889" t="29921" r="20670" b="15749"/>
          <a:stretch>
            <a:fillRect/>
          </a:stretch>
        </p:blipFill>
        <p:spPr>
          <a:xfrm>
            <a:off x="-32" y="1536559"/>
            <a:ext cx="4168379" cy="3106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6" name="Прямоугольник 15"/>
          <p:cNvSpPr/>
          <p:nvPr/>
        </p:nvSpPr>
        <p:spPr>
          <a:xfrm>
            <a:off x="142844" y="4714884"/>
            <a:ext cx="303237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The DGFRS-1 team; ~1999</a:t>
            </a:r>
            <a:endParaRPr lang="ru-RU" sz="2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2876" y="5330153"/>
            <a:ext cx="321467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All the new </a:t>
            </a:r>
            <a:r>
              <a:rPr lang="en-US" sz="1200" dirty="0" err="1" smtClean="0"/>
              <a:t>superheavy</a:t>
            </a:r>
            <a:r>
              <a:rPr lang="en-US" sz="1200" dirty="0" smtClean="0"/>
              <a:t> nuclei  in the reactions</a:t>
            </a:r>
          </a:p>
          <a:p>
            <a:r>
              <a:rPr lang="en-US" sz="1200" dirty="0" smtClean="0"/>
              <a:t> with </a:t>
            </a:r>
            <a:r>
              <a:rPr lang="en-US" sz="1200" baseline="30000" dirty="0" smtClean="0"/>
              <a:t>48</a:t>
            </a:r>
            <a:r>
              <a:rPr lang="en-US" sz="1200" dirty="0" smtClean="0"/>
              <a:t>Ca at JINR  were discovered with</a:t>
            </a:r>
          </a:p>
          <a:p>
            <a:r>
              <a:rPr lang="en-US" sz="1200" dirty="0" smtClean="0"/>
              <a:t> use of the </a:t>
            </a:r>
            <a:r>
              <a:rPr lang="en-US" sz="1400" dirty="0" smtClean="0"/>
              <a:t>DGFRS-1 alone  </a:t>
            </a:r>
            <a:r>
              <a:rPr lang="en-US" sz="1200" dirty="0" smtClean="0"/>
              <a:t>!!!</a:t>
            </a:r>
            <a:endParaRPr lang="ru-RU" sz="1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643042" y="1571612"/>
            <a:ext cx="285752" cy="28575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071670" y="1714488"/>
            <a:ext cx="285752" cy="21431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071802" y="2214554"/>
            <a:ext cx="285752" cy="28575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357554" y="2643182"/>
            <a:ext cx="285752" cy="28575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214678" y="3000372"/>
            <a:ext cx="285752" cy="35719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643306" y="3143248"/>
            <a:ext cx="357190" cy="35719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357290" y="3286124"/>
            <a:ext cx="357190" cy="35719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8143900" y="3500438"/>
            <a:ext cx="285752" cy="35719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/>
          <a:srcRect l="12795" t="6999" r="13287" b="3937"/>
          <a:stretch>
            <a:fillRect/>
          </a:stretch>
        </p:blipFill>
        <p:spPr bwMode="auto">
          <a:xfrm>
            <a:off x="0" y="750225"/>
            <a:ext cx="9010802" cy="61077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361555" y="0"/>
            <a:ext cx="517975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History SHE in brief…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429388" y="1000108"/>
            <a:ext cx="1428760" cy="1571636"/>
          </a:xfrm>
          <a:prstGeom prst="ellipse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072330" y="1571612"/>
            <a:ext cx="144000" cy="142876"/>
          </a:xfrm>
          <a:prstGeom prst="ellipse">
            <a:avLst/>
          </a:prstGeom>
          <a:solidFill>
            <a:srgbClr val="FFFF00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286512" y="2857496"/>
            <a:ext cx="2643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FF00"/>
                </a:solidFill>
              </a:rPr>
              <a:t>Z=114-118</a:t>
            </a:r>
          </a:p>
          <a:p>
            <a:r>
              <a:rPr lang="en-US" sz="1200" b="1" dirty="0" smtClean="0">
                <a:solidFill>
                  <a:srgbClr val="FFFF00"/>
                </a:solidFill>
              </a:rPr>
              <a:t>The </a:t>
            </a:r>
            <a:r>
              <a:rPr lang="en-US" sz="1200" b="1" dirty="0" err="1" smtClean="0">
                <a:solidFill>
                  <a:srgbClr val="FFFF00"/>
                </a:solidFill>
              </a:rPr>
              <a:t>Dubna</a:t>
            </a:r>
            <a:r>
              <a:rPr lang="en-US" sz="1200" b="1" dirty="0" smtClean="0">
                <a:solidFill>
                  <a:srgbClr val="FFFF00"/>
                </a:solidFill>
              </a:rPr>
              <a:t> Gas Filled Recoil  Separator</a:t>
            </a:r>
          </a:p>
          <a:p>
            <a:r>
              <a:rPr lang="en-US" sz="1200" b="1" dirty="0" smtClean="0">
                <a:solidFill>
                  <a:srgbClr val="FFFF00"/>
                </a:solidFill>
              </a:rPr>
              <a:t>FLNR, JINR</a:t>
            </a:r>
            <a:endParaRPr lang="ru-RU" sz="1200" b="1" dirty="0">
              <a:solidFill>
                <a:srgbClr val="FFFF00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rot="16200000" flipV="1">
            <a:off x="6800925" y="2157463"/>
            <a:ext cx="900000" cy="35719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4357694"/>
            <a:ext cx="2197547" cy="1785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3" name="Прямая со стрелкой 12"/>
          <p:cNvCxnSpPr/>
          <p:nvPr/>
        </p:nvCxnSpPr>
        <p:spPr>
          <a:xfrm>
            <a:off x="2428860" y="4929198"/>
            <a:ext cx="928694" cy="21431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2968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sz="2400" dirty="0" smtClean="0"/>
              <a:t>sum of technologies…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71480"/>
            <a:ext cx="8643998" cy="2114552"/>
          </a:xfrm>
        </p:spPr>
        <p:txBody>
          <a:bodyPr>
            <a:normAutofit/>
          </a:bodyPr>
          <a:lstStyle/>
          <a:p>
            <a:r>
              <a:rPr lang="en-US" sz="1200" dirty="0" smtClean="0"/>
              <a:t>Cyclotron  ~ 1 </a:t>
            </a:r>
            <a:r>
              <a:rPr lang="en-US" sz="1200" dirty="0" err="1" smtClean="0"/>
              <a:t>pµA</a:t>
            </a:r>
            <a:r>
              <a:rPr lang="en-US" sz="1200" dirty="0" smtClean="0"/>
              <a:t>…10   (</a:t>
            </a:r>
            <a:r>
              <a:rPr lang="en-US" sz="1200" b="1" i="1" baseline="30000" dirty="0" smtClean="0"/>
              <a:t>48</a:t>
            </a:r>
            <a:r>
              <a:rPr lang="en-US" sz="1200" b="1" i="1" dirty="0" smtClean="0"/>
              <a:t>Ca</a:t>
            </a:r>
            <a:r>
              <a:rPr lang="en-US" sz="1200" dirty="0" smtClean="0"/>
              <a:t> beam, </a:t>
            </a:r>
            <a:r>
              <a:rPr lang="en-US" sz="1200" i="1" baseline="30000" dirty="0" smtClean="0">
                <a:solidFill>
                  <a:srgbClr val="FF0000"/>
                </a:solidFill>
              </a:rPr>
              <a:t>50</a:t>
            </a:r>
            <a:r>
              <a:rPr lang="en-US" sz="1200" i="1" dirty="0" smtClean="0">
                <a:solidFill>
                  <a:srgbClr val="FF0000"/>
                </a:solidFill>
              </a:rPr>
              <a:t>Ti,</a:t>
            </a:r>
            <a:r>
              <a:rPr lang="en-US" sz="1200" i="1" baseline="30000" dirty="0" smtClean="0">
                <a:solidFill>
                  <a:srgbClr val="FF0000"/>
                </a:solidFill>
              </a:rPr>
              <a:t>58</a:t>
            </a:r>
            <a:r>
              <a:rPr lang="en-US" sz="1200" i="1" dirty="0" smtClean="0">
                <a:solidFill>
                  <a:srgbClr val="FF0000"/>
                </a:solidFill>
              </a:rPr>
              <a:t>Fe, </a:t>
            </a:r>
            <a:r>
              <a:rPr lang="en-US" sz="1200" i="1" baseline="30000" dirty="0" smtClean="0">
                <a:solidFill>
                  <a:srgbClr val="FF0000"/>
                </a:solidFill>
              </a:rPr>
              <a:t>54</a:t>
            </a:r>
            <a:r>
              <a:rPr lang="en-US" sz="1200" i="1" dirty="0" smtClean="0">
                <a:solidFill>
                  <a:srgbClr val="FF0000"/>
                </a:solidFill>
              </a:rPr>
              <a:t>Cr in a nearest future &gt;5 </a:t>
            </a:r>
            <a:r>
              <a:rPr lang="en-US" sz="1200" i="1" dirty="0" err="1" smtClean="0">
                <a:solidFill>
                  <a:srgbClr val="FF0000"/>
                </a:solidFill>
              </a:rPr>
              <a:t>pµA</a:t>
            </a:r>
            <a:r>
              <a:rPr lang="en-US" sz="1200" dirty="0" smtClean="0"/>
              <a:t>)</a:t>
            </a:r>
          </a:p>
          <a:p>
            <a:endParaRPr lang="en-US" sz="1200" dirty="0" smtClean="0"/>
          </a:p>
          <a:p>
            <a:r>
              <a:rPr lang="en-US" sz="1200" dirty="0" smtClean="0"/>
              <a:t>Actinide target (rotating) to apply high intensity for a long time</a:t>
            </a:r>
          </a:p>
          <a:p>
            <a:endParaRPr lang="en-US" sz="1200" dirty="0" smtClean="0"/>
          </a:p>
          <a:p>
            <a:r>
              <a:rPr lang="en-US" sz="1200" dirty="0" smtClean="0"/>
              <a:t> differential pumping system</a:t>
            </a:r>
          </a:p>
          <a:p>
            <a:endParaRPr lang="en-US" sz="1200" dirty="0" smtClean="0"/>
          </a:p>
          <a:p>
            <a:r>
              <a:rPr lang="en-US" sz="1200" dirty="0" smtClean="0"/>
              <a:t>Gas –</a:t>
            </a:r>
            <a:r>
              <a:rPr lang="en-US" sz="1200" i="1" dirty="0" smtClean="0"/>
              <a:t>Filled Separator </a:t>
            </a:r>
            <a:r>
              <a:rPr lang="en-US" sz="1200" dirty="0" smtClean="0"/>
              <a:t>( to suppress primary beam and other backgrounds )</a:t>
            </a:r>
          </a:p>
          <a:p>
            <a:pPr>
              <a:buNone/>
            </a:pPr>
            <a:endParaRPr lang="en-US" sz="1200" dirty="0" smtClean="0"/>
          </a:p>
          <a:p>
            <a:r>
              <a:rPr lang="en-US" sz="1200" b="1" dirty="0" smtClean="0">
                <a:solidFill>
                  <a:srgbClr val="C00000"/>
                </a:solidFill>
              </a:rPr>
              <a:t>Detection system </a:t>
            </a:r>
            <a:r>
              <a:rPr lang="en-US" sz="1200" dirty="0" smtClean="0"/>
              <a:t>(  DSSD+</a:t>
            </a:r>
            <a:r>
              <a:rPr lang="el-GR" sz="1200" dirty="0" smtClean="0"/>
              <a:t>Δ</a:t>
            </a:r>
            <a:r>
              <a:rPr lang="en-US" sz="1200" dirty="0" smtClean="0"/>
              <a:t>E(gaseous)+electronics + software(Builder C++) )</a:t>
            </a:r>
            <a:endParaRPr lang="ru-RU" sz="1200" dirty="0"/>
          </a:p>
        </p:txBody>
      </p:sp>
      <p:pic>
        <p:nvPicPr>
          <p:cNvPr id="5" name="Рисунок 4" descr="Graphic Paper.bmp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720" y="2724144"/>
            <a:ext cx="5357850" cy="2276492"/>
          </a:xfrm>
          <a:prstGeom prst="rect">
            <a:avLst/>
          </a:prstGeom>
        </p:spPr>
      </p:pic>
      <p:pic>
        <p:nvPicPr>
          <p:cNvPr id="6" name="Рисунок 5" descr="Graphic PbCa anlg-digi.bmp"/>
          <p:cNvPicPr/>
          <p:nvPr/>
        </p:nvPicPr>
        <p:blipFill>
          <a:blip r:embed="rId3" cstate="print"/>
          <a:srcRect t="7655" r="24006"/>
          <a:stretch>
            <a:fillRect/>
          </a:stretch>
        </p:blipFill>
        <p:spPr>
          <a:xfrm>
            <a:off x="5572132" y="2500306"/>
            <a:ext cx="3500462" cy="150019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0034" y="5077438"/>
            <a:ext cx="38772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DGFRS-2 </a:t>
            </a:r>
          </a:p>
          <a:p>
            <a:pPr algn="ctr"/>
            <a:r>
              <a:rPr lang="en-US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new </a:t>
            </a:r>
            <a:r>
              <a:rPr lang="en-US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Dubna</a:t>
            </a:r>
            <a:r>
              <a:rPr lang="en-US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Gas-Filled Recoil Separator</a:t>
            </a:r>
          </a:p>
          <a:p>
            <a:pPr algn="ctr"/>
            <a:r>
              <a:rPr lang="en-US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(since 2020)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8" name="Группа 15"/>
          <p:cNvGrpSpPr/>
          <p:nvPr/>
        </p:nvGrpSpPr>
        <p:grpSpPr>
          <a:xfrm>
            <a:off x="6072198" y="4071942"/>
            <a:ext cx="2928958" cy="2643206"/>
            <a:chOff x="238118" y="2453909"/>
            <a:chExt cx="4119568" cy="3332545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8118" y="2453909"/>
              <a:ext cx="4119568" cy="3332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1783643" y="4723637"/>
              <a:ext cx="8595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0000FF"/>
                  </a:solidFill>
                </a:rPr>
                <a:t>DGFRS-1</a:t>
              </a:r>
              <a:endParaRPr lang="ru-RU" sz="1200" b="1" dirty="0">
                <a:solidFill>
                  <a:srgbClr val="0000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57422" y="2794811"/>
              <a:ext cx="8595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C00000"/>
                  </a:solidFill>
                </a:rPr>
                <a:t>DGFRS-2</a:t>
              </a:r>
              <a:endParaRPr lang="ru-RU" sz="12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12" name="Прямая со стрелкой 11"/>
            <p:cNvCxnSpPr/>
            <p:nvPr/>
          </p:nvCxnSpPr>
          <p:spPr>
            <a:xfrm rot="5400000" flipH="1" flipV="1">
              <a:off x="2393141" y="3893347"/>
              <a:ext cx="1500198" cy="1588"/>
            </a:xfrm>
            <a:prstGeom prst="straightConnector1">
              <a:avLst/>
            </a:prstGeom>
            <a:ln w="1905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140965" y="4366447"/>
              <a:ext cx="9284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006600"/>
                  </a:solidFill>
                </a:rPr>
                <a:t>factor of 3</a:t>
              </a:r>
              <a:endParaRPr lang="ru-RU" sz="1200" b="1" dirty="0">
                <a:solidFill>
                  <a:srgbClr val="006600"/>
                </a:solidFill>
              </a:endParaRPr>
            </a:p>
          </p:txBody>
        </p:sp>
      </p:grpSp>
      <p:pic>
        <p:nvPicPr>
          <p:cNvPr id="14" name="Рисунок 13" descr="DGFRS.bmp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24891" y="142852"/>
            <a:ext cx="3004827" cy="1845455"/>
          </a:xfrm>
          <a:prstGeom prst="rect">
            <a:avLst/>
          </a:prstGeom>
        </p:spPr>
      </p:pic>
      <p:cxnSp>
        <p:nvCxnSpPr>
          <p:cNvPr id="18" name="Прямая со стрелкой 17"/>
          <p:cNvCxnSpPr/>
          <p:nvPr/>
        </p:nvCxnSpPr>
        <p:spPr>
          <a:xfrm rot="5400000">
            <a:off x="4607719" y="2250273"/>
            <a:ext cx="1500198" cy="1143008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072198" y="1643050"/>
            <a:ext cx="813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DGFRS-1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439718"/>
          </a:xfrm>
        </p:spPr>
        <p:txBody>
          <a:bodyPr>
            <a:normAutofit/>
          </a:bodyPr>
          <a:lstStyle/>
          <a:p>
            <a:r>
              <a:rPr lang="el-GR" sz="2000" b="1" i="1" dirty="0" smtClean="0">
                <a:solidFill>
                  <a:schemeClr val="accent1"/>
                </a:solidFill>
              </a:rPr>
              <a:t>Δ</a:t>
            </a:r>
            <a:r>
              <a:rPr lang="en-US" sz="2000" b="1" i="1" dirty="0" smtClean="0">
                <a:solidFill>
                  <a:schemeClr val="accent1"/>
                </a:solidFill>
              </a:rPr>
              <a:t>E low pressure pentane-filled  DGFRS#2 detector</a:t>
            </a:r>
            <a:endParaRPr lang="ru-RU" sz="2000" b="1" i="1" dirty="0">
              <a:solidFill>
                <a:schemeClr val="accent1"/>
              </a:solidFill>
            </a:endParaRPr>
          </a:p>
        </p:txBody>
      </p:sp>
      <p:pic>
        <p:nvPicPr>
          <p:cNvPr id="4" name="Рисунок 3" descr="dE-861&amp;dE-Recoil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5997" y="3985318"/>
            <a:ext cx="2975093" cy="2658392"/>
          </a:xfrm>
          <a:prstGeom prst="rect">
            <a:avLst/>
          </a:prstGeom>
        </p:spPr>
      </p:pic>
      <p:pic>
        <p:nvPicPr>
          <p:cNvPr id="5" name="Рисунок 4" descr="dE_735.jpg"/>
          <p:cNvPicPr>
            <a:picLocks noChangeAspect="1"/>
          </p:cNvPicPr>
          <p:nvPr/>
        </p:nvPicPr>
        <p:blipFill>
          <a:blip r:embed="rId3" cstate="print"/>
          <a:srcRect l="8447" t="17757" r="42602" b="9599"/>
          <a:stretch>
            <a:fillRect/>
          </a:stretch>
        </p:blipFill>
        <p:spPr>
          <a:xfrm>
            <a:off x="7636965" y="3286124"/>
            <a:ext cx="1435629" cy="13144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97343" y="3643314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Alpha 5.4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~8.2 </a:t>
            </a:r>
            <a:r>
              <a:rPr lang="en-US" sz="1000" dirty="0" err="1" smtClean="0">
                <a:solidFill>
                  <a:srgbClr val="FF0000"/>
                </a:solidFill>
              </a:rPr>
              <a:t>ch</a:t>
            </a:r>
            <a:endParaRPr lang="ru-RU" sz="1000" dirty="0">
              <a:solidFill>
                <a:srgbClr val="FF000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6715140" y="4714884"/>
            <a:ext cx="45719" cy="28575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747714" y="4641187"/>
            <a:ext cx="5389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Z=114</a:t>
            </a:r>
          </a:p>
          <a:p>
            <a:r>
              <a:rPr lang="en-US" sz="1100" b="1" dirty="0" smtClean="0">
                <a:solidFill>
                  <a:srgbClr val="FF0000"/>
                </a:solidFill>
              </a:rPr>
              <a:t>EVR</a:t>
            </a:r>
            <a:endParaRPr lang="ru-RU" sz="1100" b="1" dirty="0">
              <a:solidFill>
                <a:srgbClr val="FF0000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6215074" y="4357694"/>
            <a:ext cx="71438" cy="142876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857884" y="4111473"/>
            <a:ext cx="8114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92D050"/>
                </a:solidFill>
              </a:rPr>
              <a:t>background</a:t>
            </a:r>
            <a:endParaRPr lang="ru-RU" sz="1000" b="1" dirty="0">
              <a:solidFill>
                <a:srgbClr val="92D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01214" y="3960902"/>
            <a:ext cx="121379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240 mm  x 60 mm</a:t>
            </a:r>
            <a:endParaRPr lang="ru-RU" sz="1050" baseline="30000" dirty="0"/>
          </a:p>
        </p:txBody>
      </p:sp>
      <p:pic>
        <p:nvPicPr>
          <p:cNvPr id="18" name="Рисунок 17" descr="DE_E2.bmp"/>
          <p:cNvPicPr>
            <a:picLocks noChangeAspect="1"/>
          </p:cNvPicPr>
          <p:nvPr/>
        </p:nvPicPr>
        <p:blipFill>
          <a:blip r:embed="rId4"/>
          <a:srcRect l="697" r="35538" b="51939"/>
          <a:stretch>
            <a:fillRect/>
          </a:stretch>
        </p:blipFill>
        <p:spPr>
          <a:xfrm>
            <a:off x="46579" y="1071546"/>
            <a:ext cx="3396449" cy="178595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144355" y="6357958"/>
            <a:ext cx="2356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30000" dirty="0" smtClean="0"/>
              <a:t>242</a:t>
            </a:r>
            <a:r>
              <a:rPr lang="en-US" sz="1400" dirty="0" smtClean="0"/>
              <a:t>Pu+</a:t>
            </a:r>
            <a:r>
              <a:rPr lang="en-US" sz="1400" baseline="30000" dirty="0" smtClean="0"/>
              <a:t>48</a:t>
            </a:r>
            <a:r>
              <a:rPr lang="en-US" sz="1400" dirty="0" smtClean="0"/>
              <a:t>Ca</a:t>
            </a:r>
            <a:r>
              <a:rPr lang="en-US" sz="1400" dirty="0" smtClean="0">
                <a:sym typeface="Wingdings" pitchFamily="2" charset="2"/>
              </a:rPr>
              <a:t></a:t>
            </a:r>
            <a:r>
              <a:rPr lang="en-US" sz="1400" baseline="30000" dirty="0" smtClean="0">
                <a:sym typeface="Wingdings" pitchFamily="2" charset="2"/>
              </a:rPr>
              <a:t>287</a:t>
            </a:r>
            <a:r>
              <a:rPr lang="en-US" sz="1400" dirty="0" smtClean="0">
                <a:sym typeface="Wingdings" pitchFamily="2" charset="2"/>
              </a:rPr>
              <a:t>Fl+3n </a:t>
            </a:r>
            <a:r>
              <a:rPr lang="en-US" sz="1000" b="1" i="1" dirty="0" smtClean="0">
                <a:solidFill>
                  <a:srgbClr val="C00000"/>
                </a:solidFill>
                <a:sym typeface="Wingdings" pitchFamily="2" charset="2"/>
              </a:rPr>
              <a:t>(~2..3 </a:t>
            </a:r>
            <a:r>
              <a:rPr lang="en-US" sz="1000" b="1" i="1" dirty="0" err="1" smtClean="0">
                <a:solidFill>
                  <a:srgbClr val="C00000"/>
                </a:solidFill>
                <a:sym typeface="Wingdings" pitchFamily="2" charset="2"/>
              </a:rPr>
              <a:t>pµA</a:t>
            </a:r>
            <a:r>
              <a:rPr lang="en-US" dirty="0" smtClean="0">
                <a:sym typeface="Wingdings" pitchFamily="2" charset="2"/>
              </a:rPr>
              <a:t>)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2428860" y="857232"/>
            <a:ext cx="2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`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786050" y="3509191"/>
            <a:ext cx="22130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1" dirty="0" err="1" smtClean="0"/>
              <a:t>V</a:t>
            </a:r>
            <a:r>
              <a:rPr lang="en-US" sz="1200" b="1" i="1" baseline="-25000" dirty="0" err="1" smtClean="0"/>
              <a:t>c</a:t>
            </a:r>
            <a:r>
              <a:rPr lang="en-US" sz="1200" b="1" i="1" dirty="0" smtClean="0"/>
              <a:t>=-40, </a:t>
            </a:r>
            <a:r>
              <a:rPr lang="en-US" sz="1200" b="1" i="1" dirty="0" err="1" smtClean="0"/>
              <a:t>V</a:t>
            </a:r>
            <a:r>
              <a:rPr lang="en-US" sz="1200" b="1" i="1" baseline="-25000" dirty="0" err="1" smtClean="0"/>
              <a:t>a</a:t>
            </a:r>
            <a:r>
              <a:rPr lang="en-US" sz="1200" b="1" i="1" dirty="0" smtClean="0"/>
              <a:t>=+320 ,  V</a:t>
            </a:r>
            <a:r>
              <a:rPr lang="en-US" sz="1200" b="1" i="1" baseline="-25000" dirty="0" smtClean="0"/>
              <a:t>ADD</a:t>
            </a:r>
            <a:r>
              <a:rPr lang="en-US" sz="1200" b="1" i="1" dirty="0" smtClean="0"/>
              <a:t> =-200 V</a:t>
            </a:r>
            <a:endParaRPr lang="ru-RU" sz="1200" b="1" i="1" baseline="-250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575379" y="500042"/>
            <a:ext cx="171226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Cathode 20µ-1mm…</a:t>
            </a:r>
            <a:endParaRPr lang="ru-RU" sz="1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214810" y="487900"/>
            <a:ext cx="31027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W(</a:t>
            </a:r>
            <a:r>
              <a:rPr lang="en-US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Au</a:t>
            </a:r>
            <a:r>
              <a:rPr lang="en-US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) wire @ </a:t>
            </a:r>
            <a:r>
              <a:rPr lang="en-US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expense ~</a:t>
            </a:r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4</a:t>
            </a:r>
            <a:r>
              <a:rPr lang="en-US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L/month liquid</a:t>
            </a:r>
            <a:endParaRPr lang="ru-RU" sz="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2844" y="3429000"/>
            <a:ext cx="21307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2"/>
                </a:solidFill>
              </a:rPr>
              <a:t>D(a-c)~ 6 mm; h</a:t>
            </a:r>
            <a:r>
              <a:rPr lang="en-US" sz="1100" baseline="-25000" dirty="0" smtClean="0">
                <a:solidFill>
                  <a:schemeClr val="tx2"/>
                </a:solidFill>
              </a:rPr>
              <a:t>a</a:t>
            </a:r>
            <a:r>
              <a:rPr lang="en-US" sz="1100" dirty="0" smtClean="0">
                <a:solidFill>
                  <a:schemeClr val="tx2"/>
                </a:solidFill>
              </a:rPr>
              <a:t> =2 mm; </a:t>
            </a:r>
            <a:r>
              <a:rPr lang="en-US" sz="1100" dirty="0" err="1" smtClean="0">
                <a:solidFill>
                  <a:schemeClr val="tx2"/>
                </a:solidFill>
              </a:rPr>
              <a:t>h</a:t>
            </a:r>
            <a:r>
              <a:rPr lang="en-US" sz="1100" baseline="-25000" dirty="0" err="1" smtClean="0">
                <a:solidFill>
                  <a:schemeClr val="tx2"/>
                </a:solidFill>
              </a:rPr>
              <a:t>c</a:t>
            </a:r>
            <a:r>
              <a:rPr lang="en-US" sz="1100" dirty="0" smtClean="0">
                <a:solidFill>
                  <a:schemeClr val="tx2"/>
                </a:solidFill>
              </a:rPr>
              <a:t>=1mm</a:t>
            </a:r>
          </a:p>
          <a:p>
            <a:r>
              <a:rPr lang="en-US" sz="1100" dirty="0" smtClean="0">
                <a:solidFill>
                  <a:schemeClr val="tx2"/>
                </a:solidFill>
              </a:rPr>
              <a:t>W(a)=20 µ;  W(c) =10 µ.   </a:t>
            </a:r>
            <a:endParaRPr lang="ru-RU" sz="1100" dirty="0">
              <a:solidFill>
                <a:schemeClr val="tx2"/>
              </a:solidFill>
            </a:endParaRPr>
          </a:p>
        </p:txBody>
      </p:sp>
      <p:pic>
        <p:nvPicPr>
          <p:cNvPr id="23" name="Рисунок 6" descr="A-394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5" y="3913077"/>
            <a:ext cx="4286280" cy="287351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</p:pic>
      <p:cxnSp>
        <p:nvCxnSpPr>
          <p:cNvPr id="28" name="Прямая со стрелкой 27"/>
          <p:cNvCxnSpPr/>
          <p:nvPr/>
        </p:nvCxnSpPr>
        <p:spPr>
          <a:xfrm flipV="1">
            <a:off x="1285852" y="2571744"/>
            <a:ext cx="500066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0800000">
            <a:off x="1285852" y="2571744"/>
            <a:ext cx="42862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000100" y="2912416"/>
            <a:ext cx="10374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..or..reverse order</a:t>
            </a:r>
            <a:endParaRPr lang="ru-RU" dirty="0"/>
          </a:p>
        </p:txBody>
      </p:sp>
      <p:pic>
        <p:nvPicPr>
          <p:cNvPr id="26" name="Рисунок 25" descr="FWHM_DSSSD.JPG"/>
          <p:cNvPicPr>
            <a:picLocks noChangeAspect="1"/>
          </p:cNvPicPr>
          <p:nvPr/>
        </p:nvPicPr>
        <p:blipFill>
          <a:blip r:embed="rId6"/>
          <a:srcRect l="4429" t="29746" r="60039" b="9624"/>
          <a:stretch>
            <a:fillRect/>
          </a:stretch>
        </p:blipFill>
        <p:spPr>
          <a:xfrm>
            <a:off x="4082139" y="857232"/>
            <a:ext cx="2775877" cy="24288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</p:pic>
      <p:sp>
        <p:nvSpPr>
          <p:cNvPr id="29" name="TextBox 28"/>
          <p:cNvSpPr txBox="1"/>
          <p:nvPr/>
        </p:nvSpPr>
        <p:spPr>
          <a:xfrm>
            <a:off x="6833299" y="2428868"/>
            <a:ext cx="8819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~35-45 ~2y</a:t>
            </a:r>
            <a:endParaRPr lang="ru-RU" sz="1200" dirty="0"/>
          </a:p>
        </p:txBody>
      </p:sp>
      <p:cxnSp>
        <p:nvCxnSpPr>
          <p:cNvPr id="36" name="Прямая со стрелкой 35"/>
          <p:cNvCxnSpPr/>
          <p:nvPr/>
        </p:nvCxnSpPr>
        <p:spPr>
          <a:xfrm>
            <a:off x="6643702" y="2285992"/>
            <a:ext cx="357190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хема_Bitmap_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33828"/>
            <a:ext cx="9144000" cy="54241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596" y="285728"/>
            <a:ext cx="816486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Block-</a:t>
            </a:r>
            <a:r>
              <a:rPr lang="en-US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diagramm</a:t>
            </a:r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of THE DGFRS#2 analog spectrometer</a:t>
            </a:r>
            <a:endParaRPr lang="ru-RU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5" y="928670"/>
            <a:ext cx="26432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srgbClr val="FF0000"/>
                </a:solidFill>
              </a:rPr>
              <a:t>256</a:t>
            </a:r>
            <a:r>
              <a:rPr lang="en-US" sz="1200" b="1" i="1" dirty="0" smtClean="0">
                <a:solidFill>
                  <a:srgbClr val="0070C0"/>
                </a:solidFill>
              </a:rPr>
              <a:t> electronics channels</a:t>
            </a:r>
          </a:p>
          <a:p>
            <a:r>
              <a:rPr lang="en-US" sz="1200" b="1" i="1" dirty="0" smtClean="0">
                <a:solidFill>
                  <a:srgbClr val="FF0000"/>
                </a:solidFill>
              </a:rPr>
              <a:t>3</a:t>
            </a:r>
            <a:r>
              <a:rPr lang="en-US" sz="1200" b="1" i="1" dirty="0" smtClean="0">
                <a:solidFill>
                  <a:srgbClr val="0070C0"/>
                </a:solidFill>
              </a:rPr>
              <a:t> </a:t>
            </a:r>
            <a:r>
              <a:rPr lang="el-GR" sz="1200" b="1" i="1" dirty="0" smtClean="0">
                <a:solidFill>
                  <a:srgbClr val="0070C0"/>
                </a:solidFill>
              </a:rPr>
              <a:t>Δ</a:t>
            </a:r>
            <a:r>
              <a:rPr lang="en-US" sz="1200" b="1" i="1" dirty="0" smtClean="0">
                <a:solidFill>
                  <a:srgbClr val="0070C0"/>
                </a:solidFill>
              </a:rPr>
              <a:t>E (</a:t>
            </a:r>
            <a:r>
              <a:rPr lang="en-US" sz="1000" i="1" dirty="0" smtClean="0">
                <a:solidFill>
                  <a:srgbClr val="0070C0"/>
                </a:solidFill>
              </a:rPr>
              <a:t>in use 2</a:t>
            </a:r>
            <a:r>
              <a:rPr lang="en-US" sz="1200" b="1" i="1" dirty="0" smtClean="0">
                <a:solidFill>
                  <a:srgbClr val="0070C0"/>
                </a:solidFill>
              </a:rPr>
              <a:t>)</a:t>
            </a:r>
          </a:p>
          <a:p>
            <a:r>
              <a:rPr lang="en-US" sz="1200" b="1" i="1" dirty="0" smtClean="0">
                <a:solidFill>
                  <a:srgbClr val="FF0000"/>
                </a:solidFill>
              </a:rPr>
              <a:t>+</a:t>
            </a:r>
            <a:r>
              <a:rPr lang="en-US" sz="1200" b="1" i="1" smtClean="0">
                <a:solidFill>
                  <a:srgbClr val="FF0000"/>
                </a:solidFill>
              </a:rPr>
              <a:t>3 </a:t>
            </a:r>
            <a:r>
              <a:rPr lang="en-US" sz="1200" b="1" i="1" smtClean="0">
                <a:solidFill>
                  <a:srgbClr val="0070C0"/>
                </a:solidFill>
              </a:rPr>
              <a:t>technological(counter 8in 16 bit)</a:t>
            </a:r>
            <a:endParaRPr lang="en-US" sz="1200" b="1" i="1" dirty="0" smtClean="0">
              <a:solidFill>
                <a:srgbClr val="0070C0"/>
              </a:solidFill>
            </a:endParaRPr>
          </a:p>
          <a:p>
            <a:r>
              <a:rPr lang="en-US" sz="1200" b="1" i="1" dirty="0" smtClean="0">
                <a:solidFill>
                  <a:srgbClr val="FF0000"/>
                </a:solidFill>
              </a:rPr>
              <a:t>+16 </a:t>
            </a:r>
            <a:r>
              <a:rPr lang="en-US" sz="1200" b="1" i="1" dirty="0" smtClean="0">
                <a:solidFill>
                  <a:srgbClr val="0070C0"/>
                </a:solidFill>
              </a:rPr>
              <a:t>(reserved, not in use now)</a:t>
            </a:r>
          </a:p>
          <a:p>
            <a:r>
              <a:rPr lang="en-US" sz="1200" b="1" i="1" dirty="0" smtClean="0"/>
              <a:t>subsystems</a:t>
            </a:r>
            <a:r>
              <a:rPr lang="en-US" sz="1200" b="1" i="1" dirty="0" smtClean="0">
                <a:solidFill>
                  <a:srgbClr val="0070C0"/>
                </a:solidFill>
              </a:rPr>
              <a:t>: </a:t>
            </a:r>
            <a:r>
              <a:rPr lang="el-GR" sz="1200" b="1" i="1" dirty="0" smtClean="0">
                <a:solidFill>
                  <a:srgbClr val="00B050"/>
                </a:solidFill>
              </a:rPr>
              <a:t>Δ</a:t>
            </a:r>
            <a:r>
              <a:rPr lang="en-US" sz="1200" b="1" i="1" dirty="0" smtClean="0">
                <a:solidFill>
                  <a:srgbClr val="00B050"/>
                </a:solidFill>
              </a:rPr>
              <a:t>E</a:t>
            </a:r>
            <a:r>
              <a:rPr lang="en-US" sz="1200" b="1" i="1" dirty="0" smtClean="0">
                <a:solidFill>
                  <a:srgbClr val="0070C0"/>
                </a:solidFill>
              </a:rPr>
              <a:t>, </a:t>
            </a:r>
            <a:r>
              <a:rPr lang="en-US" sz="1200" b="1" i="1" dirty="0" smtClean="0">
                <a:solidFill>
                  <a:srgbClr val="7030A0"/>
                </a:solidFill>
              </a:rPr>
              <a:t>RT (beam stop), </a:t>
            </a:r>
            <a:r>
              <a:rPr lang="en-US" sz="1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</a:t>
            </a:r>
            <a:r>
              <a:rPr lang="en-US" sz="1200" b="1" i="1" dirty="0" smtClean="0">
                <a:solidFill>
                  <a:srgbClr val="0070C0"/>
                </a:solidFill>
              </a:rPr>
              <a:t>CP(3</a:t>
            </a:r>
            <a:r>
              <a:rPr lang="en-US" sz="1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r>
              <a:rPr lang="en-US" sz="1200" b="1" i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en-US" sz="1200" b="1" i="1" dirty="0" smtClean="0"/>
              <a:t>..others </a:t>
            </a:r>
            <a:r>
              <a:rPr lang="en-US" sz="1200" b="1" i="1" dirty="0" smtClean="0">
                <a:solidFill>
                  <a:srgbClr val="0070C0"/>
                </a:solidFill>
              </a:rPr>
              <a:t>– standard spectrometry</a:t>
            </a:r>
          </a:p>
          <a:p>
            <a:r>
              <a:rPr lang="en-US" sz="1200" b="1" i="1" dirty="0" smtClean="0">
                <a:solidFill>
                  <a:srgbClr val="FF0000"/>
                </a:solidFill>
              </a:rPr>
              <a:t>In red </a:t>
            </a:r>
            <a:r>
              <a:rPr lang="en-US" sz="1200" b="1" i="1" dirty="0" smtClean="0">
                <a:solidFill>
                  <a:srgbClr val="0070C0"/>
                </a:solidFill>
              </a:rPr>
              <a:t>– status register</a:t>
            </a:r>
          </a:p>
          <a:p>
            <a:endParaRPr lang="en-US" sz="1200" b="1" i="1" dirty="0" smtClean="0">
              <a:solidFill>
                <a:srgbClr val="0070C0"/>
              </a:solidFill>
            </a:endParaRPr>
          </a:p>
          <a:p>
            <a:endParaRPr lang="ru-RU" sz="1200" b="1" i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1802" y="1000108"/>
            <a:ext cx="2148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Calibri"/>
              </a:rPr>
              <a:t>∑</a:t>
            </a:r>
            <a:r>
              <a:rPr lang="en-US" sz="2400" dirty="0" smtClean="0">
                <a:solidFill>
                  <a:srgbClr val="FF0000"/>
                </a:solidFill>
                <a:latin typeface="Calibri"/>
              </a:rPr>
              <a:t>=278 channels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868" y="5929330"/>
            <a:ext cx="59343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4in/8out</a:t>
            </a:r>
            <a:endParaRPr lang="ru-RU" sz="900" dirty="0"/>
          </a:p>
        </p:txBody>
      </p:sp>
      <p:sp>
        <p:nvSpPr>
          <p:cNvPr id="7" name="TextBox 6"/>
          <p:cNvSpPr txBox="1"/>
          <p:nvPr/>
        </p:nvSpPr>
        <p:spPr>
          <a:xfrm>
            <a:off x="5214942" y="4286256"/>
            <a:ext cx="4090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0.2µs</a:t>
            </a:r>
            <a:endParaRPr lang="ru-RU" sz="800" dirty="0"/>
          </a:p>
        </p:txBody>
      </p:sp>
      <p:sp>
        <p:nvSpPr>
          <p:cNvPr id="8" name="TextBox 7"/>
          <p:cNvSpPr txBox="1"/>
          <p:nvPr/>
        </p:nvSpPr>
        <p:spPr>
          <a:xfrm>
            <a:off x="5173360" y="4500570"/>
            <a:ext cx="3273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TTL</a:t>
            </a:r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Содержимое 2"/>
          <p:cNvSpPr>
            <a:spLocks noGrp="1"/>
          </p:cNvSpPr>
          <p:nvPr>
            <p:ph sz="half" idx="1"/>
          </p:nvPr>
        </p:nvSpPr>
        <p:spPr>
          <a:xfrm>
            <a:off x="142875" y="357188"/>
            <a:ext cx="8786813" cy="5668962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>
              <a:defRPr/>
            </a:pPr>
            <a:r>
              <a:rPr lang="en-US" sz="1400" b="1" dirty="0" smtClean="0"/>
              <a:t>…for </a:t>
            </a:r>
            <a:r>
              <a:rPr lang="en-US" sz="1400" b="1" dirty="0" smtClean="0">
                <a:solidFill>
                  <a:srgbClr val="FF0000"/>
                </a:solidFill>
              </a:rPr>
              <a:t>Dynamic</a:t>
            </a:r>
            <a:r>
              <a:rPr lang="en-US" sz="1400" b="1" dirty="0" smtClean="0"/>
              <a:t> Background Suppression.  </a:t>
            </a:r>
          </a:p>
          <a:p>
            <a:pPr>
              <a:defRPr/>
            </a:pPr>
            <a:r>
              <a:rPr lang="en-US" sz="1400" b="1" dirty="0" smtClean="0">
                <a:solidFill>
                  <a:srgbClr val="FF0000"/>
                </a:solidFill>
              </a:rPr>
              <a:t>Active correlations method</a:t>
            </a:r>
          </a:p>
          <a:p>
            <a:pPr>
              <a:defRPr/>
            </a:pPr>
            <a:r>
              <a:rPr lang="en-US" sz="1200" i="1" dirty="0" smtClean="0"/>
              <a:t>It means that:</a:t>
            </a:r>
          </a:p>
          <a:p>
            <a:pPr>
              <a:defRPr/>
            </a:pPr>
            <a:endParaRPr lang="en-US" sz="1200" i="1" dirty="0" smtClean="0"/>
          </a:p>
          <a:p>
            <a:pPr>
              <a:defRPr/>
            </a:pPr>
            <a:endParaRPr lang="en-US" sz="1200" b="1" dirty="0" smtClean="0"/>
          </a:p>
          <a:p>
            <a:pPr>
              <a:defRPr/>
            </a:pPr>
            <a:r>
              <a:rPr lang="en-US" sz="1400" b="1" dirty="0" smtClean="0">
                <a:solidFill>
                  <a:srgbClr val="0070C0"/>
                </a:solidFill>
              </a:rPr>
              <a:t>To search for in a real-time mode pointer to a potential ER(implanted)-alpha correlation;</a:t>
            </a:r>
          </a:p>
          <a:p>
            <a:pPr>
              <a:defRPr/>
            </a:pPr>
            <a:endParaRPr lang="en-US" sz="1400" b="1" dirty="0" smtClean="0">
              <a:solidFill>
                <a:srgbClr val="0070C0"/>
              </a:solidFill>
            </a:endParaRPr>
          </a:p>
          <a:p>
            <a:pPr>
              <a:defRPr/>
            </a:pPr>
            <a:endParaRPr lang="en-US" sz="1400" b="1" dirty="0" smtClean="0">
              <a:solidFill>
                <a:srgbClr val="0070C0"/>
              </a:solidFill>
            </a:endParaRPr>
          </a:p>
          <a:p>
            <a:pPr>
              <a:defRPr/>
            </a:pPr>
            <a:r>
              <a:rPr lang="en-US" sz="1400" b="1" dirty="0" smtClean="0">
                <a:solidFill>
                  <a:srgbClr val="0070C0"/>
                </a:solidFill>
              </a:rPr>
              <a:t>To create short break points in target irradiation;  (def)short =</a:t>
            </a:r>
          </a:p>
          <a:p>
            <a:pPr>
              <a:defRPr/>
            </a:pPr>
            <a:endParaRPr lang="en-US" sz="1400" b="1" dirty="0" smtClean="0">
              <a:solidFill>
                <a:srgbClr val="0070C0"/>
              </a:solidFill>
            </a:endParaRPr>
          </a:p>
          <a:p>
            <a:pPr>
              <a:defRPr/>
            </a:pPr>
            <a:endParaRPr lang="en-US" sz="1400" b="1" dirty="0" smtClean="0">
              <a:solidFill>
                <a:srgbClr val="0070C0"/>
              </a:solidFill>
            </a:endParaRPr>
          </a:p>
          <a:p>
            <a:pPr>
              <a:defRPr/>
            </a:pPr>
            <a:r>
              <a:rPr lang="en-US" sz="1400" b="1" dirty="0" smtClean="0">
                <a:solidFill>
                  <a:srgbClr val="0070C0"/>
                </a:solidFill>
              </a:rPr>
              <a:t>To detect forthcoming alpha decays (or even SF decay) in a background free mode, that is , when suppression factor in the value of probability to be a random decreases by several orders of magnitudes (6-9, usually, depending on number of chains).</a:t>
            </a:r>
            <a:endParaRPr lang="ru-RU" sz="1400" dirty="0" smtClean="0"/>
          </a:p>
        </p:txBody>
      </p:sp>
      <p:sp>
        <p:nvSpPr>
          <p:cNvPr id="4" name="Стрелка вправо 3"/>
          <p:cNvSpPr/>
          <p:nvPr/>
        </p:nvSpPr>
        <p:spPr>
          <a:xfrm>
            <a:off x="1285875" y="4500563"/>
            <a:ext cx="6215063" cy="1857375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Data flow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29" name="TextBox 5"/>
          <p:cNvSpPr txBox="1">
            <a:spLocks noChangeArrowheads="1"/>
          </p:cNvSpPr>
          <p:nvPr/>
        </p:nvSpPr>
        <p:spPr bwMode="auto">
          <a:xfrm>
            <a:off x="71438" y="5143500"/>
            <a:ext cx="1184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START</a:t>
            </a:r>
          </a:p>
          <a:p>
            <a:r>
              <a:rPr lang="en-US" sz="1200" b="1"/>
              <a:t>EXPERIMENT</a:t>
            </a:r>
            <a:endParaRPr lang="ru-RU" sz="1200" b="1"/>
          </a:p>
        </p:txBody>
      </p:sp>
      <p:sp>
        <p:nvSpPr>
          <p:cNvPr id="1030" name="TextBox 7"/>
          <p:cNvSpPr txBox="1">
            <a:spLocks noChangeArrowheads="1"/>
          </p:cNvSpPr>
          <p:nvPr/>
        </p:nvSpPr>
        <p:spPr bwMode="auto">
          <a:xfrm>
            <a:off x="7643813" y="5143500"/>
            <a:ext cx="13509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End</a:t>
            </a:r>
          </a:p>
          <a:p>
            <a:r>
              <a:rPr lang="en-US"/>
              <a:t>Experiment</a:t>
            </a: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1643063" y="4572000"/>
            <a:ext cx="46037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2214563" y="4572000"/>
            <a:ext cx="46037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286250" y="4500563"/>
            <a:ext cx="46038" cy="3571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34" name="TextBox 11"/>
          <p:cNvSpPr txBox="1">
            <a:spLocks noChangeArrowheads="1"/>
          </p:cNvSpPr>
          <p:nvPr/>
        </p:nvSpPr>
        <p:spPr bwMode="auto">
          <a:xfrm>
            <a:off x="1285875" y="4643438"/>
            <a:ext cx="376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t1</a:t>
            </a:r>
            <a:endParaRPr lang="ru-RU"/>
          </a:p>
        </p:txBody>
      </p:sp>
      <p:sp>
        <p:nvSpPr>
          <p:cNvPr id="1035" name="TextBox 13"/>
          <p:cNvSpPr txBox="1">
            <a:spLocks noChangeArrowheads="1"/>
          </p:cNvSpPr>
          <p:nvPr/>
        </p:nvSpPr>
        <p:spPr bwMode="auto">
          <a:xfrm>
            <a:off x="7286625" y="6072188"/>
            <a:ext cx="1381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6600FF"/>
                </a:solidFill>
              </a:rPr>
              <a:t>Off- line</a:t>
            </a:r>
          </a:p>
          <a:p>
            <a:r>
              <a:rPr lang="en-US" sz="1200" b="1">
                <a:solidFill>
                  <a:srgbClr val="6600FF"/>
                </a:solidFill>
              </a:rPr>
              <a:t>Data processing</a:t>
            </a:r>
          </a:p>
          <a:p>
            <a:r>
              <a:rPr lang="en-US" sz="1200" b="1">
                <a:solidFill>
                  <a:srgbClr val="6600FF"/>
                </a:solidFill>
              </a:rPr>
              <a:t>(careful)</a:t>
            </a:r>
            <a:endParaRPr lang="ru-RU" sz="1200" b="1">
              <a:solidFill>
                <a:srgbClr val="6600FF"/>
              </a:solidFill>
            </a:endParaRPr>
          </a:p>
        </p:txBody>
      </p:sp>
      <p:sp>
        <p:nvSpPr>
          <p:cNvPr id="1036" name="TextBox 16"/>
          <p:cNvSpPr txBox="1">
            <a:spLocks noChangeArrowheads="1"/>
          </p:cNvSpPr>
          <p:nvPr/>
        </p:nvSpPr>
        <p:spPr bwMode="auto">
          <a:xfrm>
            <a:off x="1857375" y="4643438"/>
            <a:ext cx="376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t2</a:t>
            </a:r>
            <a:endParaRPr lang="ru-RU"/>
          </a:p>
        </p:txBody>
      </p:sp>
      <p:sp>
        <p:nvSpPr>
          <p:cNvPr id="1037" name="TextBox 17"/>
          <p:cNvSpPr txBox="1">
            <a:spLocks noChangeArrowheads="1"/>
          </p:cNvSpPr>
          <p:nvPr/>
        </p:nvSpPr>
        <p:spPr bwMode="auto">
          <a:xfrm>
            <a:off x="3986213" y="4572000"/>
            <a:ext cx="300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ti</a:t>
            </a:r>
            <a:endParaRPr lang="ru-RU"/>
          </a:p>
        </p:txBody>
      </p:sp>
      <p:sp>
        <p:nvSpPr>
          <p:cNvPr id="1038" name="TextBox 18"/>
          <p:cNvSpPr txBox="1">
            <a:spLocks noChangeArrowheads="1"/>
          </p:cNvSpPr>
          <p:nvPr/>
        </p:nvSpPr>
        <p:spPr bwMode="auto">
          <a:xfrm>
            <a:off x="2643188" y="4500563"/>
            <a:ext cx="5445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…</a:t>
            </a:r>
            <a:endParaRPr lang="ru-RU" sz="2800"/>
          </a:p>
        </p:txBody>
      </p:sp>
      <p:sp>
        <p:nvSpPr>
          <p:cNvPr id="1039" name="TextBox 19"/>
          <p:cNvSpPr txBox="1">
            <a:spLocks noChangeArrowheads="1"/>
          </p:cNvSpPr>
          <p:nvPr/>
        </p:nvSpPr>
        <p:spPr bwMode="auto">
          <a:xfrm>
            <a:off x="1214438" y="6357938"/>
            <a:ext cx="481806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Short break points (pauses) in the target irradiation process 1,2…i..N</a:t>
            </a:r>
            <a:endParaRPr lang="ru-RU" sz="1200"/>
          </a:p>
        </p:txBody>
      </p:sp>
      <p:sp>
        <p:nvSpPr>
          <p:cNvPr id="21" name="Стрелка вниз 20"/>
          <p:cNvSpPr/>
          <p:nvPr/>
        </p:nvSpPr>
        <p:spPr>
          <a:xfrm>
            <a:off x="6429375" y="4572000"/>
            <a:ext cx="46038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41" name="TextBox 21"/>
          <p:cNvSpPr txBox="1">
            <a:spLocks noChangeArrowheads="1"/>
          </p:cNvSpPr>
          <p:nvPr/>
        </p:nvSpPr>
        <p:spPr bwMode="auto">
          <a:xfrm>
            <a:off x="6000750" y="4572000"/>
            <a:ext cx="350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</a:t>
            </a:r>
            <a:endParaRPr lang="ru-RU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143500" y="1982788"/>
          <a:ext cx="1985963" cy="1160462"/>
        </p:xfrm>
        <a:graphic>
          <a:graphicData uri="http://schemas.openxmlformats.org/presentationml/2006/ole">
            <p:oleObj spid="_x0000_s1026" name="Формула" r:id="rId3" imgW="1130040" imgH="660240" progId="Equation.3">
              <p:embed/>
            </p:oleObj>
          </a:graphicData>
        </a:graphic>
      </p:graphicFrame>
      <p:pic>
        <p:nvPicPr>
          <p:cNvPr id="1042" name="Рисунок 17" descr="ER_a_a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13" y="357188"/>
            <a:ext cx="1309687" cy="121443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pic>
        <p:nvPicPr>
          <p:cNvPr id="1043" name="Рисунок 18" descr="gfraph_a.bmp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0" y="357188"/>
            <a:ext cx="1285875" cy="1219200"/>
          </a:xfrm>
          <a:prstGeom prst="rect">
            <a:avLst/>
          </a:prstGeom>
          <a:solidFill>
            <a:srgbClr val="FFFF00"/>
          </a:solidFill>
          <a:ln w="9525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20" name="Стрелка вправо 19"/>
          <p:cNvSpPr/>
          <p:nvPr/>
        </p:nvSpPr>
        <p:spPr>
          <a:xfrm>
            <a:off x="5000625" y="928688"/>
            <a:ext cx="357188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45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38" y="357188"/>
            <a:ext cx="2000250" cy="1214437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23" name="Стрелка вправо 22"/>
          <p:cNvSpPr/>
          <p:nvPr/>
        </p:nvSpPr>
        <p:spPr>
          <a:xfrm>
            <a:off x="6643688" y="928688"/>
            <a:ext cx="28575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47" name="TextBox 23"/>
          <p:cNvSpPr txBox="1">
            <a:spLocks noChangeArrowheads="1"/>
          </p:cNvSpPr>
          <p:nvPr/>
        </p:nvSpPr>
        <p:spPr bwMode="auto">
          <a:xfrm>
            <a:off x="6778625" y="1787525"/>
            <a:ext cx="1508125" cy="5699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>
                <a:solidFill>
                  <a:srgbClr val="6600FF"/>
                </a:solidFill>
              </a:rPr>
              <a:t>N(N-1)/2  graph edges</a:t>
            </a:r>
          </a:p>
          <a:p>
            <a:r>
              <a:rPr lang="en-US" sz="1000" b="1">
                <a:solidFill>
                  <a:srgbClr val="6600FF"/>
                </a:solidFill>
              </a:rPr>
              <a:t>If N- number of nodes</a:t>
            </a:r>
          </a:p>
          <a:p>
            <a:endParaRPr lang="ru-RU" sz="1100" b="1">
              <a:solidFill>
                <a:srgbClr val="66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357190"/>
          </a:xfrm>
        </p:spPr>
        <p:txBody>
          <a:bodyPr>
            <a:normAutofit/>
          </a:bodyPr>
          <a:lstStyle/>
          <a:p>
            <a:r>
              <a:rPr lang="en-US" sz="1400" i="1" dirty="0" smtClean="0"/>
              <a:t>Implementation of the spectrometer…(view, few words, both..</a:t>
            </a:r>
            <a:r>
              <a:rPr lang="en-US" sz="1400" i="1" dirty="0" err="1" smtClean="0"/>
              <a:t>digital+analog</a:t>
            </a:r>
            <a:r>
              <a:rPr lang="en-US" sz="1400" i="1" dirty="0" smtClean="0"/>
              <a:t>)</a:t>
            </a:r>
            <a:endParaRPr lang="ru-RU" sz="1400" i="1" dirty="0"/>
          </a:p>
        </p:txBody>
      </p:sp>
      <p:pic>
        <p:nvPicPr>
          <p:cNvPr id="9" name="Рисунок 8" descr="Det2.jpg"/>
          <p:cNvPicPr>
            <a:picLocks noChangeAspect="1"/>
          </p:cNvPicPr>
          <p:nvPr/>
        </p:nvPicPr>
        <p:blipFill>
          <a:blip r:embed="rId2" cstate="print"/>
          <a:srcRect l="2906" t="7559" r="14173"/>
          <a:stretch>
            <a:fillRect/>
          </a:stretch>
        </p:blipFill>
        <p:spPr>
          <a:xfrm>
            <a:off x="-1" y="714355"/>
            <a:ext cx="5352819" cy="5072099"/>
          </a:xfrm>
          <a:prstGeom prst="rect">
            <a:avLst/>
          </a:prstGeom>
        </p:spPr>
      </p:pic>
      <p:pic>
        <p:nvPicPr>
          <p:cNvPr id="12" name="Рисунок 11" descr="20220627_1227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634536" y="1348396"/>
            <a:ext cx="5072066" cy="38040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84710" y="357166"/>
            <a:ext cx="758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digital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215206" y="357166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analog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299717" y="5774312"/>
            <a:ext cx="2915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Flange with DSSD, preamps…</a:t>
            </a:r>
            <a:endParaRPr lang="ru-RU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6000760" y="4929198"/>
            <a:ext cx="1714512" cy="1357322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143504" y="6500834"/>
            <a:ext cx="3949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Crate with splitters to branch the signals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4_Fl.jpg"/>
          <p:cNvPicPr>
            <a:picLocks noChangeAspect="1"/>
          </p:cNvPicPr>
          <p:nvPr/>
        </p:nvPicPr>
        <p:blipFill>
          <a:blip r:embed="rId2"/>
          <a:srcRect l="17576" t="13123" r="38667" b="64679"/>
          <a:stretch>
            <a:fillRect/>
          </a:stretch>
        </p:blipFill>
        <p:spPr>
          <a:xfrm>
            <a:off x="4071934" y="71414"/>
            <a:ext cx="5043220" cy="33394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13213" y="3500438"/>
            <a:ext cx="2355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aseline="30000" dirty="0" smtClean="0"/>
              <a:t>242</a:t>
            </a:r>
            <a:r>
              <a:rPr lang="en-US" sz="2000" dirty="0" smtClean="0"/>
              <a:t>Pu+</a:t>
            </a:r>
            <a:r>
              <a:rPr lang="en-US" sz="2000" baseline="30000" dirty="0" smtClean="0"/>
              <a:t>48</a:t>
            </a:r>
            <a:r>
              <a:rPr lang="en-US" sz="2000" dirty="0" smtClean="0"/>
              <a:t>Ca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baseline="30000" dirty="0" smtClean="0">
                <a:sym typeface="Wingdings" pitchFamily="2" charset="2"/>
              </a:rPr>
              <a:t>287</a:t>
            </a:r>
            <a:r>
              <a:rPr lang="en-US" sz="2000" dirty="0" smtClean="0">
                <a:sym typeface="Wingdings" pitchFamily="2" charset="2"/>
              </a:rPr>
              <a:t>Fl+3n</a:t>
            </a:r>
            <a:endParaRPr lang="ru-RU" sz="2000" dirty="0"/>
          </a:p>
        </p:txBody>
      </p:sp>
      <p:pic>
        <p:nvPicPr>
          <p:cNvPr id="7" name="Рисунок 6" descr="EVR_114.bmp"/>
          <p:cNvPicPr>
            <a:picLocks noChangeAspect="1"/>
          </p:cNvPicPr>
          <p:nvPr/>
        </p:nvPicPr>
        <p:blipFill>
          <a:blip r:embed="rId3"/>
          <a:srcRect l="9224" t="9642" r="4059" b="4339"/>
          <a:stretch>
            <a:fillRect/>
          </a:stretch>
        </p:blipFill>
        <p:spPr>
          <a:xfrm>
            <a:off x="71406" y="71414"/>
            <a:ext cx="4000528" cy="37147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0034" y="142852"/>
            <a:ext cx="3464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EVR (</a:t>
            </a:r>
            <a:r>
              <a:rPr lang="en-US" b="1" baseline="30000" dirty="0" smtClean="0">
                <a:solidFill>
                  <a:srgbClr val="FFC000"/>
                </a:solidFill>
              </a:rPr>
              <a:t>287</a:t>
            </a:r>
            <a:r>
              <a:rPr lang="en-US" b="1" dirty="0" smtClean="0">
                <a:solidFill>
                  <a:srgbClr val="FFC000"/>
                </a:solidFill>
              </a:rPr>
              <a:t>Fl)REGISTERED  100 events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6116" y="1071546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71472" y="785794"/>
            <a:ext cx="122020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 smtClean="0"/>
              <a:t>dot – PC simulation</a:t>
            </a:r>
          </a:p>
          <a:p>
            <a:r>
              <a:rPr lang="en-US" sz="1000" b="1" i="1" dirty="0" err="1" smtClean="0"/>
              <a:t>Yu.Tsyganov</a:t>
            </a:r>
            <a:endParaRPr lang="en-US" sz="1000" b="1" i="1" dirty="0" smtClean="0"/>
          </a:p>
          <a:p>
            <a:endParaRPr lang="en-US" sz="1000" b="1" i="1" dirty="0" smtClean="0"/>
          </a:p>
          <a:p>
            <a:r>
              <a:rPr lang="en-US" sz="1000" b="1" i="1" dirty="0" smtClean="0"/>
              <a:t>NIM A 378(1996)</a:t>
            </a:r>
          </a:p>
          <a:p>
            <a:r>
              <a:rPr lang="en-US" sz="1000" b="1" i="1" dirty="0" smtClean="0"/>
              <a:t>pp.356-359</a:t>
            </a:r>
            <a:endParaRPr lang="ru-RU" sz="1000" b="1" i="1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428596" y="3857629"/>
          <a:ext cx="5480683" cy="2786081"/>
        </p:xfrm>
        <a:graphic>
          <a:graphicData uri="http://schemas.openxmlformats.org/drawingml/2006/table">
            <a:tbl>
              <a:tblPr/>
              <a:tblGrid>
                <a:gridCol w="2169701"/>
                <a:gridCol w="1484088"/>
                <a:gridCol w="1826894"/>
              </a:tblGrid>
              <a:tr h="561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Experiment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Time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Yield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aseline="30000" dirty="0">
                          <a:latin typeface="Times New Roman"/>
                          <a:ea typeface="Calibri"/>
                          <a:cs typeface="Times New Roman"/>
                        </a:rPr>
                        <a:t>243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Am(</a:t>
                      </a:r>
                      <a:r>
                        <a:rPr lang="en-US" sz="1600" baseline="30000" dirty="0">
                          <a:latin typeface="Times New Roman"/>
                          <a:ea typeface="Calibri"/>
                          <a:cs typeface="Times New Roman"/>
                        </a:rPr>
                        <a:t>48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Ca,2-5n)</a:t>
                      </a:r>
                      <a:r>
                        <a:rPr lang="en-US" sz="1600" baseline="30000" dirty="0">
                          <a:latin typeface="Times New Roman"/>
                          <a:ea typeface="Calibri"/>
                          <a:cs typeface="Times New Roman"/>
                        </a:rPr>
                        <a:t>286-289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Mc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~161 days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125 decay chains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242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Pu(</a:t>
                      </a: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48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Ca,3-4n)</a:t>
                      </a: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286-287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Fl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~82 days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94 decay chains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2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238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U(</a:t>
                      </a: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48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Ca,3n)</a:t>
                      </a: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283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Cn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~49 days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16 decay chains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232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Th(</a:t>
                      </a: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48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Ca,3-4n)</a:t>
                      </a: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276-277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Ds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~82 days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~6 decay chains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14668" cy="296842"/>
          </a:xfrm>
        </p:spPr>
        <p:txBody>
          <a:bodyPr>
            <a:normAutofit fontScale="90000"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Flexible algorithm- main idea…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3571868" y="357166"/>
            <a:ext cx="978408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643438" y="214290"/>
            <a:ext cx="3743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00B0F0"/>
                </a:solidFill>
              </a:rPr>
              <a:t>to make the initial conditions more open</a:t>
            </a:r>
            <a:r>
              <a:rPr lang="en-US" dirty="0" smtClean="0">
                <a:solidFill>
                  <a:srgbClr val="00B0F0"/>
                </a:solidFill>
              </a:rPr>
              <a:t>… 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785794"/>
            <a:ext cx="117532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“initial”</a:t>
            </a:r>
            <a:endParaRPr lang="ru-RU" sz="2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4546" y="785794"/>
            <a:ext cx="4286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 ER (</a:t>
            </a:r>
            <a:r>
              <a:rPr lang="en-US" b="1" dirty="0" err="1" smtClean="0">
                <a:solidFill>
                  <a:srgbClr val="FF0000"/>
                </a:solidFill>
                <a:sym typeface="Wingdings" pitchFamily="2" charset="2"/>
              </a:rPr>
              <a:t>E</a:t>
            </a:r>
            <a:r>
              <a:rPr lang="en-US" b="1" baseline="-25000" dirty="0" err="1" smtClean="0">
                <a:solidFill>
                  <a:srgbClr val="FF0000"/>
                </a:solidFill>
                <a:sym typeface="Wingdings" pitchFamily="2" charset="2"/>
              </a:rPr>
              <a:t>min</a:t>
            </a:r>
            <a:r>
              <a:rPr lang="en-US" dirty="0" smtClean="0">
                <a:sym typeface="Wingdings" pitchFamily="2" charset="2"/>
              </a:rPr>
              <a:t>, E </a:t>
            </a:r>
            <a:r>
              <a:rPr lang="en-US" baseline="-25000" dirty="0" smtClean="0">
                <a:sym typeface="Wingdings" pitchFamily="2" charset="2"/>
              </a:rPr>
              <a:t>max</a:t>
            </a:r>
            <a:r>
              <a:rPr lang="en-US" dirty="0" smtClean="0">
                <a:sym typeface="Wingdings" pitchFamily="2" charset="2"/>
              </a:rPr>
              <a:t>), (</a:t>
            </a:r>
            <a:r>
              <a:rPr lang="el-GR" dirty="0" smtClean="0">
                <a:sym typeface="Wingdings" pitchFamily="2" charset="2"/>
              </a:rPr>
              <a:t>Δ</a:t>
            </a:r>
            <a:r>
              <a:rPr lang="en-US" dirty="0" err="1" smtClean="0">
                <a:sym typeface="Wingdings" pitchFamily="2" charset="2"/>
              </a:rPr>
              <a:t>E</a:t>
            </a:r>
            <a:r>
              <a:rPr lang="en-US" b="1" baseline="-25000" dirty="0" err="1" smtClean="0">
                <a:solidFill>
                  <a:srgbClr val="FF0000"/>
                </a:solidFill>
                <a:sym typeface="Wingdings" pitchFamily="2" charset="2"/>
              </a:rPr>
              <a:t>min</a:t>
            </a:r>
            <a:r>
              <a:rPr lang="en-US" baseline="-25000" dirty="0" smtClean="0">
                <a:sym typeface="Wingdings" pitchFamily="2" charset="2"/>
              </a:rPr>
              <a:t>/max</a:t>
            </a:r>
            <a:r>
              <a:rPr lang="en-US" dirty="0" smtClean="0">
                <a:sym typeface="Wingdings" pitchFamily="2" charset="2"/>
              </a:rPr>
              <a:t>), </a:t>
            </a:r>
            <a:r>
              <a:rPr lang="en-US" b="1" dirty="0" err="1" smtClean="0">
                <a:solidFill>
                  <a:srgbClr val="FF0000"/>
                </a:solidFill>
                <a:sym typeface="Wingdings" pitchFamily="2" charset="2"/>
              </a:rPr>
              <a:t>t</a:t>
            </a:r>
            <a:r>
              <a:rPr lang="en-US" b="1" baseline="30000" dirty="0" err="1" smtClean="0">
                <a:solidFill>
                  <a:srgbClr val="FF0000"/>
                </a:solidFill>
                <a:sym typeface="Wingdings" pitchFamily="2" charset="2"/>
              </a:rPr>
              <a:t>corr</a:t>
            </a:r>
            <a:r>
              <a:rPr lang="en-US" b="1" baseline="-25000" dirty="0" err="1" smtClean="0">
                <a:solidFill>
                  <a:srgbClr val="FF0000"/>
                </a:solidFill>
                <a:sym typeface="Wingdings" pitchFamily="2" charset="2"/>
              </a:rPr>
              <a:t>ER</a:t>
            </a:r>
            <a:r>
              <a:rPr lang="en-US" b="1" baseline="-25000" dirty="0" smtClean="0">
                <a:solidFill>
                  <a:srgbClr val="FF0000"/>
                </a:solidFill>
                <a:sym typeface="Wingdings" pitchFamily="2" charset="2"/>
              </a:rPr>
              <a:t>-</a:t>
            </a:r>
            <a:r>
              <a:rPr lang="el-GR" b="1" baseline="-25000" dirty="0" smtClean="0">
                <a:solidFill>
                  <a:srgbClr val="FF0000"/>
                </a:solidFill>
                <a:sym typeface="Wingdings" pitchFamily="2" charset="2"/>
              </a:rPr>
              <a:t>α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t</a:t>
            </a:r>
            <a:r>
              <a:rPr lang="en-US" baseline="-25000" dirty="0" err="1" smtClean="0">
                <a:sym typeface="Wingdings" pitchFamily="2" charset="2"/>
              </a:rPr>
              <a:t>pause</a:t>
            </a:r>
            <a:r>
              <a:rPr lang="en-US" dirty="0" smtClean="0">
                <a:sym typeface="Wingdings" pitchFamily="2" charset="2"/>
              </a:rPr>
              <a:t>…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1500174"/>
            <a:ext cx="229864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Standard mode :</a:t>
            </a:r>
            <a:endParaRPr lang="ru-RU" sz="2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Рисунок 8" descr="standard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3" y="2071678"/>
            <a:ext cx="4168359" cy="271464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748979" y="1415465"/>
            <a:ext cx="26805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Flexible mode:</a:t>
            </a:r>
            <a:endParaRPr lang="ru-RU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1" name="Рисунок 10" descr="flexi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1533" y="2158370"/>
            <a:ext cx="4035243" cy="262795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14414" y="4572008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</a:t>
            </a:r>
            <a:r>
              <a:rPr lang="en-US" baseline="-25000" dirty="0" err="1" smtClean="0"/>
              <a:t>ER</a:t>
            </a:r>
            <a:r>
              <a:rPr lang="en-US" baseline="-25000" dirty="0" smtClean="0"/>
              <a:t>-alpha</a:t>
            </a:r>
            <a:r>
              <a:rPr lang="en-US" dirty="0" smtClean="0"/>
              <a:t>=const</a:t>
            </a:r>
            <a:r>
              <a:rPr lang="ru-RU" dirty="0" smtClean="0"/>
              <a:t> (</a:t>
            </a:r>
            <a:r>
              <a:rPr lang="ru-RU" dirty="0" err="1" smtClean="0"/>
              <a:t>input</a:t>
            </a:r>
            <a:r>
              <a:rPr lang="ru-RU" dirty="0" smtClean="0"/>
              <a:t> </a:t>
            </a:r>
            <a:r>
              <a:rPr lang="ru-RU" dirty="0" err="1" smtClean="0"/>
              <a:t>file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929190" y="448842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</a:t>
            </a:r>
            <a:r>
              <a:rPr lang="en-US" baseline="30000" dirty="0" err="1" smtClean="0"/>
              <a:t>i</a:t>
            </a:r>
            <a:r>
              <a:rPr lang="en-US" baseline="-25000" dirty="0" err="1" smtClean="0"/>
              <a:t>ER</a:t>
            </a:r>
            <a:r>
              <a:rPr lang="en-US" baseline="-25000" dirty="0" smtClean="0"/>
              <a:t>-alpha</a:t>
            </a:r>
            <a:r>
              <a:rPr lang="en-US" dirty="0" smtClean="0"/>
              <a:t>=f(N</a:t>
            </a:r>
            <a:r>
              <a:rPr lang="en-US" baseline="-25000" dirty="0" smtClean="0"/>
              <a:t>b</a:t>
            </a:r>
            <a:r>
              <a:rPr lang="en-US" baseline="30000" dirty="0" smtClean="0"/>
              <a:t>i-1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572264" y="4500570"/>
            <a:ext cx="9762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iterations</a:t>
            </a:r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7844493" y="4500570"/>
            <a:ext cx="1156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C++ on Timer</a:t>
            </a:r>
            <a:endParaRPr lang="ru-RU" sz="1400" i="1" dirty="0"/>
          </a:p>
        </p:txBody>
      </p:sp>
      <p:sp>
        <p:nvSpPr>
          <p:cNvPr id="17" name="5-конечная звезда 16"/>
          <p:cNvSpPr/>
          <p:nvPr/>
        </p:nvSpPr>
        <p:spPr>
          <a:xfrm>
            <a:off x="4786314" y="2500306"/>
            <a:ext cx="108000" cy="108000"/>
          </a:xfrm>
          <a:prstGeom prst="star5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7500958" y="4643446"/>
            <a:ext cx="357190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4227</TotalTime>
  <Words>966</Words>
  <Application>Microsoft Office PowerPoint</Application>
  <PresentationFormat>Экран (4:3)</PresentationFormat>
  <Paragraphs>182</Paragraphs>
  <Slides>14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Формула</vt:lpstr>
      <vt:lpstr>Analog spectrometer of the DGFRS-2 setup: status and developments  Yu.S.Tsyganov1, D.Ibadullaev1,2,3, A.N.Polyakov1, A.A.Voinov1, M.V.Shumeiko1   1- JINR, Dubna  2- INP, Almaty, 3- Humilev  University, Astana </vt:lpstr>
      <vt:lpstr>Слайд 2</vt:lpstr>
      <vt:lpstr> sum of technologies…</vt:lpstr>
      <vt:lpstr>ΔE low pressure pentane-filled  DGFRS#2 detector</vt:lpstr>
      <vt:lpstr>Слайд 5</vt:lpstr>
      <vt:lpstr>Слайд 6</vt:lpstr>
      <vt:lpstr>Implementation of the spectrometer…(view, few words, both..digital+analog)</vt:lpstr>
      <vt:lpstr>Слайд 8</vt:lpstr>
      <vt:lpstr>Flexible algorithm- main idea…</vt:lpstr>
      <vt:lpstr>1) Natural (trivial) algorithm</vt:lpstr>
      <vt:lpstr>2) Flexible scenario  for RT background suppression method (probability)</vt:lpstr>
      <vt:lpstr>…few words about DSSSD (radiation) stability (itself, param’s)</vt:lpstr>
      <vt:lpstr>Слайд 13</vt:lpstr>
      <vt:lpstr>Слайд 14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развитии метода «активных корреляций»</dc:title>
  <dc:creator>User34535</dc:creator>
  <cp:lastModifiedBy>Пользователь Windows</cp:lastModifiedBy>
  <cp:revision>1226</cp:revision>
  <dcterms:created xsi:type="dcterms:W3CDTF">2015-03-29T06:29:49Z</dcterms:created>
  <dcterms:modified xsi:type="dcterms:W3CDTF">2022-11-25T07:34:13Z</dcterms:modified>
</cp:coreProperties>
</file>