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3" r:id="rId5"/>
    <p:sldId id="259" r:id="rId6"/>
    <p:sldId id="268" r:id="rId7"/>
    <p:sldId id="262" r:id="rId8"/>
    <p:sldId id="261" r:id="rId9"/>
    <p:sldId id="263" r:id="rId10"/>
    <p:sldId id="279" r:id="rId11"/>
    <p:sldId id="265" r:id="rId12"/>
    <p:sldId id="266" r:id="rId13"/>
    <p:sldId id="267" r:id="rId14"/>
    <p:sldId id="280" r:id="rId15"/>
    <p:sldId id="281" r:id="rId16"/>
    <p:sldId id="276" r:id="rId17"/>
    <p:sldId id="283" r:id="rId18"/>
    <p:sldId id="285" r:id="rId19"/>
    <p:sldId id="282" r:id="rId20"/>
    <p:sldId id="286" r:id="rId21"/>
    <p:sldId id="287" r:id="rId22"/>
    <p:sldId id="288" r:id="rId23"/>
    <p:sldId id="272" r:id="rId24"/>
    <p:sldId id="271" r:id="rId25"/>
    <p:sldId id="290" r:id="rId26"/>
    <p:sldId id="291" r:id="rId27"/>
    <p:sldId id="260" r:id="rId28"/>
    <p:sldId id="264" r:id="rId29"/>
    <p:sldId id="275" r:id="rId30"/>
    <p:sldId id="274" r:id="rId31"/>
    <p:sldId id="27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" initials="A" lastIdx="2" clrIdx="0">
    <p:extLst>
      <p:ext uri="{19B8F6BF-5375-455C-9EA6-DF929625EA0E}">
        <p15:presenceInfo xmlns:p15="http://schemas.microsoft.com/office/powerpoint/2012/main" userId="Andr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2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F8941-AEAA-430D-A5D2-80D3A264494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C1BEF-8434-4A7D-9EBA-013C17CBD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5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1BEF-8434-4A7D-9EBA-013C17CBD5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9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5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1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02.12.2022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 ICPPA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4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02.12.2022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 ICPPA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5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D65A3-1276-4A07-A016-A934786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B6CEDF-AA6B-447C-9EAF-AC7791A2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02.12.2022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06FDB2-C18F-49EB-AD4F-83D2481C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FBE488-2F8B-4EEB-A8F2-6EC942D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5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02.12.2022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 ICPPA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15680" y="593280"/>
            <a:ext cx="11360160" cy="76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15680" y="1536480"/>
            <a:ext cx="11360160" cy="455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6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6216AE-9475-4B54-BEF5-8079606880C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4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99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02.12.2022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4992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 ICPPA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92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92DF-C0FB-402D-A2C9-11B94167DC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0862E6-EEFC-4E0B-9007-6C5E90C70C10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6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b11.energy/" TargetMode="External"/><Relationship Id="rId2" Type="http://schemas.openxmlformats.org/officeDocument/2006/relationships/hyperlink" Target="https://ta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3743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latin typeface="+mj-lt"/>
              </a:rPr>
              <a:t>Low-pressure Time Projection Chambers for Experiments with Low-energy Ions</a:t>
            </a:r>
            <a:endParaRPr lang="ru-RU" sz="3200" b="1" cap="all" dirty="0"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2400" y="2535572"/>
            <a:ext cx="118872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52401" y="2878166"/>
            <a:ext cx="11887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2800" b="1" dirty="0">
                <a:latin typeface="+mn-lt"/>
                <a:cs typeface="Arial" panose="020B0604020202020204" pitchFamily="34" charset="0"/>
              </a:rPr>
              <a:t>A. Bondar, A. </a:t>
            </a:r>
            <a:r>
              <a:rPr lang="en-US" altLang="ru-RU" sz="2800" b="1" dirty="0" err="1">
                <a:latin typeface="+mn-lt"/>
                <a:cs typeface="Arial" panose="020B0604020202020204" pitchFamily="34" charset="0"/>
              </a:rPr>
              <a:t>Buzulutskov</a:t>
            </a:r>
            <a:r>
              <a:rPr lang="en-US" altLang="ru-RU" sz="2800" b="1" dirty="0">
                <a:latin typeface="+mn-lt"/>
                <a:cs typeface="Arial" panose="020B0604020202020204" pitchFamily="34" charset="0"/>
              </a:rPr>
              <a:t>, V. </a:t>
            </a:r>
            <a:r>
              <a:rPr lang="en-US" altLang="ru-RU" sz="2800" b="1" dirty="0" err="1">
                <a:latin typeface="+mn-lt"/>
                <a:cs typeface="Arial" panose="020B0604020202020204" pitchFamily="34" charset="0"/>
              </a:rPr>
              <a:t>Parkhomchuk</a:t>
            </a:r>
            <a:r>
              <a:rPr lang="en-US" altLang="ru-RU" sz="2800" b="1" dirty="0">
                <a:latin typeface="+mn-lt"/>
                <a:cs typeface="Arial" panose="020B0604020202020204" pitchFamily="34" charset="0"/>
              </a:rPr>
              <a:t>, </a:t>
            </a:r>
            <a:endParaRPr lang="ru-RU" altLang="ru-RU" sz="2800" b="1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altLang="ru-RU" sz="2800" b="1" dirty="0">
                <a:latin typeface="+mn-lt"/>
                <a:cs typeface="Arial" panose="020B0604020202020204" pitchFamily="34" charset="0"/>
              </a:rPr>
              <a:t>A. </a:t>
            </a:r>
            <a:r>
              <a:rPr lang="en-US" altLang="ru-RU" sz="2800" b="1" dirty="0" err="1">
                <a:latin typeface="+mn-lt"/>
                <a:cs typeface="Arial" panose="020B0604020202020204" pitchFamily="34" charset="0"/>
              </a:rPr>
              <a:t>Petroghitsky</a:t>
            </a:r>
            <a:r>
              <a:rPr lang="en-US" altLang="ru-RU" sz="2800" b="1" dirty="0">
                <a:latin typeface="+mn-lt"/>
                <a:cs typeface="Arial" panose="020B0604020202020204" pitchFamily="34" charset="0"/>
              </a:rPr>
              <a:t>, T. </a:t>
            </a:r>
            <a:r>
              <a:rPr lang="en-US" altLang="ru-RU" sz="2800" b="1" dirty="0" err="1">
                <a:latin typeface="+mn-lt"/>
                <a:cs typeface="Arial" panose="020B0604020202020204" pitchFamily="34" charset="0"/>
              </a:rPr>
              <a:t>Shakirova</a:t>
            </a:r>
            <a:r>
              <a:rPr lang="ru-RU" altLang="ru-RU" sz="2800" b="1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ru-RU" sz="2800" b="1" u="sng" dirty="0">
                <a:latin typeface="+mn-lt"/>
                <a:cs typeface="Arial" panose="020B0604020202020204" pitchFamily="34" charset="0"/>
              </a:rPr>
              <a:t>A. Sokolov</a:t>
            </a:r>
            <a:r>
              <a:rPr lang="en-US" altLang="ru-RU" sz="2800" b="1" dirty="0">
                <a:latin typeface="+mn-lt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5281880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Budker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Institute of Nuclear Physics, </a:t>
            </a:r>
          </a:p>
          <a:p>
            <a:pPr algn="ctr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Novosibirsk State University</a:t>
            </a:r>
          </a:p>
          <a:p>
            <a:pPr algn="ctr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December 2,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2022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2" descr="The 6th international conference on particle physics and astrophysics">
            <a:extLst>
              <a:ext uri="{FF2B5EF4-FFF2-40B4-BE49-F238E27FC236}">
                <a16:creationId xmlns:a16="http://schemas.microsoft.com/office/drawing/2014/main" id="{8333E0BA-6DF7-48A0-A721-61206497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2" y="3860604"/>
            <a:ext cx="2045510" cy="14903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10557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CC34B-3F3D-428C-8BB6-94372AB0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81244"/>
            <a:ext cx="10515600" cy="775518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installation appearance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66EE08-D6CE-42C4-A059-13B91F9C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AD4A2C-B4E5-4F98-B449-1CEB29A6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10</a:t>
            </a:fld>
            <a:endParaRPr lang="ru-RU"/>
          </a:p>
        </p:txBody>
      </p:sp>
      <p:pic>
        <p:nvPicPr>
          <p:cNvPr id="6" name="Picture 1" descr="D:\R&amp;D\CryoSetup\SetupPhoto\210407\t2.jpg">
            <a:extLst>
              <a:ext uri="{FF2B5EF4-FFF2-40B4-BE49-F238E27FC236}">
                <a16:creationId xmlns:a16="http://schemas.microsoft.com/office/drawing/2014/main" id="{C954C411-A729-474E-8917-6B876489C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95" y="842736"/>
            <a:ext cx="8018935" cy="55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A7440A2-1EF3-4241-A839-F9AE4EEDBF3B}"/>
              </a:ext>
            </a:extLst>
          </p:cNvPr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1937"/>
            <a:ext cx="5486400" cy="3725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gain of GEM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248400" y="4238463"/>
            <a:ext cx="5486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/>
              <a:t>GEM effective gain as a function of the voltage in isobutane at pressures varying from 40 to 70 torr in the low-pressure TPC.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11</a:t>
            </a:fld>
            <a:endParaRPr lang="ru-RU" b="1"/>
          </a:p>
        </p:txBody>
      </p:sp>
      <p:sp>
        <p:nvSpPr>
          <p:cNvPr id="1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VI ICPPA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35" y="4174386"/>
            <a:ext cx="2560320" cy="23638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1000" y="4573202"/>
            <a:ext cx="2770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Electric field inside the holes.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01" t="713" r="799" b="992"/>
          <a:stretch/>
        </p:blipFill>
        <p:spPr>
          <a:xfrm>
            <a:off x="381000" y="755317"/>
            <a:ext cx="4389120" cy="3293929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F2F16B6-9C91-4ADE-A680-B2A7A4DDF0E9}"/>
              </a:ext>
            </a:extLst>
          </p:cNvPr>
          <p:cNvCxnSpPr/>
          <p:nvPr/>
        </p:nvCxnSpPr>
        <p:spPr>
          <a:xfrm>
            <a:off x="3057525" y="5119357"/>
            <a:ext cx="30861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E30CCC9-E9FC-4C3C-9C10-140506CD7ECB}"/>
              </a:ext>
            </a:extLst>
          </p:cNvPr>
          <p:cNvCxnSpPr/>
          <p:nvPr/>
        </p:nvCxnSpPr>
        <p:spPr>
          <a:xfrm>
            <a:off x="3057525" y="5505669"/>
            <a:ext cx="30861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6696407-D8E0-42F2-86A9-DF6B9CB389ED}"/>
              </a:ext>
            </a:extLst>
          </p:cNvPr>
          <p:cNvCxnSpPr/>
          <p:nvPr/>
        </p:nvCxnSpPr>
        <p:spPr>
          <a:xfrm>
            <a:off x="3057525" y="4742121"/>
            <a:ext cx="0" cy="377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8605397-4488-4A17-AB6B-5ABCD27C7564}"/>
              </a:ext>
            </a:extLst>
          </p:cNvPr>
          <p:cNvCxnSpPr>
            <a:cxnSpLocks/>
          </p:cNvCxnSpPr>
          <p:nvPr/>
        </p:nvCxnSpPr>
        <p:spPr>
          <a:xfrm rot="10800000">
            <a:off x="3057525" y="5505669"/>
            <a:ext cx="0" cy="3772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7A0EE5-3664-4657-91F4-C71DCAEEF8DC}"/>
              </a:ext>
            </a:extLst>
          </p:cNvPr>
          <p:cNvSpPr txBox="1"/>
          <p:nvPr/>
        </p:nvSpPr>
        <p:spPr>
          <a:xfrm>
            <a:off x="2505259" y="508560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50 µ</a:t>
            </a:r>
            <a:r>
              <a:rPr lang="en-US" dirty="0">
                <a:solidFill>
                  <a:srgbClr val="FF0000"/>
                </a:solidFill>
              </a:rPr>
              <a:t>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4013"/>
            <a:ext cx="4572000" cy="3117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465812"/>
            <a:ext cx="4572000" cy="3117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4013"/>
            <a:ext cx="4572000" cy="3117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999" y="1"/>
            <a:ext cx="1143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measurement of track ranges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0999" y="695385"/>
                <a:ext cx="271462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The alpha-particle source</a:t>
                </a:r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</a:rPr>
                  <a:t>  </a:t>
                </a:r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ru-RU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33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U, </a:t>
                </a:r>
                <a:r>
                  <a:rPr lang="ru-RU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39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Pu,</a:t>
                </a:r>
                <a:r>
                  <a:rPr lang="ru-RU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2</a:t>
                </a:r>
                <a:r>
                  <a:rPr lang="en-US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38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Pu </a:t>
                </a: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𝟖𝟏𝟔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МэВ 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𝟏𝟓𝟕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МэВ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ru-RU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𝟒𝟗𝟗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МэВ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Pressure = 50 Torr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Gain = 225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Shaping time = 200 ns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695385"/>
                <a:ext cx="2714625" cy="3139321"/>
              </a:xfrm>
              <a:prstGeom prst="rect">
                <a:avLst/>
              </a:prstGeom>
              <a:blipFill>
                <a:blip r:embed="rId5"/>
                <a:stretch>
                  <a:fillRect l="-1794" t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1000" y="4012292"/>
            <a:ext cx="6858000" cy="224676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Times New Roman" panose="02020603050405020304" pitchFamily="18" charset="0"/>
              </a:rPr>
              <a:t>2D plot of pulse width versus pulse area and their axis projection spectra for alpha particles from </a:t>
            </a:r>
            <a:r>
              <a:rPr lang="en-US" sz="2000" baseline="30000" dirty="0">
                <a:cs typeface="Times New Roman" panose="02020603050405020304" pitchFamily="18" charset="0"/>
              </a:rPr>
              <a:t>233</a:t>
            </a:r>
            <a:r>
              <a:rPr lang="en-US" sz="2000" dirty="0">
                <a:cs typeface="Times New Roman" panose="02020603050405020304" pitchFamily="18" charset="0"/>
              </a:rPr>
              <a:t>U (4.8 MeV), </a:t>
            </a:r>
            <a:r>
              <a:rPr lang="en-US" sz="2000" baseline="30000" dirty="0">
                <a:cs typeface="Times New Roman" panose="02020603050405020304" pitchFamily="18" charset="0"/>
              </a:rPr>
              <a:t>239</a:t>
            </a:r>
            <a:r>
              <a:rPr lang="en-US" sz="2000" dirty="0">
                <a:cs typeface="Times New Roman" panose="02020603050405020304" pitchFamily="18" charset="0"/>
              </a:rPr>
              <a:t>Pu (5.2 MeV) and </a:t>
            </a:r>
            <a:r>
              <a:rPr lang="en-US" sz="2000" baseline="30000" dirty="0">
                <a:cs typeface="Times New Roman" panose="02020603050405020304" pitchFamily="18" charset="0"/>
              </a:rPr>
              <a:t>238</a:t>
            </a:r>
            <a:r>
              <a:rPr lang="en-US" sz="2000" dirty="0">
                <a:cs typeface="Times New Roman" panose="02020603050405020304" pitchFamily="18" charset="0"/>
              </a:rPr>
              <a:t>Pu (5.5 MeV) source, measured in low-pressure TPC in Isobutane at 50 Torr and GEM gain of 225. </a:t>
            </a:r>
          </a:p>
          <a:p>
            <a:pPr algn="just"/>
            <a:endParaRPr lang="en-US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highlight>
                  <a:srgbClr val="FFFF00"/>
                </a:highlight>
                <a:cs typeface="Times New Roman" panose="02020603050405020304" pitchFamily="18" charset="0"/>
              </a:rPr>
              <a:t>The pulse width and pulse area spectra reflect those of the track range and energy.</a:t>
            </a:r>
            <a:endParaRPr lang="ru-RU" sz="2000" dirty="0"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12</a:t>
            </a:fld>
            <a:endParaRPr lang="ru-RU" b="1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VI ICPPA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193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80999" y="2048079"/>
            <a:ext cx="5029200" cy="3415243"/>
            <a:chOff x="182880" y="1133413"/>
            <a:chExt cx="5029200" cy="341524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1133413"/>
              <a:ext cx="5029200" cy="34152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19684" y="1536104"/>
              <a:ext cx="65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10</a:t>
              </a:r>
              <a:r>
                <a:rPr lang="en-US" dirty="0">
                  <a:solidFill>
                    <a:srgbClr val="FF0000"/>
                  </a:solidFill>
                </a:rPr>
                <a:t>B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0466" y="1636375"/>
              <a:ext cx="659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>
                  <a:solidFill>
                    <a:srgbClr val="0000CC"/>
                  </a:solidFill>
                </a:rPr>
                <a:t>10</a:t>
              </a:r>
              <a:r>
                <a:rPr lang="en-US" dirty="0">
                  <a:solidFill>
                    <a:srgbClr val="0000CC"/>
                  </a:solidFill>
                </a:rPr>
                <a:t>Be</a:t>
              </a:r>
              <a:endParaRPr lang="ru-RU" dirty="0">
                <a:solidFill>
                  <a:srgbClr val="0000CC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0999" y="1194"/>
            <a:ext cx="1143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33283"/>
              </p:ext>
            </p:extLst>
          </p:nvPr>
        </p:nvGraphicFramePr>
        <p:xfrm>
          <a:off x="381000" y="868308"/>
          <a:ext cx="11430000" cy="111391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98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8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Source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Shaping time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Gain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Pressure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Sigma/Range, 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Separation in sigma between two peaks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 isotopes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200 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50 Torr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1.24</a:t>
                      </a:r>
                      <a:endParaRPr lang="ru-RU" sz="2400" dirty="0"/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  <a:endParaRPr lang="ru-RU" sz="2400" dirty="0"/>
                    </a:p>
                  </a:txBody>
                  <a:tcPr marL="8319" marR="8319" marT="83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13827" y="2791000"/>
            <a:ext cx="6197173" cy="28931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/>
              <a:t>Using these results and SRIM code simulations, it is shown that isobaric boron and beryllium ions can be effectively separated at AMS, providing efficient dating at a 10 million years scale. This technique will be applied in the AMS facility in Novosibirsk.</a:t>
            </a:r>
            <a:endParaRPr lang="ru-RU" sz="2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0999" y="5297748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/>
              <a:t>Spectra of ion ranges for </a:t>
            </a:r>
            <a:r>
              <a:rPr lang="en-US" sz="2400" baseline="30000" dirty="0"/>
              <a:t>10</a:t>
            </a:r>
            <a:r>
              <a:rPr lang="en-US" sz="2400" dirty="0"/>
              <a:t>B and </a:t>
            </a:r>
            <a:r>
              <a:rPr lang="en-US" sz="2400" baseline="30000" dirty="0"/>
              <a:t>10</a:t>
            </a:r>
            <a:r>
              <a:rPr lang="en-US" sz="2400" dirty="0"/>
              <a:t>Be with energy 4.025 MeV in Isobutane at 50 Torr</a:t>
            </a:r>
            <a:r>
              <a:rPr lang="ru-RU" sz="2400" dirty="0"/>
              <a:t> </a:t>
            </a:r>
            <a:r>
              <a:rPr lang="en-US" sz="2400" dirty="0"/>
              <a:t>simulated with SRIM.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13</a:t>
            </a:fld>
            <a:endParaRPr lang="ru-RU" b="1"/>
          </a:p>
        </p:txBody>
      </p:sp>
      <p:sp>
        <p:nvSpPr>
          <p:cNvPr id="1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IV ICPPA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267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D4DFF-690A-45E9-9A0A-8C97E798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82"/>
            <a:ext cx="10515600" cy="43615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for BINP AMS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9954C0-C8B2-4483-9FB7-0872E79C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13ED04-7817-4D18-960A-6662897B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14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DD5E2B-B42F-48C4-8B07-48A68359027B}"/>
              </a:ext>
            </a:extLst>
          </p:cNvPr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DB5F8820-5E85-4B3A-B47F-6B43494FB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7724"/>
            <a:ext cx="4729756" cy="2991470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046CF6-EB99-4C44-AE33-1E91E823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1297724"/>
            <a:ext cx="3365369" cy="4324692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31D3779-28B2-473E-8061-D85B7D0DFF7D}"/>
              </a:ext>
            </a:extLst>
          </p:cNvPr>
          <p:cNvCxnSpPr/>
          <p:nvPr/>
        </p:nvCxnSpPr>
        <p:spPr>
          <a:xfrm>
            <a:off x="2224726" y="3723585"/>
            <a:ext cx="0" cy="16119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76F07A6-ABCB-434B-930A-E5BFD0CC6007}"/>
              </a:ext>
            </a:extLst>
          </p:cNvPr>
          <p:cNvCxnSpPr/>
          <p:nvPr/>
        </p:nvCxnSpPr>
        <p:spPr>
          <a:xfrm>
            <a:off x="4947606" y="3429000"/>
            <a:ext cx="0" cy="16119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EFB7A70-100D-4604-98A8-F8478ECD8502}"/>
              </a:ext>
            </a:extLst>
          </p:cNvPr>
          <p:cNvCxnSpPr/>
          <p:nvPr/>
        </p:nvCxnSpPr>
        <p:spPr>
          <a:xfrm flipV="1">
            <a:off x="2224726" y="5040984"/>
            <a:ext cx="2722880" cy="294585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AC3827-22C1-4D9A-92D0-37C08B68BD4D}"/>
              </a:ext>
            </a:extLst>
          </p:cNvPr>
          <p:cNvSpPr txBox="1"/>
          <p:nvPr/>
        </p:nvSpPr>
        <p:spPr>
          <a:xfrm rot="21273336">
            <a:off x="3361339" y="523285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110 mm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D3D8E00-CEF8-4EBA-A1D6-CADE37D9F6B1}"/>
              </a:ext>
            </a:extLst>
          </p:cNvPr>
          <p:cNvCxnSpPr/>
          <p:nvPr/>
        </p:nvCxnSpPr>
        <p:spPr>
          <a:xfrm>
            <a:off x="5008776" y="1882164"/>
            <a:ext cx="116850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37F4D19-338D-4CF3-9526-E215DAFE8D42}"/>
              </a:ext>
            </a:extLst>
          </p:cNvPr>
          <p:cNvCxnSpPr/>
          <p:nvPr/>
        </p:nvCxnSpPr>
        <p:spPr>
          <a:xfrm>
            <a:off x="5008776" y="3472794"/>
            <a:ext cx="116850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9B29F30-A570-496C-B25E-79C674DD6849}"/>
              </a:ext>
            </a:extLst>
          </p:cNvPr>
          <p:cNvCxnSpPr/>
          <p:nvPr/>
        </p:nvCxnSpPr>
        <p:spPr>
          <a:xfrm>
            <a:off x="6177280" y="1882164"/>
            <a:ext cx="0" cy="1577906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856312-0FE7-498A-988B-9F22282F6CFE}"/>
              </a:ext>
            </a:extLst>
          </p:cNvPr>
          <p:cNvSpPr txBox="1"/>
          <p:nvPr/>
        </p:nvSpPr>
        <p:spPr>
          <a:xfrm>
            <a:off x="6177280" y="267111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70 mm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D4DFF-690A-45E9-9A0A-8C97E798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82"/>
            <a:ext cx="10515600" cy="43615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for BINP AMS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9B00787-1CC1-423A-9DCD-63825B52B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2" y="1065228"/>
            <a:ext cx="5222449" cy="3916837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9954C0-C8B2-4483-9FB7-0872E79C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13ED04-7817-4D18-960A-6662897B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15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DD5E2B-B42F-48C4-8B07-48A68359027B}"/>
              </a:ext>
            </a:extLst>
          </p:cNvPr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F0D5E3-61C7-4CB1-93E8-02803283B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43" y="1065228"/>
            <a:ext cx="5222449" cy="39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3FEE7-7457-42FE-AEF4-E650C3E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reaction cross-section of p+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→ 3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+ 8.7 MeV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A6B9F1-776C-4CED-9D71-C4D03560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9230"/>
            <a:ext cx="4114800" cy="365125"/>
          </a:xfrm>
        </p:spPr>
        <p:txBody>
          <a:bodyPr/>
          <a:lstStyle/>
          <a:p>
            <a:r>
              <a:rPr lang="en-US" dirty="0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6B1D68-D28D-41F2-BC79-19ACB1EE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16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41FE12-AE74-44E9-8E93-05889B1726AA}"/>
              </a:ext>
            </a:extLst>
          </p:cNvPr>
          <p:cNvCxnSpPr/>
          <p:nvPr/>
        </p:nvCxnSpPr>
        <p:spPr>
          <a:xfrm flipV="1">
            <a:off x="381000" y="1317772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84FF35-17E0-422C-A573-6895F02DD510}"/>
              </a:ext>
            </a:extLst>
          </p:cNvPr>
          <p:cNvSpPr txBox="1"/>
          <p:nvPr/>
        </p:nvSpPr>
        <p:spPr>
          <a:xfrm>
            <a:off x="152400" y="5944492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https://tae.com</a:t>
            </a:r>
            <a:endParaRPr lang="ru-RU" sz="1400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1400" i="1" dirty="0">
                <a:cs typeface="Adobe Devanagari" panose="02040503050201020203" pitchFamily="18" charset="0"/>
                <a:hlinkClick r:id="rId3"/>
              </a:rPr>
              <a:t>https://hb11.energy/</a:t>
            </a:r>
            <a:r>
              <a:rPr lang="ru-RU" sz="1400" i="1" dirty="0"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116CB-D1A9-4632-BDCC-0AF672CEF37F}"/>
              </a:ext>
            </a:extLst>
          </p:cNvPr>
          <p:cNvSpPr txBox="1"/>
          <p:nvPr/>
        </p:nvSpPr>
        <p:spPr>
          <a:xfrm>
            <a:off x="289560" y="1628939"/>
            <a:ext cx="5532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7030A0"/>
                </a:solidFill>
              </a:rPr>
              <a:t>Neutronless</a:t>
            </a:r>
            <a:r>
              <a:rPr lang="en-US" sz="2200" b="1" dirty="0">
                <a:solidFill>
                  <a:srgbClr val="7030A0"/>
                </a:solidFill>
              </a:rPr>
              <a:t> Fusion Reaction</a:t>
            </a:r>
            <a:endParaRPr lang="en-US" sz="2200" b="1" cap="all" dirty="0">
              <a:solidFill>
                <a:srgbClr val="7030A0"/>
              </a:solidFill>
            </a:endParaRPr>
          </a:p>
          <a:p>
            <a:pPr algn="just"/>
            <a:endParaRPr lang="ru-RU" sz="2200" b="1" cap="all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Large fuel reserves</a:t>
            </a:r>
            <a:r>
              <a:rPr lang="ru-RU" sz="2200" dirty="0"/>
              <a:t>: 80% </a:t>
            </a:r>
            <a:r>
              <a:rPr lang="en-US" sz="2200" dirty="0"/>
              <a:t>of natural boron</a:t>
            </a:r>
            <a:r>
              <a:rPr lang="ru-RU" sz="2200" dirty="0"/>
              <a:t> – </a:t>
            </a:r>
            <a:r>
              <a:rPr lang="ru-RU" sz="2200" baseline="30000" dirty="0"/>
              <a:t>11</a:t>
            </a:r>
            <a:r>
              <a:rPr lang="en-US" sz="2200" dirty="0"/>
              <a:t>B</a:t>
            </a:r>
            <a:r>
              <a:rPr lang="ru-RU" sz="2200" dirty="0"/>
              <a:t> </a:t>
            </a:r>
            <a:r>
              <a:rPr lang="en-US" sz="2200" dirty="0" err="1"/>
              <a:t>isotop</a:t>
            </a:r>
            <a:r>
              <a:rPr lang="ru-RU" sz="2200" dirty="0"/>
              <a:t>;</a:t>
            </a:r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no radiation in energy production: no neutrons are produced, no problem of disposal of "activated" materials, no radioactive waste</a:t>
            </a:r>
            <a:r>
              <a:rPr lang="ru-RU" sz="2200" dirty="0"/>
              <a:t>;</a:t>
            </a:r>
            <a:endParaRPr lang="en-US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200" dirty="0"/>
              <a:t>Direct production of electricity</a:t>
            </a:r>
            <a:r>
              <a:rPr lang="ru-RU" sz="2200" dirty="0"/>
              <a:t>:</a:t>
            </a:r>
            <a:r>
              <a:rPr lang="en-US" sz="2200" dirty="0"/>
              <a:t> reaction products are 3 </a:t>
            </a:r>
            <a:r>
              <a:rPr lang="el-GR" sz="2200" dirty="0"/>
              <a:t>α</a:t>
            </a:r>
            <a:r>
              <a:rPr lang="en-US" sz="2200" dirty="0"/>
              <a:t>-particles.</a:t>
            </a:r>
            <a:endParaRPr lang="ru-RU" sz="22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D81D2-9257-48F4-AB45-A403B90F26B7}"/>
              </a:ext>
            </a:extLst>
          </p:cNvPr>
          <p:cNvSpPr txBox="1"/>
          <p:nvPr/>
        </p:nvSpPr>
        <p:spPr>
          <a:xfrm>
            <a:off x="6278880" y="1550923"/>
            <a:ext cx="5532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</a:rPr>
              <a:t>TAE (Tri Alpha Energy) Technologies</a:t>
            </a:r>
          </a:p>
          <a:p>
            <a:pPr algn="just"/>
            <a:r>
              <a:rPr lang="en-US" sz="2200" dirty="0"/>
              <a:t>Controlled fusion in a field reversed configuration and direct energy conversion.</a:t>
            </a:r>
            <a:endParaRPr lang="ru-RU" sz="2200" dirty="0"/>
          </a:p>
          <a:p>
            <a:pPr algn="just"/>
            <a:endParaRPr lang="ru-RU" sz="2200" dirty="0"/>
          </a:p>
          <a:p>
            <a:pPr algn="just"/>
            <a:r>
              <a:rPr lang="en-US" sz="2200" dirty="0"/>
              <a:t>“It aims to manufacture a prototype commercial fusion reactor by 2030.”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7C4A3D-261A-4B3C-8DB9-173F4DE37D7D}"/>
              </a:ext>
            </a:extLst>
          </p:cNvPr>
          <p:cNvSpPr txBox="1"/>
          <p:nvPr/>
        </p:nvSpPr>
        <p:spPr>
          <a:xfrm>
            <a:off x="6507480" y="4103017"/>
            <a:ext cx="5532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030A0"/>
                </a:solidFill>
              </a:rPr>
              <a:t>HB11 Energy</a:t>
            </a:r>
          </a:p>
          <a:p>
            <a:pPr algn="just"/>
            <a:r>
              <a:rPr lang="en-US" sz="2200" dirty="0"/>
              <a:t>HB11 Energy aims to create a new source of clean, safe and reliable energy using laser technology to fuse Hydrogen and Boron-11.</a:t>
            </a:r>
            <a:endParaRPr lang="ru-RU" sz="2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6F55EC3-84C8-43FB-BF38-1780F2D35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95" y="3416320"/>
            <a:ext cx="2120245" cy="63607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99D89F9-476C-41F7-955A-E4FA75C8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5501732"/>
            <a:ext cx="251460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D4DFF-690A-45E9-9A0A-8C97E798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82"/>
            <a:ext cx="10515600" cy="43615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with Optical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9954C0-C8B2-4483-9FB7-0872E79CF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13ED04-7817-4D18-960A-6662897B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17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DD5E2B-B42F-48C4-8B07-48A68359027B}"/>
              </a:ext>
            </a:extLst>
          </p:cNvPr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D5D61A-FE85-4A27-B3B9-FCC33CFB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215" y="1260188"/>
            <a:ext cx="3200400" cy="285160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48E9A3-6AC3-45C1-98DF-15222B0C3AF0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3">
            <a:extLst>
              <a:ext uri="{FF2B5EF4-FFF2-40B4-BE49-F238E27FC236}">
                <a16:creationId xmlns:a16="http://schemas.microsoft.com/office/drawing/2014/main" id="{51B709C3-572F-45D8-8F44-F3943D22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fld id="{7FAE9685-2C38-4686-9222-8149DD128065}" type="datetime1">
              <a:rPr lang="ru-RU" b="1" smtClean="0"/>
              <a:t>30.11.2022</a:t>
            </a:fld>
            <a:endParaRPr lang="ru-RU" b="1" dirty="0"/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68A2A4B4-9075-41C6-B89E-11B1DEBEABA3}"/>
              </a:ext>
            </a:extLst>
          </p:cNvPr>
          <p:cNvSpPr txBox="1">
            <a:spLocks/>
          </p:cNvSpPr>
          <p:nvPr/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/>
              <a:t>Семинар секции плазмы ИЯФ</a:t>
            </a:r>
            <a:endParaRPr lang="ru-RU" b="1" dirty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68F93AB3-27E8-4E17-A727-B189588D3FA6}"/>
              </a:ext>
            </a:extLst>
          </p:cNvPr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76AAA2-B65D-4FA1-9D77-4D680B9C00A0}" type="slidenum">
              <a:rPr lang="ru-RU" b="1" smtClean="0"/>
              <a:pPr/>
              <a:t>17</a:t>
            </a:fld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D56325-4413-4730-AD50-21BDAC67D80B}"/>
              </a:ext>
            </a:extLst>
          </p:cNvPr>
          <p:cNvSpPr txBox="1"/>
          <p:nvPr/>
        </p:nvSpPr>
        <p:spPr>
          <a:xfrm>
            <a:off x="170400" y="914400"/>
            <a:ext cx="309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Version 1: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continuous beam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6A1406A-2E15-45E9-9110-B3A5244B7FCF}"/>
              </a:ext>
            </a:extLst>
          </p:cNvPr>
          <p:cNvGrpSpPr/>
          <p:nvPr/>
        </p:nvGrpSpPr>
        <p:grpSpPr>
          <a:xfrm>
            <a:off x="958506" y="757476"/>
            <a:ext cx="7708255" cy="5905750"/>
            <a:chOff x="1923624" y="948735"/>
            <a:chExt cx="7708255" cy="5905750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0EE07A9-D63C-47F9-8F96-50046D646AA0}"/>
                </a:ext>
              </a:extLst>
            </p:cNvPr>
            <p:cNvSpPr/>
            <p:nvPr/>
          </p:nvSpPr>
          <p:spPr>
            <a:xfrm>
              <a:off x="3324653" y="2071738"/>
              <a:ext cx="3657600" cy="3657600"/>
            </a:xfrm>
            <a:prstGeom prst="rect">
              <a:avLst/>
            </a:prstGeom>
            <a:noFill/>
            <a:ln w="139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42FC307D-1162-4C69-932E-114C45CA568C}"/>
                </a:ext>
              </a:extLst>
            </p:cNvPr>
            <p:cNvGrpSpPr/>
            <p:nvPr/>
          </p:nvGrpSpPr>
          <p:grpSpPr>
            <a:xfrm>
              <a:off x="3187493" y="3671938"/>
              <a:ext cx="274320" cy="457200"/>
              <a:chOff x="5958840" y="3200400"/>
              <a:chExt cx="274320" cy="457200"/>
            </a:xfrm>
          </p:grpSpPr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id="{E23E3DF9-E850-46AA-ACA2-434EB1A3F59F}"/>
                  </a:ext>
                </a:extLst>
              </p:cNvPr>
              <p:cNvSpPr/>
              <p:nvPr/>
            </p:nvSpPr>
            <p:spPr>
              <a:xfrm>
                <a:off x="5958840" y="3200400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FBF2030E-6AF2-4D92-892F-A592261F82E0}"/>
                  </a:ext>
                </a:extLst>
              </p:cNvPr>
              <p:cNvCxnSpPr/>
              <p:nvPr/>
            </p:nvCxnSpPr>
            <p:spPr>
              <a:xfrm flipH="1">
                <a:off x="6096000" y="3200400"/>
                <a:ext cx="0" cy="457200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18A581B-FF9C-4C42-BA07-A10909C27956}"/>
                </a:ext>
              </a:extLst>
            </p:cNvPr>
            <p:cNvCxnSpPr/>
            <p:nvPr/>
          </p:nvCxnSpPr>
          <p:spPr>
            <a:xfrm>
              <a:off x="3473243" y="2163178"/>
              <a:ext cx="0" cy="347472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95F7D7A-7970-4491-8871-D467617FAB7B}"/>
                </a:ext>
              </a:extLst>
            </p:cNvPr>
            <p:cNvSpPr/>
            <p:nvPr/>
          </p:nvSpPr>
          <p:spPr>
            <a:xfrm>
              <a:off x="3938063" y="1995971"/>
              <a:ext cx="1005840" cy="13716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216F02F-9FAF-4A7B-8874-32FD64DC6745}"/>
                </a:ext>
              </a:extLst>
            </p:cNvPr>
            <p:cNvSpPr/>
            <p:nvPr/>
          </p:nvSpPr>
          <p:spPr>
            <a:xfrm>
              <a:off x="6923390" y="2528938"/>
              <a:ext cx="137160" cy="27432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D7A8C7-C531-452D-B066-4125FC43C3C4}"/>
                </a:ext>
              </a:extLst>
            </p:cNvPr>
            <p:cNvSpPr txBox="1"/>
            <p:nvPr/>
          </p:nvSpPr>
          <p:spPr>
            <a:xfrm>
              <a:off x="7787591" y="4610616"/>
              <a:ext cx="146304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Lens</a:t>
              </a:r>
              <a:r>
                <a:rPr lang="ru-RU" sz="2000" b="1" dirty="0"/>
                <a:t> </a:t>
              </a:r>
              <a:r>
                <a:rPr lang="en-US" sz="2000" b="1" dirty="0"/>
                <a:t>Kowa </a:t>
              </a:r>
            </a:p>
            <a:p>
              <a:pPr algn="ctr"/>
              <a:r>
                <a:rPr lang="en-US" sz="2000" b="1" dirty="0"/>
                <a:t>16 mm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D8D158-2CAA-49E1-BCBF-02AEAD35CD54}"/>
                </a:ext>
              </a:extLst>
            </p:cNvPr>
            <p:cNvSpPr txBox="1"/>
            <p:nvPr/>
          </p:nvSpPr>
          <p:spPr>
            <a:xfrm>
              <a:off x="7911664" y="3164375"/>
              <a:ext cx="1720215" cy="1323439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000" b="1" dirty="0"/>
            </a:p>
            <a:p>
              <a:pPr algn="ctr"/>
              <a:r>
                <a:rPr lang="en-US" sz="2000" b="1" dirty="0"/>
                <a:t>Orca-flash 4.0 </a:t>
              </a:r>
            </a:p>
            <a:p>
              <a:pPr algn="ctr"/>
              <a:r>
                <a:rPr lang="en-US" sz="2000" b="1" dirty="0"/>
                <a:t>CMOS camera</a:t>
              </a:r>
              <a:endParaRPr lang="ru-RU" sz="2000" b="1" dirty="0"/>
            </a:p>
            <a:p>
              <a:pPr algn="ctr"/>
              <a:endParaRPr lang="en-US" sz="2000" b="1" dirty="0"/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6BBE17CA-2A2D-4191-B684-C08AED089E73}"/>
                </a:ext>
              </a:extLst>
            </p:cNvPr>
            <p:cNvCxnSpPr/>
            <p:nvPr/>
          </p:nvCxnSpPr>
          <p:spPr>
            <a:xfrm>
              <a:off x="6248193" y="2532888"/>
              <a:ext cx="0" cy="274320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52CDA361-5408-4E3A-A294-A6C52FEBFF2E}"/>
                </a:ext>
              </a:extLst>
            </p:cNvPr>
            <p:cNvCxnSpPr/>
            <p:nvPr/>
          </p:nvCxnSpPr>
          <p:spPr>
            <a:xfrm flipV="1">
              <a:off x="2257853" y="3900538"/>
              <a:ext cx="2548890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163C4800-30B4-4B97-A5F1-855817D0EE2E}"/>
                </a:ext>
              </a:extLst>
            </p:cNvPr>
            <p:cNvCxnSpPr/>
            <p:nvPr/>
          </p:nvCxnSpPr>
          <p:spPr>
            <a:xfrm>
              <a:off x="2246423" y="3900538"/>
              <a:ext cx="640080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34613A-B398-4ADF-AEFC-C422E35E2A59}"/>
                </a:ext>
              </a:extLst>
            </p:cNvPr>
            <p:cNvSpPr txBox="1"/>
            <p:nvPr/>
          </p:nvSpPr>
          <p:spPr>
            <a:xfrm>
              <a:off x="2048304" y="3917327"/>
              <a:ext cx="1280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</a:t>
              </a:r>
            </a:p>
            <a:p>
              <a:pPr algn="ctr"/>
              <a:r>
                <a:rPr lang="en-US" sz="2000" dirty="0"/>
                <a:t>E = 2 MeV</a:t>
              </a:r>
              <a:endParaRPr lang="ru-RU" sz="2000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EC7DFE95-601D-4C46-8421-DE316C9B107C}"/>
                </a:ext>
              </a:extLst>
            </p:cNvPr>
            <p:cNvSpPr/>
            <p:nvPr/>
          </p:nvSpPr>
          <p:spPr>
            <a:xfrm>
              <a:off x="4395263" y="3854818"/>
              <a:ext cx="91440" cy="914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CAF92AD3-B871-412A-98A0-06BC1E1ADC45}"/>
                </a:ext>
              </a:extLst>
            </p:cNvPr>
            <p:cNvCxnSpPr/>
            <p:nvPr/>
          </p:nvCxnSpPr>
          <p:spPr>
            <a:xfrm flipV="1">
              <a:off x="4440983" y="2981931"/>
              <a:ext cx="603885" cy="914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EFD97B65-36AA-4100-A2D0-4B266F8806F2}"/>
                </a:ext>
              </a:extLst>
            </p:cNvPr>
            <p:cNvCxnSpPr/>
            <p:nvPr/>
          </p:nvCxnSpPr>
          <p:spPr>
            <a:xfrm flipH="1" flipV="1">
              <a:off x="4226575" y="3494684"/>
              <a:ext cx="215361" cy="4053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5C862306-0740-4499-A91F-09673FF923B2}"/>
                </a:ext>
              </a:extLst>
            </p:cNvPr>
            <p:cNvCxnSpPr/>
            <p:nvPr/>
          </p:nvCxnSpPr>
          <p:spPr>
            <a:xfrm flipH="1">
              <a:off x="4297155" y="3907712"/>
              <a:ext cx="143828" cy="914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582C5E-C8E3-408C-A38D-3C5A6E850A09}"/>
                </a:ext>
              </a:extLst>
            </p:cNvPr>
            <p:cNvSpPr txBox="1"/>
            <p:nvPr/>
          </p:nvSpPr>
          <p:spPr>
            <a:xfrm>
              <a:off x="3518964" y="2980037"/>
              <a:ext cx="109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α</a:t>
              </a:r>
            </a:p>
            <a:p>
              <a:pPr algn="ctr"/>
              <a:r>
                <a:rPr lang="en-US" sz="1600" dirty="0"/>
                <a:t>E = 1 MeV</a:t>
              </a:r>
              <a:endParaRPr lang="ru-RU" sz="16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1D8475-DA56-485F-A622-28A6AD99622D}"/>
                </a:ext>
              </a:extLst>
            </p:cNvPr>
            <p:cNvSpPr txBox="1"/>
            <p:nvPr/>
          </p:nvSpPr>
          <p:spPr>
            <a:xfrm>
              <a:off x="4512518" y="2401363"/>
              <a:ext cx="109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α</a:t>
              </a:r>
            </a:p>
            <a:p>
              <a:pPr algn="ctr"/>
              <a:r>
                <a:rPr lang="en-US" sz="1600" dirty="0"/>
                <a:t>E = </a:t>
              </a:r>
              <a:r>
                <a:rPr lang="ru-RU" sz="1600" dirty="0"/>
                <a:t>4</a:t>
              </a:r>
              <a:r>
                <a:rPr lang="en-US" sz="1600" dirty="0"/>
                <a:t> MeV</a:t>
              </a:r>
              <a:endParaRPr lang="ru-RU" sz="16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67E5EA-8458-4640-A1F6-024EC1FCC248}"/>
                </a:ext>
              </a:extLst>
            </p:cNvPr>
            <p:cNvSpPr txBox="1"/>
            <p:nvPr/>
          </p:nvSpPr>
          <p:spPr>
            <a:xfrm>
              <a:off x="4052365" y="4546680"/>
              <a:ext cx="109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α</a:t>
              </a:r>
            </a:p>
            <a:p>
              <a:pPr algn="ctr"/>
              <a:r>
                <a:rPr lang="en-US" sz="1600" dirty="0"/>
                <a:t>E = </a:t>
              </a:r>
              <a:r>
                <a:rPr lang="ru-RU" sz="1600" dirty="0"/>
                <a:t>4</a:t>
              </a:r>
              <a:r>
                <a:rPr lang="en-US" sz="1600" dirty="0"/>
                <a:t> MeV</a:t>
              </a:r>
              <a:endParaRPr lang="ru-RU" sz="1600" dirty="0"/>
            </a:p>
          </p:txBody>
        </p: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E263040F-7E6D-44A8-A88C-29B64D332D60}"/>
                </a:ext>
              </a:extLst>
            </p:cNvPr>
            <p:cNvCxnSpPr/>
            <p:nvPr/>
          </p:nvCxnSpPr>
          <p:spPr>
            <a:xfrm flipH="1">
              <a:off x="3663743" y="2528938"/>
              <a:ext cx="633412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BBAF9F9-A9E6-4AA4-93A5-83C1D330757E}"/>
                    </a:ext>
                  </a:extLst>
                </p:cNvPr>
                <p:cNvSpPr txBox="1"/>
                <p:nvPr/>
              </p:nvSpPr>
              <p:spPr>
                <a:xfrm>
                  <a:off x="3767613" y="2163178"/>
                  <a:ext cx="425672" cy="4029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ru-RU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7613" y="2163178"/>
                  <a:ext cx="425672" cy="4029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045E25-CA92-4C4D-9445-6DCDBB897D87}"/>
                </a:ext>
              </a:extLst>
            </p:cNvPr>
            <p:cNvSpPr txBox="1"/>
            <p:nvPr/>
          </p:nvSpPr>
          <p:spPr>
            <a:xfrm>
              <a:off x="5149645" y="1525245"/>
              <a:ext cx="1832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Quartz window</a:t>
              </a:r>
              <a:endParaRPr lang="ru-RU" sz="20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CDF108-4542-456C-9164-4C44DE825C50}"/>
                </a:ext>
              </a:extLst>
            </p:cNvPr>
            <p:cNvSpPr txBox="1"/>
            <p:nvPr/>
          </p:nvSpPr>
          <p:spPr>
            <a:xfrm>
              <a:off x="7101267" y="5454636"/>
              <a:ext cx="1832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Glass  window</a:t>
              </a:r>
              <a:endParaRPr lang="ru-RU" sz="2000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C4C6C5-604A-4263-B73E-797E16B2D018}"/>
                </a:ext>
              </a:extLst>
            </p:cNvPr>
            <p:cNvSpPr txBox="1"/>
            <p:nvPr/>
          </p:nvSpPr>
          <p:spPr>
            <a:xfrm>
              <a:off x="7049119" y="1515766"/>
              <a:ext cx="17200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Gating grids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7B77DF-0790-4DC6-A3B5-6D56D472FF17}"/>
                </a:ext>
              </a:extLst>
            </p:cNvPr>
            <p:cNvSpPr txBox="1"/>
            <p:nvPr/>
          </p:nvSpPr>
          <p:spPr>
            <a:xfrm>
              <a:off x="7052931" y="2391381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GEM </a:t>
              </a:r>
            </a:p>
            <a:p>
              <a:pPr algn="ctr"/>
              <a:r>
                <a:rPr lang="en-US" sz="2000" b="1" dirty="0"/>
                <a:t>(anode)</a:t>
              </a:r>
              <a:endParaRPr lang="ru-RU" sz="20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35E97A-2255-4D12-A5DD-0F32AAB98BD5}"/>
                </a:ext>
              </a:extLst>
            </p:cNvPr>
            <p:cNvSpPr txBox="1"/>
            <p:nvPr/>
          </p:nvSpPr>
          <p:spPr>
            <a:xfrm>
              <a:off x="1925479" y="2000910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Cathode</a:t>
              </a:r>
              <a:endParaRPr lang="ru-RU" sz="20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943C3C-04CF-4852-BC62-31FD9A00E06C}"/>
                </a:ext>
              </a:extLst>
            </p:cNvPr>
            <p:cNvSpPr txBox="1"/>
            <p:nvPr/>
          </p:nvSpPr>
          <p:spPr>
            <a:xfrm>
              <a:off x="1923624" y="2864882"/>
              <a:ext cx="1188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</a:t>
              </a:r>
              <a:r>
                <a:rPr lang="en-US" sz="2000" b="1" baseline="-25000" dirty="0"/>
                <a:t>3</a:t>
              </a:r>
              <a:r>
                <a:rPr lang="en-US" sz="2000" b="1" dirty="0"/>
                <a:t>N</a:t>
              </a:r>
              <a:r>
                <a:rPr lang="en-US" sz="2000" b="1" baseline="-25000" dirty="0"/>
                <a:t>4</a:t>
              </a:r>
              <a:r>
                <a:rPr lang="en-US" sz="2000" b="1" dirty="0"/>
                <a:t> </a:t>
              </a:r>
            </a:p>
            <a:p>
              <a:pPr algn="ctr"/>
              <a:r>
                <a:rPr lang="en-US" sz="2000" b="1" dirty="0"/>
                <a:t>window</a:t>
              </a:r>
              <a:endParaRPr lang="ru-RU" sz="2000" b="1" dirty="0"/>
            </a:p>
          </p:txBody>
        </p: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1F49B4EF-262F-44FF-9BC4-F1A33C1374FF}"/>
                </a:ext>
              </a:extLst>
            </p:cNvPr>
            <p:cNvCxnSpPr/>
            <p:nvPr/>
          </p:nvCxnSpPr>
          <p:spPr>
            <a:xfrm>
              <a:off x="3000803" y="2296131"/>
              <a:ext cx="461010" cy="2328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84F3872E-1C54-4B57-A781-E90EE9DBA73A}"/>
                </a:ext>
              </a:extLst>
            </p:cNvPr>
            <p:cNvCxnSpPr/>
            <p:nvPr/>
          </p:nvCxnSpPr>
          <p:spPr>
            <a:xfrm>
              <a:off x="2943653" y="3439131"/>
              <a:ext cx="344805" cy="3416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84F65088-38F1-42E1-94E9-AC81642F8378}"/>
                </a:ext>
              </a:extLst>
            </p:cNvPr>
            <p:cNvCxnSpPr/>
            <p:nvPr/>
          </p:nvCxnSpPr>
          <p:spPr>
            <a:xfrm flipH="1">
              <a:off x="4989623" y="1812658"/>
              <a:ext cx="240031" cy="1675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1E68806D-B6BD-4F7E-BEE2-49442FAAD348}"/>
                </a:ext>
              </a:extLst>
            </p:cNvPr>
            <p:cNvCxnSpPr/>
            <p:nvPr/>
          </p:nvCxnSpPr>
          <p:spPr>
            <a:xfrm flipH="1">
              <a:off x="6309324" y="2106592"/>
              <a:ext cx="885238" cy="3886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E8379CCA-1AA5-4328-9B85-173F10D57B52}"/>
                </a:ext>
              </a:extLst>
            </p:cNvPr>
            <p:cNvCxnSpPr/>
            <p:nvPr/>
          </p:nvCxnSpPr>
          <p:spPr>
            <a:xfrm flipH="1">
              <a:off x="6695425" y="2745324"/>
              <a:ext cx="7302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809EB649-DA7F-4404-A1DC-8E58E14CC623}"/>
                </a:ext>
              </a:extLst>
            </p:cNvPr>
            <p:cNvCxnSpPr/>
            <p:nvPr/>
          </p:nvCxnSpPr>
          <p:spPr>
            <a:xfrm flipH="1" flipV="1">
              <a:off x="7087028" y="5172126"/>
              <a:ext cx="320231" cy="3286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95BBB2-90B5-4160-9D83-D4936AA72CC7}"/>
                </a:ext>
              </a:extLst>
            </p:cNvPr>
            <p:cNvSpPr txBox="1"/>
            <p:nvPr/>
          </p:nvSpPr>
          <p:spPr>
            <a:xfrm>
              <a:off x="3938063" y="948735"/>
              <a:ext cx="1005840" cy="101566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PMT </a:t>
              </a:r>
            </a:p>
            <a:p>
              <a:pPr algn="ctr"/>
              <a:r>
                <a:rPr lang="en-US" sz="2000" b="1" dirty="0"/>
                <a:t>R11065</a:t>
              </a:r>
              <a:endParaRPr lang="ru-RU" sz="2000" b="1" dirty="0"/>
            </a:p>
            <a:p>
              <a:pPr algn="ctr"/>
              <a:endParaRPr lang="ru-RU" sz="1000" b="1" dirty="0"/>
            </a:p>
            <a:p>
              <a:pPr algn="ctr"/>
              <a:endParaRPr lang="en-US" sz="1000" b="1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838DDD-2AEE-4BDB-ACA8-0B281C916707}"/>
                </a:ext>
              </a:extLst>
            </p:cNvPr>
            <p:cNvSpPr txBox="1"/>
            <p:nvPr/>
          </p:nvSpPr>
          <p:spPr>
            <a:xfrm>
              <a:off x="3460034" y="5291407"/>
              <a:ext cx="3468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B(CH</a:t>
              </a:r>
              <a:r>
                <a:rPr lang="en-US" sz="1600" b="1" baseline="-25000" dirty="0"/>
                <a:t>3</a:t>
              </a:r>
              <a:r>
                <a:rPr lang="en-US" sz="1600" b="1" dirty="0"/>
                <a:t>O)</a:t>
              </a:r>
              <a:r>
                <a:rPr lang="en-US" sz="1600" b="1" baseline="-25000" dirty="0"/>
                <a:t>3</a:t>
              </a:r>
              <a:r>
                <a:rPr lang="en-US" sz="1600" b="1" dirty="0"/>
                <a:t> (100 torr) + CF</a:t>
              </a:r>
              <a:r>
                <a:rPr lang="en-US" sz="1600" b="1" baseline="-25000" dirty="0"/>
                <a:t>4</a:t>
              </a:r>
              <a:r>
                <a:rPr lang="en-US" sz="1600" b="1" dirty="0"/>
                <a:t> (150 torr)</a:t>
              </a:r>
              <a:endParaRPr lang="ru-RU" sz="1600" b="1" dirty="0"/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7B0CB162-AAA5-445F-8D7D-90346D014FF9}"/>
                </a:ext>
              </a:extLst>
            </p:cNvPr>
            <p:cNvSpPr/>
            <p:nvPr/>
          </p:nvSpPr>
          <p:spPr>
            <a:xfrm>
              <a:off x="7268004" y="3164375"/>
              <a:ext cx="313688" cy="132343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 стрелкой 53">
              <a:extLst>
                <a:ext uri="{FF2B5EF4-FFF2-40B4-BE49-F238E27FC236}">
                  <a16:creationId xmlns:a16="http://schemas.microsoft.com/office/drawing/2014/main" id="{F5661A26-4DAA-4ADA-8B5B-02FED2589093}"/>
                </a:ext>
              </a:extLst>
            </p:cNvPr>
            <p:cNvCxnSpPr/>
            <p:nvPr/>
          </p:nvCxnSpPr>
          <p:spPr>
            <a:xfrm flipH="1" flipV="1">
              <a:off x="7561374" y="4473857"/>
              <a:ext cx="348021" cy="2539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26C7ECD-E884-41B3-B9FA-1A027C4212BA}"/>
                </a:ext>
              </a:extLst>
            </p:cNvPr>
            <p:cNvCxnSpPr/>
            <p:nvPr/>
          </p:nvCxnSpPr>
          <p:spPr>
            <a:xfrm>
              <a:off x="6321854" y="2532888"/>
              <a:ext cx="0" cy="2743200"/>
            </a:xfrm>
            <a:prstGeom prst="line">
              <a:avLst/>
            </a:prstGeom>
            <a:ln w="2540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6C205196-AE2F-4A30-9085-1C700982D95F}"/>
                </a:ext>
              </a:extLst>
            </p:cNvPr>
            <p:cNvSpPr/>
            <p:nvPr/>
          </p:nvSpPr>
          <p:spPr>
            <a:xfrm>
              <a:off x="6518784" y="2560320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9977616-6487-4DBE-AE33-A55F16AEAB87}"/>
                </a:ext>
              </a:extLst>
            </p:cNvPr>
            <p:cNvSpPr/>
            <p:nvPr/>
          </p:nvSpPr>
          <p:spPr>
            <a:xfrm>
              <a:off x="6520650" y="2815602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25715492-0A8F-4BE6-9A03-F45550D7FF7E}"/>
                </a:ext>
              </a:extLst>
            </p:cNvPr>
            <p:cNvSpPr/>
            <p:nvPr/>
          </p:nvSpPr>
          <p:spPr>
            <a:xfrm>
              <a:off x="6518784" y="3070476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28471AFC-7788-4A6E-ADD3-EEAC3DA59C6C}"/>
                </a:ext>
              </a:extLst>
            </p:cNvPr>
            <p:cNvSpPr/>
            <p:nvPr/>
          </p:nvSpPr>
          <p:spPr>
            <a:xfrm>
              <a:off x="6519856" y="3325758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B1106CCC-4D27-423D-B20C-262EFFD8BA04}"/>
                </a:ext>
              </a:extLst>
            </p:cNvPr>
            <p:cNvSpPr/>
            <p:nvPr/>
          </p:nvSpPr>
          <p:spPr>
            <a:xfrm>
              <a:off x="6519458" y="3580632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5C6D1444-432E-4F0D-9D86-C1F4EDB29DD1}"/>
                </a:ext>
              </a:extLst>
            </p:cNvPr>
            <p:cNvSpPr/>
            <p:nvPr/>
          </p:nvSpPr>
          <p:spPr>
            <a:xfrm>
              <a:off x="6517355" y="3835914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441E51E9-935C-4EF2-AF9F-01890CDBB613}"/>
                </a:ext>
              </a:extLst>
            </p:cNvPr>
            <p:cNvSpPr/>
            <p:nvPr/>
          </p:nvSpPr>
          <p:spPr>
            <a:xfrm>
              <a:off x="6519924" y="4091342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62FB6751-D6F9-4D16-AAB3-1F623FF7AFD5}"/>
                </a:ext>
              </a:extLst>
            </p:cNvPr>
            <p:cNvSpPr/>
            <p:nvPr/>
          </p:nvSpPr>
          <p:spPr>
            <a:xfrm>
              <a:off x="6521233" y="4346216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913F3BA5-275E-46F5-B57E-72A2351BB713}"/>
                </a:ext>
              </a:extLst>
            </p:cNvPr>
            <p:cNvSpPr/>
            <p:nvPr/>
          </p:nvSpPr>
          <p:spPr>
            <a:xfrm>
              <a:off x="6519924" y="4601498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484A42F7-1CCC-4304-A3A2-5BD7ECF7F2D7}"/>
                </a:ext>
              </a:extLst>
            </p:cNvPr>
            <p:cNvSpPr/>
            <p:nvPr/>
          </p:nvSpPr>
          <p:spPr>
            <a:xfrm>
              <a:off x="6518732" y="4856372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DF41A840-A237-452A-B9A2-F572A4CD87AC}"/>
                </a:ext>
              </a:extLst>
            </p:cNvPr>
            <p:cNvSpPr/>
            <p:nvPr/>
          </p:nvSpPr>
          <p:spPr>
            <a:xfrm>
              <a:off x="6519804" y="5111654"/>
              <a:ext cx="69850" cy="127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095A537E-0079-4D04-9D69-DA7F123F9B8C}"/>
                </a:ext>
              </a:extLst>
            </p:cNvPr>
            <p:cNvCxnSpPr/>
            <p:nvPr/>
          </p:nvCxnSpPr>
          <p:spPr>
            <a:xfrm>
              <a:off x="6515100" y="2528938"/>
              <a:ext cx="0" cy="274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5547EBFE-9F14-485C-8B4B-122B37C14E23}"/>
                </a:ext>
              </a:extLst>
            </p:cNvPr>
            <p:cNvCxnSpPr/>
            <p:nvPr/>
          </p:nvCxnSpPr>
          <p:spPr>
            <a:xfrm>
              <a:off x="6591300" y="2528938"/>
              <a:ext cx="0" cy="2743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05A4486C-4D8A-44ED-8A27-469FFEF01F99}"/>
                </a:ext>
              </a:extLst>
            </p:cNvPr>
            <p:cNvSpPr/>
            <p:nvPr/>
          </p:nvSpPr>
          <p:spPr>
            <a:xfrm>
              <a:off x="3983783" y="1834624"/>
              <a:ext cx="914400" cy="12944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6213ACD3-F79B-49C6-95B2-FDD791906FDC}"/>
                </a:ext>
              </a:extLst>
            </p:cNvPr>
            <p:cNvSpPr/>
            <p:nvPr/>
          </p:nvSpPr>
          <p:spPr>
            <a:xfrm>
              <a:off x="3938063" y="5660386"/>
              <a:ext cx="1005840" cy="13716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7C099D8-D5DB-4452-94EC-B189332CAD93}"/>
                </a:ext>
              </a:extLst>
            </p:cNvPr>
            <p:cNvSpPr txBox="1"/>
            <p:nvPr/>
          </p:nvSpPr>
          <p:spPr>
            <a:xfrm>
              <a:off x="3938063" y="5838822"/>
              <a:ext cx="1005840" cy="101566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000" b="1" dirty="0"/>
            </a:p>
            <a:p>
              <a:pPr algn="ctr"/>
              <a:endParaRPr lang="en-US" sz="1000" b="1" dirty="0"/>
            </a:p>
            <a:p>
              <a:pPr algn="ctr"/>
              <a:r>
                <a:rPr lang="en-US" sz="2000" b="1" dirty="0"/>
                <a:t>PMT </a:t>
              </a:r>
            </a:p>
            <a:p>
              <a:pPr algn="ctr"/>
              <a:r>
                <a:rPr lang="en-US" sz="2000" b="1" dirty="0"/>
                <a:t>R11065</a:t>
              </a:r>
              <a:endParaRPr lang="en-US" sz="1500" b="1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C39A8F10-8490-4D5E-A361-53199C4C85C5}"/>
                </a:ext>
              </a:extLst>
            </p:cNvPr>
            <p:cNvSpPr/>
            <p:nvPr/>
          </p:nvSpPr>
          <p:spPr>
            <a:xfrm>
              <a:off x="3983783" y="5840324"/>
              <a:ext cx="914400" cy="12944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310F7AE-D6E8-4FBC-842C-DD2E78711793}"/>
                </a:ext>
              </a:extLst>
            </p:cNvPr>
            <p:cNvSpPr txBox="1"/>
            <p:nvPr/>
          </p:nvSpPr>
          <p:spPr>
            <a:xfrm>
              <a:off x="5149644" y="5947635"/>
              <a:ext cx="1832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Quartz window</a:t>
              </a:r>
              <a:endParaRPr lang="ru-RU" sz="2000" b="1" dirty="0"/>
            </a:p>
          </p:txBody>
        </p:sp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3FF577A3-8425-4126-AC7A-A20C0219EE1D}"/>
                </a:ext>
              </a:extLst>
            </p:cNvPr>
            <p:cNvCxnSpPr/>
            <p:nvPr/>
          </p:nvCxnSpPr>
          <p:spPr>
            <a:xfrm flipH="1" flipV="1">
              <a:off x="4979727" y="5854746"/>
              <a:ext cx="249927" cy="1819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3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D4DFF-690A-45E9-9A0A-8C97E798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982"/>
            <a:ext cx="10515600" cy="43615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with Optical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ReadOut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7DD5E2B-B42F-48C4-8B07-48A68359027B}"/>
              </a:ext>
            </a:extLst>
          </p:cNvPr>
          <p:cNvCxnSpPr>
            <a:cxnSpLocks/>
          </p:cNvCxnSpPr>
          <p:nvPr/>
        </p:nvCxnSpPr>
        <p:spPr>
          <a:xfrm>
            <a:off x="467360" y="640080"/>
            <a:ext cx="113436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92A83646-CCB4-448E-B9BC-63FB7FED2A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9113" r="30727" b="12436"/>
          <a:stretch/>
        </p:blipFill>
        <p:spPr>
          <a:xfrm>
            <a:off x="4959343" y="3018586"/>
            <a:ext cx="1371069" cy="85052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714C126-F9B4-4B1C-A93F-6C9D43F98A5A}"/>
              </a:ext>
            </a:extLst>
          </p:cNvPr>
          <p:cNvSpPr txBox="1"/>
          <p:nvPr/>
        </p:nvSpPr>
        <p:spPr>
          <a:xfrm>
            <a:off x="170400" y="914400"/>
            <a:ext cx="309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Version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Pulse beam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86338391-6392-498F-AD89-FDE20F090978}"/>
              </a:ext>
            </a:extLst>
          </p:cNvPr>
          <p:cNvGrpSpPr/>
          <p:nvPr/>
        </p:nvGrpSpPr>
        <p:grpSpPr>
          <a:xfrm>
            <a:off x="2015708" y="1522515"/>
            <a:ext cx="8160585" cy="3812970"/>
            <a:chOff x="1675243" y="1563638"/>
            <a:chExt cx="8160585" cy="3812970"/>
          </a:xfrm>
        </p:grpSpPr>
        <p:cxnSp>
          <p:nvCxnSpPr>
            <p:cNvPr id="82" name="Прямая соединительная линия 81">
              <a:extLst>
                <a:ext uri="{FF2B5EF4-FFF2-40B4-BE49-F238E27FC236}">
                  <a16:creationId xmlns:a16="http://schemas.microsoft.com/office/drawing/2014/main" id="{233935E9-442C-4D27-AC05-2200B10D461F}"/>
                </a:ext>
              </a:extLst>
            </p:cNvPr>
            <p:cNvCxnSpPr/>
            <p:nvPr/>
          </p:nvCxnSpPr>
          <p:spPr>
            <a:xfrm>
              <a:off x="3578748" y="1728203"/>
              <a:ext cx="0" cy="347472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2835FF05-F71E-423C-9537-2574D9CE4200}"/>
                </a:ext>
              </a:extLst>
            </p:cNvPr>
            <p:cNvSpPr/>
            <p:nvPr/>
          </p:nvSpPr>
          <p:spPr>
            <a:xfrm>
              <a:off x="3394810" y="3367735"/>
              <a:ext cx="1188720" cy="182880"/>
            </a:xfrm>
            <a:prstGeom prst="rect">
              <a:avLst/>
            </a:prstGeom>
            <a:noFill/>
            <a:ln w="539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61ED7C0-4969-4C5E-B4A4-DD1E69C83B89}"/>
                </a:ext>
              </a:extLst>
            </p:cNvPr>
            <p:cNvSpPr txBox="1"/>
            <p:nvPr/>
          </p:nvSpPr>
          <p:spPr>
            <a:xfrm>
              <a:off x="7192533" y="4976498"/>
              <a:ext cx="1832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Glass window</a:t>
              </a:r>
              <a:endParaRPr lang="ru-RU" sz="2000" b="1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CFC3838-1600-4F7F-8608-B7AA00DBAE3A}"/>
                </a:ext>
              </a:extLst>
            </p:cNvPr>
            <p:cNvSpPr txBox="1"/>
            <p:nvPr/>
          </p:nvSpPr>
          <p:spPr>
            <a:xfrm>
              <a:off x="7168818" y="1563638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GEM </a:t>
              </a:r>
            </a:p>
            <a:p>
              <a:pPr algn="ctr"/>
              <a:r>
                <a:rPr lang="en-US" sz="2000" b="1" dirty="0"/>
                <a:t>(anode)</a:t>
              </a:r>
              <a:endParaRPr lang="ru-RU" sz="2000" b="1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B1F7517-3043-43CC-88E8-02ADE0CD16DA}"/>
                </a:ext>
              </a:extLst>
            </p:cNvPr>
            <p:cNvSpPr txBox="1"/>
            <p:nvPr/>
          </p:nvSpPr>
          <p:spPr>
            <a:xfrm>
              <a:off x="2030984" y="1565935"/>
              <a:ext cx="12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Cathode</a:t>
              </a:r>
              <a:endParaRPr lang="ru-RU" sz="2000" b="1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05CE6B2-A9E9-49B3-B6CA-EE56ADD0DB61}"/>
                </a:ext>
              </a:extLst>
            </p:cNvPr>
            <p:cNvSpPr txBox="1"/>
            <p:nvPr/>
          </p:nvSpPr>
          <p:spPr>
            <a:xfrm>
              <a:off x="2029129" y="2429907"/>
              <a:ext cx="11887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Si</a:t>
              </a:r>
              <a:r>
                <a:rPr lang="en-US" sz="2000" b="1" baseline="-25000" dirty="0"/>
                <a:t>3</a:t>
              </a:r>
              <a:r>
                <a:rPr lang="en-US" sz="2000" b="1" dirty="0"/>
                <a:t>N</a:t>
              </a:r>
              <a:r>
                <a:rPr lang="en-US" sz="2000" b="1" baseline="-25000" dirty="0"/>
                <a:t>4</a:t>
              </a:r>
              <a:r>
                <a:rPr lang="en-US" sz="2000" b="1" dirty="0"/>
                <a:t> </a:t>
              </a:r>
            </a:p>
            <a:p>
              <a:pPr algn="ctr"/>
              <a:r>
                <a:rPr lang="en-US" sz="2000" b="1" dirty="0"/>
                <a:t>window</a:t>
              </a:r>
              <a:endParaRPr lang="ru-RU" sz="2000" b="1" dirty="0"/>
            </a:p>
          </p:txBody>
        </p:sp>
        <p:cxnSp>
          <p:nvCxnSpPr>
            <p:cNvPr id="88" name="Прямая со стрелкой 87">
              <a:extLst>
                <a:ext uri="{FF2B5EF4-FFF2-40B4-BE49-F238E27FC236}">
                  <a16:creationId xmlns:a16="http://schemas.microsoft.com/office/drawing/2014/main" id="{CA49C3AF-F75E-4F0B-9BD3-B2862AD858C8}"/>
                </a:ext>
              </a:extLst>
            </p:cNvPr>
            <p:cNvCxnSpPr/>
            <p:nvPr/>
          </p:nvCxnSpPr>
          <p:spPr>
            <a:xfrm flipH="1" flipV="1">
              <a:off x="7192534" y="4737151"/>
              <a:ext cx="331828" cy="2577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12F4F43-CD9D-4867-A917-B03D9724F944}"/>
                </a:ext>
              </a:extLst>
            </p:cNvPr>
            <p:cNvSpPr txBox="1"/>
            <p:nvPr/>
          </p:nvSpPr>
          <p:spPr>
            <a:xfrm>
              <a:off x="3553031" y="4712686"/>
              <a:ext cx="34682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B(CH</a:t>
              </a:r>
              <a:r>
                <a:rPr lang="en-US" sz="1500" b="1" baseline="-25000" dirty="0"/>
                <a:t>3</a:t>
              </a:r>
              <a:r>
                <a:rPr lang="en-US" sz="1500" b="1" dirty="0"/>
                <a:t>O)</a:t>
              </a:r>
              <a:r>
                <a:rPr lang="en-US" sz="1500" b="1" baseline="-25000" dirty="0"/>
                <a:t>3</a:t>
              </a:r>
              <a:r>
                <a:rPr lang="en-US" sz="1500" b="1" dirty="0"/>
                <a:t> (100 torr) or</a:t>
              </a:r>
            </a:p>
            <a:p>
              <a:pPr algn="ctr"/>
              <a:r>
                <a:rPr lang="en-US" sz="1500" b="1" dirty="0"/>
                <a:t> B(CH</a:t>
              </a:r>
              <a:r>
                <a:rPr lang="en-US" sz="1500" b="1" baseline="-25000" dirty="0"/>
                <a:t>3</a:t>
              </a:r>
              <a:r>
                <a:rPr lang="en-US" sz="1500" b="1" dirty="0"/>
                <a:t>O)</a:t>
              </a:r>
              <a:r>
                <a:rPr lang="en-US" sz="1500" b="1" baseline="-25000" dirty="0"/>
                <a:t>3</a:t>
              </a:r>
              <a:r>
                <a:rPr lang="en-US" sz="1500" b="1" dirty="0"/>
                <a:t> (100 torr) + He (150 torr)</a:t>
              </a:r>
              <a:endParaRPr lang="ru-RU" sz="1500" b="1" dirty="0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6A7BD09-A2BB-40D6-99F1-CB987CB62527}"/>
                </a:ext>
              </a:extLst>
            </p:cNvPr>
            <p:cNvSpPr/>
            <p:nvPr/>
          </p:nvSpPr>
          <p:spPr>
            <a:xfrm>
              <a:off x="3430158" y="1636763"/>
              <a:ext cx="3657600" cy="3657600"/>
            </a:xfrm>
            <a:prstGeom prst="rect">
              <a:avLst/>
            </a:prstGeom>
            <a:noFill/>
            <a:ln w="139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0BF30517-0374-4A88-809D-0188BBC4BEC7}"/>
                </a:ext>
              </a:extLst>
            </p:cNvPr>
            <p:cNvGrpSpPr/>
            <p:nvPr/>
          </p:nvGrpSpPr>
          <p:grpSpPr>
            <a:xfrm>
              <a:off x="4551659" y="3387067"/>
              <a:ext cx="91440" cy="137160"/>
              <a:chOff x="7217501" y="3350504"/>
              <a:chExt cx="91440" cy="137160"/>
            </a:xfrm>
          </p:grpSpPr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id="{0F0F6C84-1F23-415B-B797-74BCAACEBB8A}"/>
                  </a:ext>
                </a:extLst>
              </p:cNvPr>
              <p:cNvSpPr/>
              <p:nvPr/>
            </p:nvSpPr>
            <p:spPr>
              <a:xfrm>
                <a:off x="7217501" y="3350504"/>
                <a:ext cx="91440" cy="137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:a16="http://schemas.microsoft.com/office/drawing/2014/main" id="{093D06C9-378A-49CB-B3CA-60C67BB2BB8F}"/>
                  </a:ext>
                </a:extLst>
              </p:cNvPr>
              <p:cNvCxnSpPr/>
              <p:nvPr/>
            </p:nvCxnSpPr>
            <p:spPr>
              <a:xfrm flipH="1">
                <a:off x="7261789" y="3350504"/>
                <a:ext cx="0" cy="137160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F73E210B-661A-47E1-8F2B-36F1EE1B5910}"/>
                </a:ext>
              </a:extLst>
            </p:cNvPr>
            <p:cNvSpPr/>
            <p:nvPr/>
          </p:nvSpPr>
          <p:spPr>
            <a:xfrm>
              <a:off x="7021275" y="2093963"/>
              <a:ext cx="137160" cy="27432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3" name="Прямая со стрелкой 92">
              <a:extLst>
                <a:ext uri="{FF2B5EF4-FFF2-40B4-BE49-F238E27FC236}">
                  <a16:creationId xmlns:a16="http://schemas.microsoft.com/office/drawing/2014/main" id="{38B99E63-CF60-4442-BB1E-6B4F3E37AE76}"/>
                </a:ext>
              </a:extLst>
            </p:cNvPr>
            <p:cNvCxnSpPr/>
            <p:nvPr/>
          </p:nvCxnSpPr>
          <p:spPr>
            <a:xfrm>
              <a:off x="2351928" y="3468738"/>
              <a:ext cx="640080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24F4E97-655A-4138-B4E6-6B96654F410B}"/>
                </a:ext>
              </a:extLst>
            </p:cNvPr>
            <p:cNvSpPr txBox="1"/>
            <p:nvPr/>
          </p:nvSpPr>
          <p:spPr>
            <a:xfrm>
              <a:off x="1675243" y="3482352"/>
              <a:ext cx="17587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</a:t>
              </a:r>
            </a:p>
            <a:p>
              <a:pPr algn="ctr"/>
              <a:r>
                <a:rPr lang="en-US" dirty="0"/>
                <a:t>E = 0.7÷1 MeV</a:t>
              </a:r>
              <a:endParaRPr lang="ru-RU" dirty="0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0DE13989-F0FA-42D2-A1CB-9CEF078572AF}"/>
                </a:ext>
              </a:extLst>
            </p:cNvPr>
            <p:cNvSpPr/>
            <p:nvPr/>
          </p:nvSpPr>
          <p:spPr>
            <a:xfrm>
              <a:off x="4796056" y="3419843"/>
              <a:ext cx="91440" cy="914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 стрелкой 95">
              <a:extLst>
                <a:ext uri="{FF2B5EF4-FFF2-40B4-BE49-F238E27FC236}">
                  <a16:creationId xmlns:a16="http://schemas.microsoft.com/office/drawing/2014/main" id="{F8D6833D-2548-4857-B8DD-26828F00EF4B}"/>
                </a:ext>
              </a:extLst>
            </p:cNvPr>
            <p:cNvCxnSpPr/>
            <p:nvPr/>
          </p:nvCxnSpPr>
          <p:spPr>
            <a:xfrm flipV="1">
              <a:off x="4841776" y="2546956"/>
              <a:ext cx="603885" cy="914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>
              <a:extLst>
                <a:ext uri="{FF2B5EF4-FFF2-40B4-BE49-F238E27FC236}">
                  <a16:creationId xmlns:a16="http://schemas.microsoft.com/office/drawing/2014/main" id="{50C86FFC-2C5F-4959-95EB-640FDEB65D51}"/>
                </a:ext>
              </a:extLst>
            </p:cNvPr>
            <p:cNvCxnSpPr/>
            <p:nvPr/>
          </p:nvCxnSpPr>
          <p:spPr>
            <a:xfrm flipH="1" flipV="1">
              <a:off x="4627368" y="3059709"/>
              <a:ext cx="215361" cy="4053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>
              <a:extLst>
                <a:ext uri="{FF2B5EF4-FFF2-40B4-BE49-F238E27FC236}">
                  <a16:creationId xmlns:a16="http://schemas.microsoft.com/office/drawing/2014/main" id="{3B82E95F-C6F8-44A3-96B0-25F6770C8775}"/>
                </a:ext>
              </a:extLst>
            </p:cNvPr>
            <p:cNvCxnSpPr/>
            <p:nvPr/>
          </p:nvCxnSpPr>
          <p:spPr>
            <a:xfrm flipH="1">
              <a:off x="4697948" y="3472737"/>
              <a:ext cx="143828" cy="914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61174C9-EE9E-4230-9932-A10512A2E017}"/>
                </a:ext>
              </a:extLst>
            </p:cNvPr>
            <p:cNvSpPr txBox="1"/>
            <p:nvPr/>
          </p:nvSpPr>
          <p:spPr>
            <a:xfrm>
              <a:off x="3919757" y="2545062"/>
              <a:ext cx="109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α</a:t>
              </a:r>
            </a:p>
            <a:p>
              <a:pPr algn="ctr"/>
              <a:r>
                <a:rPr lang="en-US" sz="1600" dirty="0"/>
                <a:t>E = 1 MeV</a:t>
              </a:r>
              <a:endParaRPr lang="ru-RU" sz="16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441B64E-A5B2-4E5D-BF9E-9E884A6D6285}"/>
                </a:ext>
              </a:extLst>
            </p:cNvPr>
            <p:cNvSpPr txBox="1"/>
            <p:nvPr/>
          </p:nvSpPr>
          <p:spPr>
            <a:xfrm>
              <a:off x="4913311" y="1966388"/>
              <a:ext cx="109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α</a:t>
              </a:r>
            </a:p>
            <a:p>
              <a:pPr algn="ctr"/>
              <a:r>
                <a:rPr lang="en-US" sz="1600" dirty="0"/>
                <a:t>E = </a:t>
              </a:r>
              <a:r>
                <a:rPr lang="ru-RU" sz="1600" dirty="0"/>
                <a:t>4</a:t>
              </a:r>
              <a:r>
                <a:rPr lang="en-US" sz="1600" dirty="0"/>
                <a:t> MeV</a:t>
              </a:r>
              <a:endParaRPr lang="ru-RU" sz="16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9B4CAA7-49FA-473F-85E4-95FEBCF50423}"/>
                </a:ext>
              </a:extLst>
            </p:cNvPr>
            <p:cNvSpPr txBox="1"/>
            <p:nvPr/>
          </p:nvSpPr>
          <p:spPr>
            <a:xfrm>
              <a:off x="4300758" y="4111705"/>
              <a:ext cx="1097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α</a:t>
              </a:r>
            </a:p>
            <a:p>
              <a:pPr algn="ctr"/>
              <a:r>
                <a:rPr lang="en-US" sz="1600" dirty="0"/>
                <a:t>E = </a:t>
              </a:r>
              <a:r>
                <a:rPr lang="ru-RU" sz="1600" dirty="0"/>
                <a:t>4</a:t>
              </a:r>
              <a:r>
                <a:rPr lang="en-US" sz="1600" dirty="0"/>
                <a:t> MeV</a:t>
              </a:r>
              <a:endParaRPr lang="ru-RU" sz="1600" dirty="0"/>
            </a:p>
          </p:txBody>
        </p:sp>
        <p:cxnSp>
          <p:nvCxnSpPr>
            <p:cNvPr id="102" name="Прямая со стрелкой 101">
              <a:extLst>
                <a:ext uri="{FF2B5EF4-FFF2-40B4-BE49-F238E27FC236}">
                  <a16:creationId xmlns:a16="http://schemas.microsoft.com/office/drawing/2014/main" id="{7E395805-FAB9-4D16-8665-30821876FB3F}"/>
                </a:ext>
              </a:extLst>
            </p:cNvPr>
            <p:cNvCxnSpPr/>
            <p:nvPr/>
          </p:nvCxnSpPr>
          <p:spPr>
            <a:xfrm flipH="1">
              <a:off x="3769248" y="2093963"/>
              <a:ext cx="633412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8EEAA19-EEEE-4B27-9274-154AD62B6500}"/>
                    </a:ext>
                  </a:extLst>
                </p:cNvPr>
                <p:cNvSpPr txBox="1"/>
                <p:nvPr/>
              </p:nvSpPr>
              <p:spPr>
                <a:xfrm>
                  <a:off x="3873118" y="1728203"/>
                  <a:ext cx="425672" cy="4029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ru-RU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118" y="1728203"/>
                  <a:ext cx="425672" cy="4029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Прямая со стрелкой 103">
              <a:extLst>
                <a:ext uri="{FF2B5EF4-FFF2-40B4-BE49-F238E27FC236}">
                  <a16:creationId xmlns:a16="http://schemas.microsoft.com/office/drawing/2014/main" id="{99F6378C-C79C-4BC1-A374-48E4647ED148}"/>
                </a:ext>
              </a:extLst>
            </p:cNvPr>
            <p:cNvCxnSpPr>
              <a:endCxn id="130" idx="0"/>
            </p:cNvCxnSpPr>
            <p:nvPr/>
          </p:nvCxnSpPr>
          <p:spPr>
            <a:xfrm>
              <a:off x="3165047" y="3013680"/>
              <a:ext cx="1432332" cy="3733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58A8D4C7-CD97-47E4-B079-322645328B61}"/>
                </a:ext>
              </a:extLst>
            </p:cNvPr>
            <p:cNvSpPr/>
            <p:nvPr/>
          </p:nvSpPr>
          <p:spPr>
            <a:xfrm>
              <a:off x="3305032" y="3396211"/>
              <a:ext cx="1280160" cy="12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BF209D86-56E3-468C-9778-9A60015870F7}"/>
                </a:ext>
              </a:extLst>
            </p:cNvPr>
            <p:cNvCxnSpPr/>
            <p:nvPr/>
          </p:nvCxnSpPr>
          <p:spPr>
            <a:xfrm>
              <a:off x="2553431" y="3466318"/>
              <a:ext cx="2419350" cy="0"/>
            </a:xfrm>
            <a:prstGeom prst="line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>
              <a:extLst>
                <a:ext uri="{FF2B5EF4-FFF2-40B4-BE49-F238E27FC236}">
                  <a16:creationId xmlns:a16="http://schemas.microsoft.com/office/drawing/2014/main" id="{5CF8BA83-DADC-4E55-9E8A-9325F35A9632}"/>
                </a:ext>
              </a:extLst>
            </p:cNvPr>
            <p:cNvCxnSpPr/>
            <p:nvPr/>
          </p:nvCxnSpPr>
          <p:spPr>
            <a:xfrm flipH="1">
              <a:off x="6714259" y="1921029"/>
              <a:ext cx="767764" cy="4618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E2B859F1-6A4A-47B9-84D5-FBF5A696F79E}"/>
                </a:ext>
              </a:extLst>
            </p:cNvPr>
            <p:cNvCxnSpPr/>
            <p:nvPr/>
          </p:nvCxnSpPr>
          <p:spPr>
            <a:xfrm>
              <a:off x="6514988" y="3187036"/>
              <a:ext cx="0" cy="54864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37EE6C3-7B52-4D2F-9276-D68F81E03D34}"/>
                </a:ext>
              </a:extLst>
            </p:cNvPr>
            <p:cNvSpPr txBox="1"/>
            <p:nvPr/>
          </p:nvSpPr>
          <p:spPr>
            <a:xfrm>
              <a:off x="7264921" y="2397884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Beam killer</a:t>
              </a:r>
              <a:endParaRPr lang="ru-RU" sz="2000" b="1" dirty="0"/>
            </a:p>
          </p:txBody>
        </p:sp>
        <p:cxnSp>
          <p:nvCxnSpPr>
            <p:cNvPr id="110" name="Прямая со стрелкой 109">
              <a:extLst>
                <a:ext uri="{FF2B5EF4-FFF2-40B4-BE49-F238E27FC236}">
                  <a16:creationId xmlns:a16="http://schemas.microsoft.com/office/drawing/2014/main" id="{ED6338BE-A142-456B-BA27-8C8D8F7306A9}"/>
                </a:ext>
              </a:extLst>
            </p:cNvPr>
            <p:cNvCxnSpPr/>
            <p:nvPr/>
          </p:nvCxnSpPr>
          <p:spPr>
            <a:xfrm flipH="1">
              <a:off x="6515206" y="2596254"/>
              <a:ext cx="790271" cy="5684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94982047-67D7-43FA-8B37-4E94CC322CD0}"/>
                </a:ext>
              </a:extLst>
            </p:cNvPr>
            <p:cNvGrpSpPr/>
            <p:nvPr/>
          </p:nvGrpSpPr>
          <p:grpSpPr>
            <a:xfrm>
              <a:off x="6587377" y="2092960"/>
              <a:ext cx="76200" cy="2743200"/>
              <a:chOff x="6833349" y="2337679"/>
              <a:chExt cx="76200" cy="2743200"/>
            </a:xfrm>
          </p:grpSpPr>
          <p:sp>
            <p:nvSpPr>
              <p:cNvPr id="117" name="Прямоугольник 116">
                <a:extLst>
                  <a:ext uri="{FF2B5EF4-FFF2-40B4-BE49-F238E27FC236}">
                    <a16:creationId xmlns:a16="http://schemas.microsoft.com/office/drawing/2014/main" id="{A99520C4-81EA-4369-BD79-03271CF318F6}"/>
                  </a:ext>
                </a:extLst>
              </p:cNvPr>
              <p:cNvSpPr/>
              <p:nvPr/>
            </p:nvSpPr>
            <p:spPr>
              <a:xfrm>
                <a:off x="6837033" y="2369061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7CB83C5E-BB49-45E6-8CA6-5472F0902A86}"/>
                  </a:ext>
                </a:extLst>
              </p:cNvPr>
              <p:cNvSpPr/>
              <p:nvPr/>
            </p:nvSpPr>
            <p:spPr>
              <a:xfrm>
                <a:off x="6838899" y="2624343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рямоугольник 118">
                <a:extLst>
                  <a:ext uri="{FF2B5EF4-FFF2-40B4-BE49-F238E27FC236}">
                    <a16:creationId xmlns:a16="http://schemas.microsoft.com/office/drawing/2014/main" id="{5190DF2B-8CA9-40C0-9BF8-64194AECC8DE}"/>
                  </a:ext>
                </a:extLst>
              </p:cNvPr>
              <p:cNvSpPr/>
              <p:nvPr/>
            </p:nvSpPr>
            <p:spPr>
              <a:xfrm>
                <a:off x="6837033" y="2879217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рямоугольник 119">
                <a:extLst>
                  <a:ext uri="{FF2B5EF4-FFF2-40B4-BE49-F238E27FC236}">
                    <a16:creationId xmlns:a16="http://schemas.microsoft.com/office/drawing/2014/main" id="{C03AD8AA-60F0-42F8-96D0-E1C558696598}"/>
                  </a:ext>
                </a:extLst>
              </p:cNvPr>
              <p:cNvSpPr/>
              <p:nvPr/>
            </p:nvSpPr>
            <p:spPr>
              <a:xfrm>
                <a:off x="6838105" y="3134499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Прямоугольник 120">
                <a:extLst>
                  <a:ext uri="{FF2B5EF4-FFF2-40B4-BE49-F238E27FC236}">
                    <a16:creationId xmlns:a16="http://schemas.microsoft.com/office/drawing/2014/main" id="{94539ECB-6BE2-44D9-8782-D7A178493233}"/>
                  </a:ext>
                </a:extLst>
              </p:cNvPr>
              <p:cNvSpPr/>
              <p:nvPr/>
            </p:nvSpPr>
            <p:spPr>
              <a:xfrm>
                <a:off x="6837707" y="3389373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рямоугольник 121">
                <a:extLst>
                  <a:ext uri="{FF2B5EF4-FFF2-40B4-BE49-F238E27FC236}">
                    <a16:creationId xmlns:a16="http://schemas.microsoft.com/office/drawing/2014/main" id="{C683BCEE-5E5B-48D8-B27E-BBD6194E4870}"/>
                  </a:ext>
                </a:extLst>
              </p:cNvPr>
              <p:cNvSpPr/>
              <p:nvPr/>
            </p:nvSpPr>
            <p:spPr>
              <a:xfrm>
                <a:off x="6835604" y="3644655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рямоугольник 122">
                <a:extLst>
                  <a:ext uri="{FF2B5EF4-FFF2-40B4-BE49-F238E27FC236}">
                    <a16:creationId xmlns:a16="http://schemas.microsoft.com/office/drawing/2014/main" id="{995C55EF-DD2B-448E-BAF8-8854CE69A2AF}"/>
                  </a:ext>
                </a:extLst>
              </p:cNvPr>
              <p:cNvSpPr/>
              <p:nvPr/>
            </p:nvSpPr>
            <p:spPr>
              <a:xfrm>
                <a:off x="6838173" y="3900083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рямоугольник 123">
                <a:extLst>
                  <a:ext uri="{FF2B5EF4-FFF2-40B4-BE49-F238E27FC236}">
                    <a16:creationId xmlns:a16="http://schemas.microsoft.com/office/drawing/2014/main" id="{0D71AED9-620F-462F-BED0-92E07F0C047E}"/>
                  </a:ext>
                </a:extLst>
              </p:cNvPr>
              <p:cNvSpPr/>
              <p:nvPr/>
            </p:nvSpPr>
            <p:spPr>
              <a:xfrm>
                <a:off x="6839482" y="4154957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>
                <a:extLst>
                  <a:ext uri="{FF2B5EF4-FFF2-40B4-BE49-F238E27FC236}">
                    <a16:creationId xmlns:a16="http://schemas.microsoft.com/office/drawing/2014/main" id="{E447EAB0-44B0-4D86-9320-EF4649FE5DB6}"/>
                  </a:ext>
                </a:extLst>
              </p:cNvPr>
              <p:cNvSpPr/>
              <p:nvPr/>
            </p:nvSpPr>
            <p:spPr>
              <a:xfrm>
                <a:off x="6838173" y="4410239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рямоугольник 125">
                <a:extLst>
                  <a:ext uri="{FF2B5EF4-FFF2-40B4-BE49-F238E27FC236}">
                    <a16:creationId xmlns:a16="http://schemas.microsoft.com/office/drawing/2014/main" id="{72A0BB7D-BC43-48CE-B634-621671C6D06A}"/>
                  </a:ext>
                </a:extLst>
              </p:cNvPr>
              <p:cNvSpPr/>
              <p:nvPr/>
            </p:nvSpPr>
            <p:spPr>
              <a:xfrm>
                <a:off x="6836981" y="4665113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126">
                <a:extLst>
                  <a:ext uri="{FF2B5EF4-FFF2-40B4-BE49-F238E27FC236}">
                    <a16:creationId xmlns:a16="http://schemas.microsoft.com/office/drawing/2014/main" id="{27E05822-200F-4565-91A6-E0C02640137A}"/>
                  </a:ext>
                </a:extLst>
              </p:cNvPr>
              <p:cNvSpPr/>
              <p:nvPr/>
            </p:nvSpPr>
            <p:spPr>
              <a:xfrm>
                <a:off x="6838053" y="4920395"/>
                <a:ext cx="69850" cy="1276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8" name="Прямая соединительная линия 127">
                <a:extLst>
                  <a:ext uri="{FF2B5EF4-FFF2-40B4-BE49-F238E27FC236}">
                    <a16:creationId xmlns:a16="http://schemas.microsoft.com/office/drawing/2014/main" id="{5F7F98B3-AA0C-4C9D-8E46-57ADA621D92F}"/>
                  </a:ext>
                </a:extLst>
              </p:cNvPr>
              <p:cNvCxnSpPr/>
              <p:nvPr/>
            </p:nvCxnSpPr>
            <p:spPr>
              <a:xfrm>
                <a:off x="6833349" y="2337679"/>
                <a:ext cx="0" cy="2743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>
                <a:extLst>
                  <a:ext uri="{FF2B5EF4-FFF2-40B4-BE49-F238E27FC236}">
                    <a16:creationId xmlns:a16="http://schemas.microsoft.com/office/drawing/2014/main" id="{51E641C0-98C1-45C3-BC39-6E529F00CEA4}"/>
                  </a:ext>
                </a:extLst>
              </p:cNvPr>
              <p:cNvCxnSpPr/>
              <p:nvPr/>
            </p:nvCxnSpPr>
            <p:spPr>
              <a:xfrm>
                <a:off x="6909549" y="2337679"/>
                <a:ext cx="0" cy="2743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7732945-AB9C-434A-8D75-01409A60DCAA}"/>
                </a:ext>
              </a:extLst>
            </p:cNvPr>
            <p:cNvSpPr txBox="1"/>
            <p:nvPr/>
          </p:nvSpPr>
          <p:spPr>
            <a:xfrm>
              <a:off x="7991991" y="4342537"/>
              <a:ext cx="146304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Lens</a:t>
              </a:r>
              <a:r>
                <a:rPr lang="ru-RU" sz="2000" b="1" dirty="0"/>
                <a:t> </a:t>
              </a:r>
              <a:r>
                <a:rPr lang="en-US" sz="2000" b="1" dirty="0"/>
                <a:t>Kowa </a:t>
              </a:r>
            </a:p>
            <a:p>
              <a:pPr algn="ctr"/>
              <a:r>
                <a:rPr lang="en-US" sz="2000" b="1" dirty="0"/>
                <a:t>16 mm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081AE3-E994-4355-9D49-2A2F14FE7338}"/>
                </a:ext>
              </a:extLst>
            </p:cNvPr>
            <p:cNvSpPr txBox="1"/>
            <p:nvPr/>
          </p:nvSpPr>
          <p:spPr>
            <a:xfrm>
              <a:off x="8115613" y="2973116"/>
              <a:ext cx="1720215" cy="1323439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ru-RU" sz="2000" b="1" dirty="0"/>
            </a:p>
            <a:p>
              <a:pPr algn="ctr"/>
              <a:r>
                <a:rPr lang="en-US" sz="2000" b="1" dirty="0"/>
                <a:t>Orca-flash 4.0 </a:t>
              </a:r>
            </a:p>
            <a:p>
              <a:pPr algn="ctr"/>
              <a:r>
                <a:rPr lang="en-US" sz="2000" b="1" dirty="0"/>
                <a:t>CMOS camera</a:t>
              </a:r>
              <a:endParaRPr lang="ru-RU" sz="2000" b="1" dirty="0"/>
            </a:p>
            <a:p>
              <a:pPr algn="ctr"/>
              <a:endParaRPr lang="en-US" sz="2000" b="1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84E43392-FC1B-4846-A408-68A43ABA9D7D}"/>
                </a:ext>
              </a:extLst>
            </p:cNvPr>
            <p:cNvSpPr/>
            <p:nvPr/>
          </p:nvSpPr>
          <p:spPr>
            <a:xfrm>
              <a:off x="7471953" y="2973116"/>
              <a:ext cx="313688" cy="1323439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5" name="Прямая со стрелкой 114">
              <a:extLst>
                <a:ext uri="{FF2B5EF4-FFF2-40B4-BE49-F238E27FC236}">
                  <a16:creationId xmlns:a16="http://schemas.microsoft.com/office/drawing/2014/main" id="{1E902BF2-CFBA-43B9-ABF3-9726F3CB5DA7}"/>
                </a:ext>
              </a:extLst>
            </p:cNvPr>
            <p:cNvCxnSpPr/>
            <p:nvPr/>
          </p:nvCxnSpPr>
          <p:spPr>
            <a:xfrm flipH="1" flipV="1">
              <a:off x="7730898" y="4224695"/>
              <a:ext cx="348021" cy="2539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>
              <a:extLst>
                <a:ext uri="{FF2B5EF4-FFF2-40B4-BE49-F238E27FC236}">
                  <a16:creationId xmlns:a16="http://schemas.microsoft.com/office/drawing/2014/main" id="{DBA16120-0CD0-4D9A-9255-D8AEA236BDB4}"/>
                </a:ext>
              </a:extLst>
            </p:cNvPr>
            <p:cNvCxnSpPr/>
            <p:nvPr/>
          </p:nvCxnSpPr>
          <p:spPr>
            <a:xfrm>
              <a:off x="3106308" y="1861156"/>
              <a:ext cx="461010" cy="2328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8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ADD1-00AB-4DD3-B123-69E4F860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80341"/>
            <a:ext cx="10515600" cy="50863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with Optical Readout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D9F61F-090C-43B4-BACA-B81CAA1B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9BD312-ADF5-4A34-A5E9-E1649F09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19</a:t>
            </a:fld>
            <a:endParaRPr lang="ru-RU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96079D47-90DE-4F98-8FB4-A1E6F2879B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r="12380" b="21239"/>
          <a:stretch/>
        </p:blipFill>
        <p:spPr>
          <a:xfrm>
            <a:off x="6087254" y="1148714"/>
            <a:ext cx="5723746" cy="4351338"/>
          </a:xfrm>
          <a:prstGeom prst="rect">
            <a:avLst/>
          </a:prstGeom>
        </p:spPr>
      </p:pic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79C4C0F-491F-4156-8BD4-3D56169965F6}"/>
              </a:ext>
            </a:extLst>
          </p:cNvPr>
          <p:cNvCxnSpPr>
            <a:cxnSpLocks/>
          </p:cNvCxnSpPr>
          <p:nvPr/>
        </p:nvCxnSpPr>
        <p:spPr>
          <a:xfrm>
            <a:off x="467360" y="640080"/>
            <a:ext cx="113436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Объект 64">
            <a:extLst>
              <a:ext uri="{FF2B5EF4-FFF2-40B4-BE49-F238E27FC236}">
                <a16:creationId xmlns:a16="http://schemas.microsoft.com/office/drawing/2014/main" id="{E540B9E8-A04E-4DEA-9FD1-843D31AA2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165225"/>
            <a:ext cx="538988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Photo of assembly with the GEM, an optical window and the camera </a:t>
            </a:r>
            <a:r>
              <a:rPr lang="en-US" sz="2800" dirty="0"/>
              <a:t>ORCA</a:t>
            </a:r>
            <a:r>
              <a:rPr lang="ru-RU" sz="2800" dirty="0"/>
              <a:t>-</a:t>
            </a:r>
            <a:r>
              <a:rPr lang="en-US" sz="2800" dirty="0"/>
              <a:t>Flash</a:t>
            </a:r>
            <a:r>
              <a:rPr lang="ru-RU" sz="2800" dirty="0"/>
              <a:t>4.0</a:t>
            </a:r>
            <a:r>
              <a:rPr lang="en-US" sz="2800" dirty="0"/>
              <a:t>;</a:t>
            </a:r>
          </a:p>
          <a:p>
            <a:r>
              <a:rPr lang="en-US" dirty="0"/>
              <a:t>Only one GEM has shown. In the final version, the triple GEM was used.</a:t>
            </a:r>
          </a:p>
          <a:p>
            <a:r>
              <a:rPr lang="en-US" sz="2800" dirty="0"/>
              <a:t>Size of GEM 10x10 cm</a:t>
            </a:r>
            <a:r>
              <a:rPr lang="en-US" sz="2800" baseline="30000" dirty="0"/>
              <a:t>2</a:t>
            </a:r>
            <a:r>
              <a:rPr lang="en-US" sz="2800" dirty="0"/>
              <a:t> fully matched with the camera matrix size 11x11 mm</a:t>
            </a:r>
            <a:r>
              <a:rPr lang="en-US" sz="2800" baseline="30000" dirty="0"/>
              <a:t>2</a:t>
            </a:r>
            <a:r>
              <a:rPr lang="en-US" sz="2800" dirty="0"/>
              <a:t>. The spatial resolution in that case is about 50µm.</a:t>
            </a:r>
          </a:p>
          <a:p>
            <a:r>
              <a:rPr lang="en-US" sz="2800" dirty="0"/>
              <a:t>The maximum frame rate of the camera is 100 Hz.</a:t>
            </a:r>
          </a:p>
          <a:p>
            <a:endParaRPr lang="ru-RU" sz="2800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5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2E8092DF-C0FB-402D-A2C9-11B94167DCA0}" type="slidenum">
              <a:rPr lang="ru-RU" b="1" smtClean="0"/>
              <a:t>2</a:t>
            </a:fld>
            <a:endParaRPr lang="ru-RU" b="1"/>
          </a:p>
        </p:txBody>
      </p:sp>
      <p:sp>
        <p:nvSpPr>
          <p:cNvPr id="6" name="TextBox 5"/>
          <p:cNvSpPr txBox="1"/>
          <p:nvPr/>
        </p:nvSpPr>
        <p:spPr>
          <a:xfrm>
            <a:off x="381000" y="-3959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1000" y="921126"/>
            <a:ext cx="11430000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mass spectrometry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concept of ion identification. Proof of Concept</a:t>
            </a: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setup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Measurements of energy spectra and track ranges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85763" indent="385763">
              <a:lnSpc>
                <a:spcPct val="150000"/>
              </a:lnSpc>
              <a:buAutoNum type="arabicPeriod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TPC with optical readout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indent="385763">
              <a:lnSpc>
                <a:spcPct val="150000"/>
              </a:lnSpc>
              <a:defRPr/>
            </a:pP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9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ADD1-00AB-4DD3-B123-69E4F860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80341"/>
            <a:ext cx="10515600" cy="50863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with Optical Readout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0A9E6E3-0582-4CBF-A373-43576449B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8" y="1099820"/>
            <a:ext cx="3612952" cy="481727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D9F61F-090C-43B4-BACA-B81CAA1B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9BD312-ADF5-4A34-A5E9-E1649F09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20</a:t>
            </a:fld>
            <a:endParaRPr lang="ru-RU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79C4C0F-491F-4156-8BD4-3D56169965F6}"/>
              </a:ext>
            </a:extLst>
          </p:cNvPr>
          <p:cNvCxnSpPr>
            <a:cxnSpLocks/>
          </p:cNvCxnSpPr>
          <p:nvPr/>
        </p:nvCxnSpPr>
        <p:spPr>
          <a:xfrm>
            <a:off x="467360" y="640080"/>
            <a:ext cx="113436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F543988-5DA2-42B0-AF27-628896725C43}"/>
              </a:ext>
            </a:extLst>
          </p:cNvPr>
          <p:cNvSpPr txBox="1"/>
          <p:nvPr/>
        </p:nvSpPr>
        <p:spPr>
          <a:xfrm>
            <a:off x="4775201" y="1320800"/>
            <a:ext cx="703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TPC with the optical readout installed.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High voltage divider for the triple GEM is open.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4096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ADD1-00AB-4DD3-B123-69E4F860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80341"/>
            <a:ext cx="10515600" cy="50863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with Optical Readout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D9F61F-090C-43B4-BACA-B81CAA1B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9BD312-ADF5-4A34-A5E9-E1649F09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21</a:t>
            </a:fld>
            <a:endParaRPr lang="ru-RU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79C4C0F-491F-4156-8BD4-3D56169965F6}"/>
              </a:ext>
            </a:extLst>
          </p:cNvPr>
          <p:cNvCxnSpPr>
            <a:cxnSpLocks/>
          </p:cNvCxnSpPr>
          <p:nvPr/>
        </p:nvCxnSpPr>
        <p:spPr>
          <a:xfrm>
            <a:off x="467360" y="640080"/>
            <a:ext cx="113436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283F40B-5D22-470E-A670-DFD4EC601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6" y="768701"/>
            <a:ext cx="5613359" cy="562608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5D5C58-93B0-4EE0-A0EB-4D20982AA391}"/>
              </a:ext>
            </a:extLst>
          </p:cNvPr>
          <p:cNvSpPr txBox="1"/>
          <p:nvPr/>
        </p:nvSpPr>
        <p:spPr>
          <a:xfrm>
            <a:off x="6896100" y="11239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2F35C5-A2D8-4EB7-A654-474EF86EBC26}"/>
              </a:ext>
            </a:extLst>
          </p:cNvPr>
          <p:cNvSpPr txBox="1"/>
          <p:nvPr/>
        </p:nvSpPr>
        <p:spPr>
          <a:xfrm>
            <a:off x="6503669" y="793411"/>
            <a:ext cx="52863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Optical readout testing. 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sum of 100 consecutive frames with a shutter speed of 100 </a:t>
            </a:r>
            <a:r>
              <a:rPr lang="en-US" sz="2800" dirty="0" err="1"/>
              <a:t>ms.</a:t>
            </a:r>
            <a:r>
              <a:rPr lang="en-US" sz="2800" dirty="0"/>
              <a:t> 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Gas amplification is about 1000.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Gas medium is pure CF</a:t>
            </a:r>
            <a:r>
              <a:rPr lang="en-US" sz="2800" baseline="-25000" dirty="0"/>
              <a:t>4</a:t>
            </a:r>
            <a:r>
              <a:rPr lang="en-US" sz="2800" dirty="0"/>
              <a:t> with 300 Torr absolute pressure.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2681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ADD1-00AB-4DD3-B123-69E4F860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180341"/>
            <a:ext cx="10515600" cy="50863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D9F61F-090C-43B4-BACA-B81CAA1B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 ICPPA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9BD312-ADF5-4A34-A5E9-E1649F09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92DF-C0FB-402D-A2C9-11B94167DCA0}" type="slidenum">
              <a:rPr lang="ru-RU" smtClean="0"/>
              <a:t>22</a:t>
            </a:fld>
            <a:endParaRPr lang="ru-RU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679C4C0F-491F-4156-8BD4-3D56169965F6}"/>
              </a:ext>
            </a:extLst>
          </p:cNvPr>
          <p:cNvCxnSpPr>
            <a:cxnSpLocks/>
          </p:cNvCxnSpPr>
          <p:nvPr/>
        </p:nvCxnSpPr>
        <p:spPr>
          <a:xfrm>
            <a:off x="467360" y="640080"/>
            <a:ext cx="1134364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5D5C58-93B0-4EE0-A0EB-4D20982AA391}"/>
              </a:ext>
            </a:extLst>
          </p:cNvPr>
          <p:cNvSpPr txBox="1"/>
          <p:nvPr/>
        </p:nvSpPr>
        <p:spPr>
          <a:xfrm>
            <a:off x="6896100" y="11239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BFB04F-7E41-448F-A62A-748A5DCB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501"/>
            <a:ext cx="10515600" cy="5224462"/>
          </a:xfrm>
        </p:spPr>
        <p:txBody>
          <a:bodyPr/>
          <a:lstStyle/>
          <a:p>
            <a:r>
              <a:rPr lang="en-US" dirty="0"/>
              <a:t>A new concept of the detector for the accelerator-based mass spectrometer was proposed for identifying ions by their stopping range in gas;</a:t>
            </a:r>
          </a:p>
          <a:p>
            <a:r>
              <a:rPr lang="en-US" dirty="0"/>
              <a:t>A low-pressure TPC based on this concept have been made and successfully tested; </a:t>
            </a:r>
          </a:p>
          <a:p>
            <a:r>
              <a:rPr lang="en-US" dirty="0"/>
              <a:t>The TPC is ready for the installation on AMS;</a:t>
            </a:r>
          </a:p>
          <a:p>
            <a:r>
              <a:rPr lang="en-US" dirty="0"/>
              <a:t>The new idea of the optical readout from TPC was suggested and successfully tested;</a:t>
            </a:r>
          </a:p>
          <a:p>
            <a:r>
              <a:rPr lang="en-US" dirty="0"/>
              <a:t>The concept of two experiments with the use of the</a:t>
            </a:r>
            <a:r>
              <a:rPr lang="ru-RU" dirty="0"/>
              <a:t> </a:t>
            </a:r>
            <a:r>
              <a:rPr lang="en-US" dirty="0"/>
              <a:t>low-pressure TPC is proposed.</a:t>
            </a:r>
          </a:p>
        </p:txBody>
      </p:sp>
    </p:spTree>
    <p:extLst>
      <p:ext uri="{BB962C8B-B14F-4D97-AF65-F5344CB8AC3E}">
        <p14:creationId xmlns:p14="http://schemas.microsoft.com/office/powerpoint/2010/main" val="1925741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5824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1000" y="342900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23</a:t>
            </a:fld>
            <a:endParaRPr lang="ru-RU" b="1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</p:spTree>
    <p:extLst>
      <p:ext uri="{BB962C8B-B14F-4D97-AF65-F5344CB8AC3E}">
        <p14:creationId xmlns:p14="http://schemas.microsoft.com/office/powerpoint/2010/main" val="304583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58246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81000" y="342900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24</a:t>
            </a:fld>
            <a:endParaRPr lang="ru-RU" b="1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</p:spTree>
    <p:extLst>
      <p:ext uri="{BB962C8B-B14F-4D97-AF65-F5344CB8AC3E}">
        <p14:creationId xmlns:p14="http://schemas.microsoft.com/office/powerpoint/2010/main" val="325411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38720" y="0"/>
            <a:ext cx="11360160" cy="763200"/>
          </a:xfrm>
          <a:prstGeom prst="rect">
            <a:avLst/>
          </a:prstGeom>
          <a:noFill/>
          <a:ln w="0">
            <a:noFill/>
          </a:ln>
        </p:spPr>
        <p:txBody>
          <a:bodyPr vert="horz" lIns="0" tIns="121920" rIns="0" bIns="121920" rtlCol="0" anchor="t">
            <a:normAutofit fontScale="91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733" spc="-1" dirty="0">
                <a:solidFill>
                  <a:srgbClr val="000000"/>
                </a:solidFill>
                <a:latin typeface="Arial"/>
                <a:ea typeface="Arial"/>
              </a:rPr>
              <a:t>  Migdal effect</a:t>
            </a:r>
            <a:endParaRPr lang="ru-RU" sz="3733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18720" y="3360480"/>
            <a:ext cx="11600160" cy="3381600"/>
          </a:xfrm>
          <a:prstGeom prst="rect">
            <a:avLst/>
          </a:prstGeom>
          <a:noFill/>
          <a:ln w="0">
            <a:noFill/>
          </a:ln>
        </p:spPr>
        <p:txBody>
          <a:bodyPr vert="horz" lIns="0" tIns="121920" rIns="0" bIns="121920" rtlCol="0" anchor="t">
            <a:normAutofit fontScale="91000" lnSpcReduction="10000"/>
          </a:bodyPr>
          <a:lstStyle/>
          <a:p>
            <a:pPr marL="609585" indent="-457429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Looking for a rare (10</a:t>
            </a:r>
            <a:r>
              <a:rPr lang="en-GB" sz="2400" spc="-1" baseline="30000">
                <a:solidFill>
                  <a:srgbClr val="595959"/>
                </a:solidFill>
                <a:latin typeface="Arial"/>
                <a:ea typeface="Arial"/>
              </a:rPr>
              <a:t>-5</a:t>
            </a: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) atomic phenomenon never before observed in the nuclear scattering</a:t>
            </a:r>
            <a:endParaRPr lang="ru-RU" sz="2400" spc="-1">
              <a:solidFill>
                <a:srgbClr val="000000"/>
              </a:solidFill>
              <a:latin typeface="Arial"/>
            </a:endParaRPr>
          </a:p>
          <a:p>
            <a:pPr marL="609585" indent="-457429">
              <a:lnSpc>
                <a:spcPct val="115000"/>
              </a:lnSpc>
              <a:spcBef>
                <a:spcPts val="1335"/>
              </a:spcBef>
              <a:buClr>
                <a:srgbClr val="595959"/>
              </a:buClr>
              <a:buFont typeface="Arial"/>
              <a:buChar char="●"/>
            </a:pP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Migdal effect increases sensitivity of DM experiments to low mass WIMPs</a:t>
            </a:r>
            <a:endParaRPr lang="ru-RU" sz="2400" spc="-1">
              <a:solidFill>
                <a:srgbClr val="000000"/>
              </a:solidFill>
              <a:latin typeface="Arial"/>
            </a:endParaRPr>
          </a:p>
          <a:p>
            <a:pPr marL="609585" indent="-457429">
              <a:lnSpc>
                <a:spcPct val="115000"/>
              </a:lnSpc>
              <a:spcBef>
                <a:spcPts val="1335"/>
              </a:spcBef>
              <a:buClr>
                <a:srgbClr val="595959"/>
              </a:buClr>
              <a:buFont typeface="Arial"/>
              <a:buChar char="●"/>
            </a:pP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Aim of the MIGDAL experiment - unambiguous observation and measurement of the Migdal effect using a low pressure Optical TPC</a:t>
            </a:r>
            <a:endParaRPr lang="ru-RU" sz="2400" spc="-1">
              <a:solidFill>
                <a:srgbClr val="000000"/>
              </a:solidFill>
              <a:latin typeface="Arial"/>
            </a:endParaRPr>
          </a:p>
          <a:p>
            <a:pPr marL="609585" indent="-457429">
              <a:lnSpc>
                <a:spcPct val="115000"/>
              </a:lnSpc>
              <a:spcBef>
                <a:spcPts val="1335"/>
              </a:spcBef>
              <a:spcAft>
                <a:spcPts val="1335"/>
              </a:spcAft>
              <a:buClr>
                <a:srgbClr val="595959"/>
              </a:buClr>
              <a:buFont typeface="Arial"/>
              <a:buChar char="●"/>
            </a:pP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Signal signature: “V-like” shaped event with two tracks from electron and NR with different dE/dx and sharing the same vertex</a:t>
            </a:r>
            <a:endParaRPr lang="ru-RU" sz="24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oogle Shape;65;p14"/>
          <p:cNvPicPr/>
          <p:nvPr/>
        </p:nvPicPr>
        <p:blipFill>
          <a:blip r:embed="rId2"/>
          <a:stretch/>
        </p:blipFill>
        <p:spPr>
          <a:xfrm>
            <a:off x="3245760" y="48960"/>
            <a:ext cx="7031040" cy="33110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3"/>
          <p:cNvSpPr>
            <a:spLocks noGrp="1"/>
          </p:cNvSpPr>
          <p:nvPr>
            <p:ph type="sldNum" idx="4"/>
          </p:nvPr>
        </p:nvSpPr>
        <p:spPr>
          <a:xfrm>
            <a:off x="11296800" y="6217440"/>
            <a:ext cx="731040" cy="524160"/>
          </a:xfrm>
          <a:prstGeom prst="rect">
            <a:avLst/>
          </a:prstGeom>
          <a:noFill/>
          <a:ln w="0">
            <a:noFill/>
          </a:ln>
        </p:spPr>
        <p:txBody>
          <a:bodyPr tIns="121920" bIns="12192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333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fld id="{F11B3BAC-F30E-49C1-ACCF-F4AD3D475B04}" type="slidenum">
              <a:rPr lang="en-GB"/>
              <a:pPr/>
              <a:t>25</a:t>
            </a:fld>
            <a:endParaRPr lang="ru-RU"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360160" cy="763200"/>
          </a:xfrm>
          <a:prstGeom prst="rect">
            <a:avLst/>
          </a:prstGeom>
          <a:noFill/>
          <a:ln w="0">
            <a:noFill/>
          </a:ln>
        </p:spPr>
        <p:txBody>
          <a:bodyPr vert="horz" lIns="0" tIns="121920" rIns="0" bIns="121920" rtlCol="0" anchor="t"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733" spc="-1">
                <a:solidFill>
                  <a:srgbClr val="000000"/>
                </a:solidFill>
                <a:latin typeface="Arial"/>
                <a:ea typeface="Arial"/>
              </a:rPr>
              <a:t>Simulated Migdal events in 100% CF</a:t>
            </a:r>
            <a:r>
              <a:rPr lang="en-GB" sz="3733" spc="-1" baseline="-25000">
                <a:solidFill>
                  <a:srgbClr val="000000"/>
                </a:solidFill>
                <a:latin typeface="Arial"/>
                <a:ea typeface="Arial"/>
              </a:rPr>
              <a:t>4</a:t>
            </a:r>
            <a:r>
              <a:rPr lang="en-GB" sz="3733" spc="-1">
                <a:solidFill>
                  <a:srgbClr val="000000"/>
                </a:solidFill>
                <a:latin typeface="Arial"/>
                <a:ea typeface="Arial"/>
              </a:rPr>
              <a:t> at 50 Torr </a:t>
            </a:r>
            <a:endParaRPr lang="ru-RU" sz="37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96480" y="5138880"/>
            <a:ext cx="11619360" cy="1629600"/>
          </a:xfrm>
          <a:prstGeom prst="rect">
            <a:avLst/>
          </a:prstGeom>
          <a:noFill/>
          <a:ln w="0">
            <a:noFill/>
          </a:ln>
        </p:spPr>
        <p:txBody>
          <a:bodyPr vert="horz" lIns="0" tIns="121920" rIns="0" bIns="121920" rtlCol="0" anchor="t">
            <a:normAutofit fontScale="92500" lnSpcReduction="10000"/>
          </a:bodyPr>
          <a:lstStyle/>
          <a:p>
            <a:pPr marL="609585" indent="-445909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Ionisation from electron using DEGRAD and full recoil cascade simulation using TRIM</a:t>
            </a:r>
            <a:endParaRPr lang="ru-RU" sz="2400" spc="-1">
              <a:solidFill>
                <a:srgbClr val="000000"/>
              </a:solidFill>
              <a:latin typeface="Arial"/>
            </a:endParaRPr>
          </a:p>
          <a:p>
            <a:pPr marL="609585" indent="-445909">
              <a:lnSpc>
                <a:spcPct val="115000"/>
              </a:lnSpc>
              <a:spcBef>
                <a:spcPts val="1335"/>
              </a:spcBef>
              <a:buClr>
                <a:srgbClr val="595959"/>
              </a:buClr>
              <a:buFont typeface="Arial"/>
              <a:buChar char="●"/>
            </a:pP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150 keV Fluorine recoil and 7.5 keV electron</a:t>
            </a:r>
            <a:endParaRPr lang="ru-RU" sz="2400" spc="-1">
              <a:solidFill>
                <a:srgbClr val="000000"/>
              </a:solidFill>
              <a:latin typeface="Arial"/>
            </a:endParaRPr>
          </a:p>
          <a:p>
            <a:pPr marL="609585" indent="-445909">
              <a:lnSpc>
                <a:spcPct val="115000"/>
              </a:lnSpc>
              <a:spcBef>
                <a:spcPts val="1335"/>
              </a:spcBef>
              <a:spcAft>
                <a:spcPts val="1335"/>
              </a:spcAft>
              <a:buClr>
                <a:srgbClr val="595959"/>
              </a:buClr>
              <a:buFont typeface="Arial"/>
              <a:buChar char="●"/>
            </a:pPr>
            <a:r>
              <a:rPr lang="en-GB" sz="2400" spc="-1">
                <a:solidFill>
                  <a:srgbClr val="595959"/>
                </a:solidFill>
                <a:latin typeface="Arial"/>
                <a:ea typeface="Arial"/>
              </a:rPr>
              <a:t>150 keV Fluorine recoils and 5 keV electron (secondary recoil clearly visible)</a:t>
            </a:r>
            <a:endParaRPr lang="ru-RU" sz="2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sldNum" idx="5"/>
          </p:nvPr>
        </p:nvSpPr>
        <p:spPr>
          <a:xfrm>
            <a:off x="11296800" y="6217440"/>
            <a:ext cx="731040" cy="524160"/>
          </a:xfrm>
          <a:prstGeom prst="rect">
            <a:avLst/>
          </a:prstGeom>
          <a:noFill/>
          <a:ln w="0">
            <a:noFill/>
          </a:ln>
        </p:spPr>
        <p:txBody>
          <a:bodyPr tIns="121920" bIns="12192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GB" sz="1333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fld id="{60165618-81AC-4DEB-8026-60A34CF93F7B}" type="slidenum">
              <a:rPr lang="en-GB"/>
              <a:pPr/>
              <a:t>26</a:t>
            </a:fld>
            <a:endParaRPr lang="ru-RU">
              <a:latin typeface="Times New Roman"/>
            </a:endParaRPr>
          </a:p>
        </p:txBody>
      </p:sp>
      <p:pic>
        <p:nvPicPr>
          <p:cNvPr id="90" name="Google Shape;74;p15"/>
          <p:cNvPicPr/>
          <p:nvPr/>
        </p:nvPicPr>
        <p:blipFill>
          <a:blip r:embed="rId2"/>
          <a:stretch/>
        </p:blipFill>
        <p:spPr>
          <a:xfrm>
            <a:off x="444480" y="860640"/>
            <a:ext cx="4778880" cy="4413120"/>
          </a:xfrm>
          <a:prstGeom prst="rect">
            <a:avLst/>
          </a:prstGeom>
          <a:ln w="0">
            <a:noFill/>
          </a:ln>
        </p:spPr>
      </p:pic>
      <p:pic>
        <p:nvPicPr>
          <p:cNvPr id="91" name="Google Shape;75;p15"/>
          <p:cNvPicPr/>
          <p:nvPr/>
        </p:nvPicPr>
        <p:blipFill>
          <a:blip r:embed="rId3"/>
          <a:stretch/>
        </p:blipFill>
        <p:spPr>
          <a:xfrm>
            <a:off x="5427360" y="966720"/>
            <a:ext cx="4684320" cy="4325760"/>
          </a:xfrm>
          <a:prstGeom prst="rect">
            <a:avLst/>
          </a:prstGeom>
          <a:ln w="0">
            <a:noFill/>
          </a:ln>
        </p:spPr>
      </p:pic>
      <p:sp>
        <p:nvSpPr>
          <p:cNvPr id="92" name="Google Shape;76;p15"/>
          <p:cNvSpPr/>
          <p:nvPr/>
        </p:nvSpPr>
        <p:spPr>
          <a:xfrm>
            <a:off x="9852480" y="3593280"/>
            <a:ext cx="1508160" cy="618075"/>
          </a:xfrm>
          <a:prstGeom prst="rect">
            <a:avLst/>
          </a:prstGeom>
          <a:solidFill>
            <a:schemeClr val="lt2"/>
          </a:solidFill>
          <a:ln w="9525">
            <a:solidFill>
              <a:srgbClr val="9E9E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204480" bIns="20448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333" spc="-1">
                <a:solidFill>
                  <a:srgbClr val="000000"/>
                </a:solidFill>
                <a:latin typeface="Arial"/>
                <a:ea typeface="Arial"/>
              </a:rPr>
              <a:t>Secondary recoil</a:t>
            </a:r>
            <a:endParaRPr lang="ru-RU" sz="1333" spc="-1">
              <a:latin typeface="Arial"/>
            </a:endParaRPr>
          </a:p>
        </p:txBody>
      </p:sp>
      <p:sp>
        <p:nvSpPr>
          <p:cNvPr id="93" name="Google Shape;77;p15"/>
          <p:cNvSpPr/>
          <p:nvPr/>
        </p:nvSpPr>
        <p:spPr>
          <a:xfrm rot="1214400">
            <a:off x="8016000" y="3418080"/>
            <a:ext cx="1834560" cy="1113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Google Shape;78;p15"/>
          <p:cNvSpPr/>
          <p:nvPr/>
        </p:nvSpPr>
        <p:spPr>
          <a:xfrm>
            <a:off x="8355360" y="721920"/>
            <a:ext cx="881760" cy="618075"/>
          </a:xfrm>
          <a:prstGeom prst="rect">
            <a:avLst/>
          </a:prstGeom>
          <a:solidFill>
            <a:schemeClr val="lt2"/>
          </a:solidFill>
          <a:ln w="9525">
            <a:solidFill>
              <a:srgbClr val="9E9E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204480" bIns="20448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333" spc="-1">
                <a:solidFill>
                  <a:srgbClr val="000000"/>
                </a:solidFill>
                <a:latin typeface="Arial"/>
                <a:ea typeface="Arial"/>
              </a:rPr>
              <a:t>Electron</a:t>
            </a:r>
            <a:endParaRPr lang="ru-RU" sz="1333" spc="-1">
              <a:latin typeface="Arial"/>
            </a:endParaRPr>
          </a:p>
        </p:txBody>
      </p:sp>
      <p:sp>
        <p:nvSpPr>
          <p:cNvPr id="95" name="Google Shape;79;p15"/>
          <p:cNvSpPr/>
          <p:nvPr/>
        </p:nvSpPr>
        <p:spPr>
          <a:xfrm rot="18000600">
            <a:off x="7438560" y="1942560"/>
            <a:ext cx="1834080" cy="1113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Google Shape;80;p15"/>
          <p:cNvSpPr/>
          <p:nvPr/>
        </p:nvSpPr>
        <p:spPr>
          <a:xfrm>
            <a:off x="5120640" y="4241760"/>
            <a:ext cx="1340640" cy="618075"/>
          </a:xfrm>
          <a:prstGeom prst="rect">
            <a:avLst/>
          </a:prstGeom>
          <a:solidFill>
            <a:schemeClr val="lt2"/>
          </a:solidFill>
          <a:ln w="9525">
            <a:solidFill>
              <a:srgbClr val="9E9E9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204480" bIns="204480" anchor="t">
            <a:spAutoFit/>
          </a:bodyPr>
          <a:lstStyle/>
          <a:p>
            <a:pPr>
              <a:tabLst>
                <a:tab pos="0" algn="l"/>
              </a:tabLst>
            </a:pPr>
            <a:r>
              <a:rPr lang="en-GB" sz="1333" spc="-1">
                <a:solidFill>
                  <a:srgbClr val="000000"/>
                </a:solidFill>
                <a:latin typeface="Arial"/>
                <a:ea typeface="Arial"/>
              </a:rPr>
              <a:t>Primary recoil</a:t>
            </a:r>
            <a:endParaRPr lang="ru-RU" sz="1333" spc="-1">
              <a:latin typeface="Arial"/>
            </a:endParaRPr>
          </a:p>
        </p:txBody>
      </p:sp>
      <p:sp>
        <p:nvSpPr>
          <p:cNvPr id="97" name="Google Shape;81;p15"/>
          <p:cNvSpPr/>
          <p:nvPr/>
        </p:nvSpPr>
        <p:spPr>
          <a:xfrm rot="8970600">
            <a:off x="5997600" y="3668160"/>
            <a:ext cx="1834560" cy="1108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>
            <a:solidFill>
              <a:srgbClr val="59595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-3782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and application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285471" y="807660"/>
            <a:ext cx="5525529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Application in-situ and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meteoric 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Be:</a:t>
            </a:r>
          </a:p>
          <a:p>
            <a:pPr algn="just"/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exposure dating to identified the growths and decays of the Antarctic ice sheet;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understanding ice shelf collapse history;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paleomagnetic excursions history reconstructions using ice cores;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understanding the erosion rates using depth profiles of mid latitudes outcrops;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identifying the timing of formation of the impact crater and so forth. </a:t>
            </a:r>
            <a:endParaRPr lang="ru-RU" altLang="ru-RU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81000" y="4808755"/>
            <a:ext cx="1143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Time intervals of dating: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altLang="ru-RU" sz="20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14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 from 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300 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years to 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40-60 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thousand years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altLang="ru-RU" sz="20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10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Be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 from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 1 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thousand years to</a:t>
            </a:r>
            <a:r>
              <a:rPr lang="ru-RU" altLang="ru-RU" sz="2000" dirty="0">
                <a:latin typeface="+mn-lt"/>
                <a:cs typeface="Arial" panose="020B0604020202020204" pitchFamily="34" charset="0"/>
              </a:rPr>
              <a:t> 10 </a:t>
            </a:r>
            <a:r>
              <a:rPr lang="en-US" altLang="ru-RU" sz="2000" dirty="0">
                <a:latin typeface="+mn-lt"/>
                <a:cs typeface="Arial" panose="020B0604020202020204" pitchFamily="34" charset="0"/>
              </a:rPr>
              <a:t>million years</a:t>
            </a:r>
            <a:endParaRPr lang="ru-RU" altLang="ru-RU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09452"/>
            <a:ext cx="5444164" cy="324478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D6D874D-9CD5-4262-BDDF-ED3FBDCD7193}" type="slidenum">
              <a:rPr lang="ru-RU" b="1" smtClean="0"/>
              <a:t>27</a:t>
            </a:fld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5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83" y="1368750"/>
            <a:ext cx="5029200" cy="3385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-585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of energy spectra using semiconductor detector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814951"/>
                <a:ext cx="8724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</a:rPr>
                  <a:t>Alpha particle source</a:t>
                </a:r>
                <a:r>
                  <a:rPr lang="ru-RU" sz="2000" dirty="0">
                    <a:latin typeface="Cambria Math" panose="02040503050406030204" pitchFamily="18" charset="0"/>
                  </a:rPr>
                  <a:t>– </a:t>
                </a:r>
                <a:r>
                  <a:rPr lang="ru-RU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33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U,</a:t>
                </a:r>
                <a:r>
                  <a:rPr lang="ru-RU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2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39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Pu , </a:t>
                </a:r>
                <a:r>
                  <a:rPr lang="ru-RU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2000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38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Pu </a:t>
                </a:r>
                <a:endParaRPr lang="en-US" sz="6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=4,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816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i="1">
                          <a:latin typeface="Cambria Math"/>
                        </a:rPr>
                        <m:t>МэВ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5,157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i="1">
                          <a:latin typeface="Cambria Math"/>
                        </a:rPr>
                        <m:t>МэВ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ru-RU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latin typeface="Cambria Math"/>
                        </a:rPr>
                        <m:t>5,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499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ru-RU" sz="2000" i="1">
                          <a:latin typeface="Cambria Math"/>
                        </a:rPr>
                        <m:t>МэВ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14951"/>
                <a:ext cx="8724900" cy="707886"/>
              </a:xfrm>
              <a:prstGeom prst="rect">
                <a:avLst/>
              </a:prstGeom>
              <a:blipFill>
                <a:blip r:embed="rId3"/>
                <a:stretch>
                  <a:fillRect l="-769" t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763483" y="475456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/>
              <a:t>Energy spectrum of alpha particles from </a:t>
            </a:r>
            <a:r>
              <a:rPr lang="en-US" sz="2400" baseline="30000" dirty="0"/>
              <a:t>233</a:t>
            </a:r>
            <a:r>
              <a:rPr lang="en-US" sz="2400" dirty="0"/>
              <a:t>U (4.8 MeV), </a:t>
            </a:r>
            <a:r>
              <a:rPr lang="en-US" sz="2400" baseline="30000" dirty="0"/>
              <a:t>239</a:t>
            </a:r>
            <a:r>
              <a:rPr lang="en-US" sz="2400" dirty="0"/>
              <a:t>Pu (5.2 MeV) and </a:t>
            </a:r>
            <a:r>
              <a:rPr lang="en-US" sz="2400" baseline="30000" dirty="0"/>
              <a:t>238</a:t>
            </a:r>
            <a:r>
              <a:rPr lang="en-US" sz="2400" dirty="0"/>
              <a:t>Pu (5.5MeV) sources, measured using semiconductor detector</a:t>
            </a:r>
            <a:endParaRPr lang="ru-RU" sz="2400" dirty="0"/>
          </a:p>
        </p:txBody>
      </p:sp>
      <p:pic>
        <p:nvPicPr>
          <p:cNvPr id="11" name="Picture 2" descr="Silicon Charged Particle Radiation Detec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4337"/>
            <a:ext cx="2658982" cy="21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60521" y="4754565"/>
            <a:ext cx="442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Si Charged Particle Radiation Detectors for Alpha Spectroscopy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28</a:t>
            </a:fld>
            <a:endParaRPr lang="ru-RU" b="1"/>
          </a:p>
        </p:txBody>
      </p:sp>
      <p:sp>
        <p:nvSpPr>
          <p:cNvPr id="1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</p:spTree>
    <p:extLst>
      <p:ext uri="{BB962C8B-B14F-4D97-AF65-F5344CB8AC3E}">
        <p14:creationId xmlns:p14="http://schemas.microsoft.com/office/powerpoint/2010/main" val="3620386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465812"/>
            <a:ext cx="4572000" cy="3117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94013"/>
            <a:ext cx="4572000" cy="3117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493971"/>
            <a:ext cx="4572000" cy="3117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1"/>
            <a:ext cx="9130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measurement of track ranges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999" y="695385"/>
                <a:ext cx="271462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The alpha-particle source</a:t>
                </a:r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</a:rPr>
                  <a:t>  </a:t>
                </a:r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ru-RU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33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U, </a:t>
                </a:r>
                <a:r>
                  <a:rPr lang="ru-RU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39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Pu,</a:t>
                </a:r>
                <a:r>
                  <a:rPr lang="ru-RU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 2</a:t>
                </a:r>
                <a:r>
                  <a:rPr lang="en-US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38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Pu </a:t>
                </a: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𝟖𝟏𝟔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МэВ 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𝟏𝟓𝟕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МэВ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ru-RU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𝟒𝟗𝟗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МэВ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Pressure = 50 Torr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THGEM Gain = </a:t>
                </a:r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67</a:t>
                </a:r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Shaping time = 200 ns	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695385"/>
                <a:ext cx="2714625" cy="3139321"/>
              </a:xfrm>
              <a:prstGeom prst="rect">
                <a:avLst/>
              </a:prstGeom>
              <a:blipFill>
                <a:blip r:embed="rId5"/>
                <a:stretch>
                  <a:fillRect l="-1794" t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29</a:t>
            </a:fld>
            <a:endParaRPr lang="ru-RU" b="1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012292"/>
            <a:ext cx="6858000" cy="224676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cs typeface="Times New Roman" panose="02020603050405020304" pitchFamily="18" charset="0"/>
              </a:rPr>
              <a:t>2D plot of pulse width versus pulse area and their axis projection spectra for alpha particles from </a:t>
            </a:r>
            <a:r>
              <a:rPr lang="en-US" sz="2000" baseline="30000" dirty="0">
                <a:cs typeface="Times New Roman" panose="02020603050405020304" pitchFamily="18" charset="0"/>
              </a:rPr>
              <a:t>233</a:t>
            </a:r>
            <a:r>
              <a:rPr lang="en-US" sz="2000" dirty="0">
                <a:cs typeface="Times New Roman" panose="02020603050405020304" pitchFamily="18" charset="0"/>
              </a:rPr>
              <a:t>U (4.8 MeV), </a:t>
            </a:r>
            <a:r>
              <a:rPr lang="en-US" sz="2000" baseline="30000" dirty="0">
                <a:cs typeface="Times New Roman" panose="02020603050405020304" pitchFamily="18" charset="0"/>
              </a:rPr>
              <a:t>239</a:t>
            </a:r>
            <a:r>
              <a:rPr lang="en-US" sz="2000" dirty="0">
                <a:cs typeface="Times New Roman" panose="02020603050405020304" pitchFamily="18" charset="0"/>
              </a:rPr>
              <a:t>Pu (5.2 MeV) and </a:t>
            </a:r>
            <a:r>
              <a:rPr lang="en-US" sz="2000" baseline="30000" dirty="0">
                <a:cs typeface="Times New Roman" panose="02020603050405020304" pitchFamily="18" charset="0"/>
              </a:rPr>
              <a:t>238</a:t>
            </a:r>
            <a:r>
              <a:rPr lang="en-US" sz="2000" dirty="0">
                <a:cs typeface="Times New Roman" panose="02020603050405020304" pitchFamily="18" charset="0"/>
              </a:rPr>
              <a:t>Pu (5.5 MeV) source, measured in low-pressure TPC in Isobutane at 50 Torr and THGEM gain of 67. </a:t>
            </a:r>
          </a:p>
          <a:p>
            <a:pPr algn="just"/>
            <a:endParaRPr lang="en-US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cs typeface="Times New Roman" panose="02020603050405020304" pitchFamily="18" charset="0"/>
              </a:rPr>
              <a:t>The pulse width and pulse area spectra reflect those of the track range and energy.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-3959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mass spectrometry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1073786"/>
            <a:ext cx="723899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Accelerator mass spectrometry (AMS) is an ultra-sensitive method of counting individual atoms. Usually it is the rare radioactive atoms with a long half-life. The archetypal example is </a:t>
            </a:r>
            <a:r>
              <a:rPr lang="en-US" sz="2600" baseline="30000" dirty="0">
                <a:solidFill>
                  <a:schemeClr val="bg2">
                    <a:lumMod val="25000"/>
                  </a:schemeClr>
                </a:solidFill>
              </a:rPr>
              <a:t>14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C which has a half-life of 5730 years and an abundance in living organisms of 10</a:t>
            </a:r>
            <a:r>
              <a:rPr lang="en-US" sz="2600" baseline="30000" dirty="0">
                <a:solidFill>
                  <a:schemeClr val="bg2">
                    <a:lumMod val="25000"/>
                  </a:schemeClr>
                </a:solidFill>
              </a:rPr>
              <a:t>-12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relative to stable </a:t>
            </a:r>
            <a:r>
              <a:rPr lang="en-US" sz="2600" baseline="30000" dirty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C isotope. 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ÑÐ¼Ñ Ð¸ÑÑ ÑÐ¾ ÑÐ°Ð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8296"/>
            <a:ext cx="3859341" cy="57861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1" y="4219147"/>
            <a:ext cx="72389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AMS facilities operate in more than 100 physical laboratories worldwide, one of which is located in Novosibirsk at Geochronology of the Cenozoic Era Center for Collective Use.</a:t>
            </a:r>
            <a:endParaRPr lang="ru-RU" sz="2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/>
              <a:t>VI ICPPA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74D-9CD5-4262-BDDF-ED3FBDCD7193}" type="slidenum">
              <a:rPr lang="ru-RU" b="1" smtClean="0"/>
              <a:t>3</a:t>
            </a:fld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19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44" y="1307435"/>
            <a:ext cx="5029200" cy="3033292"/>
          </a:xfrm>
          <a:prstGeom prst="rect">
            <a:avLst/>
          </a:prstGeom>
        </p:spPr>
      </p:pic>
      <p:pic>
        <p:nvPicPr>
          <p:cNvPr id="1026" name="Picture 2" descr="http://www.silson.com/menus/silson1_r1_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4765"/>
            <a:ext cx="15240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-39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nitride membrane windows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200359"/>
            <a:ext cx="1143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/>
              <a:t>M. Dobeli et al., Nucl. Instr. and Meth. B, 219-220 (2004) 415-419 doi:10.1016/j.nimb.2004.01.093</a:t>
            </a:r>
            <a:endParaRPr lang="ru-RU" sz="1600" i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70" y="1412297"/>
            <a:ext cx="2743200" cy="2830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070" y="1307435"/>
            <a:ext cx="4114800" cy="36465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1000" y="4660992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/>
              <a:t>Figure of silicon nitride membrane windows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30</a:t>
            </a:fld>
            <a:endParaRPr lang="ru-RU" b="1"/>
          </a:p>
        </p:txBody>
      </p:sp>
      <p:sp>
        <p:nvSpPr>
          <p:cNvPr id="1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</p:spTree>
    <p:extLst>
      <p:ext uri="{BB962C8B-B14F-4D97-AF65-F5344CB8AC3E}">
        <p14:creationId xmlns:p14="http://schemas.microsoft.com/office/powerpoint/2010/main" val="2920679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06736" y="4293097"/>
            <a:ext cx="4824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Схема УМС ИЯФ:</a:t>
            </a:r>
          </a:p>
          <a:p>
            <a:pPr algn="just"/>
            <a:r>
              <a:rPr lang="ru-RU" sz="1600" dirty="0"/>
              <a:t>1 – ускорительная трубка, 2 – бак ускорителя, 3 – электростатический поворот на 180°, 4 – магниевая мишень, 5 – корректор, 6 – электростатическая линза, 7 – вакуумный насос, 8 – детектор ионов, 9 – дипольный магнит спектрометр на высокой энергии, 10 – дипольный магнит спектрометр на низкой энергии, 11 – ионный источник.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1944" y="836713"/>
                <a:ext cx="482453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7030A0"/>
                    </a:solidFill>
                  </a:rPr>
                  <a:t>Характерные особенности УМС ИЯФ:</a:t>
                </a:r>
              </a:p>
              <a:p>
                <a:pPr marL="285750" indent="-285750" algn="just">
                  <a:buFont typeface="Wingdings" pitchFamily="2" charset="2"/>
                  <a:buChar char="§"/>
                </a:pPr>
                <a:r>
                  <a:rPr lang="ru-RU" dirty="0"/>
                  <a:t>мишень на парах магния для разрушения молекул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ru-RU" dirty="0"/>
                  <a:t> локализованное место развала молекул;</a:t>
                </a:r>
              </a:p>
              <a:p>
                <a:pPr marL="285750" indent="-285750" algn="just">
                  <a:buFont typeface="Wingdings" pitchFamily="2" charset="2"/>
                  <a:buChar char="§"/>
                </a:pPr>
                <a:r>
                  <a:rPr lang="ru-RU" dirty="0"/>
                  <a:t>сортировка ионов по энергии сразу после разрушения молекулярных ионов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ru-RU" dirty="0"/>
                  <a:t> эффективное отсеивание осколков молекул, т.к. энергия кусков молекулы всегда меньше энергии молекулы;</a:t>
                </a:r>
              </a:p>
              <a:p>
                <a:pPr marL="285750" indent="-285750" algn="just">
                  <a:buFont typeface="Wingdings" pitchFamily="2" charset="2"/>
                  <a:buChar char="§"/>
                </a:pPr>
                <a:r>
                  <a:rPr lang="ru-RU" dirty="0"/>
                  <a:t>времяпролетный детектор с регистрацией момента прилета ионов.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836713"/>
                <a:ext cx="4824536" cy="3170099"/>
              </a:xfrm>
              <a:prstGeom prst="rect">
                <a:avLst/>
              </a:prstGeom>
              <a:blipFill>
                <a:blip r:embed="rId2"/>
                <a:stretch>
                  <a:fillRect l="-758" t="-962" r="-1010" b="-2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886694"/>
            <a:ext cx="3816424" cy="555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0" y="-39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BINP AMS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31</a:t>
            </a:fld>
            <a:endParaRPr lang="ru-RU" b="1"/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b="1" dirty="0"/>
              <a:t>БСАЭ 2022</a:t>
            </a:r>
          </a:p>
        </p:txBody>
      </p:sp>
    </p:spTree>
    <p:extLst>
      <p:ext uri="{BB962C8B-B14F-4D97-AF65-F5344CB8AC3E}">
        <p14:creationId xmlns:p14="http://schemas.microsoft.com/office/powerpoint/2010/main" val="40024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87145"/>
            <a:ext cx="6200775" cy="41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4568" y="954743"/>
            <a:ext cx="514643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/>
              <a:t>1. </a:t>
            </a:r>
            <a:r>
              <a:rPr lang="en-US" sz="2600" dirty="0"/>
              <a:t>Formation of an ion beam from atoms of the test sample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2. </a:t>
            </a:r>
            <a:r>
              <a:rPr lang="en-US" sz="2600" dirty="0"/>
              <a:t>Ion selection at low energy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3.</a:t>
            </a:r>
            <a:r>
              <a:rPr lang="en-US" sz="2600" dirty="0"/>
              <a:t> Ion acceleration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4. </a:t>
            </a:r>
            <a:r>
              <a:rPr lang="en-US" sz="2600" dirty="0"/>
              <a:t>Recharging of atomic ions and destruction of molecular ions in magnesium target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5. </a:t>
            </a:r>
            <a:r>
              <a:rPr lang="en-US" sz="2600" dirty="0"/>
              <a:t>Ion selection in a high voltage terminal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6. </a:t>
            </a:r>
            <a:r>
              <a:rPr lang="en-US" sz="2600" dirty="0"/>
              <a:t>Ion acceleration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7. </a:t>
            </a:r>
            <a:r>
              <a:rPr lang="en-US" sz="2600" dirty="0"/>
              <a:t>Ion selection at high energy</a:t>
            </a:r>
            <a:endParaRPr lang="ru-RU" sz="2600" dirty="0"/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8. </a:t>
            </a:r>
            <a:r>
              <a:rPr lang="en-US" sz="2600" dirty="0"/>
              <a:t>Identification and counting of ions</a:t>
            </a: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5422961"/>
            <a:ext cx="620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</a:rPr>
              <a:t>BINP AMS provides reliable separation of a pure beam of radiocarbon ions from the accompanying ion background.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99" y="-3782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BINP AMS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D6D874D-9CD5-4262-BDDF-ED3FBDCD7193}" type="slidenum">
              <a:rPr lang="ru-RU" b="1" smtClean="0"/>
              <a:t>4</a:t>
            </a:fld>
            <a:endParaRPr lang="ru-RU" b="1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IV ICPPA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8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9" y="-3782"/>
            <a:ext cx="1142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Isotopes used in AMS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43753"/>
              </p:ext>
            </p:extLst>
          </p:nvPr>
        </p:nvGraphicFramePr>
        <p:xfrm>
          <a:off x="381000" y="948030"/>
          <a:ext cx="11430000" cy="26874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1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Analyzed isotopes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Half life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Stable</a:t>
                      </a:r>
                      <a:r>
                        <a:rPr lang="en-US" sz="2000" baseline="0" dirty="0"/>
                        <a:t> isotopes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Stable isobars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/>
                        <a:t>10</a:t>
                      </a:r>
                      <a:r>
                        <a:rPr lang="ru-RU" sz="2000" dirty="0"/>
                        <a:t>Ве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r>
                        <a:rPr lang="ru-RU" sz="2000" dirty="0"/>
                        <a:t>,3</a:t>
                      </a:r>
                      <a:r>
                        <a:rPr lang="en-US" sz="2000" dirty="0"/>
                        <a:t>9 million</a:t>
                      </a:r>
                      <a:r>
                        <a:rPr lang="en-US" sz="2000" baseline="0" dirty="0"/>
                        <a:t> 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9</a:t>
                      </a:r>
                      <a:r>
                        <a:rPr lang="en-US" sz="2000" baseline="0" dirty="0"/>
                        <a:t>Be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10</a:t>
                      </a:r>
                      <a:r>
                        <a:rPr lang="en-US" sz="2000" dirty="0"/>
                        <a:t>B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>
                          <a:highlight>
                            <a:srgbClr val="FFFF00"/>
                          </a:highlight>
                        </a:rPr>
                        <a:t>14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C</a:t>
                      </a:r>
                      <a:endParaRPr lang="ru-RU" sz="20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highlight>
                            <a:srgbClr val="FFFF00"/>
                          </a:highlight>
                        </a:rPr>
                        <a:t>5730 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years</a:t>
                      </a:r>
                      <a:endParaRPr lang="ru-RU" sz="20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>
                          <a:highlight>
                            <a:srgbClr val="FFFF00"/>
                          </a:highlight>
                        </a:rPr>
                        <a:t>12,13</a:t>
                      </a:r>
                      <a:r>
                        <a:rPr lang="ru-RU" sz="2000" dirty="0">
                          <a:highlight>
                            <a:srgbClr val="FFFF00"/>
                          </a:highlight>
                        </a:rPr>
                        <a:t>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>
                          <a:highlight>
                            <a:srgbClr val="FFFF00"/>
                          </a:highlight>
                        </a:rPr>
                        <a:t>14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</a:rPr>
                        <a:t>N</a:t>
                      </a:r>
                      <a:r>
                        <a:rPr lang="ru-RU" sz="2000" baseline="30000" dirty="0">
                          <a:highlight>
                            <a:srgbClr val="FFFF00"/>
                          </a:highlight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26</a:t>
                      </a:r>
                      <a:r>
                        <a:rPr lang="en-US" sz="2000" dirty="0"/>
                        <a:t>Al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717 </a:t>
                      </a:r>
                      <a:r>
                        <a:rPr lang="en-US" sz="2000" dirty="0"/>
                        <a:t>thousand</a:t>
                      </a:r>
                      <a:r>
                        <a:rPr lang="en-US" sz="2000" baseline="0" dirty="0"/>
                        <a:t> 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30000" dirty="0"/>
                        <a:t>27</a:t>
                      </a:r>
                      <a:r>
                        <a:rPr lang="en-US" sz="2000" dirty="0"/>
                        <a:t>Al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26</a:t>
                      </a:r>
                      <a:r>
                        <a:rPr lang="en-US" sz="2000" dirty="0"/>
                        <a:t>Mg</a:t>
                      </a:r>
                      <a:r>
                        <a:rPr lang="ru-RU" sz="2000" baseline="30000" dirty="0"/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36</a:t>
                      </a:r>
                      <a:r>
                        <a:rPr lang="en-US" sz="2000" dirty="0"/>
                        <a:t>Cl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301 </a:t>
                      </a:r>
                      <a:r>
                        <a:rPr lang="en-US" sz="2000" dirty="0"/>
                        <a:t>thousand</a:t>
                      </a:r>
                      <a:r>
                        <a:rPr lang="en-US" sz="2000" baseline="0" dirty="0"/>
                        <a:t> 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35,37</a:t>
                      </a:r>
                      <a:r>
                        <a:rPr lang="en-US" sz="2000" dirty="0"/>
                        <a:t>Cl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36</a:t>
                      </a:r>
                      <a:r>
                        <a:rPr lang="en-US" sz="2000" dirty="0"/>
                        <a:t>Ar</a:t>
                      </a:r>
                      <a:r>
                        <a:rPr lang="ru-RU" sz="2000" baseline="30000" dirty="0"/>
                        <a:t>*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aseline="30000" dirty="0"/>
                        <a:t>36</a:t>
                      </a:r>
                      <a:r>
                        <a:rPr lang="en-US" sz="2000" dirty="0"/>
                        <a:t>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41</a:t>
                      </a:r>
                      <a:r>
                        <a:rPr lang="en-US" sz="2000" dirty="0"/>
                        <a:t>Ca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102 </a:t>
                      </a:r>
                      <a:r>
                        <a:rPr lang="en-US" sz="2000" dirty="0"/>
                        <a:t>thousand</a:t>
                      </a:r>
                      <a:r>
                        <a:rPr lang="en-US" sz="2000" baseline="0" dirty="0"/>
                        <a:t> 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40,42,43,44</a:t>
                      </a:r>
                      <a:r>
                        <a:rPr lang="en-US" sz="2000" dirty="0"/>
                        <a:t>Ca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41</a:t>
                      </a:r>
                      <a:r>
                        <a:rPr lang="en-US" sz="2000" dirty="0"/>
                        <a:t>K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129</a:t>
                      </a:r>
                      <a:r>
                        <a:rPr lang="en-US" sz="2000" dirty="0"/>
                        <a:t>I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15</a:t>
                      </a:r>
                      <a:r>
                        <a:rPr lang="en-US" sz="2000" dirty="0"/>
                        <a:t>,</a:t>
                      </a:r>
                      <a:r>
                        <a:rPr lang="ru-RU" sz="2000" dirty="0"/>
                        <a:t>7 </a:t>
                      </a:r>
                      <a:r>
                        <a:rPr lang="en-US" sz="2000" dirty="0"/>
                        <a:t>million</a:t>
                      </a:r>
                      <a:r>
                        <a:rPr lang="en-US" sz="2000" baseline="0" dirty="0"/>
                        <a:t> years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127</a:t>
                      </a:r>
                      <a:r>
                        <a:rPr lang="en-US" sz="2000" dirty="0"/>
                        <a:t>I</a:t>
                      </a:r>
                      <a:endParaRPr lang="ru-R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30000" dirty="0"/>
                        <a:t>129</a:t>
                      </a:r>
                      <a:r>
                        <a:rPr lang="en-US" sz="2000" dirty="0"/>
                        <a:t>Xe</a:t>
                      </a:r>
                      <a:r>
                        <a:rPr lang="ru-RU" sz="2000" baseline="30000" dirty="0"/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381000" y="4464108"/>
            <a:ext cx="1142999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en-US" sz="2600" dirty="0">
                <a:latin typeface="+mn-lt"/>
                <a:cs typeface="Arial" panose="020B0604020202020204" pitchFamily="34" charset="0"/>
              </a:rPr>
              <a:t>In the current AMS BINP setup the time-of-flight technique is used for the isotopes separation. But that technique there is a serious problem of separating the isobars - different chemical elements having the same atomic mass. The typical example are radioactive isotopes </a:t>
            </a:r>
            <a:r>
              <a:rPr lang="en-US" sz="2600" baseline="30000" dirty="0">
                <a:latin typeface="+mn-lt"/>
                <a:cs typeface="Arial" panose="020B0604020202020204" pitchFamily="34" charset="0"/>
              </a:rPr>
              <a:t>10</a:t>
            </a:r>
            <a:r>
              <a:rPr lang="en-US" sz="2600" dirty="0">
                <a:latin typeface="+mn-lt"/>
                <a:cs typeface="Arial" panose="020B0604020202020204" pitchFamily="34" charset="0"/>
              </a:rPr>
              <a:t>Be and </a:t>
            </a:r>
            <a:r>
              <a:rPr lang="en-US" sz="2600" baseline="30000" dirty="0">
                <a:latin typeface="+mn-lt"/>
                <a:cs typeface="Arial" panose="020B0604020202020204" pitchFamily="34" charset="0"/>
              </a:rPr>
              <a:t>10</a:t>
            </a:r>
            <a:r>
              <a:rPr lang="en-US" sz="2600" dirty="0">
                <a:latin typeface="+mn-lt"/>
                <a:cs typeface="Arial" panose="020B0604020202020204" pitchFamily="34" charset="0"/>
              </a:rPr>
              <a:t>B.</a:t>
            </a:r>
            <a:endParaRPr lang="ru-RU" altLang="ru-RU" sz="2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D6D874D-9CD5-4262-BDDF-ED3FBDCD7193}" type="slidenum">
              <a:rPr lang="ru-RU" b="1" smtClean="0"/>
              <a:t>5</a:t>
            </a:fld>
            <a:endParaRPr lang="ru-RU" b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IV ICPPA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3743391"/>
            <a:ext cx="1143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baseline="30000" dirty="0"/>
              <a:t>*</a:t>
            </a:r>
            <a:r>
              <a:rPr lang="ru-RU" sz="2000" i="1" dirty="0"/>
              <a:t> - </a:t>
            </a:r>
            <a:r>
              <a:rPr lang="en-US" sz="2000" i="1" dirty="0"/>
              <a:t>isobars that do not form stable negative ions.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32697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7" y="2355419"/>
            <a:ext cx="5481513" cy="3713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7560" y="85845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∆Е-Е </a:t>
            </a:r>
            <a:r>
              <a:rPr lang="en-US" sz="2800" b="1" dirty="0">
                <a:solidFill>
                  <a:srgbClr val="7030A0"/>
                </a:solidFill>
              </a:rPr>
              <a:t>detectors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4" y="1381678"/>
            <a:ext cx="4663440" cy="36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0" y="504746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 cross section through the multi-element ionization chamber. The upper panel shows a plan view of the anode electrode.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0999" y="860052"/>
            <a:ext cx="64368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Detectors used to count the AMS isotope:</a:t>
            </a:r>
            <a:endParaRPr lang="ru-RU" sz="1100" b="1" dirty="0">
              <a:solidFill>
                <a:srgbClr val="7030A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/>
              <a:t>silicon detectors</a:t>
            </a:r>
            <a:r>
              <a:rPr lang="ru-RU" sz="2800" dirty="0"/>
              <a:t>;</a:t>
            </a:r>
            <a:endParaRPr lang="ru-RU" sz="1100" dirty="0"/>
          </a:p>
          <a:p>
            <a:pPr marL="342900" indent="-342900" algn="just">
              <a:buFontTx/>
              <a:buChar char="-"/>
            </a:pPr>
            <a:r>
              <a:rPr lang="en-US" sz="2800" dirty="0"/>
              <a:t>time-of-flight</a:t>
            </a:r>
            <a:r>
              <a:rPr lang="ru-RU" sz="2800" dirty="0"/>
              <a:t> </a:t>
            </a:r>
            <a:r>
              <a:rPr lang="en-US" sz="2800" dirty="0"/>
              <a:t>systems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BINP AMS</a:t>
            </a:r>
            <a:r>
              <a:rPr lang="en-US" sz="2800" dirty="0">
                <a:solidFill>
                  <a:srgbClr val="FF0000"/>
                </a:solidFill>
              </a:rPr>
              <a:t>);</a:t>
            </a:r>
          </a:p>
          <a:p>
            <a:pPr marL="342900" indent="-342900" algn="just">
              <a:buFontTx/>
              <a:buChar char="-"/>
            </a:pPr>
            <a:r>
              <a:rPr lang="en-US" sz="2800" dirty="0"/>
              <a:t>ionization chambers.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999" y="-3959"/>
            <a:ext cx="1143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concept of ion identification at AMS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0"/>
          <p:cNvSpPr txBox="1">
            <a:spLocks/>
          </p:cNvSpPr>
          <p:nvPr/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IV ICPPA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4B55B-A552-4D22-A272-D677072030DD}"/>
              </a:ext>
            </a:extLst>
          </p:cNvPr>
          <p:cNvSpPr txBox="1"/>
          <p:nvPr/>
        </p:nvSpPr>
        <p:spPr>
          <a:xfrm>
            <a:off x="798950" y="5987087"/>
            <a:ext cx="486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Ions track lengths at 50 Torr of i-C</a:t>
            </a:r>
            <a:r>
              <a:rPr lang="en-US" sz="2400" baseline="-25000" dirty="0"/>
              <a:t>4</a:t>
            </a:r>
            <a:r>
              <a:rPr lang="en-US" sz="2400" dirty="0"/>
              <a:t>H</a:t>
            </a:r>
            <a:r>
              <a:rPr lang="en-US" sz="2400" baseline="-25000" dirty="0"/>
              <a:t>10</a:t>
            </a:r>
            <a:endParaRPr lang="ru-RU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54424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Прямая соединительная линия 103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-12868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concept of ion identification: low-pressure TPC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1000" y="695511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layout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D6D874D-9CD5-4262-BDDF-ED3FBDCD7193}" type="slidenum">
              <a:rPr lang="ru-RU" b="1" smtClean="0"/>
              <a:t>7</a:t>
            </a:fld>
            <a:endParaRPr lang="ru-RU" b="1"/>
          </a:p>
        </p:txBody>
      </p:sp>
      <p:sp>
        <p:nvSpPr>
          <p:cNvPr id="12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VI ICPPA</a:t>
            </a:r>
            <a:endParaRPr lang="ru-RU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922106" y="1578091"/>
            <a:ext cx="10347788" cy="3885969"/>
            <a:chOff x="549363" y="1104254"/>
            <a:chExt cx="10347788" cy="388596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221151" y="1900744"/>
              <a:ext cx="0" cy="238125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221151" y="1762504"/>
              <a:ext cx="0" cy="6852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21151" y="3633007"/>
              <a:ext cx="0" cy="72485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4" name="Группа 93"/>
            <p:cNvGrpSpPr/>
            <p:nvPr/>
          </p:nvGrpSpPr>
          <p:grpSpPr>
            <a:xfrm>
              <a:off x="3266871" y="1759392"/>
              <a:ext cx="3866144" cy="197550"/>
              <a:chOff x="1638300" y="1743645"/>
              <a:chExt cx="3866144" cy="19755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638300" y="1799474"/>
                <a:ext cx="3863340" cy="77963"/>
              </a:xfrm>
              <a:prstGeom prst="rect">
                <a:avLst/>
              </a:prstGeom>
              <a:solidFill>
                <a:srgbClr val="C16F71"/>
              </a:solidFill>
              <a:ln>
                <a:solidFill>
                  <a:srgbClr val="C16F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641206" y="1748931"/>
                <a:ext cx="0" cy="1922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5504444" y="1743645"/>
                <a:ext cx="0" cy="1922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Прямая со стрелкой 12"/>
            <p:cNvCxnSpPr/>
            <p:nvPr/>
          </p:nvCxnSpPr>
          <p:spPr>
            <a:xfrm>
              <a:off x="1980996" y="2739896"/>
              <a:ext cx="1047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980996" y="2892296"/>
              <a:ext cx="1047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1980996" y="3054221"/>
              <a:ext cx="1047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1980996" y="3196144"/>
              <a:ext cx="10477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49363" y="1918337"/>
              <a:ext cx="2666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 beam from AMS</a:t>
              </a:r>
            </a:p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 alpha particles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266333" y="4152072"/>
              <a:ext cx="3866784" cy="197550"/>
              <a:chOff x="1637762" y="4136325"/>
              <a:chExt cx="3866784" cy="197550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1641206" y="4192154"/>
                <a:ext cx="3863340" cy="77963"/>
              </a:xfrm>
              <a:prstGeom prst="rect">
                <a:avLst/>
              </a:prstGeom>
              <a:solidFill>
                <a:srgbClr val="C16F71"/>
              </a:solidFill>
              <a:ln>
                <a:solidFill>
                  <a:srgbClr val="C16F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1637762" y="4141611"/>
                <a:ext cx="0" cy="1922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5504174" y="4136325"/>
                <a:ext cx="0" cy="19226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Прямоугольник 71"/>
            <p:cNvSpPr/>
            <p:nvPr/>
          </p:nvSpPr>
          <p:spPr>
            <a:xfrm>
              <a:off x="7184822" y="2364850"/>
              <a:ext cx="85725" cy="137199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3" name="Группа 82"/>
            <p:cNvGrpSpPr/>
            <p:nvPr/>
          </p:nvGrpSpPr>
          <p:grpSpPr>
            <a:xfrm>
              <a:off x="7184819" y="2361676"/>
              <a:ext cx="87314" cy="1376521"/>
              <a:chOff x="5556248" y="2345929"/>
              <a:chExt cx="87314" cy="1376521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5556250" y="2345929"/>
                <a:ext cx="85725" cy="91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5556249" y="2550933"/>
                <a:ext cx="85725" cy="91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556248" y="2757975"/>
                <a:ext cx="85725" cy="91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556250" y="2965450"/>
                <a:ext cx="85725" cy="91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5556250" y="3188800"/>
                <a:ext cx="85725" cy="91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5556250" y="3417525"/>
                <a:ext cx="85725" cy="91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5557837" y="3631350"/>
                <a:ext cx="85725" cy="91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557838" y="2349104"/>
                <a:ext cx="0" cy="137199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5640388" y="2349104"/>
                <a:ext cx="0" cy="137199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Прямоугольник 83"/>
            <p:cNvSpPr/>
            <p:nvPr/>
          </p:nvSpPr>
          <p:spPr>
            <a:xfrm>
              <a:off x="7491210" y="2364850"/>
              <a:ext cx="95250" cy="137334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491210" y="2797047"/>
              <a:ext cx="95250" cy="474175"/>
            </a:xfrm>
            <a:prstGeom prst="rect">
              <a:avLst/>
            </a:prstGeom>
            <a:pattFill prst="ltDnDiag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  <a:ln>
              <a:prstDash val="sys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8090331" y="1759391"/>
              <a:ext cx="0" cy="26125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586461" y="2427596"/>
              <a:ext cx="86963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7586461" y="3087706"/>
              <a:ext cx="86963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Равнобедренный треугольник 91"/>
            <p:cNvSpPr/>
            <p:nvPr/>
          </p:nvSpPr>
          <p:spPr>
            <a:xfrm rot="5400000">
              <a:off x="8418334" y="2265742"/>
              <a:ext cx="419787" cy="34427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5400000">
              <a:off x="8418334" y="2921407"/>
              <a:ext cx="419787" cy="34427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17962" y="4430498"/>
              <a:ext cx="30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sz="24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window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7184821" y="1746912"/>
              <a:ext cx="850900" cy="561184"/>
              <a:chOff x="5556250" y="1731166"/>
              <a:chExt cx="850900" cy="561184"/>
            </a:xfrm>
          </p:grpSpPr>
          <p:sp>
            <p:nvSpPr>
              <p:cNvPr id="70" name="Прямоугольник 69"/>
              <p:cNvSpPr/>
              <p:nvPr/>
            </p:nvSpPr>
            <p:spPr>
              <a:xfrm>
                <a:off x="5556250" y="1743645"/>
                <a:ext cx="850900" cy="548705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5564983" y="1731166"/>
                <a:ext cx="832483" cy="66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7184821" y="3811870"/>
              <a:ext cx="850900" cy="562994"/>
              <a:chOff x="5556250" y="3796124"/>
              <a:chExt cx="850900" cy="562994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5556250" y="3796124"/>
                <a:ext cx="850900" cy="548705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>
                <a:off x="5564983" y="4292443"/>
                <a:ext cx="832004" cy="66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2" name="Прямая со стрелкой 101"/>
            <p:cNvCxnSpPr/>
            <p:nvPr/>
          </p:nvCxnSpPr>
          <p:spPr>
            <a:xfrm flipV="1">
              <a:off x="2624943" y="3524371"/>
              <a:ext cx="527628" cy="9061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 rot="21399402">
              <a:off x="3436238" y="2261617"/>
              <a:ext cx="2121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 track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942910" y="3127169"/>
              <a:ext cx="1591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Ionization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975145" y="4496130"/>
              <a:ext cx="1209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GEM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319259" y="4528558"/>
              <a:ext cx="1209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Anode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8" name="Прямая со стрелкой 127"/>
            <p:cNvCxnSpPr/>
            <p:nvPr/>
          </p:nvCxnSpPr>
          <p:spPr>
            <a:xfrm flipV="1">
              <a:off x="6607439" y="3588833"/>
              <a:ext cx="518956" cy="891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>
              <a:stCxn id="124" idx="0"/>
            </p:cNvCxnSpPr>
            <p:nvPr/>
          </p:nvCxnSpPr>
          <p:spPr>
            <a:xfrm flipH="1" flipV="1">
              <a:off x="7688640" y="3516667"/>
              <a:ext cx="235457" cy="10118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7903907" y="3663275"/>
              <a:ext cx="2493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Charge-sensitive</a:t>
              </a:r>
            </a:p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preamplifiers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 flipV="1">
              <a:off x="3381499" y="2842379"/>
              <a:ext cx="3441748" cy="1759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Овал 107"/>
            <p:cNvSpPr/>
            <p:nvPr/>
          </p:nvSpPr>
          <p:spPr>
            <a:xfrm rot="280848">
              <a:off x="3541183" y="3032486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 rot="280848">
              <a:off x="3922607" y="2887255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 rot="280848">
              <a:off x="4275825" y="3022428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 rot="280848">
              <a:off x="4742670" y="2831764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 rot="280848">
              <a:off x="5016801" y="3002353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 rot="280848">
              <a:off x="5332048" y="2792405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 rot="280848">
              <a:off x="5701583" y="2948005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 rot="280848">
              <a:off x="6144925" y="2717690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280848">
              <a:off x="6522417" y="2945630"/>
              <a:ext cx="73818" cy="720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8" name="Прямая со стрелкой 117"/>
            <p:cNvCxnSpPr/>
            <p:nvPr/>
          </p:nvCxnSpPr>
          <p:spPr>
            <a:xfrm flipV="1">
              <a:off x="3567954" y="3071891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2326051" y="1118902"/>
              <a:ext cx="1399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Cathode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901112" y="1566478"/>
              <a:ext cx="249811" cy="3267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>
              <a:off x="3983693" y="2918033"/>
              <a:ext cx="2007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/>
            <p:nvPr/>
          </p:nvCxnSpPr>
          <p:spPr>
            <a:xfrm flipV="1">
              <a:off x="5398225" y="2828176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 стрелкой 150"/>
            <p:cNvCxnSpPr/>
            <p:nvPr/>
          </p:nvCxnSpPr>
          <p:spPr>
            <a:xfrm flipV="1">
              <a:off x="4789283" y="2855671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 flipV="1">
              <a:off x="5052805" y="3034804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/>
            <p:nvPr/>
          </p:nvCxnSpPr>
          <p:spPr>
            <a:xfrm flipV="1">
              <a:off x="4298334" y="3053491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153"/>
            <p:cNvCxnSpPr/>
            <p:nvPr/>
          </p:nvCxnSpPr>
          <p:spPr>
            <a:xfrm flipV="1">
              <a:off x="5724092" y="2978095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/>
            <p:nvPr/>
          </p:nvCxnSpPr>
          <p:spPr>
            <a:xfrm flipV="1">
              <a:off x="6196502" y="2749246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/>
            <p:nvPr/>
          </p:nvCxnSpPr>
          <p:spPr>
            <a:xfrm flipV="1">
              <a:off x="6552074" y="2978309"/>
              <a:ext cx="210809" cy="35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8977446" y="2207733"/>
              <a:ext cx="584731" cy="4116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8978530" y="2909187"/>
              <a:ext cx="584731" cy="4116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9868379" y="2200133"/>
              <a:ext cx="502599" cy="1131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8800363" y="2428784"/>
              <a:ext cx="1770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flipV="1">
              <a:off x="8800363" y="3091724"/>
              <a:ext cx="1770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9562176" y="2425600"/>
              <a:ext cx="306202" cy="19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>
              <a:off x="9562176" y="3084780"/>
              <a:ext cx="306202" cy="19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8173424" y="1104254"/>
              <a:ext cx="2096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Shaping amplifiers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8800363" y="4512841"/>
              <a:ext cx="20967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Oscilloscope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 flipH="1" flipV="1">
              <a:off x="8628227" y="3365964"/>
              <a:ext cx="172137" cy="3372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H="1">
              <a:off x="9252927" y="1854202"/>
              <a:ext cx="0" cy="2874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H="1" flipV="1">
              <a:off x="10174445" y="3433271"/>
              <a:ext cx="196533" cy="10467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Прямая со стрелкой 3"/>
            <p:cNvCxnSpPr/>
            <p:nvPr/>
          </p:nvCxnSpPr>
          <p:spPr>
            <a:xfrm flipH="1">
              <a:off x="3498526" y="3879737"/>
              <a:ext cx="640080" cy="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34231" y="3495957"/>
                  <a:ext cx="228011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ru-RU" sz="20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231" y="3495957"/>
                  <a:ext cx="228011" cy="345159"/>
                </a:xfrm>
                <a:prstGeom prst="rect">
                  <a:avLst/>
                </a:prstGeom>
                <a:blipFill>
                  <a:blip r:embed="rId2"/>
                  <a:stretch>
                    <a:fillRect l="-27027" r="-21622"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/>
          <p:cNvSpPr txBox="1"/>
          <p:nvPr/>
        </p:nvSpPr>
        <p:spPr>
          <a:xfrm>
            <a:off x="4708055" y="4232394"/>
            <a:ext cx="1591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Isobutane </a:t>
            </a:r>
          </a:p>
        </p:txBody>
      </p:sp>
    </p:spTree>
    <p:extLst>
      <p:ext uri="{BB962C8B-B14F-4D97-AF65-F5344CB8AC3E}">
        <p14:creationId xmlns:p14="http://schemas.microsoft.com/office/powerpoint/2010/main" val="23219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7727"/>
            <a:ext cx="5029200" cy="3411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669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of concept: measuring track ranges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D6D874D-9CD5-4262-BDDF-ED3FBDCD7193}" type="slidenum">
              <a:rPr lang="ru-RU" b="1" smtClean="0"/>
              <a:t>8</a:t>
            </a:fld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IV ICPPA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742703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SRIM</a:t>
            </a:r>
            <a:r>
              <a:rPr lang="en-US" sz="2400" dirty="0"/>
              <a:t> (The </a:t>
            </a:r>
            <a:r>
              <a:rPr lang="en-US" sz="2400" b="1" dirty="0"/>
              <a:t>S</a:t>
            </a:r>
            <a:r>
              <a:rPr lang="en-US" sz="2400" dirty="0"/>
              <a:t>topping and </a:t>
            </a:r>
            <a:r>
              <a:rPr lang="en-US" sz="2400" b="1" dirty="0"/>
              <a:t>R</a:t>
            </a:r>
            <a:r>
              <a:rPr lang="en-US" sz="2400" dirty="0"/>
              <a:t>ange of </a:t>
            </a:r>
            <a:r>
              <a:rPr lang="en-US" sz="2400" b="1" dirty="0"/>
              <a:t>I</a:t>
            </a:r>
            <a:r>
              <a:rPr lang="en-US" sz="2400" dirty="0"/>
              <a:t>ons in </a:t>
            </a:r>
            <a:r>
              <a:rPr lang="en-US" sz="2400" b="1" dirty="0"/>
              <a:t>M</a:t>
            </a:r>
            <a:r>
              <a:rPr lang="en-US" sz="2400" dirty="0"/>
              <a:t>atter Software) –</a:t>
            </a:r>
          </a:p>
          <a:p>
            <a:r>
              <a:rPr lang="en-US" sz="2400" dirty="0"/>
              <a:t>is a collection of software packages which calculate many features of the transport of ions in matter. </a:t>
            </a:r>
            <a:endParaRPr lang="ru-RU" sz="2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687727"/>
            <a:ext cx="5029200" cy="34152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2700" y="5096023"/>
            <a:ext cx="51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Ion ranges distributions in the low-pressure TPC for alpha particles with different energies for 200 nm silicon nitride window and 50 torr isobutane, obtained using SRIM simulation.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14375" y="5098911"/>
            <a:ext cx="512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Track ranges distributions in the low-pressure TPC for 4.025MeV </a:t>
            </a:r>
            <a:r>
              <a:rPr lang="en-US" sz="2000" baseline="30000" dirty="0"/>
              <a:t>10</a:t>
            </a:r>
            <a:r>
              <a:rPr lang="en-US" sz="2000" dirty="0"/>
              <a:t>B and </a:t>
            </a:r>
            <a:r>
              <a:rPr lang="en-US" sz="2000" baseline="30000" dirty="0"/>
              <a:t>10</a:t>
            </a:r>
            <a:r>
              <a:rPr lang="en-US" sz="2000" dirty="0"/>
              <a:t>Be ions for 200 nm silicon nitride window and 50 torr isobutane, obtained using SRIM simulation.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080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78035"/>
            <a:ext cx="5943600" cy="4067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2"/>
              <p:cNvSpPr>
                <a:spLocks noChangeArrowheads="1"/>
              </p:cNvSpPr>
              <p:nvPr/>
            </p:nvSpPr>
            <p:spPr bwMode="auto">
              <a:xfrm>
                <a:off x="5867400" y="5538768"/>
                <a:ext cx="594360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ru-RU" sz="2800" dirty="0">
                    <a:latin typeface="+mn-lt"/>
                  </a:rPr>
                  <a:t>pulse width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</m:oMath>
                </a14:m>
                <a:r>
                  <a:rPr lang="en-US" altLang="ru-RU" sz="2800" dirty="0">
                    <a:latin typeface="+mn-lt"/>
                  </a:rPr>
                  <a:t> track range </a:t>
                </a:r>
              </a:p>
              <a:p>
                <a:pPr algn="ctr"/>
                <a:r>
                  <a:rPr lang="en-US" altLang="ru-RU" sz="2800" dirty="0">
                    <a:latin typeface="+mn-lt"/>
                  </a:rPr>
                  <a:t>pulse area </a:t>
                </a:r>
                <a14:m>
                  <m:oMath xmlns:m="http://schemas.openxmlformats.org/officeDocument/2006/math">
                    <m:r>
                      <a:rPr lang="en-US" altLang="ru-RU" sz="2800" i="1"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</m:oMath>
                </a14:m>
                <a:r>
                  <a:rPr lang="en-US" altLang="ru-RU" sz="2800" dirty="0">
                    <a:latin typeface="+mn-lt"/>
                  </a:rPr>
                  <a:t> energy </a:t>
                </a:r>
              </a:p>
            </p:txBody>
          </p:sp>
        </mc:Choice>
        <mc:Fallback xmlns="">
          <p:sp>
            <p:nvSpPr>
              <p:cNvPr id="1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5538768"/>
                <a:ext cx="5943600" cy="954107"/>
              </a:xfrm>
              <a:prstGeom prst="rect">
                <a:avLst/>
              </a:prstGeom>
              <a:blipFill>
                <a:blip r:embed="rId4"/>
                <a:stretch>
                  <a:fillRect t="-6410" b="-17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867400" y="730886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Typical waveform shape of the signal from the alpha particle in low-pressure TPC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0999" y="0"/>
            <a:ext cx="1143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TPC Prototype: Principle of operation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3D6D874D-9CD5-4262-BDDF-ED3FBDCD7193}" type="slidenum">
              <a:rPr lang="ru-RU" b="1" smtClean="0"/>
              <a:t>9</a:t>
            </a:fld>
            <a:endParaRPr lang="ru-RU" b="1"/>
          </a:p>
        </p:txBody>
      </p:sp>
      <p:sp>
        <p:nvSpPr>
          <p:cNvPr id="11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b="1" dirty="0"/>
              <a:t>VI ICPPA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00101"/>
            <a:ext cx="5425702" cy="41925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0999" y="5628478"/>
            <a:ext cx="430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Diameter – 178 mm</a:t>
            </a:r>
          </a:p>
          <a:p>
            <a:r>
              <a:rPr lang="en-US" sz="2800" dirty="0"/>
              <a:t>Length – 300 mm </a:t>
            </a:r>
            <a:endParaRPr lang="ru-RU" sz="2800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DCDD058F-6A80-4D6D-BF2D-1B240126BD85}"/>
              </a:ext>
            </a:extLst>
          </p:cNvPr>
          <p:cNvGrpSpPr/>
          <p:nvPr/>
        </p:nvGrpSpPr>
        <p:grpSpPr>
          <a:xfrm>
            <a:off x="2082800" y="1097280"/>
            <a:ext cx="3810910" cy="2059966"/>
            <a:chOff x="2082800" y="1097280"/>
            <a:chExt cx="3810910" cy="2059966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99B47F05-E15E-4FA6-BC6F-DAADFB2A1456}"/>
                </a:ext>
              </a:extLst>
            </p:cNvPr>
            <p:cNvCxnSpPr/>
            <p:nvPr/>
          </p:nvCxnSpPr>
          <p:spPr>
            <a:xfrm>
              <a:off x="3648173" y="2253006"/>
              <a:ext cx="1791093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32A05305-F0DB-4A1E-8797-DF5E7CC7ED27}"/>
                </a:ext>
              </a:extLst>
            </p:cNvPr>
            <p:cNvCxnSpPr/>
            <p:nvPr/>
          </p:nvCxnSpPr>
          <p:spPr>
            <a:xfrm>
              <a:off x="3638013" y="3157246"/>
              <a:ext cx="1791093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3E304435-6B6D-4964-93BF-181787A7ADD1}"/>
                </a:ext>
              </a:extLst>
            </p:cNvPr>
            <p:cNvCxnSpPr/>
            <p:nvPr/>
          </p:nvCxnSpPr>
          <p:spPr>
            <a:xfrm>
              <a:off x="5429106" y="2253006"/>
              <a:ext cx="0" cy="90424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6D5252-9492-4C3F-BD85-150FAAFD7E46}"/>
                </a:ext>
              </a:extLst>
            </p:cNvPr>
            <p:cNvSpPr txBox="1"/>
            <p:nvPr/>
          </p:nvSpPr>
          <p:spPr>
            <a:xfrm>
              <a:off x="5357986" y="24790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178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7D18E0B3-FC2B-4F81-8D84-7535DC7E2695}"/>
                </a:ext>
              </a:extLst>
            </p:cNvPr>
            <p:cNvCxnSpPr/>
            <p:nvPr/>
          </p:nvCxnSpPr>
          <p:spPr>
            <a:xfrm flipV="1">
              <a:off x="2082800" y="1097280"/>
              <a:ext cx="0" cy="115572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D12DC735-3088-467C-941F-E0B09F26487F}"/>
                </a:ext>
              </a:extLst>
            </p:cNvPr>
            <p:cNvCxnSpPr/>
            <p:nvPr/>
          </p:nvCxnSpPr>
          <p:spPr>
            <a:xfrm flipV="1">
              <a:off x="3638013" y="1097280"/>
              <a:ext cx="0" cy="115572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AE9E5FDF-E66B-44E7-B96A-A89E20F2144D}"/>
                </a:ext>
              </a:extLst>
            </p:cNvPr>
            <p:cNvCxnSpPr/>
            <p:nvPr/>
          </p:nvCxnSpPr>
          <p:spPr>
            <a:xfrm>
              <a:off x="2082800" y="1097280"/>
              <a:ext cx="1555213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6DFC43-0CA8-44C8-87D1-9E2330A9B81C}"/>
                </a:ext>
              </a:extLst>
            </p:cNvPr>
            <p:cNvSpPr txBox="1"/>
            <p:nvPr/>
          </p:nvSpPr>
          <p:spPr>
            <a:xfrm>
              <a:off x="2592544" y="109728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300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80DFE50-5E55-44A1-BC0B-424DEE805A1E}"/>
              </a:ext>
            </a:extLst>
          </p:cNvPr>
          <p:cNvGrpSpPr/>
          <p:nvPr/>
        </p:nvGrpSpPr>
        <p:grpSpPr>
          <a:xfrm>
            <a:off x="3619453" y="2705126"/>
            <a:ext cx="2045087" cy="2401416"/>
            <a:chOff x="3619453" y="2705126"/>
            <a:chExt cx="2045087" cy="2401416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588EBCF1-6984-46C1-B219-2D7748F28CB8}"/>
                </a:ext>
              </a:extLst>
            </p:cNvPr>
            <p:cNvCxnSpPr/>
            <p:nvPr/>
          </p:nvCxnSpPr>
          <p:spPr>
            <a:xfrm>
              <a:off x="3619453" y="2730086"/>
              <a:ext cx="812067" cy="1775434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204500FE-7ECF-4D8F-A981-AF11478065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7760" y="2705126"/>
              <a:ext cx="367760" cy="1824183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arrow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4869E9-9AF3-4F55-86C5-B52C86F34019}"/>
                </a:ext>
              </a:extLst>
            </p:cNvPr>
            <p:cNvSpPr txBox="1"/>
            <p:nvPr/>
          </p:nvSpPr>
          <p:spPr>
            <a:xfrm>
              <a:off x="3926500" y="4460211"/>
              <a:ext cx="17380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233</a:t>
              </a:r>
              <a:r>
                <a:rPr lang="en-US" dirty="0">
                  <a:solidFill>
                    <a:srgbClr val="FF0000"/>
                  </a:solidFill>
                </a:rPr>
                <a:t>U, </a:t>
              </a:r>
              <a:r>
                <a:rPr lang="en-US" baseline="30000" dirty="0">
                  <a:solidFill>
                    <a:srgbClr val="FF0000"/>
                  </a:solidFill>
                </a:rPr>
                <a:t>238</a:t>
              </a:r>
              <a:r>
                <a:rPr lang="en-US" dirty="0">
                  <a:solidFill>
                    <a:srgbClr val="FF0000"/>
                  </a:solidFill>
                </a:rPr>
                <a:t>Pu, </a:t>
              </a:r>
              <a:r>
                <a:rPr lang="en-US" baseline="30000" dirty="0">
                  <a:solidFill>
                    <a:srgbClr val="FF0000"/>
                  </a:solidFill>
                </a:rPr>
                <a:t>239</a:t>
              </a:r>
              <a:r>
                <a:rPr lang="en-US" dirty="0">
                  <a:solidFill>
                    <a:srgbClr val="FF0000"/>
                  </a:solidFill>
                </a:rPr>
                <a:t>Pu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source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8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2001</Words>
  <Application>Microsoft Office PowerPoint</Application>
  <PresentationFormat>Широкоэкранный</PresentationFormat>
  <Paragraphs>359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Adobe Devanagari</vt:lpstr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Test installation appearance</vt:lpstr>
      <vt:lpstr>Презентация PowerPoint</vt:lpstr>
      <vt:lpstr>Презентация PowerPoint</vt:lpstr>
      <vt:lpstr>Презентация PowerPoint</vt:lpstr>
      <vt:lpstr>TPC for BINP AMS</vt:lpstr>
      <vt:lpstr>TPC for BINP AMS</vt:lpstr>
      <vt:lpstr>Measuring reaction cross-section of p+11B → 3α + 8.7 MeV</vt:lpstr>
      <vt:lpstr>TPC with Optical ReadOut</vt:lpstr>
      <vt:lpstr>TPC with Optical ReadOut</vt:lpstr>
      <vt:lpstr>TPC with Optical Readout</vt:lpstr>
      <vt:lpstr>TPC with Optical Readout</vt:lpstr>
      <vt:lpstr>TPC with Optical Readout</vt:lpstr>
      <vt:lpstr>Conclusion</vt:lpstr>
      <vt:lpstr>Презентация PowerPoint</vt:lpstr>
      <vt:lpstr>Презентация PowerPoint</vt:lpstr>
      <vt:lpstr>  Migdal effect</vt:lpstr>
      <vt:lpstr>Simulated Migdal events in 100% CF4 at 50 Torr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Andrey</cp:lastModifiedBy>
  <cp:revision>125</cp:revision>
  <dcterms:created xsi:type="dcterms:W3CDTF">2022-02-21T05:06:47Z</dcterms:created>
  <dcterms:modified xsi:type="dcterms:W3CDTF">2022-12-02T09:46:38Z</dcterms:modified>
</cp:coreProperties>
</file>