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54" d="100"/>
          <a:sy n="54" d="100"/>
        </p:scale>
        <p:origin x="108"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87ABBD-7250-4306-94AC-F43F5AC8D66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D7BA9D0-D993-4A41-9254-720616D54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A7063B5-16F7-4176-A97B-B59D90DF5CF7}"/>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FF3DAF5C-1CE8-4733-8C8C-C1B7E8B2A0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C94CAE7-262F-41F0-A759-8FDA884C99BA}"/>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272533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308246-E8C4-41A3-A0E7-B6F12581F7C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52D6365-0A6D-4B00-8B07-31F610CD03B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1DF8E63-F80D-448C-9133-A7C0E004A9C2}"/>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404B862F-D883-4483-B09C-1613163F51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7F3815B-E03E-43DA-A2D7-EB9C2CC09597}"/>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367642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BA1D03-2DE0-498F-AACD-46313D26240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A5E88F0-4080-46E0-9368-0A70D8A8F13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662D599-8130-4465-B9DC-F385C4FC813A}"/>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660D230E-1CEF-4459-99A9-7AA3A3ECF6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5BEF17-8559-43FB-A441-6F6B62AAD009}"/>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7355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135DF0-259A-4D50-A77A-0328A301A39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7D50981-FECF-4762-BD44-FB5F37EB3FA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39D5774-FA65-4F23-BC11-330A8641D67D}"/>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681DBD9B-199A-4055-8802-0474D63097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D9FCFA9-B437-4B41-BA95-D6DE86F71134}"/>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311886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A5A3EF-D580-4850-8272-DA7439E39C6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C29758A-6F5D-4170-A235-ED51F03083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ACC4F1B-1D45-4720-A0CB-9423602D8A1B}"/>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18CB4A94-668C-4D18-9BDC-D475975741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3386814-83C5-4A85-891B-A843CC3EC964}"/>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294995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E210C2-5D16-42BB-A3C7-94480BFF4D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AD23AA2-1127-4A29-AAA7-F76D50B199E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316204B-BDEA-4ACB-8BE9-9FF53908D92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7E29EBB-58B3-4A4E-A5C7-5714FC4C3844}"/>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6" name="Нижний колонтитул 5">
            <a:extLst>
              <a:ext uri="{FF2B5EF4-FFF2-40B4-BE49-F238E27FC236}">
                <a16:creationId xmlns:a16="http://schemas.microsoft.com/office/drawing/2014/main" id="{D58EBA7C-31EA-4BC3-8068-861010D9011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F9FE0AF-73FA-4FB4-9E11-14EE9C21609C}"/>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55506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27964A-4BF9-4BD5-ADBD-BB5E5481709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E1E0873-BCB9-4AD6-A1D1-9A322BBCA9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376E897-14C2-47C0-96A8-43847829987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CE5FD20-0AB0-4685-8F86-8F57524AF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4520FFA-9731-4869-8CEB-9A875C80E53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D3C441C-1107-484E-8275-B84CCE80BAFE}"/>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8" name="Нижний колонтитул 7">
            <a:extLst>
              <a:ext uri="{FF2B5EF4-FFF2-40B4-BE49-F238E27FC236}">
                <a16:creationId xmlns:a16="http://schemas.microsoft.com/office/drawing/2014/main" id="{BF178BDA-7448-4DFF-929B-FC9E1BA89CC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9815B2B-CF7F-4333-975D-507E8073C566}"/>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268924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3C7819-C707-4B0E-8915-35F592702BE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D7828A1-8089-4ACB-B1EC-3B00EFDA4776}"/>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4" name="Нижний колонтитул 3">
            <a:extLst>
              <a:ext uri="{FF2B5EF4-FFF2-40B4-BE49-F238E27FC236}">
                <a16:creationId xmlns:a16="http://schemas.microsoft.com/office/drawing/2014/main" id="{AC7CEC4C-2152-4FBA-A6C6-E8EBC8DA026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C69DC5F-0212-4C04-B381-E3460354A93B}"/>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116668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A8944A1-695E-40E7-950E-6BF3B9F8F49C}"/>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3" name="Нижний колонтитул 2">
            <a:extLst>
              <a:ext uri="{FF2B5EF4-FFF2-40B4-BE49-F238E27FC236}">
                <a16:creationId xmlns:a16="http://schemas.microsoft.com/office/drawing/2014/main" id="{D6E7606F-AD78-49D0-B785-5EC57006D8A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F3FD0C3-2989-4016-B8F8-3F4A0B32B2EE}"/>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406723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A82809-701D-411C-B15A-11AD4702929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6DBD38C-41B3-4F7D-B32A-E0B257AAE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F92894B-A798-4761-BDD2-505E64544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F2FC722-4667-4D46-8CF9-72C325571701}"/>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6" name="Нижний колонтитул 5">
            <a:extLst>
              <a:ext uri="{FF2B5EF4-FFF2-40B4-BE49-F238E27FC236}">
                <a16:creationId xmlns:a16="http://schemas.microsoft.com/office/drawing/2014/main" id="{E8F7E812-90DD-496A-85E2-C4B245F790C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744E621-E6D6-4FE3-AD5A-6D82229FD898}"/>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281676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8590AE-DD35-4851-9AD0-55AE2172DB7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8641C01-2F9D-4159-A5F3-95B424212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01AABDC-802B-41CC-B60E-10B4CCCF5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A69954E-C0C4-401F-8514-5CDB09F61C63}"/>
              </a:ext>
            </a:extLst>
          </p:cNvPr>
          <p:cNvSpPr>
            <a:spLocks noGrp="1"/>
          </p:cNvSpPr>
          <p:nvPr>
            <p:ph type="dt" sz="half" idx="10"/>
          </p:nvPr>
        </p:nvSpPr>
        <p:spPr/>
        <p:txBody>
          <a:bodyPr/>
          <a:lstStyle/>
          <a:p>
            <a:fld id="{65AADB26-5DFF-4331-A377-5CD8566B45CA}" type="datetimeFigureOut">
              <a:rPr lang="ru-RU" smtClean="0"/>
              <a:t>26.11.2022</a:t>
            </a:fld>
            <a:endParaRPr lang="ru-RU"/>
          </a:p>
        </p:txBody>
      </p:sp>
      <p:sp>
        <p:nvSpPr>
          <p:cNvPr id="6" name="Нижний колонтитул 5">
            <a:extLst>
              <a:ext uri="{FF2B5EF4-FFF2-40B4-BE49-F238E27FC236}">
                <a16:creationId xmlns:a16="http://schemas.microsoft.com/office/drawing/2014/main" id="{CE0E2A77-D026-4E57-9B08-0C7F1DE154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1BDF254-CEEE-43A5-B8E1-BEEF55033434}"/>
              </a:ext>
            </a:extLst>
          </p:cNvPr>
          <p:cNvSpPr>
            <a:spLocks noGrp="1"/>
          </p:cNvSpPr>
          <p:nvPr>
            <p:ph type="sldNum" sz="quarter" idx="12"/>
          </p:nvPr>
        </p:nvSpPr>
        <p:spPr/>
        <p:txBody>
          <a:bodyPr/>
          <a:lstStyle/>
          <a:p>
            <a:fld id="{D81F3C6C-9AAF-4733-951C-1436D1550592}" type="slidenum">
              <a:rPr lang="ru-RU" smtClean="0"/>
              <a:t>‹#›</a:t>
            </a:fld>
            <a:endParaRPr lang="ru-RU"/>
          </a:p>
        </p:txBody>
      </p:sp>
    </p:spTree>
    <p:extLst>
      <p:ext uri="{BB962C8B-B14F-4D97-AF65-F5344CB8AC3E}">
        <p14:creationId xmlns:p14="http://schemas.microsoft.com/office/powerpoint/2010/main" val="225525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817AF1-0F88-48DD-B232-6BABC91012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9D84AE5-B027-49E0-ABAC-81CFCD6A1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467D1F2-F2B3-4C62-A939-BDEEAB08D2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ADB26-5DFF-4331-A377-5CD8566B45CA}" type="datetimeFigureOut">
              <a:rPr lang="ru-RU" smtClean="0"/>
              <a:t>26.11.2022</a:t>
            </a:fld>
            <a:endParaRPr lang="ru-RU"/>
          </a:p>
        </p:txBody>
      </p:sp>
      <p:sp>
        <p:nvSpPr>
          <p:cNvPr id="5" name="Нижний колонтитул 4">
            <a:extLst>
              <a:ext uri="{FF2B5EF4-FFF2-40B4-BE49-F238E27FC236}">
                <a16:creationId xmlns:a16="http://schemas.microsoft.com/office/drawing/2014/main" id="{8B7747AD-E563-4F9D-8C2D-24C1D3C9E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56FD32F-D747-4A70-9B03-D87D8D4C2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F3C6C-9AAF-4733-951C-1436D1550592}" type="slidenum">
              <a:rPr lang="ru-RU" smtClean="0"/>
              <a:t>‹#›</a:t>
            </a:fld>
            <a:endParaRPr lang="ru-RU"/>
          </a:p>
        </p:txBody>
      </p:sp>
    </p:spTree>
    <p:extLst>
      <p:ext uri="{BB962C8B-B14F-4D97-AF65-F5344CB8AC3E}">
        <p14:creationId xmlns:p14="http://schemas.microsoft.com/office/powerpoint/2010/main" val="78204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estakova@sfedu.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17.png"/><Relationship Id="rId7" Type="http://schemas.openxmlformats.org/officeDocument/2006/relationships/image" Target="../media/image2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21.png"/><Relationship Id="rId11" Type="http://schemas.openxmlformats.org/officeDocument/2006/relationships/image" Target="../media/image28.png"/><Relationship Id="rId5" Type="http://schemas.openxmlformats.org/officeDocument/2006/relationships/image" Target="../media/image20.png"/><Relationship Id="rId10" Type="http://schemas.openxmlformats.org/officeDocument/2006/relationships/image" Target="../media/image27.png"/><Relationship Id="rId4" Type="http://schemas.openxmlformats.org/officeDocument/2006/relationships/image" Target="../media/image19.png"/><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17.png"/><Relationship Id="rId7" Type="http://schemas.openxmlformats.org/officeDocument/2006/relationships/image" Target="../media/image32.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24.png"/><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7.png"/><Relationship Id="rId4" Type="http://schemas.openxmlformats.org/officeDocument/2006/relationships/image" Target="../media/image36.png"/></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42.png"/><Relationship Id="rId2" Type="http://schemas.openxmlformats.org/officeDocument/2006/relationships/image" Target="../media/image38.png"/><Relationship Id="rId1" Type="http://schemas.openxmlformats.org/officeDocument/2006/relationships/slideLayout" Target="../slideLayouts/slideLayout1.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43.png"/><Relationship Id="rId7" Type="http://schemas.openxmlformats.org/officeDocument/2006/relationships/image" Target="../media/image46.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45.png"/><Relationship Id="rId4" Type="http://schemas.openxmlformats.org/officeDocument/2006/relationships/image" Target="../media/image4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a:extLst>
              <a:ext uri="{FF2B5EF4-FFF2-40B4-BE49-F238E27FC236}">
                <a16:creationId xmlns:a16="http://schemas.microsoft.com/office/drawing/2014/main" id="{2B4054FE-C4DC-412D-83A8-D06564F8DA4F}"/>
              </a:ext>
            </a:extLst>
          </p:cNvPr>
          <p:cNvSpPr>
            <a:spLocks noGrp="1"/>
          </p:cNvSpPr>
          <p:nvPr>
            <p:ph type="subTitle" idx="1"/>
          </p:nvPr>
        </p:nvSpPr>
        <p:spPr>
          <a:xfrm>
            <a:off x="611559" y="2348880"/>
            <a:ext cx="11157107" cy="2448272"/>
          </a:xfrm>
        </p:spPr>
        <p:txBody>
          <a:bodyPr>
            <a:normAutofit/>
          </a:bodyPr>
          <a:lstStyle/>
          <a:p>
            <a:r>
              <a:rPr lang="fi-FI" sz="2400" b="1" i="1" dirty="0">
                <a:solidFill>
                  <a:srgbClr val="7030A0"/>
                </a:solidFill>
              </a:rPr>
              <a:t>R. I. Ayala Oña, D. P. Kislyakova and </a:t>
            </a:r>
            <a:r>
              <a:rPr lang="en-US" sz="2400" b="1" i="1" u="sng" dirty="0">
                <a:solidFill>
                  <a:srgbClr val="7030A0"/>
                </a:solidFill>
              </a:rPr>
              <a:t>T. P. Shestakova</a:t>
            </a:r>
          </a:p>
          <a:p>
            <a:r>
              <a:rPr lang="en-US" sz="2400" b="1" i="1" dirty="0">
                <a:solidFill>
                  <a:schemeClr val="accent5">
                    <a:lumMod val="50000"/>
                  </a:schemeClr>
                </a:solidFill>
              </a:rPr>
              <a:t>Department of Theoretical and Computational Physics,</a:t>
            </a:r>
          </a:p>
          <a:p>
            <a:r>
              <a:rPr lang="en-US" sz="2400" b="1" i="1" dirty="0">
                <a:solidFill>
                  <a:schemeClr val="accent5">
                    <a:lumMod val="50000"/>
                  </a:schemeClr>
                </a:solidFill>
              </a:rPr>
              <a:t>Southern Federal University,</a:t>
            </a:r>
          </a:p>
          <a:p>
            <a:r>
              <a:rPr lang="en-US" sz="2400" b="1" i="1" dirty="0">
                <a:solidFill>
                  <a:schemeClr val="accent5">
                    <a:lumMod val="50000"/>
                  </a:schemeClr>
                </a:solidFill>
              </a:rPr>
              <a:t>Sorge St. 5, Rostov-on-Don 344090, Russia</a:t>
            </a:r>
          </a:p>
          <a:p>
            <a:r>
              <a:rPr lang="en-US" sz="2400" b="1" dirty="0">
                <a:solidFill>
                  <a:schemeClr val="accent3">
                    <a:lumMod val="50000"/>
                  </a:schemeClr>
                </a:solidFill>
              </a:rPr>
              <a:t>E-mail: </a:t>
            </a:r>
            <a:r>
              <a:rPr lang="en-US" sz="2400" b="1" dirty="0">
                <a:solidFill>
                  <a:schemeClr val="accent3">
                    <a:lumMod val="50000"/>
                  </a:schemeClr>
                </a:solidFill>
                <a:hlinkClick r:id="rId2"/>
              </a:rPr>
              <a:t>shestakova@sfedu.ru</a:t>
            </a:r>
            <a:endParaRPr lang="en-US" sz="2400" b="1" dirty="0">
              <a:solidFill>
                <a:schemeClr val="accent3">
                  <a:lumMod val="50000"/>
                </a:schemeClr>
              </a:solidFill>
            </a:endParaRPr>
          </a:p>
        </p:txBody>
      </p:sp>
      <p:sp>
        <p:nvSpPr>
          <p:cNvPr id="5" name="Заголовок 1">
            <a:extLst>
              <a:ext uri="{FF2B5EF4-FFF2-40B4-BE49-F238E27FC236}">
                <a16:creationId xmlns:a16="http://schemas.microsoft.com/office/drawing/2014/main" id="{C8C95F32-1009-4414-9134-FD20419151A3}"/>
              </a:ext>
            </a:extLst>
          </p:cNvPr>
          <p:cNvSpPr>
            <a:spLocks noGrp="1"/>
          </p:cNvSpPr>
          <p:nvPr>
            <p:ph type="ctrTitle"/>
          </p:nvPr>
        </p:nvSpPr>
        <p:spPr>
          <a:xfrm>
            <a:off x="323528" y="764705"/>
            <a:ext cx="11614472" cy="911696"/>
          </a:xfrm>
        </p:spPr>
        <p:txBody>
          <a:bodyPr>
            <a:normAutofit/>
          </a:bodyPr>
          <a:lstStyle/>
          <a:p>
            <a:r>
              <a:rPr lang="en-US" sz="2800" b="1" dirty="0">
                <a:solidFill>
                  <a:srgbClr val="000099"/>
                </a:solidFill>
                <a:latin typeface="Adobe Heiti Std R" pitchFamily="34" charset="-128"/>
                <a:ea typeface="Adobe Heiti Std R" pitchFamily="34" charset="-128"/>
              </a:rPr>
              <a:t> The semiclassical limit of quantum gravity</a:t>
            </a:r>
            <a:br>
              <a:rPr lang="en-US" sz="2800" b="1" dirty="0">
                <a:solidFill>
                  <a:srgbClr val="000099"/>
                </a:solidFill>
                <a:latin typeface="Adobe Heiti Std R" pitchFamily="34" charset="-128"/>
                <a:ea typeface="Adobe Heiti Std R" pitchFamily="34" charset="-128"/>
              </a:rPr>
            </a:br>
            <a:r>
              <a:rPr lang="en-US" sz="2800" b="1" dirty="0">
                <a:solidFill>
                  <a:srgbClr val="000099"/>
                </a:solidFill>
                <a:latin typeface="Adobe Heiti Std R" pitchFamily="34" charset="-128"/>
                <a:ea typeface="Adobe Heiti Std R" pitchFamily="34" charset="-128"/>
              </a:rPr>
              <a:t>and the problem of time</a:t>
            </a:r>
          </a:p>
        </p:txBody>
      </p:sp>
    </p:spTree>
    <p:extLst>
      <p:ext uri="{BB962C8B-B14F-4D97-AF65-F5344CB8AC3E}">
        <p14:creationId xmlns:p14="http://schemas.microsoft.com/office/powerpoint/2010/main" val="259787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r>
              <a:rPr lang="en-US" sz="1800" dirty="0">
                <a:solidFill>
                  <a:srgbClr val="000099"/>
                </a:solidFill>
                <a:latin typeface="Book Antiqua" panose="02040602050305030304" pitchFamily="18" charset="0"/>
              </a:rPr>
              <a:t>The question about the appearance of time in the semiclassical limit of quantum gravity	continues to be discussed in the literature. </a:t>
            </a:r>
          </a:p>
          <a:p>
            <a:pPr algn="just"/>
            <a:r>
              <a:rPr lang="en-US" sz="1600" dirty="0">
                <a:solidFill>
                  <a:srgbClr val="215968"/>
                </a:solidFill>
                <a:latin typeface="Book Antiqua" pitchFamily="18" charset="0"/>
              </a:rPr>
              <a:t>C. Kiefer and P. Peter, “Time in Quantum Cosmology”, </a:t>
            </a:r>
            <a:r>
              <a:rPr lang="en-US" sz="1600" i="1" dirty="0">
                <a:solidFill>
                  <a:srgbClr val="215968"/>
                </a:solidFill>
                <a:latin typeface="Book Antiqua" pitchFamily="18" charset="0"/>
              </a:rPr>
              <a:t>Universe</a:t>
            </a:r>
            <a:r>
              <a:rPr lang="en-US" sz="1600" dirty="0">
                <a:solidFill>
                  <a:srgbClr val="215968"/>
                </a:solidFill>
                <a:latin typeface="Book Antiqua" pitchFamily="18" charset="0"/>
              </a:rPr>
              <a:t> </a:t>
            </a:r>
            <a:r>
              <a:rPr lang="en-US" sz="1600" b="1" dirty="0">
                <a:solidFill>
                  <a:srgbClr val="215968"/>
                </a:solidFill>
                <a:latin typeface="Book Antiqua" pitchFamily="18" charset="0"/>
              </a:rPr>
              <a:t>8</a:t>
            </a:r>
            <a:r>
              <a:rPr lang="en-US" sz="1600" dirty="0">
                <a:solidFill>
                  <a:srgbClr val="215968"/>
                </a:solidFill>
                <a:latin typeface="Book Antiqua" pitchFamily="18" charset="0"/>
              </a:rPr>
              <a:t> (2022) 36.</a:t>
            </a:r>
          </a:p>
          <a:p>
            <a:pPr algn="just"/>
            <a:r>
              <a:rPr lang="en-US" sz="1600" dirty="0">
                <a:solidFill>
                  <a:srgbClr val="215968"/>
                </a:solidFill>
                <a:latin typeface="Book Antiqua" pitchFamily="18" charset="0"/>
              </a:rPr>
              <a:t>G. Maniccia and G. Montani, “Quantum gravity corrections to the matter dynamics in the presence of a reference fluid”, </a:t>
            </a:r>
            <a:r>
              <a:rPr lang="en-US" sz="1600" i="1" dirty="0">
                <a:solidFill>
                  <a:srgbClr val="215968"/>
                </a:solidFill>
                <a:latin typeface="Book Antiqua" pitchFamily="18" charset="0"/>
              </a:rPr>
              <a:t>Phys. Rev</a:t>
            </a:r>
            <a:r>
              <a:rPr lang="en-US" sz="1600" dirty="0">
                <a:solidFill>
                  <a:srgbClr val="215968"/>
                </a:solidFill>
                <a:latin typeface="Book Antiqua" pitchFamily="18" charset="0"/>
              </a:rPr>
              <a:t>. </a:t>
            </a:r>
            <a:r>
              <a:rPr lang="en-US" sz="1600" b="1" dirty="0">
                <a:solidFill>
                  <a:srgbClr val="215968"/>
                </a:solidFill>
                <a:latin typeface="Book Antiqua" pitchFamily="18" charset="0"/>
              </a:rPr>
              <a:t>D105</a:t>
            </a:r>
            <a:r>
              <a:rPr lang="en-US" sz="1600" dirty="0">
                <a:solidFill>
                  <a:srgbClr val="215968"/>
                </a:solidFill>
                <a:latin typeface="Book Antiqua" pitchFamily="18" charset="0"/>
              </a:rPr>
              <a:t> (2022) 086014.</a:t>
            </a:r>
          </a:p>
          <a:p>
            <a:pPr algn="just"/>
            <a:r>
              <a:rPr lang="en-US" sz="1600" dirty="0">
                <a:solidFill>
                  <a:srgbClr val="215968"/>
                </a:solidFill>
                <a:latin typeface="Book Antiqua" pitchFamily="18" charset="0"/>
              </a:rPr>
              <a:t>M. Rotondo, “A Wheeler – DeWitt equation with time”, </a:t>
            </a:r>
            <a:r>
              <a:rPr lang="en-US" sz="1600" i="1" dirty="0">
                <a:solidFill>
                  <a:srgbClr val="215968"/>
                </a:solidFill>
                <a:latin typeface="Book Antiqua" pitchFamily="18" charset="0"/>
              </a:rPr>
              <a:t>Universe</a:t>
            </a:r>
            <a:r>
              <a:rPr lang="en-US" sz="1600" dirty="0">
                <a:solidFill>
                  <a:srgbClr val="215968"/>
                </a:solidFill>
                <a:latin typeface="Book Antiqua" pitchFamily="18" charset="0"/>
              </a:rPr>
              <a:t> </a:t>
            </a:r>
            <a:r>
              <a:rPr lang="en-US" sz="1600" b="1" dirty="0">
                <a:solidFill>
                  <a:srgbClr val="215968"/>
                </a:solidFill>
                <a:latin typeface="Book Antiqua" pitchFamily="18" charset="0"/>
              </a:rPr>
              <a:t>8</a:t>
            </a:r>
            <a:r>
              <a:rPr lang="en-US" sz="1600" dirty="0">
                <a:solidFill>
                  <a:srgbClr val="215968"/>
                </a:solidFill>
                <a:latin typeface="Book Antiqua" pitchFamily="18" charset="0"/>
              </a:rPr>
              <a:t> (2022) 580.</a:t>
            </a:r>
          </a:p>
          <a:p>
            <a:pPr algn="just"/>
            <a:r>
              <a:rPr lang="en-US" sz="1600" dirty="0">
                <a:solidFill>
                  <a:srgbClr val="215968"/>
                </a:solidFill>
                <a:latin typeface="Book Antiqua" pitchFamily="18" charset="0"/>
              </a:rPr>
              <a:t>E. Y. S. Chua and C. Callender, “No Time for Time from No-Time”, </a:t>
            </a:r>
            <a:r>
              <a:rPr lang="en-US" sz="1600" i="1" dirty="0">
                <a:solidFill>
                  <a:srgbClr val="215968"/>
                </a:solidFill>
                <a:latin typeface="Book Antiqua" pitchFamily="18" charset="0"/>
              </a:rPr>
              <a:t>Philos. Sci</a:t>
            </a:r>
            <a:r>
              <a:rPr lang="en-US" sz="1600" dirty="0">
                <a:solidFill>
                  <a:srgbClr val="215968"/>
                </a:solidFill>
                <a:latin typeface="Book Antiqua" pitchFamily="18" charset="0"/>
              </a:rPr>
              <a:t>. </a:t>
            </a:r>
            <a:r>
              <a:rPr lang="en-US" sz="1600" b="1" dirty="0">
                <a:solidFill>
                  <a:srgbClr val="215968"/>
                </a:solidFill>
                <a:latin typeface="Book Antiqua" pitchFamily="18" charset="0"/>
              </a:rPr>
              <a:t>88</a:t>
            </a:r>
            <a:r>
              <a:rPr lang="en-US" sz="1600" dirty="0">
                <a:solidFill>
                  <a:srgbClr val="215968"/>
                </a:solidFill>
                <a:latin typeface="Book Antiqua" pitchFamily="18" charset="0"/>
              </a:rPr>
              <a:t> (2021) 1172–1184.</a:t>
            </a:r>
          </a:p>
          <a:p>
            <a:pPr algn="just"/>
            <a:r>
              <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The idea was put forward that time had not existed in the Very Early Universe and had appeared only in the semiclassical stage of the Universe evolution.</a:t>
            </a:r>
          </a:p>
          <a:p>
            <a:pPr algn="just"/>
            <a:r>
              <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The Born – Oppenheimer approximation:</a:t>
            </a:r>
          </a:p>
          <a:p>
            <a:pPr marL="285750" indent="-285750" algn="just">
              <a:spcAft>
                <a:spcPts val="1200"/>
              </a:spcAft>
              <a:buFont typeface="Arial" panose="020B0604020202020204" pitchFamily="34" charset="0"/>
              <a:buChar char="•"/>
            </a:pPr>
            <a:r>
              <a:rPr lang="en-US" sz="1800" dirty="0">
                <a:solidFill>
                  <a:srgbClr val="000099"/>
                </a:solidFill>
                <a:latin typeface="Book Antiqua" panose="02040602050305030304" pitchFamily="18" charset="0"/>
              </a:rPr>
              <a:t>The toy model</a:t>
            </a:r>
          </a:p>
          <a:p>
            <a:pPr marL="285750" indent="-285750" algn="just">
              <a:buFont typeface="Arial" panose="020B0604020202020204" pitchFamily="34" charset="0"/>
              <a:buChar char="•"/>
            </a:pPr>
            <a:r>
              <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gravity    ↔   a slowly moving heavy particle</a:t>
            </a:r>
          </a:p>
          <a:p>
            <a:pPr marL="285750" indent="-285750" algn="just">
              <a:buFont typeface="Arial" panose="020B0604020202020204" pitchFamily="34" charset="0"/>
              <a:buChar char="•"/>
            </a:pPr>
            <a:r>
              <a:rPr lang="en-US" sz="1800" dirty="0">
                <a:solidFill>
                  <a:srgbClr val="000099"/>
                </a:solidFill>
                <a:latin typeface="Book Antiqua" panose="02040602050305030304" pitchFamily="18" charset="0"/>
              </a:rPr>
              <a:t>matter fields   ↔   a light particle</a:t>
            </a:r>
          </a:p>
          <a:p>
            <a:pPr marL="285750" indent="-285750" algn="just">
              <a:spcAft>
                <a:spcPts val="1200"/>
              </a:spcAft>
              <a:buFont typeface="Arial" panose="020B0604020202020204" pitchFamily="34" charset="0"/>
              <a:buChar char="•"/>
            </a:pPr>
            <a:r>
              <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the coefficient                in the gravitational action plays the role of </a:t>
            </a:r>
            <a:r>
              <a:rPr kumimoji="0" lang="en-US" sz="1800" b="0" i="1"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M</a:t>
            </a:r>
            <a:endPar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endParaRPr>
          </a:p>
          <a:p>
            <a:pPr algn="just"/>
            <a:endParaRPr lang="en-US" sz="1600" dirty="0">
              <a:solidFill>
                <a:srgbClr val="215968"/>
              </a:solidFill>
              <a:latin typeface="Book Antiqua" pitchFamily="18" charset="0"/>
            </a:endParaRP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 name="Рисунок 1">
            <a:extLst>
              <a:ext uri="{FF2B5EF4-FFF2-40B4-BE49-F238E27FC236}">
                <a16:creationId xmlns:a16="http://schemas.microsoft.com/office/drawing/2014/main" id="{9CF488BB-62B8-3BFB-9C53-07A90C53AAA4}"/>
              </a:ext>
            </a:extLst>
          </p:cNvPr>
          <p:cNvPicPr>
            <a:picLocks noChangeAspect="1"/>
          </p:cNvPicPr>
          <p:nvPr/>
        </p:nvPicPr>
        <p:blipFill>
          <a:blip r:embed="rId2"/>
          <a:stretch>
            <a:fillRect/>
          </a:stretch>
        </p:blipFill>
        <p:spPr>
          <a:xfrm>
            <a:off x="2556062" y="4247589"/>
            <a:ext cx="4221255" cy="655022"/>
          </a:xfrm>
          <a:prstGeom prst="rect">
            <a:avLst/>
          </a:prstGeom>
        </p:spPr>
      </p:pic>
      <p:pic>
        <p:nvPicPr>
          <p:cNvPr id="3" name="Рисунок 2">
            <a:extLst>
              <a:ext uri="{FF2B5EF4-FFF2-40B4-BE49-F238E27FC236}">
                <a16:creationId xmlns:a16="http://schemas.microsoft.com/office/drawing/2014/main" id="{1C5B3CC8-836A-4894-3685-1E98716567E5}"/>
              </a:ext>
            </a:extLst>
          </p:cNvPr>
          <p:cNvPicPr>
            <a:picLocks noChangeAspect="1"/>
          </p:cNvPicPr>
          <p:nvPr/>
        </p:nvPicPr>
        <p:blipFill>
          <a:blip r:embed="rId3"/>
          <a:stretch>
            <a:fillRect/>
          </a:stretch>
        </p:blipFill>
        <p:spPr>
          <a:xfrm>
            <a:off x="2158868" y="5464321"/>
            <a:ext cx="794388" cy="655022"/>
          </a:xfrm>
          <a:prstGeom prst="rect">
            <a:avLst/>
          </a:prstGeom>
        </p:spPr>
      </p:pic>
      <p:pic>
        <p:nvPicPr>
          <p:cNvPr id="4" name="Рисунок 3">
            <a:extLst>
              <a:ext uri="{FF2B5EF4-FFF2-40B4-BE49-F238E27FC236}">
                <a16:creationId xmlns:a16="http://schemas.microsoft.com/office/drawing/2014/main" id="{8E870AC2-8864-71EA-D890-CFAFBE418F80}"/>
              </a:ext>
            </a:extLst>
          </p:cNvPr>
          <p:cNvPicPr>
            <a:picLocks noChangeAspect="1"/>
          </p:cNvPicPr>
          <p:nvPr/>
        </p:nvPicPr>
        <p:blipFill>
          <a:blip r:embed="rId4"/>
          <a:stretch>
            <a:fillRect/>
          </a:stretch>
        </p:blipFill>
        <p:spPr>
          <a:xfrm>
            <a:off x="2953256" y="6114333"/>
            <a:ext cx="5670791" cy="648973"/>
          </a:xfrm>
          <a:prstGeom prst="rect">
            <a:avLst/>
          </a:prstGeom>
        </p:spPr>
      </p:pic>
    </p:spTree>
    <p:extLst>
      <p:ext uri="{BB962C8B-B14F-4D97-AF65-F5344CB8AC3E}">
        <p14:creationId xmlns:p14="http://schemas.microsoft.com/office/powerpoint/2010/main" val="283107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mc:AlternateContent xmlns:mc="http://schemas.openxmlformats.org/markup-compatibility/2006" xmlns:a14="http://schemas.microsoft.com/office/drawing/2010/main">
        <mc:Choice Requires="a14">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r>
                  <a:rPr lang="en-US" sz="1800" dirty="0">
                    <a:solidFill>
                      <a:srgbClr val="000099"/>
                    </a:solidFill>
                    <a:latin typeface="Book Antiqua" panose="02040602050305030304" pitchFamily="18" charset="0"/>
                  </a:rPr>
                  <a:t>The semiclassical approximation has got a new strong motivation in the essay by Kiefer and Krämer. </a:t>
                </a:r>
              </a:p>
              <a:p>
                <a:pPr algn="just"/>
                <a:r>
                  <a:rPr lang="en-US" sz="1600" dirty="0">
                    <a:solidFill>
                      <a:srgbClr val="215968"/>
                    </a:solidFill>
                    <a:latin typeface="Book Antiqua" pitchFamily="18" charset="0"/>
                  </a:rPr>
                  <a:t>C. Kiefer and M. Krämer, “Can effects of quantum gravity be observed in the cosmic microwave background?”, </a:t>
                </a:r>
                <a:r>
                  <a:rPr lang="en-US" sz="1600" i="1" dirty="0">
                    <a:solidFill>
                      <a:srgbClr val="215968"/>
                    </a:solidFill>
                    <a:latin typeface="Book Antiqua" pitchFamily="18" charset="0"/>
                  </a:rPr>
                  <a:t>Int. J. Mod. Phys</a:t>
                </a:r>
                <a:r>
                  <a:rPr lang="en-US" sz="1600" dirty="0">
                    <a:solidFill>
                      <a:srgbClr val="215968"/>
                    </a:solidFill>
                    <a:latin typeface="Book Antiqua" pitchFamily="18" charset="0"/>
                  </a:rPr>
                  <a:t>. </a:t>
                </a:r>
                <a:r>
                  <a:rPr lang="en-US" sz="1600" b="1" dirty="0">
                    <a:solidFill>
                      <a:srgbClr val="215968"/>
                    </a:solidFill>
                    <a:latin typeface="Book Antiqua" pitchFamily="18" charset="0"/>
                  </a:rPr>
                  <a:t>D21</a:t>
                </a:r>
                <a:r>
                  <a:rPr lang="en-US" sz="1600" dirty="0">
                    <a:solidFill>
                      <a:srgbClr val="215968"/>
                    </a:solidFill>
                    <a:latin typeface="Book Antiqua" pitchFamily="18" charset="0"/>
                  </a:rPr>
                  <a:t> (2012) 1241001; the essay awarded the first prize in the Gravity Research Foundation essay competition 2012.</a:t>
                </a:r>
              </a:p>
              <a:p>
                <a:pPr algn="just">
                  <a:spcBef>
                    <a:spcPts val="1200"/>
                  </a:spcBef>
                  <a:spcAft>
                    <a:spcPts val="1200"/>
                  </a:spcAft>
                </a:pPr>
                <a:r>
                  <a:rPr kumimoji="0" lang="en-US" sz="1800" b="0" i="0" u="none" strike="noStrike" kern="1200" cap="none" spc="0" normalizeH="0" baseline="0" noProof="0" dirty="0">
                    <a:ln>
                      <a:noFill/>
                    </a:ln>
                    <a:solidFill>
                      <a:srgbClr val="000099"/>
                    </a:solidFill>
                    <a:effectLst/>
                    <a:uLnTx/>
                    <a:uFillTx/>
                    <a:latin typeface="Book Antiqua" panose="02040602050305030304" pitchFamily="18" charset="0"/>
                    <a:ea typeface="+mn-ea"/>
                    <a:cs typeface="+mn-cs"/>
                  </a:rPr>
                  <a:t>The model:</a:t>
                </a:r>
              </a:p>
              <a:p>
                <a:pPr algn="just">
                  <a:spcBef>
                    <a:spcPts val="1200"/>
                  </a:spcBef>
                  <a:spcAft>
                    <a:spcPts val="1200"/>
                  </a:spcAft>
                </a:pPr>
                <a:r>
                  <a:rPr lang="en-US" sz="1800" dirty="0">
                    <a:solidFill>
                      <a:srgbClr val="000099"/>
                    </a:solidFill>
                    <a:latin typeface="Book Antiqua" panose="02040602050305030304" pitchFamily="18" charset="0"/>
                  </a:rPr>
                  <a:t>The action:</a:t>
                </a:r>
              </a:p>
              <a:p>
                <a:pPr algn="just">
                  <a:spcBef>
                    <a:spcPts val="1200"/>
                  </a:spcBef>
                  <a:spcAft>
                    <a:spcPts val="1200"/>
                  </a:spcAft>
                </a:pPr>
                <a:r>
                  <a:rPr lang="en-US" sz="1800" dirty="0">
                    <a:solidFill>
                      <a:srgbClr val="000099"/>
                    </a:solidFill>
                    <a:latin typeface="Book Antiqua" panose="02040602050305030304" pitchFamily="18" charset="0"/>
                  </a:rPr>
                  <a:t>The Wheeler – DeWitt equation:</a:t>
                </a: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r>
                  <a:rPr lang="en-US" sz="1800" dirty="0">
                    <a:solidFill>
                      <a:srgbClr val="000099"/>
                    </a:solidFill>
                    <a:latin typeface="Book Antiqua" panose="02040602050305030304" pitchFamily="18" charset="0"/>
                  </a:rPr>
                  <a:t>For our model:</a:t>
                </a:r>
              </a:p>
              <a:p>
                <a:pPr algn="just">
                  <a:spcBef>
                    <a:spcPts val="1200"/>
                  </a:spcBef>
                  <a:spcAft>
                    <a:spcPts val="1200"/>
                  </a:spcAft>
                </a:pPr>
                <a:r>
                  <a:rPr lang="en-US" sz="1800" dirty="0">
                    <a:solidFill>
                      <a:srgbClr val="000099"/>
                    </a:solidFill>
                    <a:latin typeface="Book Antiqua" panose="02040602050305030304" pitchFamily="18" charset="0"/>
                  </a:rPr>
                  <a:t> </a:t>
                </a:r>
                <a14:m>
                  <m:oMath xmlns:m="http://schemas.openxmlformats.org/officeDocument/2006/math">
                    <m:sSup>
                      <m:sSupPr>
                        <m:ctrlPr>
                          <a:rPr lang="en-US" sz="1800" i="1" smtClean="0">
                            <a:solidFill>
                              <a:srgbClr val="000099"/>
                            </a:solidFill>
                            <a:latin typeface="Cambria Math" panose="02040503050406030204" pitchFamily="18" charset="0"/>
                          </a:rPr>
                        </m:ctrlPr>
                      </m:sSupPr>
                      <m:e>
                        <m:r>
                          <m:rPr>
                            <m:sty m:val="p"/>
                          </m:rPr>
                          <a:rPr lang="el-GR" sz="1800" i="1" smtClean="0">
                            <a:solidFill>
                              <a:srgbClr val="000099"/>
                            </a:solidFill>
                            <a:latin typeface="Cambria Math" panose="02040503050406030204" pitchFamily="18" charset="0"/>
                            <a:ea typeface="Cambria Math" panose="02040503050406030204" pitchFamily="18" charset="0"/>
                          </a:rPr>
                          <m:t>Γ</m:t>
                        </m:r>
                      </m:e>
                      <m:sup>
                        <m:r>
                          <a:rPr lang="en-US" sz="1800" b="0" i="1" smtClean="0">
                            <a:solidFill>
                              <a:srgbClr val="000099"/>
                            </a:solidFill>
                            <a:latin typeface="Cambria Math" panose="02040503050406030204" pitchFamily="18" charset="0"/>
                          </a:rPr>
                          <m:t>𝑎𝑏</m:t>
                        </m:r>
                      </m:sup>
                    </m:sSup>
                  </m:oMath>
                </a14:m>
                <a:r>
                  <a:rPr lang="en-US" sz="1800" dirty="0">
                    <a:solidFill>
                      <a:srgbClr val="000099"/>
                    </a:solidFill>
                    <a:latin typeface="Book Antiqua" panose="02040602050305030304" pitchFamily="18" charset="0"/>
                  </a:rPr>
                  <a:t> is the analogue of the inverse DeWitt supermetric;</a:t>
                </a:r>
              </a:p>
              <a:p>
                <a:pPr algn="just">
                  <a:spcBef>
                    <a:spcPts val="1200"/>
                  </a:spcBef>
                  <a:spcAft>
                    <a:spcPts val="1200"/>
                  </a:spcAft>
                </a:pPr>
                <a:r>
                  <a:rPr lang="en-US" sz="1800" dirty="0">
                    <a:solidFill>
                      <a:srgbClr val="000099"/>
                    </a:solidFill>
                    <a:latin typeface="Book Antiqua" panose="02040602050305030304" pitchFamily="18" charset="0"/>
                  </a:rPr>
                  <a:t>                   →</a:t>
                </a:r>
              </a:p>
            </p:txBody>
          </p:sp>
        </mc:Choice>
        <mc:Fallback xmlns="">
          <p:sp>
            <p:nvSpPr>
              <p:cNvPr id="10" name="Подзаголовок 2">
                <a:extLst>
                  <a:ext uri="{FF2B5EF4-FFF2-40B4-BE49-F238E27FC236}">
                    <a16:creationId xmlns:a16="http://schemas.microsoft.com/office/drawing/2014/main" id="{9881A3C0-3665-4AA2-A3F0-4E65E974869A}"/>
                  </a:ext>
                </a:extLst>
              </p:cNvPr>
              <p:cNvSpPr>
                <a:spLocks noGrp="1" noRot="1" noChangeAspect="1" noMove="1" noResize="1" noEditPoints="1" noAdjustHandles="1" noChangeArrowheads="1" noChangeShapeType="1" noTextEdit="1"/>
              </p:cNvSpPr>
              <p:nvPr>
                <p:ph type="subTitle" idx="1"/>
              </p:nvPr>
            </p:nvSpPr>
            <p:spPr>
              <a:xfrm>
                <a:off x="251519" y="1124744"/>
                <a:ext cx="11551013" cy="5608244"/>
              </a:xfrm>
              <a:blipFill>
                <a:blip r:embed="rId2"/>
                <a:stretch>
                  <a:fillRect l="-422" t="-1088" r="-317"/>
                </a:stretch>
              </a:blipFill>
            </p:spPr>
            <p:txBody>
              <a:bodyPr/>
              <a:lstStyle/>
              <a:p>
                <a:r>
                  <a:rPr lang="ru-RU">
                    <a:noFill/>
                  </a:rPr>
                  <a:t> </a:t>
                </a:r>
              </a:p>
            </p:txBody>
          </p:sp>
        </mc:Fallback>
      </mc:AlternateContent>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 name="Рисунок 2">
            <a:extLst>
              <a:ext uri="{FF2B5EF4-FFF2-40B4-BE49-F238E27FC236}">
                <a16:creationId xmlns:a16="http://schemas.microsoft.com/office/drawing/2014/main" id="{BA3061E7-9A09-8AA1-B56F-2FD9731541B6}"/>
              </a:ext>
            </a:extLst>
          </p:cNvPr>
          <p:cNvPicPr>
            <a:picLocks noChangeAspect="1"/>
          </p:cNvPicPr>
          <p:nvPr/>
        </p:nvPicPr>
        <p:blipFill>
          <a:blip r:embed="rId3"/>
          <a:stretch>
            <a:fillRect/>
          </a:stretch>
        </p:blipFill>
        <p:spPr>
          <a:xfrm>
            <a:off x="2127997" y="2078970"/>
            <a:ext cx="5067300" cy="333375"/>
          </a:xfrm>
          <a:prstGeom prst="rect">
            <a:avLst/>
          </a:prstGeom>
        </p:spPr>
      </p:pic>
      <p:pic>
        <p:nvPicPr>
          <p:cNvPr id="4" name="Рисунок 3">
            <a:extLst>
              <a:ext uri="{FF2B5EF4-FFF2-40B4-BE49-F238E27FC236}">
                <a16:creationId xmlns:a16="http://schemas.microsoft.com/office/drawing/2014/main" id="{4BF12211-DCFA-916B-3D7F-124058BEB03F}"/>
              </a:ext>
            </a:extLst>
          </p:cNvPr>
          <p:cNvPicPr>
            <a:picLocks noChangeAspect="1"/>
          </p:cNvPicPr>
          <p:nvPr/>
        </p:nvPicPr>
        <p:blipFill>
          <a:blip r:embed="rId4"/>
          <a:stretch>
            <a:fillRect/>
          </a:stretch>
        </p:blipFill>
        <p:spPr>
          <a:xfrm>
            <a:off x="2127997" y="2453198"/>
            <a:ext cx="4743450" cy="628650"/>
          </a:xfrm>
          <a:prstGeom prst="rect">
            <a:avLst/>
          </a:prstGeom>
        </p:spPr>
      </p:pic>
      <p:pic>
        <p:nvPicPr>
          <p:cNvPr id="5" name="Рисунок 4">
            <a:extLst>
              <a:ext uri="{FF2B5EF4-FFF2-40B4-BE49-F238E27FC236}">
                <a16:creationId xmlns:a16="http://schemas.microsoft.com/office/drawing/2014/main" id="{5CB84472-1128-37E3-F751-D57AE3C23A26}"/>
              </a:ext>
            </a:extLst>
          </p:cNvPr>
          <p:cNvPicPr>
            <a:picLocks noChangeAspect="1"/>
          </p:cNvPicPr>
          <p:nvPr/>
        </p:nvPicPr>
        <p:blipFill>
          <a:blip r:embed="rId5"/>
          <a:stretch>
            <a:fillRect/>
          </a:stretch>
        </p:blipFill>
        <p:spPr>
          <a:xfrm>
            <a:off x="3942147" y="3232288"/>
            <a:ext cx="6096000" cy="609600"/>
          </a:xfrm>
          <a:prstGeom prst="rect">
            <a:avLst/>
          </a:prstGeom>
        </p:spPr>
      </p:pic>
      <p:pic>
        <p:nvPicPr>
          <p:cNvPr id="6" name="Рисунок 5">
            <a:extLst>
              <a:ext uri="{FF2B5EF4-FFF2-40B4-BE49-F238E27FC236}">
                <a16:creationId xmlns:a16="http://schemas.microsoft.com/office/drawing/2014/main" id="{B8E45FD5-5C4B-B9E0-5BE1-EB66B6D52DF9}"/>
              </a:ext>
            </a:extLst>
          </p:cNvPr>
          <p:cNvPicPr>
            <a:picLocks noChangeAspect="1"/>
          </p:cNvPicPr>
          <p:nvPr/>
        </p:nvPicPr>
        <p:blipFill>
          <a:blip r:embed="rId6"/>
          <a:stretch>
            <a:fillRect/>
          </a:stretch>
        </p:blipFill>
        <p:spPr>
          <a:xfrm>
            <a:off x="2127997" y="4117774"/>
            <a:ext cx="6429375" cy="685800"/>
          </a:xfrm>
          <a:prstGeom prst="rect">
            <a:avLst/>
          </a:prstGeom>
        </p:spPr>
      </p:pic>
      <p:pic>
        <p:nvPicPr>
          <p:cNvPr id="7" name="Рисунок 6">
            <a:extLst>
              <a:ext uri="{FF2B5EF4-FFF2-40B4-BE49-F238E27FC236}">
                <a16:creationId xmlns:a16="http://schemas.microsoft.com/office/drawing/2014/main" id="{2CC19437-8ED6-19BF-ED3F-F695726F2F00}"/>
              </a:ext>
            </a:extLst>
          </p:cNvPr>
          <p:cNvPicPr>
            <a:picLocks noChangeAspect="1"/>
          </p:cNvPicPr>
          <p:nvPr/>
        </p:nvPicPr>
        <p:blipFill>
          <a:blip r:embed="rId7"/>
          <a:stretch>
            <a:fillRect/>
          </a:stretch>
        </p:blipFill>
        <p:spPr>
          <a:xfrm>
            <a:off x="2311989" y="5299251"/>
            <a:ext cx="6772275" cy="609600"/>
          </a:xfrm>
          <a:prstGeom prst="rect">
            <a:avLst/>
          </a:prstGeom>
        </p:spPr>
      </p:pic>
      <p:pic>
        <p:nvPicPr>
          <p:cNvPr id="2" name="Рисунок 1">
            <a:extLst>
              <a:ext uri="{FF2B5EF4-FFF2-40B4-BE49-F238E27FC236}">
                <a16:creationId xmlns:a16="http://schemas.microsoft.com/office/drawing/2014/main" id="{4CABEB19-F62D-8695-2213-9BD4C3771C8C}"/>
              </a:ext>
            </a:extLst>
          </p:cNvPr>
          <p:cNvPicPr>
            <a:picLocks noChangeAspect="1"/>
          </p:cNvPicPr>
          <p:nvPr/>
        </p:nvPicPr>
        <p:blipFill>
          <a:blip r:embed="rId8"/>
          <a:stretch>
            <a:fillRect/>
          </a:stretch>
        </p:blipFill>
        <p:spPr>
          <a:xfrm>
            <a:off x="9036952" y="4347506"/>
            <a:ext cx="1143000" cy="314325"/>
          </a:xfrm>
          <a:prstGeom prst="rect">
            <a:avLst/>
          </a:prstGeom>
        </p:spPr>
      </p:pic>
    </p:spTree>
    <p:extLst>
      <p:ext uri="{BB962C8B-B14F-4D97-AF65-F5344CB8AC3E}">
        <p14:creationId xmlns:p14="http://schemas.microsoft.com/office/powerpoint/2010/main" val="396040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1200"/>
              </a:spcBef>
              <a:spcAft>
                <a:spcPts val="1200"/>
              </a:spcAft>
            </a:pPr>
            <a:r>
              <a:rPr lang="en-US" sz="1800" dirty="0">
                <a:solidFill>
                  <a:srgbClr val="000099"/>
                </a:solidFill>
                <a:latin typeface="Book Antiqua" panose="02040602050305030304" pitchFamily="18" charset="0"/>
              </a:rPr>
              <a:t>The Wheeler – DeWitt equation: the approach of Kiefer and his collaborators.</a:t>
            </a:r>
          </a:p>
          <a:p>
            <a:pPr algn="just">
              <a:spcBef>
                <a:spcPts val="1200"/>
              </a:spcBef>
              <a:spcAft>
                <a:spcPts val="1200"/>
              </a:spcAft>
            </a:pPr>
            <a:endParaRPr lang="en-US" sz="1800" dirty="0">
              <a:solidFill>
                <a:srgbClr val="000099"/>
              </a:solidFill>
              <a:latin typeface="Book Antiqua" panose="02040602050305030304" pitchFamily="18" charset="0"/>
            </a:endParaRP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7" name="Рисунок 6">
            <a:extLst>
              <a:ext uri="{FF2B5EF4-FFF2-40B4-BE49-F238E27FC236}">
                <a16:creationId xmlns:a16="http://schemas.microsoft.com/office/drawing/2014/main" id="{2CC19437-8ED6-19BF-ED3F-F695726F2F00}"/>
              </a:ext>
            </a:extLst>
          </p:cNvPr>
          <p:cNvPicPr>
            <a:picLocks noChangeAspect="1"/>
          </p:cNvPicPr>
          <p:nvPr/>
        </p:nvPicPr>
        <p:blipFill>
          <a:blip r:embed="rId2"/>
          <a:stretch>
            <a:fillRect/>
          </a:stretch>
        </p:blipFill>
        <p:spPr>
          <a:xfrm>
            <a:off x="2007189" y="1649677"/>
            <a:ext cx="6772275" cy="609600"/>
          </a:xfrm>
          <a:prstGeom prst="rect">
            <a:avLst/>
          </a:prstGeom>
        </p:spPr>
      </p:pic>
      <p:pic>
        <p:nvPicPr>
          <p:cNvPr id="2" name="Рисунок 1">
            <a:extLst>
              <a:ext uri="{FF2B5EF4-FFF2-40B4-BE49-F238E27FC236}">
                <a16:creationId xmlns:a16="http://schemas.microsoft.com/office/drawing/2014/main" id="{220AD667-8A39-E73F-6CE1-A61F28A543D2}"/>
              </a:ext>
            </a:extLst>
          </p:cNvPr>
          <p:cNvPicPr>
            <a:picLocks noChangeAspect="1"/>
          </p:cNvPicPr>
          <p:nvPr/>
        </p:nvPicPr>
        <p:blipFill>
          <a:blip r:embed="rId3"/>
          <a:stretch>
            <a:fillRect/>
          </a:stretch>
        </p:blipFill>
        <p:spPr>
          <a:xfrm>
            <a:off x="503206" y="2528887"/>
            <a:ext cx="1457325" cy="581025"/>
          </a:xfrm>
          <a:prstGeom prst="rect">
            <a:avLst/>
          </a:prstGeom>
        </p:spPr>
      </p:pic>
      <p:pic>
        <p:nvPicPr>
          <p:cNvPr id="12" name="Рисунок 11">
            <a:extLst>
              <a:ext uri="{FF2B5EF4-FFF2-40B4-BE49-F238E27FC236}">
                <a16:creationId xmlns:a16="http://schemas.microsoft.com/office/drawing/2014/main" id="{F6AF4A65-3B48-0324-820F-5849CC42D139}"/>
              </a:ext>
            </a:extLst>
          </p:cNvPr>
          <p:cNvPicPr>
            <a:picLocks noChangeAspect="1"/>
          </p:cNvPicPr>
          <p:nvPr/>
        </p:nvPicPr>
        <p:blipFill>
          <a:blip r:embed="rId4"/>
          <a:stretch>
            <a:fillRect/>
          </a:stretch>
        </p:blipFill>
        <p:spPr>
          <a:xfrm>
            <a:off x="3191715" y="2561764"/>
            <a:ext cx="2581275" cy="504825"/>
          </a:xfrm>
          <a:prstGeom prst="rect">
            <a:avLst/>
          </a:prstGeom>
        </p:spPr>
      </p:pic>
      <p:pic>
        <p:nvPicPr>
          <p:cNvPr id="13" name="Рисунок 12">
            <a:extLst>
              <a:ext uri="{FF2B5EF4-FFF2-40B4-BE49-F238E27FC236}">
                <a16:creationId xmlns:a16="http://schemas.microsoft.com/office/drawing/2014/main" id="{253971E9-9011-936B-ED7D-92D1318F9181}"/>
              </a:ext>
            </a:extLst>
          </p:cNvPr>
          <p:cNvPicPr>
            <a:picLocks noChangeAspect="1"/>
          </p:cNvPicPr>
          <p:nvPr/>
        </p:nvPicPr>
        <p:blipFill>
          <a:blip r:embed="rId5"/>
          <a:stretch>
            <a:fillRect/>
          </a:stretch>
        </p:blipFill>
        <p:spPr>
          <a:xfrm>
            <a:off x="700935" y="3339912"/>
            <a:ext cx="857250" cy="285750"/>
          </a:xfrm>
          <a:prstGeom prst="rect">
            <a:avLst/>
          </a:prstGeom>
        </p:spPr>
      </p:pic>
      <p:pic>
        <p:nvPicPr>
          <p:cNvPr id="14" name="Рисунок 13">
            <a:extLst>
              <a:ext uri="{FF2B5EF4-FFF2-40B4-BE49-F238E27FC236}">
                <a16:creationId xmlns:a16="http://schemas.microsoft.com/office/drawing/2014/main" id="{6BABB87E-987F-0A5C-FA4D-5C1A19D421F8}"/>
              </a:ext>
            </a:extLst>
          </p:cNvPr>
          <p:cNvPicPr>
            <a:picLocks noChangeAspect="1"/>
          </p:cNvPicPr>
          <p:nvPr/>
        </p:nvPicPr>
        <p:blipFill>
          <a:blip r:embed="rId6"/>
          <a:stretch>
            <a:fillRect/>
          </a:stretch>
        </p:blipFill>
        <p:spPr>
          <a:xfrm>
            <a:off x="1963278" y="3192274"/>
            <a:ext cx="914400" cy="581025"/>
          </a:xfrm>
          <a:prstGeom prst="rect">
            <a:avLst/>
          </a:prstGeom>
        </p:spPr>
      </p:pic>
      <p:pic>
        <p:nvPicPr>
          <p:cNvPr id="15" name="Рисунок 14">
            <a:extLst>
              <a:ext uri="{FF2B5EF4-FFF2-40B4-BE49-F238E27FC236}">
                <a16:creationId xmlns:a16="http://schemas.microsoft.com/office/drawing/2014/main" id="{2CA88D29-0831-C2EA-5633-4F260EC4DC73}"/>
              </a:ext>
            </a:extLst>
          </p:cNvPr>
          <p:cNvPicPr>
            <a:picLocks noChangeAspect="1"/>
          </p:cNvPicPr>
          <p:nvPr/>
        </p:nvPicPr>
        <p:blipFill>
          <a:blip r:embed="rId7"/>
          <a:stretch>
            <a:fillRect/>
          </a:stretch>
        </p:blipFill>
        <p:spPr>
          <a:xfrm>
            <a:off x="707936" y="3920933"/>
            <a:ext cx="771525" cy="342900"/>
          </a:xfrm>
          <a:prstGeom prst="rect">
            <a:avLst/>
          </a:prstGeom>
        </p:spPr>
      </p:pic>
      <p:pic>
        <p:nvPicPr>
          <p:cNvPr id="16" name="Рисунок 15">
            <a:extLst>
              <a:ext uri="{FF2B5EF4-FFF2-40B4-BE49-F238E27FC236}">
                <a16:creationId xmlns:a16="http://schemas.microsoft.com/office/drawing/2014/main" id="{6119D9F4-7CF1-B329-65B1-9173D578E489}"/>
              </a:ext>
            </a:extLst>
          </p:cNvPr>
          <p:cNvPicPr>
            <a:picLocks noChangeAspect="1"/>
          </p:cNvPicPr>
          <p:nvPr/>
        </p:nvPicPr>
        <p:blipFill>
          <a:blip r:embed="rId8"/>
          <a:stretch>
            <a:fillRect/>
          </a:stretch>
        </p:blipFill>
        <p:spPr>
          <a:xfrm>
            <a:off x="1935878" y="3806726"/>
            <a:ext cx="1866900" cy="571500"/>
          </a:xfrm>
          <a:prstGeom prst="rect">
            <a:avLst/>
          </a:prstGeom>
        </p:spPr>
      </p:pic>
      <p:pic>
        <p:nvPicPr>
          <p:cNvPr id="17" name="Рисунок 16">
            <a:extLst>
              <a:ext uri="{FF2B5EF4-FFF2-40B4-BE49-F238E27FC236}">
                <a16:creationId xmlns:a16="http://schemas.microsoft.com/office/drawing/2014/main" id="{F61E7D7F-3C39-DA4F-4841-B02150ED2648}"/>
              </a:ext>
            </a:extLst>
          </p:cNvPr>
          <p:cNvPicPr>
            <a:picLocks noChangeAspect="1"/>
          </p:cNvPicPr>
          <p:nvPr/>
        </p:nvPicPr>
        <p:blipFill>
          <a:blip r:embed="rId9"/>
          <a:stretch>
            <a:fillRect/>
          </a:stretch>
        </p:blipFill>
        <p:spPr>
          <a:xfrm>
            <a:off x="723628" y="4547341"/>
            <a:ext cx="847725" cy="381000"/>
          </a:xfrm>
          <a:prstGeom prst="rect">
            <a:avLst/>
          </a:prstGeom>
        </p:spPr>
      </p:pic>
      <p:pic>
        <p:nvPicPr>
          <p:cNvPr id="18" name="Рисунок 17">
            <a:extLst>
              <a:ext uri="{FF2B5EF4-FFF2-40B4-BE49-F238E27FC236}">
                <a16:creationId xmlns:a16="http://schemas.microsoft.com/office/drawing/2014/main" id="{0A79EA4D-E5BE-62D2-12D0-BEE20C7EE523}"/>
              </a:ext>
            </a:extLst>
          </p:cNvPr>
          <p:cNvPicPr>
            <a:picLocks noChangeAspect="1"/>
          </p:cNvPicPr>
          <p:nvPr/>
        </p:nvPicPr>
        <p:blipFill>
          <a:blip r:embed="rId10"/>
          <a:stretch>
            <a:fillRect/>
          </a:stretch>
        </p:blipFill>
        <p:spPr>
          <a:xfrm>
            <a:off x="2007189" y="4456666"/>
            <a:ext cx="7658100" cy="552450"/>
          </a:xfrm>
          <a:prstGeom prst="rect">
            <a:avLst/>
          </a:prstGeom>
        </p:spPr>
      </p:pic>
      <p:pic>
        <p:nvPicPr>
          <p:cNvPr id="19" name="Рисунок 18">
            <a:extLst>
              <a:ext uri="{FF2B5EF4-FFF2-40B4-BE49-F238E27FC236}">
                <a16:creationId xmlns:a16="http://schemas.microsoft.com/office/drawing/2014/main" id="{F8EFF66D-8175-2DDA-E4FB-7664A51BC361}"/>
              </a:ext>
            </a:extLst>
          </p:cNvPr>
          <p:cNvPicPr>
            <a:picLocks noChangeAspect="1"/>
          </p:cNvPicPr>
          <p:nvPr/>
        </p:nvPicPr>
        <p:blipFill>
          <a:blip r:embed="rId11"/>
          <a:stretch>
            <a:fillRect/>
          </a:stretch>
        </p:blipFill>
        <p:spPr>
          <a:xfrm>
            <a:off x="1960531" y="5099193"/>
            <a:ext cx="1428750" cy="523875"/>
          </a:xfrm>
          <a:prstGeom prst="rect">
            <a:avLst/>
          </a:prstGeom>
        </p:spPr>
      </p:pic>
      <p:pic>
        <p:nvPicPr>
          <p:cNvPr id="20" name="Рисунок 19">
            <a:extLst>
              <a:ext uri="{FF2B5EF4-FFF2-40B4-BE49-F238E27FC236}">
                <a16:creationId xmlns:a16="http://schemas.microsoft.com/office/drawing/2014/main" id="{F6C7571E-D1AD-4E12-57E5-61C5DF330CDE}"/>
              </a:ext>
            </a:extLst>
          </p:cNvPr>
          <p:cNvPicPr>
            <a:picLocks noChangeAspect="1"/>
          </p:cNvPicPr>
          <p:nvPr/>
        </p:nvPicPr>
        <p:blipFill>
          <a:blip r:embed="rId12"/>
          <a:stretch>
            <a:fillRect/>
          </a:stretch>
        </p:blipFill>
        <p:spPr>
          <a:xfrm>
            <a:off x="4321764" y="5086304"/>
            <a:ext cx="3028950" cy="657225"/>
          </a:xfrm>
          <a:prstGeom prst="rect">
            <a:avLst/>
          </a:prstGeom>
        </p:spPr>
      </p:pic>
      <p:pic>
        <p:nvPicPr>
          <p:cNvPr id="21" name="Рисунок 20">
            <a:extLst>
              <a:ext uri="{FF2B5EF4-FFF2-40B4-BE49-F238E27FC236}">
                <a16:creationId xmlns:a16="http://schemas.microsoft.com/office/drawing/2014/main" id="{99647781-168B-5696-008D-867219E00D59}"/>
              </a:ext>
            </a:extLst>
          </p:cNvPr>
          <p:cNvPicPr>
            <a:picLocks noChangeAspect="1"/>
          </p:cNvPicPr>
          <p:nvPr/>
        </p:nvPicPr>
        <p:blipFill>
          <a:blip r:embed="rId13"/>
          <a:stretch>
            <a:fillRect/>
          </a:stretch>
        </p:blipFill>
        <p:spPr>
          <a:xfrm>
            <a:off x="8205722" y="5099193"/>
            <a:ext cx="2105025" cy="571500"/>
          </a:xfrm>
          <a:prstGeom prst="rect">
            <a:avLst/>
          </a:prstGeom>
        </p:spPr>
      </p:pic>
      <p:pic>
        <p:nvPicPr>
          <p:cNvPr id="22" name="Рисунок 21">
            <a:extLst>
              <a:ext uri="{FF2B5EF4-FFF2-40B4-BE49-F238E27FC236}">
                <a16:creationId xmlns:a16="http://schemas.microsoft.com/office/drawing/2014/main" id="{F674CAD1-2D88-C765-673F-A1D149C6FDA8}"/>
              </a:ext>
            </a:extLst>
          </p:cNvPr>
          <p:cNvPicPr>
            <a:picLocks noChangeAspect="1"/>
          </p:cNvPicPr>
          <p:nvPr/>
        </p:nvPicPr>
        <p:blipFill>
          <a:blip r:embed="rId14"/>
          <a:stretch>
            <a:fillRect/>
          </a:stretch>
        </p:blipFill>
        <p:spPr>
          <a:xfrm>
            <a:off x="2007189" y="5748535"/>
            <a:ext cx="2581275" cy="561975"/>
          </a:xfrm>
          <a:prstGeom prst="rect">
            <a:avLst/>
          </a:prstGeom>
        </p:spPr>
      </p:pic>
      <p:pic>
        <p:nvPicPr>
          <p:cNvPr id="23" name="Рисунок 22">
            <a:extLst>
              <a:ext uri="{FF2B5EF4-FFF2-40B4-BE49-F238E27FC236}">
                <a16:creationId xmlns:a16="http://schemas.microsoft.com/office/drawing/2014/main" id="{2E70AED3-639F-AE2D-20E4-C2384590F79B}"/>
              </a:ext>
            </a:extLst>
          </p:cNvPr>
          <p:cNvPicPr>
            <a:picLocks noChangeAspect="1"/>
          </p:cNvPicPr>
          <p:nvPr/>
        </p:nvPicPr>
        <p:blipFill>
          <a:blip r:embed="rId15"/>
          <a:stretch>
            <a:fillRect/>
          </a:stretch>
        </p:blipFill>
        <p:spPr>
          <a:xfrm>
            <a:off x="5521980" y="5900786"/>
            <a:ext cx="981075" cy="342900"/>
          </a:xfrm>
          <a:prstGeom prst="rect">
            <a:avLst/>
          </a:prstGeom>
        </p:spPr>
      </p:pic>
    </p:spTree>
    <p:extLst>
      <p:ext uri="{BB962C8B-B14F-4D97-AF65-F5344CB8AC3E}">
        <p14:creationId xmlns:p14="http://schemas.microsoft.com/office/powerpoint/2010/main" val="240515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1200"/>
              </a:spcBef>
              <a:spcAft>
                <a:spcPts val="1200"/>
              </a:spcAft>
            </a:pPr>
            <a:r>
              <a:rPr lang="en-US" sz="1800" dirty="0">
                <a:solidFill>
                  <a:srgbClr val="000099"/>
                </a:solidFill>
                <a:latin typeface="Book Antiqua" panose="02040602050305030304" pitchFamily="18" charset="0"/>
              </a:rPr>
              <a:t>The Wheeler – DeWitt equation: the approach of Kiefer and his collaborators.</a:t>
            </a: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r>
              <a:rPr lang="en-US" sz="1800" dirty="0">
                <a:solidFill>
                  <a:srgbClr val="000099"/>
                </a:solidFill>
                <a:latin typeface="Book Antiqua" panose="02040602050305030304" pitchFamily="18" charset="0"/>
              </a:rPr>
              <a:t>One can see that to define the time operator we need classical trajectories. In other words, a </a:t>
            </a:r>
            <a:r>
              <a:rPr lang="en-US" sz="1800" b="1" i="1" dirty="0">
                <a:solidFill>
                  <a:srgbClr val="000099"/>
                </a:solidFill>
                <a:latin typeface="Book Antiqua" panose="02040602050305030304" pitchFamily="18" charset="0"/>
              </a:rPr>
              <a:t>classical spacetime must exist to introduce the time operator </a:t>
            </a:r>
            <a:r>
              <a:rPr lang="en-US" sz="1800" dirty="0">
                <a:solidFill>
                  <a:srgbClr val="000099"/>
                </a:solidFill>
                <a:latin typeface="Book Antiqua" panose="02040602050305030304" pitchFamily="18" charset="0"/>
              </a:rPr>
              <a:t>and, respectively, the very Schrödinger equation. However, </a:t>
            </a:r>
            <a:r>
              <a:rPr lang="en-US" sz="1800" b="1" i="1" dirty="0">
                <a:solidFill>
                  <a:srgbClr val="000099"/>
                </a:solidFill>
                <a:latin typeface="Book Antiqua" panose="02040602050305030304" pitchFamily="18" charset="0"/>
              </a:rPr>
              <a:t>it explains by no means how time (or spacetime) has come into being</a:t>
            </a:r>
            <a:r>
              <a:rPr lang="en-US" sz="1800" dirty="0">
                <a:solidFill>
                  <a:srgbClr val="000099"/>
                </a:solidFill>
                <a:latin typeface="Book Antiqua" panose="02040602050305030304" pitchFamily="18" charset="0"/>
              </a:rPr>
              <a:t>.</a:t>
            </a: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endParaRPr lang="en-US" sz="1800" dirty="0">
              <a:solidFill>
                <a:srgbClr val="000099"/>
              </a:solidFill>
              <a:latin typeface="Book Antiqua" panose="02040602050305030304" pitchFamily="18" charset="0"/>
            </a:endParaRPr>
          </a:p>
          <a:p>
            <a:pPr algn="just">
              <a:spcBef>
                <a:spcPts val="1200"/>
              </a:spcBef>
              <a:spcAft>
                <a:spcPts val="1200"/>
              </a:spcAft>
            </a:pPr>
            <a:r>
              <a:rPr lang="en-US" sz="1800" dirty="0">
                <a:solidFill>
                  <a:srgbClr val="000099"/>
                </a:solidFill>
                <a:latin typeface="Book Antiqua" panose="02040602050305030304" pitchFamily="18" charset="0"/>
              </a:rPr>
              <a:t>The Schrödinger equation with quantum gravitational corrections:</a:t>
            </a:r>
          </a:p>
          <a:p>
            <a:pPr algn="just">
              <a:spcBef>
                <a:spcPts val="1200"/>
              </a:spcBef>
              <a:spcAft>
                <a:spcPts val="1200"/>
              </a:spcAft>
            </a:pPr>
            <a:endParaRPr lang="en-US" sz="1800" dirty="0">
              <a:solidFill>
                <a:srgbClr val="000099"/>
              </a:solidFill>
              <a:latin typeface="Book Antiqua" panose="02040602050305030304" pitchFamily="18" charset="0"/>
            </a:endParaRP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7" name="Рисунок 6">
            <a:extLst>
              <a:ext uri="{FF2B5EF4-FFF2-40B4-BE49-F238E27FC236}">
                <a16:creationId xmlns:a16="http://schemas.microsoft.com/office/drawing/2014/main" id="{2CC19437-8ED6-19BF-ED3F-F695726F2F00}"/>
              </a:ext>
            </a:extLst>
          </p:cNvPr>
          <p:cNvPicPr>
            <a:picLocks noChangeAspect="1"/>
          </p:cNvPicPr>
          <p:nvPr/>
        </p:nvPicPr>
        <p:blipFill>
          <a:blip r:embed="rId2"/>
          <a:stretch>
            <a:fillRect/>
          </a:stretch>
        </p:blipFill>
        <p:spPr>
          <a:xfrm>
            <a:off x="2007189" y="1649677"/>
            <a:ext cx="6772275" cy="609600"/>
          </a:xfrm>
          <a:prstGeom prst="rect">
            <a:avLst/>
          </a:prstGeom>
        </p:spPr>
      </p:pic>
      <p:pic>
        <p:nvPicPr>
          <p:cNvPr id="17" name="Рисунок 16">
            <a:extLst>
              <a:ext uri="{FF2B5EF4-FFF2-40B4-BE49-F238E27FC236}">
                <a16:creationId xmlns:a16="http://schemas.microsoft.com/office/drawing/2014/main" id="{F61E7D7F-3C39-DA4F-4841-B02150ED2648}"/>
              </a:ext>
            </a:extLst>
          </p:cNvPr>
          <p:cNvPicPr>
            <a:picLocks noChangeAspect="1"/>
          </p:cNvPicPr>
          <p:nvPr/>
        </p:nvPicPr>
        <p:blipFill>
          <a:blip r:embed="rId3"/>
          <a:stretch>
            <a:fillRect/>
          </a:stretch>
        </p:blipFill>
        <p:spPr>
          <a:xfrm>
            <a:off x="723628" y="2449599"/>
            <a:ext cx="847725" cy="381000"/>
          </a:xfrm>
          <a:prstGeom prst="rect">
            <a:avLst/>
          </a:prstGeom>
        </p:spPr>
      </p:pic>
      <p:pic>
        <p:nvPicPr>
          <p:cNvPr id="19" name="Рисунок 18">
            <a:extLst>
              <a:ext uri="{FF2B5EF4-FFF2-40B4-BE49-F238E27FC236}">
                <a16:creationId xmlns:a16="http://schemas.microsoft.com/office/drawing/2014/main" id="{F8EFF66D-8175-2DDA-E4FB-7664A51BC361}"/>
              </a:ext>
            </a:extLst>
          </p:cNvPr>
          <p:cNvPicPr>
            <a:picLocks noChangeAspect="1"/>
          </p:cNvPicPr>
          <p:nvPr/>
        </p:nvPicPr>
        <p:blipFill>
          <a:blip r:embed="rId4"/>
          <a:stretch>
            <a:fillRect/>
          </a:stretch>
        </p:blipFill>
        <p:spPr>
          <a:xfrm>
            <a:off x="1960531" y="2391848"/>
            <a:ext cx="1428750" cy="523875"/>
          </a:xfrm>
          <a:prstGeom prst="rect">
            <a:avLst/>
          </a:prstGeom>
        </p:spPr>
      </p:pic>
      <p:pic>
        <p:nvPicPr>
          <p:cNvPr id="20" name="Рисунок 19">
            <a:extLst>
              <a:ext uri="{FF2B5EF4-FFF2-40B4-BE49-F238E27FC236}">
                <a16:creationId xmlns:a16="http://schemas.microsoft.com/office/drawing/2014/main" id="{F6C7571E-D1AD-4E12-57E5-61C5DF330CDE}"/>
              </a:ext>
            </a:extLst>
          </p:cNvPr>
          <p:cNvPicPr>
            <a:picLocks noChangeAspect="1"/>
          </p:cNvPicPr>
          <p:nvPr/>
        </p:nvPicPr>
        <p:blipFill>
          <a:blip r:embed="rId5"/>
          <a:stretch>
            <a:fillRect/>
          </a:stretch>
        </p:blipFill>
        <p:spPr>
          <a:xfrm>
            <a:off x="4321764" y="2325170"/>
            <a:ext cx="3028950" cy="657225"/>
          </a:xfrm>
          <a:prstGeom prst="rect">
            <a:avLst/>
          </a:prstGeom>
        </p:spPr>
      </p:pic>
      <p:pic>
        <p:nvPicPr>
          <p:cNvPr id="21" name="Рисунок 20">
            <a:extLst>
              <a:ext uri="{FF2B5EF4-FFF2-40B4-BE49-F238E27FC236}">
                <a16:creationId xmlns:a16="http://schemas.microsoft.com/office/drawing/2014/main" id="{99647781-168B-5696-008D-867219E00D59}"/>
              </a:ext>
            </a:extLst>
          </p:cNvPr>
          <p:cNvPicPr>
            <a:picLocks noChangeAspect="1"/>
          </p:cNvPicPr>
          <p:nvPr/>
        </p:nvPicPr>
        <p:blipFill>
          <a:blip r:embed="rId6"/>
          <a:stretch>
            <a:fillRect/>
          </a:stretch>
        </p:blipFill>
        <p:spPr>
          <a:xfrm>
            <a:off x="8205722" y="2391859"/>
            <a:ext cx="2105025" cy="571500"/>
          </a:xfrm>
          <a:prstGeom prst="rect">
            <a:avLst/>
          </a:prstGeom>
        </p:spPr>
      </p:pic>
      <p:pic>
        <p:nvPicPr>
          <p:cNvPr id="3" name="Рисунок 2">
            <a:extLst>
              <a:ext uri="{FF2B5EF4-FFF2-40B4-BE49-F238E27FC236}">
                <a16:creationId xmlns:a16="http://schemas.microsoft.com/office/drawing/2014/main" id="{0071EA79-2C3B-5A9D-4EFF-2E81999705A8}"/>
              </a:ext>
            </a:extLst>
          </p:cNvPr>
          <p:cNvPicPr>
            <a:picLocks noChangeAspect="1"/>
          </p:cNvPicPr>
          <p:nvPr/>
        </p:nvPicPr>
        <p:blipFill>
          <a:blip r:embed="rId7"/>
          <a:stretch>
            <a:fillRect/>
          </a:stretch>
        </p:blipFill>
        <p:spPr>
          <a:xfrm>
            <a:off x="718640" y="4355410"/>
            <a:ext cx="990600" cy="390525"/>
          </a:xfrm>
          <a:prstGeom prst="rect">
            <a:avLst/>
          </a:prstGeom>
        </p:spPr>
      </p:pic>
      <p:pic>
        <p:nvPicPr>
          <p:cNvPr id="4" name="Рисунок 3">
            <a:extLst>
              <a:ext uri="{FF2B5EF4-FFF2-40B4-BE49-F238E27FC236}">
                <a16:creationId xmlns:a16="http://schemas.microsoft.com/office/drawing/2014/main" id="{F4918917-A7E9-11B8-3D3F-265038D9359A}"/>
              </a:ext>
            </a:extLst>
          </p:cNvPr>
          <p:cNvPicPr>
            <a:picLocks noChangeAspect="1"/>
          </p:cNvPicPr>
          <p:nvPr/>
        </p:nvPicPr>
        <p:blipFill>
          <a:blip r:embed="rId8"/>
          <a:stretch>
            <a:fillRect/>
          </a:stretch>
        </p:blipFill>
        <p:spPr>
          <a:xfrm>
            <a:off x="2028479" y="4212683"/>
            <a:ext cx="8210550" cy="628650"/>
          </a:xfrm>
          <a:prstGeom prst="rect">
            <a:avLst/>
          </a:prstGeom>
        </p:spPr>
      </p:pic>
      <p:pic>
        <p:nvPicPr>
          <p:cNvPr id="5" name="Рисунок 4">
            <a:extLst>
              <a:ext uri="{FF2B5EF4-FFF2-40B4-BE49-F238E27FC236}">
                <a16:creationId xmlns:a16="http://schemas.microsoft.com/office/drawing/2014/main" id="{CCDA8E75-358B-3366-A395-D80881B0BA07}"/>
              </a:ext>
            </a:extLst>
          </p:cNvPr>
          <p:cNvPicPr>
            <a:picLocks noChangeAspect="1"/>
          </p:cNvPicPr>
          <p:nvPr/>
        </p:nvPicPr>
        <p:blipFill>
          <a:blip r:embed="rId9"/>
          <a:stretch>
            <a:fillRect/>
          </a:stretch>
        </p:blipFill>
        <p:spPr>
          <a:xfrm>
            <a:off x="2141726" y="5038446"/>
            <a:ext cx="2314575" cy="295275"/>
          </a:xfrm>
          <a:prstGeom prst="rect">
            <a:avLst/>
          </a:prstGeom>
        </p:spPr>
      </p:pic>
      <p:pic>
        <p:nvPicPr>
          <p:cNvPr id="6" name="Рисунок 5">
            <a:extLst>
              <a:ext uri="{FF2B5EF4-FFF2-40B4-BE49-F238E27FC236}">
                <a16:creationId xmlns:a16="http://schemas.microsoft.com/office/drawing/2014/main" id="{2CF2E4C4-5329-AB43-8A8C-A26F380B6BFA}"/>
              </a:ext>
            </a:extLst>
          </p:cNvPr>
          <p:cNvPicPr>
            <a:picLocks noChangeAspect="1"/>
          </p:cNvPicPr>
          <p:nvPr/>
        </p:nvPicPr>
        <p:blipFill>
          <a:blip r:embed="rId10"/>
          <a:stretch>
            <a:fillRect/>
          </a:stretch>
        </p:blipFill>
        <p:spPr>
          <a:xfrm>
            <a:off x="5188825" y="4919723"/>
            <a:ext cx="1676400" cy="533400"/>
          </a:xfrm>
          <a:prstGeom prst="rect">
            <a:avLst/>
          </a:prstGeom>
        </p:spPr>
      </p:pic>
      <p:pic>
        <p:nvPicPr>
          <p:cNvPr id="24" name="Рисунок 23">
            <a:extLst>
              <a:ext uri="{FF2B5EF4-FFF2-40B4-BE49-F238E27FC236}">
                <a16:creationId xmlns:a16="http://schemas.microsoft.com/office/drawing/2014/main" id="{B3985EC8-37D2-2597-84D5-15595B97633A}"/>
              </a:ext>
            </a:extLst>
          </p:cNvPr>
          <p:cNvPicPr>
            <a:picLocks noChangeAspect="1"/>
          </p:cNvPicPr>
          <p:nvPr/>
        </p:nvPicPr>
        <p:blipFill>
          <a:blip r:embed="rId11"/>
          <a:stretch>
            <a:fillRect/>
          </a:stretch>
        </p:blipFill>
        <p:spPr>
          <a:xfrm>
            <a:off x="2141726" y="5867006"/>
            <a:ext cx="3933825" cy="571500"/>
          </a:xfrm>
          <a:prstGeom prst="rect">
            <a:avLst/>
          </a:prstGeom>
        </p:spPr>
      </p:pic>
    </p:spTree>
    <p:extLst>
      <p:ext uri="{BB962C8B-B14F-4D97-AF65-F5344CB8AC3E}">
        <p14:creationId xmlns:p14="http://schemas.microsoft.com/office/powerpoint/2010/main" val="40661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600"/>
              </a:spcBef>
            </a:pPr>
            <a:r>
              <a:rPr lang="en-US" sz="1800" dirty="0">
                <a:solidFill>
                  <a:srgbClr val="000099"/>
                </a:solidFill>
                <a:latin typeface="Book Antiqua" panose="02040602050305030304" pitchFamily="18" charset="0"/>
              </a:rPr>
              <a:t>The Wheeler – DeWitt equation: the approach of Montani and his collaborators.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215968"/>
                </a:solidFill>
                <a:effectLst/>
                <a:uLnTx/>
                <a:uFillTx/>
                <a:latin typeface="Book Antiqua" pitchFamily="18" charset="0"/>
                <a:ea typeface="+mn-ea"/>
                <a:cs typeface="+mn-cs"/>
              </a:rPr>
              <a:t>G. Maniccia and G. Montani, “Quantum gravity corrections to the matter dynamics in the presence of a reference fluid”, </a:t>
            </a:r>
            <a:r>
              <a:rPr kumimoji="0" lang="en-US" sz="1600" b="0" i="1" u="none" strike="noStrike" kern="1200" cap="none" spc="0" normalizeH="0" baseline="0" noProof="0" dirty="0">
                <a:ln>
                  <a:noFill/>
                </a:ln>
                <a:solidFill>
                  <a:srgbClr val="215968"/>
                </a:solidFill>
                <a:effectLst/>
                <a:uLnTx/>
                <a:uFillTx/>
                <a:latin typeface="Book Antiqua" pitchFamily="18" charset="0"/>
                <a:ea typeface="+mn-ea"/>
                <a:cs typeface="+mn-cs"/>
              </a:rPr>
              <a:t>Phys. Rev</a:t>
            </a:r>
            <a:r>
              <a:rPr kumimoji="0" lang="en-US" sz="1600" b="0" i="0" u="none" strike="noStrike" kern="1200" cap="none" spc="0" normalizeH="0" baseline="0" noProof="0" dirty="0">
                <a:ln>
                  <a:noFill/>
                </a:ln>
                <a:solidFill>
                  <a:srgbClr val="215968"/>
                </a:solidFill>
                <a:effectLst/>
                <a:uLnTx/>
                <a:uFillTx/>
                <a:latin typeface="Book Antiqua" pitchFamily="18" charset="0"/>
                <a:ea typeface="+mn-ea"/>
                <a:cs typeface="+mn-cs"/>
              </a:rPr>
              <a:t>. </a:t>
            </a:r>
            <a:r>
              <a:rPr kumimoji="0" lang="en-US" sz="1600" b="1" i="0" u="none" strike="noStrike" kern="1200" cap="none" spc="0" normalizeH="0" baseline="0" noProof="0" dirty="0">
                <a:ln>
                  <a:noFill/>
                </a:ln>
                <a:solidFill>
                  <a:srgbClr val="215968"/>
                </a:solidFill>
                <a:effectLst/>
                <a:uLnTx/>
                <a:uFillTx/>
                <a:latin typeface="Book Antiqua" pitchFamily="18" charset="0"/>
                <a:ea typeface="+mn-ea"/>
                <a:cs typeface="+mn-cs"/>
              </a:rPr>
              <a:t>D105</a:t>
            </a:r>
            <a:r>
              <a:rPr kumimoji="0" lang="en-US" sz="1600" b="0" i="0" u="none" strike="noStrike" kern="1200" cap="none" spc="0" normalizeH="0" baseline="0" noProof="0" dirty="0">
                <a:ln>
                  <a:noFill/>
                </a:ln>
                <a:solidFill>
                  <a:srgbClr val="215968"/>
                </a:solidFill>
                <a:effectLst/>
                <a:uLnTx/>
                <a:uFillTx/>
                <a:latin typeface="Book Antiqua" pitchFamily="18" charset="0"/>
                <a:ea typeface="+mn-ea"/>
                <a:cs typeface="+mn-cs"/>
              </a:rPr>
              <a:t> (2022) 086014.</a:t>
            </a:r>
          </a:p>
          <a:p>
            <a:pPr algn="just">
              <a:spcBef>
                <a:spcPts val="600"/>
              </a:spcBef>
            </a:pPr>
            <a:r>
              <a:rPr lang="en-US" sz="1800" dirty="0">
                <a:solidFill>
                  <a:srgbClr val="000099"/>
                </a:solidFill>
                <a:latin typeface="Book Antiqua" panose="02040602050305030304" pitchFamily="18" charset="0"/>
              </a:rPr>
              <a:t>In the work of this authors, the Kuchař – Torre reference fluid is introduced that lead to the appearance of time in equations of quantum geometrodynamics. Their goal was to avoid non-Hermitian terms in the Hamiltonian.</a:t>
            </a:r>
          </a:p>
          <a:p>
            <a:pPr marL="285750" indent="-285750" algn="just">
              <a:spcBef>
                <a:spcPts val="600"/>
              </a:spcBef>
              <a:buFont typeface="Arial" panose="020B0604020202020204" pitchFamily="34" charset="0"/>
              <a:buChar char="•"/>
            </a:pPr>
            <a:r>
              <a:rPr lang="en-US" sz="1800" dirty="0">
                <a:solidFill>
                  <a:srgbClr val="000099"/>
                </a:solidFill>
                <a:latin typeface="Book Antiqua" panose="02040602050305030304" pitchFamily="18" charset="0"/>
              </a:rPr>
              <a:t>The gravitational part of the wave function must satisfy constraints for pure gravity. Thanks to this, many terms in the equations are disappeared.</a:t>
            </a: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 name="Рисунок 1">
            <a:extLst>
              <a:ext uri="{FF2B5EF4-FFF2-40B4-BE49-F238E27FC236}">
                <a16:creationId xmlns:a16="http://schemas.microsoft.com/office/drawing/2014/main" id="{1C73396E-E36B-52C5-51CD-37FF39AF9221}"/>
              </a:ext>
            </a:extLst>
          </p:cNvPr>
          <p:cNvPicPr>
            <a:picLocks noChangeAspect="1"/>
          </p:cNvPicPr>
          <p:nvPr/>
        </p:nvPicPr>
        <p:blipFill>
          <a:blip r:embed="rId2"/>
          <a:stretch>
            <a:fillRect/>
          </a:stretch>
        </p:blipFill>
        <p:spPr>
          <a:xfrm>
            <a:off x="2281237" y="3154738"/>
            <a:ext cx="7629525" cy="333375"/>
          </a:xfrm>
          <a:prstGeom prst="rect">
            <a:avLst/>
          </a:prstGeom>
        </p:spPr>
      </p:pic>
      <p:pic>
        <p:nvPicPr>
          <p:cNvPr id="12" name="Рисунок 11">
            <a:extLst>
              <a:ext uri="{FF2B5EF4-FFF2-40B4-BE49-F238E27FC236}">
                <a16:creationId xmlns:a16="http://schemas.microsoft.com/office/drawing/2014/main" id="{73D710A0-8850-B4C5-51AC-FA9FDC28E05E}"/>
              </a:ext>
            </a:extLst>
          </p:cNvPr>
          <p:cNvPicPr>
            <a:picLocks noChangeAspect="1"/>
          </p:cNvPicPr>
          <p:nvPr/>
        </p:nvPicPr>
        <p:blipFill>
          <a:blip r:embed="rId3"/>
          <a:stretch>
            <a:fillRect/>
          </a:stretch>
        </p:blipFill>
        <p:spPr>
          <a:xfrm>
            <a:off x="723628" y="3632940"/>
            <a:ext cx="847725" cy="381000"/>
          </a:xfrm>
          <a:prstGeom prst="rect">
            <a:avLst/>
          </a:prstGeom>
        </p:spPr>
      </p:pic>
      <p:pic>
        <p:nvPicPr>
          <p:cNvPr id="13" name="Рисунок 12">
            <a:extLst>
              <a:ext uri="{FF2B5EF4-FFF2-40B4-BE49-F238E27FC236}">
                <a16:creationId xmlns:a16="http://schemas.microsoft.com/office/drawing/2014/main" id="{53CF97E6-9999-3FC5-46CA-114AA85886E3}"/>
              </a:ext>
            </a:extLst>
          </p:cNvPr>
          <p:cNvPicPr>
            <a:picLocks noChangeAspect="1"/>
          </p:cNvPicPr>
          <p:nvPr/>
        </p:nvPicPr>
        <p:blipFill>
          <a:blip r:embed="rId4"/>
          <a:stretch>
            <a:fillRect/>
          </a:stretch>
        </p:blipFill>
        <p:spPr>
          <a:xfrm>
            <a:off x="2043462" y="3594107"/>
            <a:ext cx="7581900" cy="600075"/>
          </a:xfrm>
          <a:prstGeom prst="rect">
            <a:avLst/>
          </a:prstGeom>
        </p:spPr>
      </p:pic>
      <p:pic>
        <p:nvPicPr>
          <p:cNvPr id="14" name="Рисунок 13">
            <a:extLst>
              <a:ext uri="{FF2B5EF4-FFF2-40B4-BE49-F238E27FC236}">
                <a16:creationId xmlns:a16="http://schemas.microsoft.com/office/drawing/2014/main" id="{376E2D05-BAFF-A880-6AD9-23B9AB02B0DF}"/>
              </a:ext>
            </a:extLst>
          </p:cNvPr>
          <p:cNvPicPr>
            <a:picLocks noChangeAspect="1"/>
          </p:cNvPicPr>
          <p:nvPr/>
        </p:nvPicPr>
        <p:blipFill>
          <a:blip r:embed="rId5"/>
          <a:stretch>
            <a:fillRect/>
          </a:stretch>
        </p:blipFill>
        <p:spPr>
          <a:xfrm>
            <a:off x="718640" y="4194048"/>
            <a:ext cx="990600" cy="390525"/>
          </a:xfrm>
          <a:prstGeom prst="rect">
            <a:avLst/>
          </a:prstGeom>
        </p:spPr>
      </p:pic>
      <p:pic>
        <p:nvPicPr>
          <p:cNvPr id="15" name="Рисунок 14">
            <a:extLst>
              <a:ext uri="{FF2B5EF4-FFF2-40B4-BE49-F238E27FC236}">
                <a16:creationId xmlns:a16="http://schemas.microsoft.com/office/drawing/2014/main" id="{4AD4E746-93E2-4E71-9822-95247730DF79}"/>
              </a:ext>
            </a:extLst>
          </p:cNvPr>
          <p:cNvPicPr>
            <a:picLocks noChangeAspect="1"/>
          </p:cNvPicPr>
          <p:nvPr/>
        </p:nvPicPr>
        <p:blipFill>
          <a:blip r:embed="rId6"/>
          <a:stretch>
            <a:fillRect/>
          </a:stretch>
        </p:blipFill>
        <p:spPr>
          <a:xfrm>
            <a:off x="347662" y="4594404"/>
            <a:ext cx="11496675" cy="609600"/>
          </a:xfrm>
          <a:prstGeom prst="rect">
            <a:avLst/>
          </a:prstGeom>
        </p:spPr>
      </p:pic>
      <p:pic>
        <p:nvPicPr>
          <p:cNvPr id="16" name="Рисунок 15">
            <a:extLst>
              <a:ext uri="{FF2B5EF4-FFF2-40B4-BE49-F238E27FC236}">
                <a16:creationId xmlns:a16="http://schemas.microsoft.com/office/drawing/2014/main" id="{A12383C7-217E-07EA-6E87-51FF103FA6EC}"/>
              </a:ext>
            </a:extLst>
          </p:cNvPr>
          <p:cNvPicPr>
            <a:picLocks noChangeAspect="1"/>
          </p:cNvPicPr>
          <p:nvPr/>
        </p:nvPicPr>
        <p:blipFill>
          <a:blip r:embed="rId7"/>
          <a:stretch>
            <a:fillRect/>
          </a:stretch>
        </p:blipFill>
        <p:spPr>
          <a:xfrm>
            <a:off x="1605312" y="5300473"/>
            <a:ext cx="4229100" cy="561975"/>
          </a:xfrm>
          <a:prstGeom prst="rect">
            <a:avLst/>
          </a:prstGeom>
        </p:spPr>
      </p:pic>
      <p:pic>
        <p:nvPicPr>
          <p:cNvPr id="18" name="Рисунок 17">
            <a:extLst>
              <a:ext uri="{FF2B5EF4-FFF2-40B4-BE49-F238E27FC236}">
                <a16:creationId xmlns:a16="http://schemas.microsoft.com/office/drawing/2014/main" id="{981324C0-BBA1-BC68-FF79-1BF9F7DEC349}"/>
              </a:ext>
            </a:extLst>
          </p:cNvPr>
          <p:cNvPicPr>
            <a:picLocks noChangeAspect="1"/>
          </p:cNvPicPr>
          <p:nvPr/>
        </p:nvPicPr>
        <p:blipFill>
          <a:blip r:embed="rId8"/>
          <a:stretch>
            <a:fillRect/>
          </a:stretch>
        </p:blipFill>
        <p:spPr>
          <a:xfrm>
            <a:off x="578725" y="5957476"/>
            <a:ext cx="10896600" cy="571500"/>
          </a:xfrm>
          <a:prstGeom prst="rect">
            <a:avLst/>
          </a:prstGeom>
        </p:spPr>
      </p:pic>
    </p:spTree>
    <p:extLst>
      <p:ext uri="{BB962C8B-B14F-4D97-AF65-F5344CB8AC3E}">
        <p14:creationId xmlns:p14="http://schemas.microsoft.com/office/powerpoint/2010/main" val="69539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mc:AlternateContent xmlns:mc="http://schemas.openxmlformats.org/markup-compatibility/2006">
        <mc:Choice xmlns:a14="http://schemas.microsoft.com/office/drawing/2010/main" Requires="a14">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600"/>
                  </a:spcBef>
                </a:pPr>
                <a:r>
                  <a:rPr lang="en-US" sz="1800" dirty="0">
                    <a:solidFill>
                      <a:srgbClr val="000099"/>
                    </a:solidFill>
                    <a:latin typeface="Book Antiqua" panose="02040602050305030304" pitchFamily="18" charset="0"/>
                  </a:rPr>
                  <a:t>The Wheeler – DeWitt equation: the approach of Montani and his collaborators.</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marL="285750" indent="-285750" algn="just">
                  <a:spcBef>
                    <a:spcPts val="600"/>
                  </a:spcBef>
                  <a:buFont typeface="Arial" panose="020B0604020202020204" pitchFamily="34" charset="0"/>
                  <a:buChar char="•"/>
                </a:pPr>
                <a:r>
                  <a:rPr lang="en-US" sz="1800" dirty="0">
                    <a:solidFill>
                      <a:srgbClr val="000099"/>
                    </a:solidFill>
                    <a:latin typeface="Book Antiqua" panose="02040602050305030304" pitchFamily="18" charset="0"/>
                  </a:rPr>
                  <a:t>The derivatives of the matter part of the wave function with respect to slowly changing gravitational variables are small,</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Then, the last three terms in the equation are of the order </a:t>
                </a:r>
                <a14:m>
                  <m:oMath xmlns:m="http://schemas.openxmlformats.org/officeDocument/2006/math">
                    <m:r>
                      <a:rPr lang="en-US" sz="1800" b="0" i="1" smtClean="0">
                        <a:solidFill>
                          <a:srgbClr val="000099"/>
                        </a:solidFill>
                        <a:latin typeface="Cambria Math" panose="02040503050406030204" pitchFamily="18" charset="0"/>
                      </a:rPr>
                      <m:t>𝑂</m:t>
                    </m:r>
                    <m:d>
                      <m:dPr>
                        <m:ctrlPr>
                          <a:rPr lang="en-US" sz="1800" b="0" i="1" smtClean="0">
                            <a:solidFill>
                              <a:srgbClr val="000099"/>
                            </a:solidFill>
                            <a:latin typeface="Cambria Math" panose="02040503050406030204" pitchFamily="18" charset="0"/>
                          </a:rPr>
                        </m:ctrlPr>
                      </m:dPr>
                      <m:e>
                        <m:sSup>
                          <m:sSupPr>
                            <m:ctrlPr>
                              <a:rPr lang="en-US" sz="1800" b="0" i="1" smtClean="0">
                                <a:solidFill>
                                  <a:srgbClr val="000099"/>
                                </a:solidFill>
                                <a:latin typeface="Cambria Math" panose="02040503050406030204" pitchFamily="18" charset="0"/>
                              </a:rPr>
                            </m:ctrlPr>
                          </m:sSupPr>
                          <m:e>
                            <m:r>
                              <a:rPr lang="en-US" sz="1800" b="0" i="1" smtClean="0">
                                <a:solidFill>
                                  <a:srgbClr val="000099"/>
                                </a:solidFill>
                                <a:latin typeface="Cambria Math" panose="02040503050406030204" pitchFamily="18" charset="0"/>
                              </a:rPr>
                              <m:t>𝑀</m:t>
                            </m:r>
                          </m:e>
                          <m:sup>
                            <m:r>
                              <a:rPr lang="en-US" sz="1800" b="0" i="1" smtClean="0">
                                <a:solidFill>
                                  <a:srgbClr val="000099"/>
                                </a:solidFill>
                                <a:latin typeface="Cambria Math" panose="02040503050406030204" pitchFamily="18" charset="0"/>
                              </a:rPr>
                              <m:t>−2</m:t>
                            </m:r>
                          </m:sup>
                        </m:sSup>
                      </m:e>
                    </m:d>
                  </m:oMath>
                </a14:m>
                <a:r>
                  <a:rPr lang="en-US" sz="1800" dirty="0">
                    <a:solidFill>
                      <a:srgbClr val="000099"/>
                    </a:solidFill>
                    <a:latin typeface="Book Antiqua" panose="02040602050305030304" pitchFamily="18" charset="0"/>
                  </a:rPr>
                  <a:t>. The only quantum correction is the first term in the right-hand side.</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This term is Hermitian if</a:t>
                </a:r>
              </a:p>
              <a:p>
                <a:pPr marL="285750" indent="-285750" algn="just">
                  <a:spcBef>
                    <a:spcPts val="600"/>
                  </a:spcBef>
                  <a:buFont typeface="Arial" panose="020B0604020202020204" pitchFamily="34" charset="0"/>
                  <a:buChar char="•"/>
                </a:pPr>
                <a:r>
                  <a:rPr lang="en-US" sz="1800" dirty="0">
                    <a:solidFill>
                      <a:srgbClr val="000099"/>
                    </a:solidFill>
                    <a:latin typeface="Book Antiqua" panose="02040602050305030304" pitchFamily="18" charset="0"/>
                  </a:rPr>
                  <a:t>the classical action for gravity </a:t>
                </a:r>
                <a14:m>
                  <m:oMath xmlns:m="http://schemas.openxmlformats.org/officeDocument/2006/math">
                    <m:sSub>
                      <m:sSubPr>
                        <m:ctrlPr>
                          <a:rPr lang="en-US" sz="1800" i="1" smtClean="0">
                            <a:solidFill>
                              <a:srgbClr val="000099"/>
                            </a:solidFill>
                            <a:latin typeface="Cambria Math" panose="02040503050406030204" pitchFamily="18" charset="0"/>
                          </a:rPr>
                        </m:ctrlPr>
                      </m:sSubPr>
                      <m:e>
                        <m:r>
                          <a:rPr lang="en-US" sz="1800" i="1" smtClean="0">
                            <a:solidFill>
                              <a:srgbClr val="000099"/>
                            </a:solidFill>
                            <a:latin typeface="Cambria Math" panose="02040503050406030204" pitchFamily="18" charset="0"/>
                            <a:ea typeface="Cambria Math" panose="02040503050406030204" pitchFamily="18" charset="0"/>
                          </a:rPr>
                          <m:t>𝜎</m:t>
                        </m:r>
                      </m:e>
                      <m:sub>
                        <m:r>
                          <a:rPr lang="en-US" sz="1800" b="0" i="1" smtClean="0">
                            <a:solidFill>
                              <a:srgbClr val="000099"/>
                            </a:solidFill>
                            <a:latin typeface="Cambria Math" panose="02040503050406030204" pitchFamily="18" charset="0"/>
                          </a:rPr>
                          <m:t>0</m:t>
                        </m:r>
                      </m:sub>
                    </m:sSub>
                  </m:oMath>
                </a14:m>
                <a:r>
                  <a:rPr lang="en-US" sz="1800" dirty="0">
                    <a:solidFill>
                      <a:srgbClr val="000099"/>
                    </a:solidFill>
                    <a:latin typeface="Book Antiqua" panose="02040602050305030304" pitchFamily="18" charset="0"/>
                  </a:rPr>
                  <a:t> is real (it is not true for the closed model);</a:t>
                </a:r>
              </a:p>
              <a:p>
                <a:pPr marL="285750" indent="-285750" algn="just">
                  <a:spcBef>
                    <a:spcPts val="600"/>
                  </a:spcBef>
                  <a:buFont typeface="Arial" panose="020B0604020202020204" pitchFamily="34" charset="0"/>
                  <a:buChar char="•"/>
                </a:pPr>
                <a:r>
                  <a:rPr lang="en-US" sz="1800" dirty="0">
                    <a:solidFill>
                      <a:srgbClr val="000099"/>
                    </a:solidFill>
                    <a:latin typeface="Book Antiqua" panose="02040602050305030304" pitchFamily="18" charset="0"/>
                  </a:rPr>
                  <a:t>the measure in the inner product is trivial (it is again not true if the Hamiltonian operator includes an analog of the Laplacian operator).</a:t>
                </a:r>
              </a:p>
              <a:p>
                <a:pPr algn="just">
                  <a:spcBef>
                    <a:spcPts val="600"/>
                  </a:spcBef>
                </a:pPr>
                <a:endParaRPr lang="en-US" sz="1800" dirty="0">
                  <a:solidFill>
                    <a:srgbClr val="000099"/>
                  </a:solidFill>
                  <a:latin typeface="Book Antiqua" panose="02040602050305030304" pitchFamily="18" charset="0"/>
                </a:endParaRPr>
              </a:p>
            </p:txBody>
          </p:sp>
        </mc:Choice>
        <mc:Fallback>
          <p:sp>
            <p:nvSpPr>
              <p:cNvPr id="10" name="Подзаголовок 2">
                <a:extLst>
                  <a:ext uri="{FF2B5EF4-FFF2-40B4-BE49-F238E27FC236}">
                    <a16:creationId xmlns:a16="http://schemas.microsoft.com/office/drawing/2014/main" id="{9881A3C0-3665-4AA2-A3F0-4E65E974869A}"/>
                  </a:ext>
                </a:extLst>
              </p:cNvPr>
              <p:cNvSpPr>
                <a:spLocks noGrp="1" noRot="1" noChangeAspect="1" noMove="1" noResize="1" noEditPoints="1" noAdjustHandles="1" noChangeArrowheads="1" noChangeShapeType="1" noTextEdit="1"/>
              </p:cNvSpPr>
              <p:nvPr>
                <p:ph type="subTitle" idx="1"/>
              </p:nvPr>
            </p:nvSpPr>
            <p:spPr>
              <a:xfrm>
                <a:off x="251519" y="1124744"/>
                <a:ext cx="11551013" cy="5608244"/>
              </a:xfrm>
              <a:blipFill>
                <a:blip r:embed="rId2"/>
                <a:stretch>
                  <a:fillRect l="-422" t="-1088" r="-475"/>
                </a:stretch>
              </a:blipFill>
            </p:spPr>
            <p:txBody>
              <a:bodyPr/>
              <a:lstStyle/>
              <a:p>
                <a:r>
                  <a:rPr lang="ru-RU">
                    <a:noFill/>
                  </a:rPr>
                  <a:t> </a:t>
                </a:r>
              </a:p>
            </p:txBody>
          </p:sp>
        </mc:Fallback>
      </mc:AlternateContent>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 name="Рисунок 2">
            <a:extLst>
              <a:ext uri="{FF2B5EF4-FFF2-40B4-BE49-F238E27FC236}">
                <a16:creationId xmlns:a16="http://schemas.microsoft.com/office/drawing/2014/main" id="{7445074F-CCBA-174B-7F9D-D7830024BF35}"/>
              </a:ext>
            </a:extLst>
          </p:cNvPr>
          <p:cNvPicPr>
            <a:picLocks noChangeAspect="1"/>
          </p:cNvPicPr>
          <p:nvPr/>
        </p:nvPicPr>
        <p:blipFill>
          <a:blip r:embed="rId3"/>
          <a:stretch>
            <a:fillRect/>
          </a:stretch>
        </p:blipFill>
        <p:spPr>
          <a:xfrm>
            <a:off x="1783637" y="1489630"/>
            <a:ext cx="8486775" cy="600075"/>
          </a:xfrm>
          <a:prstGeom prst="rect">
            <a:avLst/>
          </a:prstGeom>
        </p:spPr>
      </p:pic>
      <p:pic>
        <p:nvPicPr>
          <p:cNvPr id="4" name="Рисунок 3">
            <a:extLst>
              <a:ext uri="{FF2B5EF4-FFF2-40B4-BE49-F238E27FC236}">
                <a16:creationId xmlns:a16="http://schemas.microsoft.com/office/drawing/2014/main" id="{52C13AAB-3001-960D-8613-F100674BED26}"/>
              </a:ext>
            </a:extLst>
          </p:cNvPr>
          <p:cNvPicPr>
            <a:picLocks noChangeAspect="1"/>
          </p:cNvPicPr>
          <p:nvPr/>
        </p:nvPicPr>
        <p:blipFill>
          <a:blip r:embed="rId4"/>
          <a:stretch>
            <a:fillRect/>
          </a:stretch>
        </p:blipFill>
        <p:spPr>
          <a:xfrm>
            <a:off x="3229172" y="2541775"/>
            <a:ext cx="1533525" cy="609600"/>
          </a:xfrm>
          <a:prstGeom prst="rect">
            <a:avLst/>
          </a:prstGeom>
        </p:spPr>
      </p:pic>
      <p:pic>
        <p:nvPicPr>
          <p:cNvPr id="5" name="Рисунок 4">
            <a:extLst>
              <a:ext uri="{FF2B5EF4-FFF2-40B4-BE49-F238E27FC236}">
                <a16:creationId xmlns:a16="http://schemas.microsoft.com/office/drawing/2014/main" id="{242067D0-E406-78E1-4DFF-BB7AB6BEADF2}"/>
              </a:ext>
            </a:extLst>
          </p:cNvPr>
          <p:cNvPicPr>
            <a:picLocks noChangeAspect="1"/>
          </p:cNvPicPr>
          <p:nvPr/>
        </p:nvPicPr>
        <p:blipFill>
          <a:blip r:embed="rId5"/>
          <a:stretch>
            <a:fillRect/>
          </a:stretch>
        </p:blipFill>
        <p:spPr>
          <a:xfrm>
            <a:off x="3303631" y="3858896"/>
            <a:ext cx="3048000" cy="552450"/>
          </a:xfrm>
          <a:prstGeom prst="rect">
            <a:avLst/>
          </a:prstGeom>
        </p:spPr>
      </p:pic>
      <p:pic>
        <p:nvPicPr>
          <p:cNvPr id="6" name="Рисунок 5">
            <a:extLst>
              <a:ext uri="{FF2B5EF4-FFF2-40B4-BE49-F238E27FC236}">
                <a16:creationId xmlns:a16="http://schemas.microsoft.com/office/drawing/2014/main" id="{05471FAC-C777-C1CC-EBBF-368F4C62FDFC}"/>
              </a:ext>
            </a:extLst>
          </p:cNvPr>
          <p:cNvPicPr>
            <a:picLocks noChangeAspect="1"/>
          </p:cNvPicPr>
          <p:nvPr/>
        </p:nvPicPr>
        <p:blipFill>
          <a:blip r:embed="rId6"/>
          <a:stretch>
            <a:fillRect/>
          </a:stretch>
        </p:blipFill>
        <p:spPr>
          <a:xfrm>
            <a:off x="2311989" y="5837637"/>
            <a:ext cx="6429375" cy="685800"/>
          </a:xfrm>
          <a:prstGeom prst="rect">
            <a:avLst/>
          </a:prstGeom>
        </p:spPr>
      </p:pic>
    </p:spTree>
    <p:extLst>
      <p:ext uri="{BB962C8B-B14F-4D97-AF65-F5344CB8AC3E}">
        <p14:creationId xmlns:p14="http://schemas.microsoft.com/office/powerpoint/2010/main" val="426763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600"/>
              </a:spcBef>
            </a:pPr>
            <a:r>
              <a:rPr lang="en-US" sz="1800" dirty="0">
                <a:solidFill>
                  <a:srgbClr val="000099"/>
                </a:solidFill>
                <a:latin typeface="Book Antiqua" panose="02040602050305030304" pitchFamily="18" charset="0"/>
              </a:rPr>
              <a:t>The Wheeler – DeWitt equation: the extended phase space approach.</a:t>
            </a:r>
          </a:p>
          <a:p>
            <a:pPr algn="just">
              <a:spcBef>
                <a:spcPts val="600"/>
              </a:spcBef>
            </a:pPr>
            <a:r>
              <a:rPr lang="en-US" sz="1800" dirty="0">
                <a:solidFill>
                  <a:srgbClr val="000099"/>
                </a:solidFill>
                <a:latin typeface="Book Antiqua" panose="02040602050305030304" pitchFamily="18" charset="0"/>
              </a:rPr>
              <a:t>The main equation of the extended phase space approach is the Schrödinger equation for the physical part of the wave function </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It is gauge-dependent as the result of the fact that, in general, the Universe has no asymptotic states which would ensure gauge invariance.</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One can require that the first three terms in the right-hand side would be equal to zero.</a:t>
            </a:r>
          </a:p>
          <a:p>
            <a:pPr algn="just">
              <a:spcBef>
                <a:spcPts val="600"/>
              </a:spcBef>
            </a:pPr>
            <a:endParaRPr lang="en-US" sz="1800" dirty="0">
              <a:solidFill>
                <a:srgbClr val="000099"/>
              </a:solidFill>
              <a:latin typeface="Book Antiqua" panose="02040602050305030304" pitchFamily="18" charset="0"/>
            </a:endParaRP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 name="Рисунок 1">
            <a:extLst>
              <a:ext uri="{FF2B5EF4-FFF2-40B4-BE49-F238E27FC236}">
                <a16:creationId xmlns:a16="http://schemas.microsoft.com/office/drawing/2014/main" id="{3F088A38-BA6C-36BB-324D-42278B79846D}"/>
              </a:ext>
            </a:extLst>
          </p:cNvPr>
          <p:cNvPicPr>
            <a:picLocks noChangeAspect="1"/>
          </p:cNvPicPr>
          <p:nvPr/>
        </p:nvPicPr>
        <p:blipFill>
          <a:blip r:embed="rId2"/>
          <a:stretch>
            <a:fillRect/>
          </a:stretch>
        </p:blipFill>
        <p:spPr>
          <a:xfrm>
            <a:off x="2143125" y="2062725"/>
            <a:ext cx="7905750" cy="581025"/>
          </a:xfrm>
          <a:prstGeom prst="rect">
            <a:avLst/>
          </a:prstGeom>
        </p:spPr>
      </p:pic>
      <p:pic>
        <p:nvPicPr>
          <p:cNvPr id="7" name="Рисунок 6">
            <a:extLst>
              <a:ext uri="{FF2B5EF4-FFF2-40B4-BE49-F238E27FC236}">
                <a16:creationId xmlns:a16="http://schemas.microsoft.com/office/drawing/2014/main" id="{651D8BBA-91CA-DCE3-D3C7-9CD40E88FB2D}"/>
              </a:ext>
            </a:extLst>
          </p:cNvPr>
          <p:cNvPicPr>
            <a:picLocks noChangeAspect="1"/>
          </p:cNvPicPr>
          <p:nvPr/>
        </p:nvPicPr>
        <p:blipFill>
          <a:blip r:embed="rId3"/>
          <a:stretch>
            <a:fillRect/>
          </a:stretch>
        </p:blipFill>
        <p:spPr>
          <a:xfrm>
            <a:off x="418831" y="3328143"/>
            <a:ext cx="847725" cy="381000"/>
          </a:xfrm>
          <a:prstGeom prst="rect">
            <a:avLst/>
          </a:prstGeom>
        </p:spPr>
      </p:pic>
      <p:pic>
        <p:nvPicPr>
          <p:cNvPr id="12" name="Рисунок 11">
            <a:extLst>
              <a:ext uri="{FF2B5EF4-FFF2-40B4-BE49-F238E27FC236}">
                <a16:creationId xmlns:a16="http://schemas.microsoft.com/office/drawing/2014/main" id="{F1A56BDB-0284-EB64-AB42-ABBF326647BF}"/>
              </a:ext>
            </a:extLst>
          </p:cNvPr>
          <p:cNvPicPr>
            <a:picLocks noChangeAspect="1"/>
          </p:cNvPicPr>
          <p:nvPr/>
        </p:nvPicPr>
        <p:blipFill>
          <a:blip r:embed="rId4"/>
          <a:stretch>
            <a:fillRect/>
          </a:stretch>
        </p:blipFill>
        <p:spPr>
          <a:xfrm>
            <a:off x="1441352" y="3173224"/>
            <a:ext cx="10277475" cy="619125"/>
          </a:xfrm>
          <a:prstGeom prst="rect">
            <a:avLst/>
          </a:prstGeom>
        </p:spPr>
      </p:pic>
      <p:pic>
        <p:nvPicPr>
          <p:cNvPr id="13" name="Рисунок 12">
            <a:extLst>
              <a:ext uri="{FF2B5EF4-FFF2-40B4-BE49-F238E27FC236}">
                <a16:creationId xmlns:a16="http://schemas.microsoft.com/office/drawing/2014/main" id="{9D1ED7F1-C889-9E29-12F4-8A2A1C8E54DB}"/>
              </a:ext>
            </a:extLst>
          </p:cNvPr>
          <p:cNvPicPr>
            <a:picLocks noChangeAspect="1"/>
          </p:cNvPicPr>
          <p:nvPr/>
        </p:nvPicPr>
        <p:blipFill>
          <a:blip r:embed="rId5"/>
          <a:stretch>
            <a:fillRect/>
          </a:stretch>
        </p:blipFill>
        <p:spPr>
          <a:xfrm>
            <a:off x="4152893" y="4773261"/>
            <a:ext cx="3857625" cy="590550"/>
          </a:xfrm>
          <a:prstGeom prst="rect">
            <a:avLst/>
          </a:prstGeom>
        </p:spPr>
      </p:pic>
      <p:pic>
        <p:nvPicPr>
          <p:cNvPr id="14" name="Рисунок 13">
            <a:extLst>
              <a:ext uri="{FF2B5EF4-FFF2-40B4-BE49-F238E27FC236}">
                <a16:creationId xmlns:a16="http://schemas.microsoft.com/office/drawing/2014/main" id="{7C2353ED-EA1F-2556-015F-C80064DC1E94}"/>
              </a:ext>
            </a:extLst>
          </p:cNvPr>
          <p:cNvPicPr>
            <a:picLocks noChangeAspect="1"/>
          </p:cNvPicPr>
          <p:nvPr/>
        </p:nvPicPr>
        <p:blipFill>
          <a:blip r:embed="rId6"/>
          <a:stretch>
            <a:fillRect/>
          </a:stretch>
        </p:blipFill>
        <p:spPr>
          <a:xfrm>
            <a:off x="1441352" y="4773261"/>
            <a:ext cx="1752600" cy="514350"/>
          </a:xfrm>
          <a:prstGeom prst="rect">
            <a:avLst/>
          </a:prstGeom>
        </p:spPr>
      </p:pic>
      <p:pic>
        <p:nvPicPr>
          <p:cNvPr id="15" name="Рисунок 14">
            <a:extLst>
              <a:ext uri="{FF2B5EF4-FFF2-40B4-BE49-F238E27FC236}">
                <a16:creationId xmlns:a16="http://schemas.microsoft.com/office/drawing/2014/main" id="{4DB9A630-08EB-927E-277B-3F035ED8AF50}"/>
              </a:ext>
            </a:extLst>
          </p:cNvPr>
          <p:cNvPicPr>
            <a:picLocks noChangeAspect="1"/>
          </p:cNvPicPr>
          <p:nvPr/>
        </p:nvPicPr>
        <p:blipFill>
          <a:blip r:embed="rId7"/>
          <a:stretch>
            <a:fillRect/>
          </a:stretch>
        </p:blipFill>
        <p:spPr>
          <a:xfrm>
            <a:off x="2578975" y="4249386"/>
            <a:ext cx="3448050" cy="523875"/>
          </a:xfrm>
          <a:prstGeom prst="rect">
            <a:avLst/>
          </a:prstGeom>
        </p:spPr>
      </p:pic>
      <p:pic>
        <p:nvPicPr>
          <p:cNvPr id="16" name="Рисунок 15">
            <a:extLst>
              <a:ext uri="{FF2B5EF4-FFF2-40B4-BE49-F238E27FC236}">
                <a16:creationId xmlns:a16="http://schemas.microsoft.com/office/drawing/2014/main" id="{25BBDB17-09E5-D60F-A644-CC42B1490F2F}"/>
              </a:ext>
            </a:extLst>
          </p:cNvPr>
          <p:cNvPicPr>
            <a:picLocks noChangeAspect="1"/>
          </p:cNvPicPr>
          <p:nvPr/>
        </p:nvPicPr>
        <p:blipFill>
          <a:blip r:embed="rId8"/>
          <a:stretch>
            <a:fillRect/>
          </a:stretch>
        </p:blipFill>
        <p:spPr>
          <a:xfrm>
            <a:off x="8758237" y="4801836"/>
            <a:ext cx="2581275" cy="561975"/>
          </a:xfrm>
          <a:prstGeom prst="rect">
            <a:avLst/>
          </a:prstGeom>
        </p:spPr>
      </p:pic>
    </p:spTree>
    <p:extLst>
      <p:ext uri="{BB962C8B-B14F-4D97-AF65-F5344CB8AC3E}">
        <p14:creationId xmlns:p14="http://schemas.microsoft.com/office/powerpoint/2010/main" val="417670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BD4B3F75-C5FE-4690-AD2C-27CDAE336DE0}"/>
              </a:ext>
            </a:extLst>
          </p:cNvPr>
          <p:cNvSpPr txBox="1">
            <a:spLocks/>
          </p:cNvSpPr>
          <p:nvPr/>
        </p:nvSpPr>
        <p:spPr>
          <a:xfrm>
            <a:off x="151749" y="125012"/>
            <a:ext cx="2160240" cy="50405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50000"/>
                  </a:schemeClr>
                </a:solidFill>
                <a:effectLst/>
                <a:uLnTx/>
                <a:uFillTx/>
                <a:latin typeface="Book Antiqua" pitchFamily="18" charset="0"/>
                <a:ea typeface="+mj-ea"/>
                <a:cs typeface="+mj-cs"/>
              </a:rPr>
              <a:t>T. P. Shestakova</a:t>
            </a:r>
            <a:r>
              <a:rPr kumimoji="0" lang="en-US" sz="1800" b="1" i="0" u="none" strike="noStrike" kern="1200" cap="none" spc="0" normalizeH="0" baseline="0" noProof="0" dirty="0">
                <a:ln>
                  <a:noFill/>
                </a:ln>
                <a:solidFill>
                  <a:srgbClr val="7030A0"/>
                </a:solidFill>
                <a:effectLst/>
                <a:uLnTx/>
                <a:uFillTx/>
                <a:latin typeface="Book Antiqua" pitchFamily="18" charset="0"/>
                <a:ea typeface="+mj-ea"/>
                <a:cs typeface="+mj-cs"/>
              </a:rPr>
              <a:t>	          </a:t>
            </a:r>
            <a:endParaRPr kumimoji="0" lang="ru-RU" sz="1800" b="0" i="0" u="none" strike="noStrike" kern="1200" cap="none" spc="0" normalizeH="0" baseline="0" noProof="0" dirty="0">
              <a:ln>
                <a:noFill/>
              </a:ln>
              <a:solidFill>
                <a:srgbClr val="7030A0"/>
              </a:solidFill>
              <a:effectLst/>
              <a:uLnTx/>
              <a:uFillTx/>
              <a:latin typeface="Book Antiqua" pitchFamily="18" charset="0"/>
              <a:ea typeface="+mj-ea"/>
              <a:cs typeface="+mj-cs"/>
            </a:endParaRPr>
          </a:p>
        </p:txBody>
      </p:sp>
      <p:sp>
        <p:nvSpPr>
          <p:cNvPr id="9" name="Заголовок 1">
            <a:extLst>
              <a:ext uri="{FF2B5EF4-FFF2-40B4-BE49-F238E27FC236}">
                <a16:creationId xmlns:a16="http://schemas.microsoft.com/office/drawing/2014/main" id="{9BC8907B-BB87-46CD-AB32-0AF2AAB0D69B}"/>
              </a:ext>
            </a:extLst>
          </p:cNvPr>
          <p:cNvSpPr>
            <a:spLocks noGrp="1"/>
          </p:cNvSpPr>
          <p:nvPr>
            <p:ph type="ctrTitle"/>
          </p:nvPr>
        </p:nvSpPr>
        <p:spPr>
          <a:xfrm>
            <a:off x="3995935" y="188642"/>
            <a:ext cx="8044315" cy="641092"/>
          </a:xfrm>
        </p:spPr>
        <p:txBody>
          <a:bodyPr>
            <a:normAutofit/>
          </a:bodyPr>
          <a:lstStyle/>
          <a:p>
            <a:pPr algn="r"/>
            <a:r>
              <a:rPr lang="en-US" sz="1800" b="1" dirty="0">
                <a:solidFill>
                  <a:srgbClr val="7030A0"/>
                </a:solidFill>
                <a:latin typeface="Book Antiqua" pitchFamily="18" charset="0"/>
              </a:rPr>
              <a:t> The semiclassical limit of quantum gravity</a:t>
            </a:r>
            <a:br>
              <a:rPr lang="en-US" sz="1800" b="1" dirty="0">
                <a:solidFill>
                  <a:srgbClr val="7030A0"/>
                </a:solidFill>
                <a:latin typeface="Book Antiqua" pitchFamily="18" charset="0"/>
              </a:rPr>
            </a:br>
            <a:r>
              <a:rPr lang="en-US" sz="1800" b="1" dirty="0">
                <a:solidFill>
                  <a:srgbClr val="7030A0"/>
                </a:solidFill>
                <a:latin typeface="Book Antiqua" pitchFamily="18" charset="0"/>
              </a:rPr>
              <a:t>and the problem of time</a:t>
            </a:r>
            <a:endParaRPr lang="ru-RU" sz="1800" dirty="0">
              <a:solidFill>
                <a:srgbClr val="7030A0"/>
              </a:solidFill>
              <a:latin typeface="Book Antiqua" pitchFamily="18" charset="0"/>
            </a:endParaRPr>
          </a:p>
        </p:txBody>
      </p:sp>
      <p:sp>
        <p:nvSpPr>
          <p:cNvPr id="10" name="Подзаголовок 2">
            <a:extLst>
              <a:ext uri="{FF2B5EF4-FFF2-40B4-BE49-F238E27FC236}">
                <a16:creationId xmlns:a16="http://schemas.microsoft.com/office/drawing/2014/main" id="{9881A3C0-3665-4AA2-A3F0-4E65E974869A}"/>
              </a:ext>
            </a:extLst>
          </p:cNvPr>
          <p:cNvSpPr>
            <a:spLocks noGrp="1"/>
          </p:cNvSpPr>
          <p:nvPr>
            <p:ph type="subTitle" idx="1"/>
          </p:nvPr>
        </p:nvSpPr>
        <p:spPr>
          <a:xfrm>
            <a:off x="251519" y="1124744"/>
            <a:ext cx="11551013" cy="5608244"/>
          </a:xfrm>
        </p:spPr>
        <p:txBody>
          <a:bodyPr>
            <a:noAutofit/>
          </a:bodyPr>
          <a:lstStyle/>
          <a:p>
            <a:pPr algn="just">
              <a:spcBef>
                <a:spcPts val="600"/>
              </a:spcBef>
            </a:pPr>
            <a:r>
              <a:rPr lang="en-US" sz="1800" dirty="0">
                <a:solidFill>
                  <a:srgbClr val="000099"/>
                </a:solidFill>
                <a:latin typeface="Book Antiqua" panose="02040602050305030304" pitchFamily="18" charset="0"/>
              </a:rPr>
              <a:t>The Wheeler – DeWitt equation: the extended phase space approach.</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                        →</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                        →</a:t>
            </a:r>
          </a:p>
          <a:p>
            <a:pPr algn="just">
              <a:spcBef>
                <a:spcPts val="600"/>
              </a:spcBef>
            </a:pPr>
            <a:endParaRPr lang="en-US" sz="1800" dirty="0">
              <a:solidFill>
                <a:srgbClr val="000099"/>
              </a:solidFill>
              <a:latin typeface="Book Antiqua" panose="02040602050305030304" pitchFamily="18" charset="0"/>
            </a:endParaRPr>
          </a:p>
          <a:p>
            <a:pPr algn="just">
              <a:spcBef>
                <a:spcPts val="600"/>
              </a:spcBef>
            </a:pPr>
            <a:r>
              <a:rPr lang="en-US" sz="1800" b="1" dirty="0">
                <a:solidFill>
                  <a:srgbClr val="000099"/>
                </a:solidFill>
                <a:latin typeface="Book Antiqua" panose="02040602050305030304" pitchFamily="18" charset="0"/>
              </a:rPr>
              <a:t>Conclusions</a:t>
            </a:r>
            <a:endParaRPr lang="en-US" sz="1800" dirty="0">
              <a:solidFill>
                <a:srgbClr val="000099"/>
              </a:solidFill>
              <a:latin typeface="Book Antiqua" panose="02040602050305030304" pitchFamily="18" charset="0"/>
            </a:endParaRPr>
          </a:p>
          <a:p>
            <a:pPr algn="just">
              <a:spcBef>
                <a:spcPts val="600"/>
              </a:spcBef>
            </a:pPr>
            <a:r>
              <a:rPr lang="en-US" sz="1800" dirty="0">
                <a:solidFill>
                  <a:srgbClr val="000099"/>
                </a:solidFill>
                <a:latin typeface="Book Antiqua" panose="02040602050305030304" pitchFamily="18" charset="0"/>
              </a:rPr>
              <a:t>We can see that in the three approaches the equations with different quantum gravitational corrections were obtained. It gives the hope to discriminate between different approaches to quantum gravity in the future when we would get more accurate data.</a:t>
            </a:r>
          </a:p>
          <a:p>
            <a:pPr algn="just">
              <a:spcBef>
                <a:spcPts val="600"/>
              </a:spcBef>
            </a:pPr>
            <a:r>
              <a:rPr lang="en-US" sz="1800" dirty="0">
                <a:solidFill>
                  <a:srgbClr val="000099"/>
                </a:solidFill>
                <a:latin typeface="Book Antiqua" panose="02040602050305030304" pitchFamily="18" charset="0"/>
              </a:rPr>
              <a:t>On the other hand, none of the approaches can explain how time had appeared in the Early Universe, since it is supposed that classical gravity and, therefore, classical spacetime had already come into being.</a:t>
            </a:r>
          </a:p>
        </p:txBody>
      </p:sp>
      <p:sp>
        <p:nvSpPr>
          <p:cNvPr id="11" name="Rectangle 2">
            <a:extLst>
              <a:ext uri="{FF2B5EF4-FFF2-40B4-BE49-F238E27FC236}">
                <a16:creationId xmlns:a16="http://schemas.microsoft.com/office/drawing/2014/main" id="{0BB6EB40-B994-4FAA-8856-5BF6DB97A1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7" name="Рисунок 16">
            <a:extLst>
              <a:ext uri="{FF2B5EF4-FFF2-40B4-BE49-F238E27FC236}">
                <a16:creationId xmlns:a16="http://schemas.microsoft.com/office/drawing/2014/main" id="{498990FD-4CB7-F766-2121-BA29EDAF829C}"/>
              </a:ext>
            </a:extLst>
          </p:cNvPr>
          <p:cNvPicPr>
            <a:picLocks noChangeAspect="1"/>
          </p:cNvPicPr>
          <p:nvPr/>
        </p:nvPicPr>
        <p:blipFill>
          <a:blip r:embed="rId2"/>
          <a:stretch>
            <a:fillRect/>
          </a:stretch>
        </p:blipFill>
        <p:spPr>
          <a:xfrm>
            <a:off x="626679" y="2383240"/>
            <a:ext cx="981075" cy="342900"/>
          </a:xfrm>
          <a:prstGeom prst="rect">
            <a:avLst/>
          </a:prstGeom>
        </p:spPr>
      </p:pic>
      <p:pic>
        <p:nvPicPr>
          <p:cNvPr id="18" name="Рисунок 17">
            <a:extLst>
              <a:ext uri="{FF2B5EF4-FFF2-40B4-BE49-F238E27FC236}">
                <a16:creationId xmlns:a16="http://schemas.microsoft.com/office/drawing/2014/main" id="{690B12F7-7014-FEAB-37CD-C1B75401F65A}"/>
              </a:ext>
            </a:extLst>
          </p:cNvPr>
          <p:cNvPicPr>
            <a:picLocks noChangeAspect="1"/>
          </p:cNvPicPr>
          <p:nvPr/>
        </p:nvPicPr>
        <p:blipFill>
          <a:blip r:embed="rId3"/>
          <a:stretch>
            <a:fillRect/>
          </a:stretch>
        </p:blipFill>
        <p:spPr>
          <a:xfrm>
            <a:off x="732649" y="3034925"/>
            <a:ext cx="904875" cy="352425"/>
          </a:xfrm>
          <a:prstGeom prst="rect">
            <a:avLst/>
          </a:prstGeom>
        </p:spPr>
      </p:pic>
      <p:pic>
        <p:nvPicPr>
          <p:cNvPr id="19" name="Рисунок 18">
            <a:extLst>
              <a:ext uri="{FF2B5EF4-FFF2-40B4-BE49-F238E27FC236}">
                <a16:creationId xmlns:a16="http://schemas.microsoft.com/office/drawing/2014/main" id="{8C5B932C-2E0B-BA01-A84F-4AB2CF7E51B1}"/>
              </a:ext>
            </a:extLst>
          </p:cNvPr>
          <p:cNvPicPr>
            <a:picLocks noChangeAspect="1"/>
          </p:cNvPicPr>
          <p:nvPr/>
        </p:nvPicPr>
        <p:blipFill>
          <a:blip r:embed="rId4"/>
          <a:stretch>
            <a:fillRect/>
          </a:stretch>
        </p:blipFill>
        <p:spPr>
          <a:xfrm>
            <a:off x="2211866" y="2283318"/>
            <a:ext cx="4410075" cy="552450"/>
          </a:xfrm>
          <a:prstGeom prst="rect">
            <a:avLst/>
          </a:prstGeom>
        </p:spPr>
      </p:pic>
      <p:pic>
        <p:nvPicPr>
          <p:cNvPr id="21" name="Рисунок 20">
            <a:extLst>
              <a:ext uri="{FF2B5EF4-FFF2-40B4-BE49-F238E27FC236}">
                <a16:creationId xmlns:a16="http://schemas.microsoft.com/office/drawing/2014/main" id="{7113A616-F7A3-25F7-0F28-396E5C6B4A79}"/>
              </a:ext>
            </a:extLst>
          </p:cNvPr>
          <p:cNvPicPr>
            <a:picLocks noChangeAspect="1"/>
          </p:cNvPicPr>
          <p:nvPr/>
        </p:nvPicPr>
        <p:blipFill>
          <a:blip r:embed="rId5"/>
          <a:stretch>
            <a:fillRect/>
          </a:stretch>
        </p:blipFill>
        <p:spPr>
          <a:xfrm>
            <a:off x="2270312" y="2862113"/>
            <a:ext cx="4495800" cy="638175"/>
          </a:xfrm>
          <a:prstGeom prst="rect">
            <a:avLst/>
          </a:prstGeom>
        </p:spPr>
      </p:pic>
      <p:pic>
        <p:nvPicPr>
          <p:cNvPr id="3" name="Рисунок 2">
            <a:extLst>
              <a:ext uri="{FF2B5EF4-FFF2-40B4-BE49-F238E27FC236}">
                <a16:creationId xmlns:a16="http://schemas.microsoft.com/office/drawing/2014/main" id="{5DF44589-B279-D1CB-D25D-12410283FEC3}"/>
              </a:ext>
            </a:extLst>
          </p:cNvPr>
          <p:cNvPicPr>
            <a:picLocks noChangeAspect="1"/>
          </p:cNvPicPr>
          <p:nvPr/>
        </p:nvPicPr>
        <p:blipFill>
          <a:blip r:embed="rId6"/>
          <a:stretch>
            <a:fillRect/>
          </a:stretch>
        </p:blipFill>
        <p:spPr>
          <a:xfrm>
            <a:off x="646924" y="1630143"/>
            <a:ext cx="990600" cy="390525"/>
          </a:xfrm>
          <a:prstGeom prst="rect">
            <a:avLst/>
          </a:prstGeom>
        </p:spPr>
      </p:pic>
      <p:pic>
        <p:nvPicPr>
          <p:cNvPr id="4" name="Рисунок 3">
            <a:extLst>
              <a:ext uri="{FF2B5EF4-FFF2-40B4-BE49-F238E27FC236}">
                <a16:creationId xmlns:a16="http://schemas.microsoft.com/office/drawing/2014/main" id="{C97C99CA-12ED-C1FB-F33F-0122198E1CF4}"/>
              </a:ext>
            </a:extLst>
          </p:cNvPr>
          <p:cNvPicPr>
            <a:picLocks noChangeAspect="1"/>
          </p:cNvPicPr>
          <p:nvPr/>
        </p:nvPicPr>
        <p:blipFill>
          <a:blip r:embed="rId7"/>
          <a:stretch>
            <a:fillRect/>
          </a:stretch>
        </p:blipFill>
        <p:spPr>
          <a:xfrm>
            <a:off x="2087032" y="1540498"/>
            <a:ext cx="9715500" cy="581025"/>
          </a:xfrm>
          <a:prstGeom prst="rect">
            <a:avLst/>
          </a:prstGeom>
        </p:spPr>
      </p:pic>
    </p:spTree>
    <p:extLst>
      <p:ext uri="{BB962C8B-B14F-4D97-AF65-F5344CB8AC3E}">
        <p14:creationId xmlns:p14="http://schemas.microsoft.com/office/powerpoint/2010/main" val="66466490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994</Words>
  <Application>Microsoft Office PowerPoint</Application>
  <PresentationFormat>Широкоэкранный</PresentationFormat>
  <Paragraphs>86</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Adobe Heiti Std R</vt:lpstr>
      <vt:lpstr>Arial</vt:lpstr>
      <vt:lpstr>Book Antiqua</vt:lpstr>
      <vt:lpstr>Calibri</vt:lpstr>
      <vt:lpstr>Calibri Light</vt:lpstr>
      <vt:lpstr>Cambria Math</vt:lpstr>
      <vt:lpstr>Тема Office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lpstr> The semiclassical limit of quantum gravity and the problem of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Two ways to construct Hamiltonian dynamics in extended phase space</dc:title>
  <dc:creator>Tatyana Shestakova</dc:creator>
  <cp:lastModifiedBy>Tatyana Shestakova</cp:lastModifiedBy>
  <cp:revision>31</cp:revision>
  <dcterms:created xsi:type="dcterms:W3CDTF">2020-10-03T15:14:32Z</dcterms:created>
  <dcterms:modified xsi:type="dcterms:W3CDTF">2022-11-26T21:30:02Z</dcterms:modified>
</cp:coreProperties>
</file>