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134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F6D0A9-9B5C-49EC-B761-5B5E9BE584A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1DE7AED9-27AE-4030-9869-6E44B66DA235}" type="pres">
      <dgm:prSet presAssocID="{A5F6D0A9-9B5C-49EC-B761-5B5E9BE584A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0BF59844-1551-49B0-BD0A-BB3A01403B39}" type="presOf" srcId="{A5F6D0A9-9B5C-49EC-B761-5B5E9BE584A1}" destId="{1DE7AED9-27AE-4030-9869-6E44B66DA235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F6D0A9-9B5C-49EC-B761-5B5E9BE584A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1DE7AED9-27AE-4030-9869-6E44B66DA235}" type="pres">
      <dgm:prSet presAssocID="{A5F6D0A9-9B5C-49EC-B761-5B5E9BE584A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A975DE86-791D-4A84-9AF7-F14DE2153CFA}" type="presOf" srcId="{A5F6D0A9-9B5C-49EC-B761-5B5E9BE584A1}" destId="{1DE7AED9-27AE-4030-9869-6E44B66DA235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F6D0A9-9B5C-49EC-B761-5B5E9BE584A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1DE7AED9-27AE-4030-9869-6E44B66DA235}" type="pres">
      <dgm:prSet presAssocID="{A5F6D0A9-9B5C-49EC-B761-5B5E9BE584A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FDFB3219-25C6-48B5-ABB8-B4364F7B92C0}" type="presOf" srcId="{A5F6D0A9-9B5C-49EC-B761-5B5E9BE584A1}" destId="{1DE7AED9-27AE-4030-9869-6E44B66DA235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2D676-FFC5-4D3C-8AA7-DC89476BC1D1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B7CEC-63A8-495F-89F0-4483109EF7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409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B7CEC-63A8-495F-89F0-4483109EF70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48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B7CEC-63A8-495F-89F0-4483109EF70F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925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92F2-7460-45F2-839D-C6CDA7764E1F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8E068-499E-4AE6-ABA0-FFE942CA8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043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92F2-7460-45F2-839D-C6CDA7764E1F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8E068-499E-4AE6-ABA0-FFE942CA8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433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92F2-7460-45F2-839D-C6CDA7764E1F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8E068-499E-4AE6-ABA0-FFE942CA8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831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92F2-7460-45F2-839D-C6CDA7764E1F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8E068-499E-4AE6-ABA0-FFE942CA8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00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92F2-7460-45F2-839D-C6CDA7764E1F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8E068-499E-4AE6-ABA0-FFE942CA8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447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92F2-7460-45F2-839D-C6CDA7764E1F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8E068-499E-4AE6-ABA0-FFE942CA8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884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92F2-7460-45F2-839D-C6CDA7764E1F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8E068-499E-4AE6-ABA0-FFE942CA8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576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92F2-7460-45F2-839D-C6CDA7764E1F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8E068-499E-4AE6-ABA0-FFE942CA8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31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92F2-7460-45F2-839D-C6CDA7764E1F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8E068-499E-4AE6-ABA0-FFE942CA8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360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92F2-7460-45F2-839D-C6CDA7764E1F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8E068-499E-4AE6-ABA0-FFE942CA8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66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92F2-7460-45F2-839D-C6CDA7764E1F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8E068-499E-4AE6-ABA0-FFE942CA8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16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292F2-7460-45F2-839D-C6CDA7764E1F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8E068-499E-4AE6-ABA0-FFE942CA8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71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32856"/>
            <a:ext cx="8712968" cy="1470025"/>
          </a:xfrm>
        </p:spPr>
        <p:txBody>
          <a:bodyPr/>
          <a:lstStyle/>
          <a:p>
            <a:r>
              <a:rPr lang="en-US" b="1" dirty="0" smtClean="0"/>
              <a:t>Notes to Modernization of the SM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886200"/>
            <a:ext cx="8568952" cy="2783160"/>
          </a:xfrm>
        </p:spPr>
        <p:txBody>
          <a:bodyPr>
            <a:normAutofit/>
          </a:bodyPr>
          <a:lstStyle/>
          <a:p>
            <a:r>
              <a:rPr lang="ru-RU" b="1" dirty="0" smtClean="0"/>
              <a:t> </a:t>
            </a:r>
            <a:r>
              <a:rPr lang="en-US" b="1" dirty="0" smtClean="0"/>
              <a:t> Vladimir </a:t>
            </a:r>
            <a:r>
              <a:rPr lang="en-US" b="1" dirty="0" err="1" smtClean="0"/>
              <a:t>Burdyuzha</a:t>
            </a:r>
            <a:r>
              <a:rPr lang="en-US" b="1" dirty="0"/>
              <a:t>,</a:t>
            </a:r>
            <a:r>
              <a:rPr lang="en-US" b="1" dirty="0" smtClean="0"/>
              <a:t> Oleg </a:t>
            </a:r>
            <a:r>
              <a:rPr lang="en-US" b="1" dirty="0" err="1" smtClean="0"/>
              <a:t>Dal’karov</a:t>
            </a:r>
            <a:endParaRPr lang="en-US" b="1" dirty="0" smtClean="0"/>
          </a:p>
          <a:p>
            <a:r>
              <a:rPr lang="en-US" b="1" dirty="0" smtClean="0"/>
              <a:t>  </a:t>
            </a:r>
            <a:r>
              <a:rPr lang="en-US" b="1" dirty="0" err="1" smtClean="0"/>
              <a:t>Lebedev</a:t>
            </a:r>
            <a:r>
              <a:rPr lang="en-US" b="1" dirty="0" smtClean="0"/>
              <a:t> Physics Institute, Moscow</a:t>
            </a:r>
            <a:endParaRPr lang="en-US" b="1" u="sng" dirty="0"/>
          </a:p>
          <a:p>
            <a:r>
              <a:rPr lang="en-US" b="1" dirty="0" smtClean="0"/>
              <a:t> National Research Nuclear University, Moscow November 30, 2022</a:t>
            </a:r>
          </a:p>
          <a:p>
            <a:endParaRPr lang="en-US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6996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en-US" b="1" dirty="0"/>
              <a:t>Other forbidden reaction might be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 </a:t>
            </a:r>
            <a:endParaRPr lang="ru-RU" dirty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b="1" dirty="0"/>
              <a:t>\  2/3         -1 /3  /    before B-L  1/3 +1/3=  2/3</a:t>
            </a:r>
          </a:p>
          <a:p>
            <a:pPr>
              <a:buNone/>
            </a:pPr>
            <a:r>
              <a:rPr lang="en-US" b="1" dirty="0"/>
              <a:t>      \           V         /       after    B-L  -1/3 + 1  =  2/3</a:t>
            </a:r>
          </a:p>
          <a:p>
            <a:pPr>
              <a:buNone/>
            </a:pPr>
            <a:r>
              <a:rPr lang="en-US" b="1" dirty="0"/>
              <a:t>         ----------------               electric charges</a:t>
            </a:r>
          </a:p>
          <a:p>
            <a:pPr>
              <a:buNone/>
            </a:pPr>
            <a:r>
              <a:rPr lang="en-US" b="1" dirty="0"/>
              <a:t>      /                        \      before  2/3 + 1/3 =  1 </a:t>
            </a:r>
          </a:p>
          <a:p>
            <a:pPr>
              <a:buNone/>
            </a:pPr>
            <a:r>
              <a:rPr lang="en-US" b="1" dirty="0"/>
              <a:t>    / 1/3              + 1  \    after     -1/3 + 1   =  2/3</a:t>
            </a:r>
          </a:p>
          <a:p>
            <a:pPr>
              <a:buNone/>
            </a:pPr>
            <a:r>
              <a:rPr lang="en-US" b="1" dirty="0"/>
              <a:t>                 Fig.4                  Difference  B-L is conserved</a:t>
            </a:r>
            <a:endParaRPr lang="en-US" dirty="0"/>
          </a:p>
          <a:p>
            <a:pPr>
              <a:buNone/>
            </a:pPr>
            <a:r>
              <a:rPr lang="en-US" dirty="0"/>
              <a:t>    Here quark with q= 2/3 disappear, but quark CM with </a:t>
            </a:r>
            <a:r>
              <a:rPr lang="en-US" b="1" dirty="0"/>
              <a:t>q= -1/3 </a:t>
            </a:r>
            <a:r>
              <a:rPr lang="en-US" dirty="0"/>
              <a:t>and </a:t>
            </a:r>
            <a:r>
              <a:rPr lang="en-US" b="1" dirty="0"/>
              <a:t>positron </a:t>
            </a:r>
            <a:r>
              <a:rPr lang="en-US" dirty="0"/>
              <a:t>were born.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2738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Two chains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/>
              <a:t>The direct chain of scattering reactions leading to the baryon universe might be as follows:</a:t>
            </a:r>
            <a:endParaRPr lang="ru-RU" b="1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ru-RU" b="1" dirty="0"/>
          </a:p>
          <a:p>
            <a:pPr marL="0" indent="0">
              <a:buNone/>
            </a:pPr>
            <a:r>
              <a:rPr lang="en-US" b="1" dirty="0"/>
              <a:t>                    Fig. 2 → Fig. 1 → Fig. 3 → Fig. 4</a:t>
            </a:r>
            <a:r>
              <a:rPr lang="en-US" b="1" i="1" dirty="0"/>
              <a:t>  </a:t>
            </a:r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b="1" dirty="0"/>
              <a:t>The reverse chain of scattering reactions leading to anti-baryon universe might be as follows:                        </a:t>
            </a:r>
            <a:endParaRPr lang="ru-RU" b="1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ru-RU" b="1" dirty="0"/>
          </a:p>
          <a:p>
            <a:pPr marL="0" indent="0">
              <a:buNone/>
            </a:pPr>
            <a:r>
              <a:rPr lang="en-US" b="1" dirty="0"/>
              <a:t>                  Fig. 1 → Fig. 2 → Fig. 4 → Fig. 3</a:t>
            </a:r>
            <a:r>
              <a:rPr lang="en-US" i="1" dirty="0"/>
              <a:t>                              </a:t>
            </a:r>
            <a:r>
              <a:rPr lang="en-US" dirty="0"/>
              <a:t>                 </a:t>
            </a:r>
            <a:r>
              <a:rPr lang="en-US" i="1" u="sng" dirty="0"/>
              <a:t>               </a:t>
            </a:r>
            <a:r>
              <a:rPr lang="en-US" u="sng" dirty="0"/>
              <a:t>                  </a:t>
            </a:r>
          </a:p>
          <a:p>
            <a:pPr>
              <a:buNone/>
            </a:pPr>
            <a:endParaRPr lang="en-US" u="sng" dirty="0"/>
          </a:p>
          <a:p>
            <a:pPr>
              <a:buNone/>
            </a:pPr>
            <a:r>
              <a:rPr lang="en-US" b="1" dirty="0"/>
              <a:t> </a:t>
            </a:r>
            <a:r>
              <a:rPr lang="ru-RU" b="1" dirty="0"/>
              <a:t>     </a:t>
            </a:r>
            <a:r>
              <a:rPr lang="en-US" b="1" dirty="0"/>
              <a:t>         </a:t>
            </a:r>
            <a:r>
              <a:rPr lang="ru-RU" b="1" dirty="0"/>
              <a:t>  </a:t>
            </a:r>
            <a:r>
              <a:rPr lang="en-US" b="1" dirty="0"/>
              <a:t>When these reactions separated ?</a:t>
            </a:r>
          </a:p>
          <a:p>
            <a:pPr>
              <a:buNone/>
            </a:pPr>
            <a:r>
              <a:rPr lang="en-US" b="1" dirty="0"/>
              <a:t>                              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8533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en-US" b="1" dirty="0" smtClean="0"/>
              <a:t>Electroweak </a:t>
            </a:r>
            <a:r>
              <a:rPr lang="en-US" b="1" dirty="0"/>
              <a:t>anomaly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From </a:t>
            </a:r>
            <a:r>
              <a:rPr lang="en-US" b="1" dirty="0"/>
              <a:t>Einstein’s equations follow the relation: </a:t>
            </a:r>
            <a:r>
              <a:rPr lang="en-US" b="1" dirty="0" err="1" smtClean="0"/>
              <a:t>Romanov,Toms</a:t>
            </a:r>
            <a:r>
              <a:rPr lang="en-US" b="1" dirty="0" smtClean="0"/>
              <a:t> 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    </a:t>
            </a:r>
            <a:r>
              <a:rPr lang="en-US" b="1" dirty="0" smtClean="0"/>
              <a:t>preprint of MSU (2002)    </a:t>
            </a:r>
            <a:r>
              <a:rPr lang="en-US" sz="3800" b="1" dirty="0"/>
              <a:t>T= </a:t>
            </a:r>
            <a:r>
              <a:rPr lang="el-GR" sz="3800" b="1" dirty="0"/>
              <a:t>α</a:t>
            </a:r>
            <a:r>
              <a:rPr lang="en-US" sz="3800" b="1" dirty="0"/>
              <a:t> 10</a:t>
            </a:r>
            <a:r>
              <a:rPr lang="en-US" sz="3800" b="1" baseline="30000" dirty="0"/>
              <a:t>10 </a:t>
            </a:r>
            <a:r>
              <a:rPr lang="en-US" sz="3800" b="1" dirty="0" smtClean="0"/>
              <a:t>t</a:t>
            </a:r>
            <a:r>
              <a:rPr lang="en-US" sz="3800" b="1" baseline="30000" dirty="0" smtClean="0"/>
              <a:t>-1/2 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GeV</a:t>
            </a:r>
            <a:endParaRPr lang="en-US" sz="3800" b="1" baseline="30000" dirty="0"/>
          </a:p>
          <a:p>
            <a:r>
              <a:rPr lang="en-US" b="1" dirty="0"/>
              <a:t>If the </a:t>
            </a:r>
            <a:r>
              <a:rPr lang="en-US" b="1" dirty="0" err="1"/>
              <a:t>sphaleron</a:t>
            </a:r>
            <a:r>
              <a:rPr lang="en-US" b="1" dirty="0"/>
              <a:t> regime (electroweak anomaly) took place within </a:t>
            </a:r>
            <a:r>
              <a:rPr lang="en-US" sz="3900" b="1" dirty="0"/>
              <a:t>10</a:t>
            </a:r>
            <a:r>
              <a:rPr lang="en-US" sz="3900" b="1" baseline="30000" dirty="0"/>
              <a:t>-12</a:t>
            </a:r>
            <a:r>
              <a:rPr lang="en-US" sz="3900" b="1" dirty="0"/>
              <a:t>-10</a:t>
            </a:r>
            <a:r>
              <a:rPr lang="en-US" sz="3900" b="1" baseline="30000" dirty="0"/>
              <a:t>-11</a:t>
            </a:r>
            <a:r>
              <a:rPr lang="en-US" b="1" dirty="0"/>
              <a:t> seconds, then it follows from this </a:t>
            </a:r>
            <a:r>
              <a:rPr lang="en-US" b="1" dirty="0" smtClean="0"/>
              <a:t>for-la the </a:t>
            </a:r>
            <a:r>
              <a:rPr lang="en-US" b="1" dirty="0"/>
              <a:t>Universe cooled down to a temperature T ~ 10</a:t>
            </a:r>
            <a:r>
              <a:rPr lang="en-US" b="1" baseline="30000" dirty="0"/>
              <a:t>16 </a:t>
            </a:r>
            <a:r>
              <a:rPr lang="en-US" b="1" dirty="0"/>
              <a:t>K ≡ 10</a:t>
            </a:r>
            <a:r>
              <a:rPr lang="en-US" b="1" baseline="30000" dirty="0"/>
              <a:t>3 </a:t>
            </a:r>
            <a:r>
              <a:rPr lang="en-US" b="1" dirty="0" err="1"/>
              <a:t>GeV</a:t>
            </a:r>
            <a:r>
              <a:rPr lang="en-US" b="1" dirty="0"/>
              <a:t>. </a:t>
            </a:r>
            <a:r>
              <a:rPr lang="en-US" sz="4000" b="1" dirty="0"/>
              <a:t>It was the energy of baryon genesis.</a:t>
            </a:r>
            <a:r>
              <a:rPr lang="en-US" b="1" dirty="0"/>
              <a:t> The fulfillment of the condition in </a:t>
            </a:r>
            <a:r>
              <a:rPr lang="en-US" b="1" dirty="0" smtClean="0"/>
              <a:t>which</a:t>
            </a:r>
            <a:r>
              <a:rPr lang="en-US" dirty="0" smtClean="0"/>
              <a:t> </a:t>
            </a:r>
            <a:r>
              <a:rPr lang="en-US" sz="3800" b="1" dirty="0"/>
              <a:t>Γ ≤ </a:t>
            </a:r>
            <a:r>
              <a:rPr lang="ru-RU" sz="3800" b="1" dirty="0" smtClean="0"/>
              <a:t>1</a:t>
            </a:r>
            <a:r>
              <a:rPr lang="en-US" sz="3800" b="1" dirty="0" smtClean="0"/>
              <a:t>/H must be</a:t>
            </a:r>
            <a:r>
              <a:rPr lang="en-US" sz="4300" b="1" dirty="0" smtClean="0"/>
              <a:t>.        </a:t>
            </a:r>
            <a:r>
              <a:rPr lang="en-US" sz="4300" b="1" dirty="0"/>
              <a:t> </a:t>
            </a:r>
            <a:r>
              <a:rPr lang="en-US" sz="4300" b="1" dirty="0" smtClean="0"/>
              <a:t>    </a:t>
            </a:r>
          </a:p>
          <a:p>
            <a:pPr marL="0" indent="0">
              <a:buNone/>
            </a:pPr>
            <a:r>
              <a:rPr lang="en-US" sz="4300" b="1" dirty="0"/>
              <a:t> </a:t>
            </a:r>
            <a:r>
              <a:rPr lang="en-US" sz="4300" b="1" dirty="0" smtClean="0"/>
              <a:t> </a:t>
            </a:r>
            <a:r>
              <a:rPr lang="en-US" sz="3800" b="1" dirty="0" smtClean="0"/>
              <a:t>Spontaneous violation of an interaction probability      </a:t>
            </a:r>
          </a:p>
          <a:p>
            <a:pPr marL="0" indent="0">
              <a:buNone/>
            </a:pPr>
            <a:r>
              <a:rPr lang="en-US" sz="3800" b="1" dirty="0"/>
              <a:t> </a:t>
            </a:r>
            <a:r>
              <a:rPr lang="en-US" sz="3800" b="1" dirty="0" smtClean="0"/>
              <a:t>  might be. </a:t>
            </a:r>
            <a:r>
              <a:rPr lang="en-US" b="1" dirty="0" smtClean="0"/>
              <a:t>Γ </a:t>
            </a:r>
            <a:r>
              <a:rPr lang="en-US" b="1" dirty="0"/>
              <a:t>is the </a:t>
            </a:r>
            <a:r>
              <a:rPr lang="en-US" b="1" smtClean="0"/>
              <a:t>decay </a:t>
            </a:r>
            <a:r>
              <a:rPr lang="en-US" b="1" smtClean="0"/>
              <a:t>time</a:t>
            </a:r>
            <a:r>
              <a:rPr lang="en-US" b="1" smtClean="0"/>
              <a:t>, </a:t>
            </a:r>
            <a:r>
              <a:rPr lang="en-US" b="1" dirty="0" smtClean="0"/>
              <a:t>1/H </a:t>
            </a:r>
            <a:r>
              <a:rPr lang="en-US" b="1" dirty="0"/>
              <a:t>is the Hubble </a:t>
            </a:r>
            <a:r>
              <a:rPr lang="en-US" b="1" dirty="0" smtClean="0"/>
              <a:t>time  </a:t>
            </a:r>
            <a:r>
              <a:rPr lang="en-US" b="1" dirty="0"/>
              <a:t>at </a:t>
            </a:r>
            <a:r>
              <a:rPr lang="en-US" b="1" dirty="0" smtClean="0"/>
              <a:t>         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    moment </a:t>
            </a:r>
            <a:r>
              <a:rPr lang="en-US" b="1" dirty="0"/>
              <a:t>of the realization of the </a:t>
            </a:r>
            <a:r>
              <a:rPr lang="en-US" b="1" dirty="0" smtClean="0"/>
              <a:t>reaction </a:t>
            </a:r>
            <a:r>
              <a:rPr lang="en-US" b="1" dirty="0"/>
              <a:t>(</a:t>
            </a:r>
            <a:r>
              <a:rPr lang="en-US" b="1" dirty="0" smtClean="0"/>
              <a:t>Fig.</a:t>
            </a:r>
            <a:r>
              <a:rPr lang="ru-RU" b="1" dirty="0" smtClean="0"/>
              <a:t>1</a:t>
            </a:r>
            <a:r>
              <a:rPr lang="en-US" b="1" dirty="0" smtClean="0"/>
              <a:t>)                           </a:t>
            </a:r>
          </a:p>
          <a:p>
            <a:pPr marL="0" indent="0">
              <a:buNone/>
            </a:pPr>
            <a:r>
              <a:rPr lang="en-US" b="1" dirty="0" smtClean="0"/>
              <a:t>                 In </a:t>
            </a:r>
            <a:r>
              <a:rPr lang="en-US" b="1" dirty="0"/>
              <a:t>our case </a:t>
            </a:r>
            <a:r>
              <a:rPr lang="en-US" b="1" dirty="0" smtClean="0"/>
              <a:t> this </a:t>
            </a:r>
            <a:r>
              <a:rPr lang="en-US" b="1" dirty="0"/>
              <a:t>inequality holds very </a:t>
            </a:r>
            <a:r>
              <a:rPr lang="en-US" b="1" dirty="0" smtClean="0"/>
              <a:t>well:    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                            </a:t>
            </a:r>
            <a:r>
              <a:rPr lang="en-US" sz="3900" b="1" dirty="0" smtClean="0"/>
              <a:t>(1/H</a:t>
            </a:r>
            <a:r>
              <a:rPr lang="en-US" sz="3900" b="1" dirty="0"/>
              <a:t>~ 10</a:t>
            </a:r>
            <a:r>
              <a:rPr lang="en-US" sz="3900" b="1" baseline="30000" dirty="0"/>
              <a:t>-12 </a:t>
            </a:r>
            <a:r>
              <a:rPr lang="en-US" sz="3900" b="1" dirty="0"/>
              <a:t>sec, Γ~ 10</a:t>
            </a:r>
            <a:r>
              <a:rPr lang="en-US" sz="3900" b="1" baseline="30000" dirty="0"/>
              <a:t>-21</a:t>
            </a:r>
            <a:r>
              <a:rPr lang="en-US" sz="3900" b="1" dirty="0"/>
              <a:t> sec). </a:t>
            </a:r>
            <a:endParaRPr lang="ru-RU" sz="39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866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first conclusion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/>
          <a:lstStyle/>
          <a:p>
            <a:pPr>
              <a:buNone/>
            </a:pPr>
            <a:r>
              <a:rPr lang="en-US" sz="4000" b="1" dirty="0" smtClean="0"/>
              <a:t>                     In </a:t>
            </a:r>
            <a:r>
              <a:rPr lang="en-US" sz="4000" b="1" dirty="0"/>
              <a:t>baryon Universe</a:t>
            </a:r>
          </a:p>
          <a:p>
            <a:pPr>
              <a:buNone/>
            </a:pPr>
            <a:r>
              <a:rPr lang="en-US" b="1" dirty="0" smtClean="0"/>
              <a:t>         we </a:t>
            </a:r>
            <a:r>
              <a:rPr lang="en-US" b="1" dirty="0"/>
              <a:t>have three forbidden reactions </a:t>
            </a:r>
            <a:r>
              <a:rPr lang="en-US" b="1" dirty="0" smtClean="0"/>
              <a:t>Fig</a:t>
            </a:r>
            <a:r>
              <a:rPr lang="ru-RU" b="1" dirty="0" smtClean="0"/>
              <a:t>.</a:t>
            </a:r>
            <a:r>
              <a:rPr lang="en-US" b="1" dirty="0" smtClean="0"/>
              <a:t>2-Fig</a:t>
            </a:r>
            <a:r>
              <a:rPr lang="ru-RU" b="1" dirty="0" smtClean="0"/>
              <a:t>.</a:t>
            </a:r>
            <a:r>
              <a:rPr lang="en-US" b="1" dirty="0" smtClean="0"/>
              <a:t>4</a:t>
            </a:r>
            <a:endParaRPr lang="en-US" b="1" dirty="0"/>
          </a:p>
          <a:p>
            <a:pPr>
              <a:buNone/>
            </a:pPr>
            <a:r>
              <a:rPr lang="en-US" b="1" dirty="0" smtClean="0"/>
              <a:t>         which </a:t>
            </a:r>
            <a:r>
              <a:rPr lang="en-US" b="1" dirty="0"/>
              <a:t>may say about quark composition of </a:t>
            </a:r>
          </a:p>
          <a:p>
            <a:pPr>
              <a:buNone/>
            </a:pPr>
            <a:r>
              <a:rPr lang="en-US" sz="4000" b="1" dirty="0"/>
              <a:t>                         proton –  </a:t>
            </a:r>
            <a:r>
              <a:rPr lang="en-US" sz="4000" b="1" dirty="0" err="1"/>
              <a:t>uud</a:t>
            </a:r>
            <a:r>
              <a:rPr lang="en-US" sz="4000" b="1" dirty="0"/>
              <a:t> </a:t>
            </a:r>
          </a:p>
          <a:p>
            <a:pPr>
              <a:buNone/>
            </a:pPr>
            <a:r>
              <a:rPr lang="en-US" sz="4000" b="1" dirty="0"/>
              <a:t>                         neutron</a:t>
            </a:r>
            <a:r>
              <a:rPr lang="ru-RU" sz="4000" b="1" dirty="0"/>
              <a:t> –</a:t>
            </a:r>
            <a:r>
              <a:rPr lang="en-US" sz="4000" b="1" dirty="0" err="1"/>
              <a:t>ddu</a:t>
            </a:r>
            <a:endParaRPr lang="en-US" sz="4000" b="1" dirty="0"/>
          </a:p>
          <a:p>
            <a:pPr>
              <a:buNone/>
            </a:pPr>
            <a:r>
              <a:rPr lang="en-US" sz="2000" b="1" dirty="0"/>
              <a:t>   </a:t>
            </a:r>
            <a:r>
              <a:rPr lang="en-US" sz="4000" b="1" dirty="0"/>
              <a:t>Two forbidden reactions gave a quark of SM with q=2/3 </a:t>
            </a:r>
            <a:r>
              <a:rPr lang="en-US" sz="4000" b="1" dirty="0" smtClean="0"/>
              <a:t>(Figs. 2-3 ) and </a:t>
            </a:r>
            <a:r>
              <a:rPr lang="en-US" sz="4000" b="1" dirty="0"/>
              <a:t>only one reaction gave </a:t>
            </a:r>
            <a:r>
              <a:rPr lang="en-US" sz="4000" b="1" dirty="0" smtClean="0"/>
              <a:t>a quark of </a:t>
            </a:r>
            <a:r>
              <a:rPr lang="en-US" sz="4000" b="1" dirty="0"/>
              <a:t>SM with q=-1/3</a:t>
            </a:r>
          </a:p>
          <a:p>
            <a:pPr marL="0" indent="0">
              <a:buNone/>
            </a:pPr>
            <a:r>
              <a:rPr lang="en-US" b="1" dirty="0" smtClean="0"/>
              <a:t>                                         </a:t>
            </a:r>
            <a:r>
              <a:rPr lang="en-US" sz="4000" b="1" dirty="0" smtClean="0"/>
              <a:t>(Fig.4)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213840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/>
          <a:lstStyle/>
          <a:p>
            <a:r>
              <a:rPr lang="en-US" b="1" dirty="0" smtClean="0"/>
              <a:t>The second conclusion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4000" b="1" dirty="0" smtClean="0"/>
              <a:t>Thus, two quarks out SM participated in principal reactions led our Universe to    its </a:t>
            </a:r>
            <a:r>
              <a:rPr lang="en-US" sz="4000" b="1" dirty="0"/>
              <a:t>m</a:t>
            </a:r>
            <a:r>
              <a:rPr lang="en-US" sz="4000" b="1" dirty="0" smtClean="0"/>
              <a:t>odern state!!               </a:t>
            </a:r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    </a:t>
            </a:r>
            <a:r>
              <a:rPr lang="en-US" sz="4000" b="1" dirty="0" smtClean="0"/>
              <a:t>q= -2/3 and q= 1/3</a:t>
            </a:r>
            <a:endParaRPr lang="ru-RU" sz="4000" b="1" dirty="0" smtClean="0"/>
          </a:p>
          <a:p>
            <a:pPr>
              <a:buNone/>
            </a:pPr>
            <a:r>
              <a:rPr lang="en-US" b="1" dirty="0" smtClean="0"/>
              <a:t>      </a:t>
            </a:r>
            <a:r>
              <a:rPr lang="en-US" sz="4000" b="1" dirty="0" smtClean="0"/>
              <a:t>Very probably that SM could work up to super symmetric regime ≈ 10</a:t>
            </a:r>
            <a:r>
              <a:rPr lang="en-US" sz="4000" b="1" baseline="30000" dirty="0" smtClean="0"/>
              <a:t>12 </a:t>
            </a:r>
            <a:r>
              <a:rPr lang="en-US" sz="4000" b="1" dirty="0" err="1" smtClean="0"/>
              <a:t>GeV</a:t>
            </a:r>
            <a:endParaRPr lang="en-US" sz="4000" b="1" dirty="0"/>
          </a:p>
          <a:p>
            <a:pPr marL="0" indent="0">
              <a:buNone/>
            </a:pPr>
            <a:r>
              <a:rPr lang="en-US" sz="4000" b="1" dirty="0" smtClean="0"/>
              <a:t> Particle physics must consist of two parts:</a:t>
            </a:r>
            <a:endParaRPr lang="ru-RU" sz="4000" b="1" dirty="0" smtClean="0"/>
          </a:p>
          <a:p>
            <a:pPr marL="0" indent="0">
              <a:buNone/>
            </a:pPr>
            <a:r>
              <a:rPr lang="ru-RU" sz="4000" b="1" dirty="0"/>
              <a:t> </a:t>
            </a:r>
            <a:r>
              <a:rPr lang="ru-RU" sz="4000" b="1" dirty="0" smtClean="0"/>
              <a:t>     </a:t>
            </a:r>
            <a:r>
              <a:rPr lang="en-US" sz="4000" b="1" dirty="0" smtClean="0"/>
              <a:t>(</a:t>
            </a:r>
            <a:r>
              <a:rPr lang="ru-RU" sz="4000" b="1" dirty="0" smtClean="0"/>
              <a:t>10</a:t>
            </a:r>
            <a:r>
              <a:rPr lang="ru-RU" sz="4000" b="1" baseline="30000" dirty="0" smtClean="0"/>
              <a:t>19 </a:t>
            </a:r>
            <a:r>
              <a:rPr lang="ru-RU" sz="4000" b="1" dirty="0" smtClean="0"/>
              <a:t>–</a:t>
            </a:r>
            <a:r>
              <a:rPr lang="en-US" sz="4000" b="1" dirty="0" smtClean="0"/>
              <a:t> </a:t>
            </a:r>
            <a:r>
              <a:rPr lang="ru-RU" sz="4000" b="1" dirty="0" smtClean="0"/>
              <a:t>10</a:t>
            </a:r>
            <a:r>
              <a:rPr lang="ru-RU" sz="4000" b="1" baseline="30000" dirty="0" smtClean="0"/>
              <a:t>12</a:t>
            </a:r>
            <a:r>
              <a:rPr lang="en-US" sz="4000" b="1" dirty="0" smtClean="0"/>
              <a:t>)</a:t>
            </a:r>
            <a:r>
              <a:rPr lang="ru-RU" sz="4000" b="1" dirty="0" smtClean="0"/>
              <a:t> </a:t>
            </a:r>
            <a:r>
              <a:rPr lang="en-US" sz="4000" b="1" dirty="0" err="1" smtClean="0"/>
              <a:t>GeV</a:t>
            </a:r>
            <a:r>
              <a:rPr lang="en-US" sz="4000" b="1" dirty="0" smtClean="0"/>
              <a:t> </a:t>
            </a:r>
            <a:r>
              <a:rPr lang="en-US" b="1" dirty="0" smtClean="0"/>
              <a:t>- </a:t>
            </a:r>
            <a:r>
              <a:rPr lang="en-US" sz="4000" b="1" dirty="0" smtClean="0"/>
              <a:t>high energy part (SS)</a:t>
            </a:r>
          </a:p>
          <a:p>
            <a:pPr marL="0" indent="0">
              <a:buNone/>
            </a:pPr>
            <a:r>
              <a:rPr lang="en-US" b="1" dirty="0" smtClean="0"/>
              <a:t>          </a:t>
            </a:r>
            <a:r>
              <a:rPr lang="en-US" sz="4000" b="1" dirty="0" smtClean="0"/>
              <a:t>&lt; 10</a:t>
            </a:r>
            <a:r>
              <a:rPr lang="en-US" sz="4000" b="1" baseline="30000" dirty="0" smtClean="0"/>
              <a:t>12</a:t>
            </a:r>
            <a:r>
              <a:rPr lang="en-US" sz="4000" b="1" dirty="0" smtClean="0"/>
              <a:t>  </a:t>
            </a:r>
            <a:r>
              <a:rPr lang="en-US" sz="4000" b="1" dirty="0" err="1" smtClean="0"/>
              <a:t>GeV</a:t>
            </a:r>
            <a:r>
              <a:rPr lang="en-US" sz="4000" b="1" dirty="0" smtClean="0"/>
              <a:t> </a:t>
            </a:r>
            <a:r>
              <a:rPr lang="ru-RU" sz="4000" b="1" dirty="0" smtClean="0"/>
              <a:t>   </a:t>
            </a:r>
            <a:r>
              <a:rPr lang="ru-RU" b="1" dirty="0" smtClean="0"/>
              <a:t>-</a:t>
            </a:r>
            <a:r>
              <a:rPr lang="en-US" b="1" dirty="0" smtClean="0"/>
              <a:t> </a:t>
            </a:r>
            <a:r>
              <a:rPr lang="en-US" sz="4000" b="1" dirty="0" smtClean="0"/>
              <a:t>low energy part –SM </a:t>
            </a:r>
          </a:p>
        </p:txBody>
      </p:sp>
    </p:spTree>
    <p:extLst>
      <p:ext uri="{BB962C8B-B14F-4D97-AF65-F5344CB8AC3E}">
        <p14:creationId xmlns:p14="http://schemas.microsoft.com/office/powerpoint/2010/main" val="1390117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SM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416126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9647905"/>
              </p:ext>
            </p:extLst>
          </p:nvPr>
        </p:nvGraphicFramePr>
        <p:xfrm>
          <a:off x="609600" y="17526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0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9647905"/>
              </p:ext>
            </p:extLst>
          </p:nvPr>
        </p:nvGraphicFramePr>
        <p:xfrm>
          <a:off x="762000" y="19050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-108520" y="836712"/>
            <a:ext cx="9361040" cy="602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      SM – the strict theory of elementary         </a:t>
            </a:r>
          </a:p>
          <a:p>
            <a:pPr marL="0" indent="0">
              <a:buNone/>
            </a:pPr>
            <a:r>
              <a:rPr lang="en-US" sz="4000" b="1" dirty="0"/>
              <a:t> </a:t>
            </a:r>
            <a:r>
              <a:rPr lang="en-US" sz="4000" b="1" dirty="0" smtClean="0"/>
              <a:t>  particles physics which is incredible exact  </a:t>
            </a:r>
          </a:p>
          <a:p>
            <a:pPr marL="0" indent="0">
              <a:buNone/>
            </a:pPr>
            <a:r>
              <a:rPr lang="en-US" sz="4000" b="1" dirty="0"/>
              <a:t> </a:t>
            </a:r>
            <a:r>
              <a:rPr lang="en-US" sz="4000" b="1" dirty="0" smtClean="0"/>
              <a:t>        in its prediction. It consists of 17 fundamental particles: 6 quarks,  6 leptons and 5 bosons. Last 50 years this system      </a:t>
            </a:r>
          </a:p>
          <a:p>
            <a:pPr marL="0" indent="0">
              <a:buNone/>
            </a:pPr>
            <a:r>
              <a:rPr lang="en-US" sz="4000" b="1" dirty="0"/>
              <a:t> </a:t>
            </a:r>
            <a:r>
              <a:rPr lang="en-US" sz="4000" b="1" dirty="0" smtClean="0"/>
              <a:t>  jointed elementary particle physics in single theory which explains all that we are seeing in the Universe</a:t>
            </a:r>
            <a:r>
              <a:rPr lang="ru-RU" sz="4000" b="1" dirty="0" smtClean="0"/>
              <a:t> </a:t>
            </a:r>
            <a:r>
              <a:rPr lang="en-US" sz="4000" b="1" dirty="0" smtClean="0"/>
              <a:t>besides DE, DM.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831671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52128"/>
          </a:xfrm>
        </p:spPr>
        <p:txBody>
          <a:bodyPr/>
          <a:lstStyle/>
          <a:p>
            <a:r>
              <a:rPr lang="en-US" b="1" dirty="0" smtClean="0"/>
              <a:t>SM</a:t>
            </a:r>
            <a:endParaRPr lang="ru-RU" b="1" dirty="0"/>
          </a:p>
        </p:txBody>
      </p:sp>
      <p:pic>
        <p:nvPicPr>
          <p:cNvPr id="4" name="Объект 3" descr="https://avatars.mds.yandex.net/get-zen_doc/3958762/pub_5f99ede80e34a96ab337394c_5f99f6c92603b20d51f80fea/scale_1200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434" y="1125538"/>
            <a:ext cx="5791181" cy="57324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1796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next fundamental level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24544" y="692696"/>
            <a:ext cx="9721080" cy="61653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     </a:t>
            </a:r>
            <a:r>
              <a:rPr lang="en-US" sz="4000" b="1" dirty="0" smtClean="0"/>
              <a:t>DM </a:t>
            </a:r>
            <a:r>
              <a:rPr lang="en-US" sz="4000" b="1" dirty="0"/>
              <a:t>particles from </a:t>
            </a:r>
            <a:r>
              <a:rPr lang="en-US" sz="4000" b="1" dirty="0" err="1"/>
              <a:t>familons</a:t>
            </a:r>
            <a:r>
              <a:rPr lang="en-US" sz="4000" b="1" dirty="0"/>
              <a:t>, existence of </a:t>
            </a:r>
            <a:r>
              <a:rPr lang="en-US" sz="4000" b="1" dirty="0" smtClean="0"/>
              <a:t>   </a:t>
            </a:r>
          </a:p>
          <a:p>
            <a:pPr marL="0" indent="0">
              <a:buNone/>
            </a:pPr>
            <a:r>
              <a:rPr lang="en-US" sz="4000" b="1" dirty="0"/>
              <a:t> </a:t>
            </a:r>
            <a:r>
              <a:rPr lang="en-US" sz="4000" b="1" dirty="0" smtClean="0"/>
              <a:t>  three </a:t>
            </a:r>
            <a:r>
              <a:rPr lang="en-US" sz="4000" b="1" dirty="0"/>
              <a:t>generations of </a:t>
            </a:r>
            <a:r>
              <a:rPr lang="en-US" sz="4000" b="1" dirty="0" smtClean="0"/>
              <a:t>particl</a:t>
            </a:r>
            <a:r>
              <a:rPr lang="en-US" sz="4000" b="1" dirty="0"/>
              <a:t>e</a:t>
            </a:r>
            <a:r>
              <a:rPr lang="en-US" sz="4000" b="1" dirty="0" smtClean="0"/>
              <a:t>, existence of distinguished scales </a:t>
            </a:r>
            <a:r>
              <a:rPr lang="en-US" sz="4000" b="1" dirty="0"/>
              <a:t>in the Universe, a fractal </a:t>
            </a:r>
            <a:r>
              <a:rPr lang="en-US" sz="4000" b="1" dirty="0" smtClean="0"/>
              <a:t>  </a:t>
            </a:r>
          </a:p>
          <a:p>
            <a:pPr marL="0" indent="0">
              <a:buNone/>
            </a:pPr>
            <a:r>
              <a:rPr lang="en-US" sz="4000" b="1" dirty="0"/>
              <a:t> </a:t>
            </a:r>
            <a:r>
              <a:rPr lang="en-US" sz="4000" b="1" dirty="0" smtClean="0"/>
              <a:t>distribution </a:t>
            </a:r>
            <a:r>
              <a:rPr lang="en-US" sz="4000" b="1" dirty="0"/>
              <a:t>of baryons and DM structures </a:t>
            </a:r>
            <a:r>
              <a:rPr lang="en-US" sz="4000" b="1" dirty="0" smtClean="0"/>
              <a:t>  are </a:t>
            </a:r>
            <a:r>
              <a:rPr lang="en-US" sz="4000" b="1" dirty="0"/>
              <a:t>the natural phenomenon in a composite (</a:t>
            </a:r>
            <a:r>
              <a:rPr lang="en-US" sz="4000" b="1" dirty="0" err="1"/>
              <a:t>preon</a:t>
            </a:r>
            <a:r>
              <a:rPr lang="en-US" sz="4000" b="1" dirty="0"/>
              <a:t>) model of elementary </a:t>
            </a:r>
            <a:r>
              <a:rPr lang="en-US" sz="4000" b="1" dirty="0" smtClean="0"/>
              <a:t>particles. B., </a:t>
            </a:r>
            <a:r>
              <a:rPr lang="en-US" sz="4000" b="1" dirty="0" err="1" smtClean="0"/>
              <a:t>Lalakulich</a:t>
            </a:r>
            <a:r>
              <a:rPr lang="en-US" sz="4000" b="1" dirty="0" smtClean="0"/>
              <a:t>, </a:t>
            </a:r>
            <a:r>
              <a:rPr lang="en-US" sz="4000" b="1" dirty="0" err="1" smtClean="0"/>
              <a:t>Ponomarev</a:t>
            </a:r>
            <a:r>
              <a:rPr lang="en-US" sz="4000" b="1" dirty="0" smtClean="0"/>
              <a:t>, </a:t>
            </a:r>
            <a:r>
              <a:rPr lang="en-US" sz="4000" b="1" dirty="0" err="1"/>
              <a:t>Vereshkov</a:t>
            </a:r>
            <a:r>
              <a:rPr lang="en-US" sz="4000" b="1" dirty="0"/>
              <a:t> G. </a:t>
            </a:r>
            <a:r>
              <a:rPr lang="en-US" sz="4000" b="1" dirty="0" err="1"/>
              <a:t>Familon</a:t>
            </a:r>
            <a:r>
              <a:rPr lang="en-US" sz="4000" b="1" dirty="0"/>
              <a:t> </a:t>
            </a:r>
            <a:r>
              <a:rPr lang="en-US" sz="4000" b="1" dirty="0" smtClean="0"/>
              <a:t>   model </a:t>
            </a:r>
            <a:r>
              <a:rPr lang="en-US" sz="4000" b="1" dirty="0"/>
              <a:t>of dark </a:t>
            </a:r>
            <a:r>
              <a:rPr lang="en-US" sz="4000" b="1" dirty="0" smtClean="0"/>
              <a:t>matter</a:t>
            </a:r>
            <a:r>
              <a:rPr lang="ru-RU" sz="4000" b="1" dirty="0" smtClean="0"/>
              <a:t>. </a:t>
            </a:r>
            <a:r>
              <a:rPr lang="en-US" sz="4000" b="1" dirty="0" smtClean="0"/>
              <a:t> Astron. </a:t>
            </a:r>
            <a:r>
              <a:rPr lang="en-US" sz="4000" b="1" dirty="0" err="1" smtClean="0"/>
              <a:t>Astrophys</a:t>
            </a:r>
            <a:r>
              <a:rPr lang="en-US" sz="4000" b="1" dirty="0" smtClean="0"/>
              <a:t>. Transactions </a:t>
            </a:r>
            <a:r>
              <a:rPr lang="en-US" sz="4000" b="1" dirty="0"/>
              <a:t>2004, 23, </a:t>
            </a:r>
            <a:r>
              <a:rPr lang="en-US" sz="4000" b="1" dirty="0" smtClean="0"/>
              <a:t>453-461.</a:t>
            </a:r>
            <a:endParaRPr lang="ru-RU" sz="4000" dirty="0"/>
          </a:p>
          <a:p>
            <a:r>
              <a:rPr lang="en-US" sz="4000" b="1" dirty="0"/>
              <a:t> </a:t>
            </a:r>
            <a:endParaRPr lang="ru-RU" sz="40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640787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en-US" b="1" dirty="0" smtClean="0"/>
              <a:t>Particles of SM from </a:t>
            </a:r>
            <a:r>
              <a:rPr lang="en-US" b="1" dirty="0" err="1" smtClean="0"/>
              <a:t>preons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b="1" dirty="0" smtClean="0"/>
              <a:t>The </a:t>
            </a:r>
            <a:r>
              <a:rPr lang="en-US" b="1" dirty="0"/>
              <a:t>whole set of elementary particles can be </a:t>
            </a:r>
            <a:r>
              <a:rPr lang="en-US" b="1" dirty="0" smtClean="0"/>
              <a:t>       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described </a:t>
            </a:r>
            <a:r>
              <a:rPr lang="en-US" b="1" dirty="0"/>
              <a:t>in </a:t>
            </a:r>
            <a:r>
              <a:rPr lang="en-US" b="1" dirty="0" smtClean="0"/>
              <a:t>  the  </a:t>
            </a:r>
            <a:r>
              <a:rPr lang="en-US" b="1" dirty="0" err="1" smtClean="0"/>
              <a:t>preon</a:t>
            </a:r>
            <a:r>
              <a:rPr lang="en-US" b="1" dirty="0" smtClean="0"/>
              <a:t> version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Particle  </a:t>
            </a:r>
            <a:r>
              <a:rPr lang="en-US" b="1" dirty="0"/>
              <a:t> </a:t>
            </a:r>
            <a:r>
              <a:rPr lang="en-US" b="1" dirty="0" smtClean="0"/>
              <a:t>                </a:t>
            </a:r>
            <a:r>
              <a:rPr lang="en-US" b="1" dirty="0" err="1" smtClean="0"/>
              <a:t>Preon</a:t>
            </a:r>
            <a:r>
              <a:rPr lang="en-US" b="1" dirty="0" smtClean="0"/>
              <a:t> </a:t>
            </a:r>
            <a:r>
              <a:rPr lang="en-US" b="1" dirty="0"/>
              <a:t>composition          </a:t>
            </a:r>
            <a:r>
              <a:rPr lang="en-US" b="1" dirty="0" smtClean="0"/>
              <a:t>  Electric </a:t>
            </a:r>
            <a:r>
              <a:rPr lang="ru-RU" b="1" dirty="0" smtClean="0"/>
              <a:t>с</a:t>
            </a:r>
            <a:r>
              <a:rPr lang="en-US" b="1" dirty="0" smtClean="0"/>
              <a:t>h.</a:t>
            </a:r>
            <a:endParaRPr lang="ru-RU" dirty="0"/>
          </a:p>
          <a:p>
            <a:pPr marL="0" indent="0">
              <a:buNone/>
            </a:pPr>
            <a:r>
              <a:rPr lang="en-US" b="1" dirty="0"/>
              <a:t>Positron                              </a:t>
            </a:r>
            <a:r>
              <a:rPr lang="en-US" b="1" dirty="0" smtClean="0"/>
              <a:t>  </a:t>
            </a:r>
            <a:r>
              <a:rPr lang="en-US" b="1" dirty="0"/>
              <a:t>+ + +                                </a:t>
            </a:r>
            <a:r>
              <a:rPr lang="en-US" b="1" dirty="0" smtClean="0"/>
              <a:t>      +1                         </a:t>
            </a:r>
            <a:endParaRPr lang="ru-RU" dirty="0"/>
          </a:p>
          <a:p>
            <a:pPr marL="0" indent="0">
              <a:buNone/>
            </a:pPr>
            <a:r>
              <a:rPr lang="en-US" b="1" dirty="0" smtClean="0"/>
              <a:t> Down </a:t>
            </a:r>
            <a:r>
              <a:rPr lang="en-US" b="1" dirty="0"/>
              <a:t>quark                       </a:t>
            </a:r>
            <a:r>
              <a:rPr lang="en-US" b="1" dirty="0" smtClean="0"/>
              <a:t> </a:t>
            </a:r>
            <a:r>
              <a:rPr lang="en-US" b="1" dirty="0"/>
              <a:t>- □□                                </a:t>
            </a:r>
            <a:r>
              <a:rPr lang="en-US" b="1" dirty="0" smtClean="0"/>
              <a:t>      -1/3                     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Upper </a:t>
            </a:r>
            <a:r>
              <a:rPr lang="en-US" b="1" dirty="0"/>
              <a:t>antiquark                 </a:t>
            </a:r>
            <a:r>
              <a:rPr lang="en-US" b="1" dirty="0" smtClean="0"/>
              <a:t> - </a:t>
            </a:r>
            <a:r>
              <a:rPr lang="en-US" b="1" dirty="0"/>
              <a:t>- □                                      </a:t>
            </a:r>
            <a:r>
              <a:rPr lang="en-US" b="1" dirty="0" smtClean="0"/>
              <a:t>-2/3  </a:t>
            </a:r>
            <a:endParaRPr lang="ru-RU" dirty="0"/>
          </a:p>
          <a:p>
            <a:pPr marL="0" indent="0">
              <a:buNone/>
            </a:pPr>
            <a:r>
              <a:rPr lang="en-US" b="1" dirty="0"/>
              <a:t>Electronic antineutrino     </a:t>
            </a:r>
            <a:r>
              <a:rPr lang="en-US" b="1" dirty="0" smtClean="0"/>
              <a:t> </a:t>
            </a:r>
            <a:r>
              <a:rPr lang="en-US" b="1" dirty="0"/>
              <a:t>□□□                                        </a:t>
            </a:r>
            <a:r>
              <a:rPr lang="en-US" b="1" dirty="0" smtClean="0"/>
              <a:t>0                   </a:t>
            </a:r>
            <a:endParaRPr lang="ru-RU" dirty="0"/>
          </a:p>
          <a:p>
            <a:pPr marL="0" indent="0">
              <a:buNone/>
            </a:pPr>
            <a:r>
              <a:rPr lang="en-US" b="1" dirty="0" smtClean="0"/>
              <a:t>    W</a:t>
            </a:r>
            <a:r>
              <a:rPr lang="en-US" b="1" baseline="30000" dirty="0"/>
              <a:t>+</a:t>
            </a:r>
            <a:r>
              <a:rPr lang="en-US" b="1" dirty="0"/>
              <a:t>                                   </a:t>
            </a:r>
            <a:r>
              <a:rPr lang="en-US" b="1" dirty="0" smtClean="0"/>
              <a:t> </a:t>
            </a:r>
            <a:r>
              <a:rPr lang="en-US" b="1" dirty="0"/>
              <a:t>+ + + 0 0 0                                </a:t>
            </a:r>
            <a:r>
              <a:rPr lang="en-US" b="1" dirty="0" smtClean="0"/>
              <a:t>+1                  </a:t>
            </a:r>
            <a:endParaRPr lang="ru-RU" dirty="0"/>
          </a:p>
          <a:p>
            <a:pPr marL="0" indent="0">
              <a:buNone/>
            </a:pPr>
            <a:r>
              <a:rPr lang="en-US" b="1" dirty="0" smtClean="0"/>
              <a:t>    γ                                            </a:t>
            </a:r>
            <a:r>
              <a:rPr lang="en-US" b="1" dirty="0"/>
              <a:t>+ -                                           </a:t>
            </a:r>
            <a:r>
              <a:rPr lang="en-US" b="1" dirty="0" smtClean="0"/>
              <a:t>0                 </a:t>
            </a:r>
            <a:endParaRPr lang="ru-RU" dirty="0"/>
          </a:p>
          <a:p>
            <a:endParaRPr lang="en-US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48909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en-US" b="1" dirty="0" smtClean="0"/>
              <a:t>Internal structure of SM particles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</a:t>
            </a:r>
            <a:r>
              <a:rPr lang="en-US" b="1" dirty="0" smtClean="0"/>
              <a:t>e </a:t>
            </a:r>
            <a:r>
              <a:rPr lang="en-US" b="1" dirty="0"/>
              <a:t>considered the simplest boson-fermion-</a:t>
            </a:r>
            <a:r>
              <a:rPr lang="en-US" b="1" dirty="0" err="1"/>
              <a:t>preon</a:t>
            </a:r>
            <a:r>
              <a:rPr lang="en-US" b="1" dirty="0"/>
              <a:t> model of left chiral quarks and leptons. The basic elements of this model are the chiral fermion </a:t>
            </a:r>
            <a:r>
              <a:rPr lang="en-US" b="1" dirty="0" err="1"/>
              <a:t>preons</a:t>
            </a:r>
            <a:r>
              <a:rPr lang="en-US" b="1" dirty="0"/>
              <a:t> U</a:t>
            </a:r>
            <a:r>
              <a:rPr lang="en-US" b="1" baseline="30000" dirty="0"/>
              <a:t>α</a:t>
            </a:r>
            <a:r>
              <a:rPr lang="en-US" b="1" baseline="-25000" dirty="0"/>
              <a:t>L  </a:t>
            </a:r>
            <a:r>
              <a:rPr lang="en-US" b="1" dirty="0"/>
              <a:t>D</a:t>
            </a:r>
            <a:r>
              <a:rPr lang="en-US" b="1" baseline="30000" dirty="0"/>
              <a:t>α</a:t>
            </a:r>
            <a:r>
              <a:rPr lang="en-US" b="1" baseline="-25000" dirty="0"/>
              <a:t>L </a:t>
            </a:r>
            <a:r>
              <a:rPr lang="en-US" b="1" dirty="0"/>
              <a:t> and the scalar </a:t>
            </a:r>
            <a:r>
              <a:rPr lang="en-US" b="1" dirty="0" err="1"/>
              <a:t>preons</a:t>
            </a:r>
            <a:r>
              <a:rPr lang="en-US" b="1" dirty="0"/>
              <a:t> of quark </a:t>
            </a:r>
            <a:r>
              <a:rPr lang="en-US" b="1" dirty="0" err="1"/>
              <a:t>φ</a:t>
            </a:r>
            <a:r>
              <a:rPr lang="en-US" b="1" baseline="30000" dirty="0" err="1"/>
              <a:t>i</a:t>
            </a:r>
            <a:r>
              <a:rPr lang="en-US" b="1" baseline="30000" dirty="0"/>
              <a:t>α</a:t>
            </a:r>
            <a:r>
              <a:rPr lang="en-US" b="1" baseline="-25000" dirty="0"/>
              <a:t>a</a:t>
            </a:r>
            <a:r>
              <a:rPr lang="en-US" b="1" dirty="0"/>
              <a:t>  type and  lepton   χ</a:t>
            </a:r>
            <a:r>
              <a:rPr lang="en-US" b="1" baseline="30000" dirty="0"/>
              <a:t>α</a:t>
            </a:r>
            <a:r>
              <a:rPr lang="en-US" b="1" baseline="-25000" dirty="0"/>
              <a:t>l</a:t>
            </a:r>
            <a:r>
              <a:rPr lang="en-US" b="1" dirty="0"/>
              <a:t>  type. Then, in this model, the internal structure of elementary particles is:</a:t>
            </a:r>
            <a:endParaRPr lang="ru-RU" b="1" dirty="0"/>
          </a:p>
          <a:p>
            <a:r>
              <a:rPr lang="en-US" b="1" dirty="0" err="1"/>
              <a:t>u</a:t>
            </a:r>
            <a:r>
              <a:rPr lang="en-US" b="1" baseline="30000" dirty="0" err="1"/>
              <a:t>i</a:t>
            </a:r>
            <a:r>
              <a:rPr lang="en-US" b="1" baseline="-25000" dirty="0" err="1"/>
              <a:t>La</a:t>
            </a:r>
            <a:r>
              <a:rPr lang="en-US" b="1" dirty="0"/>
              <a:t> = U</a:t>
            </a:r>
            <a:r>
              <a:rPr lang="en-US" b="1" baseline="30000" dirty="0"/>
              <a:t>α</a:t>
            </a:r>
            <a:r>
              <a:rPr lang="en-US" b="1" baseline="-25000" dirty="0"/>
              <a:t>L </a:t>
            </a:r>
            <a:r>
              <a:rPr lang="en-US" b="1" dirty="0"/>
              <a:t> </a:t>
            </a:r>
            <a:r>
              <a:rPr lang="en-US" b="1" dirty="0" err="1"/>
              <a:t>φ</a:t>
            </a:r>
            <a:r>
              <a:rPr lang="en-US" b="1" baseline="-25000" dirty="0" err="1"/>
              <a:t>a</a:t>
            </a:r>
            <a:r>
              <a:rPr lang="en-US" b="1" baseline="30000" dirty="0" err="1"/>
              <a:t>+i</a:t>
            </a:r>
            <a:r>
              <a:rPr lang="en-US" b="1" baseline="30000" dirty="0"/>
              <a:t>αa</a:t>
            </a:r>
            <a:r>
              <a:rPr lang="en-US" b="1" dirty="0"/>
              <a:t>      u</a:t>
            </a:r>
            <a:r>
              <a:rPr lang="en-US" b="1" baseline="30000" dirty="0"/>
              <a:t>i</a:t>
            </a:r>
            <a:r>
              <a:rPr lang="en-US" b="1" baseline="-25000" dirty="0"/>
              <a:t>La</a:t>
            </a:r>
            <a:r>
              <a:rPr lang="en-US" b="1" dirty="0"/>
              <a:t> = (u</a:t>
            </a:r>
            <a:r>
              <a:rPr lang="en-US" b="1" baseline="30000" dirty="0"/>
              <a:t>i</a:t>
            </a:r>
            <a:r>
              <a:rPr lang="en-US" b="1" baseline="-25000" dirty="0"/>
              <a:t>L</a:t>
            </a:r>
            <a:r>
              <a:rPr lang="en-US" b="1" dirty="0"/>
              <a:t>, c</a:t>
            </a:r>
            <a:r>
              <a:rPr lang="en-US" b="1" baseline="30000" dirty="0"/>
              <a:t>i</a:t>
            </a:r>
            <a:r>
              <a:rPr lang="en-US" b="1" baseline="-25000" dirty="0"/>
              <a:t>L</a:t>
            </a:r>
            <a:r>
              <a:rPr lang="en-US" b="1" dirty="0"/>
              <a:t>, t</a:t>
            </a:r>
            <a:r>
              <a:rPr lang="en-US" b="1" baseline="30000" dirty="0"/>
              <a:t>i</a:t>
            </a:r>
            <a:r>
              <a:rPr lang="en-US" b="1" baseline="-25000" dirty="0"/>
              <a:t>L</a:t>
            </a:r>
            <a:r>
              <a:rPr lang="en-US" b="1" dirty="0"/>
              <a:t>)                                                                          </a:t>
            </a:r>
            <a:endParaRPr lang="ru-RU" dirty="0"/>
          </a:p>
          <a:p>
            <a:r>
              <a:rPr lang="en-US" b="1" dirty="0" err="1" smtClean="0"/>
              <a:t>d</a:t>
            </a:r>
            <a:r>
              <a:rPr lang="en-US" b="1" baseline="30000" dirty="0" err="1" smtClean="0"/>
              <a:t>i</a:t>
            </a:r>
            <a:r>
              <a:rPr lang="en-US" b="1" baseline="-25000" dirty="0" err="1" smtClean="0"/>
              <a:t>La</a:t>
            </a:r>
            <a:r>
              <a:rPr lang="en-US" b="1" dirty="0" smtClean="0"/>
              <a:t> </a:t>
            </a:r>
            <a:r>
              <a:rPr lang="en-US" b="1" dirty="0"/>
              <a:t>= D</a:t>
            </a:r>
            <a:r>
              <a:rPr lang="en-US" b="1" baseline="30000" dirty="0"/>
              <a:t>α</a:t>
            </a:r>
            <a:r>
              <a:rPr lang="en-US" b="1" baseline="-25000" dirty="0"/>
              <a:t>L </a:t>
            </a:r>
            <a:r>
              <a:rPr lang="en-US" b="1" dirty="0" err="1"/>
              <a:t>φ</a:t>
            </a:r>
            <a:r>
              <a:rPr lang="en-US" b="1" baseline="-25000" dirty="0" err="1"/>
              <a:t>a</a:t>
            </a:r>
            <a:r>
              <a:rPr lang="en-US" b="1" baseline="30000" dirty="0" err="1"/>
              <a:t>+i</a:t>
            </a:r>
            <a:r>
              <a:rPr lang="en-US" b="1" baseline="30000" dirty="0"/>
              <a:t>αa</a:t>
            </a:r>
            <a:r>
              <a:rPr lang="en-US" b="1" dirty="0"/>
              <a:t>      d</a:t>
            </a:r>
            <a:r>
              <a:rPr lang="en-US" b="1" baseline="30000" dirty="0"/>
              <a:t>i</a:t>
            </a:r>
            <a:r>
              <a:rPr lang="en-US" b="1" baseline="-25000" dirty="0"/>
              <a:t>La</a:t>
            </a:r>
            <a:r>
              <a:rPr lang="en-US" b="1" dirty="0"/>
              <a:t> = (d</a:t>
            </a:r>
            <a:r>
              <a:rPr lang="en-US" b="1" baseline="30000" dirty="0"/>
              <a:t>i</a:t>
            </a:r>
            <a:r>
              <a:rPr lang="en-US" b="1" baseline="-25000" dirty="0"/>
              <a:t>L</a:t>
            </a:r>
            <a:r>
              <a:rPr lang="en-US" b="1" dirty="0"/>
              <a:t>, s</a:t>
            </a:r>
            <a:r>
              <a:rPr lang="en-US" b="1" baseline="30000" dirty="0"/>
              <a:t>i</a:t>
            </a:r>
            <a:r>
              <a:rPr lang="en-US" b="1" baseline="-25000" dirty="0"/>
              <a:t>L</a:t>
            </a:r>
            <a:r>
              <a:rPr lang="en-US" b="1" dirty="0"/>
              <a:t>, b</a:t>
            </a:r>
            <a:r>
              <a:rPr lang="en-US" b="1" baseline="30000" dirty="0"/>
              <a:t>i</a:t>
            </a:r>
            <a:r>
              <a:rPr lang="en-US" b="1" baseline="-25000" dirty="0"/>
              <a:t>L</a:t>
            </a:r>
            <a:r>
              <a:rPr lang="en-US" dirty="0"/>
              <a:t>)                                                                         </a:t>
            </a:r>
            <a:endParaRPr lang="ru-RU" dirty="0"/>
          </a:p>
          <a:p>
            <a:r>
              <a:rPr lang="en-US" b="1" dirty="0"/>
              <a:t> </a:t>
            </a:r>
            <a:r>
              <a:rPr lang="en-US" b="1" dirty="0" err="1"/>
              <a:t>ν</a:t>
            </a:r>
            <a:r>
              <a:rPr lang="en-US" b="1" baseline="30000" dirty="0" err="1"/>
              <a:t>i</a:t>
            </a:r>
            <a:r>
              <a:rPr lang="en-US" b="1" baseline="-25000" dirty="0" err="1"/>
              <a:t>Ll</a:t>
            </a:r>
            <a:r>
              <a:rPr lang="en-US" b="1" baseline="-25000" dirty="0"/>
              <a:t> </a:t>
            </a:r>
            <a:r>
              <a:rPr lang="en-US" b="1" dirty="0"/>
              <a:t>= U</a:t>
            </a:r>
            <a:r>
              <a:rPr lang="en-US" b="1" baseline="30000" dirty="0"/>
              <a:t>α</a:t>
            </a:r>
            <a:r>
              <a:rPr lang="en-US" b="1" baseline="-25000" dirty="0"/>
              <a:t>L </a:t>
            </a:r>
            <a:r>
              <a:rPr lang="en-US" b="1" dirty="0"/>
              <a:t> χ</a:t>
            </a:r>
            <a:r>
              <a:rPr lang="en-US" b="1" baseline="30000" dirty="0"/>
              <a:t>α</a:t>
            </a:r>
            <a:r>
              <a:rPr lang="en-US" b="1" baseline="-25000" dirty="0"/>
              <a:t>l</a:t>
            </a:r>
            <a:r>
              <a:rPr lang="en-US" b="1" dirty="0"/>
              <a:t>          </a:t>
            </a:r>
            <a:r>
              <a:rPr lang="en-US" b="1" dirty="0" smtClean="0"/>
              <a:t>  </a:t>
            </a:r>
            <a:r>
              <a:rPr lang="en-US" b="1" dirty="0" err="1"/>
              <a:t>ν</a:t>
            </a:r>
            <a:r>
              <a:rPr lang="en-US" b="1" baseline="30000" dirty="0" err="1"/>
              <a:t>i</a:t>
            </a:r>
            <a:r>
              <a:rPr lang="en-US" b="1" baseline="-25000" dirty="0" err="1"/>
              <a:t>Ll</a:t>
            </a:r>
            <a:r>
              <a:rPr lang="en-US" b="1" dirty="0"/>
              <a:t> = </a:t>
            </a:r>
            <a:r>
              <a:rPr lang="en-US" b="1" dirty="0" err="1"/>
              <a:t>ν</a:t>
            </a:r>
            <a:r>
              <a:rPr lang="en-US" b="1" baseline="-25000" dirty="0" err="1"/>
              <a:t>Le</a:t>
            </a:r>
            <a:r>
              <a:rPr lang="en-US" b="1" dirty="0"/>
              <a:t> , </a:t>
            </a:r>
            <a:r>
              <a:rPr lang="en-US" b="1" dirty="0" err="1"/>
              <a:t>ν</a:t>
            </a:r>
            <a:r>
              <a:rPr lang="en-US" b="1" baseline="-25000" dirty="0" err="1"/>
              <a:t>Lμ</a:t>
            </a:r>
            <a:r>
              <a:rPr lang="en-US" b="1" baseline="-25000" dirty="0"/>
              <a:t> </a:t>
            </a:r>
            <a:r>
              <a:rPr lang="en-US" b="1" dirty="0"/>
              <a:t>,</a:t>
            </a:r>
            <a:r>
              <a:rPr lang="en-US" b="1" dirty="0" err="1"/>
              <a:t>ν</a:t>
            </a:r>
            <a:r>
              <a:rPr lang="en-US" b="1" baseline="-25000" dirty="0" err="1"/>
              <a:t>Lτ</a:t>
            </a:r>
            <a:r>
              <a:rPr lang="en-US" b="1" dirty="0"/>
              <a:t>                                                               </a:t>
            </a:r>
            <a:endParaRPr lang="ru-RU" dirty="0"/>
          </a:p>
          <a:p>
            <a:r>
              <a:rPr lang="en-US" b="1" dirty="0"/>
              <a:t> </a:t>
            </a:r>
            <a:r>
              <a:rPr lang="en-US" b="1" dirty="0" err="1"/>
              <a:t>l</a:t>
            </a:r>
            <a:r>
              <a:rPr lang="en-US" b="1" baseline="30000" dirty="0" err="1"/>
              <a:t>i</a:t>
            </a:r>
            <a:r>
              <a:rPr lang="en-US" b="1" baseline="-25000" dirty="0" err="1"/>
              <a:t>Ll</a:t>
            </a:r>
            <a:r>
              <a:rPr lang="en-US" b="1" dirty="0"/>
              <a:t> = D</a:t>
            </a:r>
            <a:r>
              <a:rPr lang="en-US" b="1" baseline="30000" dirty="0"/>
              <a:t>α</a:t>
            </a:r>
            <a:r>
              <a:rPr lang="en-US" b="1" baseline="-25000" dirty="0"/>
              <a:t>L </a:t>
            </a:r>
            <a:r>
              <a:rPr lang="en-US" b="1" dirty="0"/>
              <a:t>χ</a:t>
            </a:r>
            <a:r>
              <a:rPr lang="en-US" b="1" baseline="30000" dirty="0"/>
              <a:t>α</a:t>
            </a:r>
            <a:r>
              <a:rPr lang="en-US" b="1" baseline="-25000" dirty="0"/>
              <a:t>l</a:t>
            </a:r>
            <a:r>
              <a:rPr lang="en-US" b="1" dirty="0"/>
              <a:t>              </a:t>
            </a:r>
            <a:r>
              <a:rPr lang="en-US" b="1" dirty="0" err="1"/>
              <a:t>l</a:t>
            </a:r>
            <a:r>
              <a:rPr lang="en-US" b="1" baseline="30000" dirty="0" err="1"/>
              <a:t>i</a:t>
            </a:r>
            <a:r>
              <a:rPr lang="en-US" b="1" baseline="-25000" dirty="0" err="1"/>
              <a:t>Ll</a:t>
            </a:r>
            <a:r>
              <a:rPr lang="en-US" b="1" baseline="-25000" dirty="0"/>
              <a:t> </a:t>
            </a:r>
            <a:r>
              <a:rPr lang="en-US" b="1" dirty="0"/>
              <a:t>= (</a:t>
            </a:r>
            <a:r>
              <a:rPr lang="en-US" b="1" dirty="0" err="1"/>
              <a:t>e</a:t>
            </a:r>
            <a:r>
              <a:rPr lang="en-US" b="1" baseline="-25000" dirty="0" err="1"/>
              <a:t>L</a:t>
            </a:r>
            <a:r>
              <a:rPr lang="en-US" b="1" baseline="-25000" dirty="0"/>
              <a:t> </a:t>
            </a:r>
            <a:r>
              <a:rPr lang="en-US" b="1" dirty="0"/>
              <a:t>, </a:t>
            </a:r>
            <a:r>
              <a:rPr lang="en-US" b="1" dirty="0" err="1"/>
              <a:t>μ</a:t>
            </a:r>
            <a:r>
              <a:rPr lang="en-US" b="1" baseline="-25000" dirty="0" err="1"/>
              <a:t>L</a:t>
            </a:r>
            <a:r>
              <a:rPr lang="en-US" b="1" baseline="-25000" dirty="0"/>
              <a:t> </a:t>
            </a:r>
            <a:r>
              <a:rPr lang="en-US" b="1" dirty="0"/>
              <a:t>, </a:t>
            </a:r>
            <a:r>
              <a:rPr lang="en-US" b="1" dirty="0" err="1"/>
              <a:t>τ</a:t>
            </a:r>
            <a:r>
              <a:rPr lang="en-US" b="1" baseline="-25000" dirty="0" err="1"/>
              <a:t>L</a:t>
            </a:r>
            <a:r>
              <a:rPr lang="en-US" b="1" dirty="0"/>
              <a:t>)                                                                          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9722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843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Why modernization of SM is necessary</a:t>
            </a:r>
            <a:r>
              <a:rPr lang="ru-RU" b="1" dirty="0" smtClean="0"/>
              <a:t>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52536" y="1340768"/>
            <a:ext cx="9649072" cy="5517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            </a:t>
            </a:r>
            <a:r>
              <a:rPr lang="en-US" sz="4000" b="1" dirty="0" smtClean="0"/>
              <a:t>Some astrophysical phenomena     </a:t>
            </a:r>
          </a:p>
          <a:p>
            <a:pPr marL="0" indent="0">
              <a:buNone/>
            </a:pPr>
            <a:r>
              <a:rPr lang="en-US" sz="4000" b="1" dirty="0"/>
              <a:t> </a:t>
            </a:r>
            <a:r>
              <a:rPr lang="en-US" sz="4000" b="1" dirty="0" smtClean="0"/>
              <a:t>         </a:t>
            </a:r>
            <a:r>
              <a:rPr lang="ru-RU" sz="4000" b="1" dirty="0" smtClean="0"/>
              <a:t>«</a:t>
            </a:r>
            <a:r>
              <a:rPr lang="en-US" sz="4000" b="1" dirty="0" smtClean="0"/>
              <a:t>request</a:t>
            </a:r>
            <a:r>
              <a:rPr lang="ru-RU" sz="4000" b="1" dirty="0" smtClean="0"/>
              <a:t>»</a:t>
            </a:r>
            <a:r>
              <a:rPr lang="en-US" sz="4000" b="1" dirty="0" smtClean="0"/>
              <a:t> an </a:t>
            </a:r>
            <a:r>
              <a:rPr lang="ru-RU" sz="4000" b="1" dirty="0" smtClean="0"/>
              <a:t> </a:t>
            </a:r>
            <a:r>
              <a:rPr lang="en-US" sz="4000" b="1" dirty="0" smtClean="0"/>
              <a:t>expansion of</a:t>
            </a:r>
            <a:r>
              <a:rPr lang="ru-RU" sz="4000" b="1" dirty="0" smtClean="0"/>
              <a:t> </a:t>
            </a:r>
            <a:r>
              <a:rPr lang="en-US" sz="4000" b="1" dirty="0" smtClean="0"/>
              <a:t>the SM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</a:t>
            </a:r>
            <a:r>
              <a:rPr lang="en-US" sz="4000" b="1" dirty="0" smtClean="0"/>
              <a:t> </a:t>
            </a:r>
            <a:r>
              <a:rPr lang="ru-RU" sz="4000" b="1" dirty="0" smtClean="0"/>
              <a:t>      </a:t>
            </a:r>
            <a:r>
              <a:rPr lang="en-US" sz="4000" b="1" dirty="0" smtClean="0"/>
              <a:t>As an example: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</a:t>
            </a:r>
            <a:r>
              <a:rPr lang="en-US" sz="4000" b="1" dirty="0" smtClean="0"/>
              <a:t>1) baryon asymmetry;</a:t>
            </a:r>
          </a:p>
          <a:p>
            <a:pPr marL="0" indent="0">
              <a:buNone/>
            </a:pPr>
            <a:r>
              <a:rPr lang="en-US" sz="4000" b="1" dirty="0"/>
              <a:t> </a:t>
            </a:r>
            <a:r>
              <a:rPr lang="en-US" sz="4000" b="1" dirty="0" smtClean="0"/>
              <a:t>            2) next fundamental level of matter</a:t>
            </a:r>
          </a:p>
        </p:txBody>
      </p:sp>
    </p:spTree>
    <p:extLst>
      <p:ext uri="{BB962C8B-B14F-4D97-AF65-F5344CB8AC3E}">
        <p14:creationId xmlns:p14="http://schemas.microsoft.com/office/powerpoint/2010/main" val="32638590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en-US" b="1" dirty="0" smtClean="0"/>
              <a:t>More theory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Inside quarks and leptons, the </a:t>
            </a:r>
            <a:r>
              <a:rPr lang="en-US" dirty="0" smtClean="0"/>
              <a:t>meta </a:t>
            </a:r>
            <a:r>
              <a:rPr lang="en-US" dirty="0" err="1" smtClean="0"/>
              <a:t>gluonic</a:t>
            </a:r>
            <a:r>
              <a:rPr lang="en-US" dirty="0" smtClean="0"/>
              <a:t> </a:t>
            </a:r>
            <a:r>
              <a:rPr lang="en-US" dirty="0"/>
              <a:t>fields </a:t>
            </a:r>
            <a:r>
              <a:rPr lang="en-US" dirty="0" err="1"/>
              <a:t>G</a:t>
            </a:r>
            <a:r>
              <a:rPr lang="en-US" baseline="30000" dirty="0" err="1"/>
              <a:t>ω</a:t>
            </a:r>
            <a:r>
              <a:rPr lang="en-US" baseline="-25000" dirty="0" err="1"/>
              <a:t>μν</a:t>
            </a:r>
            <a:r>
              <a:rPr lang="en-US" baseline="-25000" dirty="0"/>
              <a:t> </a:t>
            </a:r>
            <a:r>
              <a:rPr lang="en-US" dirty="0"/>
              <a:t>and the scalar </a:t>
            </a:r>
            <a:r>
              <a:rPr lang="en-US" dirty="0" err="1"/>
              <a:t>preon</a:t>
            </a:r>
            <a:r>
              <a:rPr lang="en-US" dirty="0"/>
              <a:t> fields are in the state of confinement. This effect is similar by its physical nature to the confinement of quarks and gluons inside hadrons, providing the existence of non </a:t>
            </a:r>
            <a:r>
              <a:rPr lang="en-US" dirty="0" err="1"/>
              <a:t>perturbative</a:t>
            </a:r>
            <a:r>
              <a:rPr lang="en-US" dirty="0"/>
              <a:t> </a:t>
            </a:r>
            <a:r>
              <a:rPr lang="en-US" dirty="0" smtClean="0"/>
              <a:t>meta </a:t>
            </a:r>
            <a:r>
              <a:rPr lang="en-US" dirty="0" err="1" smtClean="0"/>
              <a:t>gluonic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preon</a:t>
            </a:r>
            <a:r>
              <a:rPr lang="en-US" dirty="0"/>
              <a:t> condensates. These condensates are described by the following:</a:t>
            </a:r>
            <a:endParaRPr lang="ru-RU" dirty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&lt;</a:t>
            </a:r>
            <a:r>
              <a:rPr lang="en-US" b="1" dirty="0"/>
              <a:t>0I (α</a:t>
            </a:r>
            <a:r>
              <a:rPr lang="en-US" b="1" baseline="-25000" dirty="0"/>
              <a:t>mc</a:t>
            </a:r>
            <a:r>
              <a:rPr lang="en-US" b="1" dirty="0"/>
              <a:t>/π) </a:t>
            </a:r>
            <a:r>
              <a:rPr lang="en-US" b="1" dirty="0" err="1"/>
              <a:t>G</a:t>
            </a:r>
            <a:r>
              <a:rPr lang="en-US" b="1" baseline="30000" dirty="0" err="1"/>
              <a:t>ω</a:t>
            </a:r>
            <a:r>
              <a:rPr lang="en-US" b="1" baseline="-25000" dirty="0" err="1"/>
              <a:t>μν</a:t>
            </a:r>
            <a:r>
              <a:rPr lang="en-US" b="1" dirty="0"/>
              <a:t> G</a:t>
            </a:r>
            <a:r>
              <a:rPr lang="en-US" b="1" baseline="30000" dirty="0"/>
              <a:t>μν</a:t>
            </a:r>
            <a:r>
              <a:rPr lang="en-US" b="1" baseline="-25000" dirty="0"/>
              <a:t>ω</a:t>
            </a:r>
            <a:r>
              <a:rPr lang="en-US" b="1" dirty="0"/>
              <a:t>I0&gt; ~ Λ</a:t>
            </a:r>
            <a:r>
              <a:rPr lang="en-US" b="1" baseline="-25000" dirty="0"/>
              <a:t>mc</a:t>
            </a:r>
            <a:r>
              <a:rPr lang="en-US" b="1" baseline="30000" dirty="0"/>
              <a:t>4             </a:t>
            </a:r>
            <a:r>
              <a:rPr lang="en-US" b="1" dirty="0" smtClean="0"/>
              <a:t>                   </a:t>
            </a:r>
            <a:r>
              <a:rPr lang="en-US" b="1" baseline="30000" dirty="0" smtClean="0"/>
              <a:t>                                                                                              </a:t>
            </a:r>
            <a:endParaRPr lang="ru-RU" dirty="0"/>
          </a:p>
          <a:p>
            <a:pPr marL="0" indent="0">
              <a:buNone/>
            </a:pPr>
            <a:r>
              <a:rPr lang="en-US" b="1" dirty="0" smtClean="0"/>
              <a:t>     &lt;</a:t>
            </a:r>
            <a:r>
              <a:rPr lang="en-US" b="1" dirty="0"/>
              <a:t>0I </a:t>
            </a:r>
            <a:r>
              <a:rPr lang="en-US" b="1" dirty="0" err="1"/>
              <a:t>φ</a:t>
            </a:r>
            <a:r>
              <a:rPr lang="en-US" b="1" baseline="-25000" dirty="0" err="1"/>
              <a:t>a</a:t>
            </a:r>
            <a:r>
              <a:rPr lang="en-US" b="1" baseline="30000" dirty="0" err="1"/>
              <a:t>+i</a:t>
            </a:r>
            <a:r>
              <a:rPr lang="en-US" b="1" baseline="30000" dirty="0"/>
              <a:t>α</a:t>
            </a:r>
            <a:r>
              <a:rPr lang="en-US" b="1" dirty="0"/>
              <a:t> φ</a:t>
            </a:r>
            <a:r>
              <a:rPr lang="en-US" b="1" baseline="-25000" dirty="0"/>
              <a:t>b</a:t>
            </a:r>
            <a:r>
              <a:rPr lang="en-US" b="1" baseline="30000" dirty="0"/>
              <a:t> iα</a:t>
            </a:r>
            <a:r>
              <a:rPr lang="en-US" b="1" dirty="0"/>
              <a:t> I0&gt; = V</a:t>
            </a:r>
            <a:r>
              <a:rPr lang="en-US" b="1" baseline="-25000" dirty="0"/>
              <a:t>ab </a:t>
            </a:r>
            <a:r>
              <a:rPr lang="en-US" b="1" dirty="0"/>
              <a:t>~ - Λ</a:t>
            </a:r>
            <a:r>
              <a:rPr lang="en-US" b="1" baseline="-25000" dirty="0"/>
              <a:t>mc</a:t>
            </a:r>
            <a:r>
              <a:rPr lang="en-US" b="1" baseline="30000" dirty="0"/>
              <a:t>2              </a:t>
            </a:r>
            <a:r>
              <a:rPr lang="en-US" dirty="0"/>
              <a:t>                    </a:t>
            </a:r>
            <a:r>
              <a:rPr lang="en-US" b="1" dirty="0" smtClean="0"/>
              <a:t>(1)</a:t>
            </a:r>
            <a:r>
              <a:rPr lang="en-US" dirty="0" smtClean="0"/>
              <a:t>                                                                                        </a:t>
            </a:r>
            <a:endParaRPr lang="ru-RU" dirty="0"/>
          </a:p>
          <a:p>
            <a:pPr marL="0" indent="0">
              <a:buNone/>
            </a:pPr>
            <a:r>
              <a:rPr lang="en-US" b="1" dirty="0" smtClean="0"/>
              <a:t>     &lt;</a:t>
            </a:r>
            <a:r>
              <a:rPr lang="en-US" b="1" dirty="0"/>
              <a:t>0I χ </a:t>
            </a:r>
            <a:r>
              <a:rPr lang="en-US" b="1" baseline="-25000" dirty="0"/>
              <a:t>l</a:t>
            </a:r>
            <a:r>
              <a:rPr lang="en-US" b="1" baseline="30000" dirty="0"/>
              <a:t>+α</a:t>
            </a:r>
            <a:r>
              <a:rPr lang="en-US" b="1" dirty="0"/>
              <a:t> χ</a:t>
            </a:r>
            <a:r>
              <a:rPr lang="en-US" b="1" baseline="30000" dirty="0"/>
              <a:t>α</a:t>
            </a:r>
            <a:r>
              <a:rPr lang="en-US" b="1" baseline="-25000" dirty="0"/>
              <a:t>m </a:t>
            </a:r>
            <a:r>
              <a:rPr lang="en-US" b="1" dirty="0"/>
              <a:t>I0&gt; = </a:t>
            </a:r>
            <a:r>
              <a:rPr lang="en-US" b="1" dirty="0" err="1"/>
              <a:t>V</a:t>
            </a:r>
            <a:r>
              <a:rPr lang="en-US" b="1" baseline="-25000" dirty="0" err="1"/>
              <a:t>lm</a:t>
            </a:r>
            <a:r>
              <a:rPr lang="en-US" b="1" baseline="-25000" dirty="0"/>
              <a:t> </a:t>
            </a:r>
            <a:r>
              <a:rPr lang="en-US" b="1" dirty="0"/>
              <a:t>~ - Λ</a:t>
            </a:r>
            <a:r>
              <a:rPr lang="en-US" b="1" baseline="-25000" dirty="0"/>
              <a:t>mc</a:t>
            </a:r>
            <a:r>
              <a:rPr lang="en-US" b="1" baseline="30000" dirty="0"/>
              <a:t>2                                                </a:t>
            </a:r>
            <a:r>
              <a:rPr lang="en-US" b="1" baseline="30000" dirty="0" smtClean="0"/>
              <a:t> </a:t>
            </a:r>
            <a:r>
              <a:rPr lang="en-US" b="1" dirty="0" smtClean="0"/>
              <a:t>(2)</a:t>
            </a:r>
            <a:r>
              <a:rPr lang="en-US" b="1" baseline="30000" dirty="0" smtClean="0"/>
              <a:t>                     </a:t>
            </a:r>
            <a:r>
              <a:rPr lang="en-US" b="1" dirty="0" smtClean="0"/>
              <a:t> </a:t>
            </a:r>
            <a:r>
              <a:rPr lang="en-US" b="1" baseline="30000" dirty="0" smtClean="0"/>
              <a:t>                                       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Here </a:t>
            </a:r>
            <a:r>
              <a:rPr lang="en-US" dirty="0" err="1"/>
              <a:t>Λ</a:t>
            </a:r>
            <a:r>
              <a:rPr lang="en-US" baseline="-25000" dirty="0" err="1"/>
              <a:t>mc</a:t>
            </a:r>
            <a:r>
              <a:rPr lang="en-US" baseline="-25000" dirty="0"/>
              <a:t> </a:t>
            </a:r>
            <a:r>
              <a:rPr lang="en-US" dirty="0"/>
              <a:t>is the energy scale of </a:t>
            </a:r>
            <a:r>
              <a:rPr lang="en-US" dirty="0" err="1"/>
              <a:t>preon</a:t>
            </a:r>
            <a:r>
              <a:rPr lang="en-US" dirty="0"/>
              <a:t> confinement, </a:t>
            </a:r>
            <a:r>
              <a:rPr lang="en-US" dirty="0" err="1"/>
              <a:t>V</a:t>
            </a:r>
            <a:r>
              <a:rPr lang="en-US" baseline="-25000" dirty="0" err="1"/>
              <a:t>ab</a:t>
            </a:r>
            <a:r>
              <a:rPr lang="en-US" dirty="0" err="1"/>
              <a:t>,V</a:t>
            </a:r>
            <a:r>
              <a:rPr lang="en-US" baseline="-25000" dirty="0" err="1"/>
              <a:t>lm</a:t>
            </a:r>
            <a:r>
              <a:rPr lang="en-US" baseline="-25000" dirty="0"/>
              <a:t> </a:t>
            </a:r>
            <a:r>
              <a:rPr lang="en-US" dirty="0"/>
              <a:t> are the condensate matrices. The condensates (</a:t>
            </a:r>
            <a:r>
              <a:rPr lang="en-US" dirty="0" smtClean="0"/>
              <a:t>1) </a:t>
            </a:r>
            <a:r>
              <a:rPr lang="en-US" dirty="0"/>
              <a:t>and </a:t>
            </a:r>
            <a:r>
              <a:rPr lang="en-US" dirty="0" smtClean="0"/>
              <a:t>(</a:t>
            </a:r>
            <a:r>
              <a:rPr lang="en-US" dirty="0"/>
              <a:t>2</a:t>
            </a:r>
            <a:r>
              <a:rPr lang="en-US" dirty="0" smtClean="0"/>
              <a:t>), </a:t>
            </a:r>
            <a:r>
              <a:rPr lang="en-US" dirty="0"/>
              <a:t>together with the </a:t>
            </a:r>
            <a:r>
              <a:rPr lang="en-US" dirty="0" err="1"/>
              <a:t>gluonic</a:t>
            </a:r>
            <a:r>
              <a:rPr lang="en-US" dirty="0"/>
              <a:t> condensates &lt;0I(α</a:t>
            </a:r>
            <a:r>
              <a:rPr lang="en-US" baseline="-25000" dirty="0"/>
              <a:t>c</a:t>
            </a:r>
            <a:r>
              <a:rPr lang="en-US" dirty="0"/>
              <a:t>/π)G</a:t>
            </a:r>
            <a:r>
              <a:rPr lang="en-US" baseline="30000" dirty="0"/>
              <a:t>a</a:t>
            </a:r>
            <a:r>
              <a:rPr lang="en-US" baseline="-25000" dirty="0"/>
              <a:t>μν</a:t>
            </a:r>
            <a:r>
              <a:rPr lang="en-US" dirty="0"/>
              <a:t>G</a:t>
            </a:r>
            <a:r>
              <a:rPr lang="en-US" baseline="30000" dirty="0"/>
              <a:t>μν</a:t>
            </a:r>
            <a:r>
              <a:rPr lang="en-US" baseline="-25000" dirty="0"/>
              <a:t>a</a:t>
            </a:r>
            <a:r>
              <a:rPr lang="en-US" dirty="0"/>
              <a:t>I0&gt;  and the quark condensates  &lt;0I¯q</a:t>
            </a:r>
            <a:r>
              <a:rPr lang="en-US" baseline="-25000" dirty="0"/>
              <a:t>L</a:t>
            </a:r>
            <a:r>
              <a:rPr lang="en-US" dirty="0"/>
              <a:t>q</a:t>
            </a:r>
            <a:r>
              <a:rPr lang="en-US" baseline="-25000" dirty="0"/>
              <a:t>R </a:t>
            </a:r>
            <a:r>
              <a:rPr lang="en-US" dirty="0"/>
              <a:t>+ ¯q</a:t>
            </a:r>
            <a:r>
              <a:rPr lang="en-US" baseline="-25000" dirty="0"/>
              <a:t>R</a:t>
            </a:r>
            <a:r>
              <a:rPr lang="en-US" dirty="0"/>
              <a:t>q</a:t>
            </a:r>
            <a:r>
              <a:rPr lang="en-US" baseline="-25000" dirty="0"/>
              <a:t>L</a:t>
            </a:r>
            <a:r>
              <a:rPr lang="en-US" dirty="0"/>
              <a:t>I0&gt;  provide a quark mass creation mechanism for all three particle generations.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43886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en-US" b="1" dirty="0" smtClean="0"/>
              <a:t>Consequences of </a:t>
            </a:r>
            <a:r>
              <a:rPr lang="en-US" b="1" dirty="0" err="1" smtClean="0"/>
              <a:t>preon</a:t>
            </a:r>
            <a:r>
              <a:rPr lang="en-US" b="1" dirty="0" smtClean="0"/>
              <a:t> model.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        </a:t>
            </a:r>
            <a:r>
              <a:rPr lang="en-US" sz="4000" b="1" dirty="0" smtClean="0"/>
              <a:t>V.B.  Symmetry 12 (2020) 382</a:t>
            </a:r>
          </a:p>
          <a:p>
            <a:pPr marL="0" indent="0">
              <a:buNone/>
            </a:pPr>
            <a:r>
              <a:rPr lang="en-US" sz="4000" b="1" dirty="0" smtClean="0"/>
              <a:t>In the frame of this theory DM – a system of </a:t>
            </a:r>
            <a:r>
              <a:rPr lang="en-US" sz="4000" b="1" dirty="0" err="1" smtClean="0"/>
              <a:t>familon</a:t>
            </a:r>
            <a:r>
              <a:rPr lang="en-US" sz="4000" b="1" dirty="0"/>
              <a:t> </a:t>
            </a:r>
            <a:r>
              <a:rPr lang="en-US" sz="4000" b="1" dirty="0" smtClean="0"/>
              <a:t>excitations of vacuum consisting from </a:t>
            </a:r>
            <a:r>
              <a:rPr lang="en-US" sz="4000" b="1" dirty="0" err="1" smtClean="0"/>
              <a:t>familons</a:t>
            </a:r>
            <a:r>
              <a:rPr lang="en-US" sz="4000" b="1" dirty="0" smtClean="0"/>
              <a:t> upper quark type, </a:t>
            </a:r>
            <a:r>
              <a:rPr lang="en-US" sz="4000" b="1" dirty="0" err="1"/>
              <a:t>familons</a:t>
            </a:r>
            <a:r>
              <a:rPr lang="en-US" sz="4000" b="1" dirty="0"/>
              <a:t> </a:t>
            </a:r>
            <a:r>
              <a:rPr lang="en-US" sz="4000" b="1" dirty="0" smtClean="0"/>
              <a:t>lower quark </a:t>
            </a:r>
            <a:r>
              <a:rPr lang="en-US" sz="4000" b="1" dirty="0"/>
              <a:t>type,  </a:t>
            </a:r>
            <a:r>
              <a:rPr lang="en-US" sz="4000" b="1" dirty="0" smtClean="0"/>
              <a:t>and </a:t>
            </a:r>
          </a:p>
          <a:p>
            <a:pPr marL="0" indent="0">
              <a:buNone/>
            </a:pPr>
            <a:r>
              <a:rPr lang="en-US" sz="4000" b="1" dirty="0" err="1"/>
              <a:t>f</a:t>
            </a:r>
            <a:r>
              <a:rPr lang="en-US" sz="4000" b="1" dirty="0" err="1" smtClean="0"/>
              <a:t>amilons</a:t>
            </a:r>
            <a:r>
              <a:rPr lang="en-US" sz="4000" b="1" dirty="0" smtClean="0"/>
              <a:t> of lepton type. Here a new meta-chromo-dynamical interaction is included which connects </a:t>
            </a:r>
            <a:r>
              <a:rPr lang="en-US" sz="4000" b="1" dirty="0" err="1" smtClean="0"/>
              <a:t>preons</a:t>
            </a:r>
            <a:r>
              <a:rPr lang="en-US" sz="4000" b="1" dirty="0" smtClean="0"/>
              <a:t> in quarks and leptons</a:t>
            </a:r>
            <a:r>
              <a:rPr lang="ru-RU" sz="4800" b="1" dirty="0" smtClean="0"/>
              <a:t>.</a:t>
            </a:r>
            <a:r>
              <a:rPr lang="en-US" sz="4800" b="1" dirty="0" smtClean="0"/>
              <a:t>     A </a:t>
            </a:r>
            <a:r>
              <a:rPr lang="en-US" sz="4800" b="1" dirty="0" err="1" smtClean="0"/>
              <a:t>familon</a:t>
            </a:r>
            <a:r>
              <a:rPr lang="en-US" sz="4800" b="1" dirty="0" smtClean="0"/>
              <a:t> mass ~ 10</a:t>
            </a:r>
            <a:r>
              <a:rPr lang="en-US" sz="4800" b="1" baseline="30000" dirty="0" smtClean="0"/>
              <a:t>-5 </a:t>
            </a:r>
            <a:r>
              <a:rPr lang="en-US" sz="4800" b="1" dirty="0" err="1" smtClean="0"/>
              <a:t>eV</a:t>
            </a:r>
            <a:endParaRPr lang="en-US" sz="4800" b="1" dirty="0"/>
          </a:p>
          <a:p>
            <a:endParaRPr lang="en-US" b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77077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Preon</a:t>
            </a:r>
            <a:r>
              <a:rPr lang="en-US" b="1" dirty="0" smtClean="0"/>
              <a:t> confinement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4400" b="1" dirty="0" smtClean="0"/>
              <a:t>Inside quarks and leptons </a:t>
            </a:r>
            <a:r>
              <a:rPr lang="en-US" sz="4400" b="1" dirty="0" err="1" smtClean="0"/>
              <a:t>metagluon</a:t>
            </a:r>
            <a:r>
              <a:rPr lang="en-US" sz="4400" b="1" dirty="0" smtClean="0"/>
              <a:t> fields and  scalar </a:t>
            </a:r>
            <a:r>
              <a:rPr lang="en-US" sz="4400" b="1" dirty="0" err="1" smtClean="0"/>
              <a:t>preons</a:t>
            </a:r>
            <a:r>
              <a:rPr lang="en-US" sz="4400" b="1" dirty="0" smtClean="0"/>
              <a:t> fields – in state of the confinement. 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0858257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2211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main consequences of </a:t>
            </a:r>
            <a:r>
              <a:rPr lang="en-US" b="1" dirty="0" err="1" smtClean="0"/>
              <a:t>preon</a:t>
            </a:r>
            <a:r>
              <a:rPr lang="en-US" b="1" dirty="0" smtClean="0"/>
              <a:t> model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8520" y="1012848"/>
            <a:ext cx="9505056" cy="58772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Small mass of </a:t>
            </a:r>
            <a:r>
              <a:rPr lang="en-US" b="1" dirty="0" err="1" smtClean="0"/>
              <a:t>familons</a:t>
            </a:r>
            <a:r>
              <a:rPr lang="en-US" b="1" dirty="0" smtClean="0"/>
              <a:t> –the result of super weak interaction Goldstone fields with </a:t>
            </a:r>
            <a:r>
              <a:rPr lang="en-US" b="1" dirty="0" err="1" smtClean="0"/>
              <a:t>nonperturbative</a:t>
            </a:r>
            <a:r>
              <a:rPr lang="en-US" b="1" dirty="0" smtClean="0"/>
              <a:t> vacuum  condensates. A numerical simulation of the phase transitions (production of quarks and leptons) had shown that interchange of high-symmetry and low symmetry phases took place in the Universe with the contrast of density </a:t>
            </a:r>
            <a:r>
              <a:rPr lang="el-GR" sz="4000" b="1" dirty="0" smtClean="0"/>
              <a:t>δρ</a:t>
            </a:r>
            <a:r>
              <a:rPr lang="en-US" sz="4000" b="1" dirty="0" smtClean="0"/>
              <a:t>/</a:t>
            </a:r>
            <a:r>
              <a:rPr lang="el-GR" sz="4000" b="1" dirty="0" smtClean="0"/>
              <a:t>ρ</a:t>
            </a:r>
            <a:r>
              <a:rPr lang="en-US" sz="4000" b="1" dirty="0" smtClean="0"/>
              <a:t> ~0.1</a:t>
            </a:r>
            <a:r>
              <a:rPr lang="en-US" b="1" dirty="0" smtClean="0"/>
              <a:t>. Other words in the </a:t>
            </a:r>
            <a:r>
              <a:rPr lang="en-US" sz="4000" b="1" dirty="0" smtClean="0"/>
              <a:t>Universe could produce a large scale structure of dark matter which repeated  baryons </a:t>
            </a:r>
            <a:r>
              <a:rPr lang="en-US" b="1" dirty="0" smtClean="0"/>
              <a:t>produced observable large scale structure of the Universe (galaxies, cluster of galaxies and super cluster of g. )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063252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main consequences of </a:t>
            </a:r>
            <a:r>
              <a:rPr lang="en-US" b="1" dirty="0" err="1"/>
              <a:t>preon</a:t>
            </a:r>
            <a:r>
              <a:rPr lang="en-US" b="1" dirty="0"/>
              <a:t> model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8520" y="980728"/>
            <a:ext cx="9361040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/>
              <a:t>Because 3 </a:t>
            </a:r>
            <a:r>
              <a:rPr lang="en-US" sz="3600" b="1" dirty="0" err="1" smtClean="0"/>
              <a:t>familon</a:t>
            </a:r>
            <a:r>
              <a:rPr lang="en-US" sz="3600" b="1" dirty="0" smtClean="0"/>
              <a:t> subsystems took place then our model gives a possibility of 3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relativistic phase transition</a:t>
            </a:r>
            <a:r>
              <a:rPr lang="en-US" sz="3600" b="1" dirty="0"/>
              <a:t>s</a:t>
            </a:r>
            <a:r>
              <a:rPr lang="en-US" sz="3600" b="1" dirty="0" smtClean="0"/>
              <a:t> for explanation of the baryon structure hierarchy. We hope that this model will be principal one after discovery of </a:t>
            </a:r>
            <a:r>
              <a:rPr lang="en-US" sz="3600" b="1" dirty="0" err="1" smtClean="0"/>
              <a:t>familons</a:t>
            </a:r>
            <a:r>
              <a:rPr lang="en-US" sz="3600" b="1" dirty="0" smtClean="0"/>
              <a:t>. </a:t>
            </a:r>
            <a:r>
              <a:rPr lang="en-US" sz="4000" b="1" dirty="0" smtClean="0"/>
              <a:t>For possibility of structuring  of the Universe it is necessary 3 generations of particles.</a:t>
            </a:r>
            <a:r>
              <a:rPr lang="en-US" sz="3600" b="1" dirty="0"/>
              <a:t> </a:t>
            </a:r>
            <a:r>
              <a:rPr lang="en-US" sz="3600" b="1" dirty="0" smtClean="0"/>
              <a:t>The first generation –observable world, second and third generations are the excitation of the first  generation.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2847763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9252520" cy="648072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/>
              <a:t>   </a:t>
            </a:r>
            <a:r>
              <a:rPr lang="en-US" sz="4000" b="1" dirty="0" smtClean="0"/>
              <a:t>It is other indication for the expansion of  </a:t>
            </a:r>
          </a:p>
          <a:p>
            <a:pPr marL="0" indent="0">
              <a:buNone/>
            </a:pPr>
            <a:r>
              <a:rPr lang="en-US" sz="4000" b="1" dirty="0"/>
              <a:t> </a:t>
            </a:r>
            <a:r>
              <a:rPr lang="en-US" sz="4000" b="1" dirty="0" smtClean="0"/>
              <a:t>                        </a:t>
            </a:r>
            <a:r>
              <a:rPr lang="ru-RU" sz="4000" b="1" dirty="0" smtClean="0"/>
              <a:t>   </a:t>
            </a:r>
            <a:r>
              <a:rPr lang="en-US" sz="4000" b="1" dirty="0" smtClean="0"/>
              <a:t> the SM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sz="5400" b="1" dirty="0" smtClean="0"/>
              <a:t>         Thank </a:t>
            </a:r>
            <a:r>
              <a:rPr lang="en-US" sz="5400" b="1" dirty="0"/>
              <a:t>you very much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485984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en-US" b="1" dirty="0" smtClean="0"/>
              <a:t>Introduction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800" dirty="0" smtClean="0"/>
              <a:t>           </a:t>
            </a:r>
            <a:r>
              <a:rPr lang="en-US" sz="3800" b="1" dirty="0" smtClean="0"/>
              <a:t>Particles </a:t>
            </a:r>
            <a:r>
              <a:rPr lang="en-US" sz="3800" b="1" dirty="0"/>
              <a:t>were produced from energy of </a:t>
            </a:r>
            <a:r>
              <a:rPr lang="en-US" sz="3800" b="1" dirty="0" smtClean="0"/>
              <a:t>curvature</a:t>
            </a:r>
            <a:endParaRPr lang="en-US" sz="3800" b="1" dirty="0"/>
          </a:p>
          <a:p>
            <a:pPr>
              <a:buNone/>
            </a:pPr>
            <a:r>
              <a:rPr lang="en-US" sz="3800" b="1" dirty="0" smtClean="0"/>
              <a:t> </a:t>
            </a:r>
            <a:r>
              <a:rPr lang="ru-RU" sz="3800" b="1" dirty="0" smtClean="0"/>
              <a:t>                        </a:t>
            </a:r>
            <a:r>
              <a:rPr lang="en-US" sz="3800" b="1" dirty="0" smtClean="0"/>
              <a:t> (</a:t>
            </a:r>
            <a:r>
              <a:rPr lang="en-US" sz="3800" b="1" dirty="0"/>
              <a:t>Parker, 1968;  </a:t>
            </a:r>
            <a:r>
              <a:rPr lang="en-US" sz="3800" b="1" dirty="0" err="1"/>
              <a:t>Polyakov</a:t>
            </a:r>
            <a:r>
              <a:rPr lang="en-US" sz="3800" b="1" dirty="0"/>
              <a:t> ,2010</a:t>
            </a:r>
            <a:r>
              <a:rPr lang="en-US" sz="3800" b="1" dirty="0" smtClean="0"/>
              <a:t>) </a:t>
            </a:r>
            <a:endParaRPr lang="en-US" sz="3800" b="1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sz="3800" b="1" dirty="0">
                <a:latin typeface="Calibri" pitchFamily="34" charset="0"/>
                <a:cs typeface="Times New Roman"/>
              </a:rPr>
              <a:t>  </a:t>
            </a:r>
            <a:r>
              <a:rPr lang="en-US" sz="3800" b="1" dirty="0" smtClean="0">
                <a:latin typeface="Calibri" pitchFamily="34" charset="0"/>
                <a:cs typeface="Times New Roman"/>
              </a:rPr>
              <a:t>       They </a:t>
            </a:r>
            <a:r>
              <a:rPr lang="en-US" sz="3800" b="1" dirty="0">
                <a:latin typeface="Calibri" pitchFamily="34" charset="0"/>
                <a:cs typeface="Times New Roman"/>
              </a:rPr>
              <a:t>may be produced in strong magnetic, electrical  </a:t>
            </a:r>
          </a:p>
          <a:p>
            <a:pPr>
              <a:buNone/>
            </a:pPr>
            <a:r>
              <a:rPr lang="en-US" sz="3800" b="1" dirty="0">
                <a:latin typeface="Calibri" pitchFamily="34" charset="0"/>
                <a:cs typeface="Times New Roman"/>
              </a:rPr>
              <a:t>   </a:t>
            </a:r>
            <a:r>
              <a:rPr lang="en-US" sz="3800" b="1" dirty="0" smtClean="0">
                <a:latin typeface="Calibri" pitchFamily="34" charset="0"/>
                <a:cs typeface="Times New Roman"/>
              </a:rPr>
              <a:t>      and </a:t>
            </a:r>
            <a:r>
              <a:rPr lang="en-US" sz="3800" b="1" dirty="0">
                <a:latin typeface="Calibri" pitchFamily="34" charset="0"/>
                <a:cs typeface="Times New Roman"/>
              </a:rPr>
              <a:t>gravitation fields </a:t>
            </a:r>
            <a:r>
              <a:rPr lang="en-US" sz="3800" b="1" dirty="0" smtClean="0">
                <a:latin typeface="Calibri" pitchFamily="34" charset="0"/>
                <a:cs typeface="Times New Roman"/>
              </a:rPr>
              <a:t>and during </a:t>
            </a:r>
            <a:r>
              <a:rPr lang="en-US" sz="3800" b="1" dirty="0">
                <a:latin typeface="Calibri" pitchFamily="34" charset="0"/>
                <a:cs typeface="Times New Roman"/>
              </a:rPr>
              <a:t>cosmological </a:t>
            </a:r>
            <a:r>
              <a:rPr lang="en-US" sz="3800" b="1" dirty="0" smtClean="0">
                <a:latin typeface="Calibri" pitchFamily="34" charset="0"/>
                <a:cs typeface="Times New Roman"/>
              </a:rPr>
              <a:t>cycles</a:t>
            </a:r>
            <a:r>
              <a:rPr lang="ru-RU" sz="3800" b="1" dirty="0" smtClean="0">
                <a:latin typeface="Calibri" pitchFamily="34" charset="0"/>
                <a:cs typeface="Times New Roman"/>
              </a:rPr>
              <a:t>.</a:t>
            </a:r>
            <a:r>
              <a:rPr lang="en-US" sz="3800" b="1" dirty="0" smtClean="0">
                <a:latin typeface="Calibri" pitchFamily="34" charset="0"/>
                <a:cs typeface="Times New Roman"/>
              </a:rPr>
              <a:t> </a:t>
            </a:r>
            <a:endParaRPr lang="en-US" sz="3800" b="1" dirty="0">
              <a:latin typeface="Calibri" pitchFamily="34" charset="0"/>
              <a:cs typeface="Times New Roman"/>
            </a:endParaRPr>
          </a:p>
          <a:p>
            <a:pPr>
              <a:buNone/>
            </a:pPr>
            <a:r>
              <a:rPr lang="en-US" sz="3800" b="1" dirty="0">
                <a:latin typeface="Times New Roman"/>
                <a:cs typeface="Times New Roman"/>
              </a:rPr>
              <a:t>      </a:t>
            </a:r>
            <a:r>
              <a:rPr lang="en-US" sz="3800" b="1" dirty="0" smtClean="0">
                <a:latin typeface="Times New Roman"/>
                <a:cs typeface="Times New Roman"/>
              </a:rPr>
              <a:t>      </a:t>
            </a:r>
            <a:r>
              <a:rPr lang="en-US" sz="3800" b="1" dirty="0">
                <a:latin typeface="Calibri" pitchFamily="34" charset="0"/>
                <a:cs typeface="Times New Roman"/>
              </a:rPr>
              <a:t>Now in our Universe n=10</a:t>
            </a:r>
            <a:r>
              <a:rPr lang="en-US" sz="3800" b="1" baseline="30000" dirty="0">
                <a:latin typeface="Calibri" pitchFamily="34" charset="0"/>
                <a:cs typeface="Times New Roman"/>
              </a:rPr>
              <a:t>88  </a:t>
            </a:r>
            <a:r>
              <a:rPr lang="en-US" sz="3800" b="1" dirty="0">
                <a:latin typeface="Calibri" pitchFamily="34" charset="0"/>
                <a:cs typeface="Times New Roman"/>
              </a:rPr>
              <a:t> but only baryons!!</a:t>
            </a:r>
            <a:r>
              <a:rPr lang="en-US" sz="3800" dirty="0">
                <a:latin typeface="Calibri" pitchFamily="34" charset="0"/>
                <a:cs typeface="Times New Roman"/>
              </a:rPr>
              <a:t>!</a:t>
            </a:r>
          </a:p>
          <a:p>
            <a:pPr>
              <a:buNone/>
            </a:pPr>
            <a:r>
              <a:rPr lang="en-US" sz="4600" dirty="0">
                <a:latin typeface="Calibri" pitchFamily="34" charset="0"/>
                <a:cs typeface="Times New Roman"/>
              </a:rPr>
              <a:t>                        </a:t>
            </a:r>
            <a:r>
              <a:rPr lang="en-US" sz="4600" b="1" dirty="0">
                <a:latin typeface="Calibri" pitchFamily="34" charset="0"/>
                <a:cs typeface="Times New Roman"/>
              </a:rPr>
              <a:t>Where are anti </a:t>
            </a:r>
            <a:r>
              <a:rPr lang="en-US" sz="4600" b="1" dirty="0" smtClean="0">
                <a:latin typeface="Calibri" pitchFamily="34" charset="0"/>
                <a:cs typeface="Times New Roman"/>
              </a:rPr>
              <a:t>baryons</a:t>
            </a:r>
            <a:r>
              <a:rPr lang="en-US" sz="4600" b="1" dirty="0">
                <a:latin typeface="Calibri" pitchFamily="34" charset="0"/>
                <a:cs typeface="Times New Roman"/>
              </a:rPr>
              <a:t>?</a:t>
            </a:r>
          </a:p>
          <a:p>
            <a:pPr>
              <a:buNone/>
            </a:pPr>
            <a:r>
              <a:rPr lang="en-US" sz="4600" b="1" dirty="0">
                <a:latin typeface="Calibri" pitchFamily="34" charset="0"/>
                <a:cs typeface="Times New Roman"/>
              </a:rPr>
              <a:t>                          </a:t>
            </a:r>
          </a:p>
          <a:p>
            <a:pPr>
              <a:buNone/>
            </a:pPr>
            <a:r>
              <a:rPr lang="en-US" b="1" dirty="0">
                <a:latin typeface="Calibri" pitchFamily="34" charset="0"/>
                <a:cs typeface="Times New Roman"/>
              </a:rPr>
              <a:t>                               </a:t>
            </a:r>
            <a:r>
              <a:rPr lang="ru-RU" b="1" dirty="0" smtClean="0">
                <a:latin typeface="Calibri" pitchFamily="34" charset="0"/>
                <a:cs typeface="Times New Roman"/>
              </a:rPr>
              <a:t>     </a:t>
            </a:r>
            <a:r>
              <a:rPr lang="en-US" b="1" dirty="0" smtClean="0">
                <a:latin typeface="Calibri" pitchFamily="34" charset="0"/>
                <a:cs typeface="Times New Roman"/>
              </a:rPr>
              <a:t>   </a:t>
            </a:r>
            <a:r>
              <a:rPr lang="ru-RU" sz="4600" b="1" dirty="0" err="1"/>
              <a:t>η</a:t>
            </a:r>
            <a:r>
              <a:rPr lang="ru-RU" sz="4600" b="1" baseline="-25000" dirty="0" err="1"/>
              <a:t>В</a:t>
            </a:r>
            <a:r>
              <a:rPr lang="ru-RU" sz="4600" b="1" dirty="0" err="1"/>
              <a:t>≡n</a:t>
            </a:r>
            <a:r>
              <a:rPr lang="en-US" sz="4600" b="1" baseline="-25000" dirty="0"/>
              <a:t>B</a:t>
            </a:r>
            <a:r>
              <a:rPr lang="ru-RU" sz="4600" b="1" dirty="0"/>
              <a:t>/</a:t>
            </a:r>
            <a:r>
              <a:rPr lang="en-US" sz="4600" b="1" dirty="0" err="1"/>
              <a:t>n</a:t>
            </a:r>
            <a:r>
              <a:rPr lang="en-US" sz="4600" b="1" baseline="-25000" dirty="0" err="1"/>
              <a:t>γ</a:t>
            </a:r>
            <a:r>
              <a:rPr lang="ru-RU" sz="4600" b="1" dirty="0"/>
              <a:t>= 6.05</a:t>
            </a:r>
            <a:r>
              <a:rPr lang="en-US" sz="4600" b="1" dirty="0"/>
              <a:t>x</a:t>
            </a:r>
            <a:r>
              <a:rPr lang="ru-RU" sz="4600" b="1" dirty="0"/>
              <a:t>10</a:t>
            </a:r>
            <a:r>
              <a:rPr lang="ru-RU" sz="4600" b="1" baseline="30000" dirty="0"/>
              <a:t>-10</a:t>
            </a:r>
            <a:r>
              <a:rPr lang="ru-RU" sz="4600" b="1" dirty="0"/>
              <a:t> </a:t>
            </a:r>
            <a:endParaRPr lang="en-US" sz="4600" b="1" dirty="0"/>
          </a:p>
          <a:p>
            <a:pPr>
              <a:buNone/>
            </a:pPr>
            <a:endParaRPr lang="en-US" b="1" dirty="0">
              <a:latin typeface="Calibri" pitchFamily="34" charset="0"/>
              <a:cs typeface="Times New Roman"/>
            </a:endParaRPr>
          </a:p>
          <a:p>
            <a:pPr>
              <a:buNone/>
            </a:pPr>
            <a:r>
              <a:rPr lang="en-US" b="1" dirty="0"/>
              <a:t>    </a:t>
            </a:r>
            <a:r>
              <a:rPr lang="ru-RU" b="1" dirty="0" smtClean="0"/>
              <a:t>           </a:t>
            </a:r>
            <a:r>
              <a:rPr lang="en-US" b="1" dirty="0" smtClean="0"/>
              <a:t>  </a:t>
            </a:r>
            <a:r>
              <a:rPr lang="ru-RU" b="1" dirty="0"/>
              <a:t>η</a:t>
            </a:r>
            <a:r>
              <a:rPr lang="en-US" b="1" baseline="30000" dirty="0"/>
              <a:t>CMB</a:t>
            </a:r>
            <a:r>
              <a:rPr lang="ru-RU" b="1" dirty="0"/>
              <a:t>= 6.3 ± 0.3 </a:t>
            </a:r>
            <a:r>
              <a:rPr lang="en-US" b="1" dirty="0"/>
              <a:t>x</a:t>
            </a:r>
            <a:r>
              <a:rPr lang="ru-RU" b="1" dirty="0"/>
              <a:t> 10</a:t>
            </a:r>
            <a:r>
              <a:rPr lang="ru-RU" b="1" baseline="30000" dirty="0"/>
              <a:t>-10    </a:t>
            </a:r>
            <a:r>
              <a:rPr lang="en-US" b="1" baseline="30000" dirty="0"/>
              <a:t>         </a:t>
            </a:r>
            <a:r>
              <a:rPr lang="ru-RU" b="1" baseline="30000" dirty="0"/>
              <a:t>  </a:t>
            </a:r>
            <a:r>
              <a:rPr lang="en-US" b="1" dirty="0" err="1"/>
              <a:t>η</a:t>
            </a:r>
            <a:r>
              <a:rPr lang="en-US" b="1" baseline="30000" dirty="0" err="1"/>
              <a:t>BBN</a:t>
            </a:r>
            <a:r>
              <a:rPr lang="ru-RU" b="1" dirty="0"/>
              <a:t>= (3.4 - 6.9) </a:t>
            </a:r>
            <a:r>
              <a:rPr lang="en-US" b="1" dirty="0"/>
              <a:t>x</a:t>
            </a:r>
            <a:r>
              <a:rPr lang="ru-RU" b="1" dirty="0"/>
              <a:t> 10</a:t>
            </a:r>
            <a:r>
              <a:rPr lang="ru-RU" b="1" baseline="30000" dirty="0"/>
              <a:t>-10 </a:t>
            </a:r>
            <a:endParaRPr lang="en-US" b="1" dirty="0">
              <a:latin typeface="Calibri" pitchFamily="34" charset="0"/>
              <a:cs typeface="Times New Roman"/>
            </a:endParaRPr>
          </a:p>
          <a:p>
            <a:pPr>
              <a:buNone/>
            </a:pPr>
            <a:r>
              <a:rPr lang="en-US" b="1" dirty="0">
                <a:latin typeface="Calibri" pitchFamily="34" charset="0"/>
                <a:cs typeface="Times New Roman"/>
              </a:rPr>
              <a:t>                                        </a:t>
            </a:r>
          </a:p>
          <a:p>
            <a:pPr>
              <a:buNone/>
            </a:pPr>
            <a:r>
              <a:rPr lang="en-US" b="1" dirty="0">
                <a:latin typeface="Calibri" pitchFamily="34" charset="0"/>
                <a:cs typeface="Times New Roman"/>
              </a:rPr>
              <a:t>           </a:t>
            </a:r>
            <a:r>
              <a:rPr lang="ru-RU" b="1" dirty="0" smtClean="0">
                <a:latin typeface="Calibri" pitchFamily="34" charset="0"/>
                <a:cs typeface="Times New Roman"/>
              </a:rPr>
              <a:t>           </a:t>
            </a:r>
            <a:r>
              <a:rPr lang="en-US" b="1" dirty="0" smtClean="0">
                <a:latin typeface="Calibri" pitchFamily="34" charset="0"/>
                <a:cs typeface="Times New Roman"/>
              </a:rPr>
              <a:t> </a:t>
            </a:r>
            <a:r>
              <a:rPr lang="en-US" b="1" dirty="0">
                <a:latin typeface="Calibri" pitchFamily="34" charset="0"/>
                <a:cs typeface="Times New Roman"/>
              </a:rPr>
              <a:t>Planck experiment        Big Bang Nuclei Synthesis </a:t>
            </a:r>
            <a:endParaRPr lang="ru-RU" b="1" dirty="0"/>
          </a:p>
          <a:p>
            <a:pPr>
              <a:buNone/>
            </a:pPr>
            <a:r>
              <a:rPr lang="en-US" dirty="0"/>
              <a:t>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0091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r>
              <a:rPr lang="en-US" b="1" dirty="0"/>
              <a:t> Sakharov’s conditions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           In </a:t>
            </a:r>
            <a:r>
              <a:rPr lang="en-US" b="1" dirty="0"/>
              <a:t>our Universe CPT  conservation takes place</a:t>
            </a:r>
          </a:p>
          <a:p>
            <a:pPr marL="0" indent="0">
              <a:buNone/>
            </a:pPr>
            <a:r>
              <a:rPr lang="en-US" sz="3900" b="1" dirty="0" smtClean="0"/>
              <a:t>    To </a:t>
            </a:r>
            <a:r>
              <a:rPr lang="en-US" sz="3900" b="1" dirty="0"/>
              <a:t>generate the baryon asymmetry dynamically, </a:t>
            </a:r>
            <a:r>
              <a:rPr lang="en-US" sz="3900" b="1" dirty="0" smtClean="0"/>
              <a:t>    </a:t>
            </a:r>
          </a:p>
          <a:p>
            <a:pPr marL="0" indent="0">
              <a:buNone/>
            </a:pPr>
            <a:r>
              <a:rPr lang="en-US" sz="3900" b="1" dirty="0"/>
              <a:t> </a:t>
            </a:r>
            <a:r>
              <a:rPr lang="en-US" sz="3900" b="1" dirty="0" smtClean="0"/>
              <a:t>           Sakharov’s </a:t>
            </a:r>
            <a:r>
              <a:rPr lang="en-US" sz="3900" b="1" dirty="0"/>
              <a:t>conditions should be fulﬁlled:</a:t>
            </a:r>
            <a:endParaRPr lang="ru-RU" sz="3900" b="1" dirty="0"/>
          </a:p>
          <a:p>
            <a:pPr marL="0" indent="0">
              <a:buNone/>
            </a:pPr>
            <a:r>
              <a:rPr lang="en-US" b="1" dirty="0"/>
              <a:t> </a:t>
            </a:r>
          </a:p>
          <a:p>
            <a:pPr marL="0" indent="0">
              <a:buNone/>
            </a:pPr>
            <a:r>
              <a:rPr lang="en-US" b="1" dirty="0" smtClean="0"/>
              <a:t>                     1</a:t>
            </a:r>
            <a:r>
              <a:rPr lang="en-US" b="1" dirty="0"/>
              <a:t>) Baryon number B violation,</a:t>
            </a:r>
            <a:endParaRPr lang="ru-RU" b="1" dirty="0"/>
          </a:p>
          <a:p>
            <a:pPr marL="0" lv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2) C-symmetry </a:t>
            </a:r>
            <a:r>
              <a:rPr lang="en-US" b="1" dirty="0"/>
              <a:t>and CP-symmetry violation,</a:t>
            </a:r>
            <a:endParaRPr lang="ru-RU" b="1" dirty="0"/>
          </a:p>
          <a:p>
            <a:pPr marL="0" lv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3</a:t>
            </a:r>
            <a:r>
              <a:rPr lang="en-US" b="1" dirty="0"/>
              <a:t>) Interactions out of thermal equilibrium.</a:t>
            </a:r>
            <a:endParaRPr lang="ru-RU" b="1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ru-RU" b="1" dirty="0"/>
          </a:p>
          <a:p>
            <a:pPr>
              <a:buNone/>
            </a:pPr>
            <a:r>
              <a:rPr lang="en-US" b="1" dirty="0"/>
              <a:t>    </a:t>
            </a:r>
            <a:r>
              <a:rPr lang="en-US" b="1" dirty="0" smtClean="0"/>
              <a:t>quarks </a:t>
            </a:r>
            <a:r>
              <a:rPr lang="en-US" b="1" dirty="0"/>
              <a:t>B=1/3 antiq. B=-1/3; electron L=1 positron L=-1</a:t>
            </a:r>
          </a:p>
          <a:p>
            <a:pPr>
              <a:buNone/>
            </a:pPr>
            <a:r>
              <a:rPr lang="en-US" b="1" dirty="0"/>
              <a:t>                          proton B=1; anti proton B=-1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4555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r>
              <a:rPr lang="en-US" b="1" dirty="0" smtClean="0"/>
              <a:t>Forbidden </a:t>
            </a:r>
            <a:r>
              <a:rPr lang="en-US" b="1" dirty="0"/>
              <a:t>reactions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In </a:t>
            </a:r>
            <a:r>
              <a:rPr lang="en-US" b="1" dirty="0"/>
              <a:t>forbidden reactions the conservation of B  may be broken.  Forbidden reactions were introduced in    </a:t>
            </a:r>
          </a:p>
          <a:p>
            <a:pPr>
              <a:buNone/>
            </a:pPr>
            <a:r>
              <a:rPr lang="en-US" b="1" dirty="0"/>
              <a:t>           </a:t>
            </a:r>
            <a:r>
              <a:rPr lang="en-US" b="1" dirty="0" smtClean="0"/>
              <a:t>           </a:t>
            </a:r>
            <a:r>
              <a:rPr lang="en-US" b="1" dirty="0"/>
              <a:t>physics by V. A. </a:t>
            </a:r>
            <a:r>
              <a:rPr lang="en-US" b="1" dirty="0" err="1"/>
              <a:t>Rubakov</a:t>
            </a:r>
            <a:r>
              <a:rPr lang="en-US" b="1" dirty="0"/>
              <a:t>.</a:t>
            </a:r>
          </a:p>
          <a:p>
            <a:pPr>
              <a:buNone/>
            </a:pPr>
            <a:r>
              <a:rPr lang="en-US" dirty="0"/>
              <a:t>   </a:t>
            </a:r>
            <a:r>
              <a:rPr lang="en-US" dirty="0" smtClean="0"/>
              <a:t> </a:t>
            </a:r>
            <a:r>
              <a:rPr lang="en-US" b="1" dirty="0" err="1"/>
              <a:t>Gorbunov</a:t>
            </a:r>
            <a:r>
              <a:rPr lang="en-US" b="1" dirty="0"/>
              <a:t> and </a:t>
            </a:r>
            <a:r>
              <a:rPr lang="en-US" b="1" dirty="0" err="1"/>
              <a:t>Rubakov</a:t>
            </a:r>
            <a:r>
              <a:rPr lang="en-US" b="1" dirty="0"/>
              <a:t> (Introduction in theory of early Universe, 2016)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SO (10) → …SU (3)x SU(2)x U(1) → SU(3)x U(1) </a:t>
            </a:r>
            <a:r>
              <a:rPr lang="en-US" b="1" dirty="0" smtClean="0"/>
              <a:t>→U(1</a:t>
            </a:r>
            <a:r>
              <a:rPr lang="en-US" b="1" dirty="0"/>
              <a:t>)       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5313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Principal moments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 </a:t>
            </a:r>
            <a:r>
              <a:rPr lang="en-US" b="1" dirty="0"/>
              <a:t>Forbidden reactions might be realized on high E</a:t>
            </a:r>
            <a:endParaRPr lang="en-US" dirty="0"/>
          </a:p>
          <a:p>
            <a:pPr>
              <a:buNone/>
            </a:pPr>
            <a:r>
              <a:rPr lang="en-US" b="1" dirty="0"/>
              <a:t>     in super symmetry period of the Univ. evolution</a:t>
            </a:r>
          </a:p>
          <a:p>
            <a:pPr>
              <a:buNone/>
            </a:pPr>
            <a:r>
              <a:rPr lang="en-US" dirty="0"/>
              <a:t>                              </a:t>
            </a:r>
            <a:r>
              <a:rPr lang="en-US" b="1" dirty="0" smtClean="0"/>
              <a:t>up to  10</a:t>
            </a:r>
            <a:r>
              <a:rPr lang="en-US" b="1" baseline="30000" dirty="0" smtClean="0"/>
              <a:t>12</a:t>
            </a:r>
            <a:r>
              <a:rPr lang="en-US" b="1" dirty="0" smtClean="0"/>
              <a:t> </a:t>
            </a:r>
            <a:r>
              <a:rPr lang="en-US" b="1" baseline="30000" dirty="0" smtClean="0"/>
              <a:t> </a:t>
            </a:r>
            <a:r>
              <a:rPr lang="en-US" b="1" dirty="0" err="1"/>
              <a:t>GeV</a:t>
            </a:r>
            <a:endParaRPr lang="en-US" b="1" dirty="0"/>
          </a:p>
          <a:p>
            <a:pPr>
              <a:buNone/>
            </a:pPr>
            <a:r>
              <a:rPr lang="en-US" dirty="0"/>
              <a:t>   </a:t>
            </a:r>
            <a:r>
              <a:rPr lang="en-US" b="1" dirty="0"/>
              <a:t> In the Standard model is absent quarks with q= -2/3 and with q= 1/3. They played an outstanding role in production baryon asymmetry of the Universe. B-L gauge took place then in forbidden reactions.</a:t>
            </a:r>
            <a:r>
              <a:rPr lang="en-US" dirty="0"/>
              <a:t> </a:t>
            </a:r>
            <a:r>
              <a:rPr lang="en-US" sz="4000" b="1" dirty="0"/>
              <a:t>Here scattering of quarks on bosons will be considered.</a:t>
            </a:r>
            <a:r>
              <a:rPr lang="en-US" b="1" dirty="0"/>
              <a:t> In these reaction quarks had the same </a:t>
            </a:r>
            <a:r>
              <a:rPr lang="en-US" b="1" dirty="0" smtClean="0"/>
              <a:t>q-electric </a:t>
            </a:r>
            <a:r>
              <a:rPr lang="en-US" b="1" dirty="0"/>
              <a:t>charges</a:t>
            </a:r>
          </a:p>
          <a:p>
            <a:pPr>
              <a:buNone/>
            </a:pPr>
            <a:r>
              <a:rPr lang="en-US" b="1" dirty="0"/>
              <a:t>                Feynman diagrams are presented: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1130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980728"/>
          </a:xfrm>
        </p:spPr>
        <p:txBody>
          <a:bodyPr/>
          <a:lstStyle/>
          <a:p>
            <a:r>
              <a:rPr lang="en-US" b="1" dirty="0" smtClean="0"/>
              <a:t>The forbidden </a:t>
            </a:r>
            <a:r>
              <a:rPr lang="en-US" b="1" dirty="0"/>
              <a:t>reaction with q= 2/3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900" b="1" dirty="0" smtClean="0"/>
              <a:t>   </a:t>
            </a:r>
            <a:endParaRPr lang="en-US" sz="3900" b="1" dirty="0"/>
          </a:p>
          <a:p>
            <a:pPr>
              <a:buNone/>
            </a:pPr>
            <a:r>
              <a:rPr lang="en-US" sz="3900" dirty="0"/>
              <a:t>         </a:t>
            </a:r>
            <a:r>
              <a:rPr lang="en-US" sz="3900" b="1" dirty="0"/>
              <a:t>\  2/3          -2/3  /    before B-L  1/3 +1/3= 2/3</a:t>
            </a:r>
          </a:p>
          <a:p>
            <a:pPr>
              <a:buNone/>
            </a:pPr>
            <a:r>
              <a:rPr lang="en-US" sz="3900" b="1" dirty="0"/>
              <a:t>            \           V         /       after     B-L  -1/3 +1 = 2/3</a:t>
            </a:r>
          </a:p>
          <a:p>
            <a:pPr>
              <a:buNone/>
            </a:pPr>
            <a:r>
              <a:rPr lang="en-US" sz="3900" b="1" dirty="0"/>
              <a:t>               ---- ------------               electric charges</a:t>
            </a:r>
          </a:p>
          <a:p>
            <a:pPr>
              <a:buNone/>
            </a:pPr>
            <a:r>
              <a:rPr lang="en-US" sz="3900" b="1" dirty="0"/>
              <a:t>             /                        \      before  2/3 + 2/3 = 4/3</a:t>
            </a:r>
          </a:p>
          <a:p>
            <a:pPr>
              <a:buNone/>
            </a:pPr>
            <a:r>
              <a:rPr lang="en-US" sz="3900" b="1" dirty="0"/>
              <a:t>           /  2/3             + 1  \    after     -2/3 +1    =</a:t>
            </a:r>
            <a:r>
              <a:rPr lang="en-US" sz="3900" dirty="0"/>
              <a:t> </a:t>
            </a:r>
            <a:r>
              <a:rPr lang="en-US" sz="3900" b="1" dirty="0"/>
              <a:t>1/3</a:t>
            </a:r>
          </a:p>
          <a:p>
            <a:pPr>
              <a:buNone/>
            </a:pPr>
            <a:r>
              <a:rPr lang="en-US" sz="3900" dirty="0"/>
              <a:t>                      </a:t>
            </a:r>
            <a:r>
              <a:rPr lang="en-US" sz="3900" b="1" dirty="0"/>
              <a:t>Fig.1 </a:t>
            </a:r>
            <a:r>
              <a:rPr lang="en-US" sz="3900" dirty="0"/>
              <a:t>  </a:t>
            </a:r>
            <a:r>
              <a:rPr lang="en-US" sz="3900" dirty="0" smtClean="0"/>
              <a:t>           </a:t>
            </a:r>
            <a:r>
              <a:rPr lang="en-US" sz="3900" b="1" dirty="0"/>
              <a:t>Difference  B-L conserved</a:t>
            </a:r>
            <a:endParaRPr lang="en-US" sz="3900" dirty="0"/>
          </a:p>
          <a:p>
            <a:pPr>
              <a:buNone/>
            </a:pPr>
            <a:r>
              <a:rPr lang="en-US" sz="3900" dirty="0"/>
              <a:t> </a:t>
            </a:r>
            <a:r>
              <a:rPr lang="en-US" sz="3900" dirty="0" smtClean="0"/>
              <a:t>   A </a:t>
            </a:r>
            <a:r>
              <a:rPr lang="en-US" sz="3900" dirty="0"/>
              <a:t>particle with electric charge + 1 disappeared-</a:t>
            </a:r>
            <a:r>
              <a:rPr lang="en-US" sz="3900" b="1" dirty="0"/>
              <a:t>proton  </a:t>
            </a:r>
            <a:r>
              <a:rPr lang="en-US" sz="3900" dirty="0"/>
              <a:t>but  quark with </a:t>
            </a:r>
            <a:r>
              <a:rPr lang="en-US" sz="3900" b="1" dirty="0"/>
              <a:t>q = -2/3 </a:t>
            </a:r>
            <a:r>
              <a:rPr lang="en-US" sz="3900" dirty="0"/>
              <a:t>and </a:t>
            </a:r>
            <a:r>
              <a:rPr lang="en-US" sz="3900" b="1" dirty="0"/>
              <a:t>positron </a:t>
            </a:r>
            <a:r>
              <a:rPr lang="en-US" sz="3900" dirty="0"/>
              <a:t>were </a:t>
            </a:r>
            <a:r>
              <a:rPr lang="en-US" sz="3900" dirty="0" smtClean="0"/>
              <a:t>appeared.</a:t>
            </a:r>
            <a:r>
              <a:rPr lang="en-US" sz="3900" b="1" dirty="0" smtClean="0"/>
              <a:t> </a:t>
            </a:r>
            <a:r>
              <a:rPr lang="en-US" sz="3900" b="1" dirty="0"/>
              <a:t>In sum an anti-baryon universe can be </a:t>
            </a:r>
            <a:r>
              <a:rPr lang="en-US" sz="3900" b="1" dirty="0" smtClean="0"/>
              <a:t>realized. Here B-L is gauge</a:t>
            </a:r>
            <a:endParaRPr lang="ru-RU" sz="3900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6294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forbidden </a:t>
            </a:r>
            <a:r>
              <a:rPr lang="en-US" b="1" dirty="0"/>
              <a:t>reaction with q= -2/3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dirty="0"/>
              <a:t>          </a:t>
            </a:r>
            <a:r>
              <a:rPr lang="en-US" b="1" dirty="0"/>
              <a:t>\ - 2/3          2/3 /    before B-L -1/3 -1/3= - 2/3</a:t>
            </a:r>
          </a:p>
          <a:p>
            <a:pPr>
              <a:buNone/>
            </a:pPr>
            <a:r>
              <a:rPr lang="en-US" b="1" dirty="0"/>
              <a:t>            \           V         /       after    B-L  1/3 - 1 = - 2/3</a:t>
            </a:r>
          </a:p>
          <a:p>
            <a:pPr>
              <a:buNone/>
            </a:pPr>
            <a:r>
              <a:rPr lang="en-US" b="1" dirty="0"/>
              <a:t>               ---- ------------               electric charges</a:t>
            </a:r>
          </a:p>
          <a:p>
            <a:pPr>
              <a:buNone/>
            </a:pPr>
            <a:r>
              <a:rPr lang="en-US" b="1" dirty="0"/>
              <a:t>             /                        \      before  -2/3 - 2/3 = - 4/3</a:t>
            </a:r>
          </a:p>
          <a:p>
            <a:pPr>
              <a:buNone/>
            </a:pPr>
            <a:r>
              <a:rPr lang="en-US" b="1" dirty="0"/>
              <a:t>           / - 2/3            - 1  \    after      2/3 - 1     =</a:t>
            </a:r>
            <a:r>
              <a:rPr lang="en-US" dirty="0"/>
              <a:t> - </a:t>
            </a:r>
            <a:r>
              <a:rPr lang="en-US" b="1" dirty="0"/>
              <a:t>1/3</a:t>
            </a:r>
          </a:p>
          <a:p>
            <a:pPr>
              <a:buNone/>
            </a:pPr>
            <a:r>
              <a:rPr lang="en-US" dirty="0"/>
              <a:t>                      </a:t>
            </a:r>
            <a:r>
              <a:rPr lang="en-US" b="1" dirty="0" smtClean="0"/>
              <a:t>Fig.</a:t>
            </a:r>
            <a:r>
              <a:rPr lang="ru-RU" b="1" dirty="0" smtClean="0"/>
              <a:t>2</a:t>
            </a:r>
            <a:r>
              <a:rPr lang="en-US" b="1" dirty="0" smtClean="0"/>
              <a:t> </a:t>
            </a:r>
            <a:r>
              <a:rPr lang="en-US" dirty="0" smtClean="0"/>
              <a:t>             </a:t>
            </a:r>
            <a:r>
              <a:rPr lang="en-US" sz="3600" b="1" dirty="0"/>
              <a:t>Difference  B-L conserved</a:t>
            </a:r>
            <a:endParaRPr lang="en-US" sz="3600" dirty="0"/>
          </a:p>
          <a:p>
            <a:pPr>
              <a:buNone/>
            </a:pPr>
            <a:r>
              <a:rPr lang="en-US" dirty="0"/>
              <a:t> A particle with electric </a:t>
            </a:r>
            <a:r>
              <a:rPr lang="en-US" b="1" dirty="0"/>
              <a:t>charge - 1 </a:t>
            </a:r>
            <a:r>
              <a:rPr lang="en-US" dirty="0"/>
              <a:t>disappeared-</a:t>
            </a:r>
            <a:r>
              <a:rPr lang="en-US" b="1" dirty="0"/>
              <a:t>anti-p  </a:t>
            </a:r>
            <a:r>
              <a:rPr lang="en-US" dirty="0"/>
              <a:t>but  quark with </a:t>
            </a:r>
            <a:r>
              <a:rPr lang="en-US" b="1" dirty="0"/>
              <a:t>q = 2/3 </a:t>
            </a:r>
            <a:r>
              <a:rPr lang="en-US" dirty="0"/>
              <a:t>and </a:t>
            </a:r>
            <a:r>
              <a:rPr lang="en-US" b="1" dirty="0"/>
              <a:t>electron</a:t>
            </a:r>
            <a:r>
              <a:rPr lang="en-US" dirty="0"/>
              <a:t> were appeared</a:t>
            </a:r>
            <a:r>
              <a:rPr lang="en-US" b="1" dirty="0"/>
              <a:t>   </a:t>
            </a:r>
          </a:p>
          <a:p>
            <a:pPr>
              <a:buNone/>
            </a:pPr>
            <a:r>
              <a:rPr lang="en-US" b="1" dirty="0"/>
              <a:t>    </a:t>
            </a:r>
            <a:r>
              <a:rPr lang="en-US" b="1" dirty="0" smtClean="0"/>
              <a:t>     </a:t>
            </a:r>
            <a:r>
              <a:rPr lang="en-US" b="1" dirty="0"/>
              <a:t>In sum an baryon universe can be realized !</a:t>
            </a:r>
          </a:p>
          <a:p>
            <a:pPr>
              <a:buNone/>
            </a:pP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9408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en-US" b="1" dirty="0"/>
              <a:t>Other forbidden reaction might be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76064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  \  </a:t>
            </a:r>
            <a:r>
              <a:rPr lang="en-US" b="1" dirty="0"/>
              <a:t>-2/3          2/3  /    before B-L  -1/3 -1/3= - 2/3</a:t>
            </a:r>
          </a:p>
          <a:p>
            <a:pPr>
              <a:buNone/>
            </a:pPr>
            <a:r>
              <a:rPr lang="en-US" b="1" dirty="0"/>
              <a:t>      \           V         /       after     B-L   1/3 - 1  =  - 2/3</a:t>
            </a:r>
          </a:p>
          <a:p>
            <a:pPr>
              <a:buNone/>
            </a:pPr>
            <a:r>
              <a:rPr lang="en-US" b="1" dirty="0"/>
              <a:t>         ---- ------------               electric charges</a:t>
            </a:r>
          </a:p>
          <a:p>
            <a:pPr>
              <a:buNone/>
            </a:pPr>
            <a:r>
              <a:rPr lang="en-US" b="1" dirty="0"/>
              <a:t>      /                        \      before  -2/3 - 1/3 = -1 </a:t>
            </a:r>
          </a:p>
          <a:p>
            <a:pPr>
              <a:buNone/>
            </a:pPr>
            <a:r>
              <a:rPr lang="en-US" b="1" dirty="0"/>
              <a:t>    / - 1/3            - 1  \    after      2/3 - 1    = - 1/3</a:t>
            </a:r>
          </a:p>
          <a:p>
            <a:pPr>
              <a:buNone/>
            </a:pPr>
            <a:r>
              <a:rPr lang="en-US" dirty="0"/>
              <a:t>                 </a:t>
            </a:r>
            <a:r>
              <a:rPr lang="en-US" b="1" dirty="0"/>
              <a:t>Fig.3 </a:t>
            </a:r>
            <a:r>
              <a:rPr lang="en-US" dirty="0"/>
              <a:t>                   </a:t>
            </a:r>
            <a:r>
              <a:rPr lang="en-US" b="1" dirty="0"/>
              <a:t>Difference  B-L is conserved</a:t>
            </a:r>
            <a:endParaRPr lang="en-US" dirty="0"/>
          </a:p>
          <a:p>
            <a:pPr>
              <a:buNone/>
            </a:pPr>
            <a:r>
              <a:rPr lang="en-US" dirty="0"/>
              <a:t>   Here quark with q= - 2/3 disappear, but quark CM with </a:t>
            </a:r>
            <a:r>
              <a:rPr lang="en-US" b="1" dirty="0"/>
              <a:t>q= 2/3 </a:t>
            </a:r>
            <a:r>
              <a:rPr lang="en-US" dirty="0"/>
              <a:t>and </a:t>
            </a:r>
            <a:r>
              <a:rPr lang="en-US" b="1" dirty="0"/>
              <a:t>electron</a:t>
            </a:r>
            <a:r>
              <a:rPr lang="en-US" dirty="0"/>
              <a:t> were born.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95783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2467</TotalTime>
  <Words>1782</Words>
  <Application>Microsoft Office PowerPoint</Application>
  <PresentationFormat>Экран (4:3)</PresentationFormat>
  <Paragraphs>172</Paragraphs>
  <Slides>25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Notes to Modernization of the SM</vt:lpstr>
      <vt:lpstr>Why modernization of SM is necessary?</vt:lpstr>
      <vt:lpstr>Introduction</vt:lpstr>
      <vt:lpstr> Sakharov’s conditions </vt:lpstr>
      <vt:lpstr>Forbidden reactions</vt:lpstr>
      <vt:lpstr>Principal moments</vt:lpstr>
      <vt:lpstr>The forbidden reaction with q= 2/3 </vt:lpstr>
      <vt:lpstr>The forbidden reaction with q= -2/3</vt:lpstr>
      <vt:lpstr>Other forbidden reaction might be</vt:lpstr>
      <vt:lpstr>Other forbidden reaction might be</vt:lpstr>
      <vt:lpstr>Two chains</vt:lpstr>
      <vt:lpstr>Electroweak anomaly</vt:lpstr>
      <vt:lpstr>The first conclusion</vt:lpstr>
      <vt:lpstr>The second conclusion</vt:lpstr>
      <vt:lpstr> SM </vt:lpstr>
      <vt:lpstr>SM</vt:lpstr>
      <vt:lpstr>The next fundamental level</vt:lpstr>
      <vt:lpstr>Particles of SM from preons</vt:lpstr>
      <vt:lpstr>Internal structure of SM particles</vt:lpstr>
      <vt:lpstr>More theory</vt:lpstr>
      <vt:lpstr>Consequences of preon model.</vt:lpstr>
      <vt:lpstr>Preon confinement</vt:lpstr>
      <vt:lpstr>The main consequences of preon model </vt:lpstr>
      <vt:lpstr>The main consequences of preon model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to Modernization of the SM</dc:title>
  <dc:creator>Пользователь</dc:creator>
  <cp:lastModifiedBy>Пользователь</cp:lastModifiedBy>
  <cp:revision>113</cp:revision>
  <dcterms:created xsi:type="dcterms:W3CDTF">2022-11-07T18:14:01Z</dcterms:created>
  <dcterms:modified xsi:type="dcterms:W3CDTF">2022-11-29T16:32:47Z</dcterms:modified>
</cp:coreProperties>
</file>