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13" r:id="rId3"/>
    <p:sldId id="274" r:id="rId4"/>
    <p:sldId id="275" r:id="rId5"/>
    <p:sldId id="311" r:id="rId6"/>
    <p:sldId id="277" r:id="rId7"/>
    <p:sldId id="278" r:id="rId8"/>
    <p:sldId id="280" r:id="rId9"/>
    <p:sldId id="309" r:id="rId10"/>
    <p:sldId id="306" r:id="rId11"/>
    <p:sldId id="298" r:id="rId12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18" autoAdjust="0"/>
  </p:normalViewPr>
  <p:slideViewPr>
    <p:cSldViewPr>
      <p:cViewPr varScale="1">
        <p:scale>
          <a:sx n="85" d="100"/>
          <a:sy n="85" d="100"/>
        </p:scale>
        <p:origin x="1665" y="8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1450" y="84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4E5B5-F1A2-4416-9CEF-FA855AB183C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B6434-AFF3-43D5-ACA5-0837C7B9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1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Проявление неоднородных доп. Измерений в физике ранней Вселенной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B6434-AFF3-43D5-ACA5-0837C7B904F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91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B6434-AFF3-43D5-ACA5-0837C7B904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07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2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B6434-AFF3-43D5-ACA5-0837C7B904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0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383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3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792000" y="729003"/>
            <a:ext cx="7560000" cy="359611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792001" y="4519629"/>
            <a:ext cx="7560000" cy="124936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22963" y="6459788"/>
            <a:ext cx="1409037" cy="365125"/>
          </a:xfr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r>
              <a:rPr lang="ru-RU"/>
              <a:t>ICPPA   30.11.2022   MOSCOW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11999" y="6459788"/>
            <a:ext cx="4320001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Compact extra dimensions as the source of primordial black holes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792000" y="4325112"/>
            <a:ext cx="756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lIns="45720" tIns="0" rIns="4572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383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13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6" y="412302"/>
            <a:ext cx="1971675" cy="575989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383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13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92000" y="909000"/>
            <a:ext cx="7560000" cy="341611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000" y="4508999"/>
            <a:ext cx="7560000" cy="1080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792000" y="4325112"/>
            <a:ext cx="756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>
          <a:xfrm>
            <a:off x="522000" y="286606"/>
            <a:ext cx="8100000" cy="80239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792000" y="1449000"/>
            <a:ext cx="3645000" cy="4500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707000" y="1449000"/>
            <a:ext cx="3645000" cy="4500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>
          <a:xfrm>
            <a:off x="522000" y="286606"/>
            <a:ext cx="8100000" cy="80239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000" y="1449000"/>
            <a:ext cx="3645000" cy="54000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92000" y="1989000"/>
            <a:ext cx="3645000" cy="397153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707000" y="1449000"/>
            <a:ext cx="3645000" cy="54000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707000" y="1989000"/>
            <a:ext cx="3645000" cy="397153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383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 bwMode="auto">
          <a:xfrm>
            <a:off x="13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4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2900" y="594358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600450" y="731520"/>
            <a:ext cx="4869180" cy="52578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349134" y="6459788"/>
            <a:ext cx="196388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13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13" y="0"/>
            <a:ext cx="9143989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40271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13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22000" y="286604"/>
            <a:ext cx="8100000" cy="802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000" y="1449001"/>
            <a:ext cx="7560000" cy="44999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22963" y="6459788"/>
            <a:ext cx="1409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ICPPA   30.11.2022   MOSCOW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411999" y="6459788"/>
            <a:ext cx="432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Compact extra dimensions as the source of primordial black holes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AB73BC-B049-4115-A692-8D63A059BF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522000" y="1089000"/>
            <a:ext cx="810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377">
        <a:lnSpc>
          <a:spcPct val="85000"/>
        </a:lnSpc>
        <a:spcBef>
          <a:spcPts val="0"/>
        </a:spcBef>
        <a:buNone/>
        <a:defRPr sz="4800" spc="-51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Char char=" 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spas.2022.927144" TargetMode="External"/><Relationship Id="rId2" Type="http://schemas.openxmlformats.org/officeDocument/2006/relationships/hyperlink" Target="https://arxiv.org/abs/2204.063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12" Type="http://schemas.openxmlformats.org/officeDocument/2006/relationships/hyperlink" Target="https://arxiv.org/abs/gr-qc/051010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image" Target="../media/image8.jp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8.jp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3.jp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6.jp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5.jpg"/><Relationship Id="rId1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arxiv.org/abs/hep-ph/000527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7152F23-091C-8763-0A03-A816AE41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 trans="100000" pressure="89"/>
                    </a14:imgEffect>
                    <a14:imgEffect>
                      <a14:saturation sat="4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7" y="444855"/>
            <a:ext cx="2251787" cy="15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6F358B5-791B-A508-AA80-3462EFC60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7379" l="10188" r="77063">
                        <a14:foregroundMark x1="11151" y1="69910" x2="11188" y2="72286"/>
                        <a14:foregroundMark x1="74125" y1="41395" x2="72688" y2="63019"/>
                        <a14:foregroundMark x1="30375" y1="31774" x2="30625" y2="44131"/>
                        <a14:foregroundMark x1="39875" y1="33451" x2="52438" y2="59929"/>
                        <a14:foregroundMark x1="52438" y1="59929" x2="68438" y2="75199"/>
                        <a14:foregroundMark x1="68438" y1="75199" x2="67063" y2="80141"/>
                        <a14:foregroundMark x1="53750" y1="37599" x2="51063" y2="49956"/>
                        <a14:foregroundMark x1="63688" y1="39629" x2="62687" y2="73080"/>
                        <a14:foregroundMark x1="62687" y1="73080" x2="63438" y2="76081"/>
                        <a14:foregroundMark x1="43500" y1="34510" x2="70750" y2="66108"/>
                        <a14:foregroundMark x1="34750" y1="27273" x2="48688" y2="48455"/>
                        <a14:foregroundMark x1="48688" y1="48455" x2="64188" y2="62048"/>
                        <a14:foregroundMark x1="64188" y1="62048" x2="63188" y2="57193"/>
                        <a14:foregroundMark x1="29875" y1="23124" x2="27688" y2="45808"/>
                        <a14:foregroundMark x1="36188" y1="21447" x2="30125" y2="54369"/>
                        <a14:foregroundMark x1="44500" y1="23124" x2="40375" y2="60547"/>
                        <a14:foregroundMark x1="54688" y1="28332" x2="42563" y2="69550"/>
                        <a14:foregroundMark x1="56875" y1="37246" x2="48125" y2="72639"/>
                        <a14:foregroundMark x1="64688" y1="41659" x2="55437" y2="74669"/>
                        <a14:foregroundMark x1="67813" y1="46514" x2="59062" y2="77758"/>
                        <a14:foregroundMark x1="70500" y1="56487" x2="60750" y2="83230"/>
                        <a14:foregroundMark x1="57875" y1="34157" x2="51313" y2="62312"/>
                        <a14:foregroundMark x1="63938" y1="36540" x2="52500" y2="68844"/>
                        <a14:foregroundMark x1="60750" y1="41041" x2="51750" y2="66726"/>
                        <a14:foregroundMark x1="47875" y1="44484" x2="34000" y2="69197"/>
                        <a14:foregroundMark x1="44000" y1="41659" x2="34500" y2="69903"/>
                        <a14:foregroundMark x1="44000" y1="40688" x2="31125" y2="59929"/>
                        <a14:foregroundMark x1="39375" y1="41659" x2="35000" y2="58870"/>
                        <a14:foregroundMark x1="41063" y1="42012" x2="35000" y2="59929"/>
                        <a14:foregroundMark x1="52250" y1="84996" x2="45938" y2="87379"/>
                        <a14:foregroundMark x1="77063" y1="47838" x2="76313" y2="54722"/>
                        <a14:backgroundMark x1="9382" y1="35182" x2="8938" y2="36981"/>
                        <a14:backgroundMark x1="15563" y1="10150" x2="11672" y2="25909"/>
                        <a14:backgroundMark x1="10707" y1="72301" x2="11188" y2="81906"/>
                        <a14:backgroundMark x1="8938" y1="36981" x2="9629" y2="50780"/>
                        <a14:backgroundMark x1="18188" y1="10150" x2="9250" y2="61253"/>
                        <a14:backgroundMark x1="11438" y1="14210" x2="9063" y2="69020"/>
                        <a14:backgroundMark x1="9063" y1="69020" x2="11188" y2="63372"/>
                        <a14:backgroundMark x1="11625" y1="13239" x2="8000" y2="27626"/>
                        <a14:backgroundMark x1="11625" y1="10150" x2="10188" y2="21447"/>
                        <a14:backgroundMark x1="11625" y1="9444" x2="9250" y2="13504"/>
                        <a14:backgroundMark x1="13813" y1="11474" x2="8250" y2="16593"/>
                        <a14:backgroundMark x1="17250" y1="68491" x2="10938" y2="66108"/>
                        <a14:backgroundMark x1="10188" y1="53398" x2="8250" y2="66726"/>
                        <a14:backgroundMark x1="11188" y1="54722" x2="10938" y2="69903"/>
                        <a14:backgroundMark x1="11625" y1="53751" x2="9438" y2="74316"/>
                      </a14:backgroundRemoval>
                    </a14:imgEffect>
                    <a14:imgEffect>
                      <a14:artisticPencilSketch trans="50000" pressure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7" t="7812" r="20924" b="6657"/>
          <a:stretch/>
        </p:blipFill>
        <p:spPr bwMode="auto">
          <a:xfrm>
            <a:off x="445357" y="1344741"/>
            <a:ext cx="1326393" cy="13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12000" y="2360373"/>
            <a:ext cx="7920000" cy="17786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/>
              <a:t>Compact extra dimensions as the</a:t>
            </a:r>
            <a:r>
              <a:rPr lang="ru-RU" sz="4000" dirty="0"/>
              <a:t> </a:t>
            </a:r>
            <a:r>
              <a:rPr lang="en-US" sz="4000" dirty="0"/>
              <a:t>source of primordial black holes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12000" y="4509000"/>
            <a:ext cx="7920000" cy="1620000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2000" b="1" cap="none" dirty="0"/>
              <a:t>Nikulin V.V.</a:t>
            </a:r>
            <a:r>
              <a:rPr lang="en-US" sz="2000" b="1" cap="none" baseline="30000" dirty="0"/>
              <a:t>1</a:t>
            </a:r>
            <a:r>
              <a:rPr lang="en-US" sz="2000" b="1" cap="none" dirty="0"/>
              <a:t> (vvnikulin@mephi.ru)</a:t>
            </a:r>
            <a:br>
              <a:rPr lang="en-US" sz="2000" b="1" cap="none" dirty="0"/>
            </a:br>
            <a:r>
              <a:rPr lang="en-US" sz="2000" cap="none" dirty="0"/>
              <a:t>Krasnov M.A.</a:t>
            </a:r>
            <a:r>
              <a:rPr lang="en-US" sz="2000" cap="none" baseline="30000" dirty="0"/>
              <a:t>1</a:t>
            </a:r>
            <a:r>
              <a:rPr lang="en-US" sz="2000" cap="none" dirty="0"/>
              <a:t>  Rubin S.G.</a:t>
            </a:r>
            <a:r>
              <a:rPr lang="en-US" sz="2000" cap="none" baseline="30000" dirty="0"/>
              <a:t>1,2</a:t>
            </a:r>
          </a:p>
          <a:p>
            <a:pPr algn="ctr">
              <a:defRPr/>
            </a:pPr>
            <a:r>
              <a:rPr lang="en-US" sz="1600" b="1" cap="none" baseline="30000" dirty="0"/>
              <a:t>1 </a:t>
            </a:r>
            <a:r>
              <a:rPr lang="en-US" sz="1600" cap="none" dirty="0"/>
              <a:t>Particle </a:t>
            </a:r>
            <a:r>
              <a:rPr lang="en-US" sz="1600" cap="none"/>
              <a:t>Physics Department, </a:t>
            </a:r>
            <a:r>
              <a:rPr lang="en-US" sz="1600" cap="none" dirty="0"/>
              <a:t>NRNU MEPhI, Moscow</a:t>
            </a:r>
            <a:br>
              <a:rPr lang="en-US" sz="1600" cap="none" dirty="0"/>
            </a:br>
            <a:r>
              <a:rPr lang="en-US" sz="1600" b="1" cap="none" baseline="30000" dirty="0"/>
              <a:t>2 </a:t>
            </a:r>
            <a:r>
              <a:rPr lang="en-US" sz="1600" cap="none" dirty="0"/>
              <a:t>N.I. Lobachevsky Institute of Mathematics and Mechanics, KFU, Kazan</a:t>
            </a:r>
          </a:p>
          <a:p>
            <a:pPr algn="ctr">
              <a:defRPr/>
            </a:pPr>
            <a:endParaRPr lang="en-US" sz="1800" cap="none" dirty="0"/>
          </a:p>
        </p:txBody>
      </p:sp>
      <p:sp>
        <p:nvSpPr>
          <p:cNvPr id="5" name="Подзаголовок 2"/>
          <p:cNvSpPr txBox="1"/>
          <p:nvPr/>
        </p:nvSpPr>
        <p:spPr bwMode="auto">
          <a:xfrm>
            <a:off x="3132000" y="729000"/>
            <a:ext cx="3600000" cy="215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None/>
              <a:defRPr sz="2400" cap="all" spc="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>
                <a:cs typeface="Calibri Light"/>
              </a:rPr>
              <a:t>The 6</a:t>
            </a:r>
            <a:r>
              <a:rPr lang="en-US" sz="2000" baseline="30000" dirty="0">
                <a:cs typeface="Calibri Light"/>
              </a:rPr>
              <a:t>th</a:t>
            </a:r>
            <a:r>
              <a:rPr lang="en-US" sz="2000" dirty="0">
                <a:cs typeface="Calibri Light"/>
              </a:rPr>
              <a:t> International Conference on</a:t>
            </a:r>
            <a:br>
              <a:rPr lang="en-US" sz="2000" dirty="0">
                <a:cs typeface="Calibri Light"/>
              </a:rPr>
            </a:br>
            <a:r>
              <a:rPr lang="en-US" sz="2000" dirty="0">
                <a:cs typeface="Calibri Light"/>
              </a:rPr>
              <a:t>Particle Physics and Astrophysics</a:t>
            </a:r>
            <a:br>
              <a:rPr lang="en-US" sz="2000" dirty="0">
                <a:cs typeface="Calibri Light"/>
              </a:rPr>
            </a:br>
            <a:br>
              <a:rPr lang="en-US" sz="2000" b="1" dirty="0">
                <a:cs typeface="Calibri Light"/>
              </a:rPr>
            </a:br>
            <a:r>
              <a:rPr lang="en-US" sz="2000" b="1" dirty="0">
                <a:cs typeface="Calibri Light"/>
              </a:rPr>
              <a:t>Gravity &amp; Cosmology</a:t>
            </a:r>
            <a:br>
              <a:rPr lang="ru" sz="2000" dirty="0">
                <a:cs typeface="Calibri Light"/>
              </a:rPr>
            </a:br>
            <a:endParaRPr lang="ru" sz="2000" dirty="0">
              <a:cs typeface="Calibri Light"/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Compact extra dimensions as the source of primordial black holes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1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23DD88-3B74-F09C-693B-313853BE94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56879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22" b="98067" l="9923" r="89899">
                        <a14:foregroundMark x1="32204" y1="28151" x2="34284" y2="26975"/>
                        <a14:foregroundMark x1="10695" y1="60084" x2="10576" y2="51849"/>
                        <a14:foregroundMark x1="10814" y1="40504" x2="11111" y2="41765"/>
                        <a14:foregroundMark x1="17647" y1="53109" x2="18717" y2="59244"/>
                        <a14:foregroundMark x1="77362" y1="4622" x2="65241" y2="10336"/>
                        <a14:foregroundMark x1="75223" y1="33361" x2="74094" y2="46387"/>
                        <a14:foregroundMark x1="63874" y1="85714" x2="53476" y2="85042"/>
                        <a14:foregroundMark x1="82828" y1="94286" x2="78372" y2="91345"/>
                        <a14:foregroundMark x1="89542" y1="98067" x2="88889" y2="94286"/>
                      </a14:backgroundRemoval>
                    </a14:imgEffect>
                    <a14:imgEffect>
                      <a14:artisticPencilSketch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50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2489" y="561136"/>
            <a:ext cx="1948447" cy="13776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35FB1-BD99-64DD-865F-7E521E46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C4100D3-438D-3E0D-FFD0-76C8E3580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3" y="1449000"/>
                <a:ext cx="7529037" cy="4500001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ru-RU" dirty="0"/>
                  <a:t> </a:t>
                </a:r>
                <a:r>
                  <a:rPr lang="en-US" dirty="0"/>
                  <a:t> The existence of a purely gravitational mechanism for the production of primordial black holes is demonstrated in the framework of multidimensional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-gravity. No matter fields are required.</a:t>
                </a:r>
                <a:endParaRPr lang="ru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ru" dirty="0"/>
                  <a:t> </a:t>
                </a:r>
                <a:r>
                  <a:rPr lang="en-US" dirty="0"/>
                  <a:t> The mechanism is based on the production of massive domain walls resulting from quantum fluctuations in a nontrivial effective potential containing several minima.</a:t>
                </a:r>
                <a:endParaRPr lang="ru-RU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:r>
                  <a:rPr lang="ru-RU" dirty="0"/>
                  <a:t> </a:t>
                </a:r>
                <a:r>
                  <a:rPr lang="en-US" dirty="0"/>
                  <a:t>Domain walls do not disturb the </a:t>
                </a:r>
                <a:r>
                  <a:rPr lang="en-US" dirty="0" err="1"/>
                  <a:t>inflaton</a:t>
                </a:r>
                <a:r>
                  <a:rPr lang="en-US" dirty="0"/>
                  <a:t> dominance necessary for cosmological inflation, if the parameters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-model are chosen correctly</a:t>
                </a:r>
                <a:r>
                  <a:rPr lang="ru-RU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 The generated PBHs are formed very early (at the reheating stage) and have the potential for further accretionary growth.</a:t>
                </a:r>
              </a:p>
              <a:p>
                <a:pPr marL="0" indent="0">
                  <a:buNone/>
                </a:pPr>
                <a:r>
                  <a:rPr lang="en-US" dirty="0">
                    <a:hlinkClick r:id="rId2"/>
                  </a:rPr>
                  <a:t>arXiv:2204.06360</a:t>
                </a:r>
                <a:br>
                  <a:rPr lang="en-US" dirty="0"/>
                </a:br>
                <a:r>
                  <a:rPr lang="en-US" dirty="0">
                    <a:hlinkClick r:id="rId3"/>
                  </a:rPr>
                  <a:t>10.3389/fspas.2022.927144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C4100D3-438D-3E0D-FFD0-76C8E3580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3" y="1449000"/>
                <a:ext cx="7529037" cy="4500001"/>
              </a:xfrm>
              <a:blipFill>
                <a:blip r:embed="rId4"/>
                <a:stretch>
                  <a:fillRect l="-2024" t="-1491" r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D8626610-3A09-14FF-9CEC-F9C79ABC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69CA1-1A31-0DD0-8144-9350E01C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D423F-DBE1-DBA9-862F-37A54A56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E31D-E2AB-40D1-8B51-AFA5AFEF39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7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-423949" y="2251495"/>
            <a:ext cx="10058400" cy="17795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/>
              <a:t>Thank you</a:t>
            </a:r>
            <a:br>
              <a:rPr lang="ru-RU" sz="5400" dirty="0"/>
            </a:br>
            <a:r>
              <a:rPr lang="en-US" sz="5400" dirty="0"/>
              <a:t>for attention</a:t>
            </a:r>
            <a:r>
              <a:rPr lang="ru-RU" sz="5400" dirty="0"/>
              <a:t>!</a:t>
            </a:r>
            <a:endParaRPr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-423949" y="4689000"/>
            <a:ext cx="10058400" cy="1080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/>
              <a:t>Questions?</a:t>
            </a:r>
            <a:endParaRPr lang="ru-RU" sz="280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11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FE5037-5145-58C4-6A59-0208568952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56879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" b="98067" l="9923" r="89899">
                        <a14:foregroundMark x1="32204" y1="28151" x2="34284" y2="26975"/>
                        <a14:foregroundMark x1="10695" y1="60084" x2="10576" y2="51849"/>
                        <a14:foregroundMark x1="10814" y1="40504" x2="11111" y2="41765"/>
                        <a14:foregroundMark x1="17647" y1="53109" x2="18717" y2="59244"/>
                        <a14:foregroundMark x1="77362" y1="4622" x2="65241" y2="10336"/>
                        <a14:foregroundMark x1="75223" y1="33361" x2="74094" y2="46387"/>
                        <a14:foregroundMark x1="63874" y1="85714" x2="53476" y2="85042"/>
                        <a14:foregroundMark x1="82828" y1="94286" x2="78372" y2="91345"/>
                        <a14:foregroundMark x1="89542" y1="98067" x2="88889" y2="94286"/>
                      </a14:backgroundRemoval>
                    </a14:imgEffect>
                    <a14:imgEffect>
                      <a14:artisticPencilSketch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50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000" y="612387"/>
            <a:ext cx="2318167" cy="163910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5A591-277F-F6AC-B171-2799172E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8EC8A08-6B51-04EE-1A62-0726057524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2000" y="1628999"/>
                <a:ext cx="7560000" cy="431999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  <a:defRPr/>
                </a:pPr>
                <a:r>
                  <a:rPr lang="ru-RU" sz="2400" dirty="0"/>
                  <a:t> </a:t>
                </a:r>
                <a:r>
                  <a:rPr lang="en-US" sz="2400" dirty="0"/>
                  <a:t> Motivation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  <a:defRPr/>
                </a:pPr>
                <a:r>
                  <a:rPr lang="en-US" sz="2400" dirty="0"/>
                  <a:t>  Multidimensional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-gravity 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  <a:defRPr/>
                </a:pPr>
                <a:r>
                  <a:rPr lang="en-US" sz="2400" dirty="0"/>
                  <a:t>  Domain walls and Primordial Black Holes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  <a:defRPr/>
                </a:pPr>
                <a:r>
                  <a:rPr lang="en-US" sz="2400" dirty="0"/>
                  <a:t>  Inflationary constraints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  <a:defRPr/>
                </a:pPr>
                <a:r>
                  <a:rPr lang="en-US" sz="2400" dirty="0"/>
                  <a:t>  Conclusion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8EC8A08-6B51-04EE-1A62-072605752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000" y="1628999"/>
                <a:ext cx="7560000" cy="4319999"/>
              </a:xfrm>
              <a:blipFill>
                <a:blip r:embed="rId2"/>
                <a:stretch>
                  <a:fillRect l="-2339" t="-1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87DBDE11-19E0-0D11-AFED-95268BF5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17E666-B02A-5AC2-D46F-9C6E82FE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A21D6-CC8D-D3B2-76B6-EEDC860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E31D-E2AB-40D1-8B51-AFA5AFEF39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7967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Motivation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 bwMode="auto">
          <a:xfrm>
            <a:off x="792000" y="1269000"/>
            <a:ext cx="3600002" cy="720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b="1" dirty="0"/>
              <a:t>Observation of super-early</a:t>
            </a:r>
            <a:br>
              <a:rPr lang="en-US" sz="1600" b="1" dirty="0"/>
            </a:br>
            <a:r>
              <a:rPr lang="en-US" sz="1600" b="1" dirty="0"/>
              <a:t>(at z &gt; 5) supermassive quasars</a:t>
            </a:r>
            <a:endParaRPr lang="ru-RU" sz="16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 bwMode="auto">
          <a:xfrm>
            <a:off x="4752004" y="1269000"/>
            <a:ext cx="3599996" cy="720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b="1" dirty="0"/>
              <a:t>Detection of gravitational waves from BHs of intermediate masses</a:t>
            </a:r>
            <a:endParaRPr lang="ru-RU" sz="16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 bwMode="auto">
              <a:xfrm>
                <a:off x="792000" y="5127027"/>
                <a:ext cx="360000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Fig. 1.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Quasar J0313-1806 z = 7.64 (670 million years)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ru-RU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~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ru-RU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ru-RU" b="1" i="1" baseline="-25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☉</m:t>
                    </m:r>
                  </m:oMath>
                </a14:m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000" y="5127027"/>
                <a:ext cx="3600002" cy="646331"/>
              </a:xfrm>
              <a:prstGeom prst="rect">
                <a:avLst/>
              </a:prstGeom>
              <a:blipFill>
                <a:blip r:embed="rId3"/>
                <a:stretch>
                  <a:fillRect l="-1525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766" y="1873052"/>
            <a:ext cx="2558468" cy="1500507"/>
          </a:xfrm>
          <a:prstGeom prst="rect">
            <a:avLst/>
          </a:prstGeom>
        </p:spPr>
      </p:pic>
      <p:pic>
        <p:nvPicPr>
          <p:cNvPr id="10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52000" y="3350933"/>
            <a:ext cx="2101690" cy="1740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4746711" y="4545835"/>
            <a:ext cx="3779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Fig. 2. 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Masses of BHs and neutron stars detected by LIGO and VIRGO.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Рисунок 20"/>
          <p:cNvPicPr>
            <a:picLocks noChangeAspect="1"/>
          </p:cNvPicPr>
          <p:nvPr/>
        </p:nvPicPr>
        <p:blipFill>
          <a:blip r:embed="rId6"/>
          <a:srcRect l="6328" t="8226" r="8278" b="6546"/>
          <a:stretch/>
        </p:blipFill>
        <p:spPr bwMode="auto">
          <a:xfrm>
            <a:off x="4746711" y="1989000"/>
            <a:ext cx="3605289" cy="245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AB73BC-B049-4115-A692-8D63A059BFB8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Multidimensional 𝑓(𝑅)-gravity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Compact extra dimensions as the source of primordial black holes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4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-15303551" y="-572367"/>
            <a:ext cx="10329499" cy="168983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3EB3F66-C036-52F4-676D-588F94EA5011}"/>
              </a:ext>
            </a:extLst>
          </p:cNvPr>
          <p:cNvGrpSpPr/>
          <p:nvPr/>
        </p:nvGrpSpPr>
        <p:grpSpPr>
          <a:xfrm>
            <a:off x="834750" y="1328241"/>
            <a:ext cx="8108556" cy="1150254"/>
            <a:chOff x="2360992" y="1284949"/>
            <a:chExt cx="8108556" cy="1150254"/>
          </a:xfrm>
        </p:grpSpPr>
        <p:pic>
          <p:nvPicPr>
            <p:cNvPr id="16" name="Рисунок 16"/>
            <p:cNvPicPr>
              <a:picLocks noChangeAspect="1"/>
            </p:cNvPicPr>
            <p:nvPr/>
          </p:nvPicPr>
          <p:blipFill>
            <a:blip r:embed="rId3"/>
            <a:srcRect r="14826" b="46553"/>
            <a:stretch/>
          </p:blipFill>
          <p:spPr bwMode="auto">
            <a:xfrm>
              <a:off x="2360992" y="1284949"/>
              <a:ext cx="7344816" cy="750895"/>
            </a:xfrm>
            <a:prstGeom prst="rect">
              <a:avLst/>
            </a:prstGeom>
          </p:spPr>
        </p:pic>
        <p:pic>
          <p:nvPicPr>
            <p:cNvPr id="21" name="Рисунок 16"/>
            <p:cNvPicPr>
              <a:picLocks noChangeAspect="1"/>
            </p:cNvPicPr>
            <p:nvPr/>
          </p:nvPicPr>
          <p:blipFill rotWithShape="1">
            <a:blip r:embed="rId3"/>
            <a:srcRect l="25804" t="63534" r="41732"/>
            <a:stretch/>
          </p:blipFill>
          <p:spPr bwMode="auto">
            <a:xfrm>
              <a:off x="4532339" y="1921255"/>
              <a:ext cx="2808312" cy="51394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9826935" y="1460341"/>
              <a:ext cx="6426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CBFCB1-5457-3C57-EAC2-FF150095F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4750" y="2639402"/>
                <a:ext cx="7517250" cy="3261415"/>
              </a:xfrm>
            </p:spPr>
            <p:txBody>
              <a:bodyPr>
                <a:normAutofit/>
              </a:bodyPr>
              <a:lstStyle/>
              <a:p>
                <a:pPr marL="457189" indent="-457189">
                  <a:buFont typeface="+mj-lt"/>
                  <a:buAutoNum type="arabicPeriod"/>
                </a:pPr>
                <a:r>
                  <a:rPr lang="en-US" dirty="0"/>
                  <a:t>Subspace decomposition</a:t>
                </a:r>
                <a:r>
                  <a:rPr lang="en-US" baseline="30000" dirty="0"/>
                  <a:t>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br>
                  <a:rPr lang="en-US" b="0" dirty="0">
                    <a:ea typeface="Cambria Math" panose="02040503050406030204" pitchFamily="18" charset="0"/>
                  </a:rPr>
                </a:br>
                <a:br>
                  <a:rPr lang="en-US" b="0" dirty="0">
                    <a:ea typeface="Cambria Math" panose="02040503050406030204" pitchFamily="18" charset="0"/>
                  </a:rPr>
                </a:br>
                <a:endParaRPr lang="en-US" b="0" dirty="0">
                  <a:ea typeface="Cambria Math" panose="02040503050406030204" pitchFamily="18" charset="0"/>
                </a:endParaRPr>
              </a:p>
              <a:p>
                <a:pPr marL="457189" indent="-457189">
                  <a:buFont typeface="+mj-lt"/>
                  <a:buAutoNum type="arabicPeriod"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457189" indent="-457189">
                  <a:buFont typeface="+mj-lt"/>
                  <a:buAutoNum type="arabicPeriod"/>
                </a:pPr>
                <a:r>
                  <a:rPr lang="en-US" dirty="0"/>
                  <a:t>Integrating out coordinates of the extra space :</a:t>
                </a:r>
                <a:br>
                  <a:rPr lang="en-US" dirty="0"/>
                </a:br>
                <a:endParaRPr lang="en-US" dirty="0"/>
              </a:p>
              <a:p>
                <a:pPr marL="457189" indent="-457189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46CBFCB1-5457-3C57-EAC2-FF150095F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750" y="2639402"/>
                <a:ext cx="7517250" cy="3261415"/>
              </a:xfrm>
              <a:blipFill>
                <a:blip r:embed="rId4"/>
                <a:stretch>
                  <a:fillRect l="-2109" t="-22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E5390B0-1E35-579A-F04B-5665C0F3AB12}"/>
              </a:ext>
            </a:extLst>
          </p:cNvPr>
          <p:cNvGrpSpPr/>
          <p:nvPr/>
        </p:nvGrpSpPr>
        <p:grpSpPr>
          <a:xfrm>
            <a:off x="1601941" y="3441224"/>
            <a:ext cx="7341365" cy="514767"/>
            <a:chOff x="3128182" y="3307594"/>
            <a:chExt cx="7341365" cy="514766"/>
          </a:xfrm>
        </p:grpSpPr>
        <p:pic>
          <p:nvPicPr>
            <p:cNvPr id="18" name="Рисунок 20"/>
            <p:cNvPicPr>
              <a:picLocks noChangeAspect="1"/>
            </p:cNvPicPr>
            <p:nvPr/>
          </p:nvPicPr>
          <p:blipFill>
            <a:blip r:embed="rId5"/>
            <a:srcRect r="25402" b="60653"/>
            <a:stretch/>
          </p:blipFill>
          <p:spPr bwMode="auto">
            <a:xfrm>
              <a:off x="3128182" y="3307594"/>
              <a:ext cx="5616624" cy="5147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 bwMode="auto">
            <a:xfrm>
              <a:off x="9826932" y="3364922"/>
              <a:ext cx="642615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A16A994-FE19-61B9-8081-2A08378AE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547" y="3050592"/>
            <a:ext cx="3866059" cy="417004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9D783F2-2733-4B40-340F-DA2B2F396187}"/>
              </a:ext>
            </a:extLst>
          </p:cNvPr>
          <p:cNvGrpSpPr/>
          <p:nvPr/>
        </p:nvGrpSpPr>
        <p:grpSpPr>
          <a:xfrm>
            <a:off x="2099626" y="4521886"/>
            <a:ext cx="6843680" cy="697895"/>
            <a:chOff x="3623624" y="4741797"/>
            <a:chExt cx="6843679" cy="697894"/>
          </a:xfrm>
        </p:grpSpPr>
        <p:pic>
          <p:nvPicPr>
            <p:cNvPr id="48" name="Объект 24">
              <a:extLst>
                <a:ext uri="{FF2B5EF4-FFF2-40B4-BE49-F238E27FC236}">
                  <a16:creationId xmlns:a16="http://schemas.microsoft.com/office/drawing/2014/main" id="{83AAB88F-47C4-9225-80F2-F87D4A714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8054"/>
            <a:stretch/>
          </p:blipFill>
          <p:spPr bwMode="auto">
            <a:xfrm>
              <a:off x="3623624" y="4756733"/>
              <a:ext cx="3920954" cy="682958"/>
            </a:xfrm>
            <a:prstGeom prst="rect">
              <a:avLst/>
            </a:prstGeom>
          </p:spPr>
        </p:pic>
        <p:pic>
          <p:nvPicPr>
            <p:cNvPr id="49" name="Рисунок 16">
              <a:extLst>
                <a:ext uri="{FF2B5EF4-FFF2-40B4-BE49-F238E27FC236}">
                  <a16:creationId xmlns:a16="http://schemas.microsoft.com/office/drawing/2014/main" id="{55E9128B-E16F-78DC-4D4C-B1606557C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950" t="63534" r="66557"/>
            <a:stretch/>
          </p:blipFill>
          <p:spPr bwMode="auto">
            <a:xfrm>
              <a:off x="6970392" y="4788998"/>
              <a:ext cx="561703" cy="513948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614C645-2A9C-1A05-E528-C8F59199B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90480"/>
            <a:stretch/>
          </p:blipFill>
          <p:spPr bwMode="auto">
            <a:xfrm>
              <a:off x="7483152" y="4741797"/>
              <a:ext cx="506554" cy="697894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9596CB4-BBE3-ED87-8841-59AD7D9F8339}"/>
                </a:ext>
              </a:extLst>
            </p:cNvPr>
            <p:cNvSpPr txBox="1"/>
            <p:nvPr/>
          </p:nvSpPr>
          <p:spPr bwMode="auto">
            <a:xfrm>
              <a:off x="9824688" y="4893603"/>
              <a:ext cx="642615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94B001B-B7D2-1871-614B-6E219FDBB983}"/>
              </a:ext>
            </a:extLst>
          </p:cNvPr>
          <p:cNvGrpSpPr/>
          <p:nvPr/>
        </p:nvGrpSpPr>
        <p:grpSpPr>
          <a:xfrm>
            <a:off x="2507250" y="5129328"/>
            <a:ext cx="3513331" cy="682959"/>
            <a:chOff x="3623623" y="5385165"/>
            <a:chExt cx="3513331" cy="682958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A0F60DD-E83C-F5FA-44C3-CCEF235D7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3677623" y="5385165"/>
              <a:ext cx="3459331" cy="682958"/>
            </a:xfrm>
            <a:prstGeom prst="rect">
              <a:avLst/>
            </a:prstGeom>
          </p:spPr>
        </p:pic>
        <p:pic>
          <p:nvPicPr>
            <p:cNvPr id="54" name="Объект 24">
              <a:extLst>
                <a:ext uri="{FF2B5EF4-FFF2-40B4-BE49-F238E27FC236}">
                  <a16:creationId xmlns:a16="http://schemas.microsoft.com/office/drawing/2014/main" id="{BED911E7-75BD-9C4A-F73E-A3EF83C86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1920" t="22426" r="69811" b="20795"/>
            <a:stretch/>
          </p:blipFill>
          <p:spPr bwMode="auto">
            <a:xfrm>
              <a:off x="3623623" y="5537751"/>
              <a:ext cx="450626" cy="38777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0296CEB-7FD0-A745-A12A-FBDA31AF58A7}"/>
              </a:ext>
            </a:extLst>
          </p:cNvPr>
          <p:cNvSpPr txBox="1"/>
          <p:nvPr/>
        </p:nvSpPr>
        <p:spPr>
          <a:xfrm>
            <a:off x="859380" y="5953214"/>
            <a:ext cx="60526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/>
              <a:t>1 </a:t>
            </a:r>
            <a:r>
              <a:rPr lang="en-US" sz="1400" b="0" i="0" dirty="0">
                <a:solidFill>
                  <a:srgbClr val="555555"/>
                </a:solidFill>
                <a:effectLst/>
              </a:rPr>
              <a:t>K. A. </a:t>
            </a:r>
            <a:r>
              <a:rPr lang="en-US" sz="1400" b="0" i="0" dirty="0" err="1">
                <a:solidFill>
                  <a:srgbClr val="555555"/>
                </a:solidFill>
                <a:effectLst/>
              </a:rPr>
              <a:t>Bronnikov</a:t>
            </a:r>
            <a:r>
              <a:rPr lang="en-US" sz="1400" b="0" i="0" dirty="0">
                <a:solidFill>
                  <a:srgbClr val="555555"/>
                </a:solidFill>
                <a:effectLst/>
              </a:rPr>
              <a:t> and S. G. Rubin, Phys. Rev. D </a:t>
            </a:r>
            <a:r>
              <a:rPr lang="en-US" sz="1400" i="0" dirty="0">
                <a:solidFill>
                  <a:srgbClr val="555555"/>
                </a:solidFill>
                <a:effectLst/>
              </a:rPr>
              <a:t>73</a:t>
            </a:r>
            <a:r>
              <a:rPr lang="en-US" sz="1400" dirty="0">
                <a:solidFill>
                  <a:srgbClr val="555555"/>
                </a:solidFill>
              </a:rPr>
              <a:t> (2006)</a:t>
            </a:r>
            <a:r>
              <a:rPr lang="en-US" sz="1400" b="0" i="0" dirty="0">
                <a:solidFill>
                  <a:srgbClr val="555555"/>
                </a:solidFill>
                <a:effectLst/>
              </a:rPr>
              <a:t> 124019 </a:t>
            </a:r>
            <a:r>
              <a:rPr lang="en-US" sz="1400" dirty="0">
                <a:solidFill>
                  <a:srgbClr val="555555"/>
                </a:solidFill>
              </a:rPr>
              <a:t>[</a:t>
            </a:r>
            <a:r>
              <a:rPr lang="en-US" sz="1400" dirty="0">
                <a:hlinkClick r:id="rId12"/>
              </a:rPr>
              <a:t>gr-qc/0510107</a:t>
            </a:r>
            <a:r>
              <a:rPr lang="en-US" sz="1400" dirty="0">
                <a:solidFill>
                  <a:srgbClr val="555555"/>
                </a:solidFill>
              </a:rPr>
              <a:t>]</a:t>
            </a:r>
            <a:endParaRPr lang="en-US" sz="1400" i="0" dirty="0">
              <a:solidFill>
                <a:srgbClr val="555555"/>
              </a:solidFill>
              <a:effectLst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0ACF6-247F-D4E4-5F52-5317FA13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Effective</a:t>
            </a:r>
            <a:r>
              <a:rPr lang="en-US" dirty="0"/>
              <a:t> 4-dim theory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DC7CF1-68EF-5F12-6F6C-66F0321F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1D50D-8103-9A6A-7020-B1C814B4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Compact extra dimensions as the source of primordial black holes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4CC31-C2F5-0A52-3A86-8EB92301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E31D-E2AB-40D1-8B51-AFA5AFEF393A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7">
                <a:extLst>
                  <a:ext uri="{FF2B5EF4-FFF2-40B4-BE49-F238E27FC236}">
                    <a16:creationId xmlns:a16="http://schemas.microsoft.com/office/drawing/2014/main" id="{2563BB54-9DD9-53C1-99BF-B934872ABAD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22962" y="1449002"/>
                <a:ext cx="8789037" cy="279624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/>
                  <a:buChar char=" "/>
                  <a:def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89" indent="-457189">
                  <a:buFont typeface="+mj-lt"/>
                  <a:buAutoNum type="arabicPeriod" startAt="3"/>
                </a:pPr>
                <a:r>
                  <a:rPr lang="en-US" dirty="0"/>
                  <a:t>Small extra dimensions and slow change approximation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):</a:t>
                </a:r>
                <a:br>
                  <a:rPr lang="en-US" dirty="0"/>
                </a:br>
                <a:endParaRPr lang="en-US" dirty="0"/>
              </a:p>
              <a:p>
                <a:pPr marL="457189" indent="-457189">
                  <a:buFont typeface="+mj-lt"/>
                  <a:buAutoNum type="arabicPeriod" startAt="3"/>
                </a:pPr>
                <a:endParaRPr lang="en-US" dirty="0"/>
              </a:p>
              <a:p>
                <a:pPr marL="457189" indent="-457189">
                  <a:buFont typeface="+mj-lt"/>
                  <a:buAutoNum type="arabicPeriod" startAt="3"/>
                </a:pPr>
                <a:endParaRPr lang="en-US" dirty="0"/>
              </a:p>
              <a:p>
                <a:pPr marL="457189" indent="-457189">
                  <a:buFont typeface="+mj-lt"/>
                  <a:buAutoNum type="arabicPeriod" startAt="3"/>
                </a:pPr>
                <a:r>
                  <a:rPr lang="en-US" dirty="0"/>
                  <a:t>Conformal transformation:</a:t>
                </a:r>
                <a:endParaRPr lang="ru-RU" dirty="0"/>
              </a:p>
            </p:txBody>
          </p:sp>
        </mc:Choice>
        <mc:Fallback xmlns="">
          <p:sp>
            <p:nvSpPr>
              <p:cNvPr id="7" name="Объект 7">
                <a:extLst>
                  <a:ext uri="{FF2B5EF4-FFF2-40B4-BE49-F238E27FC236}">
                    <a16:creationId xmlns:a16="http://schemas.microsoft.com/office/drawing/2014/main" id="{2563BB54-9DD9-53C1-99BF-B934872AB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62" y="1449002"/>
                <a:ext cx="8789037" cy="2796243"/>
              </a:xfrm>
              <a:prstGeom prst="rect">
                <a:avLst/>
              </a:prstGeom>
              <a:blipFill>
                <a:blip r:embed="rId2"/>
                <a:stretch>
                  <a:fillRect l="-1803" t="-2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0">
            <a:extLst>
              <a:ext uri="{FF2B5EF4-FFF2-40B4-BE49-F238E27FC236}">
                <a16:creationId xmlns:a16="http://schemas.microsoft.com/office/drawing/2014/main" id="{28F43758-D24D-6A45-01DF-0CC2D7A69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50" t="60653" r="56449"/>
          <a:stretch/>
        </p:blipFill>
        <p:spPr bwMode="auto">
          <a:xfrm>
            <a:off x="3312000" y="1816473"/>
            <a:ext cx="1368152" cy="528427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5D39C3F-2D45-916E-C77F-2C214FD91C55}"/>
              </a:ext>
            </a:extLst>
          </p:cNvPr>
          <p:cNvGrpSpPr/>
          <p:nvPr/>
        </p:nvGrpSpPr>
        <p:grpSpPr>
          <a:xfrm>
            <a:off x="1038363" y="2239178"/>
            <a:ext cx="7788730" cy="684548"/>
            <a:chOff x="2523668" y="4090897"/>
            <a:chExt cx="7788730" cy="684548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6204FDE-7321-D2D6-DE9D-FFF39F8B5BC3}"/>
                </a:ext>
              </a:extLst>
            </p:cNvPr>
            <p:cNvGrpSpPr/>
            <p:nvPr/>
          </p:nvGrpSpPr>
          <p:grpSpPr>
            <a:xfrm>
              <a:off x="2523668" y="4090897"/>
              <a:ext cx="7788730" cy="608442"/>
              <a:chOff x="2523668" y="4090897"/>
              <a:chExt cx="7788730" cy="608442"/>
            </a:xfrm>
          </p:grpSpPr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196FC105-44B6-5CFD-4B20-845A990D6C77}"/>
                  </a:ext>
                </a:extLst>
              </p:cNvPr>
              <p:cNvGrpSpPr/>
              <p:nvPr/>
            </p:nvGrpSpPr>
            <p:grpSpPr bwMode="auto">
              <a:xfrm>
                <a:off x="2523668" y="4090897"/>
                <a:ext cx="6684826" cy="608442"/>
                <a:chOff x="1222493" y="2597905"/>
                <a:chExt cx="9131062" cy="831095"/>
              </a:xfrm>
            </p:grpSpPr>
            <p:pic>
              <p:nvPicPr>
                <p:cNvPr id="34" name="Рисунок 12">
                  <a:extLst>
                    <a:ext uri="{FF2B5EF4-FFF2-40B4-BE49-F238E27FC236}">
                      <a16:creationId xmlns:a16="http://schemas.microsoft.com/office/drawing/2014/main" id="{E184C0B3-A147-7611-0C37-5E54D8B0C1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6825" r="21051" b="37632"/>
                <a:stretch/>
              </p:blipFill>
              <p:spPr bwMode="auto">
                <a:xfrm>
                  <a:off x="1222493" y="2597905"/>
                  <a:ext cx="5604555" cy="831095"/>
                </a:xfrm>
                <a:prstGeom prst="rect">
                  <a:avLst/>
                </a:prstGeom>
              </p:spPr>
            </p:pic>
            <p:pic>
              <p:nvPicPr>
                <p:cNvPr id="35" name="Рисунок 12">
                  <a:extLst>
                    <a:ext uri="{FF2B5EF4-FFF2-40B4-BE49-F238E27FC236}">
                      <a16:creationId xmlns:a16="http://schemas.microsoft.com/office/drawing/2014/main" id="{A4F8AD7A-995E-CEE2-C61C-44F5833162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33699" t="58145" r="16623"/>
                <a:stretch/>
              </p:blipFill>
              <p:spPr bwMode="auto">
                <a:xfrm>
                  <a:off x="6827048" y="2716084"/>
                  <a:ext cx="3526507" cy="626278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E1331D-05E7-EC88-B3C3-448278A7C503}"/>
                  </a:ext>
                </a:extLst>
              </p:cNvPr>
              <p:cNvSpPr txBox="1"/>
              <p:nvPr/>
            </p:nvSpPr>
            <p:spPr bwMode="auto">
              <a:xfrm>
                <a:off x="9669785" y="4169915"/>
                <a:ext cx="64261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</a:t>
                </a:r>
                <a:r>
                  <a:rPr lang="r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endPara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6205FF2-45EA-565C-6C11-58815E62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45044" t="15883"/>
            <a:stretch/>
          </p:blipFill>
          <p:spPr bwMode="auto">
            <a:xfrm>
              <a:off x="5712207" y="4092241"/>
              <a:ext cx="3403070" cy="683204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C1E9722-A710-957E-2FB8-8B580FEB5C73}"/>
              </a:ext>
            </a:extLst>
          </p:cNvPr>
          <p:cNvGrpSpPr/>
          <p:nvPr/>
        </p:nvGrpSpPr>
        <p:grpSpPr>
          <a:xfrm>
            <a:off x="1038362" y="2990743"/>
            <a:ext cx="7788731" cy="1324253"/>
            <a:chOff x="2592647" y="3968549"/>
            <a:chExt cx="7788730" cy="132425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44F5871-78AA-6F71-2535-F23CF0FD0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2592647" y="4447945"/>
              <a:ext cx="6384245" cy="844857"/>
            </a:xfrm>
            <a:prstGeom prst="rect">
              <a:avLst/>
            </a:prstGeom>
          </p:spPr>
        </p:pic>
        <p:pic>
          <p:nvPicPr>
            <p:cNvPr id="15" name="Рисунок 19">
              <a:extLst>
                <a:ext uri="{FF2B5EF4-FFF2-40B4-BE49-F238E27FC236}">
                  <a16:creationId xmlns:a16="http://schemas.microsoft.com/office/drawing/2014/main" id="{59564D71-28A4-BFA7-ADA6-0B7187AFB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4515"/>
            <a:stretch/>
          </p:blipFill>
          <p:spPr bwMode="auto">
            <a:xfrm>
              <a:off x="5781186" y="3968549"/>
              <a:ext cx="2439416" cy="49930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10F91D-9598-B559-C1BB-3FC58CCF5105}"/>
                </a:ext>
              </a:extLst>
            </p:cNvPr>
            <p:cNvSpPr txBox="1"/>
            <p:nvPr/>
          </p:nvSpPr>
          <p:spPr bwMode="auto">
            <a:xfrm>
              <a:off x="9738762" y="4633729"/>
              <a:ext cx="6426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7" name="Рисунок 19">
              <a:extLst>
                <a:ext uri="{FF2B5EF4-FFF2-40B4-BE49-F238E27FC236}">
                  <a16:creationId xmlns:a16="http://schemas.microsoft.com/office/drawing/2014/main" id="{C0A37DBF-E08A-3A88-B5A5-6EA373A0D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5292" r="10022"/>
            <a:stretch/>
          </p:blipFill>
          <p:spPr bwMode="auto">
            <a:xfrm>
              <a:off x="8436625" y="3974477"/>
              <a:ext cx="1860242" cy="499305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06A69FB-4821-10BE-FF8C-DC70400D6ECE}"/>
              </a:ext>
            </a:extLst>
          </p:cNvPr>
          <p:cNvGrpSpPr/>
          <p:nvPr/>
        </p:nvGrpSpPr>
        <p:grpSpPr>
          <a:xfrm>
            <a:off x="1001487" y="4511312"/>
            <a:ext cx="7889867" cy="1476359"/>
            <a:chOff x="2525485" y="4511309"/>
            <a:chExt cx="7889866" cy="1476359"/>
          </a:xfrm>
        </p:grpSpPr>
        <p:pic>
          <p:nvPicPr>
            <p:cNvPr id="39" name="Рисунок 6">
              <a:extLst>
                <a:ext uri="{FF2B5EF4-FFF2-40B4-BE49-F238E27FC236}">
                  <a16:creationId xmlns:a16="http://schemas.microsoft.com/office/drawing/2014/main" id="{A7999EF7-50F6-7C74-F343-1109CB555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58" b="48946"/>
            <a:stretch/>
          </p:blipFill>
          <p:spPr>
            <a:xfrm>
              <a:off x="2525485" y="5211240"/>
              <a:ext cx="6144120" cy="776428"/>
            </a:xfrm>
            <a:prstGeom prst="rect">
              <a:avLst/>
            </a:prstGeom>
          </p:spPr>
        </p:pic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E78CAC10-2EB0-4466-6286-54DB92AFB073}"/>
                </a:ext>
              </a:extLst>
            </p:cNvPr>
            <p:cNvGrpSpPr/>
            <p:nvPr/>
          </p:nvGrpSpPr>
          <p:grpSpPr>
            <a:xfrm>
              <a:off x="2558776" y="4511309"/>
              <a:ext cx="7856575" cy="674539"/>
              <a:chOff x="2621213" y="1345275"/>
              <a:chExt cx="7856575" cy="674539"/>
            </a:xfrm>
          </p:grpSpPr>
          <p:pic>
            <p:nvPicPr>
              <p:cNvPr id="42" name="Рисунок 6">
                <a:extLst>
                  <a:ext uri="{FF2B5EF4-FFF2-40B4-BE49-F238E27FC236}">
                    <a16:creationId xmlns:a16="http://schemas.microsoft.com/office/drawing/2014/main" id="{18834C7D-FBB9-512C-E68D-5F378FC32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486" r="23965" b="-1"/>
              <a:stretch/>
            </p:blipFill>
            <p:spPr>
              <a:xfrm>
                <a:off x="2621213" y="1345275"/>
                <a:ext cx="6384245" cy="674539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E9EA9F5-E7A2-33DA-C1FA-90A3E83C769A}"/>
                  </a:ext>
                </a:extLst>
              </p:cNvPr>
              <p:cNvSpPr txBox="1"/>
              <p:nvPr/>
            </p:nvSpPr>
            <p:spPr bwMode="auto">
              <a:xfrm>
                <a:off x="9758363" y="1497006"/>
                <a:ext cx="7194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</a:t>
                </a:r>
                <a:r>
                  <a:rPr lang="ru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endPara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47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 bwMode="auto">
              <a:xfrm>
                <a:off x="529046" y="365128"/>
                <a:ext cx="8098971" cy="728755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Domain walls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xfrm>
                <a:off x="529046" y="365128"/>
                <a:ext cx="8098971" cy="728755"/>
              </a:xfrm>
              <a:blipFill>
                <a:blip r:embed="rId2"/>
                <a:stretch>
                  <a:fillRect l="-3464" t="-31092" b="-462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Compact extra dimensions as the source of primordial black holes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6</a:t>
            </a:fld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D7D4EE-9412-D0D6-7C0D-036D395EE593}"/>
                  </a:ext>
                </a:extLst>
              </p:cNvPr>
              <p:cNvSpPr txBox="1"/>
              <p:nvPr/>
            </p:nvSpPr>
            <p:spPr>
              <a:xfrm>
                <a:off x="774847" y="5145213"/>
                <a:ext cx="487715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Fig</a:t>
                </a:r>
                <a:r>
                  <a:rPr lang="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</a:t>
                </a:r>
                <a:r>
                  <a:rPr lang="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Potential</a:t>
                </a:r>
                <a:r>
                  <a:rPr lang="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ru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 kinetic factor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ru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of the scalar field for the parameters:</a:t>
                </a:r>
                <a:b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= 6, 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= −8000, 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= −5000,</m:t>
                      </m:r>
                      <m:r>
                        <a:rPr lang="ru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= −500.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D7D4EE-9412-D0D6-7C0D-036D395EE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47" y="5145213"/>
                <a:ext cx="4877153" cy="923330"/>
              </a:xfrm>
              <a:prstGeom prst="rect">
                <a:avLst/>
              </a:prstGeom>
              <a:blipFill>
                <a:blip r:embed="rId3"/>
                <a:stretch>
                  <a:fillRect l="-1000" t="-3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5">
            <a:extLst>
              <a:ext uri="{FF2B5EF4-FFF2-40B4-BE49-F238E27FC236}">
                <a16:creationId xmlns:a16="http://schemas.microsoft.com/office/drawing/2014/main" id="{BD1E9B49-C4C0-A6F2-2DD9-C0CE5BFC0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2"/>
          <a:stretch/>
        </p:blipFill>
        <p:spPr>
          <a:xfrm>
            <a:off x="774847" y="2224411"/>
            <a:ext cx="4619496" cy="2836052"/>
          </a:xfrm>
          <a:prstGeom prst="rect">
            <a:avLst/>
          </a:prstGeom>
        </p:spPr>
      </p:pic>
      <p:pic>
        <p:nvPicPr>
          <p:cNvPr id="27" name="Рисунок 7">
            <a:extLst>
              <a:ext uri="{FF2B5EF4-FFF2-40B4-BE49-F238E27FC236}">
                <a16:creationId xmlns:a16="http://schemas.microsoft.com/office/drawing/2014/main" id="{19BE0FA0-3ABD-E0F5-EFEA-FEF2E8A31F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2"/>
          <a:stretch/>
        </p:blipFill>
        <p:spPr>
          <a:xfrm>
            <a:off x="822016" y="2224411"/>
            <a:ext cx="4619495" cy="2820403"/>
          </a:xfrm>
          <a:prstGeom prst="rect">
            <a:avLst/>
          </a:prstGeom>
        </p:spPr>
      </p:pic>
      <p:pic>
        <p:nvPicPr>
          <p:cNvPr id="29" name="Рисунок 10">
            <a:extLst>
              <a:ext uri="{FF2B5EF4-FFF2-40B4-BE49-F238E27FC236}">
                <a16:creationId xmlns:a16="http://schemas.microsoft.com/office/drawing/2014/main" id="{A327516C-D38E-B050-061A-826A5470EF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2"/>
          <a:stretch/>
        </p:blipFill>
        <p:spPr>
          <a:xfrm>
            <a:off x="822963" y="2224410"/>
            <a:ext cx="4577143" cy="29342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00C9D0-7A93-EE2B-E287-F18A173209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0"/>
          <a:stretch/>
        </p:blipFill>
        <p:spPr>
          <a:xfrm>
            <a:off x="5839738" y="2927738"/>
            <a:ext cx="2743200" cy="31585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E907358-2CFC-BBF4-0BBC-4954A9B7ED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0"/>
          <a:stretch/>
        </p:blipFill>
        <p:spPr>
          <a:xfrm>
            <a:off x="5840816" y="2927387"/>
            <a:ext cx="2743201" cy="31411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F14DCF7-6E8D-7022-557B-E02D97FCAB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0"/>
          <a:stretch/>
        </p:blipFill>
        <p:spPr>
          <a:xfrm>
            <a:off x="5884816" y="2800584"/>
            <a:ext cx="2743201" cy="3267959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BE1945-3C41-3664-9CA4-F6B66BAF36A1}"/>
              </a:ext>
            </a:extLst>
          </p:cNvPr>
          <p:cNvGrpSpPr/>
          <p:nvPr/>
        </p:nvGrpSpPr>
        <p:grpSpPr>
          <a:xfrm>
            <a:off x="1043608" y="1339942"/>
            <a:ext cx="7944121" cy="697963"/>
            <a:chOff x="2567608" y="1339941"/>
            <a:chExt cx="7944121" cy="697963"/>
          </a:xfrm>
        </p:grpSpPr>
        <p:pic>
          <p:nvPicPr>
            <p:cNvPr id="33" name="Рисунок 6">
              <a:extLst>
                <a:ext uri="{FF2B5EF4-FFF2-40B4-BE49-F238E27FC236}">
                  <a16:creationId xmlns:a16="http://schemas.microsoft.com/office/drawing/2014/main" id="{750DFCA6-F864-FBA7-7CAD-A3999BED7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86" r="24167" b="-1"/>
            <a:stretch/>
          </p:blipFill>
          <p:spPr>
            <a:xfrm>
              <a:off x="2567608" y="1339941"/>
              <a:ext cx="6588392" cy="69796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16C15E-BE0B-8406-A43F-C4E92295D275}"/>
                </a:ext>
              </a:extLst>
            </p:cNvPr>
            <p:cNvSpPr txBox="1"/>
            <p:nvPr/>
          </p:nvSpPr>
          <p:spPr bwMode="auto">
            <a:xfrm>
              <a:off x="9792304" y="1469394"/>
              <a:ext cx="7194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</a:t>
              </a:r>
              <a:r>
                <a:rPr lang="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Primordial black holes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Compact extra dimensions as the source of primordial black holes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7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 l="66250"/>
          <a:stretch/>
        </p:blipFill>
        <p:spPr bwMode="auto">
          <a:xfrm>
            <a:off x="5882185" y="2859408"/>
            <a:ext cx="2743201" cy="3267959"/>
          </a:xfrm>
          <a:prstGeom prst="rect">
            <a:avLst/>
          </a:prstGeom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06517" y="2815655"/>
            <a:ext cx="2736164" cy="290283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 bwMode="auto">
          <a:xfrm>
            <a:off x="884023" y="1283601"/>
            <a:ext cx="3746763" cy="3999683"/>
            <a:chOff x="1133385" y="1943156"/>
            <a:chExt cx="3387797" cy="3616485"/>
          </a:xfrm>
        </p:grpSpPr>
        <p:pic>
          <p:nvPicPr>
            <p:cNvPr id="11" name="Рисунок 1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142046" y="3539951"/>
              <a:ext cx="2977108" cy="2019690"/>
            </a:xfrm>
            <a:prstGeom prst="rect">
              <a:avLst/>
            </a:prstGeom>
          </p:spPr>
        </p:pic>
        <p:pic>
          <p:nvPicPr>
            <p:cNvPr id="14" name="Рисунок 14"/>
            <p:cNvPicPr>
              <a:picLocks noChangeAspect="1"/>
            </p:cNvPicPr>
            <p:nvPr/>
          </p:nvPicPr>
          <p:blipFill>
            <a:blip r:embed="rId5"/>
            <a:srcRect b="20420"/>
            <a:stretch/>
          </p:blipFill>
          <p:spPr bwMode="auto">
            <a:xfrm>
              <a:off x="1133385" y="1943156"/>
              <a:ext cx="3387797" cy="162341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 bwMode="auto">
          <a:xfrm>
            <a:off x="825567" y="5276233"/>
            <a:ext cx="4829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Fig. 5. 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- the value of the field when moving through the wall. Bottom - energy density when moving through the wall.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1445427" y="3273636"/>
            <a:ext cx="966572" cy="454580"/>
            <a:chOff x="1879960" y="3678978"/>
            <a:chExt cx="1051149" cy="494358"/>
          </a:xfrm>
        </p:grpSpPr>
        <p:pic>
          <p:nvPicPr>
            <p:cNvPr id="20" name="Рисунок 20"/>
            <p:cNvPicPr>
              <a:picLocks noChangeAspect="1"/>
            </p:cNvPicPr>
            <p:nvPr/>
          </p:nvPicPr>
          <p:blipFill>
            <a:blip r:embed="rId6"/>
            <a:srcRect l="77999" t="34110" r="9162" b="33976"/>
            <a:stretch/>
          </p:blipFill>
          <p:spPr bwMode="auto">
            <a:xfrm>
              <a:off x="1879960" y="3678978"/>
              <a:ext cx="1043511" cy="215759"/>
            </a:xfrm>
            <a:prstGeom prst="rect">
              <a:avLst/>
            </a:prstGeom>
          </p:spPr>
        </p:pic>
        <p:pic>
          <p:nvPicPr>
            <p:cNvPr id="22" name="Рисунок 20"/>
            <p:cNvPicPr>
              <a:picLocks noChangeAspect="1"/>
            </p:cNvPicPr>
            <p:nvPr/>
          </p:nvPicPr>
          <p:blipFill>
            <a:blip r:embed="rId6"/>
            <a:srcRect l="9312" t="63666" r="77849" b="4421"/>
            <a:stretch/>
          </p:blipFill>
          <p:spPr bwMode="auto">
            <a:xfrm>
              <a:off x="1887598" y="3957578"/>
              <a:ext cx="1043511" cy="215759"/>
            </a:xfrm>
            <a:prstGeom prst="rect">
              <a:avLst/>
            </a:prstGeom>
          </p:spPr>
        </p:pic>
      </p:grp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2F0E2C6-A83F-6CED-ADF8-42AF4C91C32B}"/>
              </a:ext>
            </a:extLst>
          </p:cNvPr>
          <p:cNvGrpSpPr/>
          <p:nvPr/>
        </p:nvGrpSpPr>
        <p:grpSpPr>
          <a:xfrm>
            <a:off x="4763802" y="1257274"/>
            <a:ext cx="4023888" cy="870865"/>
            <a:chOff x="6287800" y="1257273"/>
            <a:chExt cx="4023888" cy="87086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3F6C001-3E45-C905-DFF7-CEE457DD1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r="58301"/>
            <a:stretch/>
          </p:blipFill>
          <p:spPr>
            <a:xfrm>
              <a:off x="6287800" y="1257273"/>
              <a:ext cx="2236766" cy="87086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A41626-A1A9-AF02-9A6C-FF3A09BECEA7}"/>
                </a:ext>
              </a:extLst>
            </p:cNvPr>
            <p:cNvSpPr txBox="1"/>
            <p:nvPr/>
          </p:nvSpPr>
          <p:spPr bwMode="auto">
            <a:xfrm>
              <a:off x="9669075" y="1496268"/>
              <a:ext cx="6426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</a:t>
              </a: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CADE890-4FE3-1417-3032-ED77064F11E1}"/>
              </a:ext>
            </a:extLst>
          </p:cNvPr>
          <p:cNvGrpSpPr/>
          <p:nvPr/>
        </p:nvGrpSpPr>
        <p:grpSpPr>
          <a:xfrm>
            <a:off x="4571999" y="3618076"/>
            <a:ext cx="1508175" cy="1403490"/>
            <a:chOff x="4537228" y="3028161"/>
            <a:chExt cx="1508175" cy="1403490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19ED032C-FA68-D5F8-B674-06B831E928E6}"/>
                </a:ext>
              </a:extLst>
            </p:cNvPr>
            <p:cNvGrpSpPr/>
            <p:nvPr/>
          </p:nvGrpSpPr>
          <p:grpSpPr bwMode="auto">
            <a:xfrm>
              <a:off x="4537228" y="3272498"/>
              <a:ext cx="1335072" cy="651352"/>
              <a:chOff x="4619593" y="4850284"/>
              <a:chExt cx="1309982" cy="639111"/>
            </a:xfrm>
          </p:grpSpPr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C15FF37E-F44E-6C99-6C40-15996DC6A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r="85942" b="-5197"/>
              <a:stretch/>
            </p:blipFill>
            <p:spPr bwMode="auto">
              <a:xfrm>
                <a:off x="4619593" y="4850284"/>
                <a:ext cx="895097" cy="329282"/>
              </a:xfrm>
              <a:prstGeom prst="rect">
                <a:avLst/>
              </a:prstGeom>
            </p:spPr>
          </p:pic>
          <p:pic>
            <p:nvPicPr>
              <p:cNvPr id="41" name="Рисунок 7">
                <a:extLst>
                  <a:ext uri="{FF2B5EF4-FFF2-40B4-BE49-F238E27FC236}">
                    <a16:creationId xmlns:a16="http://schemas.microsoft.com/office/drawing/2014/main" id="{FB27E0D9-13B3-42F0-3123-4E9DC4EE9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80258" b="-656"/>
              <a:stretch/>
            </p:blipFill>
            <p:spPr bwMode="auto">
              <a:xfrm>
                <a:off x="4672549" y="5174325"/>
                <a:ext cx="1257026" cy="31507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12648D-E25E-9FEA-0899-5C2300D99AC4}"/>
                </a:ext>
              </a:extLst>
            </p:cNvPr>
            <p:cNvSpPr txBox="1"/>
            <p:nvPr/>
          </p:nvSpPr>
          <p:spPr bwMode="auto">
            <a:xfrm>
              <a:off x="5402788" y="4062319"/>
              <a:ext cx="6426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11</a:t>
              </a: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7BF9BCE-772C-97FB-F908-1C4C9CBAC354}"/>
                    </a:ext>
                  </a:extLst>
                </p:cNvPr>
                <p:cNvSpPr txBox="1"/>
                <p:nvPr/>
              </p:nvSpPr>
              <p:spPr bwMode="auto">
                <a:xfrm>
                  <a:off x="4560443" y="3028161"/>
                  <a:ext cx="13051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=25 ⟹ </m:t>
                        </m:r>
                      </m:oMath>
                    </m:oMathPara>
                  </a14:m>
                  <a:endPara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7BF9BCE-772C-97FB-F908-1C4C9CBAC3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60443" y="3028161"/>
                  <a:ext cx="1305101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206" b="-108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691B0EE-0AE5-719A-E40B-6E96EB068034}"/>
              </a:ext>
            </a:extLst>
          </p:cNvPr>
          <p:cNvGrpSpPr/>
          <p:nvPr/>
        </p:nvGrpSpPr>
        <p:grpSpPr>
          <a:xfrm>
            <a:off x="4790949" y="2177774"/>
            <a:ext cx="3996741" cy="598516"/>
            <a:chOff x="5715211" y="1373901"/>
            <a:chExt cx="3996741" cy="598516"/>
          </a:xfrm>
        </p:grpSpPr>
        <p:pic>
          <p:nvPicPr>
            <p:cNvPr id="3" name="Рисунок 5"/>
            <p:cNvPicPr>
              <a:picLocks noChangeAspect="1"/>
            </p:cNvPicPr>
            <p:nvPr/>
          </p:nvPicPr>
          <p:blipFill rotWithShape="1">
            <a:blip r:embed="rId13"/>
            <a:srcRect r="56128"/>
            <a:stretch/>
          </p:blipFill>
          <p:spPr bwMode="auto">
            <a:xfrm>
              <a:off x="5715211" y="1373901"/>
              <a:ext cx="2520000" cy="5985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9069337" y="1488493"/>
              <a:ext cx="6426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</a:t>
              </a: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9B2F7A5-2B99-72F4-8204-A8858B9AF675}"/>
              </a:ext>
            </a:extLst>
          </p:cNvPr>
          <p:cNvGrpSpPr/>
          <p:nvPr/>
        </p:nvGrpSpPr>
        <p:grpSpPr>
          <a:xfrm>
            <a:off x="4763802" y="2214271"/>
            <a:ext cx="4017636" cy="552131"/>
            <a:chOff x="5587670" y="2146839"/>
            <a:chExt cx="4017635" cy="552130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 rotWithShape="1">
            <a:blip r:embed="rId14"/>
            <a:srcRect l="1" r="49973"/>
            <a:stretch/>
          </p:blipFill>
          <p:spPr bwMode="auto">
            <a:xfrm>
              <a:off x="5587670" y="2146839"/>
              <a:ext cx="2842150" cy="55213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8968942" y="2224935"/>
              <a:ext cx="6363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</a:t>
              </a: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Multiple fluctuations</a:t>
            </a:r>
            <a:endParaRPr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5997"/>
          <a:stretch/>
        </p:blipFill>
        <p:spPr bwMode="auto">
          <a:xfrm>
            <a:off x="405438" y="1379550"/>
            <a:ext cx="328920" cy="1810348"/>
          </a:xfrm>
          <a:prstGeom prst="rect">
            <a:avLst/>
          </a:prstGeom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Compact extra dimensions as the source of primordial black holes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3E31D-E2AB-40D1-8B51-AFA5AFEF393A}" type="slidenum">
              <a:rPr lang="en-US"/>
              <a:t>8</a:t>
            </a:fld>
            <a:endParaRPr lang="en-US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9B9604-8051-CC05-90CF-126DE2E8EA77}"/>
              </a:ext>
            </a:extLst>
          </p:cNvPr>
          <p:cNvGrpSpPr/>
          <p:nvPr/>
        </p:nvGrpSpPr>
        <p:grpSpPr>
          <a:xfrm>
            <a:off x="734358" y="3337544"/>
            <a:ext cx="1622349" cy="1060111"/>
            <a:chOff x="-296571" y="3735137"/>
            <a:chExt cx="1622349" cy="106011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rcRect t="37378"/>
            <a:stretch/>
          </p:blipFill>
          <p:spPr bwMode="auto">
            <a:xfrm>
              <a:off x="-296571" y="3873637"/>
              <a:ext cx="1575006" cy="866025"/>
            </a:xfrm>
            <a:prstGeom prst="rect">
              <a:avLst/>
            </a:prstGeom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90932" y="3735137"/>
              <a:ext cx="52889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 dirty="0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068381" y="4518249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8AE4444-8838-3B1F-EE3E-73F762DFA08C}"/>
              </a:ext>
            </a:extLst>
          </p:cNvPr>
          <p:cNvGrpSpPr/>
          <p:nvPr/>
        </p:nvGrpSpPr>
        <p:grpSpPr>
          <a:xfrm>
            <a:off x="2742120" y="3349616"/>
            <a:ext cx="1641455" cy="1048039"/>
            <a:chOff x="2263972" y="3747210"/>
            <a:chExt cx="1641455" cy="104803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rcRect t="37378"/>
            <a:stretch/>
          </p:blipFill>
          <p:spPr bwMode="auto">
            <a:xfrm>
              <a:off x="2263972" y="3873636"/>
              <a:ext cx="1575006" cy="866025"/>
            </a:xfrm>
            <a:prstGeom prst="rect">
              <a:avLst/>
            </a:prstGeom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050102" y="3747210"/>
              <a:ext cx="52889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 dirty="0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648030" y="4518250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8E8FE10-2999-C640-137E-9B1135CCDB8E}"/>
              </a:ext>
            </a:extLst>
          </p:cNvPr>
          <p:cNvGrpSpPr/>
          <p:nvPr/>
        </p:nvGrpSpPr>
        <p:grpSpPr>
          <a:xfrm>
            <a:off x="4952846" y="3349616"/>
            <a:ext cx="1629573" cy="1052899"/>
            <a:chOff x="5282003" y="3747210"/>
            <a:chExt cx="1629573" cy="105289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rcRect t="37378"/>
            <a:stretch/>
          </p:blipFill>
          <p:spPr bwMode="auto">
            <a:xfrm>
              <a:off x="5282003" y="3873636"/>
              <a:ext cx="1575005" cy="866025"/>
            </a:xfrm>
            <a:prstGeom prst="rect">
              <a:avLst/>
            </a:prstGeom>
          </p:spPr>
        </p:pic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6069819" y="3747210"/>
              <a:ext cx="52889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 dirty="0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6654179" y="4523110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0517B17-683A-024C-E872-782F4D2DAC2B}"/>
              </a:ext>
            </a:extLst>
          </p:cNvPr>
          <p:cNvGrpSpPr/>
          <p:nvPr/>
        </p:nvGrpSpPr>
        <p:grpSpPr>
          <a:xfrm>
            <a:off x="7076617" y="3338208"/>
            <a:ext cx="1575006" cy="1067810"/>
            <a:chOff x="8300034" y="3704482"/>
            <a:chExt cx="1575006" cy="106781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/>
            <a:srcRect t="37377"/>
            <a:stretch/>
          </p:blipFill>
          <p:spPr bwMode="auto">
            <a:xfrm flipH="1">
              <a:off x="8300034" y="3842982"/>
              <a:ext cx="1575006" cy="866027"/>
            </a:xfrm>
            <a:prstGeom prst="rect">
              <a:avLst/>
            </a:prstGeom>
          </p:spPr>
        </p:pic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8991887" y="3704482"/>
              <a:ext cx="485405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V(</a:t>
              </a: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φ)</a:t>
              </a:r>
              <a:endParaRPr dirty="0"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9617643" y="4495293"/>
              <a:ext cx="257397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l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>
                <a:defRPr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el-G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φ</a:t>
              </a:r>
              <a:endParaRPr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119598-8EFC-613B-45C4-AE27425C1E43}"/>
              </a:ext>
            </a:extLst>
          </p:cNvPr>
          <p:cNvSpPr txBox="1"/>
          <p:nvPr/>
        </p:nvSpPr>
        <p:spPr bwMode="auto">
          <a:xfrm>
            <a:off x="971998" y="4704584"/>
            <a:ext cx="7200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</a:t>
            </a:r>
            <a:r>
              <a:rPr lang="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gradual formation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a critical region, which will be further surrounded by a domain wall as a result of repeated fluctuations on a background of the expanding Universe (at the inflationary stage).</a:t>
            </a:r>
          </a:p>
          <a:p>
            <a:pP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Объект 7">
            <a:extLst>
              <a:ext uri="{FF2B5EF4-FFF2-40B4-BE49-F238E27FC236}">
                <a16:creationId xmlns:a16="http://schemas.microsoft.com/office/drawing/2014/main" id="{95B6204E-CBD6-C2BF-E10A-E74177C0F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" r="79775"/>
          <a:stretch/>
        </p:blipFill>
        <p:spPr bwMode="auto">
          <a:xfrm>
            <a:off x="854854" y="1379550"/>
            <a:ext cx="1329514" cy="1810348"/>
          </a:xfrm>
          <a:prstGeom prst="rect">
            <a:avLst/>
          </a:prstGeom>
        </p:spPr>
      </p:pic>
      <p:pic>
        <p:nvPicPr>
          <p:cNvPr id="25" name="Объект 7">
            <a:extLst>
              <a:ext uri="{FF2B5EF4-FFF2-40B4-BE49-F238E27FC236}">
                <a16:creationId xmlns:a16="http://schemas.microsoft.com/office/drawing/2014/main" id="{97FC8579-384E-0AC5-6A80-F26A86A07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9" r="51321"/>
          <a:stretch/>
        </p:blipFill>
        <p:spPr bwMode="auto">
          <a:xfrm>
            <a:off x="2184367" y="1368319"/>
            <a:ext cx="2368039" cy="1810348"/>
          </a:xfrm>
          <a:prstGeom prst="rect">
            <a:avLst/>
          </a:prstGeom>
        </p:spPr>
      </p:pic>
      <p:pic>
        <p:nvPicPr>
          <p:cNvPr id="26" name="Объект 7">
            <a:extLst>
              <a:ext uri="{FF2B5EF4-FFF2-40B4-BE49-F238E27FC236}">
                <a16:creationId xmlns:a16="http://schemas.microsoft.com/office/drawing/2014/main" id="{5EC6219B-1196-D722-9884-6C084761C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14" r="22766"/>
          <a:stretch/>
        </p:blipFill>
        <p:spPr bwMode="auto">
          <a:xfrm>
            <a:off x="4500000" y="1392768"/>
            <a:ext cx="2368040" cy="1810348"/>
          </a:xfrm>
          <a:prstGeom prst="rect">
            <a:avLst/>
          </a:prstGeom>
        </p:spPr>
      </p:pic>
      <p:pic>
        <p:nvPicPr>
          <p:cNvPr id="27" name="Объект 7">
            <a:extLst>
              <a:ext uri="{FF2B5EF4-FFF2-40B4-BE49-F238E27FC236}">
                <a16:creationId xmlns:a16="http://schemas.microsoft.com/office/drawing/2014/main" id="{DF606761-8A19-CB0A-CA26-6708B65D3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83" r="1"/>
          <a:stretch/>
        </p:blipFill>
        <p:spPr bwMode="auto">
          <a:xfrm>
            <a:off x="6851674" y="1377348"/>
            <a:ext cx="1833591" cy="1810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4324DD-248E-2EDD-E232-0A4A0151F544}"/>
              </a:ext>
            </a:extLst>
          </p:cNvPr>
          <p:cNvSpPr txBox="1"/>
          <p:nvPr/>
        </p:nvSpPr>
        <p:spPr bwMode="auto">
          <a:xfrm>
            <a:off x="859380" y="5953214"/>
            <a:ext cx="713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/>
              <a:t>2</a:t>
            </a:r>
            <a:r>
              <a:rPr lang="en-US" sz="1400" dirty="0">
                <a:solidFill>
                  <a:srgbClr val="555555"/>
                </a:solidFill>
              </a:rPr>
              <a:t> S. G. Rubin, M. Yu. </a:t>
            </a:r>
            <a:r>
              <a:rPr lang="en-US" sz="1400" dirty="0" err="1">
                <a:solidFill>
                  <a:srgbClr val="555555"/>
                </a:solidFill>
              </a:rPr>
              <a:t>Khlopov</a:t>
            </a:r>
            <a:r>
              <a:rPr lang="en-US" sz="1400" dirty="0">
                <a:solidFill>
                  <a:srgbClr val="555555"/>
                </a:solidFill>
              </a:rPr>
              <a:t> and A. S. Sakharov, </a:t>
            </a:r>
            <a:r>
              <a:rPr lang="en-US" sz="1400" dirty="0" err="1">
                <a:solidFill>
                  <a:srgbClr val="555555"/>
                </a:solidFill>
              </a:rPr>
              <a:t>Grav</a:t>
            </a:r>
            <a:r>
              <a:rPr lang="en-US" sz="1400" dirty="0">
                <a:solidFill>
                  <a:srgbClr val="555555"/>
                </a:solidFill>
              </a:rPr>
              <a:t>. &amp; </a:t>
            </a:r>
            <a:r>
              <a:rPr lang="en-US" sz="1400" dirty="0" err="1">
                <a:solidFill>
                  <a:srgbClr val="555555"/>
                </a:solidFill>
              </a:rPr>
              <a:t>Cosm</a:t>
            </a:r>
            <a:r>
              <a:rPr lang="en-US" sz="1400" dirty="0">
                <a:solidFill>
                  <a:srgbClr val="555555"/>
                </a:solidFill>
              </a:rPr>
              <a:t>. 6 (2000) [</a:t>
            </a:r>
            <a:r>
              <a:rPr lang="en-US" sz="1400" dirty="0">
                <a:hlinkClick r:id="rId7"/>
              </a:rPr>
              <a:t>hep-</a:t>
            </a:r>
            <a:r>
              <a:rPr lang="en-US" sz="1400" dirty="0" err="1">
                <a:hlinkClick r:id="rId7"/>
              </a:rPr>
              <a:t>ph</a:t>
            </a:r>
            <a:r>
              <a:rPr lang="en-US" sz="1400" dirty="0">
                <a:hlinkClick r:id="rId7"/>
              </a:rPr>
              <a:t>/0005271</a:t>
            </a:r>
            <a:r>
              <a:rPr lang="en-US" sz="1400" dirty="0">
                <a:solidFill>
                  <a:srgbClr val="555555"/>
                </a:solidFill>
              </a:rPr>
              <a:t>]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10210-E29B-3F98-8E3B-ED5C9EFE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Inflationary constraints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0A40C3-A1B8-B8B7-E0A9-0D3EB896B7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1999" y="1449000"/>
                <a:ext cx="4601536" cy="486516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Slow change approximation must continue to satisfy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. Curvature of</a:t>
                </a:r>
                <a:br>
                  <a:rPr lang="ru-RU" dirty="0"/>
                </a:br>
                <a:r>
                  <a:rPr lang="en-US" dirty="0"/>
                  <a:t>4-dim space during inflation: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≃12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 The generation of domain walls by quantum fluctuations requires a slow rolling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 The domain walls should not be too dense so as not to dominate the </a:t>
                </a:r>
                <a:r>
                  <a:rPr lang="en-US" dirty="0" err="1"/>
                  <a:t>inflaton</a:t>
                </a:r>
                <a:r>
                  <a:rPr lang="en-US" dirty="0"/>
                  <a:t>: 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𝑖𝑛𝑓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.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 The field fluctuations during inflation should not be too large to prevent overproduction of the domain walls: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80A40C3-A1B8-B8B7-E0A9-0D3EB896B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1999" y="1449000"/>
                <a:ext cx="4601536" cy="4865169"/>
              </a:xfrm>
              <a:blipFill>
                <a:blip r:embed="rId2"/>
                <a:stretch>
                  <a:fillRect l="-3179" t="-1378" r="-4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0634DFE0-9ECF-E839-7F1D-766F745D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ICPPA   30.11.2022   MOSCOW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D9FE1-E2C3-C63E-8C48-27D77724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Compact extra dimensions as the source of primordial black holes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6AC2D-9457-8DB7-9808-3DAD7239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285825D-1F6E-F8F9-2290-EF79FF234BDD}"/>
              </a:ext>
            </a:extLst>
          </p:cNvPr>
          <p:cNvGrpSpPr/>
          <p:nvPr/>
        </p:nvGrpSpPr>
        <p:grpSpPr>
          <a:xfrm>
            <a:off x="6012002" y="4399381"/>
            <a:ext cx="2753839" cy="369333"/>
            <a:chOff x="4599760" y="4436157"/>
            <a:chExt cx="2753838" cy="369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24D44-82DD-ADD3-6C4D-9B472AC8B87A}"/>
                </a:ext>
              </a:extLst>
            </p:cNvPr>
            <p:cNvSpPr txBox="1"/>
            <p:nvPr/>
          </p:nvSpPr>
          <p:spPr bwMode="auto">
            <a:xfrm>
              <a:off x="6710983" y="4436157"/>
              <a:ext cx="642615" cy="369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13</a:t>
              </a: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E24CF54-68D6-3CEC-1960-01C684F1867C}"/>
                    </a:ext>
                  </a:extLst>
                </p:cNvPr>
                <p:cNvSpPr txBox="1"/>
                <p:nvPr/>
              </p:nvSpPr>
              <p:spPr>
                <a:xfrm>
                  <a:off x="4599760" y="4482325"/>
                  <a:ext cx="1688475" cy="276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≳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p>
                        </m:sSup>
                        <m:r>
                          <a:rPr lang="ru-RU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E24CF54-68D6-3CEC-1960-01C684F18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760" y="4482325"/>
                  <a:ext cx="1688475" cy="276998"/>
                </a:xfrm>
                <a:prstGeom prst="rect">
                  <a:avLst/>
                </a:prstGeom>
                <a:blipFill>
                  <a:blip r:embed="rId3"/>
                  <a:stretch>
                    <a:fillRect l="-2527" t="-6522" r="-5054" b="-369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5A157CF-D41B-CBD1-DC0D-C0DE0E10E1C8}"/>
              </a:ext>
            </a:extLst>
          </p:cNvPr>
          <p:cNvGrpSpPr/>
          <p:nvPr/>
        </p:nvGrpSpPr>
        <p:grpSpPr>
          <a:xfrm>
            <a:off x="5438366" y="2045842"/>
            <a:ext cx="3372306" cy="1710305"/>
            <a:chOff x="6917530" y="1629357"/>
            <a:chExt cx="3372305" cy="1710305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475B9A8-DFF2-986D-148F-681D12EA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7530" y="1629357"/>
              <a:ext cx="3372305" cy="14217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0D4196-0E4B-0982-9391-680F23F0F5B0}"/>
                </a:ext>
              </a:extLst>
            </p:cNvPr>
            <p:cNvSpPr txBox="1"/>
            <p:nvPr/>
          </p:nvSpPr>
          <p:spPr bwMode="auto">
            <a:xfrm>
              <a:off x="9602388" y="2970330"/>
              <a:ext cx="6426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</a:t>
              </a:r>
              <a:r>
                <a:rPr lang="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1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Ретро">
  <a:themeElements>
    <a:clrScheme name="Другая 7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497388"/>
      </a:accent1>
      <a:accent2>
        <a:srgbClr val="8784C7"/>
      </a:accent2>
      <a:accent3>
        <a:srgbClr val="5D739A"/>
      </a:accent3>
      <a:accent4>
        <a:srgbClr val="56879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Ретро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849</Words>
  <Application>Microsoft Office PowerPoint</Application>
  <DocSecurity>0</DocSecurity>
  <PresentationFormat>Экран (4:3)</PresentationFormat>
  <Paragraphs>105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Cambria Math</vt:lpstr>
      <vt:lpstr>Arial</vt:lpstr>
      <vt:lpstr>Calibri Light</vt:lpstr>
      <vt:lpstr>Calibri</vt:lpstr>
      <vt:lpstr>Wingdings</vt:lpstr>
      <vt:lpstr>Ретро</vt:lpstr>
      <vt:lpstr>Compact extra dimensions as the source of primordial black holes</vt:lpstr>
      <vt:lpstr>Plan</vt:lpstr>
      <vt:lpstr>Motivation</vt:lpstr>
      <vt:lpstr>Multidimensional 𝑓(𝑅)-gravity</vt:lpstr>
      <vt:lpstr>Effective 4-dim theory</vt:lpstr>
      <vt:lpstr>Domain walls in f(R)</vt:lpstr>
      <vt:lpstr>Primordial black holes</vt:lpstr>
      <vt:lpstr>Multiple fluctuations</vt:lpstr>
      <vt:lpstr>Inflationary constraints</vt:lpstr>
      <vt:lpstr>Conclusion</vt:lpstr>
      <vt:lpstr>Thank you for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Спектр первичных чёрных дыр, возникающих за счёт квантовых флуктуаций во время инфляции</dc:title>
  <dc:subject/>
  <dc:creator>Валерий Никулин</dc:creator>
  <cp:keywords/>
  <dc:description/>
  <cp:lastModifiedBy>Никулин Валерий Владимирович</cp:lastModifiedBy>
  <cp:revision>151</cp:revision>
  <dcterms:created xsi:type="dcterms:W3CDTF">2016-12-27T13:21:32Z</dcterms:created>
  <dcterms:modified xsi:type="dcterms:W3CDTF">2022-11-30T11:34:50Z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0x0101006C95BB3113388447A2959A8402837D48</vt:lpwstr>
  </property>
</Properties>
</file>