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1" r:id="rId5"/>
    <p:sldId id="272" r:id="rId6"/>
    <p:sldId id="277" r:id="rId7"/>
    <p:sldId id="273" r:id="rId8"/>
    <p:sldId id="278" r:id="rId9"/>
    <p:sldId id="279" r:id="rId10"/>
    <p:sldId id="280" r:id="rId11"/>
    <p:sldId id="281" r:id="rId12"/>
    <p:sldId id="282" r:id="rId13"/>
    <p:sldId id="276" r:id="rId14"/>
    <p:sldId id="283" r:id="rId15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1914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3333B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3333B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3333B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3456304"/>
          </a:xfrm>
          <a:custGeom>
            <a:avLst/>
            <a:gdLst/>
            <a:ahLst/>
            <a:cxnLst/>
            <a:rect l="l" t="t" r="r" b="b"/>
            <a:pathLst>
              <a:path w="4608195" h="3456304">
                <a:moveTo>
                  <a:pt x="0" y="3456000"/>
                </a:moveTo>
                <a:lnTo>
                  <a:pt x="4608004" y="3456000"/>
                </a:lnTo>
                <a:lnTo>
                  <a:pt x="4608004" y="0"/>
                </a:lnTo>
                <a:lnTo>
                  <a:pt x="0" y="0"/>
                </a:lnTo>
                <a:lnTo>
                  <a:pt x="0" y="3456000"/>
                </a:lnTo>
                <a:close/>
              </a:path>
            </a:pathLst>
          </a:custGeom>
          <a:solidFill>
            <a:srgbClr val="FFF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7440" y="500089"/>
            <a:ext cx="3095218" cy="638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3333B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6997" y="1308898"/>
            <a:ext cx="4194175" cy="175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26.jp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.wmf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2.bin"/><Relationship Id="rId12" Type="http://schemas.openxmlformats.org/officeDocument/2006/relationships/image" Target="../media/image25.png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png"/><Relationship Id="rId1" Type="http://schemas.openxmlformats.org/officeDocument/2006/relationships/vmlDrawing" Target="../drawings/vmlDrawing2.vml"/><Relationship Id="rId15" Type="http://schemas.openxmlformats.org/officeDocument/2006/relationships/image" Target="../media/image22.wmf"/><Relationship Id="rId4" Type="http://schemas.openxmlformats.org/officeDocument/2006/relationships/image" Target="../media/image21.wmf"/><Relationship Id="rId1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206" y="511175"/>
            <a:ext cx="3839908" cy="582852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65"/>
              </a:spcBef>
            </a:pPr>
            <a:r>
              <a:rPr lang="en-US" spc="-45" dirty="0"/>
              <a:t>Nonstationary configurations of a </a:t>
            </a:r>
            <a:r>
              <a:rPr lang="en-US" spc="-45" dirty="0" smtClean="0"/>
              <a:t>spherically symmetric </a:t>
            </a:r>
            <a:r>
              <a:rPr lang="en-US" spc="-45" dirty="0" smtClean="0"/>
              <a:t>massless </a:t>
            </a:r>
            <a:r>
              <a:rPr lang="en-US" spc="-45" dirty="0"/>
              <a:t>scalar field</a:t>
            </a:r>
            <a:endParaRPr spc="-65" dirty="0"/>
          </a:p>
        </p:txBody>
      </p:sp>
      <p:sp>
        <p:nvSpPr>
          <p:cNvPr id="3" name="object 3"/>
          <p:cNvSpPr txBox="1"/>
          <p:nvPr/>
        </p:nvSpPr>
        <p:spPr>
          <a:xfrm>
            <a:off x="247651" y="1262448"/>
            <a:ext cx="419100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100" dirty="0" err="1" smtClean="0">
                <a:latin typeface="Times New Roman"/>
                <a:cs typeface="Times New Roman"/>
              </a:rPr>
              <a:t>Ju.V</a:t>
            </a:r>
            <a:r>
              <a:rPr lang="en-US" sz="1100" dirty="0">
                <a:latin typeface="Times New Roman"/>
                <a:cs typeface="Times New Roman"/>
              </a:rPr>
              <a:t>. </a:t>
            </a:r>
            <a:r>
              <a:rPr lang="en-US" sz="1100" dirty="0" err="1" smtClean="0">
                <a:latin typeface="Times New Roman"/>
                <a:cs typeface="Times New Roman"/>
              </a:rPr>
              <a:t>Tchemarina</a:t>
            </a:r>
            <a:r>
              <a:rPr lang="ru-RU" sz="1100" spc="-97" baseline="27777" dirty="0" smtClean="0">
                <a:latin typeface="DejaVu Sans"/>
                <a:cs typeface="DejaVu Sans"/>
              </a:rPr>
              <a:t>∗</a:t>
            </a:r>
            <a:r>
              <a:rPr lang="en-US" sz="1100" dirty="0" smtClean="0">
                <a:latin typeface="Times New Roman"/>
                <a:cs typeface="Times New Roman"/>
              </a:rPr>
              <a:t>, </a:t>
            </a:r>
            <a:r>
              <a:rPr lang="en-US" sz="1100" dirty="0">
                <a:latin typeface="Times New Roman"/>
                <a:cs typeface="Times New Roman"/>
              </a:rPr>
              <a:t>I.M. </a:t>
            </a:r>
            <a:r>
              <a:rPr lang="en-US" sz="1100" dirty="0" err="1" smtClean="0">
                <a:latin typeface="Times New Roman"/>
                <a:cs typeface="Times New Roman"/>
              </a:rPr>
              <a:t>Potashov</a:t>
            </a:r>
            <a:endParaRPr lang="ru-RU"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ru-RU" sz="1200" spc="-55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200" spc="-55" dirty="0" smtClean="0">
                <a:solidFill>
                  <a:srgbClr val="0000FF"/>
                </a:solidFill>
                <a:latin typeface="Arial"/>
                <a:cs typeface="Arial"/>
              </a:rPr>
              <a:t>Faculty </a:t>
            </a:r>
            <a:r>
              <a:rPr sz="1200" spc="-30" dirty="0" smtClean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lang="ru-RU" sz="1200" spc="-3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200" spc="-50" dirty="0" smtClean="0">
                <a:solidFill>
                  <a:srgbClr val="0000FF"/>
                </a:solidFill>
                <a:latin typeface="Arial"/>
                <a:cs typeface="Arial"/>
              </a:rPr>
              <a:t>Mathematics</a:t>
            </a:r>
            <a:endParaRPr lang="en-US" sz="1200" spc="-5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200" spc="-65" dirty="0" smtClean="0">
                <a:solidFill>
                  <a:srgbClr val="0000FF"/>
                </a:solidFill>
                <a:latin typeface="Arial"/>
                <a:cs typeface="Arial"/>
              </a:rPr>
              <a:t>Tver </a:t>
            </a:r>
            <a:r>
              <a:rPr sz="1200" spc="-50" dirty="0">
                <a:solidFill>
                  <a:srgbClr val="0000FF"/>
                </a:solidFill>
                <a:latin typeface="Arial"/>
                <a:cs typeface="Arial"/>
              </a:rPr>
              <a:t>State</a:t>
            </a:r>
            <a:r>
              <a:rPr sz="1200" spc="-1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200" spc="-55" dirty="0" smtClean="0">
                <a:solidFill>
                  <a:srgbClr val="0000FF"/>
                </a:solidFill>
                <a:latin typeface="Arial"/>
                <a:cs typeface="Arial"/>
              </a:rPr>
              <a:t>University</a:t>
            </a:r>
            <a:endParaRPr lang="ru-RU" sz="1200" spc="-55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0250" y="2644775"/>
            <a:ext cx="6724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Arial"/>
                <a:cs typeface="Arial"/>
              </a:rPr>
              <a:t>ICPPA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65" dirty="0" smtClean="0">
                <a:latin typeface="Arial"/>
                <a:cs typeface="Arial"/>
              </a:rPr>
              <a:t>20</a:t>
            </a:r>
            <a:r>
              <a:rPr lang="en-US" sz="1000" spc="-65" dirty="0" smtClean="0">
                <a:latin typeface="Arial"/>
                <a:cs typeface="Arial"/>
              </a:rPr>
              <a:t>2</a:t>
            </a:r>
            <a:r>
              <a:rPr lang="ru-RU" sz="1000" spc="-65" dirty="0" smtClean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07600" y="1089745"/>
                <a:ext cx="1808325" cy="405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&gt;0,</m:t>
                      </m:r>
                      <m:sSup>
                        <m:sSupPr>
                          <m:ctrlP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𝑠h</m:t>
                          </m:r>
                          <m:f>
                            <m:fPr>
                              <m:ctrlP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den>
                      </m:f>
                    </m:oMath>
                  </m:oMathPara>
                </a14:m>
                <a:endParaRPr lang="ru-RU" sz="7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00" y="1089745"/>
                <a:ext cx="1808325" cy="4058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2365211" y="1004237"/>
            <a:ext cx="13298" cy="245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996923"/>
            <a:ext cx="461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143250" y="1145951"/>
                <a:ext cx="731019" cy="2000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7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0" y="1145951"/>
                <a:ext cx="731019" cy="2000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26411" y="130404"/>
                <a:ext cx="4477601" cy="828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Metric in coordinates</a:t>
                </a:r>
                <a14:m>
                  <m:oMath xmlns:m="http://schemas.openxmlformats.org/officeDocument/2006/math">
                    <m:r>
                      <a:rPr lang="ru-RU" sz="10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ru-RU" sz="1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ru-RU" sz="1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ru-RU" sz="1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ru-RU" sz="1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ru-RU" sz="1000" i="1">
                        <a:latin typeface="Cambria Math" panose="02040503050406030204" pitchFamily="18" charset="0"/>
                      </a:rPr>
                      <m:t> :</m:t>
                    </m:r>
                  </m:oMath>
                </a14:m>
                <a:endParaRPr lang="ru-RU" sz="1000" dirty="0" smtClean="0"/>
              </a:p>
              <a:p>
                <a:endParaRPr lang="ru-RU" sz="1000" dirty="0"/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ru-RU" sz="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8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8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" i="1" smtClean="0">
                              <a:latin typeface="Cambria Math" panose="02040503050406030204" pitchFamily="18" charset="0"/>
                            </a:rPr>
                            <m:t>𝑓𝑑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sz="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ru-RU" sz="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8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sSubSup>
                                    <m:sSubSupPr>
                                      <m:ctrlPr>
                                        <a:rPr lang="ru-RU" sz="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8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8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  <m:sup>
                                      <m:r>
                                        <a:rPr lang="en-US" sz="8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sz="8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sz="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ru-RU" sz="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8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800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sub>
                                        <m:sup>
                                          <m:r>
                                            <a:rPr lang="en-US" sz="8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sz="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8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sub>
                                    <m:sup>
                                      <m:r>
                                        <a:rPr lang="en-US" sz="8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800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m:rPr>
                              <m:nor/>
                            </m:rPr>
                            <a:rPr lang="ru-RU" sz="800" dirty="0"/>
                            <m:t> </m:t>
                          </m:r>
                        </m:den>
                      </m:f>
                      <m:r>
                        <a:rPr lang="en-US" sz="8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ru-RU" sz="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ru-RU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800" dirty="0"/>
              </a:p>
              <a:p>
                <a:pPr>
                  <a:spcBef>
                    <a:spcPts val="600"/>
                  </a:spcBef>
                </a:pPr>
                <a:endParaRPr lang="ru-RU" sz="100" i="1" dirty="0" smtClean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11" y="130404"/>
                <a:ext cx="4477601" cy="8280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1490022"/>
            <a:ext cx="1676400" cy="16764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2981" y="1495033"/>
            <a:ext cx="1671388" cy="167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306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050" y="248747"/>
            <a:ext cx="3908171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ru-RU" sz="1400" dirty="0" smtClean="0"/>
              <a:t>С</a:t>
            </a:r>
            <a:r>
              <a:rPr lang="en-US" sz="1400" dirty="0" smtClean="0"/>
              <a:t>lasses </a:t>
            </a:r>
            <a:r>
              <a:rPr lang="en-US" sz="1400" dirty="0"/>
              <a:t>of metric functions</a:t>
            </a:r>
            <a:endParaRPr sz="1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896200"/>
              </p:ext>
            </p:extLst>
          </p:nvPr>
        </p:nvGraphicFramePr>
        <p:xfrm>
          <a:off x="264016" y="616206"/>
          <a:ext cx="873125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Уравнение" r:id="rId3" imgW="990360" imgH="228600" progId="Equation.3">
                  <p:embed/>
                </p:oleObj>
              </mc:Choice>
              <mc:Fallback>
                <p:oleObj name="Уравнение" r:id="rId3" imgW="990360" imgH="228600" progId="Equation.3">
                  <p:embed/>
                  <p:pic>
                    <p:nvPicPr>
                      <p:cNvPr id="13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16" y="616206"/>
                        <a:ext cx="873125" cy="20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7896" y="914655"/>
            <a:ext cx="13740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Scalar field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equation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8610" y="1175769"/>
                <a:ext cx="4591049" cy="324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0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′′</m:t>
                          </m:r>
                        </m:sup>
                      </m:sSubSup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</m:t>
                      </m:r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  <m:d>
                        <m:d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ru-RU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4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−6</m:t>
                      </m:r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</m:t>
                      </m:r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 =0.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0" y="1175769"/>
                <a:ext cx="4591049" cy="3248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83595" y="1513672"/>
                <a:ext cx="41246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Under </a:t>
                </a:r>
                <a:r>
                  <a:rPr lang="en-US" sz="1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assumption that the </a:t>
                </a:r>
                <a:r>
                  <a:rPr lang="en-US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scalar field depends</a:t>
                </a:r>
                <a:r>
                  <a:rPr lang="ru-RU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on time only </a:t>
                </a:r>
              </a:p>
              <a:p>
                <a:r>
                  <a:rPr lang="en-US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0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), </a:t>
                </a:r>
                <a:r>
                  <a:rPr lang="en-US" sz="1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metric can be written as</a:t>
                </a:r>
                <a:endParaRPr lang="ru-RU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95" y="1513672"/>
                <a:ext cx="4124626" cy="400110"/>
              </a:xfrm>
              <a:prstGeom prst="rect">
                <a:avLst/>
              </a:prstGeom>
              <a:blipFill>
                <a:blip r:embed="rId6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15333" y="1842774"/>
                <a:ext cx="4477601" cy="1065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1000" dirty="0" smtClean="0"/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ru-RU" sz="1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1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1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ru-RU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1000" b="0" dirty="0" smtClean="0"/>
              </a:p>
              <a:p>
                <a:pPr>
                  <a:spcBef>
                    <a:spcPts val="600"/>
                  </a:spcBef>
                </a:pPr>
                <a:endParaRPr lang="en-US" sz="1000" b="0" dirty="0" smtClean="0"/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10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&gt;0.</m:t>
                      </m:r>
                    </m:oMath>
                  </m:oMathPara>
                </a14:m>
                <a:endParaRPr lang="ru-RU" sz="1000" dirty="0"/>
              </a:p>
              <a:p>
                <a:pPr>
                  <a:spcBef>
                    <a:spcPts val="600"/>
                  </a:spcBef>
                </a:pPr>
                <a:endParaRPr lang="ru-RU" sz="100" i="1" dirty="0" smtClean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33" y="1842774"/>
                <a:ext cx="4477601" cy="10653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6230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7651" y="251934"/>
            <a:ext cx="4114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Direct substitution of the series for the characteristic function into the Klein-Gordon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equation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allows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 to conclude that there are no solutions with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Schwarshild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asymptotics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in this case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Also there are no solutions with de Sitter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asymptotics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3050" y="1120318"/>
            <a:ext cx="1295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Numerical solutions</a:t>
            </a:r>
            <a:endParaRPr lang="ru-RU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1577975"/>
            <a:ext cx="1676400" cy="16764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1550251"/>
            <a:ext cx="1618202" cy="161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253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583" y="243586"/>
            <a:ext cx="1304667" cy="27892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dirty="0" smtClean="0"/>
              <a:t>Conclusions:</a:t>
            </a:r>
            <a:endParaRPr sz="1400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Rectangle 22"/>
              <p:cNvSpPr>
                <a:spLocks noChangeArrowheads="1"/>
              </p:cNvSpPr>
              <p:nvPr/>
            </p:nvSpPr>
            <p:spPr bwMode="auto">
              <a:xfrm>
                <a:off x="173652" y="658794"/>
                <a:ext cx="383730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Scalar field equation in </a:t>
                </a:r>
                <a:r>
                  <a:rPr lang="de-DE" sz="1000" dirty="0" err="1"/>
                  <a:t>coordinate</a:t>
                </a:r>
                <a:r>
                  <a:rPr lang="de-DE" sz="1000" dirty="0"/>
                  <a:t> </a:t>
                </a:r>
                <a:r>
                  <a:rPr lang="de-DE" sz="1000" dirty="0" err="1"/>
                  <a:t>system</a:t>
                </a:r>
                <a:r>
                  <a:rPr lang="de-DE" sz="1000" dirty="0"/>
                  <a:t> (</a:t>
                </a:r>
                <a14:m>
                  <m:oMath xmlns:m="http://schemas.openxmlformats.org/officeDocument/2006/math">
                    <m:r>
                      <a:rPr lang="en-US" sz="100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de-DE" sz="1000" dirty="0"/>
                  <a:t>, 𝐶, 𝜃, 𝜑) </a:t>
                </a:r>
                <a:endParaRPr lang="ru-RU" sz="1000" dirty="0"/>
              </a:p>
            </p:txBody>
          </p:sp>
        </mc:Choice>
        <mc:Fallback xmlns="">
          <p:sp>
            <p:nvSpPr>
              <p:cNvPr id="2050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652" y="658794"/>
                <a:ext cx="3837300" cy="246221"/>
              </a:xfrm>
              <a:prstGeom prst="rect">
                <a:avLst/>
              </a:prstGeom>
              <a:blipFill>
                <a:blip r:embed="rId2"/>
                <a:stretch>
                  <a:fillRect b="-17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24"/>
          <p:cNvSpPr>
            <a:spLocks noChangeArrowheads="1"/>
          </p:cNvSpPr>
          <p:nvPr/>
        </p:nvSpPr>
        <p:spPr bwMode="auto">
          <a:xfrm>
            <a:off x="138468" y="2374742"/>
            <a:ext cx="3837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60091" y="1088183"/>
            <a:ext cx="42657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0313" y="1700894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97403" y="16830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197403" y="43500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4407" y="874910"/>
                <a:ext cx="4367023" cy="587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</m:d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𝜙𝜙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′′</m:t>
                          </m:r>
                        </m:sup>
                      </m:sSubSup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′′</m:t>
                          </m:r>
                        </m:sup>
                      </m:sSubSup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</m:t>
                      </m:r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𝜙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′′</m:t>
                          </m:r>
                        </m:sup>
                      </m:sSubSup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𝜙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𝐶𝑓</m:t>
                          </m:r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</m:d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ru-RU" sz="10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</m:oMath>
                  </m:oMathPara>
                </a14:m>
                <a:endParaRPr lang="ru-RU" sz="1000" b="0" dirty="0" smtClean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+4</m:t>
                    </m:r>
                    <m:sSup>
                      <m:sSupPr>
                        <m:ctrlPr>
                          <a:rPr lang="ru-RU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𝑓</m:t>
                        </m:r>
                      </m:e>
                      <m:sup>
                        <m:r>
                          <a:rPr lang="en-US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−6</m:t>
                    </m:r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 =0</m:t>
                    </m:r>
                  </m:oMath>
                </a14:m>
                <a:r>
                  <a:rPr lang="en-US" sz="1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</a:t>
                </a:r>
                <a:endParaRPr lang="ru-RU" sz="1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7" y="874910"/>
                <a:ext cx="4367023" cy="587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170313" y="1584653"/>
            <a:ext cx="41338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/>
              <a:t>Exact solutions are obtained for a massless scalar field. These solutions are related to characteristic functions of a special kind. Analysis of specific exact solutions can help clarify the general features of nonstationary scalar field configurations</a:t>
            </a:r>
            <a:r>
              <a:rPr lang="en-US" sz="1000" dirty="0" smtClean="0"/>
              <a:t>.</a:t>
            </a:r>
            <a:endParaRPr lang="ru-RU" sz="10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/>
              <a:t>Studying the behavior of the characteristic function contributes to a more correct formulation of the problem of obtaining numerical nonstationary solutions.</a:t>
            </a:r>
            <a:endParaRPr lang="ru-RU" sz="1000" dirty="0"/>
          </a:p>
          <a:p>
            <a:pPr algn="just"/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4569" y="1388319"/>
            <a:ext cx="39209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/>
              <a:t>allows one to obtain both exact and numerical solutions for a massless scalar field.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1338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564" y="1305645"/>
            <a:ext cx="2472972" cy="27892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dirty="0"/>
              <a:t>T</a:t>
            </a:r>
            <a:r>
              <a:rPr lang="en-US" dirty="0" smtClean="0"/>
              <a:t>hank </a:t>
            </a:r>
            <a:r>
              <a:rPr lang="en-US" dirty="0"/>
              <a:t>you for </a:t>
            </a:r>
            <a:r>
              <a:rPr lang="en-US" dirty="0" smtClean="0"/>
              <a:t>attention</a:t>
            </a:r>
            <a:r>
              <a:rPr lang="ru-RU" dirty="0" smtClean="0"/>
              <a:t>!</a:t>
            </a:r>
            <a:endParaRPr sz="1400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2"/>
          <p:cNvSpPr>
            <a:spLocks noChangeArrowheads="1"/>
          </p:cNvSpPr>
          <p:nvPr/>
        </p:nvSpPr>
        <p:spPr bwMode="auto">
          <a:xfrm>
            <a:off x="138468" y="755492"/>
            <a:ext cx="383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23"/>
          <p:cNvSpPr>
            <a:spLocks noChangeArrowheads="1"/>
          </p:cNvSpPr>
          <p:nvPr/>
        </p:nvSpPr>
        <p:spPr bwMode="auto">
          <a:xfrm>
            <a:off x="138468" y="1812767"/>
            <a:ext cx="3837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24"/>
          <p:cNvSpPr>
            <a:spLocks noChangeArrowheads="1"/>
          </p:cNvSpPr>
          <p:nvPr/>
        </p:nvSpPr>
        <p:spPr bwMode="auto">
          <a:xfrm>
            <a:off x="138468" y="2374742"/>
            <a:ext cx="3837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781050" y="990442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60091" y="1088183"/>
            <a:ext cx="42657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0313" y="1700894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197403" y="55495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97403" y="16830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197403" y="435007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203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0867" y="136489"/>
            <a:ext cx="236220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-145" dirty="0" smtClean="0"/>
              <a:t>A</a:t>
            </a:r>
            <a:r>
              <a:rPr lang="en-US" sz="1400" dirty="0" smtClean="0"/>
              <a:t>ction</a:t>
            </a:r>
            <a:r>
              <a:rPr lang="ru-RU" sz="1400" dirty="0" smtClean="0"/>
              <a:t> </a:t>
            </a:r>
            <a:r>
              <a:rPr lang="en-US" sz="1400" dirty="0"/>
              <a:t>and  </a:t>
            </a:r>
            <a:r>
              <a:rPr lang="en-US" sz="1400" dirty="0" smtClean="0"/>
              <a:t>stress-energy </a:t>
            </a:r>
            <a:r>
              <a:rPr lang="en-US" sz="1400" dirty="0"/>
              <a:t>tensor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71627" y="587375"/>
            <a:ext cx="4340860" cy="168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>
              <a:lnSpc>
                <a:spcPct val="1096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64750" y="1283121"/>
                <a:ext cx="4419599" cy="684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𝑆</m:t>
                      </m:r>
                      <m:r>
                        <a:rPr lang="ru-RU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+</m:t>
                              </m:r>
                              <m:d>
                                <m:dPr>
                                  <m:begChr m:val="〈"/>
                                  <m:endChr m:val="〉"/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𝑑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𝜙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,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𝑑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</m:rad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𝑥</m:t>
                          </m:r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 .</m:t>
                          </m:r>
                        </m:e>
                      </m:nary>
                    </m:oMath>
                  </m:oMathPara>
                </a14:m>
                <a:endParaRPr lang="ru-RU" sz="1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50" y="1283121"/>
                <a:ext cx="4419599" cy="6848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53815" y="1945828"/>
            <a:ext cx="4267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components of the stress-energy tensor are determined by formula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57598" y="2339975"/>
                <a:ext cx="3033901" cy="418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0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𝑖𝑗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=2</m:t>
                      </m:r>
                      <m:sSub>
                        <m:sSub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𝜕</m:t>
                          </m:r>
                        </m:e>
                        <m:sub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𝜙</m:t>
                      </m:r>
                      <m:sSub>
                        <m:sSub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𝜕</m:t>
                          </m:r>
                        </m:e>
                        <m:sub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𝜙</m:t>
                      </m:r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(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𝑔</m:t>
                          </m:r>
                        </m:e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𝑘𝑚</m:t>
                          </m:r>
                        </m:sup>
                      </m:sSup>
                      <m:sSub>
                        <m:sSub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𝜕</m:t>
                          </m:r>
                        </m:e>
                        <m:sub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𝜙</m:t>
                      </m:r>
                      <m:sSub>
                        <m:sSub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𝜕</m:t>
                          </m:r>
                        </m:e>
                        <m:sub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𝑚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𝜙</m:t>
                      </m:r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</m:t>
                      </m:r>
                      <m:sSub>
                        <m:sSub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𝑔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𝑖𝑗</m:t>
                          </m:r>
                        </m:sub>
                      </m:sSub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 </m:t>
                      </m:r>
                      <m:r>
                        <a:rPr lang="en-US" sz="10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ru-RU" sz="1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98" y="2339975"/>
                <a:ext cx="3033901" cy="418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253815" y="543932"/>
            <a:ext cx="42414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</a:rPr>
              <a:t>We study nonstationary spherically symmetric solutions of the </a:t>
            </a:r>
            <a:r>
              <a:rPr lang="en-US" sz="1000" dirty="0" smtClean="0">
                <a:latin typeface="Arial" panose="020B0604020202020204" pitchFamily="34" charset="0"/>
              </a:rPr>
              <a:t>Einstein-scalar </a:t>
            </a:r>
            <a:r>
              <a:rPr lang="en-US" sz="1000" dirty="0">
                <a:latin typeface="Arial" panose="020B0604020202020204" pitchFamily="34" charset="0"/>
              </a:rPr>
              <a:t>field system with a massless scalar field minimally coupled to gravity. </a:t>
            </a:r>
            <a:endParaRPr lang="en-US" sz="1000" dirty="0" smtClean="0">
              <a:latin typeface="Arial" panose="020B0604020202020204" pitchFamily="34" charset="0"/>
            </a:endParaRPr>
          </a:p>
          <a:p>
            <a:pPr algn="just"/>
            <a:r>
              <a:rPr lang="en-US" sz="1000" dirty="0" smtClean="0">
                <a:latin typeface="Arial" panose="020B0604020202020204" pitchFamily="34" charset="0"/>
              </a:rPr>
              <a:t>We </a:t>
            </a:r>
            <a:r>
              <a:rPr lang="en-US" sz="1000" dirty="0">
                <a:latin typeface="Arial" panose="020B0604020202020204" pitchFamily="34" charset="0"/>
              </a:rPr>
              <a:t>begin with the action</a:t>
            </a:r>
            <a:endParaRPr lang="en-US" sz="1000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478" y="202219"/>
            <a:ext cx="3549143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00" dirty="0" smtClean="0"/>
              <a:t>Einstein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  <a:r>
              <a:rPr lang="ru-RU" sz="1400" dirty="0" smtClean="0"/>
              <a:t> </a:t>
            </a:r>
            <a:r>
              <a:rPr lang="en-US" sz="1400" dirty="0"/>
              <a:t>Klein-Gordon </a:t>
            </a:r>
            <a:r>
              <a:rPr lang="en-US" sz="1400" dirty="0" smtClean="0"/>
              <a:t>equations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71627" y="587375"/>
            <a:ext cx="4340860" cy="168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>
              <a:lnSpc>
                <a:spcPct val="1096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00049" y="613855"/>
                <a:ext cx="3962401" cy="6997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0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</m:t>
                    </m:r>
                    <m:sSub>
                      <m:sSubPr>
                        <m:ctrlP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ru-RU" sz="1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1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ru-RU" sz="10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sz="1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ru-RU" sz="1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rad>
                      </m:den>
                    </m:f>
                    <m:sSub>
                      <m:sSubPr>
                        <m:ctrlPr>
                          <a:rPr lang="ru-RU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ru-RU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𝜕</m:t>
                        </m:r>
                      </m:e>
                      <m:sub>
                        <m:r>
                          <a:rPr lang="ru-RU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ru-RU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sz="1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ru-RU" sz="10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𝑔</m:t>
                                </m:r>
                              </m:e>
                            </m:d>
                          </m:e>
                        </m:rad>
                        <m:sSup>
                          <m:sSupPr>
                            <m:ctrlPr>
                              <a:rPr lang="ru-RU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𝑖𝑗</m:t>
                            </m:r>
                          </m:sup>
                        </m:sSup>
                        <m:sSub>
                          <m:sSubPr>
                            <m:ctrlPr>
                              <a:rPr lang="ru-RU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ru-RU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𝜕</m:t>
                            </m:r>
                          </m:e>
                          <m:sub>
                            <m:r>
                              <a:rPr lang="ru-RU" sz="1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𝜙</m:t>
                        </m:r>
                      </m:e>
                    </m:d>
                    <m:r>
                      <a:rPr lang="ru-RU" sz="1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=0,   </m:t>
                    </m:r>
                    <m:r>
                      <a:rPr lang="ru-RU" sz="1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ru-RU" sz="1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1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ru-RU" sz="1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1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1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ru-RU" sz="1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ru-RU" sz="1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</m:t>
                    </m:r>
                  </m:oMath>
                </a14:m>
                <a:endParaRPr lang="ru-RU" sz="1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endParaRPr lang="ru-RU" sz="1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613855"/>
                <a:ext cx="3962401" cy="6997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2476" y="1196975"/>
                <a:ext cx="4088636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latin typeface="Arial" panose="020B0604020202020204" pitchFamily="34" charset="0"/>
                  </a:rPr>
                  <a:t>A configuration will be called stationary if</a:t>
                </a:r>
                <a14:m>
                  <m:oMath xmlns:m="http://schemas.openxmlformats.org/officeDocument/2006/math">
                    <m:r>
                      <a:rPr lang="ru-RU" sz="1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000" dirty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000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1000" dirty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000" dirty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1000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0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000" dirty="0">
                    <a:latin typeface="Arial" panose="020B0604020202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000" dirty="0">
                    <a:latin typeface="Arial" panose="020B0604020202020204" pitchFamily="34" charset="0"/>
                  </a:rPr>
                  <a:t> is the radius of the sphere. Otherwise, the configuration will be called </a:t>
                </a:r>
                <a:r>
                  <a:rPr lang="en-US" sz="1000" dirty="0" smtClean="0">
                    <a:latin typeface="Arial" panose="020B0604020202020204" pitchFamily="34" charset="0"/>
                  </a:rPr>
                  <a:t>nonstationary</a:t>
                </a:r>
                <a:r>
                  <a:rPr lang="en-US" sz="1000" dirty="0">
                    <a:latin typeface="Arial" panose="020B0604020202020204" pitchFamily="34" charset="0"/>
                  </a:rPr>
                  <a:t>.</a:t>
                </a:r>
                <a:endParaRPr lang="ru-RU" sz="1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76" y="1196975"/>
                <a:ext cx="4088636" cy="553998"/>
              </a:xfrm>
              <a:prstGeom prst="rect">
                <a:avLst/>
              </a:prstGeom>
              <a:blipFill>
                <a:blip r:embed="rId3"/>
                <a:stretch>
                  <a:fillRect b="-4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22476" y="1757814"/>
            <a:ext cx="40886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</a:rPr>
              <a:t>This allows us to use the coordinate system</a:t>
            </a:r>
            <a:endParaRPr lang="ru-RU" sz="10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951712" y="2116202"/>
                <a:ext cx="8301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  <m:r>
                        <a:rPr lang="en-US" sz="1000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712" y="2116202"/>
                <a:ext cx="830164" cy="2462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400048" y="2492375"/>
            <a:ext cx="429082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least locally, for any nonstationary configuration.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864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962" y="185521"/>
            <a:ext cx="3908171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400" dirty="0" smtClean="0"/>
              <a:t>Method </a:t>
            </a:r>
            <a:r>
              <a:rPr lang="en-US" sz="1400" dirty="0"/>
              <a:t>for constructing nonstationary configurations of a spherically symmetric scalar field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71627" y="587375"/>
            <a:ext cx="4340860" cy="168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>
              <a:lnSpc>
                <a:spcPct val="1096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32499" y="1369428"/>
                <a:ext cx="4477601" cy="909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Metric in coordinates</a:t>
                </a:r>
                <a14:m>
                  <m:oMath xmlns:m="http://schemas.openxmlformats.org/officeDocument/2006/math">
                    <m:r>
                      <a:rPr lang="ru-RU" sz="10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ru-RU" sz="1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ru-RU" sz="1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ru-RU" sz="1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ru-RU" sz="1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ru-RU" sz="1000" i="1">
                        <a:latin typeface="Cambria Math" panose="02040503050406030204" pitchFamily="18" charset="0"/>
                      </a:rPr>
                      <m:t> :</m:t>
                    </m:r>
                  </m:oMath>
                </a14:m>
                <a:endParaRPr lang="ru-RU" sz="1000" dirty="0" smtClean="0"/>
              </a:p>
              <a:p>
                <a:endParaRPr lang="ru-RU" sz="1000" dirty="0"/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1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𝑓𝑑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b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𝑑𝐶𝑑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Sup>
                                <m:sSubSup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Sup>
                                <m:sSubSup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sub>
                                    <m:sup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1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ru-RU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1000" dirty="0"/>
              </a:p>
              <a:p>
                <a:pPr>
                  <a:spcBef>
                    <a:spcPts val="600"/>
                  </a:spcBef>
                </a:pPr>
                <a:endParaRPr lang="ru-RU" sz="100" i="1" dirty="0" smtClean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99" y="1369428"/>
                <a:ext cx="4477601" cy="909673"/>
              </a:xfrm>
              <a:prstGeom prst="rect">
                <a:avLst/>
              </a:prstGeom>
              <a:blipFill>
                <a:blip r:embed="rId2"/>
                <a:stretch>
                  <a:fillRect t="-6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46427" y="2492375"/>
                <a:ext cx="431723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behavior of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function </a:t>
                </a:r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makes it possible to interpret the solution as a black hole, wormhole, or naked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singularity.</a:t>
                </a:r>
                <a:endParaRPr lang="ru-RU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27" y="2492375"/>
                <a:ext cx="4317237" cy="400110"/>
              </a:xfrm>
              <a:prstGeom prst="rect">
                <a:avLst/>
              </a:prstGeom>
              <a:blipFill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171762" y="849912"/>
            <a:ext cx="230505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 function: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670557" y="1109670"/>
                <a:ext cx="114300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ru-RU" sz="1000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〈"/>
                        <m:endChr m:val="〉"/>
                        <m:ctrlPr>
                          <a:rPr lang="ru-RU" sz="1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𝑑𝐶</m:t>
                        </m:r>
                        <m:r>
                          <a:rPr lang="ru-RU" sz="1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𝑑𝐶</m:t>
                        </m:r>
                      </m:e>
                    </m:d>
                    <m:r>
                      <a:rPr lang="ru-RU" sz="1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1000" i="1" dirty="0">
                    <a:latin typeface="Cambria Math" panose="02040503050406030204" pitchFamily="18" charset="0"/>
                  </a:rPr>
                  <a:t> </a:t>
                </a:r>
                <a:endParaRPr lang="en-US" sz="1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557" y="1109670"/>
                <a:ext cx="1143000" cy="246221"/>
              </a:xfrm>
              <a:prstGeom prst="rect">
                <a:avLst/>
              </a:prstGeom>
              <a:blipFill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6994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1627" y="587375"/>
            <a:ext cx="4340860" cy="168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>
              <a:lnSpc>
                <a:spcPct val="1096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287" y="657268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equation for the characteristic function is equivalent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Klein-Gordon equation, which takes the form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4407" y="874910"/>
                <a:ext cx="4367023" cy="11182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</m:rad>
                        </m:den>
                      </m:f>
                      <m:sSub>
                        <m:sSub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</m:d>
                            </m:e>
                          </m:rad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𝑖𝑗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𝜕</m:t>
                              </m:r>
                            </m:e>
                            <m:sub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𝜙</m:t>
                          </m:r>
                        </m:e>
                      </m:d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  ⟺</m:t>
                      </m:r>
                    </m:oMath>
                  </m:oMathPara>
                </a14:m>
                <a:endParaRPr lang="ru-RU" sz="1000" dirty="0" smtClean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</m:d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𝜙𝜙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′′</m:t>
                          </m:r>
                        </m:sup>
                      </m:sSubSup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′′</m:t>
                          </m:r>
                        </m:sup>
                      </m:sSubSup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</m:t>
                      </m:r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𝜙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′′</m:t>
                          </m:r>
                        </m:sup>
                      </m:sSubSup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𝜙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en-US" sz="10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𝐶</m:t>
                                  </m:r>
                                </m:sub>
                                <m:sup>
                                  <m:r>
                                    <a:rPr lang="ru-RU" sz="1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𝐶𝑓</m:t>
                          </m:r>
                          <m:r>
                            <a:rPr lang="ru-RU" sz="1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−3</m:t>
                          </m:r>
                          <m:r>
                            <a:rPr lang="en-US" sz="1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𝐶</m:t>
                          </m:r>
                        </m:e>
                      </m:d>
                      <m:sSubSup>
                        <m:sSubSupPr>
                          <m:ctrlP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𝑓</m:t>
                          </m:r>
                        </m:e>
                        <m:sub>
                          <m:r>
                            <a:rPr lang="en-US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𝐶</m:t>
                          </m:r>
                        </m:sub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ru-RU" sz="10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</m:oMath>
                  </m:oMathPara>
                </a14:m>
                <a:endParaRPr lang="ru-RU" sz="1000" b="0" dirty="0" smtClean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r">
                  <a:lnSpc>
                    <a:spcPct val="15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+4</m:t>
                    </m:r>
                    <m:sSup>
                      <m:sSupPr>
                        <m:ctrlPr>
                          <a:rPr lang="ru-RU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𝑓</m:t>
                        </m:r>
                      </m:e>
                      <m:sup>
                        <m:r>
                          <a:rPr lang="en-US" sz="1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−6</m:t>
                    </m:r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ru-RU" sz="1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 =0.</m:t>
                    </m:r>
                  </m:oMath>
                </a14:m>
                <a:r>
                  <a:rPr lang="en-US" sz="10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                         (*)</a:t>
                </a:r>
                <a:endParaRPr lang="ru-RU" sz="10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7" y="874910"/>
                <a:ext cx="4367023" cy="1118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2"/>
          <p:cNvSpPr txBox="1">
            <a:spLocks/>
          </p:cNvSpPr>
          <p:nvPr/>
        </p:nvSpPr>
        <p:spPr>
          <a:xfrm>
            <a:off x="424296" y="2004251"/>
            <a:ext cx="3908171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1700" b="0" i="0">
                <a:solidFill>
                  <a:srgbClr val="3333B2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ctr">
              <a:spcBef>
                <a:spcPts val="135"/>
              </a:spcBef>
            </a:pPr>
            <a:r>
              <a:rPr lang="de-DE" sz="1400" kern="0" dirty="0" err="1" smtClean="0"/>
              <a:t>Coordinate</a:t>
            </a:r>
            <a:r>
              <a:rPr lang="de-DE" sz="1400" kern="0" dirty="0" smtClean="0"/>
              <a:t> </a:t>
            </a:r>
            <a:r>
              <a:rPr lang="de-DE" sz="1400" kern="0" dirty="0" err="1" smtClean="0"/>
              <a:t>system</a:t>
            </a:r>
            <a:r>
              <a:rPr lang="de-DE" sz="1400" kern="0" dirty="0" smtClean="0"/>
              <a:t> (</a:t>
            </a:r>
            <a:r>
              <a:rPr lang="de-DE" sz="1400" i="1" kern="0" dirty="0" smtClean="0"/>
              <a:t>t</a:t>
            </a:r>
            <a:r>
              <a:rPr lang="de-DE" sz="1400" kern="0" dirty="0" smtClean="0"/>
              <a:t>, 𝐶, 𝜃, 𝜑)  :</a:t>
            </a:r>
            <a:endParaRPr lang="de-DE" sz="1400" kern="0" dirty="0"/>
          </a:p>
        </p:txBody>
      </p:sp>
      <p:sp>
        <p:nvSpPr>
          <p:cNvPr id="11" name="object 3"/>
          <p:cNvSpPr txBox="1"/>
          <p:nvPr/>
        </p:nvSpPr>
        <p:spPr>
          <a:xfrm>
            <a:off x="22539" y="2434384"/>
            <a:ext cx="4340860" cy="168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>
              <a:lnSpc>
                <a:spcPct val="1096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23850" y="2332724"/>
                <a:ext cx="4190999" cy="8195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100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𝑓𝑑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0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sz="100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sSubSup>
                                    <m:sSubSupPr>
                                      <m:ctrlPr>
                                        <a:rPr lang="ru-RU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sub>
                                    <m:sup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ru-RU" sz="1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sub>
                                        <m:sup>
                                          <m:r>
                                            <a:rPr lang="en-US" sz="10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sSup>
                            <m:sSupPr>
                              <m:ctrlPr>
                                <a:rPr lang="ru-RU" sz="1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ru-RU" sz="1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sub>
                                    <m:sup>
                                      <m:r>
                                        <a:rPr lang="en-US" sz="10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1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1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ru-RU" sz="1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1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ru-RU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1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0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1000" dirty="0"/>
              </a:p>
              <a:p>
                <a:endParaRPr lang="ru-RU" sz="1000" dirty="0"/>
              </a:p>
              <a:p>
                <a:pPr algn="just"/>
                <a:endParaRPr lang="en-US" sz="10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332724"/>
                <a:ext cx="4190999" cy="8195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822957" y="2873375"/>
                <a:ext cx="838200" cy="463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1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sz="1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b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1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b>
                            <m:sup>
                              <m:r>
                                <a:rPr lang="en-US" sz="10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num>
                        <m:den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𝐶𝑓</m:t>
                          </m:r>
                        </m:den>
                      </m:f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957" y="2873375"/>
                <a:ext cx="838200" cy="463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ject 2"/>
          <p:cNvSpPr txBox="1">
            <a:spLocks/>
          </p:cNvSpPr>
          <p:nvPr/>
        </p:nvSpPr>
        <p:spPr>
          <a:xfrm>
            <a:off x="350962" y="185521"/>
            <a:ext cx="3908171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1700" b="0" i="0">
                <a:solidFill>
                  <a:srgbClr val="3333B2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ctr">
              <a:spcBef>
                <a:spcPts val="135"/>
              </a:spcBef>
            </a:pPr>
            <a:r>
              <a:rPr lang="en-US" sz="1400" kern="0" smtClean="0"/>
              <a:t>Method for constructing nonstationary configurations of a spherically symmetric scalar field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768971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050" y="248747"/>
            <a:ext cx="3908171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ru-RU" sz="1400" dirty="0" smtClean="0"/>
              <a:t>С</a:t>
            </a:r>
            <a:r>
              <a:rPr lang="en-US" sz="1400" dirty="0" smtClean="0"/>
              <a:t>lasses </a:t>
            </a:r>
            <a:r>
              <a:rPr lang="en-US" sz="1400" dirty="0"/>
              <a:t>of metric functions</a:t>
            </a:r>
            <a:endParaRPr sz="1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761909"/>
              </p:ext>
            </p:extLst>
          </p:nvPr>
        </p:nvGraphicFramePr>
        <p:xfrm>
          <a:off x="237896" y="600300"/>
          <a:ext cx="808037" cy="211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Уравнение" r:id="rId3" imgW="876240" imgH="228600" progId="Equation.3">
                  <p:embed/>
                </p:oleObj>
              </mc:Choice>
              <mc:Fallback>
                <p:oleObj name="Уравнение" r:id="rId3" imgW="876240" imgH="22860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96" y="600300"/>
                        <a:ext cx="808037" cy="2115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69683" y="817563"/>
            <a:ext cx="43624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 of the equation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97562" y="1054087"/>
                <a:ext cx="2725738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000" i="1" dirty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1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US" sz="10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1000" i="1" dirty="0">
                          <a:latin typeface="Cambria Math" panose="02040503050406030204" pitchFamily="18" charset="0"/>
                        </a:rPr>
                        <m:t>= 0</m:t>
                      </m:r>
                      <m:r>
                        <a:rPr lang="en-US" sz="10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62" y="1054087"/>
                <a:ext cx="2725738" cy="246221"/>
              </a:xfrm>
              <a:prstGeom prst="rect">
                <a:avLst/>
              </a:prstGeom>
              <a:blipFill>
                <a:blip r:embed="rId5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66787" y="1289515"/>
                <a:ext cx="2676525" cy="380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ru-RU" sz="1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 dirty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ru-RU" sz="1000" i="1" dirty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1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0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</m:sSubSup>
                          <m:r>
                            <a:rPr lang="en-US" sz="10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p>
                      </m:sSup>
                      <m:sSup>
                        <m:sSupPr>
                          <m:ctrlPr>
                            <a:rPr lang="en-US" sz="1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000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000" i="1" dirty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r>
                            <a:rPr lang="en-US" sz="1000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sup>
                      </m:sSup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1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87" y="1289515"/>
                <a:ext cx="2676525" cy="3804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76164" y="1670004"/>
                <a:ext cx="4665481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Metric in coordinates</a:t>
                </a:r>
                <a14:m>
                  <m:oMath xmlns:m="http://schemas.openxmlformats.org/officeDocument/2006/math">
                    <m:r>
                      <a:rPr lang="ru-RU" sz="1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ru-RU" sz="1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𝜙</m:t>
                        </m:r>
                        <m:r>
                          <a:rPr lang="ru-RU" sz="1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1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ru-RU" sz="1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r>
                          <a:rPr lang="en-US" sz="1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  <m:r>
                          <a:rPr lang="ru-RU" sz="1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1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d>
                    <m:r>
                      <a:rPr lang="ru-RU" sz="1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:</m:t>
                    </m:r>
                  </m:oMath>
                </a14:m>
                <a:endParaRPr lang="ru-RU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64" y="1670004"/>
                <a:ext cx="4665481" cy="246221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69683" y="1931353"/>
                <a:ext cx="4268968" cy="689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𝑑𝑠</m:t>
                          </m:r>
                        </m:e>
                        <m:sup>
                          <m:r>
                            <a:rPr lang="ru-RU" sz="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" i="1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p>
                          <m:r>
                            <a:rPr lang="en-US" sz="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p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𝑑𝐶𝑑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+(</m:t>
                          </m:r>
                          <m:sSup>
                            <m:s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p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ru-RU" sz="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800" b="0" i="1" smtClean="0">
                              <a:latin typeface="Cambria Math" panose="02040503050406030204" pitchFamily="18" charset="0"/>
                            </a:rPr>
                            <m:t>1−16</m:t>
                          </m:r>
                          <m:sSubSup>
                            <m:sSub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</m:sSubSup>
                          <m:sSubSup>
                            <m:sSubSupPr>
                              <m:ctrlP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800" i="1" dirty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sz="8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ru-RU" sz="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ru-RU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ru-RU" sz="800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ru-RU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83" y="1931353"/>
                <a:ext cx="4268968" cy="689741"/>
              </a:xfrm>
              <a:prstGeom prst="rect">
                <a:avLst/>
              </a:prstGeom>
              <a:blipFill>
                <a:blip r:embed="rId8"/>
                <a:stretch>
                  <a:fillRect r="-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37896" y="2636222"/>
                <a:ext cx="4200754" cy="569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he 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metric signature ( + - - - ) entails the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condition</a:t>
                </a:r>
              </a:p>
              <a:p>
                <a:r>
                  <a:rPr lang="ru-RU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endParaRPr lang="en-US" sz="1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1−16</m:t>
                    </m:r>
                    <m:sSubSup>
                      <m:sSub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/>
                    </m:sSubSup>
                    <m:sSubSup>
                      <m:sSub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</m:sSubSup>
                  </m:oMath>
                </a14:m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&gt;0 .</a:t>
                </a:r>
                <a:endParaRPr lang="ru-RU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96" y="2636222"/>
                <a:ext cx="4200754" cy="569708"/>
              </a:xfrm>
              <a:prstGeom prst="rect">
                <a:avLst/>
              </a:prstGeom>
              <a:blipFill>
                <a:blip r:embed="rId9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9452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3825" y="186736"/>
            <a:ext cx="43624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Next, we revert to the usual coordinates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t,C,θ,φ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66786" y="434855"/>
                <a:ext cx="2676525" cy="453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0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1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f>
                                        <m:fPr>
                                          <m:ctrlP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sz="1000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US" sz="10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𝜙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nary>
                        </m:sup>
                      </m:sSup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1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86" y="434855"/>
                <a:ext cx="2676525" cy="4539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52400" y="899349"/>
            <a:ext cx="43797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Schwarzschild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asymptotics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are possible if the following conditions are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88732" y="1145570"/>
                <a:ext cx="4249917" cy="4792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ru-RU" sz="1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ru-RU" sz="1000" i="1" dirty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1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1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  <m:r>
                          <a:rPr lang="en-US" sz="100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p>
                    </m:sSup>
                    <m:sSup>
                      <m:s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p>
                    </m:sSup>
                    <m:r>
                      <a:rPr lang="en-US" sz="1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    </m:t>
                    </m:r>
                    <m:sSup>
                      <m:s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/>
                        </m:sSubSup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p>
                    </m:sSup>
                    <m:sSup>
                      <m:s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/>
                        </m:sSubSup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p>
                    </m:sSup>
                  </m:oMath>
                </a14:m>
                <a:r>
                  <a:rPr lang="en-US" sz="1000" dirty="0" smtClean="0">
                    <a:latin typeface="Cambria Math" panose="02040503050406030204" pitchFamily="18" charset="0"/>
                  </a:rPr>
                  <a:t>=0                </a:t>
                </a:r>
                <a14:m>
                  <m:oMath xmlns:m="http://schemas.openxmlformats.org/officeDocument/2006/math"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endParaRPr lang="ru-RU" sz="10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1000" i="1">
                        <a:latin typeface="Cambria Math" panose="02040503050406030204" pitchFamily="18" charset="0"/>
                      </a:rPr>
                      <m:t>1−16</m:t>
                    </m:r>
                    <m:sSubSup>
                      <m:sSub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/>
                    </m:sSubSup>
                    <m:sSubSup>
                      <m:sSub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</m:sSubSup>
                    <m:r>
                      <a:rPr lang="en-US" sz="1000" b="0" i="0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000" dirty="0" smtClean="0">
                    <a:latin typeface="Cambria Math" panose="02040503050406030204" pitchFamily="18" charset="0"/>
                  </a:rPr>
                  <a:t> -</a:t>
                </a:r>
                <a:r>
                  <a:rPr lang="ru-RU" sz="10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1000" dirty="0"/>
                  <a:t>degenerate </a:t>
                </a:r>
                <a:r>
                  <a:rPr lang="en-US" sz="1000" dirty="0" smtClean="0"/>
                  <a:t>case</a:t>
                </a:r>
                <a:r>
                  <a:rPr lang="ru-RU" sz="1000" dirty="0" smtClean="0"/>
                  <a:t>.</a:t>
                </a:r>
                <a:endParaRPr lang="ru-RU" sz="1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32" y="1145570"/>
                <a:ext cx="4249917" cy="479234"/>
              </a:xfrm>
              <a:prstGeom prst="rect">
                <a:avLst/>
              </a:prstGeom>
              <a:blipFill>
                <a:blip r:embed="rId3"/>
                <a:stretch>
                  <a:fillRect b="-6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81050" y="1710231"/>
                <a:ext cx="673427" cy="294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7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/>
                      </m:sSubSup>
                      <m:r>
                        <m:rPr>
                          <m:nor/>
                        </m:rPr>
                        <a:rPr lang="en-US" sz="700" dirty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7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</m:sSubSup>
                      <m:r>
                        <a:rPr lang="en-US" sz="7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7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710231"/>
                <a:ext cx="673427" cy="294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2228850" y="1726761"/>
            <a:ext cx="0" cy="1730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5250" y="1730375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" y="2004994"/>
            <a:ext cx="1356587" cy="13565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1380626" y="2006800"/>
                <a:ext cx="902026" cy="586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ad>
                        <m:radPr>
                          <m:degHide m:val="on"/>
                          <m:ctrlPr>
                            <a:rPr lang="en-US" sz="700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𝑡h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7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rad>
                      <m:r>
                        <a:rPr lang="en-US" sz="700" i="1" dirty="0">
                          <a:latin typeface="Cambria Math" panose="02040503050406030204" pitchFamily="18" charset="0"/>
                        </a:rPr>
                        <m:t>𝑠h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7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7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7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m:oMathPara>
                </a14:m>
                <a:endParaRPr lang="en-US" sz="7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626" y="2006800"/>
                <a:ext cx="902026" cy="5869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036069" y="1705295"/>
                <a:ext cx="914400" cy="294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7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/>
                      </m:sSubSup>
                      <m:r>
                        <m:rPr>
                          <m:nor/>
                        </m:rPr>
                        <a:rPr lang="en-US" sz="70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7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7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</m:sSubSup>
                      <m:r>
                        <a:rPr lang="en-US" sz="700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7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069" y="1705295"/>
                <a:ext cx="914400" cy="294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3448050" y="1994328"/>
                <a:ext cx="1251335" cy="536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ad>
                        <m:radPr>
                          <m:degHide m:val="on"/>
                          <m:ctrlPr>
                            <a:rPr lang="en-US" sz="700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700" b="0" i="1" dirty="0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d>
                            <m:dPr>
                              <m:ctrlPr>
                                <a:rPr lang="en-US" sz="7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rad>
                      <m:sSup>
                        <m:sSupPr>
                          <m:ctrlPr>
                            <a:rPr lang="en-US" sz="7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𝑎𝑟𝑐𝑡𝑔</m:t>
                          </m:r>
                          <m:d>
                            <m:dPr>
                              <m:ctrlPr>
                                <a:rPr lang="en-US" sz="7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sup>
                              </m:sSup>
                            </m:e>
                          </m:d>
                        </m:sup>
                      </m:sSup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7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7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𝑎𝑟𝑠h</m:t>
                          </m:r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(−2)</m:t>
                          </m:r>
                        </m:num>
                        <m:den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7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050" y="1994328"/>
                <a:ext cx="1251335" cy="5362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Рисунок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27" y="2008187"/>
            <a:ext cx="1246188" cy="124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621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050" y="248747"/>
            <a:ext cx="3908171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ru-RU" sz="1400" dirty="0" smtClean="0"/>
              <a:t>С</a:t>
            </a:r>
            <a:r>
              <a:rPr lang="en-US" sz="1400" dirty="0" smtClean="0"/>
              <a:t>lasses </a:t>
            </a:r>
            <a:r>
              <a:rPr lang="en-US" sz="1400" dirty="0"/>
              <a:t>of metric functions</a:t>
            </a:r>
            <a:endParaRPr sz="1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564613"/>
              </p:ext>
            </p:extLst>
          </p:nvPr>
        </p:nvGraphicFramePr>
        <p:xfrm>
          <a:off x="264016" y="568698"/>
          <a:ext cx="1512486" cy="247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Уравнение" r:id="rId3" imgW="1714320" imgH="279360" progId="Equation.3">
                  <p:embed/>
                </p:oleObj>
              </mc:Choice>
              <mc:Fallback>
                <p:oleObj name="Уравнение" r:id="rId3" imgW="1714320" imgH="279360" progId="Equation.3">
                  <p:embed/>
                  <p:pic>
                    <p:nvPicPr>
                      <p:cNvPr id="9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16" y="568698"/>
                        <a:ext cx="1512486" cy="247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7896" y="914655"/>
            <a:ext cx="14590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Klein-Gordon equation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35439" y="1199308"/>
                <a:ext cx="3037391" cy="296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1000" i="1" dirty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1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1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1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 i="1" dirty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000" i="1" dirty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sz="1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1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000" i="1" dirty="0">
                          <a:latin typeface="Cambria Math" panose="02040503050406030204" pitchFamily="18" charset="0"/>
                        </a:rPr>
                        <m:t>= 0</m:t>
                      </m:r>
                      <m:r>
                        <a:rPr lang="en-US" sz="10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ru-RU" sz="10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39" y="1199308"/>
                <a:ext cx="3037391" cy="2964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80974" y="1552154"/>
                <a:ext cx="2305050" cy="36465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i="1" dirty="0" smtClean="0"/>
                  <a:t>h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ru-RU" sz="1000" i="1" dirty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ru-RU" sz="1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/>
                                </m:sSubSup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0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0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ru-RU" sz="1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000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000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ru-RU" sz="1000" b="0" i="1" dirty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ru-RU" sz="10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/>
                                </m:sSubSup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ru-RU" sz="10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ru-RU" sz="1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0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ru-RU" sz="1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000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1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74" y="1552154"/>
                <a:ext cx="2305050" cy="364652"/>
              </a:xfrm>
              <a:prstGeom prst="rect">
                <a:avLst/>
              </a:prstGeom>
              <a:blipFill>
                <a:blip r:embed="rId13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64016" y="2005035"/>
            <a:ext cx="28003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 form of the metric in the </a:t>
            </a:r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coordinates</a:t>
            </a:r>
            <a:r>
              <a:rPr lang="ru-RU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570251"/>
              </p:ext>
            </p:extLst>
          </p:nvPr>
        </p:nvGraphicFramePr>
        <p:xfrm>
          <a:off x="526255" y="2364583"/>
          <a:ext cx="386238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Уравнение" r:id="rId14" imgW="4559040" imgH="444240" progId="Equation.3">
                  <p:embed/>
                </p:oleObj>
              </mc:Choice>
              <mc:Fallback>
                <p:oleObj name="Уравнение" r:id="rId14" imgW="4559040" imgH="444240" progId="Equation.3">
                  <p:embed/>
                  <p:pic>
                    <p:nvPicPr>
                      <p:cNvPr id="2048" name="Объект 20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5" y="2364583"/>
                        <a:ext cx="3862387" cy="317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957212" y="2815214"/>
                <a:ext cx="2695675" cy="296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∆</a:t>
                </a:r>
                <a14:m>
                  <m:oMath xmlns:m="http://schemas.openxmlformats.org/officeDocument/2006/math">
                    <m:r>
                      <a:rPr lang="ru-RU" sz="1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000" i="1" dirty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d>
                    <m:d>
                      <m:dPr>
                        <m:ctrlP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1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1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  <m:r>
                      <a:rPr lang="en-US" sz="1000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1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212" y="2815214"/>
                <a:ext cx="2695675" cy="296428"/>
              </a:xfrm>
              <a:prstGeom prst="rect">
                <a:avLst/>
              </a:prstGeom>
              <a:blipFill>
                <a:blip r:embed="rId1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308561"/>
              </p:ext>
            </p:extLst>
          </p:nvPr>
        </p:nvGraphicFramePr>
        <p:xfrm>
          <a:off x="3064366" y="2030133"/>
          <a:ext cx="648480" cy="20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Уравнение" r:id="rId17" imgW="825500" imgH="241300" progId="Equation.3">
                  <p:embed/>
                </p:oleObj>
              </mc:Choice>
              <mc:Fallback>
                <p:oleObj name="Уравнение" r:id="rId17" imgW="825500" imgH="241300" progId="Equation.3">
                  <p:embed/>
                  <p:pic>
                    <p:nvPicPr>
                      <p:cNvPr id="31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366" y="2030133"/>
                        <a:ext cx="648480" cy="20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14724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46101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3825" y="186736"/>
            <a:ext cx="43624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oordinates (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t,C,θ,φ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66786" y="434855"/>
                <a:ext cx="2676525" cy="518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0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/>
                            </m:sSubSup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sz="10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000" b="0" i="1" dirty="0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ru-RU" sz="1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0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sup>
                            </m:sSup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1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ru-RU" sz="10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/>
                            </m:sSubSup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1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ru-RU" sz="10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000" i="1" dirty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sup>
                        </m:sSup>
                        <m:d>
                          <m:dPr>
                            <m:ctrlPr>
                              <a:rPr lang="en-US" sz="1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Sup>
                                  <m:sSubSupPr>
                                    <m:ctrlP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/>
                                </m:sSubSup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000" b="0" i="1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ru-RU" sz="1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ru-RU" sz="1000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ru-RU" sz="1000" i="1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sup>
                            </m:sSup>
                            <m:r>
                              <a:rPr lang="en-US" sz="10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000" i="1" dirty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/>
                            </m:sSubSup>
                          </m:e>
                        </m:d>
                      </m:den>
                    </m:f>
                    <m:r>
                      <a:rPr lang="en-US" sz="1000" b="0" i="1" dirty="0" smtClean="0"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en-US" sz="1000" dirty="0" smtClean="0">
                    <a:latin typeface="Cambria Math" panose="02040503050406030204" pitchFamily="18" charset="0"/>
                  </a:rPr>
                  <a:t> </a:t>
                </a:r>
                <a:endParaRPr lang="ru-RU" sz="1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86" y="434855"/>
                <a:ext cx="2676525" cy="518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27639" y="1247406"/>
                <a:ext cx="1808325" cy="405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&gt;0,</m:t>
                      </m:r>
                      <m:sSup>
                        <m:sSupPr>
                          <m:ctrlP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𝑠h</m:t>
                          </m:r>
                          <m:f>
                            <m:fPr>
                              <m:ctrlPr>
                                <a:rPr lang="en-US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7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7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7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den>
                      </m:f>
                    </m:oMath>
                  </m:oMathPara>
                </a14:m>
                <a:endParaRPr lang="ru-RU" sz="7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39" y="1247406"/>
                <a:ext cx="1808325" cy="405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H="1">
            <a:off x="2228850" y="1273175"/>
            <a:ext cx="17077" cy="218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4752" y="1273175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4752" y="1560131"/>
                <a:ext cx="2117898" cy="318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7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sz="7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</m:t>
                      </m:r>
                      <m:f>
                        <m:fPr>
                          <m:ctrlPr>
                            <a:rPr lang="en-US" sz="7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7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7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sz="7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7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→∞,  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𝐶𝑜𝑛𝑠𝑡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7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2" y="1560131"/>
                <a:ext cx="2117898" cy="318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457450" y="1547636"/>
                <a:ext cx="2142323" cy="3768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</a:rPr>
                        <m:t>&gt;1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7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7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</a:rPr>
                        <m:t>0  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</m:t>
                      </m:r>
                      <m:r>
                        <a:rPr lang="en-US" sz="800" i="1" dirty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7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7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7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𝑎𝑟𝑠h</m:t>
                      </m:r>
                      <m:d>
                        <m:dPr>
                          <m:ctrlPr>
                            <a:rPr lang="en-US" sz="7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6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6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7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7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700" i="1" dirty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7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7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sz="700" i="1" dirty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sz="6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7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450" y="1547636"/>
                <a:ext cx="2142323" cy="3768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900381" y="874624"/>
                <a:ext cx="2591734" cy="337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/>
                    </m:sSubSup>
                    <m:r>
                      <m:rPr>
                        <m:nor/>
                      </m:rPr>
                      <a:rPr lang="en-US" sz="1000" i="1" dirty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1,  </m:t>
                        </m:r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</m:sSubSup>
                    <m:r>
                      <a:rPr lang="en-US" sz="1000" b="0" i="1" dirty="0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1000" i="1" dirty="0" smtClean="0">
                    <a:latin typeface="Cambria Math" panose="020405030504060302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0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0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1+8</m:t>
                        </m:r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1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000" i="1" dirty="0">
                            <a:latin typeface="Cambria Math" panose="02040503050406030204" pitchFamily="18" charset="0"/>
                          </a:rPr>
                          <m:t>𝑠h</m:t>
                        </m:r>
                      </m:e>
                      <m:sup>
                        <m:r>
                          <a:rPr lang="en-US" sz="1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en-US" sz="1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000" i="1" dirty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sz="10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10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10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1000" b="0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1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81" y="874624"/>
                <a:ext cx="2591734" cy="337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95650" y="1349503"/>
                <a:ext cx="542456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i="1" dirty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1000" i="1" dirty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1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650" y="1349503"/>
                <a:ext cx="542456" cy="2462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21" y="1912298"/>
            <a:ext cx="1544011" cy="15440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127" y="1924470"/>
            <a:ext cx="1424891" cy="14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742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3550</TotalTime>
  <Words>2365</Words>
  <Application>Microsoft Office PowerPoint</Application>
  <PresentationFormat>Произвольный</PresentationFormat>
  <Paragraphs>100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DejaVu Sans</vt:lpstr>
      <vt:lpstr>Times New Roman</vt:lpstr>
      <vt:lpstr>Office Theme</vt:lpstr>
      <vt:lpstr>Уравнение</vt:lpstr>
      <vt:lpstr>Nonstationary configurations of a spherically symmetric massless scalar field</vt:lpstr>
      <vt:lpstr>Action and  stress-energy tensor</vt:lpstr>
      <vt:lpstr>Einstein and Klein-Gordon equations</vt:lpstr>
      <vt:lpstr>Method for constructing nonstationary configurations of a spherically symmetric scalar field</vt:lpstr>
      <vt:lpstr>Презентация PowerPoint</vt:lpstr>
      <vt:lpstr>Сlasses of metric functions</vt:lpstr>
      <vt:lpstr>Презентация PowerPoint</vt:lpstr>
      <vt:lpstr>Сlasses of metric functions</vt:lpstr>
      <vt:lpstr>Презентация PowerPoint</vt:lpstr>
      <vt:lpstr>Презентация PowerPoint</vt:lpstr>
      <vt:lpstr>Сlasses of metric functions</vt:lpstr>
      <vt:lpstr>Презентация PowerPoint</vt:lpstr>
      <vt:lpstr>Conclusions:</vt:lpstr>
      <vt:lpstr>Thank you for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-8pt Topological geons with  self-gravitating phantom scalar field</dc:title>
  <dc:creator>Julia Tchemarina</dc:creator>
  <cp:lastModifiedBy>Чемарина Юлия Владимировна</cp:lastModifiedBy>
  <cp:revision>183</cp:revision>
  <dcterms:created xsi:type="dcterms:W3CDTF">2018-10-21T12:32:13Z</dcterms:created>
  <dcterms:modified xsi:type="dcterms:W3CDTF">2022-11-29T10:34:16Z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LaTeX with Beamer class version 3.10</vt:lpwstr>
  </property>
  <property fmtid="{D5CDD505-2E9C-101B-9397-08002B2CF9AE}" pid="4" name="LastSaved">
    <vt:filetime>2018-10-21T00:00:00Z</vt:filetime>
  </property>
</Properties>
</file>