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DA951-49EB-4D2B-B3FB-CD1072703D59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77E3E-DAAD-44CD-BACA-965386449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13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77E3E-DAAD-44CD-BACA-96538644970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6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1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8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9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29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1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5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4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1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37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08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AD140-5AA3-4DE4-A0A0-F6E8F9F1C8B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EB6D-528D-4584-889C-324F48B85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40.png"/><Relationship Id="rId12" Type="http://schemas.openxmlformats.org/officeDocument/2006/relationships/image" Target="../media/image5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2.png"/><Relationship Id="rId5" Type="http://schemas.openxmlformats.org/officeDocument/2006/relationships/image" Target="../media/image47.png"/><Relationship Id="rId10" Type="http://schemas.openxmlformats.org/officeDocument/2006/relationships/image" Target="../media/image51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591" y="449058"/>
            <a:ext cx="10668000" cy="123166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Null cosmic </a:t>
            </a:r>
            <a:r>
              <a:rPr lang="en-US" sz="4000" b="1" dirty="0" smtClean="0">
                <a:solidFill>
                  <a:srgbClr val="0070C0"/>
                </a:solidFill>
              </a:rPr>
              <a:t>strings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as </a:t>
            </a:r>
            <a:r>
              <a:rPr lang="en-US" sz="4000" b="1" dirty="0"/>
              <a:t>sources of gravitational bursts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67290" y="2160083"/>
            <a:ext cx="4324710" cy="797946"/>
          </a:xfrm>
        </p:spPr>
        <p:txBody>
          <a:bodyPr>
            <a:normAutofit/>
          </a:bodyPr>
          <a:lstStyle/>
          <a:p>
            <a:r>
              <a:rPr lang="en-US" sz="2000" u="sng" dirty="0" smtClean="0"/>
              <a:t>E. Davydov</a:t>
            </a:r>
            <a:r>
              <a:rPr lang="en-US" sz="2000" dirty="0" smtClean="0"/>
              <a:t>, D. </a:t>
            </a:r>
            <a:r>
              <a:rPr lang="en-US" sz="2000" dirty="0" err="1" smtClean="0"/>
              <a:t>Fursaev</a:t>
            </a:r>
            <a:r>
              <a:rPr lang="en-US" sz="2000" dirty="0" smtClean="0"/>
              <a:t>, </a:t>
            </a:r>
            <a:r>
              <a:rPr lang="en-US" sz="2000" dirty="0"/>
              <a:t>V</a:t>
            </a:r>
            <a:r>
              <a:rPr lang="en-US" sz="2000" dirty="0" smtClean="0"/>
              <a:t>. </a:t>
            </a:r>
            <a:r>
              <a:rPr lang="en-US" sz="2000" dirty="0" err="1" smtClean="0"/>
              <a:t>Tainov</a:t>
            </a:r>
            <a:endParaRPr lang="en-US" sz="2000" dirty="0" smtClean="0"/>
          </a:p>
          <a:p>
            <a:r>
              <a:rPr lang="en-US" sz="2000" dirty="0" smtClean="0"/>
              <a:t>(JINR and </a:t>
            </a:r>
            <a:r>
              <a:rPr lang="en-US" sz="2000" dirty="0" err="1" smtClean="0"/>
              <a:t>Dubna</a:t>
            </a:r>
            <a:r>
              <a:rPr lang="en-US" sz="2000" dirty="0" smtClean="0"/>
              <a:t> state university)</a:t>
            </a:r>
            <a:endParaRPr lang="ru-RU" sz="2000" dirty="0"/>
          </a:p>
        </p:txBody>
      </p:sp>
      <p:pic>
        <p:nvPicPr>
          <p:cNvPr id="5" name="Рисунок 4" descr="Изображение выглядит как текст, ночное небо&#10;&#10;Автоматически созданное описание">
            <a:extLst>
              <a:ext uri="{FF2B5EF4-FFF2-40B4-BE49-F238E27FC236}">
                <a16:creationId xmlns="" xmlns:a16="http://schemas.microsoft.com/office/drawing/2014/main" id="{97C7E2A7-7AFE-7698-BE6D-AA88819BC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56" y="2001329"/>
            <a:ext cx="7739937" cy="435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14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catt_BH.gif">
            <a:hlinkClick r:id="" action="ppaction://media"/>
            <a:extLst>
              <a:ext uri="{FF2B5EF4-FFF2-40B4-BE49-F238E27FC236}">
                <a16:creationId xmlns="" xmlns:a16="http://schemas.microsoft.com/office/drawing/2014/main" id="{41C94651-C361-9E56-D4E4-D516A1621D19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789734" y="1058414"/>
            <a:ext cx="4877329" cy="532338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B7D8B5-F0BF-C789-EA54-333B4C08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91" y="4316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cosmic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6C5D749-0CBF-DA50-72D8-5A52E2F1F9C5}"/>
              </a:ext>
            </a:extLst>
          </p:cNvPr>
          <p:cNvSpPr txBox="1"/>
          <p:nvPr/>
        </p:nvSpPr>
        <p:spPr>
          <a:xfrm>
            <a:off x="624191" y="1056771"/>
            <a:ext cx="710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fundamental objects that may contribute to GW 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background.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74DA0C4-44B2-DCB2-D668-FBC3072A3398}"/>
              </a:ext>
            </a:extLst>
          </p:cNvPr>
          <p:cNvSpPr txBox="1"/>
          <p:nvPr/>
        </p:nvSpPr>
        <p:spPr>
          <a:xfrm>
            <a:off x="624191" y="1379665"/>
            <a:ext cx="11334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far, cosmic strings have not been discovered - but it took a long time before 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BH and GW were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discovered.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92811E4-F131-39C1-339A-3CEE6497F895}"/>
              </a:ext>
            </a:extLst>
          </p:cNvPr>
          <p:cNvSpPr txBox="1"/>
          <p:nvPr/>
        </p:nvSpPr>
        <p:spPr>
          <a:xfrm>
            <a:off x="624191" y="1790713"/>
            <a:ext cx="7289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point particles moving at the speed of light.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strings, each point of which moves at the speed of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light.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191" y="2570671"/>
            <a:ext cx="897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string is an extended one-dimensional object with non-zero linear energy density.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B74F14F-A0F8-BC9B-5BF4-9CE3BE4732A0}"/>
              </a:ext>
            </a:extLst>
          </p:cNvPr>
          <p:cNvSpPr txBox="1"/>
          <p:nvPr/>
        </p:nvSpPr>
        <p:spPr>
          <a:xfrm>
            <a:off x="624191" y="3104829"/>
            <a:ext cx="5113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evolution can be described by world sheet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C8D3EAD-6478-295E-006D-3A074F5668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1515" y="3176296"/>
            <a:ext cx="657225" cy="27622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B2802FDD-EB12-512E-5E2B-06FD291BD6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1166" y="3157246"/>
            <a:ext cx="1009650" cy="29527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9A8B21B9-A87F-5E64-9DC5-B2E5A2C9F0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6855" y="3658353"/>
            <a:ext cx="1123950" cy="39052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3366099E-CD5C-2F23-D157-5CD8A0FFBB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6855" y="4202293"/>
            <a:ext cx="1114425" cy="3619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4191" y="3653561"/>
            <a:ext cx="2231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velocity vector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191" y="4151540"/>
            <a:ext cx="3156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Space-like connecting vector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EC6E12D-E489-A5B9-7C32-78A419A087FD}"/>
              </a:ext>
            </a:extLst>
          </p:cNvPr>
          <p:cNvSpPr txBox="1"/>
          <p:nvPr/>
        </p:nvSpPr>
        <p:spPr>
          <a:xfrm>
            <a:off x="624191" y="4649519"/>
            <a:ext cx="5617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point of the string moves along a null geodesic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independently of other 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points: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593E1A6-C084-18E8-CBF4-A8AF5D1A83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2460" y="4988074"/>
            <a:ext cx="1218792" cy="36933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EC6E12D-E489-A5B9-7C32-78A419A087FD}"/>
              </a:ext>
            </a:extLst>
          </p:cNvPr>
          <p:cNvSpPr txBox="1"/>
          <p:nvPr/>
        </p:nvSpPr>
        <p:spPr>
          <a:xfrm>
            <a:off x="624190" y="5354880"/>
            <a:ext cx="5872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point of the string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move along the string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50646" y="5761241"/>
            <a:ext cx="1352550" cy="40957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24190" y="6214129"/>
            <a:ext cx="5708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TENSION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split into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parts.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4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08C3AB76-BBE0-1610-7958-3DFCAEDBE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90" y="849236"/>
            <a:ext cx="6448710" cy="4939089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39DCAD7F-ED62-F3D3-1C8C-4FEF4E98F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3111"/>
            <a:ext cx="6093297" cy="37848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5059FD-BD96-909B-6B69-3696C3C5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1" y="55327"/>
            <a:ext cx="10515600" cy="112586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Scattering by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compact massive object (BH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e.t.c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7C0D0B4-0A38-D749-4DC1-9C61CACEB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6131" y="1408122"/>
            <a:ext cx="2028825" cy="428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DA2EF49-3DAC-B2A8-D426-71FEA114506C}"/>
              </a:ext>
            </a:extLst>
          </p:cNvPr>
          <p:cNvSpPr txBox="1"/>
          <p:nvPr/>
        </p:nvSpPr>
        <p:spPr>
          <a:xfrm>
            <a:off x="838200" y="1437769"/>
            <a:ext cx="1743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field limit: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D2B12F4-4188-0B48-915D-00412184E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6868" y="2025144"/>
            <a:ext cx="3438525" cy="147637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BCA81B58-AE00-ED4C-B3AC-FD95AF1660E0}"/>
              </a:ext>
            </a:extLst>
          </p:cNvPr>
          <p:cNvSpPr txBox="1"/>
          <p:nvPr/>
        </p:nvSpPr>
        <p:spPr>
          <a:xfrm>
            <a:off x="6151564" y="5588270"/>
            <a:ext cx="6040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Straight null string evolution: formation of cusp and loop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3298" y="6120569"/>
            <a:ext cx="6198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D.V.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Fursaev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V.A.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Tainov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cosmic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Scattering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holes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optics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spacetime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8, 083510,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3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FB5059FD-BD96-909B-6B69-3696C3C55103}"/>
              </a:ext>
            </a:extLst>
          </p:cNvPr>
          <p:cNvSpPr txBox="1">
            <a:spLocks/>
          </p:cNvSpPr>
          <p:nvPr/>
        </p:nvSpPr>
        <p:spPr>
          <a:xfrm>
            <a:off x="294461" y="42782"/>
            <a:ext cx="10515600" cy="1125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Stress-energy tensor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461" y="1086303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Nontrivial string evolution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8160" y="1086303"/>
            <a:ext cx="4187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Nontrivial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transfer 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spacetime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6678" y="1086303"/>
            <a:ext cx="320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Nontrivial gravitational field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207438" y="1189822"/>
            <a:ext cx="517585" cy="215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8102405" y="1189822"/>
            <a:ext cx="517585" cy="215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04719" y="1682905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case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5E74C28-0461-F7F9-5279-3AFC57AF3026}"/>
              </a:ext>
            </a:extLst>
          </p:cNvPr>
          <p:cNvSpPr txBox="1"/>
          <p:nvPr/>
        </p:nvSpPr>
        <p:spPr>
          <a:xfrm>
            <a:off x="294461" y="2336234"/>
            <a:ext cx="3712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Metric for straight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massive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291F84DF-DF93-5A4C-5CA0-92E83BCDE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19" y="2731667"/>
            <a:ext cx="6058716" cy="78449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BE696B9-BAD5-D661-D626-77710AD03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8042" y="2971115"/>
            <a:ext cx="1617117" cy="30559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A2ACE6B-0F3D-394C-6933-9D3C11F74EEE}"/>
              </a:ext>
            </a:extLst>
          </p:cNvPr>
          <p:cNvSpPr txBox="1"/>
          <p:nvPr/>
        </p:nvSpPr>
        <p:spPr>
          <a:xfrm>
            <a:off x="294461" y="3431237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Lorenz boost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509A9D77-8512-F9C7-195E-0640057A9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3837" y="3478365"/>
            <a:ext cx="1928394" cy="33809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F2E1A5D0-42C8-3F04-BD64-A3BD4451DB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2301" y="3462746"/>
            <a:ext cx="1800495" cy="36933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671C213C-4917-FA81-D0E4-1DC0EB4A63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4802" y="4121965"/>
            <a:ext cx="857186" cy="26191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B345EF98-C98E-2761-344E-B75DE0F40E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1449" y="4087790"/>
            <a:ext cx="781050" cy="288388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37ADFC81-8280-7B40-9B19-CBF4AC8B13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7390" y="4070583"/>
            <a:ext cx="871249" cy="40375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61E03E6-1D81-44CB-A087-945D2DE21AEE}"/>
              </a:ext>
            </a:extLst>
          </p:cNvPr>
          <p:cNvSpPr txBox="1"/>
          <p:nvPr/>
        </p:nvSpPr>
        <p:spPr>
          <a:xfrm>
            <a:off x="291305" y="4030420"/>
            <a:ext cx="1611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Penrose limit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558623F-8D70-2D8B-182B-C140705753E1}"/>
              </a:ext>
            </a:extLst>
          </p:cNvPr>
          <p:cNvSpPr txBox="1"/>
          <p:nvPr/>
        </p:nvSpPr>
        <p:spPr>
          <a:xfrm>
            <a:off x="5552261" y="3999371"/>
            <a:ext cx="1661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remains finite.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C3832354-B14B-D6E6-16FF-4F77B64ADA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0035" y="4707775"/>
            <a:ext cx="5343525" cy="54292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8388460-5819-3F00-9F7A-DF18AB2D465F}"/>
              </a:ext>
            </a:extLst>
          </p:cNvPr>
          <p:cNvSpPr txBox="1"/>
          <p:nvPr/>
        </p:nvSpPr>
        <p:spPr>
          <a:xfrm>
            <a:off x="367005" y="5608692"/>
            <a:ext cx="2533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for massive string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6D0780E9-B8DC-7A6A-668C-60475EC1DCE4}"/>
              </a:ext>
            </a:extLst>
          </p:cNvPr>
          <p:cNvSpPr txBox="1"/>
          <p:nvPr/>
        </p:nvSpPr>
        <p:spPr>
          <a:xfrm>
            <a:off x="291305" y="4788527"/>
            <a:ext cx="3236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Metric for straight null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7F811921-EC1D-788C-00D0-6B0E3CE642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94433" y="5532903"/>
            <a:ext cx="3669167" cy="58635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91997" y="4057807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45647" y="4044660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03942" y="2874368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50035" y="3485573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19990" y="5587629"/>
            <a:ext cx="2594348" cy="47690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88793" y="4112235"/>
            <a:ext cx="501039" cy="271648"/>
          </a:xfrm>
          <a:prstGeom prst="rect">
            <a:avLst/>
          </a:prstGeom>
        </p:spPr>
      </p:pic>
      <p:sp>
        <p:nvSpPr>
          <p:cNvPr id="37" name="Стрелка вправо 36"/>
          <p:cNvSpPr/>
          <p:nvPr/>
        </p:nvSpPr>
        <p:spPr>
          <a:xfrm>
            <a:off x="6825771" y="5730305"/>
            <a:ext cx="1705754" cy="215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561E03E6-1D81-44CB-A087-945D2DE21AEE}"/>
              </a:ext>
            </a:extLst>
          </p:cNvPr>
          <p:cNvSpPr txBox="1"/>
          <p:nvPr/>
        </p:nvSpPr>
        <p:spPr>
          <a:xfrm>
            <a:off x="6836125" y="5387574"/>
            <a:ext cx="1611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Penrose limit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947317" y="1569936"/>
            <a:ext cx="2520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 string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50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229" y="129396"/>
            <a:ext cx="10515600" cy="810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for null string: general case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663" y="1104990"/>
            <a:ext cx="4295775" cy="714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5569" y="1225206"/>
            <a:ext cx="368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action in zero tension limit: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82" y="1988568"/>
            <a:ext cx="1476375" cy="361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4249" y="1950408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trajectory,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363" y="1974280"/>
            <a:ext cx="1476375" cy="3905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0050" y="1997613"/>
            <a:ext cx="1409700" cy="361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58738" y="1984165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7524" y="1950408"/>
            <a:ext cx="2672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vector density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268" y="2642347"/>
            <a:ext cx="3848011" cy="2985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5569" y="2578952"/>
            <a:ext cx="679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4078" y="2578952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choose `gauge`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82076" y="2637732"/>
            <a:ext cx="892249" cy="3413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698886" y="2597522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336" y="4135922"/>
            <a:ext cx="3171825" cy="8477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60229" y="3397391"/>
            <a:ext cx="8268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variation of the action provides null string equations of motion and SET: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89971" y="4202597"/>
            <a:ext cx="5410200" cy="781050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11E67EC-9473-BF85-AD88-9CBBD1545380}"/>
              </a:ext>
            </a:extLst>
          </p:cNvPr>
          <p:cNvSpPr/>
          <p:nvPr/>
        </p:nvSpPr>
        <p:spPr>
          <a:xfrm>
            <a:off x="4589971" y="4035460"/>
            <a:ext cx="5341461" cy="113516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1193" y="5391137"/>
            <a:ext cx="6634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for arbitrary null string moving in curved space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2887" y="6179482"/>
            <a:ext cx="6077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D.V.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Fursaev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V.A.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Tainov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Stress-Energy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Tensor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Variational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arXiv:2210.09891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4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0229" y="129396"/>
            <a:ext cx="10515600" cy="810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string as beam of massless particles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080" y="1713691"/>
            <a:ext cx="2219325" cy="428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8405" y="797892"/>
            <a:ext cx="3936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consider flat space for simplicity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8024" y="1211243"/>
            <a:ext cx="2379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Massless particle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229" y="1727948"/>
            <a:ext cx="133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line: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8057" y="2221301"/>
            <a:ext cx="3440594" cy="5467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9885" y="2304273"/>
            <a:ext cx="69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SET:</a:t>
            </a:r>
            <a:endParaRPr lang="ru-RU" sz="2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5326" y="1708958"/>
            <a:ext cx="3409950" cy="419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55326" y="1203398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 string: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65517" y="1709485"/>
            <a:ext cx="1478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sheet: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9928" y="2106339"/>
            <a:ext cx="4057650" cy="7715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65517" y="2292046"/>
            <a:ext cx="69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SET: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102607" y="2882881"/>
            <a:ext cx="3431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no caustics and self-crossings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82963" y="2844811"/>
            <a:ext cx="2076450" cy="47625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7468" y="2904994"/>
            <a:ext cx="1628775" cy="381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596172" y="2878106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lang="ru-RU" sz="20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7809" y="4371159"/>
            <a:ext cx="3552506" cy="49611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38502" y="4238185"/>
            <a:ext cx="4256890" cy="778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31473" y="3530299"/>
            <a:ext cx="5021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Shockwave metric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Aichelburg-Sexl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solution)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physical effects are known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02607" y="3673940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 over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69628" y="3834814"/>
            <a:ext cx="180975" cy="219075"/>
          </a:xfrm>
          <a:prstGeom prst="rect">
            <a:avLst/>
          </a:prstGeom>
        </p:spPr>
      </p:pic>
      <p:sp>
        <p:nvSpPr>
          <p:cNvPr id="27" name="Стрелка вправо 26"/>
          <p:cNvSpPr/>
          <p:nvPr/>
        </p:nvSpPr>
        <p:spPr>
          <a:xfrm>
            <a:off x="5332991" y="3800310"/>
            <a:ext cx="732526" cy="215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32948" y="5613973"/>
            <a:ext cx="1491157" cy="74557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36266" y="4899207"/>
            <a:ext cx="3170832" cy="682828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288405" y="3530299"/>
            <a:ext cx="113710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88405" y="4238185"/>
            <a:ext cx="113710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8079" y="5035622"/>
            <a:ext cx="2010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Coordinates shift: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943" y="5747619"/>
            <a:ext cx="2166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refraction: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75743" y="5035622"/>
            <a:ext cx="2507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for straight string: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50603" y="5747679"/>
            <a:ext cx="1571625" cy="40005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175743" y="5753340"/>
            <a:ext cx="1473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Wake effect: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4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080" y="2214854"/>
            <a:ext cx="7359115" cy="631756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229" y="129396"/>
            <a:ext cx="10515600" cy="810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string impact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particles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15" y="1507482"/>
            <a:ext cx="1266825" cy="342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0229" y="1478877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6494" y="1577682"/>
            <a:ext cx="190500" cy="2762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76994" y="1484178"/>
            <a:ext cx="4036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unit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spacelike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vector orthogonal to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7182" y="1533653"/>
            <a:ext cx="161925" cy="2952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245586" y="1481236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039" y="1558631"/>
            <a:ext cx="171450" cy="3143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60229" y="95172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point of the string, labeled by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5134" y="1078767"/>
            <a:ext cx="180975" cy="2190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035621" y="951723"/>
            <a:ext cx="7000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produces gravitational shockwave, which hits test particle at time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55457" y="999408"/>
            <a:ext cx="581025" cy="35242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29968" y="3305382"/>
            <a:ext cx="7686675" cy="9334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60229" y="2926502"/>
            <a:ext cx="766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shockwave will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the coordinate and velocity of test particle as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60229" y="4282763"/>
            <a:ext cx="11253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geometry of the string and the location of the test particle, the impact of the entire string may be in the form of a shock wave or a continuous burst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For the burst the coordinate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will accumulate over time: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20056" y="5613094"/>
            <a:ext cx="1524000" cy="51435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51226" y="5471024"/>
            <a:ext cx="6943725" cy="847725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211E67EC-9473-BF85-AD88-9CBBD1545380}"/>
              </a:ext>
            </a:extLst>
          </p:cNvPr>
          <p:cNvSpPr/>
          <p:nvPr/>
        </p:nvSpPr>
        <p:spPr>
          <a:xfrm>
            <a:off x="1620056" y="5327305"/>
            <a:ext cx="8731640" cy="113516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410349" y="1850382"/>
            <a:ext cx="2362200" cy="45760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866331" y="1482099"/>
            <a:ext cx="4169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initial trajectory of test particle is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76376" y="1469647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211E67EC-9473-BF85-AD88-9CBBD1545380}"/>
              </a:ext>
            </a:extLst>
          </p:cNvPr>
          <p:cNvSpPr/>
          <p:nvPr/>
        </p:nvSpPr>
        <p:spPr>
          <a:xfrm>
            <a:off x="9290649" y="1846615"/>
            <a:ext cx="2620348" cy="46136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229" y="2332110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Denote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9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0229" y="129396"/>
            <a:ext cx="10515600" cy="810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Gravitational memory from null string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229" y="951723"/>
            <a:ext cx="695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two close test particles separated by the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spacelike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vector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460" y="1047033"/>
            <a:ext cx="17145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0228" y="1458676"/>
            <a:ext cx="11428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they pass through the region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gravitational burst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string, they will already be separated by the vector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809" y="2131624"/>
            <a:ext cx="2476500" cy="4381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830" y="2604712"/>
            <a:ext cx="5238750" cy="7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9171" y="2758600"/>
            <a:ext cx="2614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convenient to write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428" y="3394101"/>
            <a:ext cx="285750" cy="2857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8372" y="3336440"/>
            <a:ext cx="523875" cy="3524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1205" y="3330775"/>
            <a:ext cx="485775" cy="3524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0228" y="3312598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12972" y="3312598"/>
            <a:ext cx="32768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epresents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expansion,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9978" y="3306301"/>
            <a:ext cx="927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shear,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13410" y="3313446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twist.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3887" y="3915242"/>
            <a:ext cx="5086350" cy="4667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49014" y="3915242"/>
            <a:ext cx="4934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expanding circular string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world sheet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17783" y="3814971"/>
            <a:ext cx="113710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44" y="4515702"/>
            <a:ext cx="6703082" cy="223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29171" y="4453176"/>
            <a:ext cx="3549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Tissot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circles for different positions of the observer: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34560" y="5395621"/>
            <a:ext cx="542925" cy="6096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28217" y="5497885"/>
            <a:ext cx="1602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Amplitude ~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211E67EC-9473-BF85-AD88-9CBBD1545380}"/>
              </a:ext>
            </a:extLst>
          </p:cNvPr>
          <p:cNvSpPr/>
          <p:nvPr/>
        </p:nvSpPr>
        <p:spPr>
          <a:xfrm>
            <a:off x="311984" y="5328260"/>
            <a:ext cx="2514602" cy="81374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6002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0229" y="129396"/>
            <a:ext cx="10515600" cy="810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548" y="1176030"/>
            <a:ext cx="11814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string SET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it possible to justify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of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null string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beam of massless particles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certain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229" y="2225615"/>
            <a:ext cx="11782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this approach,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metric was obtained and the effect of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gravitational memory was calculated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arbitrary extended one-dimensional objects moving and evolving (expanding, etc.) at the speed of light.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229" y="3644532"/>
            <a:ext cx="116337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accumulation time of a noticeable effect of gravitational memory essentially depends on the location of the observer and the geometry of the string.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immediate and long-term effects are possible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From the point of view of observations, experiments are preferable where it is possible to measure effects that accumulate over a long period of time.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0846" y="5658928"/>
            <a:ext cx="2734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50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705</Words>
  <Application>Microsoft Office PowerPoint</Application>
  <PresentationFormat>Широкоэкранный</PresentationFormat>
  <Paragraphs>93</Paragraphs>
  <Slides>9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Null cosmic strings  as sources of gravitational bursts</vt:lpstr>
      <vt:lpstr>Null cosmic strings</vt:lpstr>
      <vt:lpstr>Scattering by compact massive object (BH e.t.c)</vt:lpstr>
      <vt:lpstr>Презентация PowerPoint</vt:lpstr>
      <vt:lpstr>SET for null string: general case</vt:lpstr>
      <vt:lpstr>Null string as beam of massless particles</vt:lpstr>
      <vt:lpstr>Null string impact on test particles</vt:lpstr>
      <vt:lpstr>Gravitational memory from null string</vt:lpstr>
      <vt:lpstr>Conclusion</vt:lpstr>
    </vt:vector>
  </TitlesOfParts>
  <Company>JINR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(massless) cosmic strings:  their properties and possible astrophysical implications</dc:title>
  <dc:creator>Davydov</dc:creator>
  <cp:lastModifiedBy>Davydov</cp:lastModifiedBy>
  <cp:revision>184</cp:revision>
  <dcterms:created xsi:type="dcterms:W3CDTF">2022-05-16T17:25:12Z</dcterms:created>
  <dcterms:modified xsi:type="dcterms:W3CDTF">2022-12-02T07:38:29Z</dcterms:modified>
</cp:coreProperties>
</file>