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6" r:id="rId3"/>
    <p:sldId id="267" r:id="rId4"/>
    <p:sldId id="268" r:id="rId5"/>
    <p:sldId id="269" r:id="rId6"/>
    <p:sldId id="270" r:id="rId7"/>
    <p:sldId id="257" r:id="rId8"/>
    <p:sldId id="258" r:id="rId9"/>
    <p:sldId id="261" r:id="rId10"/>
    <p:sldId id="262" r:id="rId11"/>
    <p:sldId id="263" r:id="rId12"/>
    <p:sldId id="264" r:id="rId13"/>
    <p:sldId id="265"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Александр" initials="А" lastIdx="0" clrIdx="0">
    <p:extLst>
      <p:ext uri="{19B8F6BF-5375-455C-9EA6-DF929625EA0E}">
        <p15:presenceInfo xmlns:p15="http://schemas.microsoft.com/office/powerpoint/2012/main" userId="f5f213796dbc6e4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88" d="100"/>
          <a:sy n="88" d="100"/>
        </p:scale>
        <p:origin x="36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CD19FB2-3AAB-4D03-B13A-2960828C78E3}" type="datetimeFigureOut">
              <a:rPr lang="en-US" smtClean="0"/>
              <a:t>12/1/2022</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48987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ED02AE-B9A4-47BD-AF8E-97E16144138B}" type="datetimeFigureOut">
              <a:rPr lang="en-US" smtClean="0"/>
              <a:t>12/1/2022</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5654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F0FD78B-DB02-4362-BCDC-98A55456977C}" type="datetimeFigureOut">
              <a:rPr lang="en-US" smtClean="0"/>
              <a:t>12/1/2022</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97608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9916976-5D93-46E4-A98A-FAD63E4D0EA8}" type="datetimeFigureOut">
              <a:rPr lang="en-US" smtClean="0"/>
              <a:t>12/1/2022</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41945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F39F4F5-F4D2-4D2A-AB60-88D37ADCB869}" type="datetimeFigureOut">
              <a:rPr lang="en-US" smtClean="0"/>
              <a:t>12/1/2022</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57236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23BC6CE-6D1E-47E5-8859-F31AC5380EB2}" type="datetimeFigureOut">
              <a:rPr lang="en-US" smtClean="0"/>
              <a:t>12/1/2022</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3693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1B4E7C4-4DA4-404D-9965-B13F2DD7D8BF}" type="datetimeFigureOut">
              <a:rPr lang="en-US" smtClean="0"/>
              <a:t>12/1/2022</a:t>
            </a:fld>
            <a:endParaRPr lang="en-US" dirty="0"/>
          </a:p>
        </p:txBody>
      </p:sp>
      <p:sp>
        <p:nvSpPr>
          <p:cNvPr id="8" name="Нижний колонтитул 7"/>
          <p:cNvSpPr>
            <a:spLocks noGrp="1"/>
          </p:cNvSpPr>
          <p:nvPr>
            <p:ph type="ftr" sz="quarter" idx="11"/>
          </p:nvPr>
        </p:nvSpPr>
        <p:spPr/>
        <p:txBody>
          <a:bodyPr/>
          <a:lstStyle/>
          <a:p>
            <a:endParaRPr lang="en-US" dirty="0"/>
          </a:p>
        </p:txBody>
      </p:sp>
      <p:sp>
        <p:nvSpPr>
          <p:cNvPr id="9" name="Номер слайда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30726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76FB7AA-4A53-424F-AD41-70827B6504BA}" type="datetimeFigureOut">
              <a:rPr lang="en-US" smtClean="0"/>
              <a:t>12/1/2022</a:t>
            </a:fld>
            <a:endParaRPr lang="en-US" dirty="0"/>
          </a:p>
        </p:txBody>
      </p:sp>
      <p:sp>
        <p:nvSpPr>
          <p:cNvPr id="4" name="Нижний колонтитул 3"/>
          <p:cNvSpPr>
            <a:spLocks noGrp="1"/>
          </p:cNvSpPr>
          <p:nvPr>
            <p:ph type="ftr" sz="quarter" idx="11"/>
          </p:nvPr>
        </p:nvSpPr>
        <p:spPr/>
        <p:txBody>
          <a:bodyPr/>
          <a:lstStyle/>
          <a:p>
            <a:endParaRPr lang="en-US" dirty="0"/>
          </a:p>
        </p:txBody>
      </p:sp>
      <p:sp>
        <p:nvSpPr>
          <p:cNvPr id="5" name="Номер слайда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87116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7884882-FB12-4BC8-9960-9AD8104D7FAE}" type="datetimeFigureOut">
              <a:rPr lang="en-US" smtClean="0"/>
              <a:t>12/1/2022</a:t>
            </a:fld>
            <a:endParaRPr lang="en-US" dirty="0"/>
          </a:p>
        </p:txBody>
      </p:sp>
      <p:sp>
        <p:nvSpPr>
          <p:cNvPr id="3" name="Нижний колонтитул 2"/>
          <p:cNvSpPr>
            <a:spLocks noGrp="1"/>
          </p:cNvSpPr>
          <p:nvPr>
            <p:ph type="ftr" sz="quarter" idx="11"/>
          </p:nvPr>
        </p:nvSpPr>
        <p:spPr/>
        <p:txBody>
          <a:bodyPr/>
          <a:lstStyle/>
          <a:p>
            <a:endParaRPr lang="en-US" dirty="0"/>
          </a:p>
        </p:txBody>
      </p:sp>
      <p:sp>
        <p:nvSpPr>
          <p:cNvPr id="4" name="Номер слайда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54065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7D1BD23-6E54-4D9D-AD88-A2813C73CC25}" type="datetimeFigureOut">
              <a:rPr lang="en-US" smtClean="0"/>
              <a:t>12/1/2022</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8675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471A834-4F3C-4AF9-9C74-05EC35A0F292}" type="datetimeFigureOut">
              <a:rPr lang="en-US" smtClean="0"/>
              <a:t>12/1/2022</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3944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CF1133-3259-4C45-BABA-5B62D9C6F78D}" type="datetimeFigureOut">
              <a:rPr lang="en-US" smtClean="0"/>
              <a:t>12/1/2022</a:t>
            </a:fld>
            <a:endParaRPr lang="en-US" dirty="0"/>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7351493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30.png"/><Relationship Id="rId7"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2298" y="1805853"/>
            <a:ext cx="9144000" cy="1641490"/>
          </a:xfrm>
        </p:spPr>
        <p:txBody>
          <a:bodyPr>
            <a:normAutofit/>
          </a:bodyPr>
          <a:lstStyle/>
          <a:p>
            <a:pPr algn="ctr"/>
            <a:r>
              <a:rPr lang="en-US" sz="4000" dirty="0" smtClean="0">
                <a:latin typeface="Arial" panose="020B0604020202020204" pitchFamily="34" charset="0"/>
                <a:cs typeface="Arial" panose="020B0604020202020204" pitchFamily="34" charset="0"/>
              </a:rPr>
              <a:t>Constraints on the number of primordial black holes due to interaction with dust</a:t>
            </a:r>
            <a:endParaRPr lang="ru-RU" sz="4000" dirty="0">
              <a:latin typeface="Arial" panose="020B0604020202020204" pitchFamily="34" charset="0"/>
              <a:cs typeface="Arial" panose="020B0604020202020204" pitchFamily="34" charset="0"/>
            </a:endParaRPr>
          </a:p>
        </p:txBody>
      </p:sp>
      <p:sp>
        <p:nvSpPr>
          <p:cNvPr id="3" name="Подзаголовок 2"/>
          <p:cNvSpPr>
            <a:spLocks noGrp="1"/>
          </p:cNvSpPr>
          <p:nvPr>
            <p:ph type="subTitle" idx="1"/>
          </p:nvPr>
        </p:nvSpPr>
        <p:spPr>
          <a:xfrm>
            <a:off x="2114005" y="3929507"/>
            <a:ext cx="9144000" cy="1626562"/>
          </a:xfrm>
        </p:spPr>
        <p:txBody>
          <a:bodyPr>
            <a:normAutofit/>
          </a:bodyPr>
          <a:lstStyle/>
          <a:p>
            <a:r>
              <a:rPr lang="en-US" dirty="0" smtClean="0"/>
              <a:t>Alexander </a:t>
            </a:r>
            <a:r>
              <a:rPr lang="en-US" dirty="0" err="1" smtClean="0"/>
              <a:t>Melikhov</a:t>
            </a:r>
            <a:r>
              <a:rPr lang="en-US" dirty="0" smtClean="0"/>
              <a:t>, Elena </a:t>
            </a:r>
            <a:r>
              <a:rPr lang="en-US" dirty="0" err="1" smtClean="0"/>
              <a:t>Mikheeva</a:t>
            </a:r>
            <a:endParaRPr lang="en-US" dirty="0" smtClean="0"/>
          </a:p>
          <a:p>
            <a:r>
              <a:rPr lang="en-US" dirty="0" smtClean="0"/>
              <a:t>LPI RAS</a:t>
            </a:r>
            <a:endParaRPr lang="ru-RU" dirty="0" smtClean="0"/>
          </a:p>
          <a:p>
            <a:pPr algn="r"/>
            <a:endParaRPr lang="ru-RU" dirty="0"/>
          </a:p>
        </p:txBody>
      </p:sp>
      <p:sp>
        <p:nvSpPr>
          <p:cNvPr id="4" name="TextBox 3"/>
          <p:cNvSpPr txBox="1"/>
          <p:nvPr/>
        </p:nvSpPr>
        <p:spPr>
          <a:xfrm>
            <a:off x="5946059" y="6131570"/>
            <a:ext cx="1659493" cy="36933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Moscow</a:t>
            </a:r>
            <a:r>
              <a:rPr lang="en-US"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2022</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5046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dirty="0"/>
              <a:t>Energy </a:t>
            </a:r>
            <a:r>
              <a:rPr lang="en-US" dirty="0" smtClean="0"/>
              <a:t>density </a:t>
            </a:r>
            <a:r>
              <a:rPr lang="en-US" dirty="0"/>
              <a:t>and </a:t>
            </a:r>
            <a:r>
              <a:rPr lang="en-US" dirty="0" smtClean="0"/>
              <a:t>flux</a:t>
            </a:r>
            <a:endParaRPr lang="ru-RU" dirty="0"/>
          </a:p>
        </p:txBody>
      </p:sp>
      <mc:AlternateContent xmlns:mc="http://schemas.openxmlformats.org/markup-compatibility/2006" xmlns:a14="http://schemas.microsoft.com/office/drawing/2010/main">
        <mc:Choice Requires="a14">
          <p:sp>
            <p:nvSpPr>
              <p:cNvPr id="3" name="Объект 2"/>
              <p:cNvSpPr>
                <a:spLocks noGrp="1"/>
              </p:cNvSpPr>
              <p:nvPr>
                <p:ph idx="1"/>
              </p:nvPr>
            </p:nvSpPr>
            <p:spPr>
              <a:xfrm>
                <a:off x="1120000" y="1690688"/>
                <a:ext cx="10233800" cy="4486275"/>
              </a:xfrm>
            </p:spPr>
            <p:txBody>
              <a:bodyPr>
                <a:normAutofit/>
              </a:bodyPr>
              <a:lstStyle/>
              <a:p>
                <a:pPr marL="0" indent="0" algn="ctr">
                  <a:buNone/>
                </a:pPr>
                <a14:m>
                  <m:oMath xmlns:m="http://schemas.openxmlformats.org/officeDocument/2006/math">
                    <m:r>
                      <a:rPr lang="en-US" i="1" smtClean="0">
                        <a:latin typeface="Cambria Math" panose="02040503050406030204" pitchFamily="18" charset="0"/>
                      </a:rPr>
                      <m:t>𝑢</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i="1">
                                <a:latin typeface="Cambria Math" panose="02040503050406030204" pitchFamily="18" charset="0"/>
                              </a:rPr>
                              <m:t>0</m:t>
                            </m:r>
                          </m:sub>
                        </m:sSub>
                      </m:e>
                    </m:d>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𝑓</m:t>
                        </m:r>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𝜌</m:t>
                            </m:r>
                          </m:e>
                          <m:sub>
                            <m:r>
                              <a:rPr lang="en-US" i="1">
                                <a:latin typeface="Cambria Math" panose="02040503050406030204" pitchFamily="18" charset="0"/>
                              </a:rPr>
                              <m:t>𝐷𝑀</m:t>
                            </m:r>
                          </m:sub>
                        </m:sSub>
                      </m:num>
                      <m:den>
                        <m:r>
                          <a:rPr lang="en-US" i="1">
                            <a:latin typeface="Cambria Math" panose="02040503050406030204" pitchFamily="18" charset="0"/>
                          </a:rPr>
                          <m:t>𝑀</m:t>
                        </m:r>
                      </m:den>
                    </m:f>
                    <m:nary>
                      <m:naryPr>
                        <m:ctrlPr>
                          <a:rPr lang="en-US" i="1">
                            <a:latin typeface="Cambria Math" panose="02040503050406030204" pitchFamily="18" charset="0"/>
                          </a:rPr>
                        </m:ctrlPr>
                      </m:naryPr>
                      <m:sub>
                        <m:r>
                          <m:rPr>
                            <m:brk m:alnAt="23"/>
                          </m:rPr>
                          <a:rPr lang="ru-RU" i="1">
                            <a:latin typeface="Cambria Math" panose="02040503050406030204" pitchFamily="18" charset="0"/>
                          </a:rPr>
                          <m:t>0</m:t>
                        </m:r>
                      </m:sub>
                      <m:sup>
                        <m:r>
                          <a:rPr lang="en-US" i="1">
                            <a:latin typeface="Cambria Math" panose="02040503050406030204" pitchFamily="18" charset="0"/>
                            <a:ea typeface="Cambria Math" panose="02040503050406030204" pitchFamily="18" charset="0"/>
                          </a:rPr>
                          <m:t>∞</m:t>
                        </m:r>
                      </m:sup>
                      <m:e>
                        <m:r>
                          <a:rPr lang="en-US" i="1">
                            <a:latin typeface="Cambria Math" panose="02040503050406030204" pitchFamily="18" charset="0"/>
                          </a:rPr>
                          <m:t>𝑔</m:t>
                        </m:r>
                        <m:r>
                          <a:rPr lang="en-US" i="1">
                            <a:latin typeface="Cambria Math" panose="02040503050406030204" pitchFamily="18" charset="0"/>
                          </a:rPr>
                          <m:t>(</m:t>
                        </m:r>
                        <m:r>
                          <a:rPr lang="en-US" i="1">
                            <a:latin typeface="Cambria Math" panose="02040503050406030204" pitchFamily="18" charset="0"/>
                          </a:rPr>
                          <m:t>𝑀</m:t>
                        </m:r>
                        <m:r>
                          <a:rPr lang="en-US" i="1">
                            <a:latin typeface="Cambria Math" panose="02040503050406030204" pitchFamily="18" charset="0"/>
                          </a:rPr>
                          <m:t>)</m:t>
                        </m:r>
                      </m:e>
                    </m:nary>
                    <m:r>
                      <a:rPr lang="en-US" i="1">
                        <a:latin typeface="Cambria Math" panose="02040503050406030204" pitchFamily="18" charset="0"/>
                      </a:rPr>
                      <m:t>𝑑𝑀</m:t>
                    </m:r>
                    <m:nary>
                      <m:naryPr>
                        <m:ctrlPr>
                          <a:rPr lang="en-US" i="1">
                            <a:latin typeface="Cambria Math" panose="02040503050406030204" pitchFamily="18" charset="0"/>
                          </a:rPr>
                        </m:ctrlPr>
                      </m:naryPr>
                      <m:sub>
                        <m:sSub>
                          <m:sSubPr>
                            <m:ctrlPr>
                              <a:rPr lang="en-US" i="1">
                                <a:latin typeface="Cambria Math" panose="02040503050406030204" pitchFamily="18" charset="0"/>
                              </a:rPr>
                            </m:ctrlPr>
                          </m:sSubPr>
                          <m:e>
                            <m:r>
                              <a:rPr lang="en-US" i="1">
                                <a:latin typeface="Cambria Math" panose="02040503050406030204" pitchFamily="18" charset="0"/>
                              </a:rPr>
                              <m:t>𝑧</m:t>
                            </m:r>
                          </m:e>
                          <m:sub>
                            <m:r>
                              <a:rPr lang="en-US" i="1">
                                <a:latin typeface="Cambria Math" panose="02040503050406030204" pitchFamily="18" charset="0"/>
                              </a:rPr>
                              <m:t>𝑟𝑒𝑐</m:t>
                            </m:r>
                          </m:sub>
                        </m:sSub>
                      </m:sub>
                      <m:sup>
                        <m:sSub>
                          <m:sSubPr>
                            <m:ctrlPr>
                              <a:rPr lang="en-US" i="1">
                                <a:latin typeface="Cambria Math" panose="02040503050406030204" pitchFamily="18" charset="0"/>
                              </a:rPr>
                            </m:ctrlPr>
                          </m:sSubPr>
                          <m:e>
                            <m:r>
                              <a:rPr lang="en-US" i="1">
                                <a:latin typeface="Cambria Math" panose="02040503050406030204" pitchFamily="18" charset="0"/>
                              </a:rPr>
                              <m:t>𝑧</m:t>
                            </m:r>
                          </m:e>
                          <m:sub>
                            <m:r>
                              <a:rPr lang="en-US" i="1">
                                <a:latin typeface="Cambria Math" panose="02040503050406030204" pitchFamily="18" charset="0"/>
                              </a:rPr>
                              <m:t>0</m:t>
                            </m:r>
                          </m:sub>
                        </m:sSub>
                      </m:sup>
                      <m:e>
                        <m:nary>
                          <m:naryPr>
                            <m:ctrlPr>
                              <a:rPr lang="en-US" i="1">
                                <a:latin typeface="Cambria Math" panose="02040503050406030204" pitchFamily="18" charset="0"/>
                              </a:rPr>
                            </m:ctrlPr>
                          </m:naryPr>
                          <m:sub>
                            <m:r>
                              <m:rPr>
                                <m:brk m:alnAt="23"/>
                              </m:rPr>
                              <a:rPr lang="en-US" i="1">
                                <a:latin typeface="Cambria Math" panose="02040503050406030204" pitchFamily="18" charset="0"/>
                              </a:rPr>
                              <m:t>0</m:t>
                            </m:r>
                          </m:sub>
                          <m:sup>
                            <m:r>
                              <a:rPr lang="en-US" i="1">
                                <a:latin typeface="Cambria Math" panose="02040503050406030204" pitchFamily="18" charset="0"/>
                                <a:ea typeface="Cambria Math" panose="02040503050406030204" pitchFamily="18" charset="0"/>
                              </a:rPr>
                              <m:t>∞</m:t>
                            </m:r>
                          </m:sup>
                          <m:e>
                            <m:r>
                              <a:rPr lang="en-US" i="1">
                                <a:latin typeface="Cambria Math" panose="02040503050406030204" pitchFamily="18" charset="0"/>
                              </a:rPr>
                              <m:t>𝑑𝑡</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panose="02040503050406030204" pitchFamily="18" charset="0"/>
                                      </a:rPr>
                                      <m:t>1+</m:t>
                                    </m:r>
                                    <m:r>
                                      <a:rPr lang="en-US" i="1">
                                        <a:latin typeface="Cambria Math" panose="02040503050406030204" pitchFamily="18" charset="0"/>
                                      </a:rPr>
                                      <m:t>𝑧</m:t>
                                    </m:r>
                                  </m:e>
                                </m:d>
                              </m:e>
                              <m:sup>
                                <m:r>
                                  <a:rPr lang="en-US" i="1">
                                    <a:latin typeface="Cambria Math" panose="02040503050406030204" pitchFamily="18" charset="0"/>
                                  </a:rPr>
                                  <m:t>2</m:t>
                                </m:r>
                              </m:sup>
                            </m:sSup>
                            <m:sSub>
                              <m:sSubPr>
                                <m:ctrlPr>
                                  <a:rPr lang="en-US"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0</m:t>
                                </m:r>
                              </m:sub>
                            </m:sSub>
                            <m:f>
                              <m:fPr>
                                <m:ctrlPr>
                                  <a:rPr lang="en-US" i="1">
                                    <a:latin typeface="Cambria Math" panose="02040503050406030204" pitchFamily="18" charset="0"/>
                                  </a:rPr>
                                </m:ctrlPr>
                              </m:fPr>
                              <m:num>
                                <m:r>
                                  <a:rPr lang="en-US" i="1">
                                    <a:latin typeface="Cambria Math" panose="02040503050406030204" pitchFamily="18" charset="0"/>
                                  </a:rPr>
                                  <m:t>𝑑</m:t>
                                </m:r>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ea typeface="Cambria Math" panose="02040503050406030204" pitchFamily="18" charset="0"/>
                                      </a:rPr>
                                      <m:t>𝛾</m:t>
                                    </m:r>
                                  </m:sub>
                                </m:sSub>
                              </m:num>
                              <m:den>
                                <m:r>
                                  <a:rPr lang="en-US" i="1">
                                    <a:latin typeface="Cambria Math" panose="02040503050406030204" pitchFamily="18" charset="0"/>
                                  </a:rPr>
                                  <m:t>𝑑𝐸𝑑𝑡</m:t>
                                </m:r>
                              </m:den>
                            </m:f>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0</m:t>
                                    </m:r>
                                  </m:sub>
                                </m:sSub>
                                <m:d>
                                  <m:dPr>
                                    <m:ctrlPr>
                                      <a:rPr lang="en-US" i="1">
                                        <a:latin typeface="Cambria Math" panose="02040503050406030204" pitchFamily="18" charset="0"/>
                                      </a:rPr>
                                    </m:ctrlPr>
                                  </m:dPr>
                                  <m:e>
                                    <m:r>
                                      <a:rPr lang="en-US" i="1">
                                        <a:latin typeface="Cambria Math" panose="02040503050406030204" pitchFamily="18" charset="0"/>
                                      </a:rPr>
                                      <m:t>1+</m:t>
                                    </m:r>
                                    <m:r>
                                      <a:rPr lang="en-US" i="1">
                                        <a:latin typeface="Cambria Math" panose="02040503050406030204" pitchFamily="18" charset="0"/>
                                      </a:rPr>
                                      <m:t>𝑧</m:t>
                                    </m:r>
                                  </m:e>
                                </m:d>
                              </m:e>
                            </m:d>
                            <m:r>
                              <a:rPr lang="en-US" i="1">
                                <a:latin typeface="Cambria Math" panose="02040503050406030204" pitchFamily="18" charset="0"/>
                              </a:rPr>
                              <m:t>𝑑𝐸</m:t>
                            </m:r>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𝑑𝑡</m:t>
                                    </m:r>
                                  </m:num>
                                  <m:den>
                                    <m:r>
                                      <a:rPr lang="en-US" i="1">
                                        <a:latin typeface="Cambria Math" panose="02040503050406030204" pitchFamily="18" charset="0"/>
                                      </a:rPr>
                                      <m:t>𝑑𝑧</m:t>
                                    </m:r>
                                  </m:den>
                                </m:f>
                              </m:e>
                            </m:d>
                          </m:e>
                        </m:nary>
                      </m:e>
                    </m:nary>
                    <m:r>
                      <a:rPr lang="en-US" i="1">
                        <a:latin typeface="Cambria Math" panose="02040503050406030204" pitchFamily="18" charset="0"/>
                      </a:rPr>
                      <m:t>𝑑𝑧</m:t>
                    </m:r>
                  </m:oMath>
                </a14:m>
                <a:r>
                  <a:rPr lang="ru-RU" dirty="0" smtClean="0"/>
                  <a:t> – </a:t>
                </a:r>
                <a:r>
                  <a:rPr lang="en-US" dirty="0" smtClean="0"/>
                  <a:t>energy density (</a:t>
                </a:r>
                <a:r>
                  <a:rPr lang="en-US" dirty="0" err="1" smtClean="0"/>
                  <a:t>Carr</a:t>
                </a:r>
                <a:r>
                  <a:rPr lang="en-US" dirty="0" smtClean="0"/>
                  <a:t> et. </a:t>
                </a:r>
                <a:r>
                  <a:rPr lang="en-US" dirty="0"/>
                  <a:t>a</a:t>
                </a:r>
                <a:r>
                  <a:rPr lang="en-US" dirty="0" smtClean="0"/>
                  <a:t>l, 2010)</a:t>
                </a:r>
                <a:endParaRPr lang="en-US" dirty="0"/>
              </a:p>
              <a:p>
                <a:pPr marL="0" indent="0" algn="ctr">
                  <a:buNone/>
                </a:pPr>
                <a:r>
                  <a:rPr lang="en-US" dirty="0"/>
                  <a:t>PBH emission </a:t>
                </a:r>
                <a:r>
                  <a:rPr lang="en-US" dirty="0" smtClean="0"/>
                  <a:t>spectrum</a:t>
                </a:r>
                <a:r>
                  <a:rPr lang="ru-RU" dirty="0" smtClean="0"/>
                  <a:t>: </a:t>
                </a:r>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𝑑</m:t>
                        </m:r>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ea typeface="Cambria Math" panose="02040503050406030204" pitchFamily="18" charset="0"/>
                              </a:rPr>
                              <m:t>𝛾</m:t>
                            </m:r>
                          </m:sub>
                        </m:sSub>
                      </m:num>
                      <m:den>
                        <m:r>
                          <a:rPr lang="en-US" i="1">
                            <a:latin typeface="Cambria Math" panose="02040503050406030204" pitchFamily="18" charset="0"/>
                          </a:rPr>
                          <m:t>𝑑𝐸𝑑𝑡</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m:rPr>
                            <m:sty m:val="p"/>
                          </m:rPr>
                          <a:rPr lang="el-GR" b="0" i="1" smtClean="0">
                            <a:latin typeface="Cambria Math" panose="02040503050406030204" pitchFamily="18" charset="0"/>
                          </a:rPr>
                          <m:t>Γ</m:t>
                        </m:r>
                      </m:num>
                      <m:den>
                        <m:r>
                          <a:rPr lang="en-US" b="0" i="1" smtClean="0">
                            <a:latin typeface="Cambria Math" panose="02040503050406030204" pitchFamily="18" charset="0"/>
                          </a:rPr>
                          <m:t>2</m:t>
                        </m:r>
                        <m:r>
                          <m:rPr>
                            <m:sty m:val="p"/>
                          </m:rPr>
                          <a:rPr lang="el-GR" b="0" i="1" smtClean="0">
                            <a:latin typeface="Cambria Math" panose="02040503050406030204" pitchFamily="18" charset="0"/>
                          </a:rPr>
                          <m:t>π</m:t>
                        </m:r>
                        <m:r>
                          <a:rPr lang="en-US" i="1">
                            <a:latin typeface="Cambria Math" panose="02040503050406030204" pitchFamily="18" charset="0"/>
                          </a:rPr>
                          <m:t>ħ</m:t>
                        </m:r>
                      </m:den>
                    </m:f>
                    <m:sSup>
                      <m:sSupPr>
                        <m:ctrlPr>
                          <a:rPr lang="en-US" b="0" i="1" smtClean="0">
                            <a:latin typeface="Cambria Math" panose="02040503050406030204" pitchFamily="18" charset="0"/>
                          </a:rPr>
                        </m:ctrlPr>
                      </m:sSupPr>
                      <m:e>
                        <m:d>
                          <m:dPr>
                            <m:begChr m:val="["/>
                            <m:endChr m:val="]"/>
                            <m:ctrlPr>
                              <a:rPr lang="en-US" i="1">
                                <a:latin typeface="Cambria Math" panose="02040503050406030204" pitchFamily="18" charset="0"/>
                              </a:rPr>
                            </m:ctrlPr>
                          </m:dPr>
                          <m:e>
                            <m:func>
                              <m:funcPr>
                                <m:ctrlPr>
                                  <a:rPr lang="en-US" i="1">
                                    <a:latin typeface="Cambria Math" panose="02040503050406030204" pitchFamily="18" charset="0"/>
                                  </a:rPr>
                                </m:ctrlPr>
                              </m:funcPr>
                              <m:fName>
                                <m:r>
                                  <m:rPr>
                                    <m:sty m:val="p"/>
                                  </m:rPr>
                                  <a:rPr lang="en-US">
                                    <a:latin typeface="Cambria Math" panose="02040503050406030204" pitchFamily="18" charset="0"/>
                                  </a:rPr>
                                  <m:t>exp</m:t>
                                </m:r>
                              </m:fName>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𝐸</m:t>
                                        </m:r>
                                      </m:num>
                                      <m:den>
                                        <m:r>
                                          <a:rPr lang="en-US" i="1">
                                            <a:latin typeface="Cambria Math" panose="02040503050406030204" pitchFamily="18" charset="0"/>
                                          </a:rPr>
                                          <m:t>𝑘𝑇</m:t>
                                        </m:r>
                                      </m:den>
                                    </m:f>
                                  </m:e>
                                </m:d>
                              </m:e>
                            </m:func>
                            <m:r>
                              <a:rPr lang="en-US" i="1">
                                <a:latin typeface="Cambria Math" panose="02040503050406030204" pitchFamily="18" charset="0"/>
                              </a:rPr>
                              <m:t>−1</m:t>
                            </m:r>
                          </m:e>
                        </m:d>
                      </m:e>
                      <m:sup>
                        <m:r>
                          <a:rPr lang="en-US" b="0" i="1" smtClean="0">
                            <a:latin typeface="Cambria Math" panose="02040503050406030204" pitchFamily="18" charset="0"/>
                          </a:rPr>
                          <m:t>−1</m:t>
                        </m:r>
                      </m:sup>
                    </m:sSup>
                  </m:oMath>
                </a14:m>
                <a:endParaRPr lang="en-US" b="0" dirty="0" smtClean="0"/>
              </a:p>
              <a:p>
                <a:pPr marL="0" indent="0" algn="ctr">
                  <a:buNone/>
                </a:pPr>
                <a14:m>
                  <m:oMath xmlns:m="http://schemas.openxmlformats.org/officeDocument/2006/math">
                    <m:r>
                      <m:rPr>
                        <m:sty m:val="p"/>
                      </m:rPr>
                      <a:rPr lang="el-GR" i="1" smtClean="0">
                        <a:latin typeface="Cambria Math" panose="02040503050406030204" pitchFamily="18" charset="0"/>
                      </a:rPr>
                      <m:t>Γ</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27</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𝐺</m:t>
                            </m:r>
                          </m:e>
                          <m:sup>
                            <m:r>
                              <a:rPr lang="en-US" b="0" i="1" smtClean="0">
                                <a:latin typeface="Cambria Math" panose="02040503050406030204" pitchFamily="18" charset="0"/>
                              </a:rPr>
                              <m:t>2</m:t>
                            </m:r>
                          </m:sup>
                        </m:sSup>
                        <m:sSup>
                          <m:sSupPr>
                            <m:ctrlPr>
                              <a:rPr lang="en-US" b="0" i="1" smtClean="0">
                                <a:latin typeface="Cambria Math" panose="02040503050406030204" pitchFamily="18" charset="0"/>
                              </a:rPr>
                            </m:ctrlPr>
                          </m:sSupPr>
                          <m:e>
                            <m:r>
                              <a:rPr lang="en-US" b="0" i="1" smtClean="0">
                                <a:latin typeface="Cambria Math" panose="02040503050406030204" pitchFamily="18" charset="0"/>
                              </a:rPr>
                              <m:t>𝑀</m:t>
                            </m:r>
                          </m:e>
                          <m:sup>
                            <m:r>
                              <a:rPr lang="en-US" b="0" i="1" smtClean="0">
                                <a:latin typeface="Cambria Math" panose="02040503050406030204" pitchFamily="18" charset="0"/>
                              </a:rPr>
                              <m:t>2</m:t>
                            </m:r>
                          </m:sup>
                        </m:sSup>
                        <m:sSup>
                          <m:sSupPr>
                            <m:ctrlPr>
                              <a:rPr lang="en-US" b="0" i="1" smtClean="0">
                                <a:latin typeface="Cambria Math" panose="02040503050406030204" pitchFamily="18" charset="0"/>
                              </a:rPr>
                            </m:ctrlPr>
                          </m:sSupPr>
                          <m:e>
                            <m:r>
                              <a:rPr lang="en-US" b="0" i="1" smtClean="0">
                                <a:latin typeface="Cambria Math" panose="02040503050406030204" pitchFamily="18" charset="0"/>
                              </a:rPr>
                              <m:t>𝐸</m:t>
                            </m:r>
                          </m:e>
                          <m:sup>
                            <m:r>
                              <a:rPr lang="en-US" b="0" i="1" smtClean="0">
                                <a:latin typeface="Cambria Math" panose="02040503050406030204" pitchFamily="18" charset="0"/>
                              </a:rPr>
                              <m:t>2</m:t>
                            </m:r>
                          </m:sup>
                        </m:sSup>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sSup>
                          <m:sSupPr>
                            <m:ctrlPr>
                              <a:rPr lang="en-US" b="0" i="1" smtClean="0">
                                <a:latin typeface="Cambria Math" panose="02040503050406030204" pitchFamily="18" charset="0"/>
                              </a:rPr>
                            </m:ctrlPr>
                          </m:sSupPr>
                          <m:e>
                            <m:r>
                              <a:rPr lang="en-US" b="0" i="1" smtClean="0">
                                <a:latin typeface="Cambria Math" panose="02040503050406030204" pitchFamily="18" charset="0"/>
                              </a:rPr>
                              <m:t>𝑐</m:t>
                            </m:r>
                          </m:e>
                          <m:sup>
                            <m:r>
                              <a:rPr lang="en-US" b="0" i="1" smtClean="0">
                                <a:latin typeface="Cambria Math" panose="02040503050406030204" pitchFamily="18" charset="0"/>
                              </a:rPr>
                              <m:t>6</m:t>
                            </m:r>
                          </m:sup>
                        </m:sSup>
                      </m:den>
                    </m:f>
                  </m:oMath>
                </a14:m>
                <a:r>
                  <a:rPr lang="ru-RU" dirty="0" smtClean="0"/>
                  <a:t> </a:t>
                </a:r>
                <a:r>
                  <a:rPr lang="en-US" dirty="0" smtClean="0"/>
                  <a:t>is the gray factor (</a:t>
                </a:r>
                <a:r>
                  <a:rPr lang="en-US" dirty="0" err="1" smtClean="0"/>
                  <a:t>MacGibbon</a:t>
                </a:r>
                <a:r>
                  <a:rPr lang="en-US" dirty="0" smtClean="0"/>
                  <a:t>, Webber, 1990)</a:t>
                </a:r>
                <a:endParaRPr lang="ru-RU" dirty="0" smtClean="0"/>
              </a:p>
              <a:p>
                <a:pPr algn="ctr"/>
                <a:endParaRPr lang="ru-RU" dirty="0" smtClean="0"/>
              </a:p>
              <a:p>
                <a:pPr algn="ctr"/>
                <a:r>
                  <a:rPr lang="en-US" b="0" dirty="0" smtClean="0"/>
                  <a:t>Flux</a:t>
                </a:r>
                <a:r>
                  <a:rPr lang="ru-RU" b="0" dirty="0" smtClean="0"/>
                  <a:t>: </a:t>
                </a:r>
                <a14:m>
                  <m:oMath xmlns:m="http://schemas.openxmlformats.org/officeDocument/2006/math">
                    <m:r>
                      <a:rPr lang="en-US" b="0" i="1" smtClean="0">
                        <a:latin typeface="Cambria Math" panose="02040503050406030204" pitchFamily="18" charset="0"/>
                      </a:rPr>
                      <m:t>𝐹</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0</m:t>
                            </m:r>
                          </m:sub>
                        </m:sSub>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𝑐</m:t>
                        </m:r>
                      </m:num>
                      <m:den>
                        <m:r>
                          <a:rPr lang="en-US" b="0" i="1" smtClean="0">
                            <a:latin typeface="Cambria Math" panose="02040503050406030204" pitchFamily="18" charset="0"/>
                          </a:rPr>
                          <m:t>4</m:t>
                        </m:r>
                        <m:r>
                          <a:rPr lang="en-US" b="0" i="1" smtClean="0">
                            <a:latin typeface="Cambria Math" panose="02040503050406030204" pitchFamily="18" charset="0"/>
                            <a:ea typeface="Cambria Math" panose="02040503050406030204" pitchFamily="18" charset="0"/>
                          </a:rPr>
                          <m:t>𝜋</m:t>
                        </m:r>
                      </m:den>
                    </m:f>
                    <m:r>
                      <a:rPr lang="en-US" b="0" i="1" smtClean="0">
                        <a:latin typeface="Cambria Math" panose="02040503050406030204" pitchFamily="18" charset="0"/>
                      </a:rPr>
                      <m:t>𝑢</m:t>
                    </m:r>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i="1">
                            <a:latin typeface="Cambria Math" panose="02040503050406030204" pitchFamily="18" charset="0"/>
                          </a:rPr>
                          <m:t>0</m:t>
                        </m:r>
                      </m:sub>
                    </m:sSub>
                  </m:oMath>
                </a14:m>
                <a:r>
                  <a:rPr lang="en-US" dirty="0" smtClean="0"/>
                  <a:t>)</a:t>
                </a:r>
                <a:endParaRPr lang="ru-RU" dirty="0"/>
              </a:p>
            </p:txBody>
          </p:sp>
        </mc:Choice>
        <mc:Fallback xmlns="">
          <p:sp>
            <p:nvSpPr>
              <p:cNvPr id="3" name="Объект 2"/>
              <p:cNvSpPr>
                <a:spLocks noGrp="1" noRot="1" noChangeAspect="1" noMove="1" noResize="1" noEditPoints="1" noAdjustHandles="1" noChangeArrowheads="1" noChangeShapeType="1" noTextEdit="1"/>
              </p:cNvSpPr>
              <p:nvPr>
                <p:ph idx="1"/>
              </p:nvPr>
            </p:nvSpPr>
            <p:spPr>
              <a:xfrm>
                <a:off x="1120000" y="1690688"/>
                <a:ext cx="10233800" cy="4486275"/>
              </a:xfrm>
              <a:blipFill>
                <a:blip r:embed="rId2"/>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25333442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dirty="0"/>
              <a:t>Results for the monochromatic mass function</a:t>
            </a: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7865" y="1902597"/>
            <a:ext cx="7609072" cy="4577187"/>
          </a:xfrm>
        </p:spPr>
      </p:pic>
      <mc:AlternateContent xmlns:mc="http://schemas.openxmlformats.org/markup-compatibility/2006" xmlns:a14="http://schemas.microsoft.com/office/drawing/2010/main">
        <mc:Choice Requires="a14">
          <p:sp>
            <p:nvSpPr>
              <p:cNvPr id="5" name="TextBox 4"/>
              <p:cNvSpPr txBox="1"/>
              <p:nvPr/>
            </p:nvSpPr>
            <p:spPr>
              <a:xfrm>
                <a:off x="552992" y="3514145"/>
                <a:ext cx="2259016" cy="6770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u-RU"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𝑠𝑖𝑙</m:t>
                          </m:r>
                        </m:sub>
                      </m:sSub>
                      <m:r>
                        <a:rPr lang="en-US" b="0" i="1" smtClean="0">
                          <a:latin typeface="Cambria Math" panose="02040503050406030204" pitchFamily="18" charset="0"/>
                        </a:rPr>
                        <m:t>=13.6</m:t>
                      </m:r>
                      <m:sSup>
                        <m:sSupPr>
                          <m:ctrlPr>
                            <a:rPr lang="en-US" b="0" i="1" smtClean="0">
                              <a:latin typeface="Cambria Math" panose="02040503050406030204" pitchFamily="18" charset="0"/>
                            </a:rPr>
                          </m:ctrlPr>
                        </m:sSupPr>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ru-RU" b="0" i="1" smtClean="0">
                                      <a:latin typeface="Cambria Math" panose="02040503050406030204" pitchFamily="18" charset="0"/>
                                    </a:rPr>
                                    <m:t>1</m:t>
                                  </m:r>
                                  <m:r>
                                    <m:rPr>
                                      <m:sty m:val="p"/>
                                    </m:rPr>
                                    <a:rPr lang="el-GR" i="1">
                                      <a:latin typeface="Cambria Math" panose="02040503050406030204" pitchFamily="18" charset="0"/>
                                    </a:rPr>
                                    <m:t>μ</m:t>
                                  </m:r>
                                  <m:r>
                                    <a:rPr lang="en-US" i="1">
                                      <a:latin typeface="Cambria Math" panose="02040503050406030204" pitchFamily="18" charset="0"/>
                                    </a:rPr>
                                    <m:t>𝑚</m:t>
                                  </m:r>
                                  <m:r>
                                    <m:rPr>
                                      <m:nor/>
                                    </m:rPr>
                                    <a:rPr lang="ru-RU" dirty="0"/>
                                    <m:t> </m:t>
                                  </m:r>
                                </m:num>
                                <m:den>
                                  <m:r>
                                    <a:rPr lang="en-US" b="0" i="1" smtClean="0">
                                      <a:latin typeface="Cambria Math" panose="02040503050406030204" pitchFamily="18" charset="0"/>
                                    </a:rPr>
                                    <m:t>𝑎</m:t>
                                  </m:r>
                                </m:den>
                              </m:f>
                            </m:e>
                          </m:d>
                        </m:e>
                        <m:sup>
                          <m:r>
                            <a:rPr lang="en-US" b="0" i="1" smtClean="0">
                              <a:latin typeface="Cambria Math" panose="02040503050406030204" pitchFamily="18" charset="0"/>
                            </a:rPr>
                            <m:t>0.06</m:t>
                          </m:r>
                        </m:sup>
                      </m:sSup>
                    </m:oMath>
                  </m:oMathPara>
                </a14:m>
                <a:endParaRPr lang="ru-RU" dirty="0"/>
              </a:p>
            </p:txBody>
          </p:sp>
        </mc:Choice>
        <mc:Fallback xmlns="">
          <p:sp>
            <p:nvSpPr>
              <p:cNvPr id="5" name="TextBox 4"/>
              <p:cNvSpPr txBox="1">
                <a:spLocks noRot="1" noChangeAspect="1" noMove="1" noResize="1" noEditPoints="1" noAdjustHandles="1" noChangeArrowheads="1" noChangeShapeType="1" noTextEdit="1"/>
              </p:cNvSpPr>
              <p:nvPr/>
            </p:nvSpPr>
            <p:spPr>
              <a:xfrm>
                <a:off x="552992" y="3514145"/>
                <a:ext cx="2259016" cy="677045"/>
              </a:xfrm>
              <a:prstGeom prst="rect">
                <a:avLst/>
              </a:prstGeom>
              <a:blipFill>
                <a:blip r:embed="rId3"/>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6" name="Прямоугольник 5"/>
              <p:cNvSpPr/>
              <p:nvPr/>
            </p:nvSpPr>
            <p:spPr>
              <a:xfrm>
                <a:off x="416898" y="4510385"/>
                <a:ext cx="2531206" cy="76937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u-RU" i="1" smtClean="0">
                              <a:latin typeface="Cambria Math" panose="02040503050406030204" pitchFamily="18" charset="0"/>
                            </a:rPr>
                          </m:ctrlPr>
                        </m:sSubPr>
                        <m:e>
                          <m:r>
                            <a:rPr lang="en-US" i="1">
                              <a:latin typeface="Cambria Math" panose="02040503050406030204" pitchFamily="18" charset="0"/>
                            </a:rPr>
                            <m:t>𝑇</m:t>
                          </m:r>
                        </m:e>
                        <m:sub>
                          <m:r>
                            <a:rPr lang="en-US" b="0" i="1" smtClean="0">
                              <a:latin typeface="Cambria Math" panose="02040503050406030204" pitchFamily="18" charset="0"/>
                            </a:rPr>
                            <m:t>𝑔𝑟𝑎</m:t>
                          </m:r>
                        </m:sub>
                      </m:sSub>
                      <m:r>
                        <a:rPr lang="en-US" i="1">
                          <a:latin typeface="Cambria Math" panose="02040503050406030204" pitchFamily="18" charset="0"/>
                        </a:rPr>
                        <m:t>=</m:t>
                      </m:r>
                      <m:r>
                        <a:rPr lang="en-US" b="0" i="1" smtClean="0">
                          <a:latin typeface="Cambria Math" panose="02040503050406030204" pitchFamily="18" charset="0"/>
                        </a:rPr>
                        <m:t>15</m:t>
                      </m:r>
                      <m:r>
                        <a:rPr lang="en-US" i="1">
                          <a:latin typeface="Cambria Math" panose="02040503050406030204" pitchFamily="18" charset="0"/>
                        </a:rPr>
                        <m:t>.</m:t>
                      </m:r>
                      <m:r>
                        <a:rPr lang="en-US" b="0" i="1" smtClean="0">
                          <a:latin typeface="Cambria Math" panose="02040503050406030204" pitchFamily="18" charset="0"/>
                        </a:rPr>
                        <m:t>8</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ru-RU" i="1">
                                      <a:latin typeface="Cambria Math" panose="02040503050406030204" pitchFamily="18" charset="0"/>
                                    </a:rPr>
                                    <m:t>1</m:t>
                                  </m:r>
                                  <m:r>
                                    <m:rPr>
                                      <m:sty m:val="p"/>
                                    </m:rPr>
                                    <a:rPr lang="el-GR" i="1">
                                      <a:latin typeface="Cambria Math" panose="02040503050406030204" pitchFamily="18" charset="0"/>
                                    </a:rPr>
                                    <m:t>μ</m:t>
                                  </m:r>
                                  <m:r>
                                    <a:rPr lang="en-US" i="1">
                                      <a:latin typeface="Cambria Math" panose="02040503050406030204" pitchFamily="18" charset="0"/>
                                    </a:rPr>
                                    <m:t>𝑚</m:t>
                                  </m:r>
                                  <m:r>
                                    <m:rPr>
                                      <m:nor/>
                                    </m:rPr>
                                    <a:rPr lang="ru-RU" dirty="0"/>
                                    <m:t> </m:t>
                                  </m:r>
                                </m:num>
                                <m:den>
                                  <m:r>
                                    <a:rPr lang="en-US" i="1">
                                      <a:latin typeface="Cambria Math" panose="02040503050406030204" pitchFamily="18" charset="0"/>
                                    </a:rPr>
                                    <m:t>𝑎</m:t>
                                  </m:r>
                                </m:den>
                              </m:f>
                            </m:e>
                          </m:d>
                        </m:e>
                        <m:sup>
                          <m:r>
                            <a:rPr lang="en-US" i="1">
                              <a:latin typeface="Cambria Math" panose="02040503050406030204" pitchFamily="18" charset="0"/>
                            </a:rPr>
                            <m:t>0.06</m:t>
                          </m:r>
                        </m:sup>
                      </m:sSup>
                    </m:oMath>
                  </m:oMathPara>
                </a14:m>
                <a:endParaRPr lang="ru-RU" dirty="0"/>
              </a:p>
            </p:txBody>
          </p:sp>
        </mc:Choice>
        <mc:Fallback xmlns="">
          <p:sp>
            <p:nvSpPr>
              <p:cNvPr id="6" name="Прямоугольник 5"/>
              <p:cNvSpPr>
                <a:spLocks noRot="1" noChangeAspect="1" noMove="1" noResize="1" noEditPoints="1" noAdjustHandles="1" noChangeArrowheads="1" noChangeShapeType="1" noTextEdit="1"/>
              </p:cNvSpPr>
              <p:nvPr/>
            </p:nvSpPr>
            <p:spPr>
              <a:xfrm>
                <a:off x="416898" y="4510385"/>
                <a:ext cx="2531206" cy="769378"/>
              </a:xfrm>
              <a:prstGeom prst="rect">
                <a:avLst/>
              </a:prstGeom>
              <a:blipFill>
                <a:blip r:embed="rId4"/>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7" name="Прямоугольник 6"/>
              <p:cNvSpPr/>
              <p:nvPr/>
            </p:nvSpPr>
            <p:spPr>
              <a:xfrm>
                <a:off x="416898" y="2915870"/>
                <a:ext cx="143019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𝑎</m:t>
                      </m:r>
                      <m:r>
                        <a:rPr lang="en-US" b="0" i="1" smtClean="0">
                          <a:latin typeface="Cambria Math" panose="02040503050406030204" pitchFamily="18" charset="0"/>
                        </a:rPr>
                        <m:t>=0.01</m:t>
                      </m:r>
                      <m:r>
                        <m:rPr>
                          <m:sty m:val="p"/>
                        </m:rPr>
                        <a:rPr lang="el-GR" i="1">
                          <a:latin typeface="Cambria Math" panose="02040503050406030204" pitchFamily="18" charset="0"/>
                        </a:rPr>
                        <m:t>μ</m:t>
                      </m:r>
                      <m:r>
                        <a:rPr lang="en-US" i="1">
                          <a:latin typeface="Cambria Math" panose="02040503050406030204" pitchFamily="18" charset="0"/>
                        </a:rPr>
                        <m:t>𝑚</m:t>
                      </m:r>
                    </m:oMath>
                  </m:oMathPara>
                </a14:m>
                <a:endParaRPr lang="ru-RU" dirty="0"/>
              </a:p>
            </p:txBody>
          </p:sp>
        </mc:Choice>
        <mc:Fallback xmlns="">
          <p:sp>
            <p:nvSpPr>
              <p:cNvPr id="7" name="Прямоугольник 6"/>
              <p:cNvSpPr>
                <a:spLocks noRot="1" noChangeAspect="1" noMove="1" noResize="1" noEditPoints="1" noAdjustHandles="1" noChangeArrowheads="1" noChangeShapeType="1" noTextEdit="1"/>
              </p:cNvSpPr>
              <p:nvPr/>
            </p:nvSpPr>
            <p:spPr>
              <a:xfrm>
                <a:off x="416898" y="2915870"/>
                <a:ext cx="1430199" cy="369332"/>
              </a:xfrm>
              <a:prstGeom prst="rect">
                <a:avLst/>
              </a:prstGeom>
              <a:blipFill>
                <a:blip r:embed="rId5"/>
                <a:stretch>
                  <a:fillRect b="-6557"/>
                </a:stretch>
              </a:blipFill>
            </p:spPr>
            <p:txBody>
              <a:bodyPr/>
              <a:lstStyle/>
              <a:p>
                <a:r>
                  <a:rPr lang="ru-RU">
                    <a:noFill/>
                  </a:rPr>
                  <a:t> </a:t>
                </a:r>
              </a:p>
            </p:txBody>
          </p:sp>
        </mc:Fallback>
      </mc:AlternateContent>
    </p:spTree>
    <p:extLst>
      <p:ext uri="{BB962C8B-B14F-4D97-AF65-F5344CB8AC3E}">
        <p14:creationId xmlns:p14="http://schemas.microsoft.com/office/powerpoint/2010/main" val="2026145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dirty="0"/>
              <a:t>Results for lognormal distribution</a:t>
            </a:r>
            <a:endParaRPr lang="ru-RU" dirty="0"/>
          </a:p>
        </p:txBody>
      </p:sp>
      <mc:AlternateContent xmlns:mc="http://schemas.openxmlformats.org/markup-compatibility/2006" xmlns:a14="http://schemas.microsoft.com/office/drawing/2010/main">
        <mc:Choice Requires="a14">
          <p:sp>
            <p:nvSpPr>
              <p:cNvPr id="6" name="Прямоугольник 5"/>
              <p:cNvSpPr/>
              <p:nvPr/>
            </p:nvSpPr>
            <p:spPr>
              <a:xfrm>
                <a:off x="305455" y="4432245"/>
                <a:ext cx="3694794" cy="7203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𝑔</m:t>
                      </m:r>
                      <m:d>
                        <m:dPr>
                          <m:ctrlPr>
                            <a:rPr lang="en-US" b="0" i="1" smtClean="0">
                              <a:latin typeface="Cambria Math" panose="02040503050406030204" pitchFamily="18" charset="0"/>
                            </a:rPr>
                          </m:ctrlPr>
                        </m:dPr>
                        <m:e>
                          <m:r>
                            <a:rPr lang="en-US" b="0" i="1" smtClean="0">
                              <a:latin typeface="Cambria Math" panose="02040503050406030204" pitchFamily="18" charset="0"/>
                            </a:rPr>
                            <m:t>𝑀</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e>
                          </m:rad>
                          <m:r>
                            <a:rPr lang="en-US" b="0" i="1" smtClean="0">
                              <a:latin typeface="Cambria Math" panose="02040503050406030204" pitchFamily="18" charset="0"/>
                              <a:ea typeface="Cambria Math" panose="02040503050406030204" pitchFamily="18" charset="0"/>
                            </a:rPr>
                            <m:t>𝜎</m:t>
                          </m:r>
                          <m:r>
                            <a:rPr lang="en-US" b="0" i="1" smtClean="0">
                              <a:latin typeface="Cambria Math" panose="02040503050406030204" pitchFamily="18" charset="0"/>
                              <a:ea typeface="Cambria Math" panose="02040503050406030204" pitchFamily="18" charset="0"/>
                            </a:rPr>
                            <m:t>𝑀</m:t>
                          </m:r>
                        </m:den>
                      </m:f>
                      <m:r>
                        <m:rPr>
                          <m:sty m:val="p"/>
                        </m:rPr>
                        <a:rPr lang="en-US">
                          <a:latin typeface="Cambria Math" panose="02040503050406030204" pitchFamily="18" charset="0"/>
                        </a:rPr>
                        <m:t>exp</m:t>
                      </m:r>
                      <m:r>
                        <a:rPr lang="en-US" i="1">
                          <a:latin typeface="Cambria Math" panose="02040503050406030204" pitchFamily="18" charset="0"/>
                        </a:rPr>
                        <m:t>⁡</m:t>
                      </m:r>
                      <m:d>
                        <m:dPr>
                          <m:ctrlPr>
                            <a:rPr lang="en-US" i="1">
                              <a:latin typeface="Cambria Math" panose="02040503050406030204" pitchFamily="18" charset="0"/>
                            </a:rPr>
                          </m:ctrlPr>
                        </m:dPr>
                        <m:e>
                          <m:r>
                            <a:rPr lang="en-US" i="1">
                              <a:latin typeface="Cambria Math" panose="02040503050406030204" pitchFamily="18" charset="0"/>
                            </a:rPr>
                            <m:t>−</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𝑙𝑛</m:t>
                                  </m:r>
                                </m:e>
                                <m:sup>
                                  <m:r>
                                    <a:rPr lang="en-US" i="1">
                                      <a:latin typeface="Cambria Math" panose="02040503050406030204" pitchFamily="18" charset="0"/>
                                    </a:rPr>
                                    <m:t>2</m:t>
                                  </m:r>
                                </m:sup>
                              </m:sSup>
                              <m:r>
                                <a:rPr lang="en-US" i="1">
                                  <a:latin typeface="Cambria Math" panose="02040503050406030204" pitchFamily="18" charset="0"/>
                                </a:rPr>
                                <m:t>(</m:t>
                              </m:r>
                              <m:r>
                                <a:rPr lang="en-US" i="1">
                                  <a:latin typeface="Cambria Math" panose="02040503050406030204" pitchFamily="18" charset="0"/>
                                </a:rPr>
                                <m:t>𝑀</m:t>
                              </m:r>
                              <m:r>
                                <a:rPr lang="en-US" i="1">
                                  <a:latin typeface="Cambria Math" panose="02040503050406030204" pitchFamily="18" charset="0"/>
                                </a:rPr>
                                <m:t>/</m:t>
                              </m:r>
                              <m:r>
                                <a:rPr lang="en-US" i="1">
                                  <a:latin typeface="Cambria Math" panose="02040503050406030204" pitchFamily="18" charset="0"/>
                                  <a:ea typeface="Cambria Math" panose="02040503050406030204" pitchFamily="18" charset="0"/>
                                </a:rPr>
                                <m:t>𝜇</m:t>
                              </m:r>
                              <m:r>
                                <a:rPr lang="en-US" i="1">
                                  <a:latin typeface="Cambria Math" panose="02040503050406030204" pitchFamily="18" charset="0"/>
                                </a:rPr>
                                <m:t>)</m:t>
                              </m:r>
                            </m:num>
                            <m:den>
                              <m:r>
                                <a:rPr lang="en-US" i="1">
                                  <a:latin typeface="Cambria Math" panose="02040503050406030204" pitchFamily="18" charset="0"/>
                                </a:rPr>
                                <m:t>2</m:t>
                              </m:r>
                              <m:sSup>
                                <m:sSupPr>
                                  <m:ctrlPr>
                                    <a:rPr lang="en-US" i="1">
                                      <a:latin typeface="Cambria Math" panose="02040503050406030204" pitchFamily="18" charset="0"/>
                                    </a:rPr>
                                  </m:ctrlPr>
                                </m:sSupPr>
                                <m:e>
                                  <m:r>
                                    <a:rPr lang="en-US" i="1">
                                      <a:latin typeface="Cambria Math" panose="02040503050406030204" pitchFamily="18" charset="0"/>
                                      <a:ea typeface="Cambria Math" panose="02040503050406030204" pitchFamily="18" charset="0"/>
                                    </a:rPr>
                                    <m:t>𝜎</m:t>
                                  </m:r>
                                </m:e>
                                <m:sup>
                                  <m:r>
                                    <a:rPr lang="en-US" i="1">
                                      <a:latin typeface="Cambria Math" panose="02040503050406030204" pitchFamily="18" charset="0"/>
                                    </a:rPr>
                                    <m:t>2</m:t>
                                  </m:r>
                                </m:sup>
                              </m:sSup>
                            </m:den>
                          </m:f>
                        </m:e>
                      </m:d>
                    </m:oMath>
                  </m:oMathPara>
                </a14:m>
                <a:endParaRPr lang="ru-RU" dirty="0"/>
              </a:p>
            </p:txBody>
          </p:sp>
        </mc:Choice>
        <mc:Fallback xmlns="">
          <p:sp>
            <p:nvSpPr>
              <p:cNvPr id="6" name="Прямоугольник 5"/>
              <p:cNvSpPr>
                <a:spLocks noRot="1" noChangeAspect="1" noMove="1" noResize="1" noEditPoints="1" noAdjustHandles="1" noChangeArrowheads="1" noChangeShapeType="1" noTextEdit="1"/>
              </p:cNvSpPr>
              <p:nvPr/>
            </p:nvSpPr>
            <p:spPr>
              <a:xfrm>
                <a:off x="305455" y="4432245"/>
                <a:ext cx="3694794" cy="720325"/>
              </a:xfrm>
              <a:prstGeom prst="rect">
                <a:avLst/>
              </a:prstGeom>
              <a:blipFill>
                <a:blip r:embed="rId3"/>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552994" y="2503714"/>
                <a:ext cx="2259016" cy="6770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u-RU"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𝑠𝑖𝑙</m:t>
                          </m:r>
                        </m:sub>
                      </m:sSub>
                      <m:r>
                        <a:rPr lang="en-US" b="0" i="1" smtClean="0">
                          <a:latin typeface="Cambria Math" panose="02040503050406030204" pitchFamily="18" charset="0"/>
                        </a:rPr>
                        <m:t>=13.6</m:t>
                      </m:r>
                      <m:sSup>
                        <m:sSupPr>
                          <m:ctrlPr>
                            <a:rPr lang="en-US" b="0" i="1" smtClean="0">
                              <a:latin typeface="Cambria Math" panose="02040503050406030204" pitchFamily="18" charset="0"/>
                            </a:rPr>
                          </m:ctrlPr>
                        </m:sSupPr>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ru-RU" b="0" i="1" smtClean="0">
                                      <a:latin typeface="Cambria Math" panose="02040503050406030204" pitchFamily="18" charset="0"/>
                                    </a:rPr>
                                    <m:t>1</m:t>
                                  </m:r>
                                  <m:r>
                                    <m:rPr>
                                      <m:sty m:val="p"/>
                                    </m:rPr>
                                    <a:rPr lang="el-GR" i="1">
                                      <a:latin typeface="Cambria Math" panose="02040503050406030204" pitchFamily="18" charset="0"/>
                                    </a:rPr>
                                    <m:t>μ</m:t>
                                  </m:r>
                                  <m:r>
                                    <a:rPr lang="en-US" i="1">
                                      <a:latin typeface="Cambria Math" panose="02040503050406030204" pitchFamily="18" charset="0"/>
                                    </a:rPr>
                                    <m:t>𝑚</m:t>
                                  </m:r>
                                  <m:r>
                                    <m:rPr>
                                      <m:nor/>
                                    </m:rPr>
                                    <a:rPr lang="ru-RU" dirty="0"/>
                                    <m:t> </m:t>
                                  </m:r>
                                </m:num>
                                <m:den>
                                  <m:r>
                                    <a:rPr lang="en-US" b="0" i="1" smtClean="0">
                                      <a:latin typeface="Cambria Math" panose="02040503050406030204" pitchFamily="18" charset="0"/>
                                    </a:rPr>
                                    <m:t>𝑎</m:t>
                                  </m:r>
                                </m:den>
                              </m:f>
                            </m:e>
                          </m:d>
                        </m:e>
                        <m:sup>
                          <m:r>
                            <a:rPr lang="en-US" b="0" i="1" smtClean="0">
                              <a:latin typeface="Cambria Math" panose="02040503050406030204" pitchFamily="18" charset="0"/>
                            </a:rPr>
                            <m:t>0.06</m:t>
                          </m:r>
                        </m:sup>
                      </m:sSup>
                    </m:oMath>
                  </m:oMathPara>
                </a14:m>
                <a:endParaRPr lang="ru-RU" dirty="0"/>
              </a:p>
            </p:txBody>
          </p:sp>
        </mc:Choice>
        <mc:Fallback xmlns="">
          <p:sp>
            <p:nvSpPr>
              <p:cNvPr id="5" name="TextBox 4"/>
              <p:cNvSpPr txBox="1">
                <a:spLocks noRot="1" noChangeAspect="1" noMove="1" noResize="1" noEditPoints="1" noAdjustHandles="1" noChangeArrowheads="1" noChangeShapeType="1" noTextEdit="1"/>
              </p:cNvSpPr>
              <p:nvPr/>
            </p:nvSpPr>
            <p:spPr>
              <a:xfrm>
                <a:off x="552994" y="2503714"/>
                <a:ext cx="2259016" cy="677045"/>
              </a:xfrm>
              <a:prstGeom prst="rect">
                <a:avLst/>
              </a:prstGeom>
              <a:blipFill>
                <a:blip r:embed="rId4"/>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7" name="Прямоугольник 6"/>
              <p:cNvSpPr/>
              <p:nvPr/>
            </p:nvSpPr>
            <p:spPr>
              <a:xfrm>
                <a:off x="416898" y="3421813"/>
                <a:ext cx="2531206" cy="76937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u-RU" i="1" smtClean="0">
                              <a:latin typeface="Cambria Math" panose="02040503050406030204" pitchFamily="18" charset="0"/>
                            </a:rPr>
                          </m:ctrlPr>
                        </m:sSubPr>
                        <m:e>
                          <m:r>
                            <a:rPr lang="en-US" i="1">
                              <a:latin typeface="Cambria Math" panose="02040503050406030204" pitchFamily="18" charset="0"/>
                            </a:rPr>
                            <m:t>𝑇</m:t>
                          </m:r>
                        </m:e>
                        <m:sub>
                          <m:r>
                            <a:rPr lang="en-US" b="0" i="1" smtClean="0">
                              <a:latin typeface="Cambria Math" panose="02040503050406030204" pitchFamily="18" charset="0"/>
                            </a:rPr>
                            <m:t>𝑔𝑟𝑎</m:t>
                          </m:r>
                        </m:sub>
                      </m:sSub>
                      <m:r>
                        <a:rPr lang="en-US" i="1">
                          <a:latin typeface="Cambria Math" panose="02040503050406030204" pitchFamily="18" charset="0"/>
                        </a:rPr>
                        <m:t>=</m:t>
                      </m:r>
                      <m:r>
                        <a:rPr lang="en-US" b="0" i="1" smtClean="0">
                          <a:latin typeface="Cambria Math" panose="02040503050406030204" pitchFamily="18" charset="0"/>
                        </a:rPr>
                        <m:t>15</m:t>
                      </m:r>
                      <m:r>
                        <a:rPr lang="en-US" i="1">
                          <a:latin typeface="Cambria Math" panose="02040503050406030204" pitchFamily="18" charset="0"/>
                        </a:rPr>
                        <m:t>.</m:t>
                      </m:r>
                      <m:r>
                        <a:rPr lang="en-US" b="0" i="1" smtClean="0">
                          <a:latin typeface="Cambria Math" panose="02040503050406030204" pitchFamily="18" charset="0"/>
                        </a:rPr>
                        <m:t>8</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ru-RU" i="1">
                                      <a:latin typeface="Cambria Math" panose="02040503050406030204" pitchFamily="18" charset="0"/>
                                    </a:rPr>
                                    <m:t>1</m:t>
                                  </m:r>
                                  <m:r>
                                    <m:rPr>
                                      <m:sty m:val="p"/>
                                    </m:rPr>
                                    <a:rPr lang="el-GR" i="1">
                                      <a:latin typeface="Cambria Math" panose="02040503050406030204" pitchFamily="18" charset="0"/>
                                    </a:rPr>
                                    <m:t>μ</m:t>
                                  </m:r>
                                  <m:r>
                                    <a:rPr lang="en-US" i="1">
                                      <a:latin typeface="Cambria Math" panose="02040503050406030204" pitchFamily="18" charset="0"/>
                                    </a:rPr>
                                    <m:t>𝑚</m:t>
                                  </m:r>
                                  <m:r>
                                    <m:rPr>
                                      <m:nor/>
                                    </m:rPr>
                                    <a:rPr lang="ru-RU" dirty="0"/>
                                    <m:t> </m:t>
                                  </m:r>
                                </m:num>
                                <m:den>
                                  <m:r>
                                    <a:rPr lang="en-US" i="1">
                                      <a:latin typeface="Cambria Math" panose="02040503050406030204" pitchFamily="18" charset="0"/>
                                    </a:rPr>
                                    <m:t>𝑎</m:t>
                                  </m:r>
                                </m:den>
                              </m:f>
                            </m:e>
                          </m:d>
                        </m:e>
                        <m:sup>
                          <m:r>
                            <a:rPr lang="en-US" i="1">
                              <a:latin typeface="Cambria Math" panose="02040503050406030204" pitchFamily="18" charset="0"/>
                            </a:rPr>
                            <m:t>0.06</m:t>
                          </m:r>
                        </m:sup>
                      </m:sSup>
                    </m:oMath>
                  </m:oMathPara>
                </a14:m>
                <a:endParaRPr lang="ru-RU" dirty="0"/>
              </a:p>
            </p:txBody>
          </p:sp>
        </mc:Choice>
        <mc:Fallback xmlns="">
          <p:sp>
            <p:nvSpPr>
              <p:cNvPr id="7" name="Прямоугольник 6"/>
              <p:cNvSpPr>
                <a:spLocks noRot="1" noChangeAspect="1" noMove="1" noResize="1" noEditPoints="1" noAdjustHandles="1" noChangeArrowheads="1" noChangeShapeType="1" noTextEdit="1"/>
              </p:cNvSpPr>
              <p:nvPr/>
            </p:nvSpPr>
            <p:spPr>
              <a:xfrm>
                <a:off x="416898" y="3421813"/>
                <a:ext cx="2531206" cy="769378"/>
              </a:xfrm>
              <a:prstGeom prst="rect">
                <a:avLst/>
              </a:prstGeom>
              <a:blipFill>
                <a:blip r:embed="rId5"/>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8" name="Прямоугольник 7"/>
              <p:cNvSpPr/>
              <p:nvPr/>
            </p:nvSpPr>
            <p:spPr>
              <a:xfrm>
                <a:off x="566327" y="1866369"/>
                <a:ext cx="143019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𝑎</m:t>
                      </m:r>
                      <m:r>
                        <a:rPr lang="en-US" b="0" i="1" smtClean="0">
                          <a:latin typeface="Cambria Math" panose="02040503050406030204" pitchFamily="18" charset="0"/>
                        </a:rPr>
                        <m:t>=0.01</m:t>
                      </m:r>
                      <m:r>
                        <m:rPr>
                          <m:sty m:val="p"/>
                        </m:rPr>
                        <a:rPr lang="el-GR" i="1">
                          <a:latin typeface="Cambria Math" panose="02040503050406030204" pitchFamily="18" charset="0"/>
                        </a:rPr>
                        <m:t>μ</m:t>
                      </m:r>
                      <m:r>
                        <a:rPr lang="en-US" i="1">
                          <a:latin typeface="Cambria Math" panose="02040503050406030204" pitchFamily="18" charset="0"/>
                        </a:rPr>
                        <m:t>𝑚</m:t>
                      </m:r>
                    </m:oMath>
                  </m:oMathPara>
                </a14:m>
                <a:endParaRPr lang="ru-RU" dirty="0"/>
              </a:p>
            </p:txBody>
          </p:sp>
        </mc:Choice>
        <mc:Fallback xmlns="">
          <p:sp>
            <p:nvSpPr>
              <p:cNvPr id="8" name="Прямоугольник 7"/>
              <p:cNvSpPr>
                <a:spLocks noRot="1" noChangeAspect="1" noMove="1" noResize="1" noEditPoints="1" noAdjustHandles="1" noChangeArrowheads="1" noChangeShapeType="1" noTextEdit="1"/>
              </p:cNvSpPr>
              <p:nvPr/>
            </p:nvSpPr>
            <p:spPr>
              <a:xfrm>
                <a:off x="566327" y="1866369"/>
                <a:ext cx="1430199" cy="369332"/>
              </a:xfrm>
              <a:prstGeom prst="rect">
                <a:avLst/>
              </a:prstGeom>
              <a:blipFill>
                <a:blip r:embed="rId6"/>
                <a:stretch>
                  <a:fillRect b="-6557"/>
                </a:stretch>
              </a:blipFill>
            </p:spPr>
            <p:txBody>
              <a:bodyPr/>
              <a:lstStyle/>
              <a:p>
                <a:r>
                  <a:rPr lang="ru-RU">
                    <a:noFill/>
                  </a:rPr>
                  <a:t> </a:t>
                </a:r>
              </a:p>
            </p:txBody>
          </p:sp>
        </mc:Fallback>
      </mc:AlternateContent>
      <p:pic>
        <p:nvPicPr>
          <p:cNvPr id="9" name="Объект 8"/>
          <p:cNvPicPr>
            <a:picLocks noGrp="1" noChangeAspect="1"/>
          </p:cNvPicPr>
          <p:nvPr>
            <p:ph idx="1"/>
          </p:nvPr>
        </p:nvPicPr>
        <p:blipFill>
          <a:blip r:embed="rId7">
            <a:extLst>
              <a:ext uri="{28A0092B-C50C-407E-A947-70E740481C1C}">
                <a14:useLocalDpi xmlns:a14="http://schemas.microsoft.com/office/drawing/2010/main" val="0"/>
              </a:ext>
            </a:extLst>
          </a:blip>
          <a:stretch>
            <a:fillRect/>
          </a:stretch>
        </p:blipFill>
        <p:spPr>
          <a:xfrm>
            <a:off x="4218039" y="1866369"/>
            <a:ext cx="7649496" cy="4455773"/>
          </a:xfrm>
        </p:spPr>
      </p:pic>
    </p:spTree>
    <p:extLst>
      <p:ext uri="{BB962C8B-B14F-4D97-AF65-F5344CB8AC3E}">
        <p14:creationId xmlns:p14="http://schemas.microsoft.com/office/powerpoint/2010/main" val="2892584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Conclusions</a:t>
            </a:r>
            <a:endParaRPr lang="ru-RU" dirty="0"/>
          </a:p>
        </p:txBody>
      </p:sp>
      <p:sp>
        <p:nvSpPr>
          <p:cNvPr id="3" name="Объект 2"/>
          <p:cNvSpPr>
            <a:spLocks noGrp="1"/>
          </p:cNvSpPr>
          <p:nvPr>
            <p:ph idx="1"/>
          </p:nvPr>
        </p:nvSpPr>
        <p:spPr>
          <a:xfrm>
            <a:off x="838200" y="1468573"/>
            <a:ext cx="10515600" cy="4351338"/>
          </a:xfrm>
        </p:spPr>
        <p:txBody>
          <a:bodyPr/>
          <a:lstStyle/>
          <a:p>
            <a:pPr marL="0" indent="0" algn="just">
              <a:buNone/>
            </a:pPr>
            <a:r>
              <a:rPr lang="en-US" dirty="0"/>
              <a:t>In this study, the process of heating of dust grains by PBHs uniformly filling the Universe was examined for the first time. The contribution of other radiation sources to dust heating was not considered. The monochromatic mass function and the lognormal distribution were considered in the study. The constraints obtained here for the monochromatic mass function turned out to be weaker than in previous studies, where the constraints were obtained from the PBH contribution to the gamma background. For the lognormal PBH mass distribution, the constraints turned out to be stricter than in </a:t>
            </a:r>
            <a:r>
              <a:rPr lang="en-US" dirty="0" smtClean="0"/>
              <a:t>[</a:t>
            </a:r>
            <a:r>
              <a:rPr lang="en-US" dirty="0" err="1" smtClean="0"/>
              <a:t>Laha</a:t>
            </a:r>
            <a:r>
              <a:rPr lang="en-US" dirty="0" smtClean="0"/>
              <a:t>, </a:t>
            </a:r>
            <a:r>
              <a:rPr lang="ru-RU" dirty="0" smtClean="0"/>
              <a:t>2019</a:t>
            </a:r>
            <a:r>
              <a:rPr lang="en-US" dirty="0" smtClean="0"/>
              <a:t>] and [</a:t>
            </a:r>
            <a:r>
              <a:rPr lang="en-US" dirty="0" err="1" smtClean="0"/>
              <a:t>Boudaud</a:t>
            </a:r>
            <a:r>
              <a:rPr lang="en-US" dirty="0" smtClean="0"/>
              <a:t> et. al. 2019], </a:t>
            </a:r>
            <a:r>
              <a:rPr lang="en-US" dirty="0"/>
              <a:t>but less strict than </a:t>
            </a:r>
            <a:r>
              <a:rPr lang="en-US" dirty="0" smtClean="0"/>
              <a:t>in [</a:t>
            </a:r>
            <a:r>
              <a:rPr lang="en-US" dirty="0" err="1" smtClean="0"/>
              <a:t>Carr</a:t>
            </a:r>
            <a:r>
              <a:rPr lang="en-US" dirty="0" smtClean="0"/>
              <a:t> et. </a:t>
            </a:r>
            <a:r>
              <a:rPr lang="en-US" dirty="0"/>
              <a:t>a</a:t>
            </a:r>
            <a:r>
              <a:rPr lang="en-US" dirty="0" smtClean="0"/>
              <a:t>l. 2021] </a:t>
            </a:r>
            <a:r>
              <a:rPr lang="en-US" dirty="0"/>
              <a:t>for the same </a:t>
            </a:r>
            <a:r>
              <a:rPr lang="en-US" dirty="0" smtClean="0"/>
              <a:t>value </a:t>
            </a:r>
            <a:r>
              <a:rPr lang="el-GR" dirty="0" smtClean="0"/>
              <a:t>σ</a:t>
            </a:r>
            <a:r>
              <a:rPr lang="en-US" dirty="0" smtClean="0"/>
              <a:t>=2.</a:t>
            </a:r>
            <a:endParaRPr lang="ru-RU" dirty="0"/>
          </a:p>
        </p:txBody>
      </p:sp>
    </p:spTree>
    <p:extLst>
      <p:ext uri="{BB962C8B-B14F-4D97-AF65-F5344CB8AC3E}">
        <p14:creationId xmlns:p14="http://schemas.microsoft.com/office/powerpoint/2010/main" val="2122432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Black hole types</a:t>
            </a:r>
            <a:endParaRPr lang="ru-RU" dirty="0"/>
          </a:p>
        </p:txBody>
      </p:sp>
      <p:sp>
        <p:nvSpPr>
          <p:cNvPr id="3" name="Объект 2"/>
          <p:cNvSpPr>
            <a:spLocks noGrp="1"/>
          </p:cNvSpPr>
          <p:nvPr>
            <p:ph idx="1"/>
          </p:nvPr>
        </p:nvSpPr>
        <p:spPr/>
        <p:txBody>
          <a:bodyPr>
            <a:normAutofit fontScale="92500" lnSpcReduction="10000"/>
          </a:bodyPr>
          <a:lstStyle/>
          <a:p>
            <a:pPr algn="ctr"/>
            <a:endParaRPr lang="en-US" dirty="0" smtClean="0"/>
          </a:p>
          <a:p>
            <a:pPr algn="ctr"/>
            <a:r>
              <a:rPr lang="en-US" sz="3600" dirty="0" smtClean="0"/>
              <a:t>Astrophysical black holes</a:t>
            </a:r>
            <a:r>
              <a:rPr lang="ru-RU" sz="3600" dirty="0" smtClean="0"/>
              <a:t> (</a:t>
            </a:r>
            <a:r>
              <a:rPr lang="en-US" sz="3600" dirty="0" smtClean="0"/>
              <a:t>M = </a:t>
            </a:r>
            <a:r>
              <a:rPr lang="en-GB" altLang="ru-RU" sz="3600" dirty="0" smtClean="0"/>
              <a:t>10-10</a:t>
            </a:r>
            <a:r>
              <a:rPr lang="en-GB" altLang="ru-RU" sz="3600" baseline="30000" dirty="0" smtClean="0"/>
              <a:t>2</a:t>
            </a:r>
            <a:r>
              <a:rPr lang="en-GB" altLang="ru-RU" sz="3600" dirty="0" smtClean="0"/>
              <a:t> </a:t>
            </a:r>
            <a:r>
              <a:rPr lang="en-GB" altLang="ru-RU" sz="3600" dirty="0" err="1"/>
              <a:t>M</a:t>
            </a:r>
            <a:r>
              <a:rPr lang="en-GB" altLang="ru-RU" sz="3600" baseline="-25000" dirty="0" err="1"/>
              <a:t>Sun</a:t>
            </a:r>
            <a:r>
              <a:rPr lang="en-GB" altLang="ru-RU" sz="3600" dirty="0" smtClean="0"/>
              <a:t>)</a:t>
            </a:r>
            <a:r>
              <a:rPr lang="en-GB" altLang="ru-RU" sz="3600" baseline="-25000" dirty="0" smtClean="0"/>
              <a:t> </a:t>
            </a:r>
            <a:endParaRPr lang="ru-RU" sz="3600" dirty="0" smtClean="0"/>
          </a:p>
          <a:p>
            <a:pPr algn="ctr"/>
            <a:endParaRPr lang="ru-RU" sz="3600" dirty="0"/>
          </a:p>
          <a:p>
            <a:pPr algn="ctr"/>
            <a:r>
              <a:rPr lang="en-US" sz="3600" dirty="0" smtClean="0"/>
              <a:t>Intermediate mass black holes </a:t>
            </a:r>
            <a:r>
              <a:rPr lang="ru-RU" sz="3600" dirty="0"/>
              <a:t>(</a:t>
            </a:r>
            <a:r>
              <a:rPr lang="en-US" sz="3600" dirty="0"/>
              <a:t>M = </a:t>
            </a:r>
            <a:r>
              <a:rPr lang="en-GB" altLang="ru-RU" sz="3600" dirty="0" smtClean="0"/>
              <a:t>10</a:t>
            </a:r>
            <a:r>
              <a:rPr lang="en-GB" altLang="ru-RU" sz="3600" baseline="30000" dirty="0"/>
              <a:t>2</a:t>
            </a:r>
            <a:r>
              <a:rPr lang="en-GB" altLang="ru-RU" sz="3600" dirty="0" smtClean="0"/>
              <a:t>-10</a:t>
            </a:r>
            <a:r>
              <a:rPr lang="en-GB" altLang="ru-RU" sz="3600" baseline="30000" dirty="0" smtClean="0"/>
              <a:t>5</a:t>
            </a:r>
            <a:r>
              <a:rPr lang="en-GB" altLang="ru-RU" sz="3600" dirty="0" smtClean="0"/>
              <a:t> </a:t>
            </a:r>
            <a:r>
              <a:rPr lang="en-GB" altLang="ru-RU" sz="3600" dirty="0" err="1"/>
              <a:t>M</a:t>
            </a:r>
            <a:r>
              <a:rPr lang="en-GB" altLang="ru-RU" sz="3600" baseline="-25000" dirty="0" err="1"/>
              <a:t>Sun</a:t>
            </a:r>
            <a:r>
              <a:rPr lang="en-GB" altLang="ru-RU" sz="3600" dirty="0"/>
              <a:t>)</a:t>
            </a:r>
            <a:r>
              <a:rPr lang="en-GB" altLang="ru-RU" sz="3600" baseline="-25000" dirty="0"/>
              <a:t> </a:t>
            </a:r>
            <a:endParaRPr lang="en-US" sz="3600" dirty="0" smtClean="0"/>
          </a:p>
          <a:p>
            <a:pPr marL="0" indent="0" algn="ctr">
              <a:buNone/>
            </a:pPr>
            <a:endParaRPr lang="en-US" sz="3600" dirty="0" smtClean="0"/>
          </a:p>
          <a:p>
            <a:pPr algn="ctr"/>
            <a:r>
              <a:rPr lang="en-US" sz="3600" dirty="0" smtClean="0"/>
              <a:t>Supermassive black holes (</a:t>
            </a:r>
            <a:r>
              <a:rPr lang="en-US" sz="3600" dirty="0"/>
              <a:t>M = </a:t>
            </a:r>
            <a:r>
              <a:rPr lang="en-GB" altLang="ru-RU" sz="3600" dirty="0" smtClean="0"/>
              <a:t>10</a:t>
            </a:r>
            <a:r>
              <a:rPr lang="en-GB" altLang="ru-RU" sz="3600" baseline="30000" dirty="0" smtClean="0"/>
              <a:t>5</a:t>
            </a:r>
            <a:r>
              <a:rPr lang="en-GB" altLang="ru-RU" sz="3600" dirty="0" smtClean="0"/>
              <a:t>-10</a:t>
            </a:r>
            <a:r>
              <a:rPr lang="en-GB" altLang="ru-RU" sz="3600" baseline="30000" dirty="0" smtClean="0"/>
              <a:t>10</a:t>
            </a:r>
            <a:r>
              <a:rPr lang="en-GB" altLang="ru-RU" sz="3600" dirty="0" smtClean="0"/>
              <a:t> </a:t>
            </a:r>
            <a:r>
              <a:rPr lang="en-GB" altLang="ru-RU" sz="3600" dirty="0" err="1"/>
              <a:t>M</a:t>
            </a:r>
            <a:r>
              <a:rPr lang="en-GB" altLang="ru-RU" sz="3600" baseline="-25000" dirty="0" err="1"/>
              <a:t>Sun</a:t>
            </a:r>
            <a:r>
              <a:rPr lang="en-US" sz="3600" dirty="0" smtClean="0"/>
              <a:t>)</a:t>
            </a:r>
          </a:p>
          <a:p>
            <a:pPr algn="ctr"/>
            <a:endParaRPr lang="en-US" sz="3600" dirty="0" smtClean="0"/>
          </a:p>
          <a:p>
            <a:pPr algn="ctr"/>
            <a:r>
              <a:rPr lang="en-US" sz="3600" dirty="0" smtClean="0"/>
              <a:t>Primordial black holes</a:t>
            </a:r>
            <a:endParaRPr lang="ru-RU" sz="3600" dirty="0"/>
          </a:p>
        </p:txBody>
      </p:sp>
    </p:spTree>
    <p:extLst>
      <p:ext uri="{BB962C8B-B14F-4D97-AF65-F5344CB8AC3E}">
        <p14:creationId xmlns:p14="http://schemas.microsoft.com/office/powerpoint/2010/main" val="2260561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What is primordial black hole (PBH)?</a:t>
            </a:r>
            <a:endParaRPr lang="ru-RU" dirty="0"/>
          </a:p>
        </p:txBody>
      </p:sp>
      <mc:AlternateContent xmlns:mc="http://schemas.openxmlformats.org/markup-compatibility/2006" xmlns:a14="http://schemas.microsoft.com/office/drawing/2010/main">
        <mc:Choice Requires="a14">
          <p:sp>
            <p:nvSpPr>
              <p:cNvPr id="6" name="Объект 5"/>
              <p:cNvSpPr>
                <a:spLocks noGrp="1"/>
              </p:cNvSpPr>
              <p:nvPr>
                <p:ph idx="1"/>
              </p:nvPr>
            </p:nvSpPr>
            <p:spPr/>
            <p:txBody>
              <a:bodyPr/>
              <a:lstStyle/>
              <a:p>
                <a:pPr marL="0" indent="0">
                  <a:buNone/>
                </a:pPr>
                <a:r>
                  <a:rPr lang="en-US" dirty="0" smtClean="0"/>
                  <a:t>The idea was proposed by </a:t>
                </a:r>
                <a:r>
                  <a:rPr lang="en-US" dirty="0" err="1" smtClean="0"/>
                  <a:t>Zeldovich</a:t>
                </a:r>
                <a:r>
                  <a:rPr lang="en-US" dirty="0" smtClean="0"/>
                  <a:t> and </a:t>
                </a:r>
                <a:r>
                  <a:rPr lang="en-US" dirty="0" err="1" smtClean="0"/>
                  <a:t>Novikov</a:t>
                </a:r>
                <a:r>
                  <a:rPr lang="en-US" dirty="0" smtClean="0"/>
                  <a:t> (1966) and further developed by Hawking (1971).</a:t>
                </a:r>
              </a:p>
              <a:p>
                <a:pPr marL="0" indent="0">
                  <a:buNone/>
                </a:pPr>
                <a:r>
                  <a:rPr lang="en-US" dirty="0" smtClean="0"/>
                  <a:t>The idea is that at early times large-amplitude </a:t>
                </a:r>
                <a:r>
                  <a:rPr lang="en-US" dirty="0" err="1" smtClean="0"/>
                  <a:t>overdensities</a:t>
                </a:r>
                <a:r>
                  <a:rPr lang="en-US" dirty="0" smtClean="0"/>
                  <a:t> would overcome internal pressure forces and collapse to form black holes.</a:t>
                </a:r>
              </a:p>
              <a:p>
                <a:pPr marL="0" indent="0">
                  <a:buNone/>
                </a:pPr>
                <a:r>
                  <a:rPr lang="en-US" dirty="0" smtClean="0"/>
                  <a:t>The mass of a PBH is close to the </a:t>
                </a:r>
                <a:r>
                  <a:rPr lang="en-US" dirty="0" err="1" smtClean="0"/>
                  <a:t>Habble</a:t>
                </a:r>
                <a:r>
                  <a:rPr lang="en-US" dirty="0" smtClean="0"/>
                  <a:t> horizon mass</a:t>
                </a:r>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𝑀</m:t>
                      </m:r>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𝑐</m:t>
                              </m:r>
                            </m:e>
                            <m:sup>
                              <m:r>
                                <a:rPr lang="en-US" b="0" i="1" smtClean="0">
                                  <a:latin typeface="Cambria Math" panose="02040503050406030204" pitchFamily="18" charset="0"/>
                                </a:rPr>
                                <m:t>3</m:t>
                              </m:r>
                            </m:sup>
                          </m:sSup>
                          <m:r>
                            <a:rPr lang="en-US" b="0" i="1" smtClean="0">
                              <a:latin typeface="Cambria Math" panose="02040503050406030204" pitchFamily="18" charset="0"/>
                            </a:rPr>
                            <m:t>𝑡</m:t>
                          </m:r>
                        </m:num>
                        <m:den>
                          <m:r>
                            <a:rPr lang="en-US" b="0" i="1" smtClean="0">
                              <a:latin typeface="Cambria Math" panose="02040503050406030204" pitchFamily="18" charset="0"/>
                            </a:rPr>
                            <m:t>𝐺</m:t>
                          </m:r>
                        </m:den>
                      </m:f>
                    </m:oMath>
                  </m:oMathPara>
                </a14:m>
                <a:endParaRPr lang="ru-RU" dirty="0"/>
              </a:p>
            </p:txBody>
          </p:sp>
        </mc:Choice>
        <mc:Fallback xmlns="">
          <p:sp>
            <p:nvSpPr>
              <p:cNvPr id="6" name="Объект 5"/>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ru-RU">
                    <a:noFill/>
                  </a:rPr>
                  <a:t> </a:t>
                </a:r>
              </a:p>
            </p:txBody>
          </p:sp>
        </mc:Fallback>
      </mc:AlternateContent>
    </p:spTree>
    <p:extLst>
      <p:ext uri="{BB962C8B-B14F-4D97-AF65-F5344CB8AC3E}">
        <p14:creationId xmlns:p14="http://schemas.microsoft.com/office/powerpoint/2010/main" val="347366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Evaporation of PBH</a:t>
            </a:r>
            <a:endParaRPr lang="ru-RU" dirty="0"/>
          </a:p>
        </p:txBody>
      </p:sp>
      <mc:AlternateContent xmlns:mc="http://schemas.openxmlformats.org/markup-compatibility/2006" xmlns:a14="http://schemas.microsoft.com/office/drawing/2010/main">
        <mc:Choice Requires="a14">
          <p:sp>
            <p:nvSpPr>
              <p:cNvPr id="3" name="Объект 2"/>
              <p:cNvSpPr>
                <a:spLocks noGrp="1"/>
              </p:cNvSpPr>
              <p:nvPr>
                <p:ph idx="1"/>
              </p:nvPr>
            </p:nvSpPr>
            <p:spPr>
              <a:xfrm>
                <a:off x="936523" y="1465006"/>
                <a:ext cx="10515600" cy="4711957"/>
              </a:xfrm>
            </p:spPr>
            <p:txBody>
              <a:bodyPr>
                <a:normAutofit/>
              </a:bodyPr>
              <a:lstStyle/>
              <a:p>
                <a:pPr marL="0" indent="0">
                  <a:buNone/>
                </a:pPr>
                <a:r>
                  <a:rPr lang="en-US" dirty="0" smtClean="0"/>
                  <a:t>Black holes radiate thermally with temperature</a:t>
                </a:r>
              </a:p>
              <a:p>
                <a:pPr marL="0" indent="0" algn="ctr">
                  <a:buNone/>
                </a:pPr>
                <a:r>
                  <a:rPr lang="en-US" dirty="0" smtClean="0"/>
                  <a:t>T</a:t>
                </a:r>
                <a14:m>
                  <m:oMath xmlns:m="http://schemas.openxmlformats.org/officeDocument/2006/math">
                    <m:r>
                      <a:rPr lang="en-US" i="1" smtClean="0">
                        <a:latin typeface="Cambria Math" panose="02040503050406030204" pitchFamily="18" charset="0"/>
                      </a:rPr>
                      <m:t>=</m:t>
                    </m:r>
                    <m:f>
                      <m:fPr>
                        <m:ctrlPr>
                          <a:rPr lang="en-US" i="1">
                            <a:latin typeface="Cambria Math" panose="02040503050406030204" pitchFamily="18" charset="0"/>
                          </a:rPr>
                        </m:ctrlPr>
                      </m:fPr>
                      <m:num>
                        <m:r>
                          <a:rPr lang="en-US" b="0" i="1" smtClean="0">
                            <a:latin typeface="Cambria Math" panose="02040503050406030204" pitchFamily="18" charset="0"/>
                          </a:rPr>
                          <m:t>ℏ</m:t>
                        </m:r>
                        <m:sSup>
                          <m:sSupPr>
                            <m:ctrlPr>
                              <a:rPr lang="en-US" i="1">
                                <a:latin typeface="Cambria Math" panose="02040503050406030204" pitchFamily="18" charset="0"/>
                              </a:rPr>
                            </m:ctrlPr>
                          </m:sSupPr>
                          <m:e>
                            <m:r>
                              <a:rPr lang="en-US" i="1">
                                <a:latin typeface="Cambria Math" panose="02040503050406030204" pitchFamily="18" charset="0"/>
                              </a:rPr>
                              <m:t>𝑐</m:t>
                            </m:r>
                          </m:e>
                          <m:sup>
                            <m:r>
                              <a:rPr lang="en-US" i="1">
                                <a:latin typeface="Cambria Math" panose="02040503050406030204" pitchFamily="18" charset="0"/>
                              </a:rPr>
                              <m:t>3</m:t>
                            </m:r>
                          </m:sup>
                        </m:sSup>
                      </m:num>
                      <m:den>
                        <m:r>
                          <a:rPr lang="en-US" b="0" i="1" smtClean="0">
                            <a:latin typeface="Cambria Math" panose="02040503050406030204" pitchFamily="18" charset="0"/>
                          </a:rPr>
                          <m:t>8</m:t>
                        </m:r>
                        <m:r>
                          <m:rPr>
                            <m:sty m:val="p"/>
                          </m:rPr>
                          <a:rPr lang="el-GR" b="0" i="1" smtClean="0">
                            <a:latin typeface="Cambria Math" panose="02040503050406030204" pitchFamily="18" charset="0"/>
                          </a:rPr>
                          <m:t>π</m:t>
                        </m:r>
                        <m:r>
                          <a:rPr lang="en-US" b="0" i="1" smtClean="0">
                            <a:latin typeface="Cambria Math" panose="02040503050406030204" pitchFamily="18" charset="0"/>
                          </a:rPr>
                          <m:t>𝑘</m:t>
                        </m:r>
                        <m:r>
                          <a:rPr lang="en-US" i="1">
                            <a:latin typeface="Cambria Math" panose="02040503050406030204" pitchFamily="18" charset="0"/>
                          </a:rPr>
                          <m:t>𝐺</m:t>
                        </m:r>
                        <m:r>
                          <a:rPr lang="en-US" b="0" i="1" smtClean="0">
                            <a:latin typeface="Cambria Math" panose="02040503050406030204" pitchFamily="18" charset="0"/>
                          </a:rPr>
                          <m:t>𝑀</m:t>
                        </m:r>
                      </m:den>
                    </m:f>
                    <m:r>
                      <a:rPr lang="ru-RU" dirty="0">
                        <a:latin typeface="Cambria Math" panose="02040503050406030204" pitchFamily="18" charset="0"/>
                      </a:rPr>
                      <m:t>~</m:t>
                    </m:r>
                    <m:sSup>
                      <m:sSupPr>
                        <m:ctrlPr>
                          <a:rPr lang="en-US" i="1">
                            <a:latin typeface="Cambria Math" panose="02040503050406030204" pitchFamily="18" charset="0"/>
                          </a:rPr>
                        </m:ctrlPr>
                      </m:sSupPr>
                      <m:e>
                        <m:r>
                          <a:rPr lang="en-US" b="0" i="1" smtClean="0">
                            <a:latin typeface="Cambria Math" panose="02040503050406030204" pitchFamily="18" charset="0"/>
                          </a:rPr>
                          <m:t>10</m:t>
                        </m:r>
                      </m:e>
                      <m:sup>
                        <m:r>
                          <a:rPr lang="en-US" b="0" i="1" smtClean="0">
                            <a:latin typeface="Cambria Math" panose="02040503050406030204" pitchFamily="18" charset="0"/>
                          </a:rPr>
                          <m:t>−7</m:t>
                        </m:r>
                      </m:sup>
                    </m:sSup>
                    <m:sSup>
                      <m:sSupPr>
                        <m:ctrlPr>
                          <a:rPr lang="en-US" i="1" smtClean="0">
                            <a:latin typeface="Cambria Math" panose="02040503050406030204" pitchFamily="18" charset="0"/>
                          </a:rPr>
                        </m:ctrlPr>
                      </m:sSupPr>
                      <m:e>
                        <m:d>
                          <m:dPr>
                            <m:ctrlPr>
                              <a:rPr lang="en-US" i="1" smtClean="0">
                                <a:latin typeface="Cambria Math" panose="02040503050406030204" pitchFamily="18" charset="0"/>
                              </a:rPr>
                            </m:ctrlPr>
                          </m:dPr>
                          <m:e>
                            <m:f>
                              <m:fPr>
                                <m:ctrlPr>
                                  <a:rPr lang="en-US" i="1" smtClean="0">
                                    <a:latin typeface="Cambria Math" panose="02040503050406030204" pitchFamily="18" charset="0"/>
                                  </a:rPr>
                                </m:ctrlPr>
                              </m:fPr>
                              <m:num>
                                <m:r>
                                  <a:rPr lang="en-US" b="0" i="1" smtClean="0">
                                    <a:latin typeface="Cambria Math" panose="02040503050406030204" pitchFamily="18" charset="0"/>
                                  </a:rPr>
                                  <m:t>𝑀</m:t>
                                </m:r>
                              </m:num>
                              <m:den>
                                <m:sSub>
                                  <m:sSubPr>
                                    <m:ctrlPr>
                                      <a:rPr lang="en-US" i="1" smtClean="0">
                                        <a:latin typeface="Cambria Math" panose="02040503050406030204" pitchFamily="18" charset="0"/>
                                      </a:rPr>
                                    </m:ctrlPr>
                                  </m:sSubPr>
                                  <m:e>
                                    <m:r>
                                      <a:rPr lang="en-US" b="0" i="1" smtClean="0">
                                        <a:latin typeface="Cambria Math" panose="02040503050406030204" pitchFamily="18" charset="0"/>
                                      </a:rPr>
                                      <m:t>𝑀</m:t>
                                    </m:r>
                                  </m:e>
                                  <m:sub>
                                    <m:r>
                                      <a:rPr lang="en-US" b="0" i="1" smtClean="0">
                                        <a:latin typeface="Cambria Math" panose="02040503050406030204" pitchFamily="18" charset="0"/>
                                      </a:rPr>
                                      <m:t>0</m:t>
                                    </m:r>
                                  </m:sub>
                                </m:sSub>
                              </m:den>
                            </m:f>
                          </m:e>
                        </m:d>
                      </m:e>
                      <m:sup>
                        <m:r>
                          <a:rPr lang="en-US" b="0" i="1" smtClean="0">
                            <a:latin typeface="Cambria Math" panose="02040503050406030204" pitchFamily="18" charset="0"/>
                          </a:rPr>
                          <m:t>−1</m:t>
                        </m:r>
                      </m:sup>
                    </m:sSup>
                    <m:r>
                      <m:rPr>
                        <m:sty m:val="p"/>
                      </m:rPr>
                      <a:rPr lang="en-US" b="0" i="0" smtClean="0">
                        <a:latin typeface="Cambria Math" panose="02040503050406030204" pitchFamily="18" charset="0"/>
                      </a:rPr>
                      <m:t>K</m:t>
                    </m:r>
                  </m:oMath>
                </a14:m>
                <a:endParaRPr lang="en-US" dirty="0" smtClean="0"/>
              </a:p>
              <a:p>
                <a:pPr>
                  <a:buFont typeface="Symbol" panose="05050102010706020507" pitchFamily="18" charset="2"/>
                  <a:buChar char="Þ"/>
                </a:pPr>
                <a:r>
                  <a:rPr lang="en-US" dirty="0" smtClean="0"/>
                  <a:t> evaporate completely in time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𝑒𝑣𝑎𝑝</m:t>
                        </m:r>
                      </m:sub>
                    </m:sSub>
                    <m:r>
                      <a:rPr lang="ru-RU" dirty="0">
                        <a:latin typeface="Cambria Math" panose="02040503050406030204" pitchFamily="18" charset="0"/>
                      </a:rPr>
                      <m:t>~</m:t>
                    </m:r>
                    <m:sSup>
                      <m:sSupPr>
                        <m:ctrlPr>
                          <a:rPr lang="ru-RU" i="1" dirty="0" smtClean="0">
                            <a:latin typeface="Cambria Math" panose="02040503050406030204" pitchFamily="18" charset="0"/>
                          </a:rPr>
                        </m:ctrlPr>
                      </m:sSupPr>
                      <m:e>
                        <m:r>
                          <a:rPr lang="ru-RU" b="0" i="1" dirty="0" smtClean="0">
                            <a:latin typeface="Cambria Math" panose="02040503050406030204" pitchFamily="18" charset="0"/>
                          </a:rPr>
                          <m:t>10</m:t>
                        </m:r>
                      </m:e>
                      <m:sup>
                        <m:r>
                          <a:rPr lang="ru-RU" b="0" i="1" dirty="0" smtClean="0">
                            <a:latin typeface="Cambria Math" panose="02040503050406030204" pitchFamily="18" charset="0"/>
                          </a:rPr>
                          <m:t>64</m:t>
                        </m:r>
                      </m:sup>
                    </m:sSup>
                    <m:sSup>
                      <m:sSupPr>
                        <m:ctrlPr>
                          <a:rPr lang="ru-RU" i="1" dirty="0" smtClean="0">
                            <a:latin typeface="Cambria Math" panose="02040503050406030204" pitchFamily="18" charset="0"/>
                          </a:rPr>
                        </m:ctrlPr>
                      </m:sSupPr>
                      <m:e>
                        <m:d>
                          <m:dPr>
                            <m:ctrlPr>
                              <a:rPr lang="ru-RU" i="1" dirty="0">
                                <a:latin typeface="Cambria Math" panose="02040503050406030204" pitchFamily="18" charset="0"/>
                              </a:rPr>
                            </m:ctrlPr>
                          </m:dPr>
                          <m:e>
                            <m:f>
                              <m:fPr>
                                <m:ctrlPr>
                                  <a:rPr lang="ru-RU" i="1" dirty="0">
                                    <a:latin typeface="Cambria Math" panose="02040503050406030204" pitchFamily="18" charset="0"/>
                                  </a:rPr>
                                </m:ctrlPr>
                              </m:fPr>
                              <m:num>
                                <m:r>
                                  <a:rPr lang="en-US" i="1" dirty="0">
                                    <a:latin typeface="Cambria Math" panose="02040503050406030204" pitchFamily="18" charset="0"/>
                                  </a:rPr>
                                  <m:t>𝑀</m:t>
                                </m:r>
                              </m:num>
                              <m:den>
                                <m:sSub>
                                  <m:sSubPr>
                                    <m:ctrlPr>
                                      <a:rPr lang="ru-RU" i="1" dirty="0">
                                        <a:latin typeface="Cambria Math" panose="02040503050406030204" pitchFamily="18" charset="0"/>
                                      </a:rPr>
                                    </m:ctrlPr>
                                  </m:sSubPr>
                                  <m:e>
                                    <m:r>
                                      <a:rPr lang="en-US" i="1" dirty="0">
                                        <a:latin typeface="Cambria Math" panose="02040503050406030204" pitchFamily="18" charset="0"/>
                                      </a:rPr>
                                      <m:t>𝑀</m:t>
                                    </m:r>
                                  </m:e>
                                  <m:sub>
                                    <m:r>
                                      <a:rPr lang="en-US" i="1" dirty="0">
                                        <a:latin typeface="Cambria Math" panose="02040503050406030204" pitchFamily="18" charset="0"/>
                                      </a:rPr>
                                      <m:t>0</m:t>
                                    </m:r>
                                  </m:sub>
                                </m:sSub>
                              </m:den>
                            </m:f>
                          </m:e>
                        </m:d>
                      </m:e>
                      <m:sup>
                        <m:r>
                          <a:rPr lang="en-US" b="0" i="1" dirty="0" smtClean="0">
                            <a:latin typeface="Cambria Math" panose="02040503050406030204" pitchFamily="18" charset="0"/>
                          </a:rPr>
                          <m:t>3</m:t>
                        </m:r>
                      </m:sup>
                    </m:sSup>
                  </m:oMath>
                </a14:m>
                <a:r>
                  <a:rPr lang="en-US" dirty="0" smtClean="0"/>
                  <a:t>y</a:t>
                </a:r>
              </a:p>
              <a:p>
                <a:pPr>
                  <a:buFont typeface="Symbol" panose="05050102010706020507" pitchFamily="18" charset="2"/>
                  <a:buChar char="Þ"/>
                </a:pPr>
                <a:r>
                  <a:rPr lang="en-US" b="0" dirty="0" smtClean="0"/>
                  <a:t> PBHs with masses </a:t>
                </a:r>
                <a14:m>
                  <m:oMath xmlns:m="http://schemas.openxmlformats.org/officeDocument/2006/math">
                    <m:r>
                      <a:rPr lang="en-US" b="0" i="1" smtClean="0">
                        <a:latin typeface="Cambria Math" panose="02040503050406030204" pitchFamily="18" charset="0"/>
                      </a:rPr>
                      <m:t>𝑀</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10</m:t>
                        </m:r>
                      </m:e>
                      <m:sup>
                        <m:r>
                          <a:rPr lang="en-US" b="0" i="1" smtClean="0">
                            <a:latin typeface="Cambria Math" panose="02040503050406030204" pitchFamily="18" charset="0"/>
                            <a:ea typeface="Cambria Math" panose="02040503050406030204" pitchFamily="18" charset="0"/>
                          </a:rPr>
                          <m:t>15</m:t>
                        </m:r>
                      </m:sup>
                    </m:sSup>
                  </m:oMath>
                </a14:m>
                <a:r>
                  <a:rPr lang="en-US" dirty="0" smtClean="0"/>
                  <a:t> g have evaporated by now</a:t>
                </a:r>
              </a:p>
              <a:p>
                <a:pPr marL="0" indent="0">
                  <a:buNone/>
                </a:pPr>
                <a:r>
                  <a:rPr lang="en-US" dirty="0"/>
                  <a:t>PBH emission spectrum </a:t>
                </a:r>
                <a14:m>
                  <m:oMath xmlns:m="http://schemas.openxmlformats.org/officeDocument/2006/math">
                    <m:f>
                      <m:fPr>
                        <m:ctrlPr>
                          <a:rPr lang="en-US" i="1">
                            <a:latin typeface="Cambria Math" panose="02040503050406030204" pitchFamily="18" charset="0"/>
                          </a:rPr>
                        </m:ctrlPr>
                      </m:fPr>
                      <m:num>
                        <m:r>
                          <a:rPr lang="en-US" b="0" i="1" smtClean="0">
                            <a:latin typeface="Cambria Math" panose="02040503050406030204" pitchFamily="18" charset="0"/>
                          </a:rPr>
                          <m:t>𝑑𝑁</m:t>
                        </m:r>
                      </m:num>
                      <m:den>
                        <m:r>
                          <a:rPr lang="en-US" b="0" i="1" smtClean="0">
                            <a:latin typeface="Cambria Math" panose="02040503050406030204" pitchFamily="18" charset="0"/>
                          </a:rPr>
                          <m:t>𝑑𝑡𝑑𝐸</m:t>
                        </m:r>
                      </m:den>
                    </m:f>
                    <m:r>
                      <a:rPr lang="en-US" b="0" i="1" smtClean="0">
                        <a:latin typeface="Cambria Math" panose="02040503050406030204" pitchFamily="18" charset="0"/>
                      </a:rPr>
                      <m:t>=</m:t>
                    </m:r>
                    <m:f>
                      <m:fPr>
                        <m:ctrlPr>
                          <a:rPr lang="en-US" i="1">
                            <a:latin typeface="Cambria Math" panose="02040503050406030204" pitchFamily="18" charset="0"/>
                          </a:rPr>
                        </m:ctrlPr>
                      </m:fPr>
                      <m:num>
                        <m:r>
                          <m:rPr>
                            <m:sty m:val="p"/>
                          </m:rPr>
                          <a:rPr lang="el-GR" i="1" smtClean="0">
                            <a:latin typeface="Cambria Math" panose="02040503050406030204" pitchFamily="18" charset="0"/>
                          </a:rPr>
                          <m:t>Γ</m:t>
                        </m:r>
                      </m:num>
                      <m:den>
                        <m:r>
                          <a:rPr lang="en-US" b="0" i="1" smtClean="0">
                            <a:latin typeface="Cambria Math" panose="02040503050406030204" pitchFamily="18" charset="0"/>
                          </a:rPr>
                          <m:t>2</m:t>
                        </m:r>
                        <m:r>
                          <m:rPr>
                            <m:sty m:val="p"/>
                          </m:rPr>
                          <a:rPr lang="el-GR" i="1">
                            <a:latin typeface="Cambria Math" panose="02040503050406030204" pitchFamily="18" charset="0"/>
                          </a:rPr>
                          <m:t>π</m:t>
                        </m:r>
                        <m:r>
                          <a:rPr lang="en-US" i="1">
                            <a:latin typeface="Cambria Math" panose="02040503050406030204" pitchFamily="18" charset="0"/>
                          </a:rPr>
                          <m:t>ℏ</m:t>
                        </m:r>
                      </m:den>
                    </m:f>
                    <m:sSup>
                      <m:sSupPr>
                        <m:ctrlPr>
                          <a:rPr lang="en-US" i="1" smtClean="0">
                            <a:latin typeface="Cambria Math" panose="02040503050406030204" pitchFamily="18" charset="0"/>
                          </a:rPr>
                        </m:ctrlPr>
                      </m:sSupPr>
                      <m:e>
                        <m:d>
                          <m:dPr>
                            <m:ctrlPr>
                              <a:rPr lang="en-US" i="1">
                                <a:latin typeface="Cambria Math" panose="02040503050406030204" pitchFamily="18" charset="0"/>
                              </a:rPr>
                            </m:ctrlPr>
                          </m:dPr>
                          <m:e>
                            <m:func>
                              <m:funcPr>
                                <m:ctrlPr>
                                  <a:rPr lang="en-US" i="1">
                                    <a:latin typeface="Cambria Math" panose="02040503050406030204" pitchFamily="18" charset="0"/>
                                  </a:rPr>
                                </m:ctrlPr>
                              </m:funcPr>
                              <m:fName>
                                <m:r>
                                  <m:rPr>
                                    <m:sty m:val="p"/>
                                  </m:rPr>
                                  <a:rPr lang="en-US">
                                    <a:latin typeface="Cambria Math" panose="02040503050406030204" pitchFamily="18" charset="0"/>
                                  </a:rPr>
                                  <m:t>exp</m:t>
                                </m:r>
                              </m:fName>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𝐸</m:t>
                                        </m:r>
                                      </m:num>
                                      <m:den>
                                        <m:r>
                                          <a:rPr lang="en-US" i="1">
                                            <a:latin typeface="Cambria Math" panose="02040503050406030204" pitchFamily="18" charset="0"/>
                                          </a:rPr>
                                          <m:t>𝑘𝑇</m:t>
                                        </m:r>
                                      </m:den>
                                    </m:f>
                                  </m:e>
                                </m:d>
                              </m:e>
                            </m:func>
                            <m:r>
                              <a:rPr lang="en-US" i="1">
                                <a:latin typeface="Cambria Math" panose="02040503050406030204" pitchFamily="18" charset="0"/>
                              </a:rPr>
                              <m:t>−1</m:t>
                            </m:r>
                          </m:e>
                        </m:d>
                      </m:e>
                      <m:sup>
                        <m:r>
                          <a:rPr lang="en-US" b="0" i="1" smtClean="0">
                            <a:latin typeface="Cambria Math" panose="02040503050406030204" pitchFamily="18" charset="0"/>
                          </a:rPr>
                          <m:t>−1</m:t>
                        </m:r>
                      </m:sup>
                    </m:sSup>
                  </m:oMath>
                </a14:m>
                <a:r>
                  <a:rPr lang="en-US" dirty="0" smtClean="0"/>
                  <a:t>,</a:t>
                </a:r>
              </a:p>
              <a:p>
                <a:pPr marL="0" indent="0">
                  <a:buNone/>
                </a:pPr>
                <a14:m>
                  <m:oMath xmlns:m="http://schemas.openxmlformats.org/officeDocument/2006/math">
                    <m:r>
                      <m:rPr>
                        <m:sty m:val="p"/>
                      </m:rPr>
                      <a:rPr lang="el-GR" i="1" smtClean="0">
                        <a:latin typeface="Cambria Math" panose="02040503050406030204" pitchFamily="18" charset="0"/>
                      </a:rPr>
                      <m:t>Γ</m:t>
                    </m:r>
                    <m:r>
                      <a:rPr lang="en-US" b="0" i="1" smtClean="0">
                        <a:latin typeface="Cambria Math" panose="02040503050406030204" pitchFamily="18" charset="0"/>
                      </a:rPr>
                      <m:t>=</m:t>
                    </m:r>
                    <m:f>
                      <m:fPr>
                        <m:ctrlPr>
                          <a:rPr lang="en-US" i="1">
                            <a:latin typeface="Cambria Math" panose="02040503050406030204" pitchFamily="18" charset="0"/>
                          </a:rPr>
                        </m:ctrlPr>
                      </m:fPr>
                      <m:num>
                        <m:r>
                          <a:rPr lang="en-US" b="0" i="1" smtClean="0">
                            <a:latin typeface="Cambria Math" panose="02040503050406030204" pitchFamily="18" charset="0"/>
                          </a:rPr>
                          <m:t>27</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𝐺</m:t>
                            </m:r>
                          </m:e>
                          <m:sup>
                            <m:r>
                              <a:rPr lang="en-US" b="0" i="1" smtClean="0">
                                <a:latin typeface="Cambria Math" panose="02040503050406030204" pitchFamily="18" charset="0"/>
                              </a:rPr>
                              <m:t>2</m:t>
                            </m:r>
                          </m:sup>
                        </m:sSup>
                        <m:sSup>
                          <m:sSupPr>
                            <m:ctrlPr>
                              <a:rPr lang="en-US" i="1">
                                <a:latin typeface="Cambria Math" panose="02040503050406030204" pitchFamily="18" charset="0"/>
                              </a:rPr>
                            </m:ctrlPr>
                          </m:sSupPr>
                          <m:e>
                            <m:r>
                              <a:rPr lang="en-US" b="0" i="1" smtClean="0">
                                <a:latin typeface="Cambria Math" panose="02040503050406030204" pitchFamily="18" charset="0"/>
                              </a:rPr>
                              <m:t>𝑀</m:t>
                            </m:r>
                          </m:e>
                          <m:sup>
                            <m:r>
                              <a:rPr lang="en-US" i="1">
                                <a:latin typeface="Cambria Math" panose="02040503050406030204" pitchFamily="18" charset="0"/>
                              </a:rPr>
                              <m:t>2</m:t>
                            </m:r>
                          </m:sup>
                        </m:sSup>
                        <m:sSup>
                          <m:sSupPr>
                            <m:ctrlPr>
                              <a:rPr lang="en-US" i="1">
                                <a:latin typeface="Cambria Math" panose="02040503050406030204" pitchFamily="18" charset="0"/>
                              </a:rPr>
                            </m:ctrlPr>
                          </m:sSupPr>
                          <m:e>
                            <m:r>
                              <a:rPr lang="en-US" b="0" i="1" smtClean="0">
                                <a:latin typeface="Cambria Math" panose="02040503050406030204" pitchFamily="18" charset="0"/>
                              </a:rPr>
                              <m:t>𝐸</m:t>
                            </m:r>
                          </m:e>
                          <m:sup>
                            <m:r>
                              <a:rPr lang="en-US" i="1">
                                <a:latin typeface="Cambria Math" panose="02040503050406030204" pitchFamily="18" charset="0"/>
                              </a:rPr>
                              <m:t>2</m:t>
                            </m:r>
                          </m:sup>
                        </m:sSup>
                      </m:num>
                      <m:den>
                        <m:sSup>
                          <m:sSupPr>
                            <m:ctrlPr>
                              <a:rPr lang="en-US" i="1">
                                <a:latin typeface="Cambria Math" panose="02040503050406030204" pitchFamily="18" charset="0"/>
                              </a:rPr>
                            </m:ctrlPr>
                          </m:sSupPr>
                          <m:e>
                            <m:r>
                              <a:rPr lang="en-US" i="1">
                                <a:latin typeface="Cambria Math" panose="02040503050406030204" pitchFamily="18" charset="0"/>
                              </a:rPr>
                              <m:t>ℏ</m:t>
                            </m:r>
                          </m:e>
                          <m:sup>
                            <m:r>
                              <a:rPr lang="en-US" i="1">
                                <a:latin typeface="Cambria Math" panose="02040503050406030204" pitchFamily="18" charset="0"/>
                              </a:rPr>
                              <m:t>2</m:t>
                            </m:r>
                          </m:sup>
                        </m:sSup>
                        <m:sSup>
                          <m:sSupPr>
                            <m:ctrlPr>
                              <a:rPr lang="en-US" i="1">
                                <a:latin typeface="Cambria Math" panose="02040503050406030204" pitchFamily="18" charset="0"/>
                              </a:rPr>
                            </m:ctrlPr>
                          </m:sSupPr>
                          <m:e>
                            <m:r>
                              <a:rPr lang="en-US" b="0" i="1" smtClean="0">
                                <a:latin typeface="Cambria Math" panose="02040503050406030204" pitchFamily="18" charset="0"/>
                              </a:rPr>
                              <m:t>𝑐</m:t>
                            </m:r>
                          </m:e>
                          <m:sup>
                            <m:r>
                              <a:rPr lang="en-US" b="0" i="1" smtClean="0">
                                <a:latin typeface="Cambria Math" panose="02040503050406030204" pitchFamily="18" charset="0"/>
                              </a:rPr>
                              <m:t>6</m:t>
                            </m:r>
                          </m:sup>
                        </m:sSup>
                      </m:den>
                    </m:f>
                  </m:oMath>
                </a14:m>
                <a:r>
                  <a:rPr lang="en-US" dirty="0" smtClean="0"/>
                  <a:t> is </a:t>
                </a:r>
                <a:r>
                  <a:rPr lang="en-US" dirty="0"/>
                  <a:t>the gray factor </a:t>
                </a:r>
                <a:endParaRPr lang="ru-RU" dirty="0"/>
              </a:p>
            </p:txBody>
          </p:sp>
        </mc:Choice>
        <mc:Fallback xmlns="">
          <p:sp>
            <p:nvSpPr>
              <p:cNvPr id="3" name="Объект 2"/>
              <p:cNvSpPr>
                <a:spLocks noGrp="1" noRot="1" noChangeAspect="1" noMove="1" noResize="1" noEditPoints="1" noAdjustHandles="1" noChangeArrowheads="1" noChangeShapeType="1" noTextEdit="1"/>
              </p:cNvSpPr>
              <p:nvPr>
                <p:ph idx="1"/>
              </p:nvPr>
            </p:nvSpPr>
            <p:spPr>
              <a:xfrm>
                <a:off x="936523" y="1465006"/>
                <a:ext cx="10515600" cy="4711957"/>
              </a:xfrm>
              <a:blipFill>
                <a:blip r:embed="rId2"/>
                <a:stretch>
                  <a:fillRect l="-1217" t="-2070"/>
                </a:stretch>
              </a:blipFill>
            </p:spPr>
            <p:txBody>
              <a:bodyPr/>
              <a:lstStyle/>
              <a:p>
                <a:r>
                  <a:rPr lang="ru-RU">
                    <a:noFill/>
                  </a:rPr>
                  <a:t> </a:t>
                </a:r>
              </a:p>
            </p:txBody>
          </p:sp>
        </mc:Fallback>
      </mc:AlternateContent>
    </p:spTree>
    <p:extLst>
      <p:ext uri="{BB962C8B-B14F-4D97-AF65-F5344CB8AC3E}">
        <p14:creationId xmlns:p14="http://schemas.microsoft.com/office/powerpoint/2010/main" val="2698567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Why is it interesting to study PBHs?</a:t>
            </a:r>
            <a:endParaRPr lang="ru-RU" dirty="0"/>
          </a:p>
        </p:txBody>
      </p:sp>
      <p:sp>
        <p:nvSpPr>
          <p:cNvPr id="3" name="Объект 2"/>
          <p:cNvSpPr>
            <a:spLocks noGrp="1"/>
          </p:cNvSpPr>
          <p:nvPr>
            <p:ph idx="1"/>
          </p:nvPr>
        </p:nvSpPr>
        <p:spPr/>
        <p:txBody>
          <a:bodyPr/>
          <a:lstStyle/>
          <a:p>
            <a:r>
              <a:rPr lang="en-US" dirty="0" smtClean="0"/>
              <a:t>LIGO</a:t>
            </a:r>
            <a:r>
              <a:rPr lang="ru-RU" dirty="0" smtClean="0"/>
              <a:t> </a:t>
            </a:r>
            <a:r>
              <a:rPr lang="en-US" dirty="0" smtClean="0"/>
              <a:t>detection gravitational waves from merging BHs (Abbott B. et. al., 2016)</a:t>
            </a:r>
          </a:p>
          <a:p>
            <a:pPr>
              <a:buFontTx/>
              <a:buChar char="-"/>
            </a:pPr>
            <a:r>
              <a:rPr lang="en-US" sz="2400" dirty="0"/>
              <a:t>the intrinsic angular momentum of these BHs is close to zero</a:t>
            </a:r>
          </a:p>
          <a:p>
            <a:pPr>
              <a:buFontTx/>
              <a:buChar char="-"/>
            </a:pPr>
            <a:r>
              <a:rPr lang="en-US" sz="2400" dirty="0"/>
              <a:t>the masses of these BHs turned out to be much larger than the masses of BHs known from other observational </a:t>
            </a:r>
            <a:r>
              <a:rPr lang="en-US" sz="2400" dirty="0" smtClean="0"/>
              <a:t>data</a:t>
            </a:r>
          </a:p>
          <a:p>
            <a:r>
              <a:rPr lang="en-US" dirty="0"/>
              <a:t>Unsolved question about dark matter: what is it?</a:t>
            </a:r>
          </a:p>
          <a:p>
            <a:endParaRPr lang="en-US" dirty="0" smtClean="0"/>
          </a:p>
          <a:p>
            <a:pPr marL="0" indent="0">
              <a:buNone/>
            </a:pPr>
            <a:endParaRPr lang="en-US" sz="2400" dirty="0" smtClean="0"/>
          </a:p>
          <a:p>
            <a:pPr>
              <a:buFontTx/>
              <a:buChar char="-"/>
            </a:pPr>
            <a:endParaRPr lang="ru-RU" sz="2400" dirty="0"/>
          </a:p>
        </p:txBody>
      </p:sp>
    </p:spTree>
    <p:extLst>
      <p:ext uri="{BB962C8B-B14F-4D97-AF65-F5344CB8AC3E}">
        <p14:creationId xmlns:p14="http://schemas.microsoft.com/office/powerpoint/2010/main" val="565810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Constraints on PBHs</a:t>
            </a:r>
            <a:endParaRPr lang="ru-RU" dirty="0"/>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2045" y="1349828"/>
            <a:ext cx="8673737" cy="4676503"/>
          </a:xfrm>
        </p:spPr>
      </p:pic>
      <p:sp>
        <p:nvSpPr>
          <p:cNvPr id="7" name="TextBox 6"/>
          <p:cNvSpPr txBox="1"/>
          <p:nvPr/>
        </p:nvSpPr>
        <p:spPr>
          <a:xfrm>
            <a:off x="5050971" y="6130835"/>
            <a:ext cx="2499360" cy="369332"/>
          </a:xfrm>
          <a:prstGeom prst="rect">
            <a:avLst/>
          </a:prstGeom>
          <a:noFill/>
        </p:spPr>
        <p:txBody>
          <a:bodyPr wrap="square" rtlCol="0">
            <a:spAutoFit/>
          </a:bodyPr>
          <a:lstStyle/>
          <a:p>
            <a:r>
              <a:rPr lang="en-US" dirty="0" err="1" smtClean="0"/>
              <a:t>Carr</a:t>
            </a:r>
            <a:r>
              <a:rPr lang="en-US" dirty="0" smtClean="0"/>
              <a:t> and </a:t>
            </a:r>
            <a:r>
              <a:rPr lang="en-US" dirty="0" err="1" smtClean="0"/>
              <a:t>Kühnel</a:t>
            </a:r>
            <a:r>
              <a:rPr lang="en-US" dirty="0" smtClean="0"/>
              <a:t> (2020)</a:t>
            </a:r>
            <a:endParaRPr lang="ru-RU" dirty="0"/>
          </a:p>
        </p:txBody>
      </p:sp>
    </p:spTree>
    <p:extLst>
      <p:ext uri="{BB962C8B-B14F-4D97-AF65-F5344CB8AC3E}">
        <p14:creationId xmlns:p14="http://schemas.microsoft.com/office/powerpoint/2010/main" val="1086975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The goal</a:t>
            </a:r>
            <a:endParaRPr lang="ru-RU" dirty="0"/>
          </a:p>
        </p:txBody>
      </p:sp>
      <p:sp>
        <p:nvSpPr>
          <p:cNvPr id="3" name="Объект 2"/>
          <p:cNvSpPr>
            <a:spLocks noGrp="1"/>
          </p:cNvSpPr>
          <p:nvPr>
            <p:ph idx="1"/>
          </p:nvPr>
        </p:nvSpPr>
        <p:spPr/>
        <p:txBody>
          <a:bodyPr/>
          <a:lstStyle/>
          <a:p>
            <a:pPr marL="0" indent="0">
              <a:buNone/>
            </a:pPr>
            <a:r>
              <a:rPr lang="en-US" dirty="0" smtClean="0"/>
              <a:t>We adopted </a:t>
            </a:r>
            <a:r>
              <a:rPr lang="en-US" dirty="0"/>
              <a:t>a novel method to constrain a number of </a:t>
            </a:r>
            <a:r>
              <a:rPr lang="en-US" dirty="0" smtClean="0"/>
              <a:t>PBHs in </a:t>
            </a:r>
            <a:r>
              <a:rPr lang="en-US" dirty="0"/>
              <a:t>the Universe</a:t>
            </a:r>
            <a:r>
              <a:rPr lang="en-US" dirty="0" smtClean="0"/>
              <a:t>. </a:t>
            </a:r>
            <a:r>
              <a:rPr lang="en-US" dirty="0"/>
              <a:t>T</a:t>
            </a:r>
            <a:r>
              <a:rPr lang="en-US" dirty="0" smtClean="0"/>
              <a:t>he </a:t>
            </a:r>
            <a:r>
              <a:rPr lang="en-US" dirty="0"/>
              <a:t>method </a:t>
            </a:r>
            <a:r>
              <a:rPr lang="en-US" dirty="0" smtClean="0"/>
              <a:t>takes into </a:t>
            </a:r>
            <a:r>
              <a:rPr lang="en-US" dirty="0"/>
              <a:t>account the infrared radiation emitted by dust </a:t>
            </a:r>
            <a:r>
              <a:rPr lang="en-US" dirty="0" smtClean="0"/>
              <a:t>grains irradiated </a:t>
            </a:r>
            <a:r>
              <a:rPr lang="en-US" dirty="0"/>
              <a:t>by photons of Hawking radiation.</a:t>
            </a:r>
            <a:r>
              <a:rPr lang="en-US" dirty="0" smtClean="0"/>
              <a:t> </a:t>
            </a:r>
            <a:r>
              <a:rPr lang="en-US" dirty="0"/>
              <a:t>The monochromatic mass function (delta function) and the lognormal distribution were considered as PBH mass functions.</a:t>
            </a:r>
            <a:endParaRPr lang="ru-RU" dirty="0"/>
          </a:p>
        </p:txBody>
      </p:sp>
    </p:spTree>
    <p:extLst>
      <p:ext uri="{BB962C8B-B14F-4D97-AF65-F5344CB8AC3E}">
        <p14:creationId xmlns:p14="http://schemas.microsoft.com/office/powerpoint/2010/main" val="3180589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Interstellar dust</a:t>
            </a:r>
            <a:endParaRPr lang="ru-RU" dirty="0"/>
          </a:p>
        </p:txBody>
      </p:sp>
      <p:sp>
        <p:nvSpPr>
          <p:cNvPr id="3" name="Объект 2"/>
          <p:cNvSpPr>
            <a:spLocks noGrp="1"/>
          </p:cNvSpPr>
          <p:nvPr>
            <p:ph idx="1"/>
          </p:nvPr>
        </p:nvSpPr>
        <p:spPr/>
        <p:txBody>
          <a:bodyPr/>
          <a:lstStyle/>
          <a:p>
            <a:pPr marL="0" indent="0" algn="ctr">
              <a:buNone/>
            </a:pPr>
            <a:r>
              <a:rPr lang="ru-RU" dirty="0" smtClean="0"/>
              <a:t> </a:t>
            </a:r>
            <a:r>
              <a:rPr lang="en-US" dirty="0" smtClean="0"/>
              <a:t>The role:</a:t>
            </a:r>
            <a:endParaRPr lang="ru-RU" dirty="0" smtClean="0"/>
          </a:p>
          <a:p>
            <a:pPr marL="0" indent="0">
              <a:buNone/>
            </a:pPr>
            <a:r>
              <a:rPr lang="ru-RU" sz="2400" dirty="0" smtClean="0"/>
              <a:t>- </a:t>
            </a:r>
            <a:r>
              <a:rPr lang="en-US" sz="2400" dirty="0" smtClean="0"/>
              <a:t>Dimming of the starlight</a:t>
            </a:r>
            <a:endParaRPr lang="ru-RU" sz="2400" dirty="0" smtClean="0"/>
          </a:p>
          <a:p>
            <a:pPr marL="0" indent="0">
              <a:buNone/>
            </a:pPr>
            <a:r>
              <a:rPr lang="en-US" sz="2400" dirty="0" smtClean="0"/>
              <a:t>- </a:t>
            </a:r>
            <a:r>
              <a:rPr lang="en-US" sz="2400" dirty="0"/>
              <a:t>Reddening of starlight: "blue" rays are absorbed more than "red" ones</a:t>
            </a:r>
            <a:endParaRPr lang="ru-RU" sz="2400" dirty="0" smtClean="0"/>
          </a:p>
          <a:p>
            <a:pPr marL="0" indent="0">
              <a:buNone/>
            </a:pPr>
            <a:r>
              <a:rPr lang="en-US" sz="2400" dirty="0" smtClean="0"/>
              <a:t>MRN model (Mathis et. al., 1977)</a:t>
            </a:r>
            <a:r>
              <a:rPr lang="ru-RU" sz="2400" dirty="0" smtClean="0"/>
              <a:t>: </a:t>
            </a:r>
            <a:r>
              <a:rPr lang="en-US" sz="2400" dirty="0" err="1"/>
              <a:t>graphites</a:t>
            </a:r>
            <a:r>
              <a:rPr lang="en-US" sz="2400" dirty="0"/>
              <a:t> </a:t>
            </a:r>
            <a:r>
              <a:rPr lang="en-US" sz="2400" dirty="0" smtClean="0"/>
              <a:t>and silicates</a:t>
            </a:r>
            <a:endParaRPr lang="ru-RU" sz="2400" dirty="0" smtClean="0"/>
          </a:p>
          <a:p>
            <a:pPr marL="0" indent="0">
              <a:buNone/>
            </a:pPr>
            <a:endParaRPr lang="ru-RU" sz="2400" dirty="0"/>
          </a:p>
          <a:p>
            <a:pPr marL="0" indent="0">
              <a:buNone/>
            </a:pPr>
            <a:endParaRPr lang="en-US" sz="2400" dirty="0" smtClean="0"/>
          </a:p>
        </p:txBody>
      </p:sp>
      <mc:AlternateContent xmlns:mc="http://schemas.openxmlformats.org/markup-compatibility/2006" xmlns:a14="http://schemas.microsoft.com/office/drawing/2010/main">
        <mc:Choice Requires="a14">
          <p:sp>
            <p:nvSpPr>
              <p:cNvPr id="4" name="Прямоугольник 3"/>
              <p:cNvSpPr/>
              <p:nvPr/>
            </p:nvSpPr>
            <p:spPr>
              <a:xfrm>
                <a:off x="8086087" y="4401252"/>
                <a:ext cx="1361270" cy="3724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cs typeface="Arial" panose="020B0604020202020204" pitchFamily="34" charset="0"/>
                        </a:rPr>
                        <m:t>𝑛</m:t>
                      </m:r>
                      <m:d>
                        <m:dPr>
                          <m:ctrlPr>
                            <a:rPr lang="en-US" i="1">
                              <a:latin typeface="Cambria Math" panose="02040503050406030204" pitchFamily="18" charset="0"/>
                              <a:cs typeface="Arial" panose="020B0604020202020204" pitchFamily="34" charset="0"/>
                            </a:rPr>
                          </m:ctrlPr>
                        </m:dPr>
                        <m:e>
                          <m:r>
                            <a:rPr lang="en-US" i="1">
                              <a:latin typeface="Cambria Math" panose="02040503050406030204" pitchFamily="18" charset="0"/>
                              <a:cs typeface="Arial" panose="020B0604020202020204" pitchFamily="34" charset="0"/>
                            </a:rPr>
                            <m:t>𝑎</m:t>
                          </m:r>
                        </m:e>
                      </m:d>
                      <m:r>
                        <a:rPr lang="en-US" i="1">
                          <a:latin typeface="Cambria Math" panose="02040503050406030204" pitchFamily="18" charset="0"/>
                          <a:cs typeface="Arial" panose="020B0604020202020204" pitchFamily="34" charset="0"/>
                        </a:rPr>
                        <m:t>~</m:t>
                      </m:r>
                      <m:sSup>
                        <m:sSupPr>
                          <m:ctrlPr>
                            <a:rPr lang="en-US" i="1">
                              <a:latin typeface="Cambria Math" panose="02040503050406030204" pitchFamily="18" charset="0"/>
                              <a:cs typeface="Arial" panose="020B0604020202020204" pitchFamily="34" charset="0"/>
                            </a:rPr>
                          </m:ctrlPr>
                        </m:sSupPr>
                        <m:e>
                          <m:r>
                            <a:rPr lang="en-US" i="1">
                              <a:latin typeface="Cambria Math" panose="02040503050406030204" pitchFamily="18" charset="0"/>
                              <a:cs typeface="Arial" panose="020B0604020202020204" pitchFamily="34" charset="0"/>
                            </a:rPr>
                            <m:t>𝑎</m:t>
                          </m:r>
                        </m:e>
                        <m:sup>
                          <m:r>
                            <a:rPr lang="en-US" i="1">
                              <a:latin typeface="Cambria Math" panose="02040503050406030204" pitchFamily="18" charset="0"/>
                              <a:cs typeface="Arial" panose="020B0604020202020204" pitchFamily="34" charset="0"/>
                            </a:rPr>
                            <m:t>−3.5</m:t>
                          </m:r>
                        </m:sup>
                      </m:sSup>
                    </m:oMath>
                  </m:oMathPara>
                </a14:m>
                <a:endParaRPr lang="ru-RU" dirty="0"/>
              </a:p>
            </p:txBody>
          </p:sp>
        </mc:Choice>
        <mc:Fallback xmlns="">
          <p:sp>
            <p:nvSpPr>
              <p:cNvPr id="4" name="Прямоугольник 3"/>
              <p:cNvSpPr>
                <a:spLocks noRot="1" noChangeAspect="1" noMove="1" noResize="1" noEditPoints="1" noAdjustHandles="1" noChangeArrowheads="1" noChangeShapeType="1" noTextEdit="1"/>
              </p:cNvSpPr>
              <p:nvPr/>
            </p:nvSpPr>
            <p:spPr>
              <a:xfrm>
                <a:off x="8086087" y="4401252"/>
                <a:ext cx="1361270" cy="372410"/>
              </a:xfrm>
              <a:prstGeom prst="rect">
                <a:avLst/>
              </a:prstGeom>
              <a:blipFill>
                <a:blip r:embed="rId2"/>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5" name="Прямоугольник 4"/>
              <p:cNvSpPr/>
              <p:nvPr/>
            </p:nvSpPr>
            <p:spPr>
              <a:xfrm>
                <a:off x="1221029" y="5024452"/>
                <a:ext cx="2401042" cy="461665"/>
              </a:xfrm>
              <a:prstGeom prst="rect">
                <a:avLst/>
              </a:prstGeom>
            </p:spPr>
            <p:txBody>
              <a:bodyPr wrap="none">
                <a:spAutoFit/>
              </a:bodyPr>
              <a:lstStyle/>
              <a:p>
                <a14:m>
                  <m:oMath xmlns:m="http://schemas.openxmlformats.org/officeDocument/2006/math">
                    <m:sSub>
                      <m:sSubPr>
                        <m:ctrlPr>
                          <a:rPr lang="ru-RU" sz="2400" i="1" smtClean="0">
                            <a:latin typeface="Cambria Math" panose="02040503050406030204" pitchFamily="18" charset="0"/>
                          </a:rPr>
                        </m:ctrlPr>
                      </m:sSubPr>
                      <m:e>
                        <m:r>
                          <a:rPr lang="en-US" sz="2400" i="1">
                            <a:latin typeface="Cambria Math" panose="02040503050406030204" pitchFamily="18" charset="0"/>
                          </a:rPr>
                          <m:t>𝑎</m:t>
                        </m:r>
                      </m:e>
                      <m:sub>
                        <m:r>
                          <a:rPr lang="en-US" sz="2400" b="0" i="1" smtClean="0">
                            <a:latin typeface="Cambria Math" panose="02040503050406030204" pitchFamily="18" charset="0"/>
                          </a:rPr>
                          <m:t>𝑚𝑎𝑥</m:t>
                        </m:r>
                      </m:sub>
                    </m:sSub>
                    <m:r>
                      <a:rPr lang="en-US" sz="2400" i="1">
                        <a:latin typeface="Cambria Math" panose="02040503050406030204" pitchFamily="18" charset="0"/>
                      </a:rPr>
                      <m:t>=0.</m:t>
                    </m:r>
                    <m:r>
                      <a:rPr lang="en-US" sz="2400" b="0" i="1" smtClean="0">
                        <a:latin typeface="Cambria Math" panose="02040503050406030204" pitchFamily="18" charset="0"/>
                      </a:rPr>
                      <m:t>25</m:t>
                    </m:r>
                  </m:oMath>
                </a14:m>
                <a:r>
                  <a:rPr lang="ru-RU" sz="2400" dirty="0" smtClean="0"/>
                  <a:t> </a:t>
                </a:r>
                <a14:m>
                  <m:oMath xmlns:m="http://schemas.openxmlformats.org/officeDocument/2006/math">
                    <m:r>
                      <m:rPr>
                        <m:sty m:val="p"/>
                      </m:rPr>
                      <a:rPr lang="el-GR" sz="2400" i="1">
                        <a:latin typeface="Cambria Math" panose="02040503050406030204" pitchFamily="18" charset="0"/>
                      </a:rPr>
                      <m:t>μ</m:t>
                    </m:r>
                    <m:r>
                      <a:rPr lang="en-US" sz="2400" i="1">
                        <a:latin typeface="Cambria Math" panose="02040503050406030204" pitchFamily="18" charset="0"/>
                      </a:rPr>
                      <m:t>𝑚</m:t>
                    </m:r>
                  </m:oMath>
                </a14:m>
                <a:r>
                  <a:rPr lang="ru-RU" sz="2400" dirty="0" smtClean="0"/>
                  <a:t> </a:t>
                </a:r>
                <a:endParaRPr lang="ru-RU" sz="2400" dirty="0"/>
              </a:p>
            </p:txBody>
          </p:sp>
        </mc:Choice>
        <mc:Fallback xmlns="">
          <p:sp>
            <p:nvSpPr>
              <p:cNvPr id="5" name="Прямоугольник 4"/>
              <p:cNvSpPr>
                <a:spLocks noRot="1" noChangeAspect="1" noMove="1" noResize="1" noEditPoints="1" noAdjustHandles="1" noChangeArrowheads="1" noChangeShapeType="1" noTextEdit="1"/>
              </p:cNvSpPr>
              <p:nvPr/>
            </p:nvSpPr>
            <p:spPr>
              <a:xfrm>
                <a:off x="1221029" y="5024452"/>
                <a:ext cx="2401042" cy="461665"/>
              </a:xfrm>
              <a:prstGeom prst="rect">
                <a:avLst/>
              </a:prstGeom>
              <a:blipFill>
                <a:blip r:embed="rId3"/>
                <a:stretch>
                  <a:fillRect b="-7895"/>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1221029" y="4333607"/>
                <a:ext cx="2450158" cy="461665"/>
              </a:xfrm>
              <a:prstGeom prst="rect">
                <a:avLst/>
              </a:prstGeom>
              <a:noFill/>
            </p:spPr>
            <p:txBody>
              <a:bodyPr wrap="none" rtlCol="0">
                <a:spAutoFit/>
              </a:bodyPr>
              <a:lstStyle/>
              <a:p>
                <a14:m>
                  <m:oMath xmlns:m="http://schemas.openxmlformats.org/officeDocument/2006/math">
                    <m:sSub>
                      <m:sSubPr>
                        <m:ctrlPr>
                          <a:rPr lang="ru-RU" sz="2400" i="1" smtClean="0">
                            <a:latin typeface="Cambria Math" panose="02040503050406030204" pitchFamily="18" charset="0"/>
                          </a:rPr>
                        </m:ctrlPr>
                      </m:sSubPr>
                      <m:e>
                        <m:r>
                          <a:rPr lang="en-US" sz="2400" b="0" i="1" smtClean="0">
                            <a:latin typeface="Cambria Math" panose="02040503050406030204" pitchFamily="18" charset="0"/>
                          </a:rPr>
                          <m:t>𝑎</m:t>
                        </m:r>
                      </m:e>
                      <m:sub>
                        <m:r>
                          <a:rPr lang="en-US" sz="2400" b="0" i="1" smtClean="0">
                            <a:latin typeface="Cambria Math" panose="02040503050406030204" pitchFamily="18" charset="0"/>
                          </a:rPr>
                          <m:t>𝑚𝑖𝑛</m:t>
                        </m:r>
                      </m:sub>
                    </m:sSub>
                    <m:r>
                      <a:rPr lang="en-US" sz="2400" b="0" i="1" smtClean="0">
                        <a:latin typeface="Cambria Math" panose="02040503050406030204" pitchFamily="18" charset="0"/>
                      </a:rPr>
                      <m:t>=0.005</m:t>
                    </m:r>
                  </m:oMath>
                </a14:m>
                <a:r>
                  <a:rPr lang="ru-RU" sz="2400" dirty="0" smtClean="0"/>
                  <a:t> </a:t>
                </a:r>
                <a14:m>
                  <m:oMath xmlns:m="http://schemas.openxmlformats.org/officeDocument/2006/math">
                    <m:r>
                      <m:rPr>
                        <m:sty m:val="p"/>
                      </m:rPr>
                      <a:rPr lang="el-GR" sz="2400" i="1">
                        <a:latin typeface="Cambria Math" panose="02040503050406030204" pitchFamily="18" charset="0"/>
                      </a:rPr>
                      <m:t>μ</m:t>
                    </m:r>
                    <m:r>
                      <a:rPr lang="en-US" sz="2400" i="1">
                        <a:latin typeface="Cambria Math" panose="02040503050406030204" pitchFamily="18" charset="0"/>
                      </a:rPr>
                      <m:t>𝑚</m:t>
                    </m:r>
                  </m:oMath>
                </a14:m>
                <a:endParaRPr lang="ru-RU" sz="2400" dirty="0"/>
              </a:p>
            </p:txBody>
          </p:sp>
        </mc:Choice>
        <mc:Fallback xmlns="">
          <p:sp>
            <p:nvSpPr>
              <p:cNvPr id="6" name="TextBox 5"/>
              <p:cNvSpPr txBox="1">
                <a:spLocks noRot="1" noChangeAspect="1" noMove="1" noResize="1" noEditPoints="1" noAdjustHandles="1" noChangeArrowheads="1" noChangeShapeType="1" noTextEdit="1"/>
              </p:cNvSpPr>
              <p:nvPr/>
            </p:nvSpPr>
            <p:spPr>
              <a:xfrm>
                <a:off x="1221029" y="4333607"/>
                <a:ext cx="2450158" cy="461665"/>
              </a:xfrm>
              <a:prstGeom prst="rect">
                <a:avLst/>
              </a:prstGeom>
              <a:blipFill>
                <a:blip r:embed="rId4"/>
                <a:stretch>
                  <a:fillRect b="-7895"/>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7" name="Прямоугольник 6"/>
              <p:cNvSpPr/>
              <p:nvPr/>
            </p:nvSpPr>
            <p:spPr>
              <a:xfrm>
                <a:off x="4916142" y="5101428"/>
                <a:ext cx="2511970" cy="561564"/>
              </a:xfrm>
              <a:prstGeom prst="rect">
                <a:avLst/>
              </a:prstGeom>
            </p:spPr>
            <p:txBody>
              <a:bodyPr wrap="none">
                <a:spAutoFit/>
              </a:bodyPr>
              <a:lstStyle/>
              <a:p>
                <a14:m>
                  <m:oMath xmlns:m="http://schemas.openxmlformats.org/officeDocument/2006/math">
                    <m:sSub>
                      <m:sSubPr>
                        <m:ctrlPr>
                          <a:rPr lang="ru-RU" i="1" smtClean="0">
                            <a:latin typeface="Cambria Math" panose="02040503050406030204" pitchFamily="18" charset="0"/>
                          </a:rPr>
                        </m:ctrlPr>
                      </m:sSubPr>
                      <m:e>
                        <m:r>
                          <a:rPr lang="en-US" i="1">
                            <a:latin typeface="Cambria Math" panose="02040503050406030204" pitchFamily="18" charset="0"/>
                          </a:rPr>
                          <m:t>𝑇</m:t>
                        </m:r>
                      </m:e>
                      <m:sub>
                        <m:r>
                          <a:rPr lang="en-US" b="0" i="1" smtClean="0">
                            <a:latin typeface="Cambria Math" panose="02040503050406030204" pitchFamily="18" charset="0"/>
                          </a:rPr>
                          <m:t>𝑔𝑟𝑎</m:t>
                        </m:r>
                      </m:sub>
                    </m:sSub>
                    <m:r>
                      <a:rPr lang="en-US" i="1">
                        <a:latin typeface="Cambria Math" panose="02040503050406030204" pitchFamily="18" charset="0"/>
                      </a:rPr>
                      <m:t>=</m:t>
                    </m:r>
                    <m:r>
                      <a:rPr lang="en-US" b="0" i="1" smtClean="0">
                        <a:latin typeface="Cambria Math" panose="02040503050406030204" pitchFamily="18" charset="0"/>
                      </a:rPr>
                      <m:t>15</m:t>
                    </m:r>
                    <m:r>
                      <a:rPr lang="en-US" i="1">
                        <a:latin typeface="Cambria Math" panose="02040503050406030204" pitchFamily="18" charset="0"/>
                      </a:rPr>
                      <m:t>.</m:t>
                    </m:r>
                    <m:r>
                      <a:rPr lang="en-US" b="0" i="1" smtClean="0">
                        <a:latin typeface="Cambria Math" panose="02040503050406030204" pitchFamily="18" charset="0"/>
                      </a:rPr>
                      <m:t>8</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ru-RU" i="1">
                                    <a:latin typeface="Cambria Math" panose="02040503050406030204" pitchFamily="18" charset="0"/>
                                  </a:rPr>
                                  <m:t>1</m:t>
                                </m:r>
                                <m:r>
                                  <m:rPr>
                                    <m:sty m:val="p"/>
                                  </m:rPr>
                                  <a:rPr lang="el-GR" i="1">
                                    <a:latin typeface="Cambria Math" panose="02040503050406030204" pitchFamily="18" charset="0"/>
                                  </a:rPr>
                                  <m:t>μ</m:t>
                                </m:r>
                                <m:r>
                                  <a:rPr lang="en-US" i="1">
                                    <a:latin typeface="Cambria Math" panose="02040503050406030204" pitchFamily="18" charset="0"/>
                                  </a:rPr>
                                  <m:t>𝑚</m:t>
                                </m:r>
                              </m:num>
                              <m:den>
                                <m:r>
                                  <a:rPr lang="en-US" i="1">
                                    <a:latin typeface="Cambria Math" panose="02040503050406030204" pitchFamily="18" charset="0"/>
                                  </a:rPr>
                                  <m:t>𝑎</m:t>
                                </m:r>
                              </m:den>
                            </m:f>
                          </m:e>
                        </m:d>
                      </m:e>
                      <m:sup>
                        <m:r>
                          <a:rPr lang="en-US" i="1">
                            <a:latin typeface="Cambria Math" panose="02040503050406030204" pitchFamily="18" charset="0"/>
                          </a:rPr>
                          <m:t>0.06</m:t>
                        </m:r>
                      </m:sup>
                    </m:sSup>
                  </m:oMath>
                </a14:m>
                <a:r>
                  <a:rPr lang="en-US" dirty="0" smtClean="0"/>
                  <a:t>K</a:t>
                </a:r>
                <a:endParaRPr lang="ru-RU" dirty="0"/>
              </a:p>
            </p:txBody>
          </p:sp>
        </mc:Choice>
        <mc:Fallback xmlns="">
          <p:sp>
            <p:nvSpPr>
              <p:cNvPr id="7" name="Прямоугольник 6"/>
              <p:cNvSpPr>
                <a:spLocks noRot="1" noChangeAspect="1" noMove="1" noResize="1" noEditPoints="1" noAdjustHandles="1" noChangeArrowheads="1" noChangeShapeType="1" noTextEdit="1"/>
              </p:cNvSpPr>
              <p:nvPr/>
            </p:nvSpPr>
            <p:spPr>
              <a:xfrm>
                <a:off x="4916142" y="5101428"/>
                <a:ext cx="2511970" cy="561564"/>
              </a:xfrm>
              <a:prstGeom prst="rect">
                <a:avLst/>
              </a:prstGeom>
              <a:blipFill>
                <a:blip r:embed="rId5"/>
                <a:stretch>
                  <a:fillRect b="-5435"/>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5003521" y="4118226"/>
                <a:ext cx="2184957" cy="469231"/>
              </a:xfrm>
              <a:prstGeom prst="rect">
                <a:avLst/>
              </a:prstGeom>
              <a:noFill/>
            </p:spPr>
            <p:txBody>
              <a:bodyPr wrap="none" lIns="0" tIns="0" rIns="0" bIns="0" rtlCol="0">
                <a:spAutoFit/>
              </a:bodyPr>
              <a:lstStyle/>
              <a:p>
                <a14:m>
                  <m:oMath xmlns:m="http://schemas.openxmlformats.org/officeDocument/2006/math">
                    <m:sSub>
                      <m:sSubPr>
                        <m:ctrlPr>
                          <a:rPr lang="ru-RU"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𝑠𝑖𝑙</m:t>
                        </m:r>
                      </m:sub>
                    </m:sSub>
                    <m:r>
                      <a:rPr lang="en-US" b="0" i="1" smtClean="0">
                        <a:latin typeface="Cambria Math" panose="02040503050406030204" pitchFamily="18" charset="0"/>
                      </a:rPr>
                      <m:t>=13.6</m:t>
                    </m:r>
                    <m:sSup>
                      <m:sSupPr>
                        <m:ctrlPr>
                          <a:rPr lang="en-US" b="0" i="1" smtClean="0">
                            <a:latin typeface="Cambria Math" panose="02040503050406030204" pitchFamily="18" charset="0"/>
                          </a:rPr>
                        </m:ctrlPr>
                      </m:sSupPr>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ru-RU" b="0" i="1" smtClean="0">
                                    <a:latin typeface="Cambria Math" panose="02040503050406030204" pitchFamily="18" charset="0"/>
                                  </a:rPr>
                                  <m:t>1 </m:t>
                                </m:r>
                                <m:r>
                                  <m:rPr>
                                    <m:sty m:val="p"/>
                                  </m:rPr>
                                  <a:rPr lang="el-GR" b="0" i="1" smtClean="0">
                                    <a:latin typeface="Cambria Math" panose="02040503050406030204" pitchFamily="18" charset="0"/>
                                  </a:rPr>
                                  <m:t>μ</m:t>
                                </m:r>
                                <m:r>
                                  <a:rPr lang="en-US" b="0" i="1" smtClean="0">
                                    <a:latin typeface="Cambria Math" panose="02040503050406030204" pitchFamily="18" charset="0"/>
                                  </a:rPr>
                                  <m:t>𝑚</m:t>
                                </m:r>
                              </m:num>
                              <m:den>
                                <m:r>
                                  <a:rPr lang="en-US" b="0" i="1" smtClean="0">
                                    <a:latin typeface="Cambria Math" panose="02040503050406030204" pitchFamily="18" charset="0"/>
                                  </a:rPr>
                                  <m:t>𝑎</m:t>
                                </m:r>
                              </m:den>
                            </m:f>
                          </m:e>
                        </m:d>
                      </m:e>
                      <m:sup>
                        <m:r>
                          <a:rPr lang="en-US" b="0" i="1" smtClean="0">
                            <a:latin typeface="Cambria Math" panose="02040503050406030204" pitchFamily="18" charset="0"/>
                          </a:rPr>
                          <m:t>0.06</m:t>
                        </m:r>
                      </m:sup>
                    </m:sSup>
                  </m:oMath>
                </a14:m>
                <a:r>
                  <a:rPr lang="en-US" dirty="0" smtClean="0"/>
                  <a:t>K</a:t>
                </a:r>
                <a:endParaRPr lang="ru-RU" dirty="0"/>
              </a:p>
            </p:txBody>
          </p:sp>
        </mc:Choice>
        <mc:Fallback xmlns="">
          <p:sp>
            <p:nvSpPr>
              <p:cNvPr id="8" name="TextBox 7"/>
              <p:cNvSpPr txBox="1">
                <a:spLocks noRot="1" noChangeAspect="1" noMove="1" noResize="1" noEditPoints="1" noAdjustHandles="1" noChangeArrowheads="1" noChangeShapeType="1" noTextEdit="1"/>
              </p:cNvSpPr>
              <p:nvPr/>
            </p:nvSpPr>
            <p:spPr>
              <a:xfrm>
                <a:off x="5003521" y="4118226"/>
                <a:ext cx="2184957" cy="469231"/>
              </a:xfrm>
              <a:prstGeom prst="rect">
                <a:avLst/>
              </a:prstGeom>
              <a:blipFill>
                <a:blip r:embed="rId6"/>
                <a:stretch>
                  <a:fillRect r="-5587" b="-15584"/>
                </a:stretch>
              </a:blipFill>
            </p:spPr>
            <p:txBody>
              <a:bodyPr/>
              <a:lstStyle/>
              <a:p>
                <a:r>
                  <a:rPr lang="ru-RU">
                    <a:noFill/>
                  </a:rPr>
                  <a:t> </a:t>
                </a:r>
              </a:p>
            </p:txBody>
          </p:sp>
        </mc:Fallback>
      </mc:AlternateContent>
    </p:spTree>
    <p:extLst>
      <p:ext uri="{BB962C8B-B14F-4D97-AF65-F5344CB8AC3E}">
        <p14:creationId xmlns:p14="http://schemas.microsoft.com/office/powerpoint/2010/main" val="1468078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t>E</a:t>
            </a:r>
            <a:r>
              <a:rPr lang="en-US" dirty="0" smtClean="0"/>
              <a:t>nergy </a:t>
            </a:r>
            <a:r>
              <a:rPr lang="en-US" dirty="0"/>
              <a:t>balance</a:t>
            </a:r>
            <a:endParaRPr lang="ru-RU" dirty="0"/>
          </a:p>
        </p:txBody>
      </p:sp>
      <mc:AlternateContent xmlns:mc="http://schemas.openxmlformats.org/markup-compatibility/2006" xmlns:a14="http://schemas.microsoft.com/office/drawing/2010/main">
        <mc:Choice Requires="a14">
          <p:sp>
            <p:nvSpPr>
              <p:cNvPr id="3" name="Объект 2"/>
              <p:cNvSpPr>
                <a:spLocks noGrp="1"/>
              </p:cNvSpPr>
              <p:nvPr>
                <p:ph idx="1"/>
              </p:nvPr>
            </p:nvSpPr>
            <p:spPr/>
            <p:txBody>
              <a:bodyPr>
                <a:normAutofit/>
              </a:bodyPr>
              <a:lstStyle/>
              <a:p>
                <a:pPr marL="0" indent="0" algn="ctr">
                  <a:buNone/>
                </a:pPr>
                <a14:m>
                  <m:oMathPara xmlns:m="http://schemas.openxmlformats.org/officeDocument/2006/math">
                    <m:oMathParaPr>
                      <m:jc m:val="centerGroup"/>
                    </m:oMathParaPr>
                    <m:oMath xmlns:m="http://schemas.openxmlformats.org/officeDocument/2006/math">
                      <m:f>
                        <m:fPr>
                          <m:ctrlPr>
                            <a:rPr lang="ru-RU" sz="2400" i="1" smtClean="0">
                              <a:latin typeface="Cambria Math" panose="02040503050406030204" pitchFamily="18" charset="0"/>
                            </a:rPr>
                          </m:ctrlPr>
                        </m:fPr>
                        <m:num>
                          <m:sSup>
                            <m:sSupPr>
                              <m:ctrlPr>
                                <a:rPr lang="ru-RU" sz="2400" i="1" smtClean="0">
                                  <a:latin typeface="Cambria Math" panose="02040503050406030204" pitchFamily="18" charset="0"/>
                                </a:rPr>
                              </m:ctrlPr>
                            </m:sSupPr>
                            <m:e>
                              <m:r>
                                <a:rPr lang="en-US" sz="2400" b="0" i="1" smtClean="0">
                                  <a:latin typeface="Cambria Math" panose="02040503050406030204" pitchFamily="18" charset="0"/>
                                </a:rPr>
                                <m:t>𝑑𝐸</m:t>
                              </m:r>
                            </m:e>
                            <m:sup>
                              <m:r>
                                <a:rPr lang="en-US" sz="2400" b="0" i="1" smtClean="0">
                                  <a:latin typeface="Cambria Math" panose="02040503050406030204" pitchFamily="18" charset="0"/>
                                </a:rPr>
                                <m:t>𝑎𝑏𝑠</m:t>
                              </m:r>
                            </m:sup>
                          </m:sSup>
                        </m:num>
                        <m:den>
                          <m:r>
                            <a:rPr lang="en-US" sz="2400" b="0" i="1" smtClean="0">
                              <a:latin typeface="Cambria Math" panose="02040503050406030204" pitchFamily="18" charset="0"/>
                            </a:rPr>
                            <m:t>𝑑𝑡</m:t>
                          </m:r>
                        </m:den>
                      </m:f>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sSup>
                            <m:sSupPr>
                              <m:ctrlPr>
                                <a:rPr lang="ru-RU" sz="2400" i="1">
                                  <a:latin typeface="Cambria Math" panose="02040503050406030204" pitchFamily="18" charset="0"/>
                                </a:rPr>
                              </m:ctrlPr>
                            </m:sSupPr>
                            <m:e>
                              <m:r>
                                <a:rPr lang="en-US" sz="2400" i="1">
                                  <a:latin typeface="Cambria Math" panose="02040503050406030204" pitchFamily="18" charset="0"/>
                                </a:rPr>
                                <m:t>𝑑𝐸</m:t>
                              </m:r>
                            </m:e>
                            <m:sup>
                              <m:r>
                                <a:rPr lang="en-US" sz="2400" b="0" i="1" smtClean="0">
                                  <a:latin typeface="Cambria Math" panose="02040503050406030204" pitchFamily="18" charset="0"/>
                                </a:rPr>
                                <m:t>𝑟𝑎𝑑</m:t>
                              </m:r>
                            </m:sup>
                          </m:sSup>
                        </m:num>
                        <m:den>
                          <m:r>
                            <a:rPr lang="en-US" sz="2400" i="1">
                              <a:latin typeface="Cambria Math" panose="02040503050406030204" pitchFamily="18" charset="0"/>
                            </a:rPr>
                            <m:t>𝑑𝑡</m:t>
                          </m:r>
                        </m:den>
                      </m:f>
                    </m:oMath>
                  </m:oMathPara>
                </a14:m>
                <a:endParaRPr lang="ru-RU" sz="2400" dirty="0" smtClean="0"/>
              </a:p>
              <a:p>
                <a:pPr marL="0" indent="0" algn="ctr">
                  <a:buNone/>
                </a:pPr>
                <a:endParaRPr lang="en-US" sz="2400" dirty="0" smtClean="0"/>
              </a:p>
              <a:p>
                <a:pPr marL="0" indent="0" algn="ctr">
                  <a:buNone/>
                </a:pPr>
                <a14:m>
                  <m:oMathPara xmlns:m="http://schemas.openxmlformats.org/officeDocument/2006/math">
                    <m:oMathParaPr>
                      <m:jc m:val="centerGroup"/>
                    </m:oMathParaPr>
                    <m:oMath xmlns:m="http://schemas.openxmlformats.org/officeDocument/2006/math">
                      <m:f>
                        <m:fPr>
                          <m:ctrlPr>
                            <a:rPr lang="ru-RU" sz="2400" i="1">
                              <a:latin typeface="Cambria Math" panose="02040503050406030204" pitchFamily="18" charset="0"/>
                            </a:rPr>
                          </m:ctrlPr>
                        </m:fPr>
                        <m:num>
                          <m:sSup>
                            <m:sSupPr>
                              <m:ctrlPr>
                                <a:rPr lang="ru-RU" sz="2400" i="1">
                                  <a:latin typeface="Cambria Math" panose="02040503050406030204" pitchFamily="18" charset="0"/>
                                </a:rPr>
                              </m:ctrlPr>
                            </m:sSupPr>
                            <m:e>
                              <m:r>
                                <a:rPr lang="en-US" sz="2400" i="1">
                                  <a:latin typeface="Cambria Math" panose="02040503050406030204" pitchFamily="18" charset="0"/>
                                </a:rPr>
                                <m:t>𝑑𝐸</m:t>
                              </m:r>
                            </m:e>
                            <m:sup>
                              <m:r>
                                <a:rPr lang="en-US" sz="2400" i="1">
                                  <a:latin typeface="Cambria Math" panose="02040503050406030204" pitchFamily="18" charset="0"/>
                                </a:rPr>
                                <m:t>𝑎𝑏𝑠</m:t>
                              </m:r>
                            </m:sup>
                          </m:sSup>
                        </m:num>
                        <m:den>
                          <m:r>
                            <a:rPr lang="en-US" sz="2400" i="1">
                              <a:latin typeface="Cambria Math" panose="02040503050406030204" pitchFamily="18" charset="0"/>
                            </a:rPr>
                            <m:t>𝑑𝑡</m:t>
                          </m:r>
                        </m:den>
                      </m:f>
                      <m:r>
                        <a:rPr lang="ru-RU" sz="2400" b="0" i="1" smtClean="0">
                          <a:latin typeface="Cambria Math" panose="02040503050406030204" pitchFamily="18" charset="0"/>
                        </a:rPr>
                        <m:t>=</m:t>
                      </m:r>
                      <m:nary>
                        <m:naryPr>
                          <m:chr m:val="∬"/>
                          <m:limLoc m:val="undOvr"/>
                          <m:subHide m:val="on"/>
                          <m:supHide m:val="on"/>
                          <m:ctrlPr>
                            <a:rPr lang="ru-RU" sz="2400" b="0" i="1" smtClean="0">
                              <a:latin typeface="Cambria Math" panose="02040503050406030204" pitchFamily="18" charset="0"/>
                            </a:rPr>
                          </m:ctrlPr>
                        </m:naryPr>
                        <m:sub/>
                        <m:sup/>
                        <m:e>
                          <m:r>
                            <m:rPr>
                              <m:sty m:val="p"/>
                            </m:rPr>
                            <a:rPr lang="el-GR" sz="2400" i="1">
                              <a:latin typeface="Cambria Math" panose="02040503050406030204" pitchFamily="18" charset="0"/>
                              <a:ea typeface="Cambria Math" panose="02040503050406030204" pitchFamily="18" charset="0"/>
                            </a:rPr>
                            <m:t>π</m:t>
                          </m:r>
                          <m:sSup>
                            <m:sSupPr>
                              <m:ctrlPr>
                                <a:rPr lang="el-GR" sz="2400" i="1" smtClean="0">
                                  <a:latin typeface="Cambria Math" panose="02040503050406030204" pitchFamily="18" charset="0"/>
                                  <a:ea typeface="Cambria Math" panose="02040503050406030204" pitchFamily="18" charset="0"/>
                                </a:rPr>
                              </m:ctrlPr>
                            </m:sSupPr>
                            <m:e>
                              <m:r>
                                <a:rPr lang="en-US" sz="2400" b="0" i="1" smtClean="0">
                                  <a:latin typeface="Cambria Math" panose="02040503050406030204" pitchFamily="18" charset="0"/>
                                  <a:ea typeface="Cambria Math" panose="02040503050406030204" pitchFamily="18" charset="0"/>
                                </a:rPr>
                                <m:t>𝑎</m:t>
                              </m:r>
                            </m:e>
                            <m:sup>
                              <m:r>
                                <a:rPr lang="en-US" sz="2400" b="0" i="1" smtClean="0">
                                  <a:latin typeface="Cambria Math" panose="02040503050406030204" pitchFamily="18" charset="0"/>
                                  <a:ea typeface="Cambria Math" panose="02040503050406030204" pitchFamily="18" charset="0"/>
                                </a:rPr>
                                <m:t>2</m:t>
                              </m:r>
                            </m:sup>
                          </m:sSup>
                          <m:sSub>
                            <m:sSubPr>
                              <m:ctrlPr>
                                <a:rPr lang="el-GR" sz="240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𝑄</m:t>
                              </m:r>
                            </m:e>
                            <m:sub>
                              <m:r>
                                <a:rPr lang="en-US" sz="2400" b="0" i="1" smtClean="0">
                                  <a:latin typeface="Cambria Math" panose="02040503050406030204" pitchFamily="18" charset="0"/>
                                  <a:ea typeface="Cambria Math" panose="02040503050406030204" pitchFamily="18" charset="0"/>
                                </a:rPr>
                                <m:t>𝑎𝑏𝑠</m:t>
                              </m:r>
                            </m:sub>
                          </m:sSub>
                          <m:r>
                            <a:rPr lang="en-US" sz="2400" b="0" i="1" smtClean="0">
                              <a:latin typeface="Cambria Math" panose="02040503050406030204" pitchFamily="18" charset="0"/>
                              <a:ea typeface="Cambria Math" panose="02040503050406030204" pitchFamily="18" charset="0"/>
                            </a:rPr>
                            <m:t>(</m:t>
                          </m:r>
                          <m:r>
                            <m:rPr>
                              <m:sty m:val="p"/>
                            </m:rPr>
                            <a:rPr lang="el-GR" sz="2400" b="0" i="1" smtClean="0">
                              <a:latin typeface="Cambria Math" panose="02040503050406030204" pitchFamily="18" charset="0"/>
                              <a:ea typeface="Cambria Math" panose="02040503050406030204" pitchFamily="18" charset="0"/>
                            </a:rPr>
                            <m:t>λ</m:t>
                          </m:r>
                          <m:r>
                            <a:rPr lang="en-US" sz="2400" b="0" i="1" smtClean="0">
                              <a:latin typeface="Cambria Math" panose="02040503050406030204" pitchFamily="18" charset="0"/>
                              <a:ea typeface="Cambria Math" panose="02040503050406030204" pitchFamily="18" charset="0"/>
                            </a:rPr>
                            <m:t>)</m:t>
                          </m:r>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𝐼</m:t>
                              </m:r>
                            </m:e>
                            <m:sub>
                              <m:r>
                                <m:rPr>
                                  <m:sty m:val="p"/>
                                </m:rPr>
                                <a:rPr lang="el-GR" sz="2400" i="1">
                                  <a:latin typeface="Cambria Math" panose="02040503050406030204" pitchFamily="18" charset="0"/>
                                  <a:ea typeface="Cambria Math" panose="02040503050406030204" pitchFamily="18" charset="0"/>
                                </a:rPr>
                                <m:t>λ</m:t>
                              </m:r>
                            </m:sub>
                          </m:sSub>
                          <m:r>
                            <a:rPr lang="en-US" sz="2400" b="0" i="1" smtClean="0">
                              <a:latin typeface="Cambria Math" panose="02040503050406030204" pitchFamily="18" charset="0"/>
                              <a:ea typeface="Cambria Math" panose="02040503050406030204" pitchFamily="18" charset="0"/>
                            </a:rPr>
                            <m:t>𝑑</m:t>
                          </m:r>
                          <m:r>
                            <m:rPr>
                              <m:sty m:val="p"/>
                            </m:rPr>
                            <a:rPr lang="el-GR" sz="2400" i="1">
                              <a:latin typeface="Cambria Math" panose="02040503050406030204" pitchFamily="18" charset="0"/>
                              <a:ea typeface="Cambria Math" panose="02040503050406030204" pitchFamily="18" charset="0"/>
                            </a:rPr>
                            <m:t>λ</m:t>
                          </m:r>
                          <m:r>
                            <a:rPr lang="en-US" sz="2400" b="0" i="1" smtClean="0">
                              <a:latin typeface="Cambria Math" panose="02040503050406030204" pitchFamily="18" charset="0"/>
                              <a:ea typeface="Cambria Math" panose="02040503050406030204" pitchFamily="18" charset="0"/>
                            </a:rPr>
                            <m:t>𝑑</m:t>
                          </m:r>
                          <m:r>
                            <m:rPr>
                              <m:sty m:val="p"/>
                            </m:rPr>
                            <a:rPr lang="el-GR" sz="2400" b="0" i="1" smtClean="0">
                              <a:latin typeface="Cambria Math" panose="02040503050406030204" pitchFamily="18" charset="0"/>
                              <a:ea typeface="Cambria Math" panose="02040503050406030204" pitchFamily="18" charset="0"/>
                            </a:rPr>
                            <m:t>Ω</m:t>
                          </m:r>
                        </m:e>
                      </m:nary>
                    </m:oMath>
                  </m:oMathPara>
                </a14:m>
                <a:endParaRPr lang="en-US" sz="2400" dirty="0" smtClean="0"/>
              </a:p>
              <a:p>
                <a:pPr marL="0" indent="0" algn="ctr">
                  <a:buNone/>
                </a:pPr>
                <a14:m>
                  <m:oMathPara xmlns:m="http://schemas.openxmlformats.org/officeDocument/2006/math">
                    <m:oMathParaPr>
                      <m:jc m:val="centerGroup"/>
                    </m:oMathParaPr>
                    <m:oMath xmlns:m="http://schemas.openxmlformats.org/officeDocument/2006/math">
                      <m:f>
                        <m:fPr>
                          <m:ctrlPr>
                            <a:rPr lang="ru-RU" sz="2400" i="1">
                              <a:latin typeface="Cambria Math" panose="02040503050406030204" pitchFamily="18" charset="0"/>
                            </a:rPr>
                          </m:ctrlPr>
                        </m:fPr>
                        <m:num>
                          <m:sSup>
                            <m:sSupPr>
                              <m:ctrlPr>
                                <a:rPr lang="ru-RU" sz="2400" i="1" smtClean="0">
                                  <a:latin typeface="Cambria Math" panose="02040503050406030204" pitchFamily="18" charset="0"/>
                                </a:rPr>
                              </m:ctrlPr>
                            </m:sSupPr>
                            <m:e>
                              <m:r>
                                <a:rPr lang="en-US" sz="2400" i="1">
                                  <a:latin typeface="Cambria Math" panose="02040503050406030204" pitchFamily="18" charset="0"/>
                                </a:rPr>
                                <m:t>𝑑𝐸</m:t>
                              </m:r>
                            </m:e>
                            <m:sup>
                              <m:r>
                                <a:rPr lang="en-US" sz="2400" b="0" i="1" smtClean="0">
                                  <a:latin typeface="Cambria Math" panose="02040503050406030204" pitchFamily="18" charset="0"/>
                                </a:rPr>
                                <m:t>𝑟𝑎𝑑</m:t>
                              </m:r>
                            </m:sup>
                          </m:sSup>
                        </m:num>
                        <m:den>
                          <m:r>
                            <a:rPr lang="en-US" sz="2400" i="1">
                              <a:latin typeface="Cambria Math" panose="02040503050406030204" pitchFamily="18" charset="0"/>
                            </a:rPr>
                            <m:t>𝑑𝑡</m:t>
                          </m:r>
                        </m:den>
                      </m:f>
                      <m:r>
                        <a:rPr lang="ru-RU" sz="2400" i="1">
                          <a:latin typeface="Cambria Math" panose="02040503050406030204" pitchFamily="18" charset="0"/>
                        </a:rPr>
                        <m:t>=</m:t>
                      </m:r>
                      <m:r>
                        <a:rPr lang="en-US" sz="2400" b="0" i="1" smtClean="0">
                          <a:latin typeface="Cambria Math" panose="02040503050406030204" pitchFamily="18" charset="0"/>
                        </a:rPr>
                        <m:t>4</m:t>
                      </m:r>
                      <m:r>
                        <m:rPr>
                          <m:sty m:val="p"/>
                        </m:rPr>
                        <a:rPr lang="el-GR" sz="2400" i="1">
                          <a:latin typeface="Cambria Math" panose="02040503050406030204" pitchFamily="18" charset="0"/>
                          <a:ea typeface="Cambria Math" panose="02040503050406030204" pitchFamily="18" charset="0"/>
                        </a:rPr>
                        <m:t>π</m:t>
                      </m:r>
                      <m:sSup>
                        <m:sSupPr>
                          <m:ctrlPr>
                            <a:rPr lang="el-GR" sz="2400" i="1">
                              <a:latin typeface="Cambria Math" panose="02040503050406030204" pitchFamily="18" charset="0"/>
                              <a:ea typeface="Cambria Math" panose="02040503050406030204" pitchFamily="18" charset="0"/>
                            </a:rPr>
                          </m:ctrlPr>
                        </m:sSupPr>
                        <m:e>
                          <m:r>
                            <a:rPr lang="en-US" sz="2400" i="1">
                              <a:latin typeface="Cambria Math" panose="02040503050406030204" pitchFamily="18" charset="0"/>
                              <a:ea typeface="Cambria Math" panose="02040503050406030204" pitchFamily="18" charset="0"/>
                            </a:rPr>
                            <m:t>𝑎</m:t>
                          </m:r>
                        </m:e>
                        <m:sup>
                          <m:r>
                            <a:rPr lang="en-US" sz="2400" i="1">
                              <a:latin typeface="Cambria Math" panose="02040503050406030204" pitchFamily="18" charset="0"/>
                              <a:ea typeface="Cambria Math" panose="02040503050406030204" pitchFamily="18" charset="0"/>
                            </a:rPr>
                            <m:t>2</m:t>
                          </m:r>
                        </m:sup>
                      </m:sSup>
                      <m:nary>
                        <m:naryPr>
                          <m:limLoc m:val="undOvr"/>
                          <m:subHide m:val="on"/>
                          <m:supHide m:val="on"/>
                          <m:ctrlPr>
                            <a:rPr lang="ru-RU" sz="2400" i="1" smtClean="0">
                              <a:latin typeface="Cambria Math" panose="02040503050406030204" pitchFamily="18" charset="0"/>
                            </a:rPr>
                          </m:ctrlPr>
                        </m:naryPr>
                        <m:sub/>
                        <m:sup/>
                        <m:e>
                          <m:sSub>
                            <m:sSubPr>
                              <m:ctrlPr>
                                <a:rPr lang="en-US" sz="2400" i="1">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𝐵</m:t>
                              </m:r>
                            </m:e>
                            <m:sub>
                              <m:r>
                                <m:rPr>
                                  <m:sty m:val="p"/>
                                </m:rPr>
                                <a:rPr lang="el-GR" sz="2400" i="1">
                                  <a:latin typeface="Cambria Math" panose="02040503050406030204" pitchFamily="18" charset="0"/>
                                  <a:ea typeface="Cambria Math" panose="02040503050406030204" pitchFamily="18" charset="0"/>
                                </a:rPr>
                                <m:t>λ</m:t>
                              </m:r>
                            </m:sub>
                          </m:sSub>
                          <m:d>
                            <m:dPr>
                              <m:ctrlPr>
                                <a:rPr lang="en-US" sz="2400" b="0" i="1" smtClean="0">
                                  <a:latin typeface="Cambria Math" panose="02040503050406030204" pitchFamily="18" charset="0"/>
                                  <a:ea typeface="Cambria Math" panose="02040503050406030204" pitchFamily="18" charset="0"/>
                                </a:rPr>
                              </m:ctrlPr>
                            </m:dPr>
                            <m:e>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𝑇</m:t>
                                  </m:r>
                                </m:e>
                                <m:sub>
                                  <m:r>
                                    <a:rPr lang="en-US" sz="2400" b="0" i="1" smtClean="0">
                                      <a:latin typeface="Cambria Math" panose="02040503050406030204" pitchFamily="18" charset="0"/>
                                      <a:ea typeface="Cambria Math" panose="02040503050406030204" pitchFamily="18" charset="0"/>
                                    </a:rPr>
                                    <m:t>𝑑</m:t>
                                  </m:r>
                                </m:sub>
                              </m:sSub>
                            </m:e>
                          </m:d>
                        </m:e>
                      </m:nary>
                      <m:sSub>
                        <m:sSubPr>
                          <m:ctrlPr>
                            <a:rPr lang="el-GR"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𝑄</m:t>
                          </m:r>
                        </m:e>
                        <m:sub>
                          <m:r>
                            <a:rPr lang="en-US" sz="2400" i="1">
                              <a:latin typeface="Cambria Math" panose="02040503050406030204" pitchFamily="18" charset="0"/>
                              <a:ea typeface="Cambria Math" panose="02040503050406030204" pitchFamily="18" charset="0"/>
                            </a:rPr>
                            <m:t>𝑎𝑏𝑠</m:t>
                          </m:r>
                        </m:sub>
                      </m:sSub>
                      <m:d>
                        <m:dPr>
                          <m:ctrlPr>
                            <a:rPr lang="en-US" sz="2400" i="1">
                              <a:latin typeface="Cambria Math" panose="02040503050406030204" pitchFamily="18" charset="0"/>
                              <a:ea typeface="Cambria Math" panose="02040503050406030204" pitchFamily="18" charset="0"/>
                            </a:rPr>
                          </m:ctrlPr>
                        </m:dPr>
                        <m:e>
                          <m:r>
                            <m:rPr>
                              <m:sty m:val="p"/>
                            </m:rPr>
                            <a:rPr lang="el-GR" sz="2400" i="1">
                              <a:latin typeface="Cambria Math" panose="02040503050406030204" pitchFamily="18" charset="0"/>
                              <a:ea typeface="Cambria Math" panose="02040503050406030204" pitchFamily="18" charset="0"/>
                            </a:rPr>
                            <m:t>λ</m:t>
                          </m:r>
                        </m:e>
                      </m:d>
                      <m:r>
                        <a:rPr lang="en-US" sz="2400" i="1">
                          <a:latin typeface="Cambria Math" panose="02040503050406030204" pitchFamily="18" charset="0"/>
                          <a:ea typeface="Cambria Math" panose="02040503050406030204" pitchFamily="18" charset="0"/>
                        </a:rPr>
                        <m:t>𝑑</m:t>
                      </m:r>
                      <m:r>
                        <m:rPr>
                          <m:sty m:val="p"/>
                        </m:rPr>
                        <a:rPr lang="el-GR" sz="2400" i="1">
                          <a:latin typeface="Cambria Math" panose="02040503050406030204" pitchFamily="18" charset="0"/>
                          <a:ea typeface="Cambria Math" panose="02040503050406030204" pitchFamily="18" charset="0"/>
                        </a:rPr>
                        <m:t>λ</m:t>
                      </m:r>
                    </m:oMath>
                  </m:oMathPara>
                </a14:m>
                <a:endParaRPr lang="ru-RU" sz="2400" dirty="0" smtClean="0"/>
              </a:p>
              <a:p>
                <a:pPr marL="0" indent="0" algn="ctr">
                  <a:buNone/>
                </a:pPr>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𝑄</m:t>
                        </m:r>
                      </m:e>
                      <m:sub>
                        <m:r>
                          <a:rPr lang="en-US" sz="2400" b="0" i="1" smtClean="0">
                            <a:latin typeface="Cambria Math" panose="02040503050406030204" pitchFamily="18" charset="0"/>
                          </a:rPr>
                          <m:t>𝑎𝑏𝑠</m:t>
                        </m:r>
                      </m:sub>
                    </m:sSub>
                    <m:r>
                      <a:rPr lang="ru-RU" sz="2400" b="0" i="1" smtClean="0">
                        <a:latin typeface="Cambria Math" panose="02040503050406030204" pitchFamily="18" charset="0"/>
                      </a:rPr>
                      <m:t>(</m:t>
                    </m:r>
                    <m:r>
                      <m:rPr>
                        <m:sty m:val="p"/>
                      </m:rPr>
                      <a:rPr lang="el-GR" sz="2400" i="1">
                        <a:latin typeface="Cambria Math" panose="02040503050406030204" pitchFamily="18" charset="0"/>
                      </a:rPr>
                      <m:t>λ</m:t>
                    </m:r>
                    <m:r>
                      <a:rPr lang="ru-RU" sz="2400" b="0" i="1" smtClean="0">
                        <a:latin typeface="Cambria Math" panose="02040503050406030204" pitchFamily="18" charset="0"/>
                      </a:rPr>
                      <m:t>)</m:t>
                    </m:r>
                    <m:r>
                      <a:rPr lang="en-US" sz="2400" b="0" i="1" smtClean="0">
                        <a:latin typeface="Cambria Math" panose="02040503050406030204" pitchFamily="18" charset="0"/>
                      </a:rPr>
                      <m:t>=</m:t>
                    </m:r>
                    <m:d>
                      <m:dPr>
                        <m:begChr m:val="{"/>
                        <m:endChr m:val=""/>
                        <m:ctrlPr>
                          <a:rPr lang="en-US" sz="2400" b="0" i="1" smtClean="0">
                            <a:latin typeface="Cambria Math" panose="02040503050406030204" pitchFamily="18" charset="0"/>
                          </a:rPr>
                        </m:ctrlPr>
                      </m:dPr>
                      <m:e>
                        <m:eqArr>
                          <m:eqArrPr>
                            <m:ctrlPr>
                              <a:rPr lang="en-US" sz="2400" b="0" i="1" smtClean="0">
                                <a:latin typeface="Cambria Math" panose="02040503050406030204" pitchFamily="18" charset="0"/>
                              </a:rPr>
                            </m:ctrlPr>
                          </m:eqArrPr>
                          <m:e>
                            <m:r>
                              <a:rPr lang="en-US" sz="2400" b="0" i="1" smtClean="0">
                                <a:latin typeface="Cambria Math" panose="02040503050406030204" pitchFamily="18" charset="0"/>
                              </a:rPr>
                              <m:t>1, </m:t>
                            </m:r>
                            <m:r>
                              <m:rPr>
                                <m:sty m:val="p"/>
                              </m:rPr>
                              <a:rPr lang="el-GR" sz="2400" b="0" i="1" smtClean="0">
                                <a:latin typeface="Cambria Math" panose="02040503050406030204" pitchFamily="18" charset="0"/>
                              </a:rPr>
                              <m:t>λ</m:t>
                            </m:r>
                            <m:r>
                              <a:rPr lang="en-US" sz="2400" i="1">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2</m:t>
                            </m:r>
                            <m:r>
                              <m:rPr>
                                <m:sty m:val="p"/>
                              </m:rPr>
                              <a:rPr lang="el-GR" sz="2400" b="0" i="1" smtClean="0">
                                <a:latin typeface="Cambria Math" panose="02040503050406030204" pitchFamily="18" charset="0"/>
                                <a:ea typeface="Cambria Math" panose="02040503050406030204" pitchFamily="18" charset="0"/>
                              </a:rPr>
                              <m:t>π</m:t>
                            </m:r>
                            <m:r>
                              <a:rPr lang="en-US" sz="2400" b="0" i="1" smtClean="0">
                                <a:latin typeface="Cambria Math" panose="02040503050406030204" pitchFamily="18" charset="0"/>
                                <a:ea typeface="Cambria Math" panose="02040503050406030204" pitchFamily="18" charset="0"/>
                              </a:rPr>
                              <m:t>𝑎</m:t>
                            </m:r>
                          </m:e>
                          <m:e>
                            <m:f>
                              <m:fPr>
                                <m:ctrlPr>
                                  <a:rPr lang="en-US" sz="2400" i="1" smtClean="0">
                                    <a:latin typeface="Cambria Math" panose="02040503050406030204" pitchFamily="18" charset="0"/>
                                    <a:ea typeface="Cambria Math" panose="02040503050406030204" pitchFamily="18" charset="0"/>
                                  </a:rPr>
                                </m:ctrlPr>
                              </m:fPr>
                              <m:num>
                                <m:r>
                                  <a:rPr lang="en-US" sz="2400" i="1">
                                    <a:latin typeface="Cambria Math" panose="02040503050406030204" pitchFamily="18" charset="0"/>
                                  </a:rPr>
                                  <m:t>2</m:t>
                                </m:r>
                                <m:r>
                                  <m:rPr>
                                    <m:sty m:val="p"/>
                                  </m:rPr>
                                  <a:rPr lang="el-GR" sz="2400" i="1">
                                    <a:latin typeface="Cambria Math" panose="02040503050406030204" pitchFamily="18" charset="0"/>
                                    <a:ea typeface="Cambria Math" panose="02040503050406030204" pitchFamily="18" charset="0"/>
                                  </a:rPr>
                                  <m:t>π</m:t>
                                </m:r>
                                <m:r>
                                  <a:rPr lang="en-US" sz="2400" i="1">
                                    <a:latin typeface="Cambria Math" panose="02040503050406030204" pitchFamily="18" charset="0"/>
                                    <a:ea typeface="Cambria Math" panose="02040503050406030204" pitchFamily="18" charset="0"/>
                                  </a:rPr>
                                  <m:t>𝑎</m:t>
                                </m:r>
                              </m:num>
                              <m:den>
                                <m:r>
                                  <m:rPr>
                                    <m:sty m:val="p"/>
                                  </m:rPr>
                                  <a:rPr lang="el-GR" sz="2400" i="1">
                                    <a:latin typeface="Cambria Math" panose="02040503050406030204" pitchFamily="18" charset="0"/>
                                  </a:rPr>
                                  <m:t>λ</m:t>
                                </m:r>
                              </m:den>
                            </m:f>
                            <m:r>
                              <a:rPr lang="en-US" sz="2400" b="0" i="1" smtClean="0">
                                <a:latin typeface="Cambria Math" panose="02040503050406030204" pitchFamily="18" charset="0"/>
                                <a:ea typeface="Cambria Math" panose="02040503050406030204" pitchFamily="18" charset="0"/>
                              </a:rPr>
                              <m:t>,</m:t>
                            </m:r>
                            <m:r>
                              <m:rPr>
                                <m:sty m:val="p"/>
                              </m:rPr>
                              <a:rPr lang="el-GR" sz="2400" i="1">
                                <a:latin typeface="Cambria Math" panose="02040503050406030204" pitchFamily="18" charset="0"/>
                              </a:rPr>
                              <m:t>λ</m:t>
                            </m:r>
                            <m:r>
                              <a:rPr lang="en-US" sz="2400" b="0" i="1" smtClean="0">
                                <a:latin typeface="Cambria Math" panose="02040503050406030204" pitchFamily="18" charset="0"/>
                              </a:rPr>
                              <m:t>&gt;</m:t>
                            </m:r>
                            <m:r>
                              <a:rPr lang="en-US" sz="2400" i="1">
                                <a:latin typeface="Cambria Math" panose="02040503050406030204" pitchFamily="18" charset="0"/>
                                <a:ea typeface="Cambria Math" panose="02040503050406030204" pitchFamily="18" charset="0"/>
                              </a:rPr>
                              <m:t>2</m:t>
                            </m:r>
                            <m:r>
                              <m:rPr>
                                <m:sty m:val="p"/>
                              </m:rPr>
                              <a:rPr lang="el-GR" sz="2400" i="1">
                                <a:latin typeface="Cambria Math" panose="02040503050406030204" pitchFamily="18" charset="0"/>
                                <a:ea typeface="Cambria Math" panose="02040503050406030204" pitchFamily="18" charset="0"/>
                              </a:rPr>
                              <m:t>π</m:t>
                            </m:r>
                            <m:r>
                              <a:rPr lang="en-US" sz="2400" i="1">
                                <a:latin typeface="Cambria Math" panose="02040503050406030204" pitchFamily="18" charset="0"/>
                                <a:ea typeface="Cambria Math" panose="02040503050406030204" pitchFamily="18" charset="0"/>
                              </a:rPr>
                              <m:t>𝑎</m:t>
                            </m:r>
                          </m:e>
                        </m:eqArr>
                      </m:e>
                    </m:d>
                  </m:oMath>
                </a14:m>
                <a:r>
                  <a:rPr lang="ru-RU" sz="2400" dirty="0" smtClean="0"/>
                  <a:t> - </a:t>
                </a:r>
                <a:r>
                  <a:rPr lang="en-US" sz="2400" dirty="0"/>
                  <a:t>absorption efficiency</a:t>
                </a:r>
                <a:endParaRPr lang="ru-RU" sz="2400" dirty="0"/>
              </a:p>
            </p:txBody>
          </p:sp>
        </mc:Choice>
        <mc:Fallback xmlns="">
          <p:sp>
            <p:nvSpPr>
              <p:cNvPr id="3" name="Объект 2"/>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1972704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759</TotalTime>
  <Words>470</Words>
  <Application>Microsoft Office PowerPoint</Application>
  <PresentationFormat>Широкоэкранный</PresentationFormat>
  <Paragraphs>68</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Calibri</vt:lpstr>
      <vt:lpstr>Calibri Light</vt:lpstr>
      <vt:lpstr>Cambria Math</vt:lpstr>
      <vt:lpstr>Symbol</vt:lpstr>
      <vt:lpstr>Тема Office</vt:lpstr>
      <vt:lpstr>Constraints on the number of primordial black holes due to interaction with dust</vt:lpstr>
      <vt:lpstr>Black hole types</vt:lpstr>
      <vt:lpstr>What is primordial black hole (PBH)?</vt:lpstr>
      <vt:lpstr>Evaporation of PBH</vt:lpstr>
      <vt:lpstr>Why is it interesting to study PBHs?</vt:lpstr>
      <vt:lpstr>Constraints on PBHs</vt:lpstr>
      <vt:lpstr>The goal</vt:lpstr>
      <vt:lpstr>Interstellar dust</vt:lpstr>
      <vt:lpstr>Energy balance</vt:lpstr>
      <vt:lpstr>Energy density and flux</vt:lpstr>
      <vt:lpstr>Results for the monochromatic mass function</vt:lpstr>
      <vt:lpstr>Results for lognormal distribution</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Астрофизические проявления первичных черных дыр в галактическом центре</dc:title>
  <dc:creator>Александр Мелихов</dc:creator>
  <cp:lastModifiedBy>Александр</cp:lastModifiedBy>
  <cp:revision>50</cp:revision>
  <dcterms:created xsi:type="dcterms:W3CDTF">2021-04-18T15:30:35Z</dcterms:created>
  <dcterms:modified xsi:type="dcterms:W3CDTF">2022-12-01T20:16:17Z</dcterms:modified>
</cp:coreProperties>
</file>