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7" r:id="rId1"/>
  </p:sldMasterIdLst>
  <p:notesMasterIdLst>
    <p:notesMasterId r:id="rId14"/>
  </p:notesMasterIdLst>
  <p:handoutMasterIdLst>
    <p:handoutMasterId r:id="rId15"/>
  </p:handoutMasterIdLst>
  <p:sldIdLst>
    <p:sldId id="262" r:id="rId2"/>
    <p:sldId id="324" r:id="rId3"/>
    <p:sldId id="354" r:id="rId4"/>
    <p:sldId id="342" r:id="rId5"/>
    <p:sldId id="320" r:id="rId6"/>
    <p:sldId id="350" r:id="rId7"/>
    <p:sldId id="345" r:id="rId8"/>
    <p:sldId id="346" r:id="rId9"/>
    <p:sldId id="347" r:id="rId10"/>
    <p:sldId id="348" r:id="rId11"/>
    <p:sldId id="352"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2A7E"/>
    <a:srgbClr val="002774"/>
    <a:srgbClr val="0A0365"/>
    <a:srgbClr val="1306BA"/>
    <a:srgbClr val="03AD13"/>
    <a:srgbClr val="9900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4660"/>
  </p:normalViewPr>
  <p:slideViewPr>
    <p:cSldViewPr>
      <p:cViewPr>
        <p:scale>
          <a:sx n="90" d="100"/>
          <a:sy n="90" d="100"/>
        </p:scale>
        <p:origin x="-618" y="-3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75CB4C-5208-4395-B959-B6A773AD5D5E}" type="datetimeFigureOut">
              <a:rPr lang="ru-RU" smtClean="0"/>
              <a:pPr/>
              <a:t>29.11.2022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8B7873-E0D3-45CD-8A41-BA8E30322C07}" type="slidenum">
              <a:rPr lang="ru-RU" smtClean="0"/>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1793F-B65A-4CF6-A7B4-1821027F1055}" type="datetimeFigureOut">
              <a:rPr lang="ru-RU" smtClean="0"/>
              <a:pPr/>
              <a:t>29.11.2022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75107-A07D-4E24-AF79-23126F3DA272}" type="slidenum">
              <a:rPr lang="ru-RU" smtClean="0"/>
              <a:pPr/>
              <a:t>‹#›</a:t>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382C630-ECAB-4C8D-9D46-1AE7BAB17331}" type="slidenum">
              <a:rPr lang="ru-RU" altLang="ru-RU" smtClean="0">
                <a:latin typeface="Arial" charset="0"/>
              </a:rPr>
              <a:pPr/>
              <a:t>1</a:t>
            </a:fld>
            <a:endParaRPr lang="ru-RU" altLang="ru-RU" smtClean="0">
              <a:latin typeface="Arial" charset="0"/>
            </a:endParaRPr>
          </a:p>
        </p:txBody>
      </p:sp>
      <p:sp>
        <p:nvSpPr>
          <p:cNvPr id="28675" name="Rectangle 2"/>
          <p:cNvSpPr>
            <a:spLocks noGrp="1" noRot="1" noChangeAspect="1" noChangeArrowheads="1" noTextEdit="1"/>
          </p:cNvSpPr>
          <p:nvPr>
            <p:ph type="sldImg"/>
          </p:nvPr>
        </p:nvSpPr>
        <p:spPr>
          <a:xfrm>
            <a:off x="1144588" y="685800"/>
            <a:ext cx="4570412" cy="3427413"/>
          </a:xfrm>
          <a:ln/>
        </p:spPr>
      </p:sp>
      <p:sp>
        <p:nvSpPr>
          <p:cNvPr id="28676" name="Rectangle 3"/>
          <p:cNvSpPr>
            <a:spLocks noGrp="1" noChangeArrowheads="1"/>
          </p:cNvSpPr>
          <p:nvPr>
            <p:ph type="body" idx="1"/>
          </p:nvPr>
        </p:nvSpPr>
        <p:spPr>
          <a:noFill/>
          <a:ln/>
        </p:spPr>
        <p:txBody>
          <a:bodyPr/>
          <a:lstStyle/>
          <a:p>
            <a:pPr eaLnBrk="1" hangingPunct="1"/>
            <a:r>
              <a:rPr lang="en-US" altLang="ru-RU" smtClean="0">
                <a:latin typeface="Arial" charset="0"/>
                <a:ea typeface="ＭＳ Ｐゴシック" pitchFamily="34" charset="-128"/>
              </a:rPr>
              <a:t> For measuring the radii of excited states we proposed a method based on the analysis of the inelastic diffraction scattering.</a:t>
            </a:r>
            <a:r>
              <a:rPr lang="ru-RU" altLang="ru-RU" smtClean="0">
                <a:latin typeface="Arial" charset="0"/>
                <a:ea typeface="ＭＳ Ｐゴシック" pitchFamily="34" charset="-128"/>
              </a:rPr>
              <a:t> </a:t>
            </a:r>
            <a:r>
              <a:rPr lang="en-US" altLang="ru-RU" smtClean="0">
                <a:latin typeface="Arial" charset="0"/>
                <a:ea typeface="ＭＳ Ｐゴシック" pitchFamily="34" charset="-128"/>
              </a:rPr>
              <a:t>We applied the model to studying the α- and </a:t>
            </a:r>
            <a:r>
              <a:rPr lang="en-US" altLang="ru-RU" baseline="30000" smtClean="0">
                <a:latin typeface="Arial" charset="0"/>
                <a:ea typeface="ＭＳ Ｐゴシック" pitchFamily="34" charset="-128"/>
              </a:rPr>
              <a:t>3</a:t>
            </a:r>
            <a:r>
              <a:rPr lang="en-US" altLang="ru-RU" smtClean="0">
                <a:latin typeface="Arial" charset="0"/>
                <a:ea typeface="ＭＳ Ｐゴシック" pitchFamily="34" charset="-128"/>
              </a:rPr>
              <a:t>He-scattering on </a:t>
            </a:r>
            <a:r>
              <a:rPr lang="en-US" altLang="ru-RU" baseline="30000" smtClean="0">
                <a:latin typeface="Arial" charset="0"/>
                <a:ea typeface="ＭＳ Ｐゴシック" pitchFamily="34" charset="-128"/>
              </a:rPr>
              <a:t>12</a:t>
            </a:r>
            <a:r>
              <a:rPr lang="en-US" altLang="ru-RU" smtClean="0">
                <a:latin typeface="Arial" charset="0"/>
                <a:ea typeface="ＭＳ Ｐゴシック" pitchFamily="34" charset="-128"/>
              </a:rPr>
              <a:t>C. The analysis allowed determining the enhanced radii of some excited states in </a:t>
            </a:r>
            <a:r>
              <a:rPr lang="en-US" altLang="ru-RU" baseline="30000" smtClean="0">
                <a:latin typeface="Arial" charset="0"/>
                <a:ea typeface="ＭＳ Ｐゴシック" pitchFamily="34" charset="-128"/>
              </a:rPr>
              <a:t>12</a:t>
            </a:r>
            <a:r>
              <a:rPr lang="en-US" altLang="ru-RU" smtClean="0">
                <a:latin typeface="Arial" charset="0"/>
                <a:ea typeface="ＭＳ Ｐゴシック" pitchFamily="34" charset="-128"/>
              </a:rPr>
              <a:t>C including the famous Hoyle state (0</a:t>
            </a:r>
            <a:r>
              <a:rPr lang="en-US" altLang="ru-RU" baseline="30000" smtClean="0">
                <a:latin typeface="Arial" charset="0"/>
                <a:ea typeface="ＭＳ Ｐゴシック" pitchFamily="34" charset="-128"/>
              </a:rPr>
              <a:t>+</a:t>
            </a:r>
            <a:r>
              <a:rPr lang="en-US" altLang="ru-RU" smtClean="0">
                <a:latin typeface="Arial" charset="0"/>
                <a:ea typeface="ＭＳ Ｐゴシック" pitchFamily="34" charset="-128"/>
              </a:rPr>
              <a:t>, E* = 7.65 MeV).</a:t>
            </a:r>
            <a:r>
              <a:rPr lang="ru-RU" altLang="ru-RU" smtClean="0">
                <a:latin typeface="Arial" charset="0"/>
                <a:ea typeface="ＭＳ Ｐゴシック" pitchFamily="34" charset="-128"/>
              </a:rPr>
              <a:t> </a:t>
            </a:r>
            <a:r>
              <a:rPr lang="en-US" altLang="ru-RU" smtClean="0">
                <a:latin typeface="Arial" charset="0"/>
                <a:ea typeface="ＭＳ Ｐゴシック" pitchFamily="34" charset="-128"/>
              </a:rPr>
              <a:t>Besides the diffraction method the inelastic nuclear rainbow scattering also can be used for measuring the radii of unstable states. The enhancement of the radius of the excited state is detected by the shift of the inelastic rainbow minimum relatively the elastic one. The application of this approach to the inelastic scattering leading to excitation of the Hoyle state gave results  consistent with those obtained by the diffraction method.</a:t>
            </a:r>
            <a:r>
              <a:rPr lang="ru-RU" altLang="ru-RU" smtClean="0">
                <a:latin typeface="Arial" charset="0"/>
                <a:ea typeface="ＭＳ Ｐゴシック" pitchFamily="34" charset="-128"/>
              </a:rPr>
              <a:t> </a:t>
            </a:r>
            <a:r>
              <a:rPr lang="en-US" altLang="ru-RU" smtClean="0">
                <a:latin typeface="Arial" charset="0"/>
                <a:ea typeface="ＭＳ Ｐゴシック" pitchFamily="34" charset="-128"/>
              </a:rPr>
              <a:t>Considerable attention has been drawn to the studies of α-cluster states in </a:t>
            </a:r>
            <a:r>
              <a:rPr lang="en-US" altLang="ru-RU" baseline="30000" smtClean="0">
                <a:latin typeface="Arial" charset="0"/>
                <a:ea typeface="ＭＳ Ｐゴシック" pitchFamily="34" charset="-128"/>
              </a:rPr>
              <a:t>12</a:t>
            </a:r>
            <a:r>
              <a:rPr lang="en-US" altLang="ru-RU" smtClean="0">
                <a:latin typeface="Arial" charset="0"/>
                <a:ea typeface="ＭＳ Ｐゴシック" pitchFamily="34" charset="-128"/>
              </a:rPr>
              <a:t>C, especially the second 0</a:t>
            </a:r>
            <a:r>
              <a:rPr lang="en-US" altLang="ru-RU" baseline="30000" smtClean="0">
                <a:latin typeface="Arial" charset="0"/>
                <a:ea typeface="ＭＳ Ｐゴシック" pitchFamily="34" charset="-128"/>
              </a:rPr>
              <a:t>+</a:t>
            </a:r>
            <a:r>
              <a:rPr lang="en-US" altLang="ru-RU" smtClean="0">
                <a:latin typeface="Arial" charset="0"/>
                <a:ea typeface="ＭＳ Ｐゴシック" pitchFamily="34" charset="-128"/>
              </a:rPr>
              <a:t> state, at E</a:t>
            </a:r>
            <a:r>
              <a:rPr lang="en-US" altLang="ru-RU" baseline="-25000" smtClean="0">
                <a:latin typeface="Arial" charset="0"/>
                <a:ea typeface="ＭＳ Ｐゴシック" pitchFamily="34" charset="-128"/>
              </a:rPr>
              <a:t>x</a:t>
            </a:r>
            <a:r>
              <a:rPr lang="en-US" altLang="ru-RU" smtClean="0">
                <a:latin typeface="Arial" charset="0"/>
                <a:ea typeface="ＭＳ Ｐゴシック" pitchFamily="34" charset="-128"/>
              </a:rPr>
              <a:t>= 7.65MeV (so called the Hoyle state).</a:t>
            </a:r>
            <a:r>
              <a:rPr lang="ru-RU" altLang="ru-RU" smtClean="0">
                <a:latin typeface="Arial" charset="0"/>
                <a:ea typeface="ＭＳ Ｐゴシック" pitchFamily="34" charset="-128"/>
              </a:rPr>
              <a:t> </a:t>
            </a:r>
          </a:p>
          <a:p>
            <a:pPr eaLnBrk="1" hangingPunct="1"/>
            <a:endParaRPr lang="ru-RU" altLang="ru-RU" smtClean="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FC75107-A07D-4E24-AF79-23126F3DA272}"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BD1CF45-FC72-4374-BD8A-0E8751654B0F}" type="datetime1">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728F7ED-7ED7-4513-A4EF-93B7D6BE3464}" type="datetime1">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604714-67A9-45DE-864B-E5555FB3004B}" type="datetime1">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fld id="{C36E161A-8536-4154-BD44-BC04B5B0295E}" type="datetime1">
              <a:rPr lang="ru-RU" altLang="ru-RU" smtClean="0"/>
              <a:pPr>
                <a:defRPr/>
              </a:pPr>
              <a:t>29.11.2022</a:t>
            </a:fld>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ABA06381-B920-40E8-8AEC-6DD13EACFBC0}"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AEEFD3-5A37-4E2A-BCBE-703287B3D32B}" type="datetime1">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8AC2F0E-EC4F-4FB4-8217-A3C8321B4659}" type="datetime1">
              <a:rPr lang="ru-RU" smtClean="0"/>
              <a:pPr/>
              <a:t>29.11.2022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B759EF4-19B1-4E3A-BBAD-B2DF7EE48DD3}" type="datetime1">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7B002E2-1E6C-4581-86B2-473EFDEFCC7E}" type="datetime1">
              <a:rPr lang="ru-RU" smtClean="0"/>
              <a:pPr/>
              <a:t>29.11.2022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049543-7463-4FE8-935A-73680B3651D0}" type="datetime1">
              <a:rPr lang="ru-RU" smtClean="0"/>
              <a:pPr/>
              <a:t>29.11.2022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7EC1B7-2471-495F-A643-41345C6D3B9D}" type="datetime1">
              <a:rPr lang="ru-RU" smtClean="0"/>
              <a:pPr/>
              <a:t>29.11.2022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500D80-F0AE-41A5-B07A-AC56D0EF9839}" type="datetime1">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DDA768C-B2C4-46F2-832B-35AD833F3EBB}" type="datetime1">
              <a:rPr lang="ru-RU" smtClean="0"/>
              <a:pPr/>
              <a:t>29.11.2022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20437-63E6-4E28-9372-8C4E9DF6C971}" type="datetime1">
              <a:rPr lang="ru-RU" smtClean="0"/>
              <a:pPr/>
              <a:t>29.11.2022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 id="21474839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ChangeArrowheads="1"/>
          </p:cNvSpPr>
          <p:nvPr/>
        </p:nvSpPr>
        <p:spPr bwMode="auto">
          <a:xfrm>
            <a:off x="1214414" y="857232"/>
            <a:ext cx="6572296" cy="1139825"/>
          </a:xfrm>
          <a:prstGeom prst="rect">
            <a:avLst/>
          </a:prstGeom>
          <a:noFill/>
          <a:ln w="9525">
            <a:noFill/>
            <a:miter lim="800000"/>
            <a:headEnd/>
            <a:tailEnd/>
          </a:ln>
        </p:spPr>
        <p:txBody>
          <a:bodyPr anchor="ctr" anchorCtr="1"/>
          <a:lstStyle/>
          <a:p>
            <a:pPr algn="ctr"/>
            <a:r>
              <a:rPr lang="en-US" altLang="ru-RU" sz="2000" b="1" dirty="0"/>
              <a:t>NATIONAL RESEARCH CENTRE "KURCHATOV INSTITUTE</a:t>
            </a:r>
            <a:r>
              <a:rPr lang="en-US" altLang="en-US" sz="2000" b="1" dirty="0"/>
              <a:t>“</a:t>
            </a:r>
            <a:endParaRPr lang="en-US" altLang="ru-RU" sz="2000" b="1" dirty="0"/>
          </a:p>
        </p:txBody>
      </p:sp>
      <p:sp>
        <p:nvSpPr>
          <p:cNvPr id="2051" name="Rectangle 8"/>
          <p:cNvSpPr>
            <a:spLocks noChangeArrowheads="1"/>
          </p:cNvSpPr>
          <p:nvPr/>
        </p:nvSpPr>
        <p:spPr bwMode="auto">
          <a:xfrm>
            <a:off x="142844" y="2786058"/>
            <a:ext cx="8483630" cy="1655762"/>
          </a:xfrm>
          <a:prstGeom prst="rect">
            <a:avLst/>
          </a:prstGeom>
          <a:noFill/>
          <a:ln w="9525">
            <a:noFill/>
            <a:miter lim="800000"/>
            <a:headEnd/>
            <a:tailEnd/>
          </a:ln>
        </p:spPr>
        <p:txBody>
          <a:bodyPr/>
          <a:lstStyle/>
          <a:p>
            <a:pPr marL="342900" indent="-342900" algn="ctr" eaLnBrk="0" hangingPunct="0">
              <a:spcBef>
                <a:spcPct val="20000"/>
              </a:spcBef>
            </a:pPr>
            <a:r>
              <a:rPr lang="ru-RU" altLang="ru-RU" sz="3600" b="1" dirty="0">
                <a:latin typeface="Times New Roman" pitchFamily="18" charset="0"/>
                <a:cs typeface="Times New Roman" pitchFamily="18" charset="0"/>
              </a:rPr>
              <a:t>   </a:t>
            </a:r>
            <a:r>
              <a:rPr lang="en-US" sz="3600" b="1" cap="all" dirty="0" smtClean="0"/>
              <a:t>Possible analogs of the Hoyle state in heavier 4N nuclei</a:t>
            </a:r>
            <a:endParaRPr lang="en-US" sz="3600" b="1" dirty="0" smtClean="0"/>
          </a:p>
          <a:p>
            <a:pPr marL="342900" indent="-342900" algn="ctr" eaLnBrk="0" hangingPunct="0">
              <a:spcBef>
                <a:spcPct val="20000"/>
              </a:spcBef>
            </a:pPr>
            <a:endParaRPr lang="ru-RU" altLang="ru-RU" sz="3600" b="1" dirty="0">
              <a:latin typeface="Times New Roman" pitchFamily="18" charset="0"/>
              <a:cs typeface="Times New Roman" pitchFamily="18" charset="0"/>
            </a:endParaRPr>
          </a:p>
        </p:txBody>
      </p:sp>
      <p:pic>
        <p:nvPicPr>
          <p:cNvPr id="2058" name="Picture 11"/>
          <p:cNvPicPr>
            <a:picLocks noChangeAspect="1" noChangeArrowheads="1"/>
          </p:cNvPicPr>
          <p:nvPr/>
        </p:nvPicPr>
        <p:blipFill>
          <a:blip r:embed="rId3" cstate="print"/>
          <a:srcRect/>
          <a:stretch>
            <a:fillRect/>
          </a:stretch>
        </p:blipFill>
        <p:spPr bwMode="auto">
          <a:xfrm>
            <a:off x="7534275" y="0"/>
            <a:ext cx="1609725" cy="925513"/>
          </a:xfrm>
          <a:prstGeom prst="rect">
            <a:avLst/>
          </a:prstGeom>
          <a:noFill/>
          <a:ln w="9525">
            <a:noFill/>
            <a:miter lim="800000"/>
            <a:headEnd/>
            <a:tailEnd/>
          </a:ln>
        </p:spPr>
      </p:pic>
      <p:pic>
        <p:nvPicPr>
          <p:cNvPr id="13" name="Picture 2" descr="https://yt3.ggpht.com/ytc/AAUvwnjHu6S1Tv6ddWIT1WZHJHyNEXMuPegkFN3E7LFvCw=s900-c-k-c0x00ffffff-no-rj"/>
          <p:cNvPicPr>
            <a:picLocks noChangeAspect="1" noChangeArrowheads="1"/>
          </p:cNvPicPr>
          <p:nvPr/>
        </p:nvPicPr>
        <p:blipFill>
          <a:blip r:embed="rId4" cstate="print"/>
          <a:srcRect/>
          <a:stretch>
            <a:fillRect/>
          </a:stretch>
        </p:blipFill>
        <p:spPr bwMode="auto">
          <a:xfrm>
            <a:off x="0" y="0"/>
            <a:ext cx="1357298" cy="1357298"/>
          </a:xfrm>
          <a:prstGeom prst="rect">
            <a:avLst/>
          </a:prstGeom>
          <a:noFill/>
        </p:spPr>
      </p:pic>
      <p:pic>
        <p:nvPicPr>
          <p:cNvPr id="35845" name="Picture 5"/>
          <p:cNvPicPr>
            <a:picLocks noChangeAspect="1" noChangeArrowheads="1"/>
          </p:cNvPicPr>
          <p:nvPr/>
        </p:nvPicPr>
        <p:blipFill>
          <a:blip r:embed="rId5"/>
          <a:srcRect/>
          <a:stretch>
            <a:fillRect/>
          </a:stretch>
        </p:blipFill>
        <p:spPr bwMode="auto">
          <a:xfrm>
            <a:off x="0" y="5640111"/>
            <a:ext cx="9144000" cy="12178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01156" cy="582594"/>
          </a:xfrm>
        </p:spPr>
        <p:txBody>
          <a:bodyPr>
            <a:normAutofit/>
          </a:bodyPr>
          <a:lstStyle/>
          <a:p>
            <a:r>
              <a:rPr lang="en-US" sz="3200" dirty="0" smtClean="0">
                <a:solidFill>
                  <a:srgbClr val="FF0000"/>
                </a:solidFill>
              </a:rPr>
              <a:t>6.73 </a:t>
            </a:r>
            <a:r>
              <a:rPr lang="en-US" sz="3200" dirty="0" err="1" smtClean="0">
                <a:solidFill>
                  <a:srgbClr val="FF0000"/>
                </a:solidFill>
              </a:rPr>
              <a:t>MeV</a:t>
            </a:r>
            <a:r>
              <a:rPr lang="en-US" sz="3200" dirty="0" smtClean="0">
                <a:solidFill>
                  <a:srgbClr val="FF0000"/>
                </a:solidFill>
              </a:rPr>
              <a:t> 0</a:t>
            </a:r>
            <a:r>
              <a:rPr lang="en-US" sz="3200" baseline="30000" dirty="0" smtClean="0">
                <a:solidFill>
                  <a:srgbClr val="FF0000"/>
                </a:solidFill>
              </a:rPr>
              <a:t>+</a:t>
            </a:r>
            <a:r>
              <a:rPr lang="en-US" sz="3200" dirty="0" smtClean="0">
                <a:solidFill>
                  <a:srgbClr val="FF0000"/>
                </a:solidFill>
              </a:rPr>
              <a:t> </a:t>
            </a:r>
            <a:r>
              <a:rPr lang="nn-NO" sz="3200" dirty="0" smtClean="0"/>
              <a:t>– 7.42 MeV 2</a:t>
            </a:r>
            <a:r>
              <a:rPr lang="nn-NO" sz="3200" baseline="30000" dirty="0" smtClean="0"/>
              <a:t>+</a:t>
            </a:r>
            <a:r>
              <a:rPr lang="nn-NO" sz="3200" dirty="0" smtClean="0"/>
              <a:t> – 9.03 MeV 4</a:t>
            </a:r>
            <a:r>
              <a:rPr lang="nn-NO" sz="3200" baseline="30000" dirty="0" smtClean="0"/>
              <a:t>+</a:t>
            </a:r>
            <a:endParaRPr lang="ru-RU" sz="3600" baseline="30000" dirty="0"/>
          </a:p>
        </p:txBody>
      </p:sp>
      <p:sp>
        <p:nvSpPr>
          <p:cNvPr id="6" name="Номер слайда 5"/>
          <p:cNvSpPr>
            <a:spLocks noGrp="1"/>
          </p:cNvSpPr>
          <p:nvPr>
            <p:ph type="sldNum" sz="quarter" idx="12"/>
          </p:nvPr>
        </p:nvSpPr>
        <p:spPr/>
        <p:txBody>
          <a:bodyPr/>
          <a:lstStyle/>
          <a:p>
            <a:pPr>
              <a:defRPr/>
            </a:pPr>
            <a:fld id="{ABA06381-B920-40E8-8AEC-6DD13EACFBC0}" type="slidenum">
              <a:rPr lang="ru-RU" altLang="ru-RU" smtClean="0"/>
              <a:pPr>
                <a:defRPr/>
              </a:pPr>
              <a:t>10</a:t>
            </a:fld>
            <a:endParaRPr lang="ru-RU" altLang="ru-RU"/>
          </a:p>
        </p:txBody>
      </p:sp>
      <p:sp>
        <p:nvSpPr>
          <p:cNvPr id="7"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Band K</a:t>
            </a:r>
            <a:r>
              <a:rPr lang="el-GR" sz="2400" b="1" baseline="30000" dirty="0" smtClean="0">
                <a:solidFill>
                  <a:schemeClr val="bg1"/>
                </a:solidFill>
              </a:rPr>
              <a:t>π</a:t>
            </a:r>
            <a:r>
              <a:rPr lang="en-US" sz="2400" b="1" dirty="0" smtClean="0">
                <a:solidFill>
                  <a:schemeClr val="bg1"/>
                </a:solidFill>
              </a:rPr>
              <a:t> = 0</a:t>
            </a:r>
            <a:r>
              <a:rPr lang="en-US" sz="2400" b="1" baseline="30000" dirty="0" smtClean="0">
                <a:solidFill>
                  <a:schemeClr val="bg1"/>
                </a:solidFill>
              </a:rPr>
              <a:t>+</a:t>
            </a:r>
            <a:r>
              <a:rPr lang="en-US" sz="2400" b="1" baseline="-25000" dirty="0" smtClean="0">
                <a:solidFill>
                  <a:schemeClr val="bg1"/>
                </a:solidFill>
              </a:rPr>
              <a:t>2</a:t>
            </a:r>
            <a:endParaRPr lang="en-US" sz="2400" b="1" spc="-1" baseline="-25000" dirty="0">
              <a:solidFill>
                <a:schemeClr val="bg1"/>
              </a:solidFill>
              <a:uFill>
                <a:solidFill>
                  <a:srgbClr val="FFFFFF"/>
                </a:solidFill>
              </a:uFill>
            </a:endParaRPr>
          </a:p>
        </p:txBody>
      </p:sp>
      <p:pic>
        <p:nvPicPr>
          <p:cNvPr id="8"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sp>
        <p:nvSpPr>
          <p:cNvPr id="12" name="TextBox 11"/>
          <p:cNvSpPr txBox="1"/>
          <p:nvPr/>
        </p:nvSpPr>
        <p:spPr>
          <a:xfrm>
            <a:off x="4582585" y="857232"/>
            <a:ext cx="2593531" cy="369332"/>
          </a:xfrm>
          <a:prstGeom prst="rect">
            <a:avLst/>
          </a:prstGeom>
          <a:noFill/>
        </p:spPr>
        <p:txBody>
          <a:bodyPr wrap="none" rtlCol="0">
            <a:spAutoFit/>
          </a:bodyPr>
          <a:lstStyle/>
          <a:p>
            <a:r>
              <a:rPr lang="ru-RU" b="1" dirty="0" smtClean="0"/>
              <a:t>𝑅</a:t>
            </a:r>
            <a:r>
              <a:rPr lang="en-US" b="1" baseline="-25000" dirty="0" smtClean="0"/>
              <a:t>rms</a:t>
            </a:r>
            <a:r>
              <a:rPr lang="en-US" b="1" dirty="0" smtClean="0"/>
              <a:t> (</a:t>
            </a:r>
            <a:r>
              <a:rPr lang="en-US" b="1" dirty="0" err="1" smtClean="0"/>
              <a:t>g.s</a:t>
            </a:r>
            <a:r>
              <a:rPr lang="en-US" b="1" dirty="0" smtClean="0"/>
              <a:t>.)= 2.87 ± 0.03 fm</a:t>
            </a:r>
            <a:endParaRPr lang="ru-RU" b="1" dirty="0"/>
          </a:p>
        </p:txBody>
      </p:sp>
      <p:pic>
        <p:nvPicPr>
          <p:cNvPr id="93186" name="Picture 2"/>
          <p:cNvPicPr>
            <a:picLocks noChangeAspect="1" noChangeArrowheads="1"/>
          </p:cNvPicPr>
          <p:nvPr/>
        </p:nvPicPr>
        <p:blipFill>
          <a:blip r:embed="rId3" cstate="print"/>
          <a:srcRect/>
          <a:stretch>
            <a:fillRect/>
          </a:stretch>
        </p:blipFill>
        <p:spPr bwMode="auto">
          <a:xfrm>
            <a:off x="0" y="785794"/>
            <a:ext cx="4385821" cy="3286148"/>
          </a:xfrm>
          <a:prstGeom prst="rect">
            <a:avLst/>
          </a:prstGeom>
          <a:noFill/>
          <a:ln w="9525">
            <a:noFill/>
            <a:miter lim="800000"/>
            <a:headEnd/>
            <a:tailEnd/>
          </a:ln>
          <a:effectLst/>
        </p:spPr>
      </p:pic>
      <p:sp>
        <p:nvSpPr>
          <p:cNvPr id="16" name="Прямоугольник 15"/>
          <p:cNvSpPr/>
          <p:nvPr/>
        </p:nvSpPr>
        <p:spPr>
          <a:xfrm>
            <a:off x="7154353" y="857232"/>
            <a:ext cx="1989647" cy="369332"/>
          </a:xfrm>
          <a:prstGeom prst="rect">
            <a:avLst/>
          </a:prstGeom>
        </p:spPr>
        <p:txBody>
          <a:bodyPr wrap="none">
            <a:spAutoFit/>
          </a:bodyPr>
          <a:lstStyle/>
          <a:p>
            <a:r>
              <a:rPr lang="ru-RU" b="1" dirty="0" smtClean="0">
                <a:solidFill>
                  <a:srgbClr val="FF0000"/>
                </a:solidFill>
              </a:rPr>
              <a:t>𝑅</a:t>
            </a:r>
            <a:r>
              <a:rPr lang="en-US" b="1" baseline="-25000" dirty="0" smtClean="0">
                <a:solidFill>
                  <a:srgbClr val="FF0000"/>
                </a:solidFill>
              </a:rPr>
              <a:t>rms</a:t>
            </a:r>
            <a:r>
              <a:rPr lang="en-US" b="1" dirty="0" smtClean="0">
                <a:solidFill>
                  <a:srgbClr val="FF0000"/>
                </a:solidFill>
              </a:rPr>
              <a:t>(6.73) ∼ 3.6 fm</a:t>
            </a:r>
            <a:endParaRPr lang="ru-RU" b="1" dirty="0">
              <a:solidFill>
                <a:srgbClr val="FF0000"/>
              </a:solidFill>
            </a:endParaRPr>
          </a:p>
        </p:txBody>
      </p:sp>
      <p:sp>
        <p:nvSpPr>
          <p:cNvPr id="18" name="Прямоугольник 17"/>
          <p:cNvSpPr/>
          <p:nvPr/>
        </p:nvSpPr>
        <p:spPr>
          <a:xfrm>
            <a:off x="142844" y="4572008"/>
            <a:ext cx="4714908" cy="2031325"/>
          </a:xfrm>
          <a:prstGeom prst="rect">
            <a:avLst/>
          </a:prstGeom>
        </p:spPr>
        <p:txBody>
          <a:bodyPr wrap="square">
            <a:spAutoFit/>
          </a:bodyPr>
          <a:lstStyle/>
          <a:p>
            <a:pPr algn="ctr"/>
            <a:endParaRPr lang="en-US" dirty="0" smtClean="0"/>
          </a:p>
          <a:p>
            <a:r>
              <a:rPr lang="en-US" dirty="0" smtClean="0">
                <a:solidFill>
                  <a:srgbClr val="FF0000"/>
                </a:solidFill>
              </a:rPr>
              <a:t>Perspectives</a:t>
            </a:r>
            <a:r>
              <a:rPr lang="en-US" dirty="0" smtClean="0"/>
              <a:t>: we need to check other high-lying 0</a:t>
            </a:r>
            <a:r>
              <a:rPr lang="en-US" baseline="30000" dirty="0" smtClean="0"/>
              <a:t>+</a:t>
            </a:r>
            <a:r>
              <a:rPr lang="en-US" dirty="0" smtClean="0"/>
              <a:t> states, new experimental data are needed</a:t>
            </a:r>
            <a:endParaRPr lang="ru-RU" dirty="0" smtClean="0"/>
          </a:p>
          <a:p>
            <a:endParaRPr lang="ru-RU" smtClean="0"/>
          </a:p>
          <a:p>
            <a:r>
              <a:rPr lang="en-US" smtClean="0"/>
              <a:t>Current </a:t>
            </a:r>
            <a:r>
              <a:rPr lang="en-US" dirty="0" smtClean="0"/>
              <a:t>results are published: </a:t>
            </a:r>
            <a:r>
              <a:rPr lang="da-DK" dirty="0" smtClean="0"/>
              <a:t>A.S. Demyanova et al., arXiv:2206.09475 (2022)</a:t>
            </a:r>
            <a:endParaRPr lang="en-US" dirty="0" smtClean="0"/>
          </a:p>
          <a:p>
            <a:pPr algn="ctr"/>
            <a:endParaRPr lang="ru-RU" dirty="0"/>
          </a:p>
        </p:txBody>
      </p:sp>
      <p:sp>
        <p:nvSpPr>
          <p:cNvPr id="10" name="Прямоугольник 9"/>
          <p:cNvSpPr/>
          <p:nvPr/>
        </p:nvSpPr>
        <p:spPr>
          <a:xfrm>
            <a:off x="4429124" y="1214422"/>
            <a:ext cx="4572000" cy="2308324"/>
          </a:xfrm>
          <a:prstGeom prst="rect">
            <a:avLst/>
          </a:prstGeom>
        </p:spPr>
        <p:txBody>
          <a:bodyPr>
            <a:spAutoFit/>
          </a:bodyPr>
          <a:lstStyle/>
          <a:p>
            <a:r>
              <a:rPr lang="en-US" dirty="0" smtClean="0">
                <a:solidFill>
                  <a:srgbClr val="1306BA"/>
                </a:solidFill>
              </a:rPr>
              <a:t>We obtained 25% radius increase for this state comparing to the </a:t>
            </a:r>
            <a:r>
              <a:rPr lang="en-US" dirty="0" err="1" smtClean="0">
                <a:solidFill>
                  <a:srgbClr val="1306BA"/>
                </a:solidFill>
              </a:rPr>
              <a:t>g.s</a:t>
            </a:r>
            <a:r>
              <a:rPr lang="en-US" dirty="0" smtClean="0">
                <a:solidFill>
                  <a:srgbClr val="1306BA"/>
                </a:solidFill>
              </a:rPr>
              <a:t>. radius.  </a:t>
            </a:r>
            <a:endParaRPr lang="ru-RU" dirty="0" smtClean="0">
              <a:solidFill>
                <a:srgbClr val="1306BA"/>
              </a:solidFill>
            </a:endParaRPr>
          </a:p>
          <a:p>
            <a:r>
              <a:rPr lang="en-US" dirty="0" smtClean="0">
                <a:solidFill>
                  <a:srgbClr val="FF0000"/>
                </a:solidFill>
              </a:rPr>
              <a:t>Practically the same increase we observed for the Hoyle state in </a:t>
            </a:r>
            <a:r>
              <a:rPr lang="en-US" baseline="30000" dirty="0" smtClean="0">
                <a:solidFill>
                  <a:srgbClr val="FF0000"/>
                </a:solidFill>
              </a:rPr>
              <a:t>12</a:t>
            </a:r>
            <a:r>
              <a:rPr lang="en-US" dirty="0" smtClean="0">
                <a:solidFill>
                  <a:srgbClr val="FF0000"/>
                </a:solidFill>
              </a:rPr>
              <a:t>C. </a:t>
            </a:r>
          </a:p>
          <a:p>
            <a:r>
              <a:rPr lang="en-US" dirty="0" smtClean="0"/>
              <a:t>The 6.73 </a:t>
            </a:r>
            <a:r>
              <a:rPr lang="en-US" dirty="0" err="1" smtClean="0"/>
              <a:t>MeV</a:t>
            </a:r>
            <a:r>
              <a:rPr lang="en-US" dirty="0" smtClean="0"/>
              <a:t> state is located 2 </a:t>
            </a:r>
            <a:r>
              <a:rPr lang="en-US" dirty="0" err="1" smtClean="0"/>
              <a:t>MeV</a:t>
            </a:r>
            <a:r>
              <a:rPr lang="en-US" dirty="0" smtClean="0"/>
              <a:t> above the 𝛼-emission threshold, so our result can be the argument for the possible alpha-condensate structure.</a:t>
            </a:r>
          </a:p>
        </p:txBody>
      </p:sp>
      <p:pic>
        <p:nvPicPr>
          <p:cNvPr id="52226" name="Picture 2"/>
          <p:cNvPicPr>
            <a:picLocks noChangeAspect="1" noChangeArrowheads="1"/>
          </p:cNvPicPr>
          <p:nvPr/>
        </p:nvPicPr>
        <p:blipFill>
          <a:blip r:embed="rId4"/>
          <a:srcRect/>
          <a:stretch>
            <a:fillRect/>
          </a:stretch>
        </p:blipFill>
        <p:spPr bwMode="auto">
          <a:xfrm>
            <a:off x="4929190" y="3571876"/>
            <a:ext cx="4154032" cy="3286124"/>
          </a:xfrm>
          <a:prstGeom prst="rect">
            <a:avLst/>
          </a:prstGeom>
          <a:noFill/>
          <a:ln w="9525">
            <a:noFill/>
            <a:miter lim="800000"/>
            <a:headEnd/>
            <a:tailEnd/>
          </a:ln>
          <a:effectLst/>
        </p:spPr>
      </p:pic>
      <p:pic>
        <p:nvPicPr>
          <p:cNvPr id="13" name="Picture 4" descr="The 6th international conference on particle physics and astrophysics"/>
          <p:cNvPicPr>
            <a:picLocks noChangeAspect="1" noChangeArrowheads="1"/>
          </p:cNvPicPr>
          <p:nvPr/>
        </p:nvPicPr>
        <p:blipFill>
          <a:blip r:embed="rId5"/>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ABA06381-B920-40E8-8AEC-6DD13EACFBC0}" type="slidenum">
              <a:rPr lang="ru-RU" altLang="ru-RU" smtClean="0"/>
              <a:pPr>
                <a:defRPr/>
              </a:pPr>
              <a:t>11</a:t>
            </a:fld>
            <a:endParaRPr lang="ru-RU" altLang="ru-RU"/>
          </a:p>
        </p:txBody>
      </p:sp>
      <p:sp>
        <p:nvSpPr>
          <p:cNvPr id="7"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Next goal – </a:t>
            </a:r>
            <a:r>
              <a:rPr lang="en-US" sz="2400" b="1" baseline="30000" dirty="0" smtClean="0">
                <a:solidFill>
                  <a:schemeClr val="bg1"/>
                </a:solidFill>
              </a:rPr>
              <a:t>24</a:t>
            </a:r>
            <a:r>
              <a:rPr lang="en-US" sz="2400" b="1" dirty="0" smtClean="0">
                <a:solidFill>
                  <a:schemeClr val="bg1"/>
                </a:solidFill>
              </a:rPr>
              <a:t>Mg</a:t>
            </a:r>
            <a:endParaRPr lang="en-US" sz="2400" b="1" spc="-1" baseline="-25000" dirty="0">
              <a:solidFill>
                <a:schemeClr val="bg1"/>
              </a:solidFill>
              <a:uFill>
                <a:solidFill>
                  <a:srgbClr val="FFFFFF"/>
                </a:solidFill>
              </a:uFill>
            </a:endParaRPr>
          </a:p>
        </p:txBody>
      </p:sp>
      <p:pic>
        <p:nvPicPr>
          <p:cNvPr id="8"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sp>
        <p:nvSpPr>
          <p:cNvPr id="18" name="Прямоугольник 17"/>
          <p:cNvSpPr/>
          <p:nvPr/>
        </p:nvSpPr>
        <p:spPr>
          <a:xfrm>
            <a:off x="142844" y="5000636"/>
            <a:ext cx="9001156" cy="2031325"/>
          </a:xfrm>
          <a:prstGeom prst="rect">
            <a:avLst/>
          </a:prstGeom>
        </p:spPr>
        <p:txBody>
          <a:bodyPr wrap="square">
            <a:spAutoFit/>
          </a:bodyPr>
          <a:lstStyle/>
          <a:p>
            <a:r>
              <a:rPr lang="en-US" dirty="0" smtClean="0">
                <a:solidFill>
                  <a:srgbClr val="333399"/>
                </a:solidFill>
              </a:rPr>
              <a:t>Currently no radius enhancement was observed for low-lying excited of </a:t>
            </a:r>
            <a:r>
              <a:rPr lang="en-US" baseline="30000" dirty="0" smtClean="0">
                <a:solidFill>
                  <a:srgbClr val="333399"/>
                </a:solidFill>
              </a:rPr>
              <a:t>24</a:t>
            </a:r>
            <a:r>
              <a:rPr lang="en-US" dirty="0" smtClean="0">
                <a:solidFill>
                  <a:srgbClr val="333399"/>
                </a:solidFill>
              </a:rPr>
              <a:t>Mg</a:t>
            </a:r>
          </a:p>
          <a:p>
            <a:r>
              <a:rPr lang="en-US" dirty="0" smtClean="0">
                <a:solidFill>
                  <a:srgbClr val="FF0000"/>
                </a:solidFill>
              </a:rPr>
              <a:t>Perspectives</a:t>
            </a:r>
            <a:r>
              <a:rPr lang="en-US" dirty="0" smtClean="0"/>
              <a:t>: we need to check other high-lying states, especially 0</a:t>
            </a:r>
            <a:r>
              <a:rPr lang="en-US" baseline="30000" dirty="0" smtClean="0"/>
              <a:t>+</a:t>
            </a:r>
            <a:r>
              <a:rPr lang="en-US" dirty="0" smtClean="0"/>
              <a:t> </a:t>
            </a:r>
          </a:p>
          <a:p>
            <a:r>
              <a:rPr lang="en-US" dirty="0" smtClean="0"/>
              <a:t>Our colleagues last results: </a:t>
            </a:r>
            <a:r>
              <a:rPr lang="en-US" i="1" dirty="0" smtClean="0"/>
              <a:t>Dong-Xi Wang et al., Chin. Phys. C (2022), to be published</a:t>
            </a:r>
            <a:r>
              <a:rPr lang="en-US" dirty="0" smtClean="0"/>
              <a:t>: A number of resonances up to 30 </a:t>
            </a:r>
            <a:r>
              <a:rPr lang="en-US" dirty="0" err="1" smtClean="0"/>
              <a:t>MeV</a:t>
            </a:r>
            <a:r>
              <a:rPr lang="en-US" dirty="0" smtClean="0"/>
              <a:t> excitation in </a:t>
            </a:r>
            <a:r>
              <a:rPr lang="en-US" baseline="30000" dirty="0" smtClean="0"/>
              <a:t>24</a:t>
            </a:r>
            <a:r>
              <a:rPr lang="en-US" dirty="0" smtClean="0"/>
              <a:t>Mg with the </a:t>
            </a:r>
            <a:r>
              <a:rPr lang="el-GR" dirty="0" smtClean="0"/>
              <a:t>α</a:t>
            </a:r>
            <a:r>
              <a:rPr lang="en-US" dirty="0" smtClean="0"/>
              <a:t>+</a:t>
            </a:r>
            <a:r>
              <a:rPr lang="en-US" baseline="30000" dirty="0" smtClean="0"/>
              <a:t>20</a:t>
            </a:r>
            <a:r>
              <a:rPr lang="en-US" dirty="0" smtClean="0"/>
              <a:t>Ne cluster configuration were observed, most of the states are decaying to </a:t>
            </a:r>
            <a:r>
              <a:rPr lang="en-US" baseline="30000" dirty="0" smtClean="0"/>
              <a:t>20</a:t>
            </a:r>
            <a:r>
              <a:rPr lang="en-US" dirty="0" smtClean="0"/>
              <a:t>Ne in the </a:t>
            </a:r>
            <a:r>
              <a:rPr lang="en-US" dirty="0" err="1" smtClean="0"/>
              <a:t>g.s</a:t>
            </a:r>
            <a:r>
              <a:rPr lang="en-US" dirty="0" smtClean="0"/>
              <a:t>. and two first excited states (experiment </a:t>
            </a:r>
            <a:r>
              <a:rPr lang="en-US" baseline="30000" dirty="0" smtClean="0"/>
              <a:t>16</a:t>
            </a:r>
            <a:r>
              <a:rPr lang="en-US" dirty="0" smtClean="0"/>
              <a:t>O(</a:t>
            </a:r>
            <a:r>
              <a:rPr lang="en-US" baseline="30000" dirty="0" smtClean="0"/>
              <a:t>12</a:t>
            </a:r>
            <a:r>
              <a:rPr lang="en-US" dirty="0" smtClean="0"/>
              <a:t>C,</a:t>
            </a:r>
            <a:r>
              <a:rPr lang="en-US" baseline="30000" dirty="0" smtClean="0"/>
              <a:t>24</a:t>
            </a:r>
            <a:r>
              <a:rPr lang="en-US" dirty="0" smtClean="0"/>
              <a:t>Mg-&gt;</a:t>
            </a:r>
            <a:r>
              <a:rPr lang="el-GR" dirty="0" smtClean="0"/>
              <a:t>α</a:t>
            </a:r>
            <a:r>
              <a:rPr lang="en-US" dirty="0" smtClean="0"/>
              <a:t>+</a:t>
            </a:r>
            <a:r>
              <a:rPr lang="en-US" baseline="30000" dirty="0" smtClean="0"/>
              <a:t>20</a:t>
            </a:r>
            <a:r>
              <a:rPr lang="en-US" dirty="0" smtClean="0"/>
              <a:t>Ne)</a:t>
            </a:r>
            <a:r>
              <a:rPr lang="el-GR" dirty="0" smtClean="0"/>
              <a:t>α</a:t>
            </a:r>
            <a:r>
              <a:rPr lang="en-US" dirty="0" smtClean="0"/>
              <a:t>).</a:t>
            </a:r>
          </a:p>
          <a:p>
            <a:pPr algn="ctr"/>
            <a:endParaRPr lang="ru-RU" dirty="0"/>
          </a:p>
        </p:txBody>
      </p:sp>
      <p:pic>
        <p:nvPicPr>
          <p:cNvPr id="13" name="Picture 4" descr="The 6th international conference on particle physics and astrophysics"/>
          <p:cNvPicPr>
            <a:picLocks noChangeAspect="1" noChangeArrowheads="1"/>
          </p:cNvPicPr>
          <p:nvPr/>
        </p:nvPicPr>
        <p:blipFill>
          <a:blip r:embed="rId3"/>
          <a:srcRect/>
          <a:stretch>
            <a:fillRect/>
          </a:stretch>
        </p:blipFill>
        <p:spPr bwMode="auto">
          <a:xfrm>
            <a:off x="8286776" y="-1"/>
            <a:ext cx="857224" cy="624549"/>
          </a:xfrm>
          <a:prstGeom prst="rect">
            <a:avLst/>
          </a:prstGeom>
          <a:solidFill>
            <a:srgbClr val="333399"/>
          </a:solidFill>
        </p:spPr>
      </p:pic>
      <p:sp>
        <p:nvSpPr>
          <p:cNvPr id="15" name="TextBox 14"/>
          <p:cNvSpPr txBox="1"/>
          <p:nvPr/>
        </p:nvSpPr>
        <p:spPr>
          <a:xfrm>
            <a:off x="2643174" y="428604"/>
            <a:ext cx="3759555" cy="369332"/>
          </a:xfrm>
          <a:prstGeom prst="rect">
            <a:avLst/>
          </a:prstGeom>
          <a:noFill/>
        </p:spPr>
        <p:txBody>
          <a:bodyPr wrap="none" rtlCol="0">
            <a:spAutoFit/>
          </a:bodyPr>
          <a:lstStyle/>
          <a:p>
            <a:r>
              <a:rPr lang="en-US" dirty="0" smtClean="0"/>
              <a:t>Preliminary results for low-lying states</a:t>
            </a:r>
            <a:endParaRPr lang="ru-RU" dirty="0"/>
          </a:p>
        </p:txBody>
      </p:sp>
      <p:pic>
        <p:nvPicPr>
          <p:cNvPr id="3" name="Picture 2" descr="C:\Users\Admin\Desktop\Danilov Work\ICCPA 2022\24Mg radii.jpg"/>
          <p:cNvPicPr>
            <a:picLocks noChangeAspect="1" noChangeArrowheads="1"/>
          </p:cNvPicPr>
          <p:nvPr/>
        </p:nvPicPr>
        <p:blipFill>
          <a:blip r:embed="rId4" cstate="print"/>
          <a:srcRect/>
          <a:stretch>
            <a:fillRect/>
          </a:stretch>
        </p:blipFill>
        <p:spPr bwMode="auto">
          <a:xfrm>
            <a:off x="1714480" y="857232"/>
            <a:ext cx="5468648" cy="381794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500034" y="642918"/>
            <a:ext cx="8001056" cy="6072230"/>
          </a:xfrm>
        </p:spPr>
        <p:txBody>
          <a:bodyPr>
            <a:normAutofit fontScale="85000" lnSpcReduction="20000"/>
          </a:bodyPr>
          <a:lstStyle/>
          <a:p>
            <a:pPr algn="just"/>
            <a:r>
              <a:rPr lang="en-US" sz="3200" dirty="0" smtClean="0"/>
              <a:t>The </a:t>
            </a:r>
            <a:r>
              <a:rPr lang="en-US" sz="3200" dirty="0" err="1" smtClean="0"/>
              <a:t>rms</a:t>
            </a:r>
            <a:r>
              <a:rPr lang="en-US" sz="3200" dirty="0" smtClean="0"/>
              <a:t> radii of </a:t>
            </a:r>
            <a:r>
              <a:rPr lang="en-US" sz="3200" baseline="30000" dirty="0" smtClean="0"/>
              <a:t>16</a:t>
            </a:r>
            <a:r>
              <a:rPr lang="en-US" sz="3200" dirty="0" smtClean="0"/>
              <a:t>O in a number of states with excitation energies up to 15.1 </a:t>
            </a:r>
            <a:r>
              <a:rPr lang="en-US" sz="3200" dirty="0" err="1" smtClean="0"/>
              <a:t>MeV</a:t>
            </a:r>
            <a:r>
              <a:rPr lang="en-US" sz="3200" dirty="0" smtClean="0"/>
              <a:t> were determined. No significant radius enhancement in any states was observed. </a:t>
            </a:r>
          </a:p>
          <a:p>
            <a:pPr algn="just"/>
            <a:r>
              <a:rPr lang="en-US" sz="3200" dirty="0" smtClean="0"/>
              <a:t>The 𝑟𝑚𝑠 radii of </a:t>
            </a:r>
            <a:r>
              <a:rPr lang="en-US" sz="3200" baseline="30000" dirty="0" smtClean="0"/>
              <a:t>20</a:t>
            </a:r>
            <a:r>
              <a:rPr lang="en-US" sz="3200" dirty="0" smtClean="0"/>
              <a:t>Ne in a number of states with excitation energies up to 7 </a:t>
            </a:r>
            <a:r>
              <a:rPr lang="en-US" sz="3200" dirty="0" err="1" smtClean="0"/>
              <a:t>MeV</a:t>
            </a:r>
            <a:r>
              <a:rPr lang="en-US" sz="3200" dirty="0" smtClean="0"/>
              <a:t> were determined. 20% radius enhancement was obtained for the K</a:t>
            </a:r>
            <a:r>
              <a:rPr lang="en-US" sz="3200" baseline="30000" dirty="0" smtClean="0"/>
              <a:t>𝜋</a:t>
            </a:r>
            <a:r>
              <a:rPr lang="en-US" sz="3200" dirty="0" smtClean="0"/>
              <a:t> = 0</a:t>
            </a:r>
            <a:r>
              <a:rPr lang="en-US" sz="3200" baseline="30000" dirty="0" smtClean="0"/>
              <a:t>−</a:t>
            </a:r>
            <a:r>
              <a:rPr lang="en-US" sz="3200" baseline="-25000" dirty="0" smtClean="0"/>
              <a:t>1</a:t>
            </a:r>
            <a:r>
              <a:rPr lang="en-US" sz="3200" dirty="0" smtClean="0"/>
              <a:t> band members. Moreover, our estimates of the radius of the 0</a:t>
            </a:r>
            <a:r>
              <a:rPr lang="en-US" sz="3200" baseline="30000" dirty="0" smtClean="0"/>
              <a:t>+</a:t>
            </a:r>
            <a:r>
              <a:rPr lang="en-US" sz="3200" baseline="-25000" dirty="0" smtClean="0"/>
              <a:t>2</a:t>
            </a:r>
            <a:r>
              <a:rPr lang="en-US" sz="3200" dirty="0" smtClean="0"/>
              <a:t> state, the head of the K</a:t>
            </a:r>
            <a:r>
              <a:rPr lang="en-US" sz="3200" baseline="30000" dirty="0" smtClean="0"/>
              <a:t>𝜋</a:t>
            </a:r>
            <a:r>
              <a:rPr lang="en-US" sz="3200" dirty="0" smtClean="0"/>
              <a:t> = 0</a:t>
            </a:r>
            <a:r>
              <a:rPr lang="en-US" sz="3200" baseline="30000" dirty="0" smtClean="0"/>
              <a:t>+</a:t>
            </a:r>
            <a:r>
              <a:rPr lang="en-US" sz="3200" baseline="-25000" dirty="0" smtClean="0"/>
              <a:t>2</a:t>
            </a:r>
            <a:r>
              <a:rPr lang="en-US" sz="3200" dirty="0" smtClean="0"/>
              <a:t> band, showed 25% radius increase. Obtained result can speak in favor of possible 𝛼-condensate structure of the 0</a:t>
            </a:r>
            <a:r>
              <a:rPr lang="en-US" sz="3200" baseline="30000" dirty="0" smtClean="0"/>
              <a:t>+</a:t>
            </a:r>
            <a:r>
              <a:rPr lang="en-US" sz="3200" baseline="-25000" dirty="0" smtClean="0"/>
              <a:t>2</a:t>
            </a:r>
            <a:r>
              <a:rPr lang="en-US" sz="3200" dirty="0" smtClean="0"/>
              <a:t> state</a:t>
            </a:r>
          </a:p>
          <a:p>
            <a:pPr algn="just"/>
            <a:r>
              <a:rPr lang="en-US" sz="3200" dirty="0" smtClean="0"/>
              <a:t>Preliminary results for the </a:t>
            </a:r>
            <a:r>
              <a:rPr lang="en-US" sz="3200" baseline="30000" dirty="0" smtClean="0"/>
              <a:t>24</a:t>
            </a:r>
            <a:r>
              <a:rPr lang="en-US" sz="3200" dirty="0" smtClean="0"/>
              <a:t>Mg - no significant radius enhancement in any states was observed, analysis is in process</a:t>
            </a:r>
          </a:p>
          <a:p>
            <a:pPr algn="just"/>
            <a:r>
              <a:rPr lang="en-US" sz="3200" dirty="0" smtClean="0"/>
              <a:t>Next goal – </a:t>
            </a:r>
            <a:r>
              <a:rPr lang="en-US" sz="3200" baseline="30000" dirty="0" smtClean="0"/>
              <a:t>28</a:t>
            </a:r>
            <a:r>
              <a:rPr lang="en-US" sz="3200" dirty="0" smtClean="0"/>
              <a:t>Si</a:t>
            </a:r>
          </a:p>
          <a:p>
            <a:pPr algn="just"/>
            <a:endParaRPr lang="ru-RU" dirty="0">
              <a:solidFill>
                <a:srgbClr val="FF0000"/>
              </a:solidFill>
            </a:endParaRPr>
          </a:p>
        </p:txBody>
      </p:sp>
      <p:sp>
        <p:nvSpPr>
          <p:cNvPr id="5"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Conclusions</a:t>
            </a:r>
            <a:endParaRPr lang="en-US" sz="2400" b="1" spc="-1" dirty="0">
              <a:solidFill>
                <a:schemeClr val="bg1"/>
              </a:solidFill>
              <a:uFill>
                <a:solidFill>
                  <a:srgbClr val="FFFFFF"/>
                </a:solidFill>
              </a:uFill>
            </a:endParaRPr>
          </a:p>
        </p:txBody>
      </p:sp>
      <p:pic>
        <p:nvPicPr>
          <p:cNvPr id="6"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sp>
        <p:nvSpPr>
          <p:cNvPr id="11" name="Номер слайда 10"/>
          <p:cNvSpPr>
            <a:spLocks noGrp="1"/>
          </p:cNvSpPr>
          <p:nvPr>
            <p:ph type="sldNum" sz="quarter" idx="12"/>
          </p:nvPr>
        </p:nvSpPr>
        <p:spPr>
          <a:xfrm>
            <a:off x="0" y="6492875"/>
            <a:ext cx="2133600" cy="365125"/>
          </a:xfrm>
        </p:spPr>
        <p:txBody>
          <a:bodyPr/>
          <a:lstStyle/>
          <a:p>
            <a:pPr algn="l"/>
            <a:fld id="{725C68B6-61C2-468F-89AB-4B9F7531AA68}" type="slidenum">
              <a:rPr lang="ru-RU" sz="1600" smtClean="0">
                <a:solidFill>
                  <a:schemeClr val="bg1">
                    <a:lumMod val="95000"/>
                  </a:schemeClr>
                </a:solidFill>
              </a:rPr>
              <a:pPr algn="l"/>
              <a:t>12</a:t>
            </a:fld>
            <a:endParaRPr lang="ru-RU" sz="1600" dirty="0">
              <a:solidFill>
                <a:schemeClr val="bg1">
                  <a:lumMod val="95000"/>
                </a:schemeClr>
              </a:solidFill>
            </a:endParaRPr>
          </a:p>
        </p:txBody>
      </p:sp>
      <p:pic>
        <p:nvPicPr>
          <p:cNvPr id="7" name="Picture 4" descr="The 6th international conference on particle physics and astrophysics"/>
          <p:cNvPicPr>
            <a:picLocks noChangeAspect="1" noChangeArrowheads="1"/>
          </p:cNvPicPr>
          <p:nvPr/>
        </p:nvPicPr>
        <p:blipFill>
          <a:blip r:embed="rId3"/>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18"/>
          <p:cNvSpPr txBox="1">
            <a:spLocks noChangeArrowheads="1"/>
          </p:cNvSpPr>
          <p:nvPr/>
        </p:nvSpPr>
        <p:spPr bwMode="auto">
          <a:xfrm>
            <a:off x="0" y="3495636"/>
            <a:ext cx="4500562" cy="2862322"/>
          </a:xfrm>
          <a:prstGeom prst="rect">
            <a:avLst/>
          </a:prstGeom>
          <a:noFill/>
          <a:ln w="9525">
            <a:noFill/>
            <a:miter lim="800000"/>
            <a:headEnd/>
            <a:tailEnd/>
          </a:ln>
        </p:spPr>
        <p:txBody>
          <a:bodyPr wrap="square">
            <a:spAutoFit/>
          </a:bodyPr>
          <a:lstStyle/>
          <a:p>
            <a:r>
              <a:rPr lang="en-US" sz="2000" dirty="0" smtClean="0"/>
              <a:t>* Through the Hoyle state, elements heavier than </a:t>
            </a:r>
            <a:r>
              <a:rPr lang="en-US" sz="2000" baseline="30000" dirty="0" smtClean="0"/>
              <a:t>12</a:t>
            </a:r>
            <a:r>
              <a:rPr lang="en-US" sz="2000" dirty="0" smtClean="0"/>
              <a:t>C are formed in the Universe</a:t>
            </a:r>
          </a:p>
          <a:p>
            <a:r>
              <a:rPr lang="en-US" sz="2000" dirty="0" smtClean="0"/>
              <a:t>* Hoyle's state is not described within the shell model.</a:t>
            </a:r>
          </a:p>
          <a:p>
            <a:r>
              <a:rPr lang="en-US" sz="2000" dirty="0" smtClean="0"/>
              <a:t>* The structure of the state is unknown</a:t>
            </a:r>
          </a:p>
          <a:p>
            <a:pPr>
              <a:buFont typeface="Arial" charset="0"/>
              <a:buChar char="•"/>
            </a:pPr>
            <a:r>
              <a:rPr lang="en-US" sz="2000" dirty="0" smtClean="0"/>
              <a:t>A prototype of the α-condensate state?</a:t>
            </a:r>
          </a:p>
          <a:p>
            <a:pPr>
              <a:buFont typeface="Arial" charset="0"/>
              <a:buChar char="•"/>
            </a:pPr>
            <a:r>
              <a:rPr lang="en-US" sz="2000" dirty="0" smtClean="0">
                <a:solidFill>
                  <a:srgbClr val="FF0000"/>
                </a:solidFill>
              </a:rPr>
              <a:t>*</a:t>
            </a:r>
            <a:r>
              <a:rPr lang="en-US" sz="2000" dirty="0" smtClean="0"/>
              <a:t> </a:t>
            </a:r>
            <a:r>
              <a:rPr lang="en-US" sz="2000" b="1" dirty="0" smtClean="0">
                <a:solidFill>
                  <a:srgbClr val="FF0000"/>
                </a:solidFill>
              </a:rPr>
              <a:t>Increased radius is predicted within many theoretical models</a:t>
            </a:r>
            <a:endParaRPr lang="en-US" sz="2400" dirty="0">
              <a:solidFill>
                <a:schemeClr val="accent2"/>
              </a:solidFill>
            </a:endParaRPr>
          </a:p>
        </p:txBody>
      </p:sp>
      <p:sp>
        <p:nvSpPr>
          <p:cNvPr id="1029" name="Rectangle 19"/>
          <p:cNvSpPr>
            <a:spLocks noChangeArrowheads="1"/>
          </p:cNvSpPr>
          <p:nvPr/>
        </p:nvSpPr>
        <p:spPr bwMode="auto">
          <a:xfrm>
            <a:off x="0" y="2022475"/>
            <a:ext cx="184150" cy="366713"/>
          </a:xfrm>
          <a:prstGeom prst="rect">
            <a:avLst/>
          </a:prstGeom>
          <a:noFill/>
          <a:ln w="9525">
            <a:noFill/>
            <a:miter lim="800000"/>
            <a:headEnd/>
            <a:tailEnd/>
          </a:ln>
        </p:spPr>
        <p:txBody>
          <a:bodyPr wrap="none" anchor="ctr">
            <a:spAutoFit/>
          </a:bodyPr>
          <a:lstStyle/>
          <a:p>
            <a:pPr algn="l"/>
            <a:endParaRPr lang="ru-RU"/>
          </a:p>
        </p:txBody>
      </p:sp>
      <p:sp>
        <p:nvSpPr>
          <p:cNvPr id="1031" name="Номер слайда 16"/>
          <p:cNvSpPr>
            <a:spLocks noGrp="1"/>
          </p:cNvSpPr>
          <p:nvPr>
            <p:ph type="sldNum" sz="quarter" idx="12"/>
          </p:nvPr>
        </p:nvSpPr>
        <p:spPr>
          <a:xfrm>
            <a:off x="0" y="6381750"/>
            <a:ext cx="1357290" cy="476250"/>
          </a:xfrm>
          <a:noFill/>
        </p:spPr>
        <p:txBody>
          <a:bodyPr/>
          <a:lstStyle/>
          <a:p>
            <a:pPr algn="l"/>
            <a:fld id="{EC4C4988-8192-4BA8-86F7-9AE0511B9281}" type="slidenum">
              <a:rPr lang="ru-RU" sz="1600" smtClean="0">
                <a:solidFill>
                  <a:schemeClr val="bg1">
                    <a:lumMod val="95000"/>
                  </a:schemeClr>
                </a:solidFill>
              </a:rPr>
              <a:pPr algn="l"/>
              <a:t>2</a:t>
            </a:fld>
            <a:endParaRPr lang="ru-RU" sz="1600" dirty="0" smtClean="0">
              <a:solidFill>
                <a:schemeClr val="bg1">
                  <a:lumMod val="95000"/>
                </a:schemeClr>
              </a:solidFill>
            </a:endParaRPr>
          </a:p>
        </p:txBody>
      </p:sp>
      <p:pic>
        <p:nvPicPr>
          <p:cNvPr id="1032" name="Picture 17"/>
          <p:cNvPicPr>
            <a:picLocks noChangeAspect="1" noChangeArrowheads="1"/>
          </p:cNvPicPr>
          <p:nvPr/>
        </p:nvPicPr>
        <p:blipFill>
          <a:blip r:embed="rId2"/>
          <a:srcRect/>
          <a:stretch>
            <a:fillRect/>
          </a:stretch>
        </p:blipFill>
        <p:spPr bwMode="auto">
          <a:xfrm>
            <a:off x="642910" y="357166"/>
            <a:ext cx="2928938" cy="2981325"/>
          </a:xfrm>
          <a:prstGeom prst="rect">
            <a:avLst/>
          </a:prstGeom>
          <a:noFill/>
          <a:ln w="9525">
            <a:noFill/>
            <a:miter lim="800000"/>
            <a:headEnd/>
            <a:tailEnd/>
          </a:ln>
        </p:spPr>
      </p:pic>
      <p:sp>
        <p:nvSpPr>
          <p:cNvPr id="9"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7.65 </a:t>
            </a:r>
            <a:r>
              <a:rPr lang="en-US" sz="2400" b="1" dirty="0" err="1" smtClean="0">
                <a:solidFill>
                  <a:schemeClr val="bg1"/>
                </a:solidFill>
              </a:rPr>
              <a:t>MeV</a:t>
            </a:r>
            <a:r>
              <a:rPr lang="en-US" sz="2400" b="1" dirty="0" smtClean="0">
                <a:solidFill>
                  <a:schemeClr val="bg1"/>
                </a:solidFill>
              </a:rPr>
              <a:t> 0</a:t>
            </a:r>
            <a:r>
              <a:rPr lang="en-US" sz="2400" b="1" baseline="30000" dirty="0" smtClean="0">
                <a:solidFill>
                  <a:schemeClr val="bg1"/>
                </a:solidFill>
              </a:rPr>
              <a:t>+</a:t>
            </a:r>
            <a:r>
              <a:rPr lang="en-US" sz="2400" b="1" baseline="-25000" dirty="0" smtClean="0">
                <a:solidFill>
                  <a:schemeClr val="bg1"/>
                </a:solidFill>
              </a:rPr>
              <a:t>2</a:t>
            </a:r>
            <a:r>
              <a:rPr lang="en-US" sz="2400" b="1" dirty="0" smtClean="0">
                <a:solidFill>
                  <a:schemeClr val="bg1"/>
                </a:solidFill>
              </a:rPr>
              <a:t> state in </a:t>
            </a:r>
            <a:r>
              <a:rPr lang="en-US" sz="2400" b="1" baseline="30000" dirty="0" smtClean="0">
                <a:solidFill>
                  <a:schemeClr val="bg1"/>
                </a:solidFill>
              </a:rPr>
              <a:t>12</a:t>
            </a:r>
            <a:r>
              <a:rPr lang="en-US" sz="2400" b="1" dirty="0" smtClean="0">
                <a:solidFill>
                  <a:schemeClr val="bg1"/>
                </a:solidFill>
              </a:rPr>
              <a:t>C (Hoyle state)</a:t>
            </a:r>
          </a:p>
        </p:txBody>
      </p:sp>
      <p:pic>
        <p:nvPicPr>
          <p:cNvPr id="10" name="Picture 1"/>
          <p:cNvPicPr>
            <a:picLocks noChangeAspect="1" noChangeArrowheads="1"/>
          </p:cNvPicPr>
          <p:nvPr/>
        </p:nvPicPr>
        <p:blipFill>
          <a:blip r:embed="rId3" cstate="print"/>
          <a:srcRect/>
          <a:stretch>
            <a:fillRect/>
          </a:stretch>
        </p:blipFill>
        <p:spPr bwMode="auto">
          <a:xfrm>
            <a:off x="0" y="0"/>
            <a:ext cx="1928794" cy="368294"/>
          </a:xfrm>
          <a:prstGeom prst="rect">
            <a:avLst/>
          </a:prstGeom>
          <a:noFill/>
          <a:ln w="9525">
            <a:noFill/>
            <a:miter lim="800000"/>
            <a:headEnd/>
            <a:tailEnd/>
          </a:ln>
          <a:effectLst/>
        </p:spPr>
      </p:pic>
      <p:sp>
        <p:nvSpPr>
          <p:cNvPr id="13" name="TextBox 12"/>
          <p:cNvSpPr txBox="1"/>
          <p:nvPr/>
        </p:nvSpPr>
        <p:spPr>
          <a:xfrm>
            <a:off x="214282" y="6457890"/>
            <a:ext cx="8929718" cy="400110"/>
          </a:xfrm>
          <a:prstGeom prst="rect">
            <a:avLst/>
          </a:prstGeom>
          <a:noFill/>
        </p:spPr>
        <p:txBody>
          <a:bodyPr wrap="square" rtlCol="0">
            <a:spAutoFit/>
          </a:bodyPr>
          <a:lstStyle/>
          <a:p>
            <a:r>
              <a:rPr lang="en-US" sz="2000" dirty="0" smtClean="0"/>
              <a:t>* </a:t>
            </a:r>
            <a:r>
              <a:rPr lang="en-US" sz="2000" dirty="0" err="1" smtClean="0"/>
              <a:t>Stll</a:t>
            </a:r>
            <a:r>
              <a:rPr lang="en-US" sz="2000" dirty="0" smtClean="0"/>
              <a:t> actual </a:t>
            </a:r>
            <a:r>
              <a:rPr lang="en-US" sz="1400" dirty="0" smtClean="0"/>
              <a:t>K.C.W. Li et al. Phys. Rev. C 105, 024308  (2022) | T. </a:t>
            </a:r>
            <a:r>
              <a:rPr lang="en-US" sz="1400" dirty="0" err="1" smtClean="0"/>
              <a:t>Otsuka</a:t>
            </a:r>
            <a:r>
              <a:rPr lang="en-US" sz="1400" dirty="0" smtClean="0"/>
              <a:t> et al., Nature Comm. 13, 2234 (2022)</a:t>
            </a:r>
            <a:endParaRPr lang="ru-RU" sz="1400" dirty="0"/>
          </a:p>
        </p:txBody>
      </p:sp>
      <p:sp>
        <p:nvSpPr>
          <p:cNvPr id="12" name="TextBox 11"/>
          <p:cNvSpPr txBox="1"/>
          <p:nvPr/>
        </p:nvSpPr>
        <p:spPr>
          <a:xfrm>
            <a:off x="4577878" y="4357694"/>
            <a:ext cx="4566122" cy="3077766"/>
          </a:xfrm>
          <a:prstGeom prst="rect">
            <a:avLst/>
          </a:prstGeom>
          <a:noFill/>
        </p:spPr>
        <p:txBody>
          <a:bodyPr wrap="square" rtlCol="0">
            <a:spAutoFit/>
          </a:bodyPr>
          <a:lstStyle/>
          <a:p>
            <a:r>
              <a:rPr lang="en-US" sz="2000" b="1" dirty="0" smtClean="0">
                <a:solidFill>
                  <a:srgbClr val="FF0000"/>
                </a:solidFill>
              </a:rPr>
              <a:t>Our result: 2.9 fm; 60% probability of configuration with 3 </a:t>
            </a:r>
            <a:r>
              <a:rPr lang="el-GR" sz="2000" b="1" dirty="0" smtClean="0">
                <a:solidFill>
                  <a:srgbClr val="FF0000"/>
                </a:solidFill>
              </a:rPr>
              <a:t>α</a:t>
            </a:r>
            <a:r>
              <a:rPr lang="en-US" sz="2000" b="1" dirty="0" smtClean="0">
                <a:solidFill>
                  <a:srgbClr val="FF0000"/>
                </a:solidFill>
              </a:rPr>
              <a:t>-clusters on the lowest s-orbit</a:t>
            </a:r>
          </a:p>
          <a:p>
            <a:r>
              <a:rPr lang="en-US" sz="2000" dirty="0" smtClean="0">
                <a:solidFill>
                  <a:srgbClr val="1306BA"/>
                </a:solidFill>
              </a:rPr>
              <a:t>Calculations from first principles: 2.8 fm</a:t>
            </a:r>
          </a:p>
          <a:p>
            <a:r>
              <a:rPr lang="en-US" sz="2000" dirty="0" smtClean="0">
                <a:solidFill>
                  <a:srgbClr val="1306BA"/>
                </a:solidFill>
              </a:rPr>
              <a:t>(difference between radii of the </a:t>
            </a:r>
            <a:r>
              <a:rPr lang="en-US" sz="2000" dirty="0" err="1" smtClean="0">
                <a:solidFill>
                  <a:srgbClr val="1306BA"/>
                </a:solidFill>
              </a:rPr>
              <a:t>g.s</a:t>
            </a:r>
            <a:r>
              <a:rPr lang="en-US" sz="2000" dirty="0" smtClean="0">
                <a:solidFill>
                  <a:srgbClr val="1306BA"/>
                </a:solidFill>
              </a:rPr>
              <a:t>. and the Hoyle state – 0.36 fm) </a:t>
            </a:r>
            <a:r>
              <a:rPr lang="en-US" sz="1600" i="1" dirty="0" smtClean="0"/>
              <a:t>T. </a:t>
            </a:r>
            <a:r>
              <a:rPr lang="en-US" sz="1600" i="1" dirty="0" err="1" smtClean="0"/>
              <a:t>Otsuka</a:t>
            </a:r>
            <a:r>
              <a:rPr lang="en-US" sz="1600" i="1" dirty="0" smtClean="0"/>
              <a:t> et al., Nature Comm. 13, 2234 (2022)</a:t>
            </a:r>
            <a:endParaRPr lang="ru-RU" sz="1600" i="1" dirty="0" smtClean="0"/>
          </a:p>
          <a:p>
            <a:endParaRPr lang="en-US" dirty="0" smtClean="0">
              <a:solidFill>
                <a:srgbClr val="1306BA"/>
              </a:solidFill>
            </a:endParaRPr>
          </a:p>
          <a:p>
            <a:endParaRPr lang="en-US" dirty="0" smtClean="0">
              <a:solidFill>
                <a:srgbClr val="1306BA"/>
              </a:solidFill>
            </a:endParaRPr>
          </a:p>
          <a:p>
            <a:endParaRPr lang="ru-RU" dirty="0">
              <a:solidFill>
                <a:srgbClr val="1306BA"/>
              </a:solidFill>
            </a:endParaRPr>
          </a:p>
        </p:txBody>
      </p:sp>
      <p:cxnSp>
        <p:nvCxnSpPr>
          <p:cNvPr id="15" name="Прямая соединительная линия 14"/>
          <p:cNvCxnSpPr/>
          <p:nvPr/>
        </p:nvCxnSpPr>
        <p:spPr>
          <a:xfrm rot="5400000" flipH="1" flipV="1">
            <a:off x="1500960" y="3356768"/>
            <a:ext cx="6000792"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2769" name="Picture 1"/>
          <p:cNvPicPr>
            <a:picLocks noChangeAspect="1" noChangeArrowheads="1"/>
          </p:cNvPicPr>
          <p:nvPr/>
        </p:nvPicPr>
        <p:blipFill>
          <a:blip r:embed="rId4"/>
          <a:srcRect/>
          <a:stretch>
            <a:fillRect/>
          </a:stretch>
        </p:blipFill>
        <p:spPr bwMode="auto">
          <a:xfrm>
            <a:off x="4572000" y="857232"/>
            <a:ext cx="4476750" cy="3505200"/>
          </a:xfrm>
          <a:prstGeom prst="rect">
            <a:avLst/>
          </a:prstGeom>
          <a:solidFill>
            <a:srgbClr val="0A0365"/>
          </a:solidFill>
          <a:ln w="9525">
            <a:noFill/>
            <a:miter lim="800000"/>
            <a:headEnd/>
            <a:tailEnd/>
          </a:ln>
          <a:effectLst/>
        </p:spPr>
      </p:pic>
      <p:sp>
        <p:nvSpPr>
          <p:cNvPr id="16" name="TextBox 15"/>
          <p:cNvSpPr txBox="1"/>
          <p:nvPr/>
        </p:nvSpPr>
        <p:spPr>
          <a:xfrm>
            <a:off x="4643438" y="571480"/>
            <a:ext cx="2262158" cy="369332"/>
          </a:xfrm>
          <a:prstGeom prst="rect">
            <a:avLst/>
          </a:prstGeom>
          <a:noFill/>
        </p:spPr>
        <p:txBody>
          <a:bodyPr wrap="none" rtlCol="0">
            <a:spAutoFit/>
          </a:bodyPr>
          <a:lstStyle/>
          <a:p>
            <a:r>
              <a:rPr lang="en-US" dirty="0" smtClean="0"/>
              <a:t>R</a:t>
            </a:r>
            <a:r>
              <a:rPr lang="en-US" baseline="-25000" dirty="0" smtClean="0"/>
              <a:t>rms</a:t>
            </a:r>
            <a:r>
              <a:rPr lang="en-US" dirty="0" smtClean="0"/>
              <a:t> of the Hoyle state</a:t>
            </a:r>
            <a:endParaRPr lang="ru-RU" dirty="0"/>
          </a:p>
        </p:txBody>
      </p:sp>
      <p:pic>
        <p:nvPicPr>
          <p:cNvPr id="14" name="Picture 4" descr="The 6th international conference on particle physics and astrophysics"/>
          <p:cNvPicPr>
            <a:picLocks noChangeAspect="1" noChangeArrowheads="1"/>
          </p:cNvPicPr>
          <p:nvPr/>
        </p:nvPicPr>
        <p:blipFill>
          <a:blip r:embed="rId5"/>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p:cNvGraphicFramePr>
            <a:graphicFrameLocks noChangeAspect="1"/>
          </p:cNvGraphicFramePr>
          <p:nvPr>
            <p:ph sz="half" idx="1"/>
          </p:nvPr>
        </p:nvGraphicFramePr>
        <p:xfrm>
          <a:off x="755650" y="1773238"/>
          <a:ext cx="1800225" cy="755650"/>
        </p:xfrm>
        <a:graphic>
          <a:graphicData uri="http://schemas.openxmlformats.org/presentationml/2006/ole">
            <p:oleObj spid="_x0000_s52226" name="Equation" r:id="rId3" imgW="1117600" imgH="469900" progId="">
              <p:embed/>
            </p:oleObj>
          </a:graphicData>
        </a:graphic>
      </p:graphicFrame>
      <p:graphicFrame>
        <p:nvGraphicFramePr>
          <p:cNvPr id="41988" name="Object 4"/>
          <p:cNvGraphicFramePr>
            <a:graphicFrameLocks noChangeAspect="1"/>
          </p:cNvGraphicFramePr>
          <p:nvPr>
            <p:ph sz="quarter" idx="2"/>
          </p:nvPr>
        </p:nvGraphicFramePr>
        <p:xfrm>
          <a:off x="5148263" y="1844675"/>
          <a:ext cx="2232025" cy="692150"/>
        </p:xfrm>
        <a:graphic>
          <a:graphicData uri="http://schemas.openxmlformats.org/presentationml/2006/ole">
            <p:oleObj spid="_x0000_s52227" name="Equation" r:id="rId4" imgW="1269449" imgH="393529" progId="">
              <p:embed/>
            </p:oleObj>
          </a:graphicData>
        </a:graphic>
      </p:graphicFrame>
      <p:sp>
        <p:nvSpPr>
          <p:cNvPr id="41989" name="Text Box 5"/>
          <p:cNvSpPr txBox="1">
            <a:spLocks noChangeArrowheads="1"/>
          </p:cNvSpPr>
          <p:nvPr/>
        </p:nvSpPr>
        <p:spPr bwMode="auto">
          <a:xfrm>
            <a:off x="0" y="765175"/>
            <a:ext cx="9144000" cy="396875"/>
          </a:xfrm>
          <a:prstGeom prst="rect">
            <a:avLst/>
          </a:prstGeom>
          <a:noFill/>
          <a:ln w="9525">
            <a:noFill/>
            <a:miter lim="800000"/>
            <a:headEnd/>
            <a:tailEnd/>
          </a:ln>
          <a:effectLst/>
        </p:spPr>
        <p:txBody>
          <a:bodyPr>
            <a:spAutoFit/>
          </a:bodyPr>
          <a:lstStyle/>
          <a:p>
            <a:r>
              <a:rPr lang="en-US" sz="2000" b="1" dirty="0">
                <a:solidFill>
                  <a:srgbClr val="FF0000"/>
                </a:solidFill>
                <a:latin typeface="Arial" pitchFamily="34" charset="0"/>
              </a:rPr>
              <a:t>Diffraction radii are determined from minima (maxima) positions in d</a:t>
            </a:r>
            <a:r>
              <a:rPr lang="el-GR" sz="2000" b="1" dirty="0">
                <a:solidFill>
                  <a:srgbClr val="FF0000"/>
                </a:solidFill>
                <a:latin typeface="Arial" pitchFamily="34" charset="0"/>
                <a:cs typeface="Arial" pitchFamily="34" charset="0"/>
              </a:rPr>
              <a:t>σ</a:t>
            </a:r>
            <a:r>
              <a:rPr lang="en-US" sz="2000" b="1" dirty="0">
                <a:solidFill>
                  <a:srgbClr val="FF0000"/>
                </a:solidFill>
                <a:latin typeface="Arial" pitchFamily="34" charset="0"/>
                <a:cs typeface="Arial" pitchFamily="34" charset="0"/>
              </a:rPr>
              <a:t>/d</a:t>
            </a:r>
            <a:r>
              <a:rPr lang="el-GR" sz="2000" b="1" dirty="0">
                <a:solidFill>
                  <a:srgbClr val="FF0000"/>
                </a:solidFill>
                <a:latin typeface="Arial" pitchFamily="34" charset="0"/>
                <a:cs typeface="Arial" pitchFamily="34" charset="0"/>
              </a:rPr>
              <a:t>Ω</a:t>
            </a:r>
          </a:p>
        </p:txBody>
      </p:sp>
      <p:sp>
        <p:nvSpPr>
          <p:cNvPr id="41990" name="Text Box 6"/>
          <p:cNvSpPr txBox="1">
            <a:spLocks noChangeArrowheads="1"/>
          </p:cNvSpPr>
          <p:nvPr/>
        </p:nvSpPr>
        <p:spPr bwMode="auto">
          <a:xfrm>
            <a:off x="468313" y="1268413"/>
            <a:ext cx="2808287" cy="457200"/>
          </a:xfrm>
          <a:prstGeom prst="rect">
            <a:avLst/>
          </a:prstGeom>
          <a:noFill/>
          <a:ln w="9525">
            <a:noFill/>
            <a:miter lim="800000"/>
            <a:headEnd/>
            <a:tailEnd/>
          </a:ln>
          <a:effectLst/>
        </p:spPr>
        <p:txBody>
          <a:bodyPr>
            <a:spAutoFit/>
          </a:bodyPr>
          <a:lstStyle/>
          <a:p>
            <a:r>
              <a:rPr lang="en-US" sz="2400" b="1">
                <a:latin typeface="Arial" pitchFamily="34" charset="0"/>
              </a:rPr>
              <a:t>Elastic scattering</a:t>
            </a:r>
            <a:endParaRPr lang="ru-RU" sz="2400" b="1">
              <a:latin typeface="Arial" pitchFamily="34" charset="0"/>
            </a:endParaRPr>
          </a:p>
        </p:txBody>
      </p:sp>
      <p:sp>
        <p:nvSpPr>
          <p:cNvPr id="41991" name="Text Box 7"/>
          <p:cNvSpPr txBox="1">
            <a:spLocks noChangeArrowheads="1"/>
          </p:cNvSpPr>
          <p:nvPr/>
        </p:nvSpPr>
        <p:spPr bwMode="auto">
          <a:xfrm>
            <a:off x="4356100" y="1268413"/>
            <a:ext cx="4464050" cy="457200"/>
          </a:xfrm>
          <a:prstGeom prst="rect">
            <a:avLst/>
          </a:prstGeom>
          <a:noFill/>
          <a:ln w="9525">
            <a:noFill/>
            <a:miter lim="800000"/>
            <a:headEnd/>
            <a:tailEnd/>
          </a:ln>
          <a:effectLst/>
        </p:spPr>
        <p:txBody>
          <a:bodyPr>
            <a:spAutoFit/>
          </a:bodyPr>
          <a:lstStyle/>
          <a:p>
            <a:r>
              <a:rPr lang="en-US" sz="2400" b="1">
                <a:latin typeface="Arial" pitchFamily="34" charset="0"/>
              </a:rPr>
              <a:t>Inelastic scattering (0</a:t>
            </a:r>
            <a:r>
              <a:rPr lang="en-US" sz="2400" b="1" baseline="30000">
                <a:latin typeface="Arial" pitchFamily="34" charset="0"/>
              </a:rPr>
              <a:t>+</a:t>
            </a:r>
            <a:r>
              <a:rPr lang="en-US" sz="2400" b="1">
                <a:latin typeface="Arial" pitchFamily="34" charset="0"/>
              </a:rPr>
              <a:t> </a:t>
            </a:r>
            <a:r>
              <a:rPr lang="en-US" sz="2400" b="1">
                <a:latin typeface="Arial" pitchFamily="34" charset="0"/>
                <a:sym typeface="Wingdings" pitchFamily="2" charset="2"/>
              </a:rPr>
              <a:t> 0</a:t>
            </a:r>
            <a:r>
              <a:rPr lang="en-US" sz="2400" b="1" baseline="30000">
                <a:latin typeface="Arial" pitchFamily="34" charset="0"/>
                <a:sym typeface="Wingdings" pitchFamily="2" charset="2"/>
              </a:rPr>
              <a:t>+</a:t>
            </a:r>
            <a:r>
              <a:rPr lang="en-US" sz="2400" b="1">
                <a:latin typeface="Arial" pitchFamily="34" charset="0"/>
                <a:sym typeface="Wingdings" pitchFamily="2" charset="2"/>
              </a:rPr>
              <a:t>)</a:t>
            </a:r>
            <a:endParaRPr lang="ru-RU" sz="2400" b="1" baseline="30000">
              <a:latin typeface="Arial" pitchFamily="34" charset="0"/>
            </a:endParaRPr>
          </a:p>
        </p:txBody>
      </p:sp>
      <p:graphicFrame>
        <p:nvGraphicFramePr>
          <p:cNvPr id="41992" name="Object 8"/>
          <p:cNvGraphicFramePr>
            <a:graphicFrameLocks noChangeAspect="1"/>
          </p:cNvGraphicFramePr>
          <p:nvPr>
            <p:ph sz="quarter" idx="3"/>
          </p:nvPr>
        </p:nvGraphicFramePr>
        <p:xfrm>
          <a:off x="3132138" y="2420938"/>
          <a:ext cx="1800225" cy="760412"/>
        </p:xfrm>
        <a:graphic>
          <a:graphicData uri="http://schemas.openxmlformats.org/presentationml/2006/ole">
            <p:oleObj spid="_x0000_s52228" name="Equation" r:id="rId5" imgW="571320" imgH="241200" progId="">
              <p:embed/>
            </p:oleObj>
          </a:graphicData>
        </a:graphic>
      </p:graphicFrame>
      <p:sp>
        <p:nvSpPr>
          <p:cNvPr id="41993" name="Text Box 9"/>
          <p:cNvSpPr txBox="1">
            <a:spLocks noChangeArrowheads="1"/>
          </p:cNvSpPr>
          <p:nvPr/>
        </p:nvSpPr>
        <p:spPr bwMode="auto">
          <a:xfrm>
            <a:off x="250825" y="3213100"/>
            <a:ext cx="8497888" cy="701675"/>
          </a:xfrm>
          <a:prstGeom prst="rect">
            <a:avLst/>
          </a:prstGeom>
          <a:noFill/>
          <a:ln w="9525">
            <a:noFill/>
            <a:miter lim="800000"/>
            <a:headEnd/>
            <a:tailEnd/>
          </a:ln>
          <a:effectLst/>
        </p:spPr>
        <p:txBody>
          <a:bodyPr>
            <a:spAutoFit/>
          </a:bodyPr>
          <a:lstStyle/>
          <a:p>
            <a:r>
              <a:rPr lang="en-US" sz="2000" b="1" i="1" dirty="0" err="1">
                <a:latin typeface="Arial" pitchFamily="34" charset="0"/>
              </a:rPr>
              <a:t>R</a:t>
            </a:r>
            <a:r>
              <a:rPr lang="en-US" sz="2000" b="1" i="1" baseline="-25000" dirty="0" err="1">
                <a:latin typeface="Arial" pitchFamily="34" charset="0"/>
              </a:rPr>
              <a:t>dif</a:t>
            </a:r>
            <a:r>
              <a:rPr lang="en-US" sz="2000" b="1" dirty="0">
                <a:latin typeface="Arial" pitchFamily="34" charset="0"/>
              </a:rPr>
              <a:t> is the only parameter of the model. As it has the dimension of length it can be directly connected with a real (</a:t>
            </a:r>
            <a:r>
              <a:rPr lang="en-US" sz="2000" b="1" i="1" dirty="0">
                <a:latin typeface="Arial" pitchFamily="34" charset="0"/>
              </a:rPr>
              <a:t>rms</a:t>
            </a:r>
            <a:r>
              <a:rPr lang="en-US" sz="2000" b="1" dirty="0">
                <a:latin typeface="Arial" pitchFamily="34" charset="0"/>
              </a:rPr>
              <a:t>) nuclear radius</a:t>
            </a:r>
            <a:endParaRPr lang="ru-RU" sz="2000" b="1" i="1" baseline="-25000" dirty="0">
              <a:latin typeface="Arial" pitchFamily="34" charset="0"/>
            </a:endParaRPr>
          </a:p>
        </p:txBody>
      </p:sp>
      <p:sp>
        <p:nvSpPr>
          <p:cNvPr id="41994" name="Text Box 10"/>
          <p:cNvSpPr txBox="1">
            <a:spLocks noChangeArrowheads="1"/>
          </p:cNvSpPr>
          <p:nvPr/>
        </p:nvSpPr>
        <p:spPr bwMode="auto">
          <a:xfrm>
            <a:off x="611188" y="4652963"/>
            <a:ext cx="7762875" cy="519112"/>
          </a:xfrm>
          <a:prstGeom prst="rect">
            <a:avLst/>
          </a:prstGeom>
          <a:noFill/>
          <a:ln w="9525">
            <a:noFill/>
            <a:miter lim="800000"/>
            <a:headEnd/>
            <a:tailEnd/>
          </a:ln>
          <a:effectLst/>
        </p:spPr>
        <p:txBody>
          <a:bodyPr wrap="none">
            <a:spAutoFit/>
          </a:bodyPr>
          <a:lstStyle/>
          <a:p>
            <a:r>
              <a:rPr lang="en-US" sz="2800" b="1" dirty="0">
                <a:latin typeface="Arial" pitchFamily="34" charset="0"/>
              </a:rPr>
              <a:t>R</a:t>
            </a:r>
            <a:r>
              <a:rPr lang="en-US" sz="2800" b="1" baseline="-25000" dirty="0">
                <a:latin typeface="Arial" pitchFamily="34" charset="0"/>
              </a:rPr>
              <a:t>rms</a:t>
            </a:r>
            <a:r>
              <a:rPr lang="en-US" sz="2800" b="1" dirty="0">
                <a:latin typeface="Arial" pitchFamily="34" charset="0"/>
              </a:rPr>
              <a:t> (</a:t>
            </a:r>
            <a:r>
              <a:rPr lang="en-US" sz="2800" b="1" dirty="0">
                <a:solidFill>
                  <a:srgbClr val="FF0000"/>
                </a:solidFill>
                <a:latin typeface="Arial" pitchFamily="34" charset="0"/>
              </a:rPr>
              <a:t>exc.st</a:t>
            </a:r>
            <a:r>
              <a:rPr lang="en-US" sz="2800" b="1" dirty="0">
                <a:latin typeface="Arial" pitchFamily="34" charset="0"/>
              </a:rPr>
              <a:t>) = R</a:t>
            </a:r>
            <a:r>
              <a:rPr lang="en-US" sz="2800" b="1" baseline="-25000" dirty="0">
                <a:latin typeface="Arial" pitchFamily="34" charset="0"/>
              </a:rPr>
              <a:t>rms</a:t>
            </a:r>
            <a:r>
              <a:rPr lang="en-US" sz="2800" b="1" dirty="0">
                <a:latin typeface="Arial" pitchFamily="34" charset="0"/>
              </a:rPr>
              <a:t> (gr.st) + [</a:t>
            </a:r>
            <a:r>
              <a:rPr lang="en-US" sz="2800" b="1" i="1" dirty="0" err="1">
                <a:solidFill>
                  <a:srgbClr val="FF0000"/>
                </a:solidFill>
                <a:latin typeface="Arial" pitchFamily="34" charset="0"/>
              </a:rPr>
              <a:t>R</a:t>
            </a:r>
            <a:r>
              <a:rPr lang="en-US" sz="2800" b="1" i="1" baseline="-25000" dirty="0" err="1">
                <a:solidFill>
                  <a:srgbClr val="FF0000"/>
                </a:solidFill>
                <a:latin typeface="Arial" pitchFamily="34" charset="0"/>
              </a:rPr>
              <a:t>dif</a:t>
            </a:r>
            <a:r>
              <a:rPr lang="en-US" sz="2800" b="1" i="1" baseline="-25000" dirty="0">
                <a:solidFill>
                  <a:srgbClr val="FF0000"/>
                </a:solidFill>
                <a:latin typeface="Arial" pitchFamily="34" charset="0"/>
              </a:rPr>
              <a:t> </a:t>
            </a:r>
            <a:r>
              <a:rPr lang="en-US" sz="2800" b="1" i="1" dirty="0">
                <a:solidFill>
                  <a:srgbClr val="FF0000"/>
                </a:solidFill>
                <a:latin typeface="Arial" pitchFamily="34" charset="0"/>
              </a:rPr>
              <a:t>(in)</a:t>
            </a:r>
            <a:r>
              <a:rPr lang="en-US" sz="2800" b="1" dirty="0">
                <a:latin typeface="Arial" pitchFamily="34" charset="0"/>
              </a:rPr>
              <a:t> - </a:t>
            </a:r>
            <a:r>
              <a:rPr lang="en-US" sz="2800" b="1" i="1" dirty="0" err="1">
                <a:latin typeface="Arial" pitchFamily="34" charset="0"/>
              </a:rPr>
              <a:t>R</a:t>
            </a:r>
            <a:r>
              <a:rPr lang="en-US" sz="2800" b="1" i="1" baseline="-25000" dirty="0" err="1">
                <a:latin typeface="Arial" pitchFamily="34" charset="0"/>
              </a:rPr>
              <a:t>dif</a:t>
            </a:r>
            <a:r>
              <a:rPr lang="en-US" sz="2800" b="1" i="1" dirty="0">
                <a:latin typeface="Arial" pitchFamily="34" charset="0"/>
              </a:rPr>
              <a:t> (el)</a:t>
            </a:r>
            <a:r>
              <a:rPr lang="en-US" sz="2800" b="1" dirty="0">
                <a:latin typeface="Arial" pitchFamily="34" charset="0"/>
              </a:rPr>
              <a:t>]</a:t>
            </a:r>
            <a:endParaRPr lang="ru-RU" sz="2800" b="1" dirty="0">
              <a:latin typeface="Arial" pitchFamily="34" charset="0"/>
            </a:endParaRPr>
          </a:p>
        </p:txBody>
      </p:sp>
      <p:sp>
        <p:nvSpPr>
          <p:cNvPr id="41995" name="Text Box 11"/>
          <p:cNvSpPr txBox="1">
            <a:spLocks noChangeArrowheads="1"/>
          </p:cNvSpPr>
          <p:nvPr/>
        </p:nvSpPr>
        <p:spPr bwMode="auto">
          <a:xfrm>
            <a:off x="3563938" y="4149725"/>
            <a:ext cx="1331912" cy="519113"/>
          </a:xfrm>
          <a:prstGeom prst="rect">
            <a:avLst/>
          </a:prstGeom>
          <a:noFill/>
          <a:ln w="9525">
            <a:noFill/>
            <a:miter lim="800000"/>
            <a:headEnd/>
            <a:tailEnd/>
          </a:ln>
          <a:effectLst/>
        </p:spPr>
        <p:txBody>
          <a:bodyPr wrap="none">
            <a:spAutoFit/>
          </a:bodyPr>
          <a:lstStyle/>
          <a:p>
            <a:r>
              <a:rPr lang="en-US" sz="2800" b="1" dirty="0">
                <a:solidFill>
                  <a:srgbClr val="FF0000"/>
                </a:solidFill>
                <a:latin typeface="Arial" pitchFamily="34" charset="0"/>
              </a:rPr>
              <a:t>Model:</a:t>
            </a:r>
            <a:endParaRPr lang="ru-RU" sz="2800" b="1" dirty="0">
              <a:solidFill>
                <a:srgbClr val="FF0000"/>
              </a:solidFill>
              <a:latin typeface="Arial" pitchFamily="34" charset="0"/>
            </a:endParaRPr>
          </a:p>
        </p:txBody>
      </p:sp>
      <p:sp>
        <p:nvSpPr>
          <p:cNvPr id="41996" name="Text Box 12"/>
          <p:cNvSpPr txBox="1">
            <a:spLocks noChangeArrowheads="1"/>
          </p:cNvSpPr>
          <p:nvPr/>
        </p:nvSpPr>
        <p:spPr bwMode="auto">
          <a:xfrm>
            <a:off x="107950" y="5567363"/>
            <a:ext cx="8956298" cy="830997"/>
          </a:xfrm>
          <a:prstGeom prst="rect">
            <a:avLst/>
          </a:prstGeom>
          <a:noFill/>
          <a:ln w="9525">
            <a:noFill/>
            <a:miter lim="800000"/>
            <a:headEnd/>
            <a:tailEnd/>
          </a:ln>
          <a:effectLst/>
        </p:spPr>
        <p:txBody>
          <a:bodyPr wrap="none">
            <a:spAutoFit/>
          </a:bodyPr>
          <a:lstStyle/>
          <a:p>
            <a:pPr algn="ctr"/>
            <a:r>
              <a:rPr lang="en-US" sz="2000" b="1" dirty="0">
                <a:solidFill>
                  <a:srgbClr val="FF0000"/>
                </a:solidFill>
                <a:latin typeface="Arial" pitchFamily="34" charset="0"/>
              </a:rPr>
              <a:t>The method was tested in the analysis of the radius of Hoyle state in </a:t>
            </a:r>
            <a:r>
              <a:rPr lang="en-US" sz="2000" b="1" baseline="30000" dirty="0">
                <a:solidFill>
                  <a:srgbClr val="FF0000"/>
                </a:solidFill>
                <a:latin typeface="Arial" pitchFamily="34" charset="0"/>
              </a:rPr>
              <a:t>12</a:t>
            </a:r>
            <a:r>
              <a:rPr lang="en-US" sz="2000" b="1" dirty="0">
                <a:solidFill>
                  <a:srgbClr val="FF0000"/>
                </a:solidFill>
                <a:latin typeface="Arial" pitchFamily="34" charset="0"/>
              </a:rPr>
              <a:t>C</a:t>
            </a:r>
          </a:p>
          <a:p>
            <a:pPr algn="ctr"/>
            <a:r>
              <a:rPr lang="ru-RU" sz="1400" b="1" i="1" dirty="0" smtClean="0">
                <a:latin typeface="Arial" pitchFamily="34" charset="0"/>
              </a:rPr>
              <a:t>A.S</a:t>
            </a:r>
            <a:r>
              <a:rPr lang="ru-RU" sz="1400" b="1" i="1" dirty="0">
                <a:latin typeface="Arial" pitchFamily="34" charset="0"/>
              </a:rPr>
              <a:t>. </a:t>
            </a:r>
            <a:r>
              <a:rPr lang="ru-RU" sz="1400" b="1" i="1" dirty="0" err="1">
                <a:latin typeface="Arial" pitchFamily="34" charset="0"/>
              </a:rPr>
              <a:t>Demyanova</a:t>
            </a:r>
            <a:r>
              <a:rPr lang="en-US" sz="1400" b="1" i="1" dirty="0">
                <a:latin typeface="Arial" pitchFamily="34" charset="0"/>
              </a:rPr>
              <a:t> et al.</a:t>
            </a:r>
            <a:r>
              <a:rPr lang="ru-RU" sz="1400" b="1" i="1" dirty="0">
                <a:latin typeface="Arial" pitchFamily="34" charset="0"/>
              </a:rPr>
              <a:t>, </a:t>
            </a:r>
            <a:r>
              <a:rPr lang="ru-RU" sz="1400" b="1" i="1" dirty="0" err="1">
                <a:latin typeface="Arial" pitchFamily="34" charset="0"/>
              </a:rPr>
              <a:t>Int</a:t>
            </a:r>
            <a:r>
              <a:rPr lang="ru-RU" sz="1400" b="1" i="1" dirty="0">
                <a:latin typeface="Arial" pitchFamily="34" charset="0"/>
              </a:rPr>
              <a:t>. J. </a:t>
            </a:r>
            <a:r>
              <a:rPr lang="ru-RU" sz="1400" b="1" i="1" dirty="0" err="1">
                <a:latin typeface="Arial" pitchFamily="34" charset="0"/>
              </a:rPr>
              <a:t>Mod</a:t>
            </a:r>
            <a:r>
              <a:rPr lang="ru-RU" sz="1400" b="1" i="1" dirty="0">
                <a:latin typeface="Arial" pitchFamily="34" charset="0"/>
              </a:rPr>
              <a:t>. </a:t>
            </a:r>
            <a:r>
              <a:rPr lang="ru-RU" sz="1400" b="1" i="1" dirty="0" err="1">
                <a:latin typeface="Arial" pitchFamily="34" charset="0"/>
              </a:rPr>
              <a:t>Phys</a:t>
            </a:r>
            <a:r>
              <a:rPr lang="ru-RU" sz="1400" b="1" i="1" dirty="0">
                <a:latin typeface="Arial" pitchFamily="34" charset="0"/>
              </a:rPr>
              <a:t>. E17, 2118 (2008).</a:t>
            </a:r>
            <a:r>
              <a:rPr lang="es-MX" sz="1400" b="1" i="1" dirty="0">
                <a:latin typeface="Arial" pitchFamily="34" charset="0"/>
              </a:rPr>
              <a:t/>
            </a:r>
            <a:br>
              <a:rPr lang="es-MX" sz="1400" b="1" i="1" dirty="0">
                <a:latin typeface="Arial" pitchFamily="34" charset="0"/>
              </a:rPr>
            </a:br>
            <a:r>
              <a:rPr lang="es-MX" sz="1400" b="1" i="1" dirty="0">
                <a:latin typeface="Arial" pitchFamily="34" charset="0"/>
              </a:rPr>
              <a:t> </a:t>
            </a:r>
            <a:r>
              <a:rPr lang="ru-RU" sz="1400" b="1" i="1" dirty="0" smtClean="0">
                <a:latin typeface="Arial" pitchFamily="34" charset="0"/>
              </a:rPr>
              <a:t>A.N</a:t>
            </a:r>
            <a:r>
              <a:rPr lang="ru-RU" sz="1400" b="1" i="1" dirty="0">
                <a:latin typeface="Arial" pitchFamily="34" charset="0"/>
              </a:rPr>
              <a:t>. </a:t>
            </a:r>
            <a:r>
              <a:rPr lang="ru-RU" sz="1400" b="1" i="1" dirty="0" err="1">
                <a:latin typeface="Arial" pitchFamily="34" charset="0"/>
              </a:rPr>
              <a:t>Danilov</a:t>
            </a:r>
            <a:r>
              <a:rPr lang="en-US" sz="1400" b="1" i="1" dirty="0">
                <a:latin typeface="Arial" pitchFamily="34" charset="0"/>
              </a:rPr>
              <a:t> et al.</a:t>
            </a:r>
            <a:r>
              <a:rPr lang="ru-RU" sz="1400" b="1" i="1" dirty="0">
                <a:latin typeface="Arial" pitchFamily="34" charset="0"/>
              </a:rPr>
              <a:t>, </a:t>
            </a:r>
            <a:r>
              <a:rPr lang="ru-RU" sz="1400" b="1" i="1" dirty="0" err="1">
                <a:latin typeface="Arial" pitchFamily="34" charset="0"/>
              </a:rPr>
              <a:t>Phys</a:t>
            </a:r>
            <a:r>
              <a:rPr lang="ru-RU" sz="1400" b="1" i="1" dirty="0">
                <a:latin typeface="Arial" pitchFamily="34" charset="0"/>
              </a:rPr>
              <a:t>. </a:t>
            </a:r>
            <a:r>
              <a:rPr lang="ru-RU" sz="1400" b="1" i="1" dirty="0" err="1">
                <a:latin typeface="Arial" pitchFamily="34" charset="0"/>
              </a:rPr>
              <a:t>Rev</a:t>
            </a:r>
            <a:r>
              <a:rPr lang="ru-RU" sz="1400" b="1" i="1" dirty="0">
                <a:latin typeface="Arial" pitchFamily="34" charset="0"/>
              </a:rPr>
              <a:t>. C 80, 054603 (2009).</a:t>
            </a:r>
            <a:r>
              <a:rPr lang="ru-RU" sz="1400" dirty="0">
                <a:latin typeface="Arial" pitchFamily="34" charset="0"/>
              </a:rPr>
              <a:t> </a:t>
            </a:r>
          </a:p>
        </p:txBody>
      </p:sp>
      <p:sp>
        <p:nvSpPr>
          <p:cNvPr id="13"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Method – Modified diffraction model</a:t>
            </a:r>
            <a:endParaRPr lang="en-US" sz="2400" b="1" spc="-1" dirty="0">
              <a:solidFill>
                <a:schemeClr val="bg1"/>
              </a:solidFill>
              <a:uFill>
                <a:solidFill>
                  <a:srgbClr val="FFFFFF"/>
                </a:solidFill>
              </a:uFill>
            </a:endParaRPr>
          </a:p>
        </p:txBody>
      </p:sp>
      <p:pic>
        <p:nvPicPr>
          <p:cNvPr id="14" name="Picture 1"/>
          <p:cNvPicPr>
            <a:picLocks noChangeAspect="1" noChangeArrowheads="1"/>
          </p:cNvPicPr>
          <p:nvPr/>
        </p:nvPicPr>
        <p:blipFill>
          <a:blip r:embed="rId6" cstate="print"/>
          <a:srcRect/>
          <a:stretch>
            <a:fillRect/>
          </a:stretch>
        </p:blipFill>
        <p:spPr bwMode="auto">
          <a:xfrm>
            <a:off x="0" y="0"/>
            <a:ext cx="1928794" cy="368294"/>
          </a:xfrm>
          <a:prstGeom prst="rect">
            <a:avLst/>
          </a:prstGeom>
          <a:noFill/>
          <a:ln w="9525">
            <a:noFill/>
            <a:miter lim="800000"/>
            <a:headEnd/>
            <a:tailEnd/>
          </a:ln>
          <a:effectLst/>
        </p:spPr>
      </p:pic>
      <p:sp>
        <p:nvSpPr>
          <p:cNvPr id="19" name="Номер слайда 18"/>
          <p:cNvSpPr>
            <a:spLocks noGrp="1"/>
          </p:cNvSpPr>
          <p:nvPr>
            <p:ph type="sldNum" sz="quarter" idx="12"/>
          </p:nvPr>
        </p:nvSpPr>
        <p:spPr>
          <a:xfrm>
            <a:off x="0" y="6492875"/>
            <a:ext cx="2133600" cy="365125"/>
          </a:xfrm>
        </p:spPr>
        <p:txBody>
          <a:bodyPr/>
          <a:lstStyle/>
          <a:p>
            <a:pPr algn="l">
              <a:defRPr/>
            </a:pPr>
            <a:fld id="{ABA06381-B920-40E8-8AEC-6DD13EACFBC0}" type="slidenum">
              <a:rPr lang="ru-RU" altLang="ru-RU" sz="1600" smtClean="0">
                <a:solidFill>
                  <a:schemeClr val="bg1">
                    <a:lumMod val="95000"/>
                  </a:schemeClr>
                </a:solidFill>
              </a:rPr>
              <a:pPr algn="l">
                <a:defRPr/>
              </a:pPr>
              <a:t>3</a:t>
            </a:fld>
            <a:endParaRPr lang="ru-RU" altLang="ru-RU" sz="1600" dirty="0">
              <a:solidFill>
                <a:schemeClr val="bg1">
                  <a:lumMod val="95000"/>
                </a:schemeClr>
              </a:solidFill>
            </a:endParaRPr>
          </a:p>
        </p:txBody>
      </p:sp>
      <p:pic>
        <p:nvPicPr>
          <p:cNvPr id="15" name="Picture 4" descr="The 6th international conference on particle physics and astrophysics"/>
          <p:cNvPicPr>
            <a:picLocks noChangeAspect="1" noChangeArrowheads="1"/>
          </p:cNvPicPr>
          <p:nvPr/>
        </p:nvPicPr>
        <p:blipFill>
          <a:blip r:embed="rId7"/>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sp>
        <p:nvSpPr>
          <p:cNvPr id="7"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ru-RU" sz="2400" b="1" dirty="0" smtClean="0">
                <a:solidFill>
                  <a:schemeClr val="bg1"/>
                </a:solidFill>
              </a:rPr>
              <a:t>                 </a:t>
            </a:r>
            <a:r>
              <a:rPr lang="en-US" sz="2400" b="1" dirty="0" smtClean="0">
                <a:solidFill>
                  <a:schemeClr val="bg1"/>
                </a:solidFill>
              </a:rPr>
              <a:t>Analogs of the Hoyle state (</a:t>
            </a:r>
            <a:r>
              <a:rPr lang="en-US" sz="2400" b="1" baseline="30000" dirty="0" smtClean="0">
                <a:solidFill>
                  <a:schemeClr val="bg1"/>
                </a:solidFill>
              </a:rPr>
              <a:t>12</a:t>
            </a:r>
            <a:r>
              <a:rPr lang="en-US" sz="2400" b="1" dirty="0" smtClean="0">
                <a:solidFill>
                  <a:schemeClr val="bg1"/>
                </a:solidFill>
              </a:rPr>
              <a:t>C, 0</a:t>
            </a:r>
            <a:r>
              <a:rPr lang="en-US" sz="2400" b="1" baseline="30000" dirty="0" smtClean="0">
                <a:solidFill>
                  <a:schemeClr val="bg1"/>
                </a:solidFill>
              </a:rPr>
              <a:t>+</a:t>
            </a:r>
            <a:r>
              <a:rPr lang="en-US" sz="2400" b="1" baseline="-25000" dirty="0" smtClean="0">
                <a:solidFill>
                  <a:schemeClr val="bg1"/>
                </a:solidFill>
              </a:rPr>
              <a:t>2</a:t>
            </a:r>
            <a:r>
              <a:rPr lang="en-US" sz="2400" b="1" dirty="0" smtClean="0">
                <a:solidFill>
                  <a:schemeClr val="bg1"/>
                </a:solidFill>
              </a:rPr>
              <a:t>) in </a:t>
            </a:r>
            <a:r>
              <a:rPr lang="en-US" sz="2400" b="1" baseline="30000" dirty="0" smtClean="0">
                <a:solidFill>
                  <a:schemeClr val="bg1"/>
                </a:solidFill>
              </a:rPr>
              <a:t>16</a:t>
            </a:r>
            <a:r>
              <a:rPr lang="en-US" sz="2400" b="1" dirty="0" smtClean="0">
                <a:solidFill>
                  <a:schemeClr val="bg1"/>
                </a:solidFill>
              </a:rPr>
              <a:t>O</a:t>
            </a:r>
            <a:endParaRPr lang="en-US" sz="2400" spc="-1" dirty="0">
              <a:solidFill>
                <a:schemeClr val="bg1"/>
              </a:solidFill>
              <a:uFill>
                <a:solidFill>
                  <a:srgbClr val="FFFFFF"/>
                </a:solidFill>
              </a:uFill>
            </a:endParaRPr>
          </a:p>
        </p:txBody>
      </p:sp>
      <p:pic>
        <p:nvPicPr>
          <p:cNvPr id="8"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pic>
        <p:nvPicPr>
          <p:cNvPr id="33793" name="Picture 1"/>
          <p:cNvPicPr>
            <a:picLocks noChangeAspect="1" noChangeArrowheads="1"/>
          </p:cNvPicPr>
          <p:nvPr/>
        </p:nvPicPr>
        <p:blipFill>
          <a:blip r:embed="rId3"/>
          <a:srcRect/>
          <a:stretch>
            <a:fillRect/>
          </a:stretch>
        </p:blipFill>
        <p:spPr bwMode="auto">
          <a:xfrm>
            <a:off x="1928826" y="428604"/>
            <a:ext cx="3286116" cy="4215522"/>
          </a:xfrm>
          <a:prstGeom prst="rect">
            <a:avLst/>
          </a:prstGeom>
          <a:noFill/>
          <a:ln w="9525">
            <a:noFill/>
            <a:miter lim="800000"/>
            <a:headEnd/>
            <a:tailEnd/>
          </a:ln>
          <a:effectLst/>
        </p:spPr>
      </p:pic>
      <p:sp>
        <p:nvSpPr>
          <p:cNvPr id="9" name="TextBox 8"/>
          <p:cNvSpPr txBox="1"/>
          <p:nvPr/>
        </p:nvSpPr>
        <p:spPr>
          <a:xfrm>
            <a:off x="0" y="4643446"/>
            <a:ext cx="9144000" cy="2031325"/>
          </a:xfrm>
          <a:prstGeom prst="rect">
            <a:avLst/>
          </a:prstGeom>
          <a:noFill/>
        </p:spPr>
        <p:txBody>
          <a:bodyPr wrap="square" rtlCol="0">
            <a:spAutoFit/>
          </a:bodyPr>
          <a:lstStyle/>
          <a:p>
            <a:r>
              <a:rPr lang="en-US" dirty="0" smtClean="0"/>
              <a:t>We determined directly the rms radii of </a:t>
            </a:r>
            <a:r>
              <a:rPr lang="en-US" baseline="30000" dirty="0" smtClean="0"/>
              <a:t>16</a:t>
            </a:r>
            <a:r>
              <a:rPr lang="en-US" dirty="0" smtClean="0"/>
              <a:t>O in a number of states with excitation energies</a:t>
            </a:r>
          </a:p>
          <a:p>
            <a:r>
              <a:rPr lang="en-US" dirty="0" smtClean="0"/>
              <a:t>up to 15.1 </a:t>
            </a:r>
            <a:r>
              <a:rPr lang="en-US" dirty="0" err="1" smtClean="0"/>
              <a:t>MeV</a:t>
            </a:r>
            <a:r>
              <a:rPr lang="en-US" dirty="0" smtClean="0"/>
              <a:t> applying the MDM. </a:t>
            </a:r>
          </a:p>
          <a:p>
            <a:r>
              <a:rPr lang="en-US" dirty="0" smtClean="0">
                <a:solidFill>
                  <a:srgbClr val="1306BA"/>
                </a:solidFill>
              </a:rPr>
              <a:t>No significant radius enhancement in any states was observed. </a:t>
            </a:r>
          </a:p>
          <a:p>
            <a:r>
              <a:rPr lang="en-US" dirty="0" smtClean="0">
                <a:solidFill>
                  <a:srgbClr val="FF0000"/>
                </a:solidFill>
              </a:rPr>
              <a:t>We did not confirm the existence of a dilute state with super-large radius associated with the 15.1-MeV 0</a:t>
            </a:r>
            <a:r>
              <a:rPr lang="en-US" baseline="30000" dirty="0" smtClean="0">
                <a:solidFill>
                  <a:srgbClr val="FF0000"/>
                </a:solidFill>
              </a:rPr>
              <a:t>+</a:t>
            </a:r>
            <a:r>
              <a:rPr lang="en-US" baseline="-25000" dirty="0" smtClean="0">
                <a:solidFill>
                  <a:srgbClr val="FF0000"/>
                </a:solidFill>
              </a:rPr>
              <a:t>6</a:t>
            </a:r>
            <a:r>
              <a:rPr lang="en-US" dirty="0" smtClean="0">
                <a:solidFill>
                  <a:srgbClr val="FF0000"/>
                </a:solidFill>
              </a:rPr>
              <a:t> state, which was predicted by the </a:t>
            </a:r>
            <a:r>
              <a:rPr lang="en-US" dirty="0" err="1" smtClean="0">
                <a:solidFill>
                  <a:srgbClr val="FF0000"/>
                </a:solidFill>
              </a:rPr>
              <a:t>αBEC</a:t>
            </a:r>
            <a:r>
              <a:rPr lang="en-US" dirty="0" smtClean="0">
                <a:solidFill>
                  <a:srgbClr val="FF0000"/>
                </a:solidFill>
              </a:rPr>
              <a:t> model. </a:t>
            </a:r>
            <a:r>
              <a:rPr lang="en-US" dirty="0" smtClean="0"/>
              <a:t>The rms radius of </a:t>
            </a:r>
            <a:r>
              <a:rPr lang="en-US" baseline="30000" dirty="0" smtClean="0"/>
              <a:t>16</a:t>
            </a:r>
            <a:r>
              <a:rPr lang="en-US" dirty="0" smtClean="0"/>
              <a:t>O in this state was found similar to the radius of </a:t>
            </a:r>
            <a:r>
              <a:rPr lang="en-US" baseline="30000" dirty="0" smtClean="0"/>
              <a:t>16</a:t>
            </a:r>
            <a:r>
              <a:rPr lang="en-US" dirty="0" smtClean="0"/>
              <a:t>O in the ground state. </a:t>
            </a:r>
          </a:p>
          <a:p>
            <a:r>
              <a:rPr lang="en-US" dirty="0" smtClean="0">
                <a:solidFill>
                  <a:srgbClr val="FF0000"/>
                </a:solidFill>
              </a:rPr>
              <a:t>From this point of view, the 0</a:t>
            </a:r>
            <a:r>
              <a:rPr lang="en-US" baseline="30000" dirty="0" smtClean="0">
                <a:solidFill>
                  <a:srgbClr val="FF0000"/>
                </a:solidFill>
              </a:rPr>
              <a:t>+</a:t>
            </a:r>
            <a:r>
              <a:rPr lang="en-US" baseline="-25000" dirty="0" smtClean="0">
                <a:solidFill>
                  <a:srgbClr val="FF0000"/>
                </a:solidFill>
              </a:rPr>
              <a:t>6</a:t>
            </a:r>
            <a:r>
              <a:rPr lang="en-US" dirty="0" smtClean="0">
                <a:solidFill>
                  <a:srgbClr val="FF0000"/>
                </a:solidFill>
              </a:rPr>
              <a:t> state cannot be considered as an analog of the Hoyle state in </a:t>
            </a:r>
            <a:r>
              <a:rPr lang="en-US" baseline="30000" dirty="0" smtClean="0">
                <a:solidFill>
                  <a:srgbClr val="FF0000"/>
                </a:solidFill>
              </a:rPr>
              <a:t>12</a:t>
            </a:r>
            <a:r>
              <a:rPr lang="en-US" dirty="0" smtClean="0">
                <a:solidFill>
                  <a:srgbClr val="FF0000"/>
                </a:solidFill>
              </a:rPr>
              <a:t>C. </a:t>
            </a:r>
            <a:endParaRPr lang="ru-RU" dirty="0">
              <a:solidFill>
                <a:srgbClr val="FF0000"/>
              </a:solidFill>
            </a:endParaRPr>
          </a:p>
        </p:txBody>
      </p:sp>
      <p:pic>
        <p:nvPicPr>
          <p:cNvPr id="10" name="Picture 2"/>
          <p:cNvPicPr>
            <a:picLocks noChangeAspect="1" noChangeArrowheads="1"/>
          </p:cNvPicPr>
          <p:nvPr/>
        </p:nvPicPr>
        <p:blipFill>
          <a:blip r:embed="rId4" cstate="print"/>
          <a:srcRect/>
          <a:stretch>
            <a:fillRect/>
          </a:stretch>
        </p:blipFill>
        <p:spPr bwMode="auto">
          <a:xfrm>
            <a:off x="5058856" y="1000108"/>
            <a:ext cx="4085144" cy="3499350"/>
          </a:xfrm>
          <a:prstGeom prst="rect">
            <a:avLst/>
          </a:prstGeom>
          <a:noFill/>
          <a:ln w="9525">
            <a:noFill/>
            <a:miter lim="800000"/>
            <a:headEnd/>
            <a:tailEnd/>
          </a:ln>
        </p:spPr>
      </p:pic>
      <p:pic>
        <p:nvPicPr>
          <p:cNvPr id="11" name="Picture 2"/>
          <p:cNvPicPr>
            <a:picLocks noChangeAspect="1" noChangeArrowheads="1"/>
          </p:cNvPicPr>
          <p:nvPr/>
        </p:nvPicPr>
        <p:blipFill>
          <a:blip r:embed="rId5"/>
          <a:srcRect/>
          <a:stretch>
            <a:fillRect/>
          </a:stretch>
        </p:blipFill>
        <p:spPr bwMode="auto">
          <a:xfrm>
            <a:off x="357158" y="1214422"/>
            <a:ext cx="1309166" cy="3443286"/>
          </a:xfrm>
          <a:prstGeom prst="rect">
            <a:avLst/>
          </a:prstGeom>
          <a:noFill/>
          <a:ln w="9525">
            <a:noFill/>
            <a:miter lim="800000"/>
            <a:headEnd/>
            <a:tailEnd/>
          </a:ln>
          <a:effectLst/>
        </p:spPr>
      </p:pic>
      <p:sp>
        <p:nvSpPr>
          <p:cNvPr id="12" name="TextBox 11"/>
          <p:cNvSpPr txBox="1"/>
          <p:nvPr/>
        </p:nvSpPr>
        <p:spPr>
          <a:xfrm>
            <a:off x="0" y="428604"/>
            <a:ext cx="1957587" cy="800219"/>
          </a:xfrm>
          <a:prstGeom prst="rect">
            <a:avLst/>
          </a:prstGeom>
          <a:noFill/>
        </p:spPr>
        <p:txBody>
          <a:bodyPr wrap="none" rtlCol="0">
            <a:spAutoFit/>
          </a:bodyPr>
          <a:lstStyle/>
          <a:p>
            <a:pPr algn="ctr"/>
            <a:r>
              <a:rPr lang="en-US" dirty="0" err="1" smtClean="0">
                <a:solidFill>
                  <a:srgbClr val="FF0000"/>
                </a:solidFill>
              </a:rPr>
              <a:t>αBEC</a:t>
            </a:r>
            <a:endParaRPr lang="en-US" b="1" dirty="0" smtClean="0">
              <a:solidFill>
                <a:srgbClr val="FF0000"/>
              </a:solidFill>
            </a:endParaRPr>
          </a:p>
          <a:p>
            <a:r>
              <a:rPr lang="en-US" sz="1400" dirty="0" smtClean="0"/>
              <a:t>Y. Funaki et al., </a:t>
            </a:r>
          </a:p>
          <a:p>
            <a:r>
              <a:rPr lang="en-US" sz="1400" dirty="0" smtClean="0"/>
              <a:t>PRL 101, 082502 (2008).</a:t>
            </a:r>
            <a:endParaRPr lang="ru-RU" sz="1400" dirty="0"/>
          </a:p>
        </p:txBody>
      </p:sp>
      <p:cxnSp>
        <p:nvCxnSpPr>
          <p:cNvPr id="14" name="Прямая соединительная линия 13"/>
          <p:cNvCxnSpPr/>
          <p:nvPr/>
        </p:nvCxnSpPr>
        <p:spPr>
          <a:xfrm rot="5400000" flipH="1" flipV="1">
            <a:off x="-321503" y="2607463"/>
            <a:ext cx="4357718"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Прямоугольник 14"/>
          <p:cNvSpPr/>
          <p:nvPr/>
        </p:nvSpPr>
        <p:spPr>
          <a:xfrm>
            <a:off x="5143536" y="352648"/>
            <a:ext cx="4071934" cy="615553"/>
          </a:xfrm>
          <a:prstGeom prst="rect">
            <a:avLst/>
          </a:prstGeom>
        </p:spPr>
        <p:txBody>
          <a:bodyPr wrap="square">
            <a:spAutoFit/>
          </a:bodyPr>
          <a:lstStyle/>
          <a:p>
            <a:r>
              <a:rPr lang="en-US" b="1" dirty="0" smtClean="0">
                <a:solidFill>
                  <a:srgbClr val="FF0000"/>
                </a:solidFill>
              </a:rPr>
              <a:t>MDM </a:t>
            </a:r>
            <a:r>
              <a:rPr lang="da-DK" sz="1600" i="1" dirty="0" smtClean="0"/>
              <a:t>A. A. Ogloblin et al., </a:t>
            </a:r>
          </a:p>
          <a:p>
            <a:r>
              <a:rPr lang="da-DK" sz="1600" i="1" dirty="0" smtClean="0"/>
              <a:t>Phys. Rev. C 94, 051602(R) (2016)</a:t>
            </a:r>
            <a:endParaRPr lang="ru-RU" sz="1600" i="1" dirty="0"/>
          </a:p>
        </p:txBody>
      </p:sp>
      <p:sp>
        <p:nvSpPr>
          <p:cNvPr id="16" name="Прямоугольник 15"/>
          <p:cNvSpPr/>
          <p:nvPr/>
        </p:nvSpPr>
        <p:spPr>
          <a:xfrm>
            <a:off x="357158" y="3286124"/>
            <a:ext cx="1214446" cy="357190"/>
          </a:xfrm>
          <a:prstGeom prst="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ямоугольник 16"/>
          <p:cNvSpPr/>
          <p:nvPr/>
        </p:nvSpPr>
        <p:spPr>
          <a:xfrm>
            <a:off x="357158" y="4071942"/>
            <a:ext cx="1214446" cy="357190"/>
          </a:xfrm>
          <a:prstGeom prst="rect">
            <a:avLst/>
          </a:prstGeom>
          <a:solidFill>
            <a:srgbClr val="FF0000">
              <a:alpha val="0"/>
            </a:srgb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8" name="Picture 4" descr="The 6th international conference on particle physics and astrophysics"/>
          <p:cNvPicPr>
            <a:picLocks noChangeAspect="1" noChangeArrowheads="1"/>
          </p:cNvPicPr>
          <p:nvPr/>
        </p:nvPicPr>
        <p:blipFill>
          <a:blip r:embed="rId6"/>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Overview of current situation with </a:t>
            </a:r>
            <a:r>
              <a:rPr lang="en-US" sz="2400" b="1" baseline="30000" dirty="0" smtClean="0">
                <a:solidFill>
                  <a:schemeClr val="bg1"/>
                </a:solidFill>
              </a:rPr>
              <a:t>20</a:t>
            </a:r>
            <a:r>
              <a:rPr lang="en-US" sz="2400" b="1" dirty="0" smtClean="0">
                <a:solidFill>
                  <a:schemeClr val="bg1"/>
                </a:solidFill>
              </a:rPr>
              <a:t>Ne</a:t>
            </a:r>
            <a:endParaRPr lang="en-US" sz="2400" b="1" spc="-1" dirty="0">
              <a:solidFill>
                <a:schemeClr val="bg1"/>
              </a:solidFill>
              <a:uFill>
                <a:solidFill>
                  <a:srgbClr val="FFFFFF"/>
                </a:solidFill>
              </a:uFill>
            </a:endParaRPr>
          </a:p>
        </p:txBody>
      </p:sp>
      <p:pic>
        <p:nvPicPr>
          <p:cNvPr id="6"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sp>
        <p:nvSpPr>
          <p:cNvPr id="7" name="TextBox 6"/>
          <p:cNvSpPr txBox="1"/>
          <p:nvPr/>
        </p:nvSpPr>
        <p:spPr>
          <a:xfrm>
            <a:off x="0" y="500042"/>
            <a:ext cx="9144000" cy="4247317"/>
          </a:xfrm>
          <a:prstGeom prst="rect">
            <a:avLst/>
          </a:prstGeom>
          <a:noFill/>
        </p:spPr>
        <p:txBody>
          <a:bodyPr wrap="square" rtlCol="0">
            <a:spAutoFit/>
          </a:bodyPr>
          <a:lstStyle/>
          <a:p>
            <a:r>
              <a:rPr lang="en-US" b="1" dirty="0" smtClean="0">
                <a:latin typeface="+mj-lt"/>
              </a:rPr>
              <a:t>Experimental works</a:t>
            </a:r>
            <a:endParaRPr lang="ru-RU" b="1" dirty="0" smtClean="0">
              <a:latin typeface="+mj-lt"/>
            </a:endParaRPr>
          </a:p>
          <a:p>
            <a:endParaRPr lang="ru-RU"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p:txBody>
      </p:sp>
      <p:sp>
        <p:nvSpPr>
          <p:cNvPr id="12" name="Text Box 14"/>
          <p:cNvSpPr txBox="1">
            <a:spLocks noChangeArrowheads="1"/>
          </p:cNvSpPr>
          <p:nvPr/>
        </p:nvSpPr>
        <p:spPr bwMode="auto">
          <a:xfrm>
            <a:off x="0" y="3429000"/>
            <a:ext cx="9144000" cy="1323439"/>
          </a:xfrm>
          <a:prstGeom prst="rect">
            <a:avLst/>
          </a:prstGeom>
          <a:solidFill>
            <a:srgbClr val="FFFF99"/>
          </a:solidFill>
          <a:ln w="9525">
            <a:noFill/>
            <a:miter lim="800000"/>
            <a:headEnd/>
            <a:tailEnd/>
          </a:ln>
        </p:spPr>
        <p:txBody>
          <a:bodyPr wrap="square">
            <a:spAutoFit/>
          </a:bodyPr>
          <a:lstStyle/>
          <a:p>
            <a:r>
              <a:rPr lang="en-US" sz="1600" b="1" dirty="0" smtClean="0"/>
              <a:t>AMD calculations: </a:t>
            </a:r>
            <a:r>
              <a:rPr lang="fr-FR" sz="1600" dirty="0" smtClean="0"/>
              <a:t>Y. Kanada-En’yo and K. Ogata, Phys. Rev. C 101, 064308 (2020)</a:t>
            </a:r>
            <a:endParaRPr lang="en-US" sz="1600" b="1" dirty="0" smtClean="0"/>
          </a:p>
          <a:p>
            <a:r>
              <a:rPr lang="en-US" sz="1600" dirty="0" smtClean="0"/>
              <a:t>In the structure calculation of </a:t>
            </a:r>
            <a:r>
              <a:rPr lang="en-US" sz="1600" baseline="30000" dirty="0" smtClean="0"/>
              <a:t>20</a:t>
            </a:r>
            <a:r>
              <a:rPr lang="en-US" sz="1600" dirty="0" smtClean="0"/>
              <a:t>Ne with AMD, </a:t>
            </a:r>
            <a:r>
              <a:rPr lang="en-US" sz="1600" baseline="30000" dirty="0" smtClean="0"/>
              <a:t>16</a:t>
            </a:r>
            <a:r>
              <a:rPr lang="en-US" sz="1600" dirty="0" smtClean="0"/>
              <a:t>O + α cluster structures were obtained in the parity-doublet K</a:t>
            </a:r>
            <a:r>
              <a:rPr lang="en-US" sz="1600" baseline="30000" dirty="0" smtClean="0"/>
              <a:t>π</a:t>
            </a:r>
            <a:r>
              <a:rPr lang="en-US" sz="1600" dirty="0" smtClean="0"/>
              <a:t> = 0</a:t>
            </a:r>
            <a:r>
              <a:rPr lang="en-US" sz="1600" baseline="30000" dirty="0" smtClean="0"/>
              <a:t>+</a:t>
            </a:r>
            <a:r>
              <a:rPr lang="en-US" sz="1600" baseline="-25000" dirty="0" smtClean="0"/>
              <a:t>1</a:t>
            </a:r>
            <a:r>
              <a:rPr lang="en-US" sz="1600" dirty="0" smtClean="0"/>
              <a:t> and K</a:t>
            </a:r>
            <a:r>
              <a:rPr lang="en-US" sz="1600" baseline="30000" dirty="0" smtClean="0"/>
              <a:t>π</a:t>
            </a:r>
            <a:r>
              <a:rPr lang="en-US" sz="1600" dirty="0" smtClean="0"/>
              <a:t> = 0</a:t>
            </a:r>
            <a:r>
              <a:rPr lang="en-US" sz="1600" baseline="30000" dirty="0" smtClean="0"/>
              <a:t>−</a:t>
            </a:r>
            <a:r>
              <a:rPr lang="en-US" sz="1600" baseline="-25000" dirty="0" smtClean="0"/>
              <a:t>1</a:t>
            </a:r>
            <a:r>
              <a:rPr lang="en-US" sz="1600" dirty="0" smtClean="0"/>
              <a:t> bands, and the </a:t>
            </a:r>
            <a:r>
              <a:rPr lang="en-US" sz="1600" baseline="30000" dirty="0" smtClean="0"/>
              <a:t>12</a:t>
            </a:r>
            <a:r>
              <a:rPr lang="en-US" sz="1600" dirty="0" smtClean="0"/>
              <a:t>C +2α-like structure was obtained in the K</a:t>
            </a:r>
            <a:r>
              <a:rPr lang="en-US" sz="1600" baseline="30000" dirty="0" smtClean="0"/>
              <a:t>π</a:t>
            </a:r>
            <a:r>
              <a:rPr lang="en-US" sz="1600" dirty="0" smtClean="0"/>
              <a:t> = 2</a:t>
            </a:r>
            <a:r>
              <a:rPr lang="en-US" sz="1600" baseline="30000" dirty="0" smtClean="0"/>
              <a:t>−</a:t>
            </a:r>
            <a:r>
              <a:rPr lang="en-US" sz="1600" dirty="0" smtClean="0"/>
              <a:t> band. The AMD calculation reproduced the experimental B(E2) of in-band transitions. It also described the experimental form factors of the 0</a:t>
            </a:r>
            <a:r>
              <a:rPr lang="en-US" sz="1600" baseline="30000" dirty="0" smtClean="0"/>
              <a:t>+</a:t>
            </a:r>
            <a:r>
              <a:rPr lang="en-US" sz="1600" baseline="-25000" dirty="0" smtClean="0"/>
              <a:t>1</a:t>
            </a:r>
            <a:r>
              <a:rPr lang="en-US" sz="1600" dirty="0" smtClean="0"/>
              <a:t> , 2</a:t>
            </a:r>
            <a:r>
              <a:rPr lang="en-US" sz="1600" baseline="30000" dirty="0" smtClean="0"/>
              <a:t>+</a:t>
            </a:r>
            <a:r>
              <a:rPr lang="en-US" sz="1600" baseline="-25000" dirty="0" smtClean="0"/>
              <a:t>1</a:t>
            </a:r>
            <a:r>
              <a:rPr lang="en-US" sz="1600" dirty="0" smtClean="0"/>
              <a:t> , and 4</a:t>
            </a:r>
            <a:r>
              <a:rPr lang="en-US" sz="1600" baseline="30000" dirty="0" smtClean="0"/>
              <a:t>+</a:t>
            </a:r>
            <a:r>
              <a:rPr lang="en-US" sz="1600" baseline="-25000" dirty="0" smtClean="0"/>
              <a:t>1</a:t>
            </a:r>
            <a:r>
              <a:rPr lang="en-US" sz="1600" dirty="0" smtClean="0"/>
              <a:t> states</a:t>
            </a:r>
          </a:p>
        </p:txBody>
      </p:sp>
      <p:sp>
        <p:nvSpPr>
          <p:cNvPr id="14" name="Text Box 14"/>
          <p:cNvSpPr txBox="1">
            <a:spLocks noChangeArrowheads="1"/>
          </p:cNvSpPr>
          <p:nvPr/>
        </p:nvSpPr>
        <p:spPr bwMode="auto">
          <a:xfrm>
            <a:off x="0" y="4786322"/>
            <a:ext cx="9144000" cy="1815882"/>
          </a:xfrm>
          <a:prstGeom prst="rect">
            <a:avLst/>
          </a:prstGeom>
          <a:solidFill>
            <a:srgbClr val="FFFF99"/>
          </a:solidFill>
          <a:ln w="9525">
            <a:noFill/>
            <a:miter lim="800000"/>
            <a:headEnd/>
            <a:tailEnd/>
          </a:ln>
        </p:spPr>
        <p:txBody>
          <a:bodyPr wrap="square">
            <a:spAutoFit/>
          </a:bodyPr>
          <a:lstStyle/>
          <a:p>
            <a:r>
              <a:rPr lang="en-US" sz="1600" b="1" dirty="0" smtClean="0"/>
              <a:t>R. </a:t>
            </a:r>
            <a:r>
              <a:rPr lang="en-US" sz="1600" b="1" dirty="0" err="1" smtClean="0"/>
              <a:t>Bijker</a:t>
            </a:r>
            <a:r>
              <a:rPr lang="en-US" sz="1600" b="1" dirty="0" smtClean="0"/>
              <a:t> and F. </a:t>
            </a:r>
            <a:r>
              <a:rPr lang="en-US" sz="1600" b="1" dirty="0" err="1" smtClean="0"/>
              <a:t>Iachello</a:t>
            </a:r>
            <a:r>
              <a:rPr lang="en-US" sz="1600" b="1" dirty="0" smtClean="0"/>
              <a:t> </a:t>
            </a:r>
            <a:r>
              <a:rPr lang="en-US" sz="1600" dirty="0" smtClean="0"/>
              <a:t>Nuclear Physics A 1006, 122077 (2021).</a:t>
            </a:r>
          </a:p>
          <a:p>
            <a:r>
              <a:rPr lang="en-US" sz="1600" dirty="0" smtClean="0"/>
              <a:t>Available experimental data in </a:t>
            </a:r>
            <a:r>
              <a:rPr lang="en-US" sz="1600" baseline="30000" dirty="0" smtClean="0"/>
              <a:t>20</a:t>
            </a:r>
            <a:r>
              <a:rPr lang="en-US" sz="1600" dirty="0" smtClean="0"/>
              <a:t>Ne </a:t>
            </a:r>
            <a:r>
              <a:rPr lang="ru-RU" sz="1600" dirty="0" smtClean="0"/>
              <a:t> </a:t>
            </a:r>
            <a:r>
              <a:rPr lang="en-US" sz="1600" dirty="0" smtClean="0"/>
              <a:t>can be described in terms of the bi-pyramidal cluster configuration suggested by Brink in 1970.</a:t>
            </a:r>
            <a:r>
              <a:rPr lang="ru-RU" sz="1600" dirty="0" smtClean="0"/>
              <a:t> </a:t>
            </a:r>
            <a:r>
              <a:rPr lang="en-US" sz="1600" dirty="0" smtClean="0"/>
              <a:t>All observed bands with band-heads up to an excitation energy of about 12 </a:t>
            </a:r>
            <a:r>
              <a:rPr lang="en-US" sz="1600" dirty="0" err="1" smtClean="0"/>
              <a:t>MeV</a:t>
            </a:r>
            <a:r>
              <a:rPr lang="en-US" sz="1600" dirty="0" smtClean="0"/>
              <a:t> can be accounted for in terms of the </a:t>
            </a:r>
            <a:r>
              <a:rPr lang="en-US" sz="1600" dirty="0" err="1" smtClean="0"/>
              <a:t>vibrationless</a:t>
            </a:r>
            <a:r>
              <a:rPr lang="en-US" sz="1600" dirty="0" smtClean="0"/>
              <a:t> ground state band, of the nine </a:t>
            </a:r>
            <a:r>
              <a:rPr lang="en-US" sz="1600" dirty="0" err="1" smtClean="0"/>
              <a:t>vibrational</a:t>
            </a:r>
            <a:r>
              <a:rPr lang="en-US" sz="1600" dirty="0" smtClean="0"/>
              <a:t> modes expected on the basis of D</a:t>
            </a:r>
            <a:r>
              <a:rPr lang="en-US" sz="1600" baseline="-25000" dirty="0" smtClean="0"/>
              <a:t>3h</a:t>
            </a:r>
            <a:r>
              <a:rPr lang="en-US" sz="1600" dirty="0" smtClean="0"/>
              <a:t> symmetry (3 singly degenerate and 3 doubly degenerate), and of six of the double </a:t>
            </a:r>
            <a:r>
              <a:rPr lang="en-US" sz="1600" dirty="0" err="1" smtClean="0"/>
              <a:t>vibrational</a:t>
            </a:r>
            <a:r>
              <a:rPr lang="ru-RU" sz="1600" dirty="0" smtClean="0"/>
              <a:t> </a:t>
            </a:r>
            <a:r>
              <a:rPr lang="en-US" sz="1600" dirty="0" smtClean="0"/>
              <a:t>bands expected on the basis of D</a:t>
            </a:r>
            <a:r>
              <a:rPr lang="en-US" sz="1600" baseline="-25000" dirty="0" smtClean="0"/>
              <a:t>3h</a:t>
            </a:r>
            <a:r>
              <a:rPr lang="en-US" sz="1600" dirty="0" smtClean="0"/>
              <a:t> symmetry. Strong evidence for a </a:t>
            </a:r>
            <a:r>
              <a:rPr lang="en-US" sz="1600" dirty="0" err="1" smtClean="0"/>
              <a:t>quasimolecular</a:t>
            </a:r>
            <a:r>
              <a:rPr lang="en-US" sz="1600" dirty="0" smtClean="0"/>
              <a:t> structure of </a:t>
            </a:r>
            <a:r>
              <a:rPr lang="en-US" sz="1600" baseline="30000" dirty="0" smtClean="0"/>
              <a:t>20</a:t>
            </a:r>
            <a:r>
              <a:rPr lang="en-US" sz="1600" dirty="0" smtClean="0"/>
              <a:t>Ne with D3h symmetry. </a:t>
            </a:r>
            <a:endParaRPr lang="ru-RU" sz="1600" dirty="0"/>
          </a:p>
        </p:txBody>
      </p:sp>
      <p:sp>
        <p:nvSpPr>
          <p:cNvPr id="19" name="Номер слайда 18"/>
          <p:cNvSpPr>
            <a:spLocks noGrp="1"/>
          </p:cNvSpPr>
          <p:nvPr>
            <p:ph type="sldNum" sz="quarter" idx="12"/>
          </p:nvPr>
        </p:nvSpPr>
        <p:spPr>
          <a:xfrm>
            <a:off x="0" y="6492875"/>
            <a:ext cx="2133600" cy="365125"/>
          </a:xfrm>
        </p:spPr>
        <p:txBody>
          <a:bodyPr/>
          <a:lstStyle/>
          <a:p>
            <a:pPr algn="l"/>
            <a:fld id="{725C68B6-61C2-468F-89AB-4B9F7531AA68}" type="slidenum">
              <a:rPr lang="ru-RU" sz="1600" smtClean="0">
                <a:solidFill>
                  <a:schemeClr val="bg1">
                    <a:lumMod val="95000"/>
                  </a:schemeClr>
                </a:solidFill>
              </a:rPr>
              <a:pPr algn="l"/>
              <a:t>5</a:t>
            </a:fld>
            <a:endParaRPr lang="ru-RU" sz="1600" dirty="0">
              <a:solidFill>
                <a:schemeClr val="bg1">
                  <a:lumMod val="95000"/>
                </a:schemeClr>
              </a:solidFill>
            </a:endParaRPr>
          </a:p>
        </p:txBody>
      </p:sp>
      <p:sp>
        <p:nvSpPr>
          <p:cNvPr id="15" name="Text Box 14"/>
          <p:cNvSpPr txBox="1">
            <a:spLocks noChangeArrowheads="1"/>
          </p:cNvSpPr>
          <p:nvPr/>
        </p:nvSpPr>
        <p:spPr bwMode="auto">
          <a:xfrm>
            <a:off x="0" y="857232"/>
            <a:ext cx="5572132" cy="2308324"/>
          </a:xfrm>
          <a:prstGeom prst="rect">
            <a:avLst/>
          </a:prstGeom>
          <a:solidFill>
            <a:srgbClr val="FFFF99"/>
          </a:solidFill>
          <a:ln w="9525">
            <a:noFill/>
            <a:miter lim="800000"/>
            <a:headEnd/>
            <a:tailEnd/>
          </a:ln>
        </p:spPr>
        <p:txBody>
          <a:bodyPr wrap="square">
            <a:spAutoFit/>
          </a:bodyPr>
          <a:lstStyle/>
          <a:p>
            <a:r>
              <a:rPr lang="fr-FR" sz="1600" b="1" dirty="0" smtClean="0"/>
              <a:t>S. Adachi </a:t>
            </a:r>
            <a:r>
              <a:rPr lang="fr-FR" sz="1600" dirty="0" smtClean="0"/>
              <a:t>et al., Physics Letters B 819, 136411 (2021)</a:t>
            </a:r>
          </a:p>
          <a:p>
            <a:r>
              <a:rPr lang="en-US" sz="1600" dirty="0" smtClean="0"/>
              <a:t>conducted the coincidence measurement of alpha particles </a:t>
            </a:r>
            <a:r>
              <a:rPr lang="en-US" sz="1600" dirty="0" err="1" smtClean="0"/>
              <a:t>inelastically</a:t>
            </a:r>
            <a:r>
              <a:rPr lang="en-US" sz="1600" dirty="0" smtClean="0"/>
              <a:t> scattered from </a:t>
            </a:r>
            <a:r>
              <a:rPr lang="en-US" sz="1600" baseline="30000" dirty="0" smtClean="0"/>
              <a:t>20</a:t>
            </a:r>
            <a:r>
              <a:rPr lang="en-US" sz="1600" dirty="0" smtClean="0"/>
              <a:t>Ne at 0◦ in order to search for the 5α condensed state in </a:t>
            </a:r>
            <a:r>
              <a:rPr lang="en-US" sz="1600" baseline="30000" dirty="0" smtClean="0"/>
              <a:t>20</a:t>
            </a:r>
            <a:r>
              <a:rPr lang="en-US" sz="1600" dirty="0" smtClean="0"/>
              <a:t>Ne. Comparing the measured excitation energy spectra and decay branching ratio with the statistical decay-model calculation, found that the newly observed states</a:t>
            </a:r>
            <a:r>
              <a:rPr lang="ru-RU" sz="1600" dirty="0" smtClean="0"/>
              <a:t> </a:t>
            </a:r>
            <a:r>
              <a:rPr lang="en-US" sz="1600" dirty="0" smtClean="0"/>
              <a:t>at E</a:t>
            </a:r>
            <a:r>
              <a:rPr lang="en-US" sz="1600" baseline="-25000" dirty="0" smtClean="0"/>
              <a:t>x</a:t>
            </a:r>
            <a:r>
              <a:rPr lang="en-US" sz="1600" dirty="0" smtClean="0"/>
              <a:t> = 23.6, 21.8, and 21.2 </a:t>
            </a:r>
            <a:r>
              <a:rPr lang="en-US" sz="1600" dirty="0" err="1" smtClean="0"/>
              <a:t>MeV</a:t>
            </a:r>
            <a:r>
              <a:rPr lang="en-US" sz="1600" dirty="0" smtClean="0"/>
              <a:t> in </a:t>
            </a:r>
            <a:r>
              <a:rPr lang="en-US" sz="1600" baseline="30000" dirty="0" smtClean="0"/>
              <a:t>20</a:t>
            </a:r>
            <a:r>
              <a:rPr lang="en-US" sz="1600" dirty="0" smtClean="0"/>
              <a:t>Ne are strongly coupled to the 0</a:t>
            </a:r>
            <a:r>
              <a:rPr lang="en-US" sz="1600" baseline="30000" dirty="0" smtClean="0"/>
              <a:t>+</a:t>
            </a:r>
            <a:r>
              <a:rPr lang="en-US" sz="1600" baseline="-25000" dirty="0" smtClean="0"/>
              <a:t>6</a:t>
            </a:r>
            <a:r>
              <a:rPr lang="en-US" sz="1600" dirty="0" smtClean="0"/>
              <a:t> state in </a:t>
            </a:r>
            <a:r>
              <a:rPr lang="en-US" sz="1600" baseline="30000" dirty="0" smtClean="0"/>
              <a:t>16</a:t>
            </a:r>
            <a:r>
              <a:rPr lang="en-US" sz="1600" dirty="0" smtClean="0"/>
              <a:t>O.  These states are the candidates for the 5α condensed state in </a:t>
            </a:r>
            <a:r>
              <a:rPr lang="en-US" sz="1600" baseline="30000" dirty="0" smtClean="0"/>
              <a:t>20</a:t>
            </a:r>
            <a:r>
              <a:rPr lang="en-US" sz="1600" dirty="0" smtClean="0"/>
              <a:t>Ne?</a:t>
            </a:r>
          </a:p>
        </p:txBody>
      </p:sp>
      <p:sp>
        <p:nvSpPr>
          <p:cNvPr id="16" name="Прямоугольник 15"/>
          <p:cNvSpPr/>
          <p:nvPr/>
        </p:nvSpPr>
        <p:spPr>
          <a:xfrm>
            <a:off x="0" y="3113315"/>
            <a:ext cx="1882503" cy="369332"/>
          </a:xfrm>
          <a:prstGeom prst="rect">
            <a:avLst/>
          </a:prstGeom>
        </p:spPr>
        <p:txBody>
          <a:bodyPr wrap="none">
            <a:spAutoFit/>
          </a:bodyPr>
          <a:lstStyle/>
          <a:p>
            <a:r>
              <a:rPr lang="en-US" b="1" dirty="0" smtClean="0"/>
              <a:t>Theoretical works</a:t>
            </a:r>
            <a:endParaRPr lang="ru-RU" b="1" dirty="0" smtClean="0"/>
          </a:p>
        </p:txBody>
      </p:sp>
      <p:pic>
        <p:nvPicPr>
          <p:cNvPr id="30721" name="Picture 1"/>
          <p:cNvPicPr>
            <a:picLocks noChangeAspect="1" noChangeArrowheads="1"/>
          </p:cNvPicPr>
          <p:nvPr/>
        </p:nvPicPr>
        <p:blipFill>
          <a:blip r:embed="rId3"/>
          <a:srcRect/>
          <a:stretch>
            <a:fillRect/>
          </a:stretch>
        </p:blipFill>
        <p:spPr bwMode="auto">
          <a:xfrm>
            <a:off x="5638800" y="857232"/>
            <a:ext cx="3505200" cy="1552575"/>
          </a:xfrm>
          <a:prstGeom prst="rect">
            <a:avLst/>
          </a:prstGeom>
          <a:noFill/>
          <a:ln w="9525">
            <a:noFill/>
            <a:miter lim="800000"/>
            <a:headEnd/>
            <a:tailEnd/>
          </a:ln>
          <a:effectLst/>
        </p:spPr>
      </p:pic>
      <p:sp>
        <p:nvSpPr>
          <p:cNvPr id="11" name="Прямоугольник 10"/>
          <p:cNvSpPr/>
          <p:nvPr/>
        </p:nvSpPr>
        <p:spPr>
          <a:xfrm>
            <a:off x="5643570" y="2428868"/>
            <a:ext cx="3500430" cy="523220"/>
          </a:xfrm>
          <a:prstGeom prst="rect">
            <a:avLst/>
          </a:prstGeom>
        </p:spPr>
        <p:txBody>
          <a:bodyPr wrap="square">
            <a:spAutoFit/>
          </a:bodyPr>
          <a:lstStyle/>
          <a:p>
            <a:r>
              <a:rPr lang="en-US" sz="1400" dirty="0" smtClean="0"/>
              <a:t>J. Zhang, W.D.M. Rae, </a:t>
            </a:r>
            <a:r>
              <a:rPr lang="en-US" sz="1400" dirty="0" err="1" smtClean="0"/>
              <a:t>Nucl</a:t>
            </a:r>
            <a:r>
              <a:rPr lang="en-US" sz="1400" dirty="0" smtClean="0"/>
              <a:t>. Phys. A 564, 252 (1993).</a:t>
            </a:r>
            <a:endParaRPr lang="ru-RU" sz="1400" dirty="0"/>
          </a:p>
        </p:txBody>
      </p:sp>
      <p:pic>
        <p:nvPicPr>
          <p:cNvPr id="13" name="Picture 4" descr="The 6th international conference on particle physics and astrophysics"/>
          <p:cNvPicPr>
            <a:picLocks noChangeAspect="1" noChangeArrowheads="1"/>
          </p:cNvPicPr>
          <p:nvPr/>
        </p:nvPicPr>
        <p:blipFill>
          <a:blip r:embed="rId4"/>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725C68B6-61C2-468F-89AB-4B9F7531AA68}" type="slidenum">
              <a:rPr lang="ru-RU" smtClean="0"/>
              <a:pPr/>
              <a:t>6</a:t>
            </a:fld>
            <a:endParaRPr lang="ru-RU"/>
          </a:p>
        </p:txBody>
      </p:sp>
      <p:sp>
        <p:nvSpPr>
          <p:cNvPr id="5"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Overview of current situation with </a:t>
            </a:r>
            <a:r>
              <a:rPr lang="en-US" sz="2400" b="1" baseline="30000" dirty="0" smtClean="0">
                <a:solidFill>
                  <a:schemeClr val="bg1"/>
                </a:solidFill>
              </a:rPr>
              <a:t>20</a:t>
            </a:r>
            <a:r>
              <a:rPr lang="en-US" sz="2400" b="1" dirty="0" smtClean="0">
                <a:solidFill>
                  <a:schemeClr val="bg1"/>
                </a:solidFill>
              </a:rPr>
              <a:t>Ne</a:t>
            </a:r>
            <a:endParaRPr lang="en-US" sz="2400" b="1" spc="-1" dirty="0">
              <a:solidFill>
                <a:schemeClr val="bg1"/>
              </a:solidFill>
              <a:uFill>
                <a:solidFill>
                  <a:srgbClr val="FFFFFF"/>
                </a:solidFill>
              </a:uFill>
            </a:endParaRPr>
          </a:p>
        </p:txBody>
      </p:sp>
      <p:pic>
        <p:nvPicPr>
          <p:cNvPr id="6"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sp>
        <p:nvSpPr>
          <p:cNvPr id="7" name="TextBox 6"/>
          <p:cNvSpPr txBox="1"/>
          <p:nvPr/>
        </p:nvSpPr>
        <p:spPr>
          <a:xfrm>
            <a:off x="0" y="357166"/>
            <a:ext cx="9144000" cy="4247317"/>
          </a:xfrm>
          <a:prstGeom prst="rect">
            <a:avLst/>
          </a:prstGeom>
          <a:noFill/>
        </p:spPr>
        <p:txBody>
          <a:bodyPr wrap="square" rtlCol="0">
            <a:spAutoFit/>
          </a:bodyPr>
          <a:lstStyle/>
          <a:p>
            <a:r>
              <a:rPr lang="en-US" b="1" dirty="0" smtClean="0"/>
              <a:t>Theoretical works</a:t>
            </a:r>
            <a:endParaRPr lang="ru-RU" b="1" dirty="0" smtClean="0"/>
          </a:p>
          <a:p>
            <a:endParaRPr lang="ru-RU"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a:p>
            <a:endParaRPr lang="en-US" dirty="0" smtClean="0">
              <a:latin typeface="+mj-lt"/>
            </a:endParaRPr>
          </a:p>
        </p:txBody>
      </p:sp>
      <p:sp>
        <p:nvSpPr>
          <p:cNvPr id="8" name="Text Box 14"/>
          <p:cNvSpPr txBox="1">
            <a:spLocks noChangeArrowheads="1"/>
          </p:cNvSpPr>
          <p:nvPr/>
        </p:nvSpPr>
        <p:spPr bwMode="auto">
          <a:xfrm>
            <a:off x="0" y="642918"/>
            <a:ext cx="5786446" cy="3046988"/>
          </a:xfrm>
          <a:prstGeom prst="rect">
            <a:avLst/>
          </a:prstGeom>
          <a:solidFill>
            <a:srgbClr val="FFFF99"/>
          </a:solidFill>
          <a:ln w="9525">
            <a:noFill/>
            <a:miter lim="800000"/>
            <a:headEnd/>
            <a:tailEnd/>
          </a:ln>
        </p:spPr>
        <p:txBody>
          <a:bodyPr wrap="square">
            <a:spAutoFit/>
          </a:bodyPr>
          <a:lstStyle/>
          <a:p>
            <a:r>
              <a:rPr lang="en-US" sz="1600" b="1" dirty="0" smtClean="0"/>
              <a:t>framework based on energy density </a:t>
            </a:r>
            <a:r>
              <a:rPr lang="en-US" sz="1600" b="1" dirty="0" err="1" smtClean="0"/>
              <a:t>functionals</a:t>
            </a:r>
            <a:r>
              <a:rPr lang="en-US" sz="1600" b="1" dirty="0" smtClean="0"/>
              <a:t>: </a:t>
            </a:r>
            <a:r>
              <a:rPr lang="fr-FR" sz="1600" dirty="0" smtClean="0"/>
              <a:t>P. Marević et al., Phys. Rev. C 97, 024334 (2018)</a:t>
            </a:r>
            <a:endParaRPr lang="en-US" sz="1600" b="1" dirty="0" smtClean="0"/>
          </a:p>
          <a:p>
            <a:r>
              <a:rPr lang="en-US" sz="1600" dirty="0" smtClean="0"/>
              <a:t>The structure of the lowest positive- and negative-parity bands of </a:t>
            </a:r>
            <a:r>
              <a:rPr lang="en-US" sz="1600" baseline="30000" dirty="0" smtClean="0"/>
              <a:t>20</a:t>
            </a:r>
            <a:r>
              <a:rPr lang="en-US" sz="1600" dirty="0" smtClean="0"/>
              <a:t>Ne has been analyzed using a beyond mean-field approach based on relativistic energy density </a:t>
            </a:r>
            <a:r>
              <a:rPr lang="en-US" sz="1600" dirty="0" err="1" smtClean="0"/>
              <a:t>functionals</a:t>
            </a:r>
            <a:r>
              <a:rPr lang="en-US" sz="1600" dirty="0" smtClean="0"/>
              <a:t> both for the ground-state band as well as for the excited K</a:t>
            </a:r>
            <a:r>
              <a:rPr lang="en-US" sz="1600" baseline="30000" dirty="0" smtClean="0"/>
              <a:t>π</a:t>
            </a:r>
            <a:r>
              <a:rPr lang="en-US" sz="1600" dirty="0" smtClean="0"/>
              <a:t> = 0</a:t>
            </a:r>
            <a:r>
              <a:rPr lang="en-US" sz="1600" baseline="30000" dirty="0" smtClean="0"/>
              <a:t>±</a:t>
            </a:r>
            <a:r>
              <a:rPr lang="en-US" sz="1600" dirty="0" smtClean="0"/>
              <a:t> bands. A good agreement with experimental results for the energies of the lowest positive-parity states, as well as with available data on low-energy negative-parity states. In particular, the spectroscopic properties of </a:t>
            </a:r>
            <a:r>
              <a:rPr lang="en-US" sz="1600" baseline="30000" dirty="0" smtClean="0"/>
              <a:t>20</a:t>
            </a:r>
            <a:r>
              <a:rPr lang="en-US" sz="1600" dirty="0" smtClean="0"/>
              <a:t>Ne have been calculated at a level of accuracy comparable to those obtained using more specific models, such as </a:t>
            </a:r>
            <a:r>
              <a:rPr lang="en-US" sz="1600" dirty="0" err="1" smtClean="0"/>
              <a:t>antisymmetrized</a:t>
            </a:r>
            <a:r>
              <a:rPr lang="en-US" sz="1600" dirty="0" smtClean="0"/>
              <a:t> molecular dynamics.</a:t>
            </a:r>
          </a:p>
        </p:txBody>
      </p:sp>
      <p:pic>
        <p:nvPicPr>
          <p:cNvPr id="82946" name="Picture 2"/>
          <p:cNvPicPr>
            <a:picLocks noChangeAspect="1" noChangeArrowheads="1"/>
          </p:cNvPicPr>
          <p:nvPr/>
        </p:nvPicPr>
        <p:blipFill>
          <a:blip r:embed="rId3"/>
          <a:srcRect/>
          <a:stretch>
            <a:fillRect/>
          </a:stretch>
        </p:blipFill>
        <p:spPr bwMode="auto">
          <a:xfrm>
            <a:off x="5786446" y="642918"/>
            <a:ext cx="3357554" cy="3541345"/>
          </a:xfrm>
          <a:prstGeom prst="rect">
            <a:avLst/>
          </a:prstGeom>
          <a:noFill/>
          <a:ln w="9525">
            <a:noFill/>
            <a:miter lim="800000"/>
            <a:headEnd/>
            <a:tailEnd/>
          </a:ln>
          <a:effectLst/>
        </p:spPr>
      </p:pic>
      <p:sp>
        <p:nvSpPr>
          <p:cNvPr id="9" name="Text Box 14"/>
          <p:cNvSpPr txBox="1">
            <a:spLocks noChangeArrowheads="1"/>
          </p:cNvSpPr>
          <p:nvPr/>
        </p:nvSpPr>
        <p:spPr bwMode="auto">
          <a:xfrm>
            <a:off x="0" y="3827696"/>
            <a:ext cx="5786446" cy="1815882"/>
          </a:xfrm>
          <a:prstGeom prst="rect">
            <a:avLst/>
          </a:prstGeom>
          <a:solidFill>
            <a:srgbClr val="FFFF99"/>
          </a:solidFill>
          <a:ln w="9525">
            <a:noFill/>
            <a:miter lim="800000"/>
            <a:headEnd/>
            <a:tailEnd/>
          </a:ln>
        </p:spPr>
        <p:txBody>
          <a:bodyPr wrap="square">
            <a:spAutoFit/>
          </a:bodyPr>
          <a:lstStyle/>
          <a:p>
            <a:r>
              <a:rPr lang="en-US" sz="1600" b="1" dirty="0" err="1" smtClean="0"/>
              <a:t>ab</a:t>
            </a:r>
            <a:r>
              <a:rPr lang="en-US" sz="1600" b="1" dirty="0" smtClean="0"/>
              <a:t> initio calculations: </a:t>
            </a:r>
            <a:r>
              <a:rPr lang="fr-FR" sz="1600" dirty="0" smtClean="0"/>
              <a:t>A.C. Dreyfuss et al., Phys. Rev. C 102, 044608 (2020). </a:t>
            </a:r>
          </a:p>
          <a:p>
            <a:r>
              <a:rPr lang="en-US" sz="1600" dirty="0" smtClean="0"/>
              <a:t>The formalism was demonstrated in a study of the </a:t>
            </a:r>
            <a:r>
              <a:rPr lang="en-US" sz="1600" baseline="30000" dirty="0" smtClean="0"/>
              <a:t>16</a:t>
            </a:r>
            <a:r>
              <a:rPr lang="en-US" sz="1600" dirty="0" smtClean="0"/>
              <a:t>O + 𝛼 cluster structure of </a:t>
            </a:r>
            <a:r>
              <a:rPr lang="en-US" sz="1600" baseline="30000" dirty="0" smtClean="0"/>
              <a:t>20</a:t>
            </a:r>
            <a:r>
              <a:rPr lang="en-US" sz="1600" dirty="0" smtClean="0"/>
              <a:t>Ne, through inspection of the relative motion wave</a:t>
            </a:r>
          </a:p>
          <a:p>
            <a:r>
              <a:rPr lang="en-US" sz="1600" dirty="0" smtClean="0"/>
              <a:t>functions of the clusters within the </a:t>
            </a:r>
            <a:r>
              <a:rPr lang="en-US" sz="1600" baseline="30000" dirty="0" smtClean="0"/>
              <a:t>20</a:t>
            </a:r>
            <a:r>
              <a:rPr lang="en-US" sz="1600" dirty="0" smtClean="0"/>
              <a:t>Ne ground state and the 1</a:t>
            </a:r>
            <a:r>
              <a:rPr lang="en-US" sz="1600" baseline="30000" dirty="0" smtClean="0"/>
              <a:t>−</a:t>
            </a:r>
            <a:r>
              <a:rPr lang="en-US" sz="1600" dirty="0" smtClean="0"/>
              <a:t> resonance (</a:t>
            </a:r>
            <a:r>
              <a:rPr lang="en-US" sz="1600" dirty="0" err="1" smtClean="0"/>
              <a:t>ab</a:t>
            </a:r>
            <a:r>
              <a:rPr lang="en-US" sz="1600" dirty="0" smtClean="0"/>
              <a:t> initio SA-NCSM calculations). The importance of correlations in developing cluster structures was shown.</a:t>
            </a:r>
          </a:p>
        </p:txBody>
      </p:sp>
      <p:pic>
        <p:nvPicPr>
          <p:cNvPr id="10" name="Picture 4" descr="The 6th international conference on particle physics and astrophysics"/>
          <p:cNvPicPr>
            <a:picLocks noChangeAspect="1" noChangeArrowheads="1"/>
          </p:cNvPicPr>
          <p:nvPr/>
        </p:nvPicPr>
        <p:blipFill>
          <a:blip r:embed="rId4"/>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nn-NO" sz="3600" dirty="0" smtClean="0"/>
              <a:t>g.s. 0</a:t>
            </a:r>
            <a:r>
              <a:rPr lang="nn-NO" sz="3600" baseline="30000" dirty="0" smtClean="0"/>
              <a:t>+</a:t>
            </a:r>
            <a:r>
              <a:rPr lang="nn-NO" sz="3600" dirty="0" smtClean="0"/>
              <a:t> – 1.64 MeV 2</a:t>
            </a:r>
            <a:r>
              <a:rPr lang="nn-NO" sz="3600" baseline="30000" dirty="0" smtClean="0"/>
              <a:t>+</a:t>
            </a:r>
            <a:r>
              <a:rPr lang="nn-NO" sz="3600" dirty="0" smtClean="0"/>
              <a:t> – 4.25 MeV 4</a:t>
            </a:r>
            <a:r>
              <a:rPr lang="nn-NO" sz="3600" baseline="30000" dirty="0" smtClean="0"/>
              <a:t>+</a:t>
            </a:r>
            <a:endParaRPr lang="ru-RU" sz="3600" dirty="0"/>
          </a:p>
        </p:txBody>
      </p:sp>
      <p:sp>
        <p:nvSpPr>
          <p:cNvPr id="6" name="Номер слайда 5"/>
          <p:cNvSpPr>
            <a:spLocks noGrp="1"/>
          </p:cNvSpPr>
          <p:nvPr>
            <p:ph type="sldNum" sz="quarter" idx="12"/>
          </p:nvPr>
        </p:nvSpPr>
        <p:spPr/>
        <p:txBody>
          <a:bodyPr/>
          <a:lstStyle/>
          <a:p>
            <a:pPr>
              <a:defRPr/>
            </a:pPr>
            <a:fld id="{ABA06381-B920-40E8-8AEC-6DD13EACFBC0}" type="slidenum">
              <a:rPr lang="ru-RU" altLang="ru-RU" smtClean="0"/>
              <a:pPr>
                <a:defRPr/>
              </a:pPr>
              <a:t>7</a:t>
            </a:fld>
            <a:endParaRPr lang="ru-RU" altLang="ru-RU"/>
          </a:p>
        </p:txBody>
      </p:sp>
      <p:sp>
        <p:nvSpPr>
          <p:cNvPr id="7"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Band K</a:t>
            </a:r>
            <a:r>
              <a:rPr lang="el-GR" sz="2400" b="1" baseline="30000" dirty="0" smtClean="0">
                <a:solidFill>
                  <a:schemeClr val="bg1"/>
                </a:solidFill>
              </a:rPr>
              <a:t>π</a:t>
            </a:r>
            <a:r>
              <a:rPr lang="en-US" sz="2400" b="1" dirty="0" smtClean="0">
                <a:solidFill>
                  <a:schemeClr val="bg1"/>
                </a:solidFill>
              </a:rPr>
              <a:t> = 0</a:t>
            </a:r>
            <a:r>
              <a:rPr lang="en-US" sz="2400" b="1" baseline="30000" dirty="0" smtClean="0">
                <a:solidFill>
                  <a:schemeClr val="bg1"/>
                </a:solidFill>
              </a:rPr>
              <a:t>+</a:t>
            </a:r>
            <a:r>
              <a:rPr lang="en-US" sz="2400" b="1" baseline="-25000" dirty="0" smtClean="0">
                <a:solidFill>
                  <a:schemeClr val="bg1"/>
                </a:solidFill>
              </a:rPr>
              <a:t>1</a:t>
            </a:r>
            <a:endParaRPr lang="en-US" sz="2400" b="1" spc="-1" baseline="-25000" dirty="0">
              <a:solidFill>
                <a:schemeClr val="bg1"/>
              </a:solidFill>
              <a:uFill>
                <a:solidFill>
                  <a:srgbClr val="FFFFFF"/>
                </a:solidFill>
              </a:uFill>
            </a:endParaRPr>
          </a:p>
        </p:txBody>
      </p:sp>
      <p:pic>
        <p:nvPicPr>
          <p:cNvPr id="8"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pic>
        <p:nvPicPr>
          <p:cNvPr id="90114" name="Picture 2"/>
          <p:cNvPicPr>
            <a:picLocks noChangeAspect="1" noChangeArrowheads="1"/>
          </p:cNvPicPr>
          <p:nvPr/>
        </p:nvPicPr>
        <p:blipFill>
          <a:blip r:embed="rId3" cstate="print"/>
          <a:srcRect/>
          <a:stretch>
            <a:fillRect/>
          </a:stretch>
        </p:blipFill>
        <p:spPr bwMode="auto">
          <a:xfrm>
            <a:off x="0" y="785794"/>
            <a:ext cx="4263401" cy="3021744"/>
          </a:xfrm>
          <a:prstGeom prst="rect">
            <a:avLst/>
          </a:prstGeom>
          <a:noFill/>
          <a:ln w="9525">
            <a:noFill/>
            <a:miter lim="800000"/>
            <a:headEnd/>
            <a:tailEnd/>
          </a:ln>
          <a:effectLst/>
        </p:spPr>
      </p:pic>
      <p:pic>
        <p:nvPicPr>
          <p:cNvPr id="90116" name="Picture 4"/>
          <p:cNvPicPr>
            <a:picLocks noChangeAspect="1" noChangeArrowheads="1"/>
          </p:cNvPicPr>
          <p:nvPr/>
        </p:nvPicPr>
        <p:blipFill>
          <a:blip r:embed="rId4" cstate="print"/>
          <a:srcRect/>
          <a:stretch>
            <a:fillRect/>
          </a:stretch>
        </p:blipFill>
        <p:spPr bwMode="auto">
          <a:xfrm>
            <a:off x="4857752" y="785794"/>
            <a:ext cx="4143373" cy="3017240"/>
          </a:xfrm>
          <a:prstGeom prst="rect">
            <a:avLst/>
          </a:prstGeom>
          <a:noFill/>
          <a:ln w="9525">
            <a:noFill/>
            <a:miter lim="800000"/>
            <a:headEnd/>
            <a:tailEnd/>
          </a:ln>
          <a:effectLst/>
        </p:spPr>
      </p:pic>
      <p:sp>
        <p:nvSpPr>
          <p:cNvPr id="12" name="TextBox 11"/>
          <p:cNvSpPr txBox="1"/>
          <p:nvPr/>
        </p:nvSpPr>
        <p:spPr>
          <a:xfrm>
            <a:off x="714348" y="3857628"/>
            <a:ext cx="2593531" cy="369332"/>
          </a:xfrm>
          <a:prstGeom prst="rect">
            <a:avLst/>
          </a:prstGeom>
          <a:noFill/>
        </p:spPr>
        <p:txBody>
          <a:bodyPr wrap="none" rtlCol="0">
            <a:spAutoFit/>
          </a:bodyPr>
          <a:lstStyle/>
          <a:p>
            <a:r>
              <a:rPr lang="ru-RU" b="1" dirty="0" smtClean="0"/>
              <a:t>𝑅</a:t>
            </a:r>
            <a:r>
              <a:rPr lang="en-US" b="1" baseline="-25000" dirty="0" smtClean="0"/>
              <a:t>rms</a:t>
            </a:r>
            <a:r>
              <a:rPr lang="en-US" b="1" dirty="0" smtClean="0"/>
              <a:t> (</a:t>
            </a:r>
            <a:r>
              <a:rPr lang="en-US" b="1" dirty="0" err="1" smtClean="0"/>
              <a:t>g.s</a:t>
            </a:r>
            <a:r>
              <a:rPr lang="en-US" b="1" dirty="0" smtClean="0"/>
              <a:t>.)= 2.87 ± 0.03 fm</a:t>
            </a:r>
            <a:endParaRPr lang="ru-RU" b="1" dirty="0"/>
          </a:p>
        </p:txBody>
      </p:sp>
      <p:sp>
        <p:nvSpPr>
          <p:cNvPr id="13" name="Прямоугольник 12"/>
          <p:cNvSpPr/>
          <p:nvPr/>
        </p:nvSpPr>
        <p:spPr>
          <a:xfrm>
            <a:off x="5857884" y="3857628"/>
            <a:ext cx="2510624" cy="369332"/>
          </a:xfrm>
          <a:prstGeom prst="rect">
            <a:avLst/>
          </a:prstGeom>
        </p:spPr>
        <p:txBody>
          <a:bodyPr wrap="none">
            <a:spAutoFit/>
          </a:bodyPr>
          <a:lstStyle/>
          <a:p>
            <a:r>
              <a:rPr lang="en-US" b="1" dirty="0" smtClean="0"/>
              <a:t>𝑅</a:t>
            </a:r>
            <a:r>
              <a:rPr lang="en-US" b="1" baseline="-25000" dirty="0" smtClean="0"/>
              <a:t>rms</a:t>
            </a:r>
            <a:r>
              <a:rPr lang="en-US" b="1" dirty="0" smtClean="0"/>
              <a:t>(1.63) = 3.0 ± 0.2 fm</a:t>
            </a:r>
            <a:endParaRPr lang="ru-RU" b="1" dirty="0"/>
          </a:p>
        </p:txBody>
      </p:sp>
      <p:pic>
        <p:nvPicPr>
          <p:cNvPr id="90117" name="Picture 5"/>
          <p:cNvPicPr>
            <a:picLocks noChangeAspect="1" noChangeArrowheads="1"/>
          </p:cNvPicPr>
          <p:nvPr/>
        </p:nvPicPr>
        <p:blipFill>
          <a:blip r:embed="rId5"/>
          <a:srcRect/>
          <a:stretch>
            <a:fillRect/>
          </a:stretch>
        </p:blipFill>
        <p:spPr bwMode="auto">
          <a:xfrm>
            <a:off x="2214546" y="4714884"/>
            <a:ext cx="6605580" cy="2114441"/>
          </a:xfrm>
          <a:prstGeom prst="rect">
            <a:avLst/>
          </a:prstGeom>
          <a:noFill/>
          <a:ln w="9525">
            <a:noFill/>
            <a:miter lim="800000"/>
            <a:headEnd/>
            <a:tailEnd/>
          </a:ln>
          <a:effectLst/>
        </p:spPr>
      </p:pic>
      <p:sp>
        <p:nvSpPr>
          <p:cNvPr id="15" name="Прямоугольник 14"/>
          <p:cNvSpPr/>
          <p:nvPr/>
        </p:nvSpPr>
        <p:spPr>
          <a:xfrm>
            <a:off x="214282" y="4357694"/>
            <a:ext cx="8929718" cy="369332"/>
          </a:xfrm>
          <a:prstGeom prst="rect">
            <a:avLst/>
          </a:prstGeom>
        </p:spPr>
        <p:txBody>
          <a:bodyPr wrap="square">
            <a:spAutoFit/>
          </a:bodyPr>
          <a:lstStyle/>
          <a:p>
            <a:r>
              <a:rPr lang="en-US" dirty="0" smtClean="0"/>
              <a:t>AMD: Y. </a:t>
            </a:r>
            <a:r>
              <a:rPr lang="en-US" dirty="0" err="1" smtClean="0"/>
              <a:t>Kanada-En’yo</a:t>
            </a:r>
            <a:r>
              <a:rPr lang="en-US" dirty="0" smtClean="0"/>
              <a:t> and K. Ogata, Phys. Rev.  C 101, 064308 (2020).</a:t>
            </a:r>
            <a:endParaRPr lang="ru-RU" dirty="0"/>
          </a:p>
        </p:txBody>
      </p:sp>
      <p:pic>
        <p:nvPicPr>
          <p:cNvPr id="90118" name="Picture 6"/>
          <p:cNvPicPr>
            <a:picLocks noChangeAspect="1" noChangeArrowheads="1"/>
          </p:cNvPicPr>
          <p:nvPr/>
        </p:nvPicPr>
        <p:blipFill>
          <a:blip r:embed="rId6"/>
          <a:srcRect/>
          <a:stretch>
            <a:fillRect/>
          </a:stretch>
        </p:blipFill>
        <p:spPr bwMode="auto">
          <a:xfrm>
            <a:off x="0" y="4714884"/>
            <a:ext cx="2209800" cy="1895475"/>
          </a:xfrm>
          <a:prstGeom prst="rect">
            <a:avLst/>
          </a:prstGeom>
          <a:noFill/>
          <a:ln w="9525">
            <a:noFill/>
            <a:miter lim="800000"/>
            <a:headEnd/>
            <a:tailEnd/>
          </a:ln>
          <a:effectLst/>
        </p:spPr>
      </p:pic>
      <p:sp>
        <p:nvSpPr>
          <p:cNvPr id="17" name="Прямоугольник 16"/>
          <p:cNvSpPr/>
          <p:nvPr/>
        </p:nvSpPr>
        <p:spPr>
          <a:xfrm>
            <a:off x="3428992" y="3500438"/>
            <a:ext cx="2468048" cy="646331"/>
          </a:xfrm>
          <a:prstGeom prst="rect">
            <a:avLst/>
          </a:prstGeom>
        </p:spPr>
        <p:txBody>
          <a:bodyPr wrap="none">
            <a:spAutoFit/>
          </a:bodyPr>
          <a:lstStyle/>
          <a:p>
            <a:pPr algn="ctr"/>
            <a:r>
              <a:rPr lang="en-US" b="1" baseline="30000" dirty="0" smtClean="0">
                <a:solidFill>
                  <a:srgbClr val="FF0000"/>
                </a:solidFill>
              </a:rPr>
              <a:t>16</a:t>
            </a:r>
            <a:r>
              <a:rPr lang="en-US" b="1" dirty="0" smtClean="0">
                <a:solidFill>
                  <a:srgbClr val="FF0000"/>
                </a:solidFill>
              </a:rPr>
              <a:t>O + </a:t>
            </a:r>
            <a:r>
              <a:rPr lang="ru-RU" b="1" dirty="0" smtClean="0">
                <a:solidFill>
                  <a:srgbClr val="FF0000"/>
                </a:solidFill>
              </a:rPr>
              <a:t>𝛼 </a:t>
            </a:r>
            <a:r>
              <a:rPr lang="en-US" b="1" dirty="0" smtClean="0">
                <a:solidFill>
                  <a:srgbClr val="FF0000"/>
                </a:solidFill>
              </a:rPr>
              <a:t>cluster structure</a:t>
            </a:r>
          </a:p>
          <a:p>
            <a:pPr algn="ctr"/>
            <a:r>
              <a:rPr lang="en-US" b="1" dirty="0" smtClean="0">
                <a:solidFill>
                  <a:srgbClr val="FF0000"/>
                </a:solidFill>
              </a:rPr>
              <a:t>Normal radius</a:t>
            </a:r>
            <a:endParaRPr lang="ru-RU" b="1" dirty="0">
              <a:solidFill>
                <a:srgbClr val="FF0000"/>
              </a:solidFill>
            </a:endParaRPr>
          </a:p>
        </p:txBody>
      </p:sp>
      <p:pic>
        <p:nvPicPr>
          <p:cNvPr id="14" name="Picture 4" descr="The 6th international conference on particle physics and astrophysics"/>
          <p:cNvPicPr>
            <a:picLocks noChangeAspect="1" noChangeArrowheads="1"/>
          </p:cNvPicPr>
          <p:nvPr/>
        </p:nvPicPr>
        <p:blipFill>
          <a:blip r:embed="rId7"/>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31828"/>
            <a:ext cx="9144000" cy="582594"/>
          </a:xfrm>
        </p:spPr>
        <p:txBody>
          <a:bodyPr>
            <a:normAutofit fontScale="90000"/>
          </a:bodyPr>
          <a:lstStyle/>
          <a:p>
            <a:r>
              <a:rPr lang="nn-NO" sz="3600" dirty="0" smtClean="0"/>
              <a:t>4.97 MeV 2</a:t>
            </a:r>
            <a:r>
              <a:rPr lang="nn-NO" sz="3600" baseline="30000" dirty="0" smtClean="0"/>
              <a:t>−</a:t>
            </a:r>
            <a:r>
              <a:rPr lang="nn-NO" sz="3600" dirty="0" smtClean="0"/>
              <a:t>–</a:t>
            </a:r>
            <a:r>
              <a:rPr lang="nn-NO" sz="3600" dirty="0" smtClean="0">
                <a:solidFill>
                  <a:srgbClr val="FF0000"/>
                </a:solidFill>
              </a:rPr>
              <a:t>5.62 MeV 3</a:t>
            </a:r>
            <a:r>
              <a:rPr lang="nn-NO" sz="3600" baseline="30000" dirty="0" smtClean="0">
                <a:solidFill>
                  <a:srgbClr val="FF0000"/>
                </a:solidFill>
              </a:rPr>
              <a:t> −</a:t>
            </a:r>
            <a:r>
              <a:rPr lang="nn-NO" sz="3600" dirty="0" smtClean="0"/>
              <a:t>–7.00 MeV 4</a:t>
            </a:r>
            <a:r>
              <a:rPr lang="nn-NO" sz="3600" baseline="30000" dirty="0" smtClean="0"/>
              <a:t> −</a:t>
            </a:r>
            <a:r>
              <a:rPr lang="nn-NO" sz="3600" dirty="0" smtClean="0"/>
              <a:t>–8.45 MeV 5</a:t>
            </a:r>
            <a:r>
              <a:rPr lang="nn-NO" sz="3600" baseline="30000" dirty="0" smtClean="0"/>
              <a:t> −</a:t>
            </a:r>
            <a:endParaRPr lang="ru-RU" sz="3600" dirty="0"/>
          </a:p>
        </p:txBody>
      </p:sp>
      <p:sp>
        <p:nvSpPr>
          <p:cNvPr id="6" name="Номер слайда 5"/>
          <p:cNvSpPr>
            <a:spLocks noGrp="1"/>
          </p:cNvSpPr>
          <p:nvPr>
            <p:ph type="sldNum" sz="quarter" idx="12"/>
          </p:nvPr>
        </p:nvSpPr>
        <p:spPr/>
        <p:txBody>
          <a:bodyPr/>
          <a:lstStyle/>
          <a:p>
            <a:pPr>
              <a:defRPr/>
            </a:pPr>
            <a:fld id="{ABA06381-B920-40E8-8AEC-6DD13EACFBC0}" type="slidenum">
              <a:rPr lang="ru-RU" altLang="ru-RU" smtClean="0"/>
              <a:pPr>
                <a:defRPr/>
              </a:pPr>
              <a:t>8</a:t>
            </a:fld>
            <a:endParaRPr lang="ru-RU" altLang="ru-RU"/>
          </a:p>
        </p:txBody>
      </p:sp>
      <p:sp>
        <p:nvSpPr>
          <p:cNvPr id="7"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Band K</a:t>
            </a:r>
            <a:r>
              <a:rPr lang="el-GR" sz="2400" b="1" baseline="30000" dirty="0" smtClean="0">
                <a:solidFill>
                  <a:schemeClr val="bg1"/>
                </a:solidFill>
              </a:rPr>
              <a:t>π</a:t>
            </a:r>
            <a:r>
              <a:rPr lang="en-US" sz="2400" b="1" dirty="0" smtClean="0">
                <a:solidFill>
                  <a:schemeClr val="bg1"/>
                </a:solidFill>
              </a:rPr>
              <a:t> = 2</a:t>
            </a:r>
            <a:r>
              <a:rPr lang="en-US" sz="2400" b="1" baseline="30000" dirty="0" smtClean="0">
                <a:solidFill>
                  <a:schemeClr val="bg1"/>
                </a:solidFill>
              </a:rPr>
              <a:t>-</a:t>
            </a:r>
            <a:endParaRPr lang="en-US" sz="2400" b="1" spc="-1" baseline="-25000" dirty="0">
              <a:solidFill>
                <a:schemeClr val="bg1"/>
              </a:solidFill>
              <a:uFill>
                <a:solidFill>
                  <a:srgbClr val="FFFFFF"/>
                </a:solidFill>
              </a:uFill>
            </a:endParaRPr>
          </a:p>
        </p:txBody>
      </p:sp>
      <p:pic>
        <p:nvPicPr>
          <p:cNvPr id="8" name="Picture 1"/>
          <p:cNvPicPr>
            <a:picLocks noChangeAspect="1" noChangeArrowheads="1"/>
          </p:cNvPicPr>
          <p:nvPr/>
        </p:nvPicPr>
        <p:blipFill>
          <a:blip r:embed="rId2" cstate="print"/>
          <a:srcRect/>
          <a:stretch>
            <a:fillRect/>
          </a:stretch>
        </p:blipFill>
        <p:spPr bwMode="auto">
          <a:xfrm>
            <a:off x="0" y="0"/>
            <a:ext cx="1928794" cy="368294"/>
          </a:xfrm>
          <a:prstGeom prst="rect">
            <a:avLst/>
          </a:prstGeom>
          <a:noFill/>
          <a:ln w="9525">
            <a:noFill/>
            <a:miter lim="800000"/>
            <a:headEnd/>
            <a:tailEnd/>
          </a:ln>
          <a:effectLst/>
        </p:spPr>
      </p:pic>
      <p:sp>
        <p:nvSpPr>
          <p:cNvPr id="12" name="TextBox 11"/>
          <p:cNvSpPr txBox="1"/>
          <p:nvPr/>
        </p:nvSpPr>
        <p:spPr>
          <a:xfrm>
            <a:off x="4786314" y="2143116"/>
            <a:ext cx="2383538" cy="369332"/>
          </a:xfrm>
          <a:prstGeom prst="rect">
            <a:avLst/>
          </a:prstGeom>
          <a:noFill/>
        </p:spPr>
        <p:txBody>
          <a:bodyPr wrap="none" rtlCol="0">
            <a:spAutoFit/>
          </a:bodyPr>
          <a:lstStyle/>
          <a:p>
            <a:r>
              <a:rPr lang="ru-RU" b="1" dirty="0" smtClean="0"/>
              <a:t>𝑅</a:t>
            </a:r>
            <a:r>
              <a:rPr lang="en-US" b="1" baseline="-25000" dirty="0" smtClean="0"/>
              <a:t>rms</a:t>
            </a:r>
            <a:r>
              <a:rPr lang="en-US" b="1" dirty="0" smtClean="0"/>
              <a:t> (</a:t>
            </a:r>
            <a:r>
              <a:rPr lang="en-US" b="1" dirty="0" err="1" smtClean="0"/>
              <a:t>g.s</a:t>
            </a:r>
            <a:r>
              <a:rPr lang="en-US" b="1" dirty="0" smtClean="0"/>
              <a:t>.)= 2.9 ± 0.1 fm</a:t>
            </a:r>
            <a:endParaRPr lang="ru-RU" b="1" dirty="0"/>
          </a:p>
        </p:txBody>
      </p:sp>
      <p:sp>
        <p:nvSpPr>
          <p:cNvPr id="15" name="Прямоугольник 14"/>
          <p:cNvSpPr/>
          <p:nvPr/>
        </p:nvSpPr>
        <p:spPr>
          <a:xfrm>
            <a:off x="214282" y="4071942"/>
            <a:ext cx="8929718" cy="369332"/>
          </a:xfrm>
          <a:prstGeom prst="rect">
            <a:avLst/>
          </a:prstGeom>
        </p:spPr>
        <p:txBody>
          <a:bodyPr wrap="square">
            <a:spAutoFit/>
          </a:bodyPr>
          <a:lstStyle/>
          <a:p>
            <a:r>
              <a:rPr lang="en-US" dirty="0" smtClean="0"/>
              <a:t>AMD: Y. </a:t>
            </a:r>
            <a:r>
              <a:rPr lang="en-US" dirty="0" err="1" smtClean="0"/>
              <a:t>Kanada-En’yo</a:t>
            </a:r>
            <a:r>
              <a:rPr lang="en-US" dirty="0" smtClean="0"/>
              <a:t> and K. Ogata, Phys. Rev.  C 101, 064308 (2020).</a:t>
            </a:r>
            <a:endParaRPr lang="ru-RU" dirty="0"/>
          </a:p>
        </p:txBody>
      </p:sp>
      <p:pic>
        <p:nvPicPr>
          <p:cNvPr id="91138" name="Picture 2"/>
          <p:cNvPicPr>
            <a:picLocks noChangeAspect="1" noChangeArrowheads="1"/>
          </p:cNvPicPr>
          <p:nvPr/>
        </p:nvPicPr>
        <p:blipFill>
          <a:blip r:embed="rId3" cstate="print"/>
          <a:srcRect/>
          <a:stretch>
            <a:fillRect/>
          </a:stretch>
        </p:blipFill>
        <p:spPr bwMode="auto">
          <a:xfrm>
            <a:off x="214282" y="1166214"/>
            <a:ext cx="4071934" cy="2977166"/>
          </a:xfrm>
          <a:prstGeom prst="rect">
            <a:avLst/>
          </a:prstGeom>
          <a:noFill/>
          <a:ln w="9525">
            <a:noFill/>
            <a:miter lim="800000"/>
            <a:headEnd/>
            <a:tailEnd/>
          </a:ln>
          <a:effectLst/>
        </p:spPr>
      </p:pic>
      <p:pic>
        <p:nvPicPr>
          <p:cNvPr id="91139" name="Picture 3"/>
          <p:cNvPicPr>
            <a:picLocks noChangeAspect="1" noChangeArrowheads="1"/>
          </p:cNvPicPr>
          <p:nvPr/>
        </p:nvPicPr>
        <p:blipFill>
          <a:blip r:embed="rId4"/>
          <a:srcRect/>
          <a:stretch>
            <a:fillRect/>
          </a:stretch>
        </p:blipFill>
        <p:spPr bwMode="auto">
          <a:xfrm>
            <a:off x="0" y="4572008"/>
            <a:ext cx="2266950" cy="2247900"/>
          </a:xfrm>
          <a:prstGeom prst="rect">
            <a:avLst/>
          </a:prstGeom>
          <a:noFill/>
          <a:ln w="9525">
            <a:noFill/>
            <a:miter lim="800000"/>
            <a:headEnd/>
            <a:tailEnd/>
          </a:ln>
          <a:effectLst/>
        </p:spPr>
      </p:pic>
      <p:pic>
        <p:nvPicPr>
          <p:cNvPr id="91140" name="Picture 4"/>
          <p:cNvPicPr>
            <a:picLocks noChangeAspect="1" noChangeArrowheads="1"/>
          </p:cNvPicPr>
          <p:nvPr/>
        </p:nvPicPr>
        <p:blipFill>
          <a:blip r:embed="rId5"/>
          <a:srcRect/>
          <a:stretch>
            <a:fillRect/>
          </a:stretch>
        </p:blipFill>
        <p:spPr bwMode="auto">
          <a:xfrm>
            <a:off x="2267016" y="4572008"/>
            <a:ext cx="6876984" cy="2143140"/>
          </a:xfrm>
          <a:prstGeom prst="rect">
            <a:avLst/>
          </a:prstGeom>
          <a:noFill/>
          <a:ln w="9525">
            <a:noFill/>
            <a:miter lim="800000"/>
            <a:headEnd/>
            <a:tailEnd/>
          </a:ln>
          <a:effectLst/>
        </p:spPr>
      </p:pic>
      <p:sp>
        <p:nvSpPr>
          <p:cNvPr id="16" name="Прямоугольник 15"/>
          <p:cNvSpPr/>
          <p:nvPr/>
        </p:nvSpPr>
        <p:spPr>
          <a:xfrm>
            <a:off x="4714876" y="2500306"/>
            <a:ext cx="2551404" cy="646331"/>
          </a:xfrm>
          <a:prstGeom prst="rect">
            <a:avLst/>
          </a:prstGeom>
        </p:spPr>
        <p:txBody>
          <a:bodyPr wrap="none">
            <a:spAutoFit/>
          </a:bodyPr>
          <a:lstStyle/>
          <a:p>
            <a:pPr algn="ctr"/>
            <a:r>
              <a:rPr lang="en-US" b="1" baseline="30000" dirty="0" smtClean="0">
                <a:solidFill>
                  <a:srgbClr val="FF0000"/>
                </a:solidFill>
              </a:rPr>
              <a:t>12</a:t>
            </a:r>
            <a:r>
              <a:rPr lang="en-US" b="1" dirty="0" smtClean="0">
                <a:solidFill>
                  <a:srgbClr val="FF0000"/>
                </a:solidFill>
              </a:rPr>
              <a:t>C + 2</a:t>
            </a:r>
            <a:r>
              <a:rPr lang="ru-RU" b="1" dirty="0" smtClean="0">
                <a:solidFill>
                  <a:srgbClr val="FF0000"/>
                </a:solidFill>
              </a:rPr>
              <a:t>𝛼 </a:t>
            </a:r>
            <a:r>
              <a:rPr lang="en-US" b="1" dirty="0" smtClean="0">
                <a:solidFill>
                  <a:srgbClr val="FF0000"/>
                </a:solidFill>
              </a:rPr>
              <a:t>cluster structure</a:t>
            </a:r>
          </a:p>
          <a:p>
            <a:pPr algn="ctr"/>
            <a:r>
              <a:rPr lang="en-US" b="1" dirty="0" smtClean="0">
                <a:solidFill>
                  <a:srgbClr val="FF0000"/>
                </a:solidFill>
              </a:rPr>
              <a:t>Normal radius</a:t>
            </a:r>
            <a:endParaRPr lang="ru-RU" b="1" dirty="0">
              <a:solidFill>
                <a:srgbClr val="FF0000"/>
              </a:solidFill>
            </a:endParaRPr>
          </a:p>
        </p:txBody>
      </p:sp>
      <p:pic>
        <p:nvPicPr>
          <p:cNvPr id="13" name="Picture 4" descr="The 6th international conference on particle physics and astrophysics"/>
          <p:cNvPicPr>
            <a:picLocks noChangeAspect="1" noChangeArrowheads="1"/>
          </p:cNvPicPr>
          <p:nvPr/>
        </p:nvPicPr>
        <p:blipFill>
          <a:blip r:embed="rId6"/>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9144000" cy="582594"/>
          </a:xfrm>
        </p:spPr>
        <p:txBody>
          <a:bodyPr>
            <a:normAutofit fontScale="90000"/>
          </a:bodyPr>
          <a:lstStyle/>
          <a:p>
            <a:r>
              <a:rPr lang="nn-NO" sz="3600" dirty="0" smtClean="0">
                <a:solidFill>
                  <a:srgbClr val="FF0000"/>
                </a:solidFill>
              </a:rPr>
              <a:t>5.79 MeV 1</a:t>
            </a:r>
            <a:r>
              <a:rPr lang="nn-NO" sz="3600" baseline="30000" dirty="0" smtClean="0">
                <a:solidFill>
                  <a:srgbClr val="FF0000"/>
                </a:solidFill>
              </a:rPr>
              <a:t>−</a:t>
            </a:r>
            <a:r>
              <a:rPr lang="nn-NO" sz="3600" dirty="0" smtClean="0">
                <a:solidFill>
                  <a:srgbClr val="FF0000"/>
                </a:solidFill>
              </a:rPr>
              <a:t> – 7.17 MeV 3</a:t>
            </a:r>
            <a:r>
              <a:rPr lang="nn-NO" sz="3600" baseline="30000" dirty="0" smtClean="0">
                <a:solidFill>
                  <a:srgbClr val="FF0000"/>
                </a:solidFill>
              </a:rPr>
              <a:t>−</a:t>
            </a:r>
            <a:r>
              <a:rPr lang="nn-NO" sz="3600" dirty="0" smtClean="0"/>
              <a:t> – 10.26 MeV 5</a:t>
            </a:r>
            <a:r>
              <a:rPr lang="nn-NO" sz="3600" baseline="30000" dirty="0" smtClean="0"/>
              <a:t>−</a:t>
            </a:r>
            <a:endParaRPr lang="ru-RU" sz="3600" baseline="30000" dirty="0"/>
          </a:p>
        </p:txBody>
      </p:sp>
      <p:sp>
        <p:nvSpPr>
          <p:cNvPr id="6" name="Номер слайда 5"/>
          <p:cNvSpPr>
            <a:spLocks noGrp="1"/>
          </p:cNvSpPr>
          <p:nvPr>
            <p:ph type="sldNum" sz="quarter" idx="12"/>
          </p:nvPr>
        </p:nvSpPr>
        <p:spPr/>
        <p:txBody>
          <a:bodyPr/>
          <a:lstStyle/>
          <a:p>
            <a:pPr>
              <a:defRPr/>
            </a:pPr>
            <a:fld id="{ABA06381-B920-40E8-8AEC-6DD13EACFBC0}" type="slidenum">
              <a:rPr lang="ru-RU" altLang="ru-RU" smtClean="0"/>
              <a:pPr>
                <a:defRPr/>
              </a:pPr>
              <a:t>9</a:t>
            </a:fld>
            <a:endParaRPr lang="ru-RU" altLang="ru-RU"/>
          </a:p>
        </p:txBody>
      </p:sp>
      <p:sp>
        <p:nvSpPr>
          <p:cNvPr id="7" name="CustomShape 7"/>
          <p:cNvSpPr/>
          <p:nvPr/>
        </p:nvSpPr>
        <p:spPr>
          <a:xfrm>
            <a:off x="0" y="0"/>
            <a:ext cx="9144000" cy="358775"/>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2400" b="1" dirty="0" smtClean="0">
                <a:solidFill>
                  <a:schemeClr val="bg1"/>
                </a:solidFill>
              </a:rPr>
              <a:t>Band K</a:t>
            </a:r>
            <a:r>
              <a:rPr lang="el-GR" sz="2400" b="1" baseline="30000" dirty="0" smtClean="0">
                <a:solidFill>
                  <a:schemeClr val="bg1"/>
                </a:solidFill>
              </a:rPr>
              <a:t>π</a:t>
            </a:r>
            <a:r>
              <a:rPr lang="en-US" sz="2400" b="1" dirty="0" smtClean="0">
                <a:solidFill>
                  <a:schemeClr val="bg1"/>
                </a:solidFill>
              </a:rPr>
              <a:t> = 0</a:t>
            </a:r>
            <a:r>
              <a:rPr lang="en-US" sz="2400" b="1" baseline="30000" dirty="0" smtClean="0">
                <a:solidFill>
                  <a:schemeClr val="bg1"/>
                </a:solidFill>
              </a:rPr>
              <a:t>-</a:t>
            </a:r>
            <a:r>
              <a:rPr lang="en-US" sz="2400" b="1" baseline="-25000" dirty="0" smtClean="0">
                <a:solidFill>
                  <a:schemeClr val="bg1"/>
                </a:solidFill>
              </a:rPr>
              <a:t>1</a:t>
            </a:r>
            <a:endParaRPr lang="en-US" sz="2400" b="1" spc="-1" baseline="-25000" dirty="0">
              <a:solidFill>
                <a:schemeClr val="bg1"/>
              </a:solidFill>
              <a:uFill>
                <a:solidFill>
                  <a:srgbClr val="FFFFFF"/>
                </a:solidFill>
              </a:uFill>
            </a:endParaRPr>
          </a:p>
        </p:txBody>
      </p:sp>
      <p:pic>
        <p:nvPicPr>
          <p:cNvPr id="8" name="Picture 1"/>
          <p:cNvPicPr>
            <a:picLocks noChangeAspect="1" noChangeArrowheads="1"/>
          </p:cNvPicPr>
          <p:nvPr/>
        </p:nvPicPr>
        <p:blipFill>
          <a:blip r:embed="rId3" cstate="print"/>
          <a:srcRect/>
          <a:stretch>
            <a:fillRect/>
          </a:stretch>
        </p:blipFill>
        <p:spPr bwMode="auto">
          <a:xfrm>
            <a:off x="0" y="0"/>
            <a:ext cx="1928794" cy="368294"/>
          </a:xfrm>
          <a:prstGeom prst="rect">
            <a:avLst/>
          </a:prstGeom>
          <a:noFill/>
          <a:ln w="9525">
            <a:noFill/>
            <a:miter lim="800000"/>
            <a:headEnd/>
            <a:tailEnd/>
          </a:ln>
          <a:effectLst/>
        </p:spPr>
      </p:pic>
      <p:sp>
        <p:nvSpPr>
          <p:cNvPr id="15" name="Прямоугольник 14"/>
          <p:cNvSpPr/>
          <p:nvPr/>
        </p:nvSpPr>
        <p:spPr>
          <a:xfrm>
            <a:off x="214282" y="4071942"/>
            <a:ext cx="8929718" cy="369332"/>
          </a:xfrm>
          <a:prstGeom prst="rect">
            <a:avLst/>
          </a:prstGeom>
        </p:spPr>
        <p:txBody>
          <a:bodyPr wrap="square">
            <a:spAutoFit/>
          </a:bodyPr>
          <a:lstStyle/>
          <a:p>
            <a:r>
              <a:rPr lang="en-US" dirty="0" smtClean="0"/>
              <a:t>AMD: Y. </a:t>
            </a:r>
            <a:r>
              <a:rPr lang="en-US" dirty="0" err="1" smtClean="0"/>
              <a:t>Kanada-En’yo</a:t>
            </a:r>
            <a:r>
              <a:rPr lang="en-US" dirty="0" smtClean="0"/>
              <a:t> and K. Ogata, Phys. Rev.  C 101, 064308 (2020).</a:t>
            </a:r>
            <a:endParaRPr lang="ru-RU" dirty="0"/>
          </a:p>
        </p:txBody>
      </p:sp>
      <p:pic>
        <p:nvPicPr>
          <p:cNvPr id="92162" name="Picture 2"/>
          <p:cNvPicPr>
            <a:picLocks noChangeAspect="1" noChangeArrowheads="1"/>
          </p:cNvPicPr>
          <p:nvPr/>
        </p:nvPicPr>
        <p:blipFill>
          <a:blip r:embed="rId4"/>
          <a:srcRect/>
          <a:stretch>
            <a:fillRect/>
          </a:stretch>
        </p:blipFill>
        <p:spPr bwMode="auto">
          <a:xfrm>
            <a:off x="2214546" y="4406584"/>
            <a:ext cx="6929454" cy="2451416"/>
          </a:xfrm>
          <a:prstGeom prst="rect">
            <a:avLst/>
          </a:prstGeom>
          <a:noFill/>
          <a:ln w="9525">
            <a:noFill/>
            <a:miter lim="800000"/>
            <a:headEnd/>
            <a:tailEnd/>
          </a:ln>
          <a:effectLst/>
        </p:spPr>
      </p:pic>
      <p:pic>
        <p:nvPicPr>
          <p:cNvPr id="92163" name="Picture 3"/>
          <p:cNvPicPr>
            <a:picLocks noChangeAspect="1" noChangeArrowheads="1"/>
          </p:cNvPicPr>
          <p:nvPr/>
        </p:nvPicPr>
        <p:blipFill>
          <a:blip r:embed="rId5"/>
          <a:srcRect/>
          <a:stretch>
            <a:fillRect/>
          </a:stretch>
        </p:blipFill>
        <p:spPr bwMode="auto">
          <a:xfrm>
            <a:off x="0" y="4714884"/>
            <a:ext cx="2200275" cy="1933575"/>
          </a:xfrm>
          <a:prstGeom prst="rect">
            <a:avLst/>
          </a:prstGeom>
          <a:noFill/>
          <a:ln w="9525">
            <a:noFill/>
            <a:miter lim="800000"/>
            <a:headEnd/>
            <a:tailEnd/>
          </a:ln>
          <a:effectLst/>
        </p:spPr>
      </p:pic>
      <p:pic>
        <p:nvPicPr>
          <p:cNvPr id="92164" name="Picture 4"/>
          <p:cNvPicPr>
            <a:picLocks noChangeAspect="1" noChangeArrowheads="1"/>
          </p:cNvPicPr>
          <p:nvPr/>
        </p:nvPicPr>
        <p:blipFill>
          <a:blip r:embed="rId6" cstate="print"/>
          <a:srcRect/>
          <a:stretch>
            <a:fillRect/>
          </a:stretch>
        </p:blipFill>
        <p:spPr bwMode="auto">
          <a:xfrm>
            <a:off x="214282" y="785794"/>
            <a:ext cx="3996004" cy="2928958"/>
          </a:xfrm>
          <a:prstGeom prst="rect">
            <a:avLst/>
          </a:prstGeom>
          <a:noFill/>
          <a:ln w="9525">
            <a:noFill/>
            <a:miter lim="800000"/>
            <a:headEnd/>
            <a:tailEnd/>
          </a:ln>
          <a:effectLst/>
        </p:spPr>
      </p:pic>
      <p:pic>
        <p:nvPicPr>
          <p:cNvPr id="92165" name="Picture 5"/>
          <p:cNvPicPr>
            <a:picLocks noChangeAspect="1" noChangeArrowheads="1"/>
          </p:cNvPicPr>
          <p:nvPr/>
        </p:nvPicPr>
        <p:blipFill>
          <a:blip r:embed="rId7" cstate="print"/>
          <a:srcRect/>
          <a:stretch>
            <a:fillRect/>
          </a:stretch>
        </p:blipFill>
        <p:spPr bwMode="auto">
          <a:xfrm>
            <a:off x="5000628" y="785794"/>
            <a:ext cx="4000496" cy="2990484"/>
          </a:xfrm>
          <a:prstGeom prst="rect">
            <a:avLst/>
          </a:prstGeom>
          <a:noFill/>
          <a:ln w="9525">
            <a:noFill/>
            <a:miter lim="800000"/>
            <a:headEnd/>
            <a:tailEnd/>
          </a:ln>
          <a:effectLst/>
        </p:spPr>
      </p:pic>
      <p:sp>
        <p:nvSpPr>
          <p:cNvPr id="17" name="Прямоугольник 16"/>
          <p:cNvSpPr/>
          <p:nvPr/>
        </p:nvSpPr>
        <p:spPr>
          <a:xfrm>
            <a:off x="3428992" y="3429000"/>
            <a:ext cx="2468048" cy="646331"/>
          </a:xfrm>
          <a:prstGeom prst="rect">
            <a:avLst/>
          </a:prstGeom>
        </p:spPr>
        <p:txBody>
          <a:bodyPr wrap="none">
            <a:spAutoFit/>
          </a:bodyPr>
          <a:lstStyle/>
          <a:p>
            <a:pPr algn="ctr"/>
            <a:r>
              <a:rPr lang="en-US" b="1" baseline="30000" dirty="0" smtClean="0">
                <a:solidFill>
                  <a:srgbClr val="FF0000"/>
                </a:solidFill>
              </a:rPr>
              <a:t>16</a:t>
            </a:r>
            <a:r>
              <a:rPr lang="en-US" b="1" dirty="0" smtClean="0">
                <a:solidFill>
                  <a:srgbClr val="FF0000"/>
                </a:solidFill>
              </a:rPr>
              <a:t>O + </a:t>
            </a:r>
            <a:r>
              <a:rPr lang="ru-RU" b="1" dirty="0" smtClean="0">
                <a:solidFill>
                  <a:srgbClr val="FF0000"/>
                </a:solidFill>
              </a:rPr>
              <a:t>𝛼 </a:t>
            </a:r>
            <a:r>
              <a:rPr lang="en-US" b="1" dirty="0" smtClean="0">
                <a:solidFill>
                  <a:srgbClr val="FF0000"/>
                </a:solidFill>
              </a:rPr>
              <a:t>cluster structure</a:t>
            </a:r>
          </a:p>
          <a:p>
            <a:pPr algn="ctr"/>
            <a:r>
              <a:rPr lang="en-US" b="1" dirty="0" smtClean="0">
                <a:solidFill>
                  <a:srgbClr val="FF0000"/>
                </a:solidFill>
              </a:rPr>
              <a:t>10% radius increase</a:t>
            </a:r>
            <a:endParaRPr lang="ru-RU" b="1" dirty="0">
              <a:solidFill>
                <a:srgbClr val="FF0000"/>
              </a:solidFill>
            </a:endParaRPr>
          </a:p>
        </p:txBody>
      </p:sp>
      <p:sp>
        <p:nvSpPr>
          <p:cNvPr id="18" name="Прямоугольник 17"/>
          <p:cNvSpPr/>
          <p:nvPr/>
        </p:nvSpPr>
        <p:spPr>
          <a:xfrm>
            <a:off x="857224" y="3714752"/>
            <a:ext cx="2452916" cy="369332"/>
          </a:xfrm>
          <a:prstGeom prst="rect">
            <a:avLst/>
          </a:prstGeom>
        </p:spPr>
        <p:txBody>
          <a:bodyPr wrap="none">
            <a:spAutoFit/>
          </a:bodyPr>
          <a:lstStyle/>
          <a:p>
            <a:r>
              <a:rPr lang="en-US" dirty="0" smtClean="0"/>
              <a:t>𝑅</a:t>
            </a:r>
            <a:r>
              <a:rPr lang="en-US" baseline="-25000" dirty="0" smtClean="0"/>
              <a:t>rms</a:t>
            </a:r>
            <a:r>
              <a:rPr lang="en-US" dirty="0" smtClean="0"/>
              <a:t>(5.79) = 3.4 ± 0.2 fm</a:t>
            </a:r>
            <a:endParaRPr lang="ru-RU" dirty="0"/>
          </a:p>
        </p:txBody>
      </p:sp>
      <p:sp>
        <p:nvSpPr>
          <p:cNvPr id="19" name="Прямоугольник 18"/>
          <p:cNvSpPr/>
          <p:nvPr/>
        </p:nvSpPr>
        <p:spPr>
          <a:xfrm>
            <a:off x="5929322" y="3786190"/>
            <a:ext cx="2928942" cy="369332"/>
          </a:xfrm>
          <a:prstGeom prst="rect">
            <a:avLst/>
          </a:prstGeom>
        </p:spPr>
        <p:txBody>
          <a:bodyPr wrap="square">
            <a:spAutoFit/>
          </a:bodyPr>
          <a:lstStyle/>
          <a:p>
            <a:r>
              <a:rPr lang="ru-RU" dirty="0" smtClean="0"/>
              <a:t>𝑅</a:t>
            </a:r>
            <a:r>
              <a:rPr lang="en-US" baseline="-25000" dirty="0" smtClean="0"/>
              <a:t>rms</a:t>
            </a:r>
            <a:r>
              <a:rPr lang="en-US" dirty="0" smtClean="0"/>
              <a:t>(7.17) = 3.4 ± 0.2 fm</a:t>
            </a:r>
            <a:endParaRPr lang="ru-RU" dirty="0"/>
          </a:p>
        </p:txBody>
      </p:sp>
      <p:pic>
        <p:nvPicPr>
          <p:cNvPr id="14" name="Picture 4" descr="The 6th international conference on particle physics and astrophysics"/>
          <p:cNvPicPr>
            <a:picLocks noChangeAspect="1" noChangeArrowheads="1"/>
          </p:cNvPicPr>
          <p:nvPr/>
        </p:nvPicPr>
        <p:blipFill>
          <a:blip r:embed="rId8"/>
          <a:srcRect/>
          <a:stretch>
            <a:fillRect/>
          </a:stretch>
        </p:blipFill>
        <p:spPr bwMode="auto">
          <a:xfrm>
            <a:off x="8286776" y="-1"/>
            <a:ext cx="857224" cy="624549"/>
          </a:xfrm>
          <a:prstGeom prst="rect">
            <a:avLst/>
          </a:prstGeom>
          <a:solidFill>
            <a:srgbClr val="333399"/>
          </a:solid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5463</TotalTime>
  <Words>1718</Words>
  <Application>Microsoft Office PowerPoint</Application>
  <PresentationFormat>Экран (4:3)</PresentationFormat>
  <Paragraphs>130</Paragraphs>
  <Slides>12</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Тема Office</vt:lpstr>
      <vt:lpstr>Equation</vt:lpstr>
      <vt:lpstr>Слайд 1</vt:lpstr>
      <vt:lpstr>Слайд 2</vt:lpstr>
      <vt:lpstr>Слайд 3</vt:lpstr>
      <vt:lpstr>Слайд 4</vt:lpstr>
      <vt:lpstr>Слайд 5</vt:lpstr>
      <vt:lpstr>Слайд 6</vt:lpstr>
      <vt:lpstr>g.s. 0+ – 1.64 MeV 2+ – 4.25 MeV 4+</vt:lpstr>
      <vt:lpstr>4.97 MeV 2−–5.62 MeV 3 −–7.00 MeV 4 −–8.45 MeV 5 −</vt:lpstr>
      <vt:lpstr>5.79 MeV 1− – 7.17 MeV 3− – 10.26 MeV 5−</vt:lpstr>
      <vt:lpstr>6.73 MeV 0+ – 7.42 MeV 2+ – 9.03 MeV 4+</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Exotic cluster structure in a boson-fermion mixture  (A ≠ 4n nuclei)</dc:title>
  <dc:creator>Андрей Данилов</dc:creator>
  <cp:lastModifiedBy>Admin</cp:lastModifiedBy>
  <cp:revision>882</cp:revision>
  <dcterms:created xsi:type="dcterms:W3CDTF">2016-06-22T18:21:23Z</dcterms:created>
  <dcterms:modified xsi:type="dcterms:W3CDTF">2022-11-29T13:41:21Z</dcterms:modified>
</cp:coreProperties>
</file>