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964" r:id="rId1"/>
  </p:sldMasterIdLst>
  <p:notesMasterIdLst>
    <p:notesMasterId r:id="rId19"/>
  </p:notesMasterIdLst>
  <p:sldIdLst>
    <p:sldId id="273" r:id="rId2"/>
    <p:sldId id="257" r:id="rId3"/>
    <p:sldId id="258" r:id="rId4"/>
    <p:sldId id="272" r:id="rId5"/>
    <p:sldId id="259" r:id="rId6"/>
    <p:sldId id="260" r:id="rId7"/>
    <p:sldId id="271" r:id="rId8"/>
    <p:sldId id="261" r:id="rId9"/>
    <p:sldId id="274" r:id="rId10"/>
    <p:sldId id="262" r:id="rId11"/>
    <p:sldId id="263" r:id="rId12"/>
    <p:sldId id="264" r:id="rId13"/>
    <p:sldId id="266" r:id="rId14"/>
    <p:sldId id="267" r:id="rId15"/>
    <p:sldId id="268" r:id="rId16"/>
    <p:sldId id="269" r:id="rId17"/>
    <p:sldId id="270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80" d="100"/>
          <a:sy n="80" d="100"/>
        </p:scale>
        <p:origin x="782" y="1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CAF9D8-9A0A-4DC3-9D53-A011CE46A2D6}" type="datetimeFigureOut">
              <a:rPr lang="ru-RU" smtClean="0"/>
              <a:t>01.12.2022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D312A2-0B13-40A4-AE9B-417776283C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33474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kumimoji="0" lang="en-US" sz="7200" b="1" i="0" u="none" strike="noStrike" kern="1200" cap="all" spc="0" normalizeH="0" baseline="0" dirty="0">
                <a:ln w="15875">
                  <a:solidFill>
                    <a:sysClr val="window" lastClr="FFFFFF"/>
                  </a:solidFill>
                </a:ln>
                <a:solidFill>
                  <a:srgbClr val="DF5327"/>
                </a:solidFill>
                <a:effectLst>
                  <a:outerShdw dist="38100" dir="2700000" algn="tl" rotWithShape="0">
                    <a:srgbClr val="DF5327"/>
                  </a:outerShdw>
                </a:effectLst>
                <a:uLnTx/>
                <a:uFillTx/>
                <a:latin typeface="+mj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1C98778B-7757-4405-8F3C-93EB032EC884}" type="datetime1">
              <a:rPr lang="ru-RU" smtClean="0"/>
              <a:t>01.12.2022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ICPPA, 2022</a:t>
            </a: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0210D8C3-6882-401E-A3C5-B207B3B49B12}" type="slidenum">
              <a:rPr lang="ru-RU" smtClean="0"/>
              <a:t>‹#›</a:t>
            </a:fld>
            <a:endParaRPr lang="ru-RU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7844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C5489-FE8F-4806-B523-41B106D1F908}" type="datetime1">
              <a:rPr lang="ru-RU" smtClean="0"/>
              <a:t>01.12.2022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ICPPA, 2022</a:t>
            </a: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0D8C3-6882-401E-A3C5-B207B3B49B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58994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1CB0CA-1EBF-433E-B244-4D105C61BCF9}" type="datetime1">
              <a:rPr lang="ru-RU" smtClean="0"/>
              <a:t>01.12.2022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ICPPA, 2022</a:t>
            </a: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0D8C3-6882-401E-A3C5-B207B3B49B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72085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809671-F6B4-4FA5-A1B8-000E039B9367}" type="datetime1">
              <a:rPr lang="ru-RU" smtClean="0"/>
              <a:t>01.12.2022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ICPPA, 2022</a:t>
            </a: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0D8C3-6882-401E-A3C5-B207B3B49B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55725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marL="0" algn="ctr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kumimoji="0" lang="en-US" sz="7200" b="1" i="0" u="none" strike="noStrike" kern="1200" cap="all" spc="0" normalizeH="0" baseline="0" dirty="0">
                <a:ln w="15875">
                  <a:solidFill>
                    <a:sysClr val="window" lastClr="FFFFFF"/>
                  </a:solidFill>
                </a:ln>
                <a:solidFill>
                  <a:srgbClr val="DF5327"/>
                </a:solidFill>
                <a:effectLst>
                  <a:outerShdw dist="38100" dir="2700000" algn="tl" rotWithShape="0">
                    <a:srgbClr val="DF5327"/>
                  </a:outerShdw>
                </a:effectLst>
                <a:uLnTx/>
                <a:uFillTx/>
                <a:latin typeface="Corbel" pitchFamily="34" charset="0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A9F8C-3C99-4B29-962E-C3757C92297D}" type="datetime1">
              <a:rPr lang="ru-RU" smtClean="0"/>
              <a:t>01.12.2022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ICPPA, 2022</a:t>
            </a: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0D8C3-6882-401E-A3C5-B207B3B49B12}" type="slidenum">
              <a:rPr lang="ru-RU" smtClean="0"/>
              <a:t>‹#›</a:t>
            </a:fld>
            <a:endParaRPr lang="ru-RU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01617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423C9-B1F2-4963-85E5-F37B23D687D2}" type="datetime1">
              <a:rPr lang="ru-RU" smtClean="0"/>
              <a:t>01.12.2022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ICPPA, 2022</a:t>
            </a: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0D8C3-6882-401E-A3C5-B207B3B49B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09208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1D820-E885-4D49-861D-DB94D865D467}" type="datetime1">
              <a:rPr lang="ru-RU" smtClean="0"/>
              <a:t>01.12.2022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ICPPA, 2022</a:t>
            </a:r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0D8C3-6882-401E-A3C5-B207B3B49B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19027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A6B3B-617C-493D-BE76-95A9851E9D75}" type="datetime1">
              <a:rPr lang="ru-RU" smtClean="0"/>
              <a:t>01.12.2022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ICPPA, 2022</a:t>
            </a: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0D8C3-6882-401E-A3C5-B207B3B49B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99778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44065-BC22-4D60-8CD8-099BB387E067}" type="datetime1">
              <a:rPr lang="ru-RU" smtClean="0"/>
              <a:t>01.12.2022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ICPPA, 2022</a:t>
            </a:r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0D8C3-6882-401E-A3C5-B207B3B49B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71346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BD8A6-C6DC-42E3-BEB6-C5E265DF88EB}" type="datetime1">
              <a:rPr lang="ru-RU" smtClean="0"/>
              <a:t>01.12.2022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ICPPA, 2022</a:t>
            </a: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0D8C3-6882-401E-A3C5-B207B3B49B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43528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617ABD-08F8-4522-BA86-75B348000770}" type="datetime1">
              <a:rPr lang="ru-RU" smtClean="0"/>
              <a:t>01.12.2022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ICPPA, 2022</a:t>
            </a: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0D8C3-6882-401E-A3C5-B207B3B49B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26540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C72100F1-EDE1-469B-9191-7A0E590D8CAA}" type="datetime1">
              <a:rPr lang="ru-RU" smtClean="0"/>
              <a:t>01.12.2022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ICPPA, 2022</a:t>
            </a: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0210D8C3-6882-401E-A3C5-B207B3B49B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1549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5" r:id="rId1"/>
    <p:sldLayoutId id="2147483966" r:id="rId2"/>
    <p:sldLayoutId id="2147483967" r:id="rId3"/>
    <p:sldLayoutId id="2147483968" r:id="rId4"/>
    <p:sldLayoutId id="2147483969" r:id="rId5"/>
    <p:sldLayoutId id="2147483970" r:id="rId6"/>
    <p:sldLayoutId id="2147483971" r:id="rId7"/>
    <p:sldLayoutId id="2147483972" r:id="rId8"/>
    <p:sldLayoutId id="2147483973" r:id="rId9"/>
    <p:sldLayoutId id="2147483974" r:id="rId10"/>
    <p:sldLayoutId id="2147483975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Lukanov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V.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Gavrin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Fazliakhmetov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T.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Ibragimova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                           B.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Lubsandorzhiev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D.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Nanzanov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A.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Shikhin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Sidorenkov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N.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Ushakov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D.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Voronin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16152" y="530352"/>
            <a:ext cx="996696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Baksan</a:t>
            </a:r>
            <a:r>
              <a:rPr lang="en-US" sz="66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Large Neutrino Telescope project</a:t>
            </a:r>
            <a:endParaRPr lang="ru-RU" sz="6600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416552" y="5897880"/>
            <a:ext cx="29077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ICPPA, 2022</a:t>
            </a:r>
            <a:endParaRPr lang="ru-RU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9847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4072" y="-3552"/>
            <a:ext cx="10772775" cy="1658198"/>
          </a:xfrm>
        </p:spPr>
        <p:txBody>
          <a:bodyPr/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Liquid scintillator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0B8C0590-CCEF-4990-8790-B2F06543CD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1" t="4387" r="9834" b="4101"/>
          <a:stretch/>
        </p:blipFill>
        <p:spPr>
          <a:xfrm>
            <a:off x="838200" y="1690688"/>
            <a:ext cx="5359613" cy="435133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178040" y="1690688"/>
            <a:ext cx="3401568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000" dirty="0" smtClean="0"/>
          </a:p>
          <a:p>
            <a:pPr algn="ctr"/>
            <a:endParaRPr lang="en-US" sz="2000" dirty="0"/>
          </a:p>
          <a:p>
            <a:pPr algn="ctr"/>
            <a:r>
              <a:rPr lang="en-US" sz="20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Liquid scintillator is based on linear </a:t>
            </a:r>
            <a:r>
              <a:rPr lang="en-US" sz="20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alkyl </a:t>
            </a:r>
            <a:r>
              <a:rPr lang="en-US" sz="20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benzene with added 2 g/l of PPO and 10 mg/l of </a:t>
            </a:r>
            <a:r>
              <a:rPr lang="en-US" sz="2000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bis</a:t>
            </a:r>
            <a:r>
              <a:rPr lang="en-US" sz="20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-MSB</a:t>
            </a:r>
          </a:p>
          <a:p>
            <a:endParaRPr lang="en-US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 smtClean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 smtClean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 smtClean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 smtClean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LAB is produced by Ltd KINEF</a:t>
            </a:r>
            <a:endParaRPr lang="en-US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976000" y="5786737"/>
            <a:ext cx="1769735" cy="2259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Wavelength, nm</a:t>
            </a:r>
            <a:endParaRPr 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673496" y="1690688"/>
            <a:ext cx="2654153" cy="59628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00" dirty="0" smtClean="0">
                <a:solidFill>
                  <a:schemeClr val="tx1"/>
                </a:solidFill>
              </a:rPr>
              <a:t>           Emission spectrum of PPO in LAB</a:t>
            </a:r>
          </a:p>
          <a:p>
            <a:pPr algn="ctr"/>
            <a:r>
              <a:rPr lang="en-US" sz="1000" dirty="0" smtClean="0">
                <a:solidFill>
                  <a:schemeClr val="tx1"/>
                </a:solidFill>
              </a:rPr>
              <a:t>         Emission spectrum of </a:t>
            </a:r>
            <a:r>
              <a:rPr lang="en-US" sz="1000" dirty="0" err="1" smtClean="0">
                <a:solidFill>
                  <a:schemeClr val="tx1"/>
                </a:solidFill>
              </a:rPr>
              <a:t>bis</a:t>
            </a:r>
            <a:r>
              <a:rPr lang="en-US" sz="1000" dirty="0" smtClean="0">
                <a:solidFill>
                  <a:schemeClr val="tx1"/>
                </a:solidFill>
              </a:rPr>
              <a:t>-MSB in toluene</a:t>
            </a:r>
          </a:p>
          <a:p>
            <a:r>
              <a:rPr lang="en-US" sz="1000" dirty="0" smtClean="0">
                <a:solidFill>
                  <a:schemeClr val="tx1"/>
                </a:solidFill>
              </a:rPr>
              <a:t>           </a:t>
            </a:r>
            <a:r>
              <a:rPr lang="en-US" sz="1000" dirty="0" err="1" smtClean="0">
                <a:solidFill>
                  <a:schemeClr val="tx1"/>
                </a:solidFill>
              </a:rPr>
              <a:t>Plexiglass</a:t>
            </a:r>
            <a:r>
              <a:rPr lang="en-US" sz="1000" dirty="0" smtClean="0">
                <a:solidFill>
                  <a:schemeClr val="tx1"/>
                </a:solidFill>
              </a:rPr>
              <a:t> transparency spectrum</a:t>
            </a:r>
            <a:endParaRPr lang="ru-RU" sz="1000" dirty="0">
              <a:solidFill>
                <a:schemeClr val="tx1"/>
              </a:solidFill>
            </a:endParaRP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3696275" y="1837693"/>
            <a:ext cx="329184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3704470" y="1988830"/>
            <a:ext cx="329184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>
            <a:off x="3704470" y="2136144"/>
            <a:ext cx="32918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Прямоугольник 5"/>
          <p:cNvSpPr/>
          <p:nvPr/>
        </p:nvSpPr>
        <p:spPr>
          <a:xfrm rot="16200000">
            <a:off x="-318516" y="3443687"/>
            <a:ext cx="2935223" cy="6217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Transmission/</a:t>
            </a:r>
          </a:p>
          <a:p>
            <a:pPr algn="ctr"/>
            <a:r>
              <a:rPr lang="en-US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Emission intensity, %</a:t>
            </a:r>
            <a:endParaRPr lang="ru-RU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Нижний колонтитул 3"/>
          <p:cNvSpPr txBox="1">
            <a:spLocks/>
          </p:cNvSpPr>
          <p:nvPr/>
        </p:nvSpPr>
        <p:spPr>
          <a:xfrm>
            <a:off x="3720548" y="6549141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ICPPA, 2022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Номер слайда 4"/>
          <p:cNvSpPr txBox="1">
            <a:spLocks/>
          </p:cNvSpPr>
          <p:nvPr/>
        </p:nvSpPr>
        <p:spPr>
          <a:xfrm>
            <a:off x="9309654" y="6549140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39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97835" y="125527"/>
            <a:ext cx="9735312" cy="1165899"/>
          </a:xfrm>
        </p:spPr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Registration system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A5644E2-1EFB-4F7D-80D3-383FA9A0F8A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7659" y="1325661"/>
            <a:ext cx="7595444" cy="514554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84A8493-2B76-45D2-A26E-85AD7FC91BE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1830" y="310559"/>
            <a:ext cx="2169109" cy="6273326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763861" y="1463040"/>
            <a:ext cx="731520" cy="2834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PC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761667" y="2667000"/>
            <a:ext cx="1338149" cy="6431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High voltage power supply</a:t>
            </a:r>
            <a:endPara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389213" y="6071616"/>
            <a:ext cx="698155" cy="2164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PMT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647688" y="4197096"/>
            <a:ext cx="1435607" cy="2438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Discriminator</a:t>
            </a:r>
            <a:endPara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261104" y="4837176"/>
            <a:ext cx="987552" cy="2621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Amplifier</a:t>
            </a:r>
            <a:endPara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291840" y="4014215"/>
            <a:ext cx="793922" cy="2438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Signal</a:t>
            </a:r>
            <a:endPara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085763" y="2696087"/>
            <a:ext cx="1236045" cy="3139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Digitizer</a:t>
            </a:r>
            <a:endPara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495381" y="2560030"/>
            <a:ext cx="833872" cy="32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Trigger</a:t>
            </a:r>
            <a:endPara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647688" y="4974336"/>
            <a:ext cx="2432304" cy="10241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Sampling rate: 500 MS/s</a:t>
            </a:r>
          </a:p>
          <a:p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Dynamic range: 2 V</a:t>
            </a:r>
          </a:p>
          <a:p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Resolution: 14 bit</a:t>
            </a:r>
          </a:p>
          <a:p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Buffer size: to 2 </a:t>
            </a:r>
            <a:r>
              <a:rPr lang="en-US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ms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5" name="Прямая со стрелкой 14"/>
          <p:cNvCxnSpPr>
            <a:stCxn id="3" idx="1"/>
          </p:cNvCxnSpPr>
          <p:nvPr/>
        </p:nvCxnSpPr>
        <p:spPr>
          <a:xfrm flipH="1" flipV="1">
            <a:off x="5248656" y="3374136"/>
            <a:ext cx="1399032" cy="211226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Прямоугольник 15"/>
          <p:cNvSpPr/>
          <p:nvPr/>
        </p:nvSpPr>
        <p:spPr>
          <a:xfrm>
            <a:off x="6976872" y="1207008"/>
            <a:ext cx="2240280" cy="8412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Coincidence circuit</a:t>
            </a:r>
          </a:p>
          <a:p>
            <a:pPr algn="ctr"/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Veto system</a:t>
            </a:r>
          </a:p>
          <a:p>
            <a:pPr algn="ctr"/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Scaler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8" name="Прямая со стрелкой 17"/>
          <p:cNvCxnSpPr/>
          <p:nvPr/>
        </p:nvCxnSpPr>
        <p:spPr>
          <a:xfrm flipH="1">
            <a:off x="7882128" y="2057400"/>
            <a:ext cx="201167" cy="60960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Прямоугольник 18"/>
          <p:cNvSpPr/>
          <p:nvPr/>
        </p:nvSpPr>
        <p:spPr>
          <a:xfrm>
            <a:off x="6569964" y="2727285"/>
            <a:ext cx="1591057" cy="8152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Programmable logic module V2495</a:t>
            </a:r>
            <a:endPara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3099816" y="2359152"/>
            <a:ext cx="985946" cy="20087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VMEbus</a:t>
            </a:r>
            <a:endPara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1761667" y="4014215"/>
            <a:ext cx="1338149" cy="5577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Dividing panel</a:t>
            </a:r>
            <a:endPara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Нижний колонтитул 3"/>
          <p:cNvSpPr txBox="1">
            <a:spLocks/>
          </p:cNvSpPr>
          <p:nvPr/>
        </p:nvSpPr>
        <p:spPr>
          <a:xfrm>
            <a:off x="3720548" y="6549141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ICPPA, 2022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Номер слайда 4"/>
          <p:cNvSpPr txBox="1">
            <a:spLocks/>
          </p:cNvSpPr>
          <p:nvPr/>
        </p:nvSpPr>
        <p:spPr>
          <a:xfrm>
            <a:off x="9309654" y="6549140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5366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33365" y="365125"/>
            <a:ext cx="4869544" cy="916356"/>
          </a:xfrm>
        </p:spPr>
        <p:txBody>
          <a:bodyPr>
            <a:noAutofit/>
          </a:bodyPr>
          <a:lstStyle/>
          <a:p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PMT Hamamatsu R7081-100 WA-S70</a:t>
            </a:r>
            <a:endParaRPr lang="ru-RU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3BC4A8A-74B2-4C2F-A706-AB142C410A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854" y="289283"/>
            <a:ext cx="5565211" cy="434570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B7DC613-D1B9-44B0-BFD9-015471D00A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3364" y="1453896"/>
            <a:ext cx="5599903" cy="4019369"/>
          </a:xfrm>
          <a:prstGeom prst="rect">
            <a:avLst/>
          </a:prstGeom>
        </p:spPr>
      </p:pic>
      <p:graphicFrame>
        <p:nvGraphicFramePr>
          <p:cNvPr id="6" name="Таблица 14">
            <a:extLst>
              <a:ext uri="{FF2B5EF4-FFF2-40B4-BE49-F238E27FC236}">
                <a16:creationId xmlns:a16="http://schemas.microsoft.com/office/drawing/2014/main" id="{70AF29DC-F986-450E-8E2C-F1AABD690FA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2490248"/>
              </p:ext>
            </p:extLst>
          </p:nvPr>
        </p:nvGraphicFramePr>
        <p:xfrm>
          <a:off x="306854" y="4704521"/>
          <a:ext cx="5565212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82606">
                  <a:extLst>
                    <a:ext uri="{9D8B030D-6E8A-4147-A177-3AD203B41FA5}">
                      <a16:colId xmlns:a16="http://schemas.microsoft.com/office/drawing/2014/main" val="556197400"/>
                    </a:ext>
                  </a:extLst>
                </a:gridCol>
                <a:gridCol w="2782606">
                  <a:extLst>
                    <a:ext uri="{9D8B030D-6E8A-4147-A177-3AD203B41FA5}">
                      <a16:colId xmlns:a16="http://schemas.microsoft.com/office/drawing/2014/main" val="104718532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Parameter</a:t>
                      </a:r>
                      <a:endParaRPr lang="ru-RU" sz="1600" b="1" dirty="0"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Value</a:t>
                      </a:r>
                      <a:endParaRPr lang="ru-RU" sz="1600" b="1" dirty="0"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349218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Dark current pulses</a:t>
                      </a:r>
                      <a:endParaRPr lang="ru-RU" sz="1600" b="1" dirty="0"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b="0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1.74±0.87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484140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Peak</a:t>
                      </a:r>
                      <a:r>
                        <a:rPr lang="en-US" sz="1600" b="1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-to-v</a:t>
                      </a:r>
                      <a:r>
                        <a:rPr lang="en-US" sz="1600" b="1" dirty="0" smtClean="0"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alley</a:t>
                      </a:r>
                      <a:endParaRPr lang="ru-RU" sz="1600" b="1" dirty="0"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3.73±0.56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989556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SPE </a:t>
                      </a:r>
                      <a:r>
                        <a:rPr lang="en-US" sz="1600" b="1" dirty="0" smtClean="0"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resolution</a:t>
                      </a:r>
                      <a:endParaRPr lang="ru-RU" sz="1600" b="1" dirty="0"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b="0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0.68±0.06</a:t>
                      </a:r>
                      <a:endParaRPr lang="ru-RU" sz="1600" b="0" dirty="0"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644892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Jitter</a:t>
                      </a:r>
                      <a:endParaRPr lang="ru-RU" sz="1600" b="1" dirty="0"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3.01±0.24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90209775"/>
                  </a:ext>
                </a:extLst>
              </a:tr>
            </a:tbl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7963844" y="5220578"/>
            <a:ext cx="1769735" cy="2259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Wavelength, nm</a:t>
            </a:r>
            <a:endParaRPr 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 rot="16200000">
            <a:off x="4628257" y="2920841"/>
            <a:ext cx="3246977" cy="2367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Quantum efficiency, %</a:t>
            </a:r>
            <a:endParaRPr 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 rot="16200000">
            <a:off x="9636909" y="2867812"/>
            <a:ext cx="3635113" cy="4624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Relative light yield</a:t>
            </a:r>
            <a:endParaRPr 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028432" y="1566097"/>
            <a:ext cx="2868539" cy="585216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Quantum efficiency spectrum of PMT</a:t>
            </a:r>
          </a:p>
          <a:p>
            <a:r>
              <a:rPr lang="en-US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Light yield spectrum of PPO</a:t>
            </a:r>
          </a:p>
          <a:p>
            <a:r>
              <a:rPr lang="en-US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Light yield spectrum of </a:t>
            </a:r>
            <a:r>
              <a:rPr lang="en-US" sz="1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bis</a:t>
            </a:r>
            <a:r>
              <a:rPr lang="en-US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-MSB in toluene</a:t>
            </a:r>
            <a:endParaRPr lang="ru-RU" sz="1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8101584" y="1700784"/>
            <a:ext cx="301752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8098536" y="1858705"/>
            <a:ext cx="301752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>
            <a:off x="8101584" y="1999488"/>
            <a:ext cx="301752" cy="0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Нижний колонтитул 3"/>
          <p:cNvSpPr txBox="1">
            <a:spLocks/>
          </p:cNvSpPr>
          <p:nvPr/>
        </p:nvSpPr>
        <p:spPr>
          <a:xfrm>
            <a:off x="3720548" y="6549141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ICPPA, 2022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Номер слайда 4"/>
          <p:cNvSpPr txBox="1">
            <a:spLocks/>
          </p:cNvSpPr>
          <p:nvPr/>
        </p:nvSpPr>
        <p:spPr>
          <a:xfrm>
            <a:off x="9309654" y="6549140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fld id="{0210D8C3-6882-401E-A3C5-B207B3B49B12}" type="slidenum">
              <a:rPr lang="ru-RU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2</a:t>
            </a:fld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0410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8536" y="151966"/>
            <a:ext cx="4559168" cy="1325563"/>
          </a:xfrm>
        </p:spPr>
        <p:txBody>
          <a:bodyPr>
            <a:normAutofit/>
          </a:bodyPr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Second stage of the project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D1FB857-65F3-4858-8EF5-C1C82B4078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165" y="494482"/>
            <a:ext cx="3831524" cy="586432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9225087" y="270568"/>
            <a:ext cx="2669086" cy="355921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0" r="10929"/>
          <a:stretch/>
        </p:blipFill>
        <p:spPr>
          <a:xfrm>
            <a:off x="8847704" y="3847380"/>
            <a:ext cx="3046469" cy="2757123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4516072" y="1624457"/>
            <a:ext cx="3941064" cy="5792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50 m</a:t>
            </a:r>
            <a:r>
              <a:rPr lang="en-US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stainless steel water reservoir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516072" y="2618105"/>
            <a:ext cx="3941064" cy="5792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Forty two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10-inch PMTs Hamamatsu R7081-100 WA-S70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516072" y="3611753"/>
            <a:ext cx="3941064" cy="5792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Acrylic sphere with 1.1 m radius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" name="Прямая со стрелкой 10"/>
          <p:cNvCxnSpPr>
            <a:stCxn id="7" idx="1"/>
          </p:cNvCxnSpPr>
          <p:nvPr/>
        </p:nvCxnSpPr>
        <p:spPr>
          <a:xfrm flipH="1" flipV="1">
            <a:off x="3877056" y="1624457"/>
            <a:ext cx="639016" cy="28962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>
            <a:stCxn id="7" idx="3"/>
          </p:cNvCxnSpPr>
          <p:nvPr/>
        </p:nvCxnSpPr>
        <p:spPr>
          <a:xfrm flipV="1">
            <a:off x="8457136" y="1792224"/>
            <a:ext cx="1976168" cy="12185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>
            <a:stCxn id="8" idx="1"/>
          </p:cNvCxnSpPr>
          <p:nvPr/>
        </p:nvCxnSpPr>
        <p:spPr>
          <a:xfrm flipH="1" flipV="1">
            <a:off x="3611880" y="2734056"/>
            <a:ext cx="904192" cy="17367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>
            <a:stCxn id="9" idx="1"/>
          </p:cNvCxnSpPr>
          <p:nvPr/>
        </p:nvCxnSpPr>
        <p:spPr>
          <a:xfrm flipH="1" flipV="1">
            <a:off x="3200400" y="3611753"/>
            <a:ext cx="1315672" cy="28962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>
            <a:stCxn id="9" idx="3"/>
          </p:cNvCxnSpPr>
          <p:nvPr/>
        </p:nvCxnSpPr>
        <p:spPr>
          <a:xfrm>
            <a:off x="8457136" y="3901377"/>
            <a:ext cx="1537256" cy="96323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Нижний колонтитул 3"/>
          <p:cNvSpPr txBox="1">
            <a:spLocks/>
          </p:cNvSpPr>
          <p:nvPr/>
        </p:nvSpPr>
        <p:spPr>
          <a:xfrm>
            <a:off x="3720548" y="6549141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ICPPA, 2022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Номер слайда 4"/>
          <p:cNvSpPr txBox="1">
            <a:spLocks/>
          </p:cNvSpPr>
          <p:nvPr/>
        </p:nvSpPr>
        <p:spPr>
          <a:xfrm>
            <a:off x="9309654" y="6549140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3864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93C91AB-C738-4E1A-AA4B-63416D8A1B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719" y="306311"/>
            <a:ext cx="4313776" cy="629839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5463C05-0FCB-4330-8701-7693CD5DFC9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5022" y="267077"/>
            <a:ext cx="2636296" cy="351506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06B0E18-997F-409A-A434-9CC30D3FEC4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604" t="33822" r="11140" b="6526"/>
          <a:stretch/>
        </p:blipFill>
        <p:spPr>
          <a:xfrm>
            <a:off x="9245022" y="3865047"/>
            <a:ext cx="2636296" cy="2677445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4754880" y="2031492"/>
            <a:ext cx="4187952" cy="5943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Muon detector based on plastic scintillator and silicon photomultiplier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754880" y="4696969"/>
            <a:ext cx="4187952" cy="5029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Magnetic field compensation system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754880" y="2764536"/>
            <a:ext cx="4187952" cy="838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Light absorbing film for separation of scintillation target and Cherenkov detector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754880" y="1368552"/>
            <a:ext cx="4187952" cy="5029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Carbon light concentrators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754880" y="3730752"/>
            <a:ext cx="4187952" cy="8382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Twelve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8-inch PMTs Hamamatsu R5912-100 WA-S70 for muon water Cherenkov detector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4" name="Прямая со стрелкой 13"/>
          <p:cNvCxnSpPr>
            <a:stCxn id="7" idx="1"/>
          </p:cNvCxnSpPr>
          <p:nvPr/>
        </p:nvCxnSpPr>
        <p:spPr>
          <a:xfrm flipH="1" flipV="1">
            <a:off x="3145536" y="715511"/>
            <a:ext cx="1609344" cy="161316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 flipH="1">
            <a:off x="1088136" y="4978911"/>
            <a:ext cx="3886419" cy="34899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>
            <a:stCxn id="10" idx="1"/>
          </p:cNvCxnSpPr>
          <p:nvPr/>
        </p:nvCxnSpPr>
        <p:spPr>
          <a:xfrm flipH="1">
            <a:off x="3493008" y="3183636"/>
            <a:ext cx="1261872" cy="13563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>
            <a:stCxn id="11" idx="3"/>
          </p:cNvCxnSpPr>
          <p:nvPr/>
        </p:nvCxnSpPr>
        <p:spPr>
          <a:xfrm>
            <a:off x="8942832" y="1620012"/>
            <a:ext cx="722376" cy="278846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>
            <a:stCxn id="11" idx="3"/>
          </p:cNvCxnSpPr>
          <p:nvPr/>
        </p:nvCxnSpPr>
        <p:spPr>
          <a:xfrm>
            <a:off x="8942832" y="1620012"/>
            <a:ext cx="649224" cy="11734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>
            <a:stCxn id="12" idx="1"/>
          </p:cNvCxnSpPr>
          <p:nvPr/>
        </p:nvCxnSpPr>
        <p:spPr>
          <a:xfrm flipH="1">
            <a:off x="3044952" y="4149853"/>
            <a:ext cx="1709928" cy="92049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Нижний колонтитул 3"/>
          <p:cNvSpPr txBox="1">
            <a:spLocks/>
          </p:cNvSpPr>
          <p:nvPr/>
        </p:nvSpPr>
        <p:spPr>
          <a:xfrm>
            <a:off x="3720548" y="6549141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ICPPA, 2022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Номер слайда 4"/>
          <p:cNvSpPr txBox="1">
            <a:spLocks/>
          </p:cNvSpPr>
          <p:nvPr/>
        </p:nvSpPr>
        <p:spPr>
          <a:xfrm>
            <a:off x="9309654" y="6549140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5344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4288" y="167427"/>
            <a:ext cx="6301360" cy="1658198"/>
          </a:xfrm>
        </p:spPr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Scintillator purification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825625"/>
            <a:ext cx="6193536" cy="4351338"/>
          </a:xfrm>
        </p:spPr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LAB purification by sorption with Al</a:t>
            </a:r>
            <a:r>
              <a:rPr lang="en-US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LAB and PPO purification from potassium by water extraction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4149" y="3764639"/>
            <a:ext cx="3761838" cy="282137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5974" y="284274"/>
            <a:ext cx="2570013" cy="3426685"/>
          </a:xfrm>
          <a:prstGeom prst="rect">
            <a:avLst/>
          </a:prstGeom>
        </p:spPr>
      </p:pic>
      <p:sp>
        <p:nvSpPr>
          <p:cNvPr id="8" name="Нижний колонтитул 3"/>
          <p:cNvSpPr txBox="1">
            <a:spLocks/>
          </p:cNvSpPr>
          <p:nvPr/>
        </p:nvSpPr>
        <p:spPr>
          <a:xfrm>
            <a:off x="3720548" y="6549141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ICPPA, 2022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Номер слайда 4"/>
          <p:cNvSpPr txBox="1">
            <a:spLocks/>
          </p:cNvSpPr>
          <p:nvPr/>
        </p:nvSpPr>
        <p:spPr>
          <a:xfrm>
            <a:off x="9309654" y="6549140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32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39012" y="274320"/>
            <a:ext cx="9875520" cy="1344168"/>
          </a:xfrm>
        </p:spPr>
        <p:txBody>
          <a:bodyPr>
            <a:normAutofit/>
          </a:bodyPr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Earth magnetic  field compensation system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044" y="1455585"/>
            <a:ext cx="3842596" cy="3852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72838" y="1455585"/>
            <a:ext cx="3885200" cy="3852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7640" y="1455585"/>
            <a:ext cx="3885198" cy="3852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1326610" y="5364635"/>
            <a:ext cx="92994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Measured values of magnetic field in prototype location:</a:t>
            </a:r>
          </a:p>
          <a:p>
            <a:pPr algn="ctr"/>
            <a:r>
              <a:rPr lang="en-US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orizontal component – 0.265 G, vertical – 0.25 G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720840" y="5364635"/>
            <a:ext cx="43020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Horizontal component: </a:t>
            </a:r>
            <a:r>
              <a:rPr lang="en-US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Number of coils </a:t>
            </a:r>
            <a:r>
              <a:rPr lang="en-US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</a:p>
          <a:p>
            <a:r>
              <a:rPr lang="en-US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Turns = 7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720840" y="5952502"/>
            <a:ext cx="42336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Vertical component: </a:t>
            </a:r>
            <a:r>
              <a:rPr lang="en-US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Number of coils </a:t>
            </a:r>
            <a:r>
              <a:rPr lang="en-US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  <a:p>
            <a:r>
              <a:rPr lang="en-US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Turns = 10</a:t>
            </a:r>
          </a:p>
        </p:txBody>
      </p:sp>
      <p:sp>
        <p:nvSpPr>
          <p:cNvPr id="12" name="Нижний колонтитул 3"/>
          <p:cNvSpPr txBox="1">
            <a:spLocks/>
          </p:cNvSpPr>
          <p:nvPr/>
        </p:nvSpPr>
        <p:spPr>
          <a:xfrm>
            <a:off x="3720548" y="6549141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ICPPA, 2022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Номер слайда 4"/>
          <p:cNvSpPr txBox="1">
            <a:spLocks/>
          </p:cNvSpPr>
          <p:nvPr/>
        </p:nvSpPr>
        <p:spPr>
          <a:xfrm>
            <a:off x="9309654" y="6549140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981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Results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First stage is completed</a:t>
            </a:r>
          </a:p>
          <a:p>
            <a:pPr marL="45720" indent="0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-Muon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flux has been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measured ((4.02±0.24)*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ru-RU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-9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cm</a:t>
            </a:r>
            <a:r>
              <a:rPr lang="en-US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-2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-1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-Radioactive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background of prototype materials has been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measured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-Energy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detector response was 172.6 photoelectrons/MeV after calibration by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  	  radioactive sources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Acrylic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sphere, steel frame and steel water reservoir has been made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 tons of LAB have been purchased, scintillator  purification system has been developed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Characteristics of 10-inch and 8-inch PMTs have been measured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Optimal shape of light concentrators has been calculated, test concentrator has been produced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Earth magnetic field compensation system has been developed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Нижний колонтитул 3"/>
          <p:cNvSpPr txBox="1">
            <a:spLocks/>
          </p:cNvSpPr>
          <p:nvPr/>
        </p:nvSpPr>
        <p:spPr>
          <a:xfrm>
            <a:off x="3720548" y="6549141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ICPPA, 2022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Номер слайда 4"/>
          <p:cNvSpPr txBox="1">
            <a:spLocks/>
          </p:cNvSpPr>
          <p:nvPr/>
        </p:nvSpPr>
        <p:spPr>
          <a:xfrm>
            <a:off x="9309654" y="6549140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4743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Main goals of the project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Geoneutrino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flux measurements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Registration of neutrinos from the Sun’s CNO cycle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Registration of isotropic flux of antineutrinos accumulated in the Universe as a result of    gravitational collapses of the nuclei of massive stars and the formation of neutron stars and black holes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Study of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supernova explosion by recording the intensity and spectrum of a neutrino burst in the case of a supernova explosion with a collapsing core 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Registration of total antineutrino flux from all nuclear power reactors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number of applied tasks, such as promotion for a revival of development and production of vacuum and solid state photodetectors in Russia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720548" y="6549141"/>
            <a:ext cx="4717774" cy="365125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ICPPA, 2022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9309654" y="6549140"/>
            <a:ext cx="1706217" cy="365125"/>
          </a:xfrm>
        </p:spPr>
        <p:txBody>
          <a:bodyPr/>
          <a:lstStyle/>
          <a:p>
            <a:fld id="{0210D8C3-6882-401E-A3C5-B207B3B49B12}" type="slidenum">
              <a:rPr lang="ru-RU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fld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1601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Project stages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6656" y="2011681"/>
            <a:ext cx="10753725" cy="3136392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First stage -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prototype with 0.5 tons of liquid scintillator located in gallium-germanium neutrino telescope (GGNT) laboratory of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Baksan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Neutrino observatory (BNO)</a:t>
            </a:r>
          </a:p>
          <a:p>
            <a:pPr marL="45720" indent="0">
              <a:buNone/>
            </a:pP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Second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stage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prototype with 5 tons of liquid scintillator also located in GGNT laboratory. Testing of applied scientific and technical methods</a:t>
            </a:r>
          </a:p>
          <a:p>
            <a:pPr marL="45720" indent="0">
              <a:buNone/>
            </a:pP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Third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stage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detector with ≈100 tons of liquid scintillator</a:t>
            </a:r>
          </a:p>
          <a:p>
            <a:pPr marL="45720" indent="0">
              <a:buNone/>
            </a:pP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Fourth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stage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detector with 10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kTons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of liquid scintillator, which could solve whole range of project goals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720548" y="6549141"/>
            <a:ext cx="4717774" cy="365125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ICPPA, 2022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9309654" y="6549140"/>
            <a:ext cx="1706217" cy="365125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061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7606" y="0"/>
            <a:ext cx="10772775" cy="1658198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Location of </a:t>
            </a:r>
            <a:r>
              <a:rPr lang="en-US" dirty="0" err="1" smtClean="0"/>
              <a:t>Baksan</a:t>
            </a:r>
            <a:r>
              <a:rPr lang="en-US" dirty="0" smtClean="0"/>
              <a:t> neutrino observatory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A00EF0B1-A258-4166-9467-D01FDCC9FF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9133" y="1433625"/>
            <a:ext cx="6110836" cy="45831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269" y="1458435"/>
            <a:ext cx="5103205" cy="45583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9521380" y="1505780"/>
            <a:ext cx="2276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Andirchi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Mountain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Прямая со стрелкой 9"/>
          <p:cNvCxnSpPr/>
          <p:nvPr/>
        </p:nvCxnSpPr>
        <p:spPr>
          <a:xfrm flipH="1">
            <a:off x="8641080" y="1691038"/>
            <a:ext cx="880681" cy="43037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Овал 10">
            <a:extLst>
              <a:ext uri="{FF2B5EF4-FFF2-40B4-BE49-F238E27FC236}">
                <a16:creationId xmlns:a16="http://schemas.microsoft.com/office/drawing/2014/main" id="{94D38829-C2BE-46CB-959C-2F2DD93C78FA}"/>
              </a:ext>
            </a:extLst>
          </p:cNvPr>
          <p:cNvSpPr/>
          <p:nvPr/>
        </p:nvSpPr>
        <p:spPr>
          <a:xfrm>
            <a:off x="8975015" y="4963923"/>
            <a:ext cx="2215515" cy="94129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5954349" y="3817699"/>
            <a:ext cx="31174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Baksan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Neutrino observatory and v. Neutrino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4" name="Прямая со стрелкой 13"/>
          <p:cNvCxnSpPr/>
          <p:nvPr/>
        </p:nvCxnSpPr>
        <p:spPr>
          <a:xfrm>
            <a:off x="7845552" y="4352544"/>
            <a:ext cx="1226219" cy="87782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720548" y="6549141"/>
            <a:ext cx="4717774" cy="365125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ICPPA, 2022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Номер слайда 4"/>
          <p:cNvSpPr txBox="1">
            <a:spLocks/>
          </p:cNvSpPr>
          <p:nvPr/>
        </p:nvSpPr>
        <p:spPr>
          <a:xfrm>
            <a:off x="9309654" y="6549140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154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3800" y="0"/>
            <a:ext cx="10772775" cy="1658198"/>
          </a:xfrm>
        </p:spPr>
        <p:txBody>
          <a:bodyPr>
            <a:normAutofit/>
          </a:bodyPr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Map of nuclear power plants location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9BC8BF55-55B0-48C4-9BB4-02B9EF5AD8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79354" y="1472184"/>
            <a:ext cx="8601666" cy="45598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Нижний колонтитул 3"/>
          <p:cNvSpPr txBox="1">
            <a:spLocks/>
          </p:cNvSpPr>
          <p:nvPr/>
        </p:nvSpPr>
        <p:spPr>
          <a:xfrm>
            <a:off x="3720548" y="6549141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ICPPA, 2022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Номер слайда 4"/>
          <p:cNvSpPr txBox="1">
            <a:spLocks/>
          </p:cNvSpPr>
          <p:nvPr/>
        </p:nvSpPr>
        <p:spPr>
          <a:xfrm>
            <a:off x="9309654" y="6549140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6565392" y="2993222"/>
            <a:ext cx="109728" cy="10972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5739384" y="3020654"/>
            <a:ext cx="109728" cy="10972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/>
          <p:cNvSpPr/>
          <p:nvPr/>
        </p:nvSpPr>
        <p:spPr>
          <a:xfrm>
            <a:off x="9015984" y="3273552"/>
            <a:ext cx="109728" cy="10972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/>
          <p:cNvSpPr/>
          <p:nvPr/>
        </p:nvSpPr>
        <p:spPr>
          <a:xfrm>
            <a:off x="3279648" y="2795016"/>
            <a:ext cx="109728" cy="10972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/>
          <p:cNvSpPr/>
          <p:nvPr/>
        </p:nvSpPr>
        <p:spPr>
          <a:xfrm>
            <a:off x="8116824" y="3380232"/>
            <a:ext cx="109728" cy="10972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Овал 13"/>
          <p:cNvSpPr/>
          <p:nvPr/>
        </p:nvSpPr>
        <p:spPr>
          <a:xfrm>
            <a:off x="8315005" y="3588268"/>
            <a:ext cx="109728" cy="10972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/>
          <p:cNvSpPr txBox="1"/>
          <p:nvPr/>
        </p:nvSpPr>
        <p:spPr>
          <a:xfrm>
            <a:off x="5350764" y="3142747"/>
            <a:ext cx="99669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Borexino</a:t>
            </a:r>
            <a:endParaRPr lang="ru-RU" sz="11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363168" y="3130382"/>
            <a:ext cx="99669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BNO</a:t>
            </a:r>
            <a:endParaRPr lang="ru-RU" sz="11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105755" y="3713668"/>
            <a:ext cx="99669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JUNO</a:t>
            </a:r>
            <a:endParaRPr lang="ru-RU" sz="11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728204" y="3102950"/>
            <a:ext cx="99669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Jinping</a:t>
            </a:r>
            <a:endParaRPr lang="ru-RU" sz="11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912646" y="3388883"/>
            <a:ext cx="99669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KamLAND</a:t>
            </a:r>
            <a:endParaRPr lang="ru-RU" sz="11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015996" y="2533406"/>
            <a:ext cx="99669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SNO+</a:t>
            </a:r>
            <a:endParaRPr lang="ru-RU" sz="11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8619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3416" y="273686"/>
            <a:ext cx="9101328" cy="88527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Reactor neutrino flux in GGNT laboratory</a:t>
            </a:r>
            <a:endParaRPr lang="ru-RU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594C028E-26A2-44DE-97D1-5437BACFCE4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9804971"/>
              </p:ext>
            </p:extLst>
          </p:nvPr>
        </p:nvGraphicFramePr>
        <p:xfrm>
          <a:off x="1135882" y="4077321"/>
          <a:ext cx="9215126" cy="228282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03535">
                  <a:extLst>
                    <a:ext uri="{9D8B030D-6E8A-4147-A177-3AD203B41FA5}">
                      <a16:colId xmlns:a16="http://schemas.microsoft.com/office/drawing/2014/main" val="3055868239"/>
                    </a:ext>
                  </a:extLst>
                </a:gridCol>
                <a:gridCol w="2303535">
                  <a:extLst>
                    <a:ext uri="{9D8B030D-6E8A-4147-A177-3AD203B41FA5}">
                      <a16:colId xmlns:a16="http://schemas.microsoft.com/office/drawing/2014/main" val="1328914368"/>
                    </a:ext>
                  </a:extLst>
                </a:gridCol>
                <a:gridCol w="2303535">
                  <a:extLst>
                    <a:ext uri="{9D8B030D-6E8A-4147-A177-3AD203B41FA5}">
                      <a16:colId xmlns:a16="http://schemas.microsoft.com/office/drawing/2014/main" val="2365899019"/>
                    </a:ext>
                  </a:extLst>
                </a:gridCol>
                <a:gridCol w="2304521">
                  <a:extLst>
                    <a:ext uri="{9D8B030D-6E8A-4147-A177-3AD203B41FA5}">
                      <a16:colId xmlns:a16="http://schemas.microsoft.com/office/drawing/2014/main" val="3548521630"/>
                    </a:ext>
                  </a:extLst>
                </a:gridCol>
              </a:tblGrid>
              <a:tr h="34279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dirty="0" smtClean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Location</a:t>
                      </a:r>
                      <a:endParaRPr lang="ru-RU" sz="1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dirty="0" err="1" smtClean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Geoneutrino</a:t>
                      </a:r>
                      <a:r>
                        <a:rPr lang="en-US" sz="1400" dirty="0" smtClean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 flux, </a:t>
                      </a:r>
                      <a:r>
                        <a:rPr lang="en-US" sz="1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TNU</a:t>
                      </a:r>
                      <a:endParaRPr lang="ru-RU" sz="1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dirty="0" smtClean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Reactor neutrino flux in </a:t>
                      </a:r>
                      <a:r>
                        <a:rPr lang="en-US" sz="1400" dirty="0" err="1" smtClean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geoneutrino</a:t>
                      </a:r>
                      <a:r>
                        <a:rPr lang="en-US" sz="1400" dirty="0" smtClean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 range</a:t>
                      </a:r>
                      <a:r>
                        <a:rPr lang="ru-RU" sz="1400" dirty="0" smtClean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1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TNU</a:t>
                      </a:r>
                      <a:endParaRPr lang="ru-RU" sz="1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N</a:t>
                      </a:r>
                      <a:r>
                        <a:rPr lang="en-US" sz="1400" baseline="-250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react</a:t>
                      </a:r>
                      <a:r>
                        <a:rPr lang="en-US" sz="1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/</a:t>
                      </a:r>
                      <a:r>
                        <a:rPr lang="en-US" sz="1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N</a:t>
                      </a:r>
                      <a:r>
                        <a:rPr lang="en-US" sz="1400" baseline="-250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geo</a:t>
                      </a:r>
                      <a:endParaRPr lang="ru-RU" sz="1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624660176"/>
                  </a:ext>
                </a:extLst>
              </a:tr>
              <a:tr h="17139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dirty="0" smtClean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BNO</a:t>
                      </a:r>
                      <a:endParaRPr lang="ru-RU" sz="1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50.8</a:t>
                      </a:r>
                      <a:endParaRPr lang="ru-RU" sz="1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dirty="0" smtClean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13.2</a:t>
                      </a:r>
                      <a:endParaRPr lang="ru-RU" sz="1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b="1" dirty="0" smtClean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0.26</a:t>
                      </a:r>
                      <a:endParaRPr lang="ru-RU" sz="1400" b="1" dirty="0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000610971"/>
                  </a:ext>
                </a:extLst>
              </a:tr>
              <a:tr h="17139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Gran</a:t>
                      </a:r>
                      <a:r>
                        <a:rPr lang="ru-RU" sz="1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400" dirty="0" err="1" smtClean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Sasso</a:t>
                      </a:r>
                      <a:r>
                        <a:rPr lang="en-US" sz="1400" dirty="0" smtClean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 (</a:t>
                      </a:r>
                      <a:r>
                        <a:rPr lang="en-US" sz="1400" dirty="0" err="1" smtClean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Borexino</a:t>
                      </a:r>
                      <a:r>
                        <a:rPr lang="en-US" sz="1400" dirty="0" smtClean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)</a:t>
                      </a:r>
                      <a:endParaRPr lang="ru-RU" sz="1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40.7</a:t>
                      </a:r>
                      <a:endParaRPr lang="ru-RU" sz="1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dirty="0" smtClean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23.2</a:t>
                      </a:r>
                      <a:endParaRPr lang="ru-RU" sz="1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dirty="0" smtClean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0.57</a:t>
                      </a:r>
                      <a:endParaRPr lang="ru-RU" sz="1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1743121"/>
                  </a:ext>
                </a:extLst>
              </a:tr>
              <a:tr h="17139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 err="1" smtClean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Kamioka</a:t>
                      </a:r>
                      <a:r>
                        <a:rPr lang="en-US" sz="1400" dirty="0" smtClean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 (</a:t>
                      </a:r>
                      <a:r>
                        <a:rPr lang="en-US" sz="1400" dirty="0" err="1" smtClean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KamLAND</a:t>
                      </a:r>
                      <a:r>
                        <a:rPr lang="en-US" sz="1400" dirty="0" smtClean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)</a:t>
                      </a:r>
                      <a:endParaRPr lang="ru-RU" sz="1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34.5</a:t>
                      </a:r>
                      <a:endParaRPr lang="ru-RU" sz="14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dirty="0" smtClean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43.7</a:t>
                      </a:r>
                      <a:endParaRPr lang="ru-RU" sz="1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dirty="0" smtClean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1.27</a:t>
                      </a:r>
                      <a:endParaRPr lang="ru-RU" sz="1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938899830"/>
                  </a:ext>
                </a:extLst>
              </a:tr>
              <a:tr h="17139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 err="1" smtClean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Sudbury</a:t>
                      </a:r>
                      <a:r>
                        <a:rPr lang="en-US" sz="1400" dirty="0" smtClean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 (SNO+)</a:t>
                      </a:r>
                      <a:endParaRPr lang="ru-RU" sz="1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50.8</a:t>
                      </a:r>
                      <a:endParaRPr lang="ru-RU" sz="14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dirty="0" smtClean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51.7</a:t>
                      </a:r>
                      <a:endParaRPr lang="ru-RU" sz="1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dirty="0" smtClean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1.02</a:t>
                      </a:r>
                      <a:endParaRPr lang="ru-RU" sz="1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26217931"/>
                  </a:ext>
                </a:extLst>
              </a:tr>
              <a:tr h="17139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Jinping</a:t>
                      </a:r>
                      <a:endParaRPr lang="ru-RU" sz="1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59.4</a:t>
                      </a:r>
                      <a:endParaRPr lang="ru-RU" sz="14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dirty="0" smtClean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5.6</a:t>
                      </a:r>
                      <a:endParaRPr lang="ru-RU" sz="1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b="1" dirty="0" smtClean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0.09</a:t>
                      </a:r>
                      <a:endParaRPr lang="ru-RU" sz="14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218533759"/>
                  </a:ext>
                </a:extLst>
              </a:tr>
              <a:tr h="17139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Pyhasalmi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51.5</a:t>
                      </a:r>
                      <a:endParaRPr lang="ru-RU" sz="14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dirty="0" smtClean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19.4</a:t>
                      </a:r>
                      <a:endParaRPr lang="ru-RU" sz="1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dirty="0" smtClean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0.38</a:t>
                      </a:r>
                      <a:endParaRPr lang="ru-RU" sz="1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615976884"/>
                  </a:ext>
                </a:extLst>
              </a:tr>
              <a:tr h="17139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Hawaii</a:t>
                      </a:r>
                      <a:endParaRPr lang="ru-RU" sz="1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12.5</a:t>
                      </a:r>
                      <a:endParaRPr lang="ru-RU" sz="14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dirty="0" smtClean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1.1</a:t>
                      </a:r>
                      <a:endParaRPr lang="ru-RU" sz="1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b="1" dirty="0" smtClean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0.09</a:t>
                      </a:r>
                      <a:endParaRPr lang="ru-RU" sz="14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771477879"/>
                  </a:ext>
                </a:extLst>
              </a:tr>
              <a:tr h="17139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JUNO</a:t>
                      </a:r>
                      <a:endParaRPr lang="ru-RU" sz="1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0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39.7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b="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307.8</a:t>
                      </a:r>
                      <a:endParaRPr lang="ru-RU" sz="1400" b="0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b="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7.75</a:t>
                      </a:r>
                      <a:endParaRPr lang="ru-RU" sz="1400" b="0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318372138"/>
                  </a:ext>
                </a:extLst>
              </a:tr>
            </a:tbl>
          </a:graphicData>
        </a:graphic>
      </p:graphicFrame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5DD27EE-6721-4B10-B846-1845678C7A2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08" t="9330" r="12214" b="5311"/>
          <a:stretch/>
        </p:blipFill>
        <p:spPr>
          <a:xfrm>
            <a:off x="6790901" y="1106554"/>
            <a:ext cx="3560107" cy="297076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09A0169-7ACB-409E-B6AB-67CEE933A70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4" t="8784" r="11280" b="3785"/>
          <a:stretch/>
        </p:blipFill>
        <p:spPr>
          <a:xfrm>
            <a:off x="1423416" y="1106554"/>
            <a:ext cx="3583888" cy="2950922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926080" y="3785616"/>
            <a:ext cx="923544" cy="2103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Energy, MeV</a:t>
            </a:r>
            <a:endParaRPr lang="ru-RU" sz="105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8208264" y="3847164"/>
            <a:ext cx="923544" cy="2103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Energy, MeV</a:t>
            </a:r>
            <a:endParaRPr lang="ru-RU" sz="105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 rot="16200000">
            <a:off x="6175162" y="2383021"/>
            <a:ext cx="1417320" cy="228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Flux, TNU/MeV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 rot="16200000">
            <a:off x="874776" y="2291580"/>
            <a:ext cx="1417320" cy="1737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Flux, </a:t>
            </a:r>
            <a:r>
              <a:rPr lang="en-US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MeV</a:t>
            </a:r>
            <a:r>
              <a:rPr lang="en-US" sz="1200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-1</a:t>
            </a:r>
            <a:r>
              <a:rPr lang="en-US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cm</a:t>
            </a:r>
            <a:r>
              <a:rPr lang="en-US" sz="1200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-2</a:t>
            </a:r>
            <a:r>
              <a:rPr lang="en-US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1200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-1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Нижний колонтитул 3"/>
          <p:cNvSpPr txBox="1">
            <a:spLocks/>
          </p:cNvSpPr>
          <p:nvPr/>
        </p:nvSpPr>
        <p:spPr>
          <a:xfrm>
            <a:off x="3720548" y="6549141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ICPPA, 2022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Номер слайда 4"/>
          <p:cNvSpPr txBox="1">
            <a:spLocks/>
          </p:cNvSpPr>
          <p:nvPr/>
        </p:nvSpPr>
        <p:spPr>
          <a:xfrm>
            <a:off x="9309654" y="6549140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390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 b="3030"/>
          <a:stretch>
            <a:fillRect/>
          </a:stretch>
        </p:blipFill>
        <p:spPr>
          <a:xfrm>
            <a:off x="415606" y="1189584"/>
            <a:ext cx="5417187" cy="533836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6934" y="294758"/>
            <a:ext cx="10201656" cy="1043051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Supposed construction of Large volume detector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957762" y="1779707"/>
            <a:ext cx="3749040" cy="448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Liquid scintillator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957762" y="2296430"/>
            <a:ext cx="3749040" cy="5266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Buffer zone filled with non-scintillating organic liquid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957762" y="2923119"/>
            <a:ext cx="3749040" cy="448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Transparent reservoir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957762" y="3552444"/>
            <a:ext cx="3749040" cy="448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Radon protection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957762" y="4212326"/>
            <a:ext cx="3749040" cy="448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PMTs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957762" y="4779395"/>
            <a:ext cx="3749040" cy="448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Non-transparent reservoir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957762" y="5346464"/>
            <a:ext cx="3749040" cy="448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Water (Cherenkov detector)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258568" y="3529584"/>
            <a:ext cx="1856232" cy="9966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Linear alkyl benzene (LAB)</a:t>
            </a:r>
          </a:p>
          <a:p>
            <a:pPr algn="ctr"/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10kT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Нижний колонтитул 3"/>
          <p:cNvSpPr txBox="1">
            <a:spLocks/>
          </p:cNvSpPr>
          <p:nvPr/>
        </p:nvSpPr>
        <p:spPr>
          <a:xfrm>
            <a:off x="3720548" y="6549141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ICPPA, 2022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Номер слайда 4"/>
          <p:cNvSpPr txBox="1">
            <a:spLocks/>
          </p:cNvSpPr>
          <p:nvPr/>
        </p:nvSpPr>
        <p:spPr>
          <a:xfrm>
            <a:off x="9309654" y="6549140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0526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22392" y="365125"/>
            <a:ext cx="5931408" cy="1325563"/>
          </a:xfrm>
        </p:spPr>
        <p:txBody>
          <a:bodyPr>
            <a:normAutofit/>
          </a:bodyPr>
          <a:lstStyle/>
          <a:p>
            <a:r>
              <a:rPr lang="en-US" dirty="0" smtClean="0"/>
              <a:t>First stage of the project</a:t>
            </a:r>
            <a:endParaRPr lang="ru-RU" dirty="0"/>
          </a:p>
        </p:txBody>
      </p:sp>
      <p:pic>
        <p:nvPicPr>
          <p:cNvPr id="4" name="Рисунок 3" descr="https://sun9-33.userapi.com/impg/lVwlABQZewKBwkhPsato0zXDxr38uAOyLLYxlA/RyFfpG1s9uY.jpg?size=2560x1137&amp;quality=96&amp;sign=1f53a9dcf98e13c59f71b398d12268cc&amp;type=album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46" t="7441" r="39377" b="9834"/>
          <a:stretch/>
        </p:blipFill>
        <p:spPr bwMode="auto">
          <a:xfrm>
            <a:off x="704302" y="267934"/>
            <a:ext cx="4179208" cy="629890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504688" y="1690688"/>
            <a:ext cx="4654296" cy="6410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Polypropylene water reservoir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504688" y="2535940"/>
            <a:ext cx="4654296" cy="6410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Stainless steel frame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504688" y="3381192"/>
            <a:ext cx="4654296" cy="6410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Twenty 10-inch PMTs Hamamatsu R7081-100 WA-S70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504688" y="4226444"/>
            <a:ext cx="4654296" cy="6410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Scintillator is contained within acrylic sphere with a radius 0.5 m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" name="Прямая со стрелкой 10"/>
          <p:cNvCxnSpPr/>
          <p:nvPr/>
        </p:nvCxnSpPr>
        <p:spPr>
          <a:xfrm flipH="1" flipV="1">
            <a:off x="4429358" y="1268062"/>
            <a:ext cx="1051560" cy="743142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>
            <a:stCxn id="7" idx="1"/>
          </p:cNvCxnSpPr>
          <p:nvPr/>
        </p:nvCxnSpPr>
        <p:spPr>
          <a:xfrm flipH="1" flipV="1">
            <a:off x="4429358" y="2215424"/>
            <a:ext cx="1075330" cy="641032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>
            <a:stCxn id="8" idx="1"/>
          </p:cNvCxnSpPr>
          <p:nvPr/>
        </p:nvCxnSpPr>
        <p:spPr>
          <a:xfrm flipH="1">
            <a:off x="3867912" y="3701708"/>
            <a:ext cx="1636776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>
            <a:stCxn id="9" idx="1"/>
          </p:cNvCxnSpPr>
          <p:nvPr/>
        </p:nvCxnSpPr>
        <p:spPr>
          <a:xfrm flipH="1" flipV="1">
            <a:off x="3337560" y="3621024"/>
            <a:ext cx="2167128" cy="92593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Нижний колонтитул 3"/>
          <p:cNvSpPr txBox="1">
            <a:spLocks/>
          </p:cNvSpPr>
          <p:nvPr/>
        </p:nvSpPr>
        <p:spPr>
          <a:xfrm>
            <a:off x="3720548" y="6549141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ICPPA, 2022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Номер слайда 4"/>
          <p:cNvSpPr txBox="1">
            <a:spLocks/>
          </p:cNvSpPr>
          <p:nvPr/>
        </p:nvSpPr>
        <p:spPr>
          <a:xfrm>
            <a:off x="9309654" y="6549140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4348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1896295" y="274197"/>
            <a:ext cx="8366279" cy="6274943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Нижний колонтитул 3"/>
          <p:cNvSpPr txBox="1">
            <a:spLocks/>
          </p:cNvSpPr>
          <p:nvPr/>
        </p:nvSpPr>
        <p:spPr>
          <a:xfrm>
            <a:off x="3720548" y="6549141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ICPPA, 2022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Номер слайда 4"/>
          <p:cNvSpPr txBox="1">
            <a:spLocks/>
          </p:cNvSpPr>
          <p:nvPr/>
        </p:nvSpPr>
        <p:spPr>
          <a:xfrm>
            <a:off x="9309654" y="6549140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5457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Базис">
  <a:themeElements>
    <a:clrScheme name="Синий и зеленый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Базис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Базис">
      <a:fillStyleLst>
        <a:solidFill>
          <a:schemeClr val="phClr"/>
        </a:solidFill>
        <a:solidFill>
          <a:schemeClr val="phClr">
            <a:tint val="63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446C221D-F63F-4DD8-B509-CFE168687BF2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TM03457444[[fn=Базис]]</Template>
  <TotalTime>5392</TotalTime>
  <Words>739</Words>
  <Application>Microsoft Office PowerPoint</Application>
  <PresentationFormat>Широкоэкранный</PresentationFormat>
  <Paragraphs>199</Paragraphs>
  <Slides>17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3" baseType="lpstr">
      <vt:lpstr>Arial</vt:lpstr>
      <vt:lpstr>Calibri</vt:lpstr>
      <vt:lpstr>Cambria</vt:lpstr>
      <vt:lpstr>Corbel</vt:lpstr>
      <vt:lpstr>Times New Roman</vt:lpstr>
      <vt:lpstr>Базис</vt:lpstr>
      <vt:lpstr>Презентация PowerPoint</vt:lpstr>
      <vt:lpstr>Main goals of the project</vt:lpstr>
      <vt:lpstr>Project stages</vt:lpstr>
      <vt:lpstr>Location of Baksan neutrino observatory</vt:lpstr>
      <vt:lpstr>Map of nuclear power plants location</vt:lpstr>
      <vt:lpstr>Reactor neutrino flux in GGNT laboratory</vt:lpstr>
      <vt:lpstr>Supposed construction of Large volume detector</vt:lpstr>
      <vt:lpstr>First stage of the project</vt:lpstr>
      <vt:lpstr>Презентация PowerPoint</vt:lpstr>
      <vt:lpstr>Liquid scintillator</vt:lpstr>
      <vt:lpstr>Registration system</vt:lpstr>
      <vt:lpstr>PMT Hamamatsu R7081-100 WA-S70</vt:lpstr>
      <vt:lpstr>Second stage of the project</vt:lpstr>
      <vt:lpstr>Презентация PowerPoint</vt:lpstr>
      <vt:lpstr>Scintillator purification</vt:lpstr>
      <vt:lpstr>Earth magnetic  field compensation system</vt:lpstr>
      <vt:lpstr>Results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</dc:creator>
  <cp:lastModifiedBy>1</cp:lastModifiedBy>
  <cp:revision>72</cp:revision>
  <dcterms:created xsi:type="dcterms:W3CDTF">2022-11-25T13:52:09Z</dcterms:created>
  <dcterms:modified xsi:type="dcterms:W3CDTF">2022-12-02T12:45:41Z</dcterms:modified>
</cp:coreProperties>
</file>