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5" r:id="rId3"/>
    <p:sldId id="263" r:id="rId4"/>
    <p:sldId id="318" r:id="rId5"/>
    <p:sldId id="1236" r:id="rId6"/>
    <p:sldId id="270" r:id="rId7"/>
    <p:sldId id="1191" r:id="rId8"/>
    <p:sldId id="287" r:id="rId9"/>
    <p:sldId id="1192" r:id="rId10"/>
    <p:sldId id="1224" r:id="rId11"/>
    <p:sldId id="1205" r:id="rId12"/>
    <p:sldId id="1226" r:id="rId13"/>
    <p:sldId id="1214" r:id="rId14"/>
    <p:sldId id="1207" r:id="rId15"/>
    <p:sldId id="1229" r:id="rId16"/>
    <p:sldId id="1186" r:id="rId17"/>
    <p:sldId id="1218" r:id="rId18"/>
    <p:sldId id="1173" r:id="rId19"/>
    <p:sldId id="1148" r:id="rId20"/>
    <p:sldId id="314" r:id="rId21"/>
    <p:sldId id="1225" r:id="rId22"/>
    <p:sldId id="1227" r:id="rId23"/>
    <p:sldId id="1230" r:id="rId24"/>
    <p:sldId id="1179" r:id="rId25"/>
    <p:sldId id="1234" r:id="rId26"/>
    <p:sldId id="1223" r:id="rId27"/>
    <p:sldId id="1228" r:id="rId28"/>
    <p:sldId id="1233" r:id="rId29"/>
    <p:sldId id="123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16" autoAdjust="0"/>
  </p:normalViewPr>
  <p:slideViewPr>
    <p:cSldViewPr>
      <p:cViewPr varScale="1">
        <p:scale>
          <a:sx n="94" d="100"/>
          <a:sy n="94" d="100"/>
        </p:scale>
        <p:origin x="84" y="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8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8FF47-1811-40D6-A3DF-7B0AF7281EE4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64E2D-4C62-4685-9DAB-3186B22E0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9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29D33-4BB9-4055-BE99-79D69635FC80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A904F-35D8-47E1-B6AD-FFE26E6B03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9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8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69577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Mperature</a:t>
            </a:r>
            <a:r>
              <a:rPr lang="en-US" dirty="0"/>
              <a:t> 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7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2CE9B-A314-4183-A2C6-55D0A86F751D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9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5B69C-6305-4F88-A2AD-B8E5F4963E60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6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3A8F-4497-41B0-8542-8869687C9FBE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7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98A2-232D-4BE1-82D1-695D3A147C64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3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54D-686C-4C24-8DCA-5C9C8195A300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8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FCB0-3B3C-4675-B163-97615A78BE42}" type="datetime1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4942-F3B8-4E06-83F7-0076CFADC3DB}" type="datetime1">
              <a:rPr lang="ru-RU" smtClean="0"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11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245A-D280-4F3B-AAA1-BCB6EFC59B72}" type="datetime1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F67A-1BB4-476C-9C07-DFF1068A2E8A}" type="datetime1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2EAD-4EAD-4974-A498-E7577D363E33}" type="datetime1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EBD6-3D90-487F-B3E3-0381B2533160}" type="datetime1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A2DE-47EF-472A-81B7-CCD8E693148B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AMoRE experiment: search for the neutrinoless double beta decay of 100Mo isotope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7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nkornoukhov@mephi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551232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AMoRE</a:t>
            </a:r>
            <a:r>
              <a:rPr lang="en-US" sz="2800" b="1" i="1" dirty="0">
                <a:solidFill>
                  <a:srgbClr val="FF0000"/>
                </a:solidFill>
              </a:rPr>
              <a:t> experiment: </a:t>
            </a:r>
            <a:br>
              <a:rPr lang="en-US" sz="2800" b="1" i="1" dirty="0">
                <a:solidFill>
                  <a:srgbClr val="FF0000"/>
                </a:solidFill>
              </a:rPr>
            </a:br>
            <a:r>
              <a:rPr lang="en-US" sz="2800" b="1" i="1" dirty="0">
                <a:solidFill>
                  <a:srgbClr val="FF0000"/>
                </a:solidFill>
              </a:rPr>
              <a:t>search for the </a:t>
            </a:r>
            <a:r>
              <a:rPr lang="en-US" sz="2800" b="1" i="1" dirty="0" err="1">
                <a:solidFill>
                  <a:srgbClr val="FF0000"/>
                </a:solidFill>
              </a:rPr>
              <a:t>neutrinoless</a:t>
            </a:r>
            <a:r>
              <a:rPr lang="en-US" sz="2800" b="1" i="1" dirty="0">
                <a:solidFill>
                  <a:srgbClr val="FF0000"/>
                </a:solidFill>
              </a:rPr>
              <a:t> double beta decay of </a:t>
            </a:r>
            <a:r>
              <a:rPr lang="en-US" sz="2800" b="1" i="1" baseline="30000" dirty="0">
                <a:solidFill>
                  <a:srgbClr val="FF0000"/>
                </a:solidFill>
              </a:rPr>
              <a:t>100</a:t>
            </a:r>
            <a:r>
              <a:rPr lang="en-US" sz="2800" b="1" i="1" dirty="0">
                <a:solidFill>
                  <a:srgbClr val="FF0000"/>
                </a:solidFill>
              </a:rPr>
              <a:t>Mo isotope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5596" y="4428412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Kornoukhov Vasily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on behalf of the </a:t>
            </a:r>
            <a:r>
              <a:rPr lang="en-US" sz="2000" dirty="0" err="1">
                <a:solidFill>
                  <a:schemeClr val="tx1"/>
                </a:solidFill>
              </a:rPr>
              <a:t>AMoRE</a:t>
            </a:r>
            <a:r>
              <a:rPr lang="en-US" sz="2000" dirty="0">
                <a:solidFill>
                  <a:schemeClr val="tx1"/>
                </a:solidFill>
              </a:rPr>
              <a:t> Collaboration</a:t>
            </a:r>
          </a:p>
          <a:p>
            <a:pPr>
              <a:spcBef>
                <a:spcPts val="0"/>
              </a:spcBef>
            </a:pPr>
            <a:r>
              <a:rPr lang="en-US" sz="2000" dirty="0" err="1">
                <a:solidFill>
                  <a:schemeClr val="tx1"/>
                </a:solidFill>
              </a:rPr>
              <a:t>MEPhI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(Moscow, Russia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hlinkClick r:id="rId3"/>
              </a:rPr>
              <a:t>vnkornoukhov@mephi.ru</a:t>
            </a:r>
            <a:r>
              <a:rPr lang="en-US" sz="2000" b="1" dirty="0" smtClean="0"/>
              <a:t> 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" y="44624"/>
            <a:ext cx="8350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162472" cy="365125"/>
          </a:xfrm>
        </p:spPr>
        <p:txBody>
          <a:bodyPr/>
          <a:lstStyle/>
          <a:p>
            <a:fld id="{2E4D5721-8F4F-4288-9254-F650D290028D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1547664" y="6356350"/>
            <a:ext cx="597666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27583" y="35501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6th International Conference on Particle Physics and Astrophysics (ICPPA-2022)</a:t>
            </a:r>
          </a:p>
          <a:p>
            <a:pPr algn="ctr"/>
            <a:r>
              <a:rPr lang="en-US" sz="2000" b="1" dirty="0"/>
              <a:t>Moscow, 29 Nov – 2 Dec 2022</a:t>
            </a:r>
            <a:endParaRPr lang="ru-RU" sz="2000" dirty="0"/>
          </a:p>
        </p:txBody>
      </p:sp>
      <p:pic>
        <p:nvPicPr>
          <p:cNvPr id="3" name="Picture 2" descr="MEPhI in Winter">
            <a:extLst>
              <a:ext uri="{FF2B5EF4-FFF2-40B4-BE49-F238E27FC236}">
                <a16:creationId xmlns:a16="http://schemas.microsoft.com/office/drawing/2014/main" id="{08A934AF-7093-F3E5-2678-FF85C773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51" y="0"/>
            <a:ext cx="2959801" cy="197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514" y="44624"/>
            <a:ext cx="8229600" cy="520121"/>
          </a:xfrm>
        </p:spPr>
        <p:txBody>
          <a:bodyPr>
            <a:no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Signal processing and analysis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CA84-54FB-4642-944D-9E7ED9ACDE22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356350"/>
            <a:ext cx="590465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10</a:t>
            </a:fld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6899442-3FE6-455D-873E-499C9AC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716926"/>
            <a:ext cx="6624736" cy="25048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45550" y="4849782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Heat/phonon </a:t>
            </a:r>
            <a:r>
              <a:rPr lang="en-US" sz="1200" dirty="0"/>
              <a:t>channel </a:t>
            </a:r>
            <a:r>
              <a:rPr lang="en-US" sz="1200" dirty="0" smtClean="0"/>
              <a:t>parameters:</a:t>
            </a:r>
            <a:endParaRPr lang="en-US" sz="1200" dirty="0"/>
          </a:p>
          <a:p>
            <a:r>
              <a:rPr lang="en-US" sz="1200" dirty="0"/>
              <a:t>- Pulse height (RAW / filtered)</a:t>
            </a:r>
          </a:p>
          <a:p>
            <a:r>
              <a:rPr lang="en-US" sz="1200" dirty="0"/>
              <a:t>- Rise time</a:t>
            </a:r>
          </a:p>
          <a:p>
            <a:r>
              <a:rPr lang="en-US" sz="1200" dirty="0"/>
              <a:t>- Mean time</a:t>
            </a:r>
          </a:p>
          <a:p>
            <a:r>
              <a:rPr lang="en-US" sz="1200" dirty="0" smtClean="0"/>
              <a:t>- Fall </a:t>
            </a:r>
            <a:r>
              <a:rPr lang="en-US" sz="1200" dirty="0"/>
              <a:t>time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17227" y="3324247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Light/photon </a:t>
            </a:r>
            <a:r>
              <a:rPr lang="en-US" sz="1200" dirty="0"/>
              <a:t>channel </a:t>
            </a:r>
            <a:r>
              <a:rPr lang="en-US" sz="1200" dirty="0" smtClean="0"/>
              <a:t>parameter:</a:t>
            </a:r>
            <a:endParaRPr lang="en-US" sz="1200" dirty="0"/>
          </a:p>
          <a:p>
            <a:r>
              <a:rPr lang="en-US" sz="1200" dirty="0"/>
              <a:t>- Pulse height (RAW </a:t>
            </a:r>
            <a:r>
              <a:rPr lang="en-US" sz="1200" dirty="0" smtClean="0"/>
              <a:t>and / </a:t>
            </a:r>
            <a:r>
              <a:rPr lang="en-US" sz="1200" dirty="0"/>
              <a:t>filtered)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37883" y="5135922"/>
            <a:ext cx="2843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Particle identification </a:t>
            </a:r>
            <a:r>
              <a:rPr lang="en-US" sz="1400" b="1" dirty="0" smtClean="0">
                <a:solidFill>
                  <a:srgbClr val="FF0000"/>
                </a:solidFill>
              </a:rPr>
              <a:t>parameters</a:t>
            </a:r>
            <a:r>
              <a:rPr lang="ru-RU" sz="1400" b="1" dirty="0" smtClean="0">
                <a:solidFill>
                  <a:srgbClr val="FF0000"/>
                </a:solidFill>
              </a:rPr>
              <a:t>:</a:t>
            </a:r>
            <a:endParaRPr lang="en-US" sz="1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- Rise time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 Light/Heat ratio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752"/>
            <a:ext cx="3822352" cy="3676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8040" y="919753"/>
            <a:ext cx="1090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Heat/phonon</a:t>
            </a:r>
            <a:r>
              <a:rPr lang="en-US" sz="1200" dirty="0" smtClean="0"/>
              <a:t> 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28384" y="206084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Light/photon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37344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The Butterworth </a:t>
            </a:r>
            <a:r>
              <a:rPr lang="en-US" sz="1200" dirty="0" err="1" smtClean="0"/>
              <a:t>bandpass</a:t>
            </a:r>
            <a:r>
              <a:rPr lang="en-US" sz="1200" dirty="0" smtClean="0"/>
              <a:t> filter </a:t>
            </a:r>
            <a:r>
              <a:rPr lang="en-US" sz="1200" dirty="0"/>
              <a:t>was applied to data from each channel to improve the energy resolution (to enhance the signal dominant frequency band and suppress noise-dominant frequency bands).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rise time of the heat signal and the light/heat signals ratio were used to discriminate alpha and beta particles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477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0663" y="78981"/>
            <a:ext cx="8229600" cy="469699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Particle identification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7E85-6171-47B3-9FB3-34F13B6F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F2B1-FF6B-4A60-9DE6-7A72A8C51E94}" type="datetime1">
              <a:rPr lang="ru-RU" smtClean="0"/>
              <a:t>02.12.2022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A7-0DB9-42B9-9E42-572045D2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5688632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40D1-E7F6-4F6C-B674-751D4B75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11</a:t>
            </a:fld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D59C55-D0CC-4C0D-B58C-12AD61DC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69959"/>
            <a:ext cx="8532000" cy="48636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4029" y="5635814"/>
            <a:ext cx="6808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CMO shows better discrimination </a:t>
            </a:r>
            <a:r>
              <a:rPr lang="en-US" dirty="0" smtClean="0"/>
              <a:t>power</a:t>
            </a:r>
            <a:r>
              <a:rPr lang="ru-RU" dirty="0" smtClean="0"/>
              <a:t>*</a:t>
            </a:r>
            <a:r>
              <a:rPr lang="en-US" dirty="0" smtClean="0"/>
              <a:t> </a:t>
            </a:r>
            <a:r>
              <a:rPr lang="en-US" dirty="0"/>
              <a:t>— light yield: CMO &gt; LMO.</a:t>
            </a:r>
          </a:p>
          <a:p>
            <a:r>
              <a:rPr lang="en-US" dirty="0" smtClean="0"/>
              <a:t>LMO </a:t>
            </a:r>
            <a:r>
              <a:rPr lang="en-US" dirty="0"/>
              <a:t>has much less α contamination.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538" y="5722408"/>
            <a:ext cx="972000" cy="4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0663" y="78981"/>
            <a:ext cx="8229600" cy="469699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Detector performance (energy calibration &amp; resolution)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7E85-6171-47B3-9FB3-34F13B6F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0B98D-8DE1-4B12-B12F-DA2A9F981460}" type="datetime1">
              <a:rPr lang="ru-RU" smtClean="0"/>
              <a:t>02.12.2022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A7-0DB9-42B9-9E42-572045D2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5688632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40D1-E7F6-4F6C-B674-751D4B75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12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65B1E-8E9B-43E9-A372-C680989E073A}"/>
              </a:ext>
            </a:extLst>
          </p:cNvPr>
          <p:cNvSpPr txBox="1"/>
          <p:nvPr/>
        </p:nvSpPr>
        <p:spPr>
          <a:xfrm>
            <a:off x="4384978" y="4250885"/>
            <a:ext cx="4336444" cy="180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70000"/>
              </a:lnSpc>
              <a:buFontTx/>
              <a:buChar char="-"/>
            </a:pPr>
            <a:r>
              <a:rPr lang="en-US" altLang="ko-KR" sz="1600" dirty="0" smtClean="0"/>
              <a:t>External </a:t>
            </a:r>
            <a:r>
              <a:rPr lang="el-GR" altLang="ko-KR" sz="1600" dirty="0" smtClean="0"/>
              <a:t>γ</a:t>
            </a:r>
            <a:r>
              <a:rPr lang="en-US" altLang="ko-KR" sz="1600" dirty="0" smtClean="0"/>
              <a:t> source</a:t>
            </a:r>
            <a:r>
              <a:rPr lang="ru-RU" altLang="ko-KR" sz="1600" dirty="0" smtClean="0"/>
              <a:t>: </a:t>
            </a:r>
            <a:r>
              <a:rPr lang="en-US" altLang="ko-KR" sz="1600" baseline="30000" dirty="0" smtClean="0"/>
              <a:t>232</a:t>
            </a:r>
            <a:r>
              <a:rPr lang="en-US" altLang="ko-KR" sz="1600" dirty="0" smtClean="0"/>
              <a:t>Th</a:t>
            </a:r>
            <a:r>
              <a:rPr lang="ru-RU" altLang="ko-KR" sz="1600" dirty="0" smtClean="0"/>
              <a:t>-</a:t>
            </a:r>
            <a:r>
              <a:rPr lang="en-US" altLang="ko-KR" sz="1600" dirty="0" smtClean="0"/>
              <a:t>doped welding rods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   outside of OVC</a:t>
            </a:r>
            <a:r>
              <a:rPr lang="ru-RU" altLang="ko-KR" sz="1600" dirty="0" smtClean="0"/>
              <a:t> </a:t>
            </a:r>
            <a:endParaRPr lang="en-US" altLang="ko-KR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Internal </a:t>
            </a:r>
            <a:r>
              <a:rPr lang="en-US" altLang="ko-KR" sz="1600" dirty="0"/>
              <a:t>α </a:t>
            </a:r>
            <a:r>
              <a:rPr lang="en-US" altLang="ko-KR" sz="1600" dirty="0" smtClean="0"/>
              <a:t>sources/impurities inside </a:t>
            </a:r>
            <a:r>
              <a:rPr lang="en-US" altLang="ko-KR" sz="1600" dirty="0"/>
              <a:t>the </a:t>
            </a:r>
            <a:r>
              <a:rPr lang="en-US" altLang="ko-KR" sz="1600" dirty="0" smtClean="0"/>
              <a:t>crystal</a:t>
            </a:r>
          </a:p>
          <a:p>
            <a:endParaRPr lang="en-US" altLang="ko-KR" sz="1600" dirty="0" smtClean="0"/>
          </a:p>
          <a:p>
            <a:endParaRPr lang="en-US" altLang="ko-KR" sz="1600" dirty="0" smtClean="0"/>
          </a:p>
          <a:p>
            <a:pPr marL="285750" indent="-285750">
              <a:buFontTx/>
              <a:buChar char="-"/>
            </a:pPr>
            <a:r>
              <a:rPr lang="en-US" sz="1600" dirty="0"/>
              <a:t>Slight </a:t>
            </a:r>
            <a:r>
              <a:rPr lang="en-US" sz="1600" dirty="0" smtClean="0"/>
              <a:t>second order </a:t>
            </a:r>
            <a:r>
              <a:rPr lang="en-US" sz="1600" dirty="0"/>
              <a:t>non linearity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D59C55-D0CC-4C0D-B58C-12AD61DC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" y="4195210"/>
            <a:ext cx="3492000" cy="2064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04612"/>
            <a:ext cx="8704710" cy="3192332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7668344" y="1844824"/>
            <a:ext cx="2160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680012" y="1116908"/>
            <a:ext cx="4111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Good E linearity, FWHM@2.6MeV = 10-20 </a:t>
            </a:r>
            <a:r>
              <a:rPr lang="en-US" sz="1600" b="1" dirty="0" err="1"/>
              <a:t>keV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9251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7161"/>
            <a:ext cx="8651304" cy="778098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rgbClr val="FF0000"/>
                </a:solidFill>
              </a:rPr>
              <a:t>The </a:t>
            </a:r>
            <a:r>
              <a:rPr lang="en-US" sz="2300" dirty="0" smtClean="0">
                <a:solidFill>
                  <a:srgbClr val="FF0000"/>
                </a:solidFill>
              </a:rPr>
              <a:t>background spectrum </a:t>
            </a:r>
            <a:r>
              <a:rPr lang="en-US" sz="2300" dirty="0" err="1" smtClean="0">
                <a:solidFill>
                  <a:srgbClr val="FF0000"/>
                </a:solidFill>
              </a:rPr>
              <a:t>AMoRE</a:t>
            </a:r>
            <a:r>
              <a:rPr lang="en-US" sz="2300" dirty="0" smtClean="0">
                <a:solidFill>
                  <a:srgbClr val="FF0000"/>
                </a:solidFill>
              </a:rPr>
              <a:t>-I</a:t>
            </a:r>
            <a:endParaRPr lang="ru-RU" sz="23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F1D5-9E0C-4D3F-B845-EFF6172C02FF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65494" y="6356350"/>
            <a:ext cx="565883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13</a:t>
            </a:fld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247CF90-4620-43AE-894F-4944E610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40653E-9B8C-EC69-53D3-312AE476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671"/>
            <a:ext cx="8927976" cy="2778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705" y="4521398"/>
            <a:ext cx="1152000" cy="561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7639" y="5877272"/>
            <a:ext cx="6861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Background = 0.034 +/- 0.005 counts/</a:t>
            </a:r>
            <a:r>
              <a:rPr lang="en-US" dirty="0" err="1"/>
              <a:t>keV</a:t>
            </a:r>
            <a:r>
              <a:rPr lang="en-US" dirty="0"/>
              <a:t>/kg/year, from ROI side band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3" y="4149272"/>
            <a:ext cx="6755742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7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Preliminary </a:t>
            </a:r>
            <a:r>
              <a:rPr lang="en-US" sz="2300" dirty="0">
                <a:solidFill>
                  <a:srgbClr val="FF0000"/>
                </a:solidFill>
              </a:rPr>
              <a:t>0νββ limit from </a:t>
            </a:r>
            <a:r>
              <a:rPr lang="en-US" sz="2300" dirty="0" err="1" smtClean="0">
                <a:solidFill>
                  <a:srgbClr val="FF0000"/>
                </a:solidFill>
              </a:rPr>
              <a:t>AMoRE</a:t>
            </a:r>
            <a:r>
              <a:rPr lang="en-US" sz="2300" dirty="0" smtClean="0">
                <a:solidFill>
                  <a:srgbClr val="FF0000"/>
                </a:solidFill>
              </a:rPr>
              <a:t>-I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FF53-2E05-4EB3-965C-55BC70C8F1E9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561662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14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3F2F2D-FEFC-469A-A9BA-926CAAFA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560" y="4941168"/>
                <a:ext cx="8452442" cy="1369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/>
                  <a:t>ROI to contain most (&gt; 99%) of the 0νββ </a:t>
                </a:r>
                <a:r>
                  <a:rPr lang="en-US" sz="1600" dirty="0"/>
                  <a:t>signal peak, </a:t>
                </a:r>
                <a:r>
                  <a:rPr lang="en-US" sz="1600" dirty="0" smtClean="0"/>
                  <a:t>ε ~ 81%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/>
                  <a:t>Background </a:t>
                </a:r>
                <a:r>
                  <a:rPr lang="en-US" sz="1600" dirty="0"/>
                  <a:t>= </a:t>
                </a:r>
                <a:r>
                  <a:rPr lang="en-US" sz="1600" dirty="0" smtClean="0"/>
                  <a:t>0.034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/>
                  <a:t>+/- 0.005 </a:t>
                </a:r>
                <a:r>
                  <a:rPr lang="en-US" sz="1600" dirty="0"/>
                  <a:t>counts/</a:t>
                </a:r>
                <a:r>
                  <a:rPr lang="en-US" sz="1600" dirty="0" err="1"/>
                  <a:t>keV</a:t>
                </a:r>
                <a:r>
                  <a:rPr lang="en-US" sz="1600" dirty="0"/>
                  <a:t>/kg/year, from ROI side band.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/>
                  <a:t>Combining </a:t>
                </a:r>
                <a:r>
                  <a:rPr lang="en-US" sz="1600" dirty="0"/>
                  <a:t>the result of counting analysis at ROI, with a flat background constraint from the </a:t>
                </a:r>
                <a:r>
                  <a:rPr lang="en-US" sz="1600" dirty="0" smtClean="0"/>
                  <a:t>side</a:t>
                </a:r>
              </a:p>
              <a:p>
                <a:r>
                  <a:rPr lang="en-US" sz="1600" dirty="0" smtClean="0"/>
                  <a:t>       band </a:t>
                </a:r>
                <a:r>
                  <a:rPr lang="en-US" sz="1600" dirty="0"/>
                  <a:t>events for each </a:t>
                </a:r>
                <a:r>
                  <a:rPr lang="en-US" sz="1600" dirty="0" smtClean="0"/>
                  <a:t>crystal</a:t>
                </a:r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</a:rPr>
                          <m:t>ν</m:t>
                        </m:r>
                      </m:sup>
                    </m:sSubSup>
                  </m:oMath>
                </a14:m>
                <a:r>
                  <a:rPr lang="en-US" sz="1600" dirty="0" smtClean="0"/>
                  <a:t> &gt; 1.05×10</a:t>
                </a:r>
                <a:r>
                  <a:rPr lang="en-US" sz="1600" baseline="30000" dirty="0" smtClean="0"/>
                  <a:t>24</a:t>
                </a:r>
                <a:r>
                  <a:rPr lang="en-US" sz="1600" dirty="0" smtClean="0"/>
                  <a:t> years </a:t>
                </a:r>
                <a:r>
                  <a:rPr lang="en-US" sz="1600" dirty="0"/>
                  <a:t>at 90% C.L.</a:t>
                </a:r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941168"/>
                <a:ext cx="8452442" cy="1369734"/>
              </a:xfrm>
              <a:prstGeom prst="rect">
                <a:avLst/>
              </a:prstGeom>
              <a:blipFill>
                <a:blip r:embed="rId3"/>
                <a:stretch>
                  <a:fillRect l="-288" t="-1339" b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40" y="959648"/>
            <a:ext cx="8352000" cy="3714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434176"/>
            <a:ext cx="864000" cy="1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548403"/>
          </a:xfrm>
        </p:spPr>
        <p:txBody>
          <a:bodyPr>
            <a:norm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</a:rPr>
              <a:t>AMoRE</a:t>
            </a:r>
            <a:r>
              <a:rPr lang="en-US" sz="2300" dirty="0" smtClean="0">
                <a:solidFill>
                  <a:srgbClr val="FF0000"/>
                </a:solidFill>
              </a:rPr>
              <a:t>-II detector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446200" cy="365125"/>
          </a:xfrm>
        </p:spPr>
        <p:txBody>
          <a:bodyPr/>
          <a:lstStyle/>
          <a:p>
            <a:fld id="{AC3C77B8-C072-43D7-8A54-74D3D8875087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561662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5" y="6481564"/>
            <a:ext cx="1186757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15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3F2F2D-FEFC-469A-A9BA-926CAAFA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70790" y="771471"/>
            <a:ext cx="597234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Detector array</a:t>
            </a:r>
            <a:r>
              <a:rPr lang="en-US" sz="1600" dirty="0" smtClean="0"/>
              <a:t>: 100 </a:t>
            </a:r>
            <a:r>
              <a:rPr lang="en-US" sz="1600" dirty="0"/>
              <a:t>kg of </a:t>
            </a:r>
            <a:r>
              <a:rPr lang="en-US" sz="1600" baseline="30000" dirty="0"/>
              <a:t>100</a:t>
            </a:r>
            <a:r>
              <a:rPr lang="en-US" sz="1600" dirty="0"/>
              <a:t>Mo, 178 kg of LMO crystals (423 modules</a:t>
            </a:r>
            <a:r>
              <a:rPr lang="en-US" sz="1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Scintillating </a:t>
            </a:r>
            <a:r>
              <a:rPr lang="en-US" sz="1600" dirty="0" err="1"/>
              <a:t>molybdate</a:t>
            </a:r>
            <a:r>
              <a:rPr lang="en-US" sz="1600" dirty="0"/>
              <a:t> crystal Li</a:t>
            </a:r>
            <a:r>
              <a:rPr lang="en-US" sz="1600" baseline="-25000" dirty="0"/>
              <a:t>2</a:t>
            </a:r>
            <a:r>
              <a:rPr lang="en-US" sz="1600" dirty="0"/>
              <a:t>MoO4</a:t>
            </a:r>
            <a:r>
              <a:rPr lang="en-US" sz="1600" baseline="-25000" dirty="0"/>
              <a:t> </a:t>
            </a:r>
            <a:r>
              <a:rPr lang="en-US" sz="1600" dirty="0"/>
              <a:t>(LMO) by NIIC/CUP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</a:t>
            </a:r>
            <a:r>
              <a:rPr lang="en-US" sz="1600" dirty="0" smtClean="0"/>
              <a:t>Recent R </a:t>
            </a:r>
            <a:r>
              <a:rPr lang="en-US" sz="1600" dirty="0"/>
              <a:t>&amp;D efforts: detector performance improved </a:t>
            </a:r>
            <a:r>
              <a:rPr lang="en-US" sz="1600" dirty="0" smtClean="0"/>
              <a:t>significantly: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Energy </a:t>
            </a:r>
            <a:r>
              <a:rPr lang="en-US" sz="1400" dirty="0"/>
              <a:t>resolution (FWHM) at 2.6 MeV: FWHM &lt; 7 </a:t>
            </a:r>
            <a:r>
              <a:rPr lang="en-US" sz="1400" dirty="0" err="1"/>
              <a:t>keV</a:t>
            </a:r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Alpha particle discrimination power (DP): alpha rejection more than </a:t>
            </a:r>
            <a:r>
              <a:rPr lang="en-US" sz="1400" dirty="0" smtClean="0"/>
              <a:t>10</a:t>
            </a:r>
            <a:r>
              <a:rPr lang="el-GR" sz="1400" dirty="0" smtClean="0"/>
              <a:t>σ</a:t>
            </a:r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Large individual detector mass (300 ~ 500 </a:t>
            </a:r>
            <a:r>
              <a:rPr lang="en-US" sz="1400" dirty="0" smtClean="0"/>
              <a:t>g for D5 x 5 cm and D6 x 6 cm)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Fast time response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714" y="6050810"/>
            <a:ext cx="189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JINST 17 P07034 (2022)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08066"/>
            <a:ext cx="4536000" cy="2025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" y="1304141"/>
            <a:ext cx="3259140" cy="20528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108" y="2780927"/>
            <a:ext cx="3114480" cy="35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599" y="80496"/>
            <a:ext cx="8229600" cy="540192"/>
          </a:xfrm>
        </p:spPr>
        <p:txBody>
          <a:bodyPr>
            <a:normAutofit/>
          </a:bodyPr>
          <a:lstStyle/>
          <a:p>
            <a:r>
              <a:rPr lang="en-US" altLang="ko-KR" sz="2300" dirty="0">
                <a:solidFill>
                  <a:srgbClr val="FF0000"/>
                </a:solidFill>
              </a:rPr>
              <a:t>New Underground </a:t>
            </a:r>
            <a:r>
              <a:rPr lang="en-US" altLang="ko-KR" sz="2300" dirty="0" smtClean="0">
                <a:solidFill>
                  <a:srgbClr val="FF0000"/>
                </a:solidFill>
              </a:rPr>
              <a:t>Laboratory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Yemilab</a:t>
            </a:r>
            <a:r>
              <a:rPr lang="en-US" altLang="ko-KR" sz="2300" dirty="0" smtClean="0">
                <a:solidFill>
                  <a:srgbClr val="FF0000"/>
                </a:solidFill>
              </a:rPr>
              <a:t> to host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-II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96" y="6448251"/>
            <a:ext cx="1090464" cy="365125"/>
          </a:xfrm>
        </p:spPr>
        <p:txBody>
          <a:bodyPr/>
          <a:lstStyle/>
          <a:p>
            <a:fld id="{608B6CB1-58CA-4B40-A9A0-9D6FC359BC00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59632" y="6453336"/>
            <a:ext cx="633670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90464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16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A64664-8A39-4B93-BF13-436C10FF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13" y="809636"/>
            <a:ext cx="7573469" cy="5670775"/>
          </a:xfrm>
          <a:prstGeom prst="rect">
            <a:avLst/>
          </a:prstGeom>
        </p:spPr>
      </p:pic>
      <p:pic>
        <p:nvPicPr>
          <p:cNvPr id="10" name="그림 7">
            <a:extLst>
              <a:ext uri="{FF2B5EF4-FFF2-40B4-BE49-F238E27FC236}">
                <a16:creationId xmlns:a16="http://schemas.microsoft.com/office/drawing/2014/main" id="{ADAA1BAE-BBC7-AFD9-0FFF-D4379A1A5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62"/>
          <a:stretch/>
        </p:blipFill>
        <p:spPr>
          <a:xfrm>
            <a:off x="242613" y="3645023"/>
            <a:ext cx="864000" cy="566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BBC6CB-CC8D-F938-F183-3B241AB72657}"/>
              </a:ext>
            </a:extLst>
          </p:cNvPr>
          <p:cNvSpPr txBox="1"/>
          <p:nvPr/>
        </p:nvSpPr>
        <p:spPr>
          <a:xfrm>
            <a:off x="0" y="4147230"/>
            <a:ext cx="14401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6-seats electric vehicle </a:t>
            </a:r>
            <a:endParaRPr lang="ru-RU" sz="900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755576" y="3356113"/>
            <a:ext cx="1548000" cy="3609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A66B42-85F4-7DB4-84A8-9775AB222D8C}"/>
              </a:ext>
            </a:extLst>
          </p:cNvPr>
          <p:cNvSpPr txBox="1"/>
          <p:nvPr/>
        </p:nvSpPr>
        <p:spPr>
          <a:xfrm>
            <a:off x="5716095" y="4653136"/>
            <a:ext cx="301595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The constructions have been done 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algn="ctr"/>
            <a:r>
              <a:rPr lang="en-US" sz="1200" dirty="0" smtClean="0"/>
              <a:t>(</a:t>
            </a:r>
            <a:r>
              <a:rPr lang="en-US" sz="1200" dirty="0"/>
              <a:t>2017.09 – 2022.07)</a:t>
            </a:r>
          </a:p>
          <a:p>
            <a:pPr algn="ctr"/>
            <a:r>
              <a:rPr lang="en-US" sz="1200" dirty="0"/>
              <a:t> 2,500 m</a:t>
            </a:r>
            <a:r>
              <a:rPr lang="en-US" sz="1200" baseline="30000" dirty="0"/>
              <a:t>2</a:t>
            </a:r>
            <a:r>
              <a:rPr lang="en-US" sz="1200" dirty="0"/>
              <a:t> of experiment dedicated </a:t>
            </a:r>
            <a:r>
              <a:rPr lang="en-US" sz="1200" dirty="0" smtClean="0"/>
              <a:t>area</a:t>
            </a:r>
            <a:endParaRPr lang="ru-RU" sz="1200" dirty="0" smtClean="0"/>
          </a:p>
          <a:p>
            <a:pPr algn="ctr"/>
            <a:r>
              <a:rPr lang="en-US" sz="1200" dirty="0" smtClean="0"/>
              <a:t> 1,000 </a:t>
            </a:r>
            <a:r>
              <a:rPr lang="en-US" sz="1200" dirty="0"/>
              <a:t>m underground</a:t>
            </a:r>
          </a:p>
          <a:p>
            <a:r>
              <a:rPr lang="en-US" sz="1200" dirty="0"/>
              <a:t>From </a:t>
            </a:r>
            <a:r>
              <a:rPr lang="en-US" sz="1200" dirty="0" smtClean="0"/>
              <a:t>Sept </a:t>
            </a:r>
            <a:r>
              <a:rPr lang="en-US" sz="1200" dirty="0"/>
              <a:t>2022, the </a:t>
            </a:r>
            <a:r>
              <a:rPr lang="en-US" sz="1200" dirty="0" err="1"/>
              <a:t>Yemilab</a:t>
            </a:r>
            <a:r>
              <a:rPr lang="en-US" sz="1200" dirty="0"/>
              <a:t> is in operati</a:t>
            </a:r>
            <a:r>
              <a:rPr lang="en-US" sz="1400" dirty="0"/>
              <a:t>on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908720"/>
            <a:ext cx="1254351" cy="1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599" y="78201"/>
            <a:ext cx="8229600" cy="540192"/>
          </a:xfrm>
        </p:spPr>
        <p:txBody>
          <a:bodyPr>
            <a:normAutofit/>
          </a:bodyPr>
          <a:lstStyle/>
          <a:p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 Hall in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Yemilab</a:t>
            </a:r>
            <a:r>
              <a:rPr lang="en-US" altLang="ko-KR" sz="2300" dirty="0" smtClean="0">
                <a:solidFill>
                  <a:srgbClr val="FF0000"/>
                </a:solidFill>
              </a:rPr>
              <a:t> (October 2022)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96" y="6448251"/>
            <a:ext cx="1090464" cy="365125"/>
          </a:xfrm>
        </p:spPr>
        <p:txBody>
          <a:bodyPr/>
          <a:lstStyle/>
          <a:p>
            <a:fld id="{9F283B1E-D4F8-45A4-B4B6-C3298533DFA3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59632" y="6453336"/>
            <a:ext cx="633670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90464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17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A64664-8A39-4B93-BF13-436C10FF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99" y="651970"/>
            <a:ext cx="7776000" cy="5458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2420888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60 m</a:t>
            </a:r>
            <a:r>
              <a:rPr lang="en-US" sz="1400" b="1" baseline="30000" dirty="0" smtClean="0"/>
              <a:t>3</a:t>
            </a:r>
            <a:endParaRPr lang="ru-RU" sz="1400" b="1" baseline="30000" dirty="0"/>
          </a:p>
        </p:txBody>
      </p:sp>
    </p:spTree>
    <p:extLst>
      <p:ext uri="{BB962C8B-B14F-4D97-AF65-F5344CB8AC3E}">
        <p14:creationId xmlns:p14="http://schemas.microsoft.com/office/powerpoint/2010/main" val="18127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029" y="57727"/>
            <a:ext cx="8229600" cy="665145"/>
          </a:xfrm>
        </p:spPr>
        <p:txBody>
          <a:bodyPr>
            <a:normAutofit/>
          </a:bodyPr>
          <a:lstStyle/>
          <a:p>
            <a:r>
              <a:rPr lang="en-US" sz="2300" dirty="0" err="1">
                <a:solidFill>
                  <a:srgbClr val="FF0000"/>
                </a:solidFill>
              </a:rPr>
              <a:t>AMoRE</a:t>
            </a:r>
            <a:r>
              <a:rPr lang="en-US" sz="2300" dirty="0">
                <a:solidFill>
                  <a:srgbClr val="FF0000"/>
                </a:solidFill>
              </a:rPr>
              <a:t>-II </a:t>
            </a:r>
            <a:r>
              <a:rPr lang="en-US" sz="2300" dirty="0" smtClean="0">
                <a:solidFill>
                  <a:srgbClr val="FF0000"/>
                </a:solidFill>
              </a:rPr>
              <a:t>expected sensitivity and limits</a:t>
            </a:r>
            <a:endParaRPr lang="ru-RU" sz="23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576307" y="4785307"/>
                <a:ext cx="6048672" cy="1196681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sz="1600" dirty="0" smtClean="0"/>
                  <a:t>Final </a:t>
                </a:r>
                <a:r>
                  <a:rPr lang="en-US" sz="1600" dirty="0"/>
                  <a:t>results of </a:t>
                </a:r>
                <a:r>
                  <a:rPr lang="en-US" sz="1600" dirty="0" err="1"/>
                  <a:t>AMoRE</a:t>
                </a:r>
                <a:r>
                  <a:rPr lang="en-US" sz="1600" dirty="0"/>
                  <a:t>-I with further </a:t>
                </a:r>
                <a:r>
                  <a:rPr lang="en-US" sz="1600" dirty="0" smtClean="0"/>
                  <a:t>improvement</a:t>
                </a:r>
              </a:p>
              <a:p>
                <a:pPr marL="0" indent="0">
                  <a:buNone/>
                </a:pPr>
                <a:r>
                  <a:rPr lang="en-US" sz="1600" dirty="0" err="1" smtClean="0"/>
                  <a:t>AMoRE</a:t>
                </a:r>
                <a:r>
                  <a:rPr lang="en-US" sz="1600" dirty="0" smtClean="0"/>
                  <a:t>-II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dirty="0"/>
                          <m:t>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dirty="0"/>
                          <m:t>1/2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600" dirty="0"/>
                          <m:t>0</m:t>
                        </m:r>
                        <m:r>
                          <m:rPr>
                            <m:nor/>
                          </m:rPr>
                          <a:rPr lang="en-US" sz="1600" dirty="0"/>
                          <m:t>𝜈</m:t>
                        </m:r>
                      </m:sup>
                    </m:sSubSup>
                  </m:oMath>
                </a14:m>
                <a:r>
                  <a:rPr lang="en-US" sz="1600" dirty="0"/>
                  <a:t> &gt; 5 x 10</a:t>
                </a:r>
                <a:r>
                  <a:rPr lang="en-US" sz="1600" baseline="30000" dirty="0"/>
                  <a:t>26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years and 100 kg of </a:t>
                </a:r>
                <a:r>
                  <a:rPr lang="en-US" sz="1600" baseline="30000" dirty="0" smtClean="0"/>
                  <a:t>100</a:t>
                </a:r>
                <a:r>
                  <a:rPr lang="en-US" sz="1600" dirty="0" smtClean="0"/>
                  <a:t>Mo x 5 years operation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Background level ≤ </a:t>
                </a:r>
                <a:r>
                  <a:rPr lang="en-US" sz="1600" dirty="0"/>
                  <a:t>10</a:t>
                </a:r>
                <a:r>
                  <a:rPr lang="en-US" sz="1600" baseline="30000" dirty="0"/>
                  <a:t>-4</a:t>
                </a:r>
                <a:r>
                  <a:rPr lang="en-US" sz="1600" dirty="0"/>
                  <a:t> counts/</a:t>
                </a:r>
                <a:r>
                  <a:rPr lang="en-US" sz="1600" dirty="0" err="1"/>
                  <a:t>keV</a:t>
                </a:r>
                <a:r>
                  <a:rPr lang="en-US" sz="1600" dirty="0"/>
                  <a:t>/kg/year at 2860 ÷ 3200 </a:t>
                </a:r>
                <a:r>
                  <a:rPr lang="en-US" sz="1600" dirty="0" err="1"/>
                  <a:t>keV</a:t>
                </a:r>
                <a:endParaRPr lang="en-US" sz="1600" dirty="0"/>
              </a:p>
              <a:p>
                <a:pPr marL="0" indent="0">
                  <a:buNone/>
                </a:pPr>
                <a:endParaRPr lang="en-US" sz="1600" dirty="0" smtClean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76307" y="4785307"/>
                <a:ext cx="6048672" cy="1196681"/>
              </a:xfrm>
              <a:blipFill>
                <a:blip r:embed="rId2"/>
                <a:stretch>
                  <a:fillRect l="-403"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1E44-1A59-43A4-BBEC-81A9EC461DF2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79712" y="6356350"/>
            <a:ext cx="561662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</a:t>
            </a:r>
            <a:r>
              <a:rPr lang="en-US" baseline="30000" dirty="0"/>
              <a:t>100</a:t>
            </a:r>
            <a:r>
              <a:rPr lang="en-US" dirty="0"/>
              <a:t>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18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A06316-62DB-48EB-93D0-A7541F29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29" y="1124744"/>
            <a:ext cx="7913228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600F-50E8-4149-886C-9DB6AAF0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49" y="20450"/>
            <a:ext cx="8229600" cy="6002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Conclusions</a:t>
            </a:r>
            <a:endParaRPr lang="ru-RU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379ED6-7D42-4106-A4C5-5D4639324D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2015" y="1099766"/>
                <a:ext cx="8754960" cy="4921522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/>
                  <a:t>The </a:t>
                </a:r>
                <a:r>
                  <a:rPr lang="en-US" sz="1600" dirty="0" err="1"/>
                  <a:t>AMoRE</a:t>
                </a:r>
                <a:r>
                  <a:rPr lang="en-US" sz="1600" dirty="0"/>
                  <a:t> searches for the 0νββ decay of </a:t>
                </a:r>
                <a:r>
                  <a:rPr lang="en-US" sz="1600" baseline="30000" dirty="0"/>
                  <a:t>100</a:t>
                </a:r>
                <a:r>
                  <a:rPr lang="en-US" sz="1600" dirty="0"/>
                  <a:t>Mo with the cryogenic scintillation detector based on </a:t>
                </a:r>
                <a:r>
                  <a:rPr lang="en-US" sz="1600" dirty="0" err="1" smtClean="0"/>
                  <a:t>molybdate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crystals and MMC </a:t>
                </a:r>
                <a:r>
                  <a:rPr lang="en-US" sz="1600" dirty="0" smtClean="0"/>
                  <a:t>sensors (simultaneous detection of phonon and light signals).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err="1" smtClean="0"/>
                  <a:t>AMoRE</a:t>
                </a:r>
                <a:r>
                  <a:rPr lang="en-US" sz="1600" dirty="0" smtClean="0"/>
                  <a:t>-Pilot </a:t>
                </a:r>
                <a:r>
                  <a:rPr lang="en-US" sz="1600" dirty="0"/>
                  <a:t>demonstrated the potential for 0νββ </a:t>
                </a:r>
                <a:r>
                  <a:rPr lang="en-US" sz="1600" dirty="0" smtClean="0"/>
                  <a:t>probe: with </a:t>
                </a:r>
                <a:r>
                  <a:rPr lang="en-US" sz="1600" dirty="0"/>
                  <a:t>the exposure of </a:t>
                </a:r>
                <a:r>
                  <a:rPr lang="en-US" sz="1600" dirty="0" smtClean="0"/>
                  <a:t>0.68 kg x </a:t>
                </a:r>
                <a:r>
                  <a:rPr lang="en-US" sz="1600" dirty="0" err="1" smtClean="0"/>
                  <a:t>yr</a:t>
                </a:r>
                <a:r>
                  <a:rPr lang="en-US" sz="1600" dirty="0" smtClean="0"/>
                  <a:t>      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dirty="0"/>
                          <m:t>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dirty="0"/>
                          <m:t>1/2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600" dirty="0"/>
                          <m:t>0</m:t>
                        </m:r>
                        <m:r>
                          <m:rPr>
                            <m:nor/>
                          </m:rPr>
                          <a:rPr lang="en-US" sz="1600" dirty="0"/>
                          <m:t>𝜈</m:t>
                        </m:r>
                      </m:sup>
                    </m:sSubSup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&gt;3.2×10</a:t>
                </a:r>
                <a:r>
                  <a:rPr lang="en-US" sz="1600" baseline="30000" dirty="0" smtClean="0"/>
                  <a:t>23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yrs</a:t>
                </a:r>
                <a:r>
                  <a:rPr lang="en-US" sz="1600" dirty="0" smtClean="0"/>
                  <a:t>).</a:t>
                </a:r>
                <a:endParaRPr lang="fr-FR" sz="1600" dirty="0"/>
              </a:p>
              <a:p>
                <a:r>
                  <a:rPr lang="en-US" sz="1600" dirty="0" smtClean="0"/>
                  <a:t>Preliminary </a:t>
                </a:r>
                <a:r>
                  <a:rPr lang="en-US" sz="1600" dirty="0"/>
                  <a:t>result </a:t>
                </a:r>
                <a:r>
                  <a:rPr lang="en-US" sz="1600" dirty="0" smtClean="0"/>
                  <a:t>of </a:t>
                </a:r>
                <a:r>
                  <a:rPr lang="en-US" sz="1600" dirty="0" err="1" smtClean="0"/>
                  <a:t>AMoRE</a:t>
                </a:r>
                <a:r>
                  <a:rPr lang="en-US" sz="1600" dirty="0" smtClean="0"/>
                  <a:t> I: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      Mass × </a:t>
                </a:r>
                <a:r>
                  <a:rPr lang="en-US" sz="1600" dirty="0"/>
                  <a:t>time exposure: </a:t>
                </a:r>
                <a:r>
                  <a:rPr lang="en-US" sz="1600" dirty="0" smtClean="0"/>
                  <a:t>4.68 </a:t>
                </a:r>
                <a:r>
                  <a:rPr lang="en-US" sz="1600" dirty="0"/>
                  <a:t>(</a:t>
                </a:r>
                <a:r>
                  <a:rPr lang="en-US" sz="1600" dirty="0" smtClean="0"/>
                  <a:t>2.92) kg x </a:t>
                </a:r>
                <a:r>
                  <a:rPr lang="en-US" sz="1600" dirty="0" err="1" smtClean="0"/>
                  <a:t>yr</a:t>
                </a:r>
                <a:r>
                  <a:rPr lang="en-US" sz="1600" dirty="0" smtClean="0"/>
                  <a:t> of XMO</a:t>
                </a:r>
                <a:r>
                  <a:rPr lang="en-US" sz="1600" baseline="-25000" dirty="0" smtClean="0"/>
                  <a:t>4</a:t>
                </a:r>
                <a:r>
                  <a:rPr lang="en-US" sz="1600" dirty="0" smtClean="0"/>
                  <a:t> (</a:t>
                </a:r>
                <a:r>
                  <a:rPr lang="en-US" sz="1600" baseline="30000" dirty="0" smtClean="0"/>
                  <a:t>100</a:t>
                </a:r>
                <a:r>
                  <a:rPr lang="en-US" sz="1600" dirty="0" smtClean="0"/>
                  <a:t>Mo);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 smtClean="0"/>
                  <a:t>       Background </a:t>
                </a:r>
                <a:r>
                  <a:rPr lang="en-US" sz="1600" dirty="0"/>
                  <a:t>level ~ 0.03 counts/</a:t>
                </a:r>
                <a:r>
                  <a:rPr lang="en-US" sz="1600" dirty="0" err="1"/>
                  <a:t>keV</a:t>
                </a:r>
                <a:r>
                  <a:rPr lang="en-US" sz="1600" dirty="0"/>
                  <a:t>/kg/year at </a:t>
                </a:r>
                <a:r>
                  <a:rPr lang="en-US" sz="1600" dirty="0" smtClean="0"/>
                  <a:t>2860 ÷ 3200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;</a:t>
                </a:r>
                <a:endParaRPr lang="en-US" sz="16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600" dirty="0" smtClean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nor/>
                          </m:rPr>
                          <a:rPr lang="en-US" sz="1600" dirty="0"/>
                          <m:t>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dirty="0"/>
                          <m:t>1/2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600" dirty="0"/>
                          <m:t>0</m:t>
                        </m:r>
                        <m:r>
                          <m:rPr>
                            <m:nor/>
                          </m:rPr>
                          <a:rPr lang="en-US" sz="1600" dirty="0"/>
                          <m:t>𝜈</m:t>
                        </m:r>
                      </m:sup>
                    </m:sSubSup>
                  </m:oMath>
                </a14:m>
                <a:r>
                  <a:rPr lang="en-US" sz="1600" dirty="0" smtClean="0"/>
                  <a:t> &gt;1.05×10</a:t>
                </a:r>
                <a:r>
                  <a:rPr lang="en-US" sz="1600" baseline="30000" dirty="0" smtClean="0"/>
                  <a:t>24</a:t>
                </a:r>
                <a:r>
                  <a:rPr lang="en-US" sz="1600" dirty="0" smtClean="0"/>
                  <a:t> years (to be update)</a:t>
                </a:r>
                <a:endParaRPr lang="en-US" sz="1600" dirty="0"/>
              </a:p>
              <a:p>
                <a:pPr>
                  <a:spcAft>
                    <a:spcPts val="600"/>
                  </a:spcAft>
                </a:pPr>
                <a:r>
                  <a:rPr lang="en-US" sz="1600" dirty="0" err="1" smtClean="0"/>
                  <a:t>AMoRE</a:t>
                </a:r>
                <a:r>
                  <a:rPr lang="en-US" sz="1600" dirty="0" smtClean="0"/>
                  <a:t> I </a:t>
                </a:r>
                <a:r>
                  <a:rPr lang="en-US" sz="1600" dirty="0"/>
                  <a:t>data taking will continue at least until </a:t>
                </a:r>
                <a:r>
                  <a:rPr lang="en-US" sz="1600" dirty="0" smtClean="0"/>
                  <a:t>the beginning </a:t>
                </a:r>
                <a:r>
                  <a:rPr lang="en-US" sz="1600" dirty="0"/>
                  <a:t>of </a:t>
                </a:r>
                <a:r>
                  <a:rPr lang="en-US" sz="1600" dirty="0" smtClean="0"/>
                  <a:t>2023.</a:t>
                </a:r>
                <a:endParaRPr lang="en-US" sz="1600" dirty="0"/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/>
                  <a:t>A </a:t>
                </a:r>
                <a:r>
                  <a:rPr lang="en-US" sz="1600" dirty="0"/>
                  <a:t>new underground laboratory in </a:t>
                </a:r>
                <a:r>
                  <a:rPr lang="en-US" sz="1600" dirty="0" smtClean="0"/>
                  <a:t>Korea (</a:t>
                </a:r>
                <a:r>
                  <a:rPr lang="en-US" sz="1600" dirty="0" err="1"/>
                  <a:t>Yemilab</a:t>
                </a:r>
                <a:r>
                  <a:rPr lang="en-US" sz="1600" dirty="0"/>
                  <a:t>) to host </a:t>
                </a:r>
                <a:r>
                  <a:rPr lang="en-US" sz="1600" dirty="0" err="1"/>
                  <a:t>AMoRE</a:t>
                </a:r>
                <a:r>
                  <a:rPr lang="en-US" sz="1600" dirty="0"/>
                  <a:t>-II </a:t>
                </a:r>
                <a:r>
                  <a:rPr lang="en-US" sz="1600" dirty="0" smtClean="0"/>
                  <a:t>experiment provides </a:t>
                </a:r>
                <a:r>
                  <a:rPr lang="en-US" sz="1600" dirty="0"/>
                  <a:t>necessary space and </a:t>
                </a:r>
                <a:r>
                  <a:rPr lang="en-US" sz="1600" dirty="0" smtClean="0"/>
                  <a:t>utilities  - </a:t>
                </a:r>
                <a:r>
                  <a:rPr lang="en-US" sz="1600" dirty="0" err="1" smtClean="0"/>
                  <a:t>AMoRE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hall and detector room with shield </a:t>
                </a:r>
                <a:r>
                  <a:rPr lang="en-US" sz="1600" dirty="0" smtClean="0"/>
                  <a:t>structure – completed in Sept 2022.</a:t>
                </a:r>
              </a:p>
              <a:p>
                <a:r>
                  <a:rPr lang="en-US" sz="1600" dirty="0" err="1" smtClean="0">
                    <a:cs typeface="Times New Roman" charset="0"/>
                  </a:rPr>
                  <a:t>AMoRE</a:t>
                </a:r>
                <a:r>
                  <a:rPr lang="en-US" sz="1600" dirty="0" smtClean="0">
                    <a:cs typeface="Times New Roman" charset="0"/>
                  </a:rPr>
                  <a:t>-II </a:t>
                </a:r>
                <a:r>
                  <a:rPr lang="en-US" sz="1600" dirty="0">
                    <a:cs typeface="Times New Roman" charset="0"/>
                  </a:rPr>
                  <a:t>will run in two phases, aiming the </a:t>
                </a:r>
                <a:r>
                  <a:rPr lang="en-US" sz="1600" dirty="0" smtClean="0">
                    <a:cs typeface="Times New Roman" charset="0"/>
                  </a:rPr>
                  <a:t>final goal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dirty="0"/>
                          <m:t>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dirty="0"/>
                          <m:t>1/2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600" dirty="0"/>
                          <m:t>0</m:t>
                        </m:r>
                        <m:r>
                          <m:rPr>
                            <m:nor/>
                          </m:rPr>
                          <a:rPr lang="en-US" sz="1600" dirty="0"/>
                          <m:t>𝜈</m:t>
                        </m:r>
                      </m:sup>
                    </m:sSubSup>
                  </m:oMath>
                </a14:m>
                <a:r>
                  <a:rPr lang="en-US" sz="1600" dirty="0"/>
                  <a:t> &gt; 5 x 10</a:t>
                </a:r>
                <a:r>
                  <a:rPr lang="en-US" sz="1600" baseline="30000" dirty="0"/>
                  <a:t>26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years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</m:sSub>
                  </m:oMath>
                </a14:m>
                <a:r>
                  <a:rPr lang="en-US" sz="1600" dirty="0" smtClean="0"/>
                  <a:t> ~ 2x10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 eV). The first</a:t>
                </a:r>
                <a:r>
                  <a:rPr lang="en-US" sz="1600" dirty="0" smtClean="0">
                    <a:cs typeface="Times New Roman" charset="0"/>
                  </a:rPr>
                  <a:t> </a:t>
                </a:r>
                <a:r>
                  <a:rPr lang="en-US" sz="1600" dirty="0">
                    <a:cs typeface="Times New Roman" charset="0"/>
                  </a:rPr>
                  <a:t>phase </a:t>
                </a:r>
                <a:r>
                  <a:rPr lang="en-US" sz="1600" dirty="0" smtClean="0">
                    <a:cs typeface="Times New Roman" charset="0"/>
                  </a:rPr>
                  <a:t>with 90 kg of XMoO4 will start </a:t>
                </a:r>
                <a:r>
                  <a:rPr lang="en-US" sz="1600" dirty="0">
                    <a:cs typeface="Times New Roman" charset="0"/>
                  </a:rPr>
                  <a:t>at the </a:t>
                </a:r>
                <a:r>
                  <a:rPr lang="en-US" sz="1600" dirty="0" smtClean="0">
                    <a:cs typeface="Times New Roman" charset="0"/>
                  </a:rPr>
                  <a:t>beginning </a:t>
                </a:r>
                <a:r>
                  <a:rPr lang="en-US" sz="1600" dirty="0">
                    <a:cs typeface="Times New Roman" charset="0"/>
                  </a:rPr>
                  <a:t>of </a:t>
                </a:r>
                <a:r>
                  <a:rPr lang="en-US" sz="1600" dirty="0" smtClean="0">
                    <a:cs typeface="Times New Roman" charset="0"/>
                  </a:rPr>
                  <a:t>2023.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379ED6-7D42-4106-A4C5-5D4639324D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015" y="1099766"/>
                <a:ext cx="8754960" cy="4921522"/>
              </a:xfrm>
              <a:blipFill>
                <a:blip r:embed="rId2"/>
                <a:stretch>
                  <a:fillRect l="-279" t="-371" r="-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AB1B-1284-4614-85C0-42D9DF52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05F-1696-453F-AEF5-58C5B4D0486F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2D5A-60FF-4E55-89E9-72929257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356350"/>
            <a:ext cx="561662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D82C-179B-45DD-B98C-24B90592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19</a:t>
            </a:fld>
            <a:endParaRPr lang="ru-RU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5CFFA71-779A-4B86-ACA2-4727E597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03" y="22722"/>
            <a:ext cx="8579296" cy="741982"/>
          </a:xfrm>
        </p:spPr>
        <p:txBody>
          <a:bodyPr>
            <a:noAutofit/>
          </a:bodyPr>
          <a:lstStyle/>
          <a:p>
            <a:r>
              <a:rPr lang="en-US" sz="2300" dirty="0" err="1">
                <a:solidFill>
                  <a:srgbClr val="FF0000"/>
                </a:solidFill>
              </a:rPr>
              <a:t>AMoRE</a:t>
            </a:r>
            <a:r>
              <a:rPr lang="en-US" sz="2300" dirty="0">
                <a:solidFill>
                  <a:srgbClr val="FF0000"/>
                </a:solidFill>
              </a:rPr>
              <a:t> (Advanced Mo-based Rare process Experiment):</a:t>
            </a:r>
            <a:br>
              <a:rPr lang="en-US" sz="2300" dirty="0">
                <a:solidFill>
                  <a:srgbClr val="FF0000"/>
                </a:solidFill>
              </a:rPr>
            </a:br>
            <a:r>
              <a:rPr lang="en-US" sz="2300" dirty="0">
                <a:solidFill>
                  <a:srgbClr val="FF0000"/>
                </a:solidFill>
              </a:rPr>
              <a:t>search for 0</a:t>
            </a:r>
            <a:r>
              <a:rPr lang="el-GR" sz="2300" dirty="0">
                <a:solidFill>
                  <a:srgbClr val="FF0000"/>
                </a:solidFill>
              </a:rPr>
              <a:t>ν</a:t>
            </a:r>
            <a:r>
              <a:rPr lang="en-US" sz="2300" dirty="0">
                <a:solidFill>
                  <a:srgbClr val="FF0000"/>
                </a:solidFill>
              </a:rPr>
              <a:t>2</a:t>
            </a:r>
            <a:r>
              <a:rPr lang="el-GR" sz="2300" dirty="0">
                <a:solidFill>
                  <a:srgbClr val="FF0000"/>
                </a:solidFill>
              </a:rPr>
              <a:t>β</a:t>
            </a:r>
            <a:r>
              <a:rPr lang="en-US" sz="2300" dirty="0">
                <a:solidFill>
                  <a:srgbClr val="FF0000"/>
                </a:solidFill>
              </a:rPr>
              <a:t>-decay of Mo-100 isotope</a:t>
            </a:r>
            <a:endParaRPr lang="ru-RU" sz="23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42024"/>
            <a:ext cx="5546569" cy="4213674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6757" y="6471207"/>
            <a:ext cx="944843" cy="365125"/>
          </a:xfrm>
        </p:spPr>
        <p:txBody>
          <a:bodyPr/>
          <a:lstStyle/>
          <a:p>
            <a:fld id="{DACAB46E-33B3-4B0F-ADAD-4F283D86BDB8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048672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69559" y="6449371"/>
            <a:ext cx="87444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19872" y="3212976"/>
            <a:ext cx="411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countries, 23 institutes, ~ 106 members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11160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China</a:t>
            </a:r>
            <a:endParaRPr lang="en-US" b="1" dirty="0"/>
          </a:p>
          <a:p>
            <a:r>
              <a:rPr lang="en-US" b="1" dirty="0" smtClean="0"/>
              <a:t>Germany</a:t>
            </a:r>
          </a:p>
          <a:p>
            <a:r>
              <a:rPr lang="en-US" b="1" dirty="0"/>
              <a:t>India</a:t>
            </a:r>
          </a:p>
          <a:p>
            <a:r>
              <a:rPr lang="en-US" b="1" dirty="0" smtClean="0"/>
              <a:t>Indonesia</a:t>
            </a:r>
          </a:p>
          <a:p>
            <a:r>
              <a:rPr lang="en-US" b="1" dirty="0" smtClean="0"/>
              <a:t>Korea</a:t>
            </a:r>
          </a:p>
          <a:p>
            <a:r>
              <a:rPr lang="en-US" b="1" dirty="0"/>
              <a:t>Pakistan</a:t>
            </a:r>
          </a:p>
          <a:p>
            <a:r>
              <a:rPr lang="en-US" b="1" dirty="0" smtClean="0"/>
              <a:t>Russia</a:t>
            </a:r>
            <a:endParaRPr lang="en-US" b="1" dirty="0"/>
          </a:p>
          <a:p>
            <a:r>
              <a:rPr lang="en-US" b="1" dirty="0" smtClean="0"/>
              <a:t>Thailand</a:t>
            </a:r>
          </a:p>
          <a:p>
            <a:r>
              <a:rPr lang="en-US" b="1" dirty="0" smtClean="0"/>
              <a:t>Ukraine</a:t>
            </a:r>
            <a:endParaRPr lang="en-US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76348"/>
            <a:ext cx="540000" cy="32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19" y="2135880"/>
            <a:ext cx="504056" cy="32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51" y="2120662"/>
            <a:ext cx="486212" cy="3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50" y="3561300"/>
            <a:ext cx="486212" cy="32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09" y="4120306"/>
            <a:ext cx="486212" cy="32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21" y="4584171"/>
            <a:ext cx="486214" cy="3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45" y="2948861"/>
            <a:ext cx="486212" cy="32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92" y="2756919"/>
            <a:ext cx="486214" cy="324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2D2BB2-5672-4B72-BABE-4E2E263EE526}"/>
              </a:ext>
            </a:extLst>
          </p:cNvPr>
          <p:cNvSpPr txBox="1"/>
          <p:nvPr/>
        </p:nvSpPr>
        <p:spPr>
          <a:xfrm>
            <a:off x="323528" y="5196388"/>
            <a:ext cx="86409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2003 – the beginning of </a:t>
            </a:r>
            <a:r>
              <a:rPr lang="en-US" sz="1400" dirty="0" smtClean="0"/>
              <a:t>works </a:t>
            </a:r>
            <a:r>
              <a:rPr lang="en-US" sz="1400" dirty="0"/>
              <a:t>on CaMoO</a:t>
            </a:r>
            <a:r>
              <a:rPr lang="en-US" sz="1400" baseline="-25000" dirty="0"/>
              <a:t>4</a:t>
            </a:r>
            <a:r>
              <a:rPr lang="en-US" sz="1400" dirty="0"/>
              <a:t> scintillation </a:t>
            </a:r>
            <a:r>
              <a:rPr lang="en-US" sz="1400" dirty="0" smtClean="0"/>
              <a:t>crystals</a:t>
            </a:r>
            <a:r>
              <a:rPr lang="ru-RU" sz="1400" dirty="0" smtClean="0"/>
              <a:t> </a:t>
            </a:r>
            <a:r>
              <a:rPr lang="en-US" sz="1400" dirty="0" smtClean="0"/>
              <a:t>growth </a:t>
            </a:r>
            <a:r>
              <a:rPr lang="en-US" sz="1400" dirty="0"/>
              <a:t>in Korea (and in Russia)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2009 – creation of International collaboration </a:t>
            </a:r>
            <a:r>
              <a:rPr lang="en-US" sz="1400" dirty="0" err="1" smtClean="0"/>
              <a:t>AMoRE</a:t>
            </a: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1400" dirty="0" smtClean="0"/>
              <a:t>2006-2012 – JSC </a:t>
            </a:r>
            <a:r>
              <a:rPr lang="en-US" sz="1400" dirty="0" err="1" smtClean="0"/>
              <a:t>Fomos</a:t>
            </a:r>
            <a:r>
              <a:rPr lang="en-US" sz="1400" dirty="0" smtClean="0"/>
              <a:t>-Materials developed the </a:t>
            </a:r>
            <a:r>
              <a:rPr lang="en-US" sz="1400" dirty="0"/>
              <a:t>t</a:t>
            </a:r>
            <a:r>
              <a:rPr lang="en-US" sz="1400" dirty="0" smtClean="0"/>
              <a:t>echnology of </a:t>
            </a:r>
            <a:r>
              <a:rPr lang="en-US" sz="1400" baseline="30000" dirty="0" smtClean="0">
                <a:solidFill>
                  <a:srgbClr val="FF0000"/>
                </a:solidFill>
              </a:rPr>
              <a:t>48free</a:t>
            </a:r>
            <a:r>
              <a:rPr lang="en-US" sz="1400" dirty="0" smtClean="0">
                <a:solidFill>
                  <a:srgbClr val="FF0000"/>
                </a:solidFill>
              </a:rPr>
              <a:t>Ca</a:t>
            </a:r>
            <a:r>
              <a:rPr lang="en-US" sz="1400" baseline="30000" dirty="0" smtClean="0">
                <a:solidFill>
                  <a:srgbClr val="FF0000"/>
                </a:solidFill>
              </a:rPr>
              <a:t>100</a:t>
            </a:r>
            <a:r>
              <a:rPr lang="en-US" sz="1400" dirty="0" smtClean="0">
                <a:solidFill>
                  <a:srgbClr val="FF0000"/>
                </a:solidFill>
              </a:rPr>
              <a:t>MoO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 crystals growth. </a:t>
            </a:r>
            <a:endParaRPr lang="ru-RU" sz="1400" dirty="0" smtClean="0"/>
          </a:p>
          <a:p>
            <a:r>
              <a:rPr lang="en-US" sz="1400" dirty="0" smtClean="0"/>
              <a:t>2013 </a:t>
            </a:r>
            <a:r>
              <a:rPr lang="en-US" sz="1400" dirty="0"/>
              <a:t>– </a:t>
            </a:r>
            <a:r>
              <a:rPr lang="en-US" sz="1400" dirty="0" smtClean="0"/>
              <a:t>Foundation </a:t>
            </a:r>
            <a:r>
              <a:rPr lang="en-US" sz="1400" dirty="0"/>
              <a:t>of CUP (Center for Underground Physics IBS</a:t>
            </a:r>
            <a:r>
              <a:rPr lang="en-US" sz="1400" dirty="0" smtClean="0"/>
              <a:t>).</a:t>
            </a:r>
            <a:endParaRPr lang="ru-RU" sz="1400" dirty="0"/>
          </a:p>
        </p:txBody>
      </p:sp>
      <p:pic>
        <p:nvPicPr>
          <p:cNvPr id="3074" name="Picture 2" descr="Фла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7" y="3927239"/>
            <a:ext cx="468000" cy="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11CE-AAC8-46C4-9924-9610BC9C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7B59-7518-4A56-8E97-0F927618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Back up slides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F3C56-6C6F-46B6-A16E-9152642C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7432-F51C-4791-84BA-80DB8EDA6EAA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8D3B8-90B6-433E-8738-1E1930B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5832648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BE1DF-E39A-4404-8F56-16886000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453" y="44624"/>
            <a:ext cx="8229600" cy="688785"/>
          </a:xfrm>
        </p:spPr>
        <p:txBody>
          <a:bodyPr>
            <a:noAutofit/>
          </a:bodyPr>
          <a:lstStyle/>
          <a:p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-pilot final result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B23D-421A-4041-96D9-3C3D87D10BE5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356350"/>
            <a:ext cx="590465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21</a:t>
            </a:fld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6899442-3FE6-455D-873E-499C9AC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013176"/>
            <a:ext cx="82388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Understanding of the background components </a:t>
            </a:r>
            <a:r>
              <a:rPr lang="en-US" dirty="0">
                <a:solidFill>
                  <a:srgbClr val="FF0000"/>
                </a:solidFill>
              </a:rPr>
              <a:t>and reduction of them.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Background </a:t>
            </a:r>
            <a:r>
              <a:rPr lang="en-US" dirty="0"/>
              <a:t>level of </a:t>
            </a:r>
            <a:r>
              <a:rPr lang="en-US" dirty="0" smtClean="0"/>
              <a:t>~ 0.3 counts/</a:t>
            </a:r>
            <a:r>
              <a:rPr lang="en-US" dirty="0" err="1" smtClean="0"/>
              <a:t>ke</a:t>
            </a:r>
            <a:r>
              <a:rPr lang="en-US" dirty="0" err="1"/>
              <a:t>V</a:t>
            </a:r>
            <a:r>
              <a:rPr lang="en-US" dirty="0" smtClean="0"/>
              <a:t>/kg/</a:t>
            </a:r>
            <a:r>
              <a:rPr lang="en-US" dirty="0" err="1" smtClean="0"/>
              <a:t>yr</a:t>
            </a:r>
            <a:r>
              <a:rPr lang="en-US" dirty="0" smtClean="0"/>
              <a:t> at </a:t>
            </a:r>
            <a:r>
              <a:rPr lang="en-US" dirty="0"/>
              <a:t>2.8-3.2 MeV.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neutron-induced </a:t>
            </a:r>
            <a:r>
              <a:rPr lang="en-US" dirty="0"/>
              <a:t>γ, crystals’ </a:t>
            </a:r>
            <a:r>
              <a:rPr lang="en-US" dirty="0" smtClean="0"/>
              <a:t>internal contamination</a:t>
            </a:r>
            <a:r>
              <a:rPr lang="en-US" dirty="0"/>
              <a:t>, rock/air-radon γ.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Internal background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7624" y="793355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energy spectra of all the </a:t>
            </a:r>
            <a:r>
              <a:rPr lang="en-US" dirty="0" smtClean="0"/>
              <a:t>detectors (2.8 ÷ 3.2 MeV)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72947" y="2095037"/>
                <a:ext cx="2664296" cy="56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Final result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 &gt; 3.2 × 10</a:t>
                </a:r>
                <a:r>
                  <a:rPr lang="en-US" sz="1400" baseline="30000" dirty="0">
                    <a:solidFill>
                      <a:srgbClr val="FF0000"/>
                    </a:solidFill>
                  </a:rPr>
                  <a:t>23</a:t>
                </a:r>
                <a:r>
                  <a:rPr lang="en-US" sz="1400" dirty="0">
                    <a:solidFill>
                      <a:srgbClr val="FF0000"/>
                    </a:solidFill>
                  </a:rPr>
                  <a:t> years at 90%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CL</a:t>
                </a:r>
                <a:endParaRPr lang="ru-RU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947" y="2095037"/>
                <a:ext cx="2664296" cy="563616"/>
              </a:xfrm>
              <a:prstGeom prst="rect">
                <a:avLst/>
              </a:prstGeom>
              <a:blipFill>
                <a:blip r:embed="rId3"/>
                <a:stretch>
                  <a:fillRect t="-2174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3722"/>
            <a:ext cx="6198408" cy="38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90B34-BE42-4581-B8F7-2B02E12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" y="104747"/>
            <a:ext cx="8229600" cy="58794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AMoRE</a:t>
            </a:r>
            <a:r>
              <a:rPr lang="en-US" sz="2800" dirty="0">
                <a:solidFill>
                  <a:srgbClr val="FF0000"/>
                </a:solidFill>
              </a:rPr>
              <a:t>-I data </a:t>
            </a:r>
            <a:r>
              <a:rPr lang="en-US" sz="2800" dirty="0" smtClean="0">
                <a:solidFill>
                  <a:srgbClr val="FF0000"/>
                </a:solidFill>
              </a:rPr>
              <a:t>taking &amp; all 18 crystals</a:t>
            </a:r>
            <a:r>
              <a:rPr lang="en-US" sz="2800" dirty="0" smtClean="0"/>
              <a:t>                                                                          </a:t>
            </a:r>
            <a:endParaRPr lang="ru-RU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6152-81B8-45D5-BB76-0509048E4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C070-7120-40BF-B69F-501F1098CA4D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3BF73-8B41-4C1D-B983-171E00379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832648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B4F33-4CFB-4104-8F47-436CCB84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22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851DC9-289B-428E-8B49-5750629C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1DF072-E0B8-C898-457D-3979AF44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6" y="1196752"/>
            <a:ext cx="8867328" cy="4164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5373216"/>
            <a:ext cx="27254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i="1" dirty="0" smtClean="0">
                <a:solidFill>
                  <a:srgbClr val="FF0000"/>
                </a:solidFill>
              </a:rPr>
              <a:t>↑</a:t>
            </a:r>
            <a:r>
              <a:rPr lang="en-US" i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en-US" b="1" i="1" dirty="0" smtClean="0">
                <a:solidFill>
                  <a:srgbClr val="FF0000"/>
                </a:solidFill>
              </a:rPr>
              <a:t>↑</a:t>
            </a:r>
          </a:p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Breaks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power outrage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738141"/>
            <a:ext cx="265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400 days of physics data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4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44624"/>
            <a:ext cx="8229600" cy="74079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Recent Limits &amp; </a:t>
            </a:r>
            <a:r>
              <a:rPr lang="en-US" sz="2400" dirty="0" err="1">
                <a:solidFill>
                  <a:srgbClr val="FF0000"/>
                </a:solidFill>
              </a:rPr>
              <a:t>Persepectives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E7F7-A380-424E-AFEF-89D99C6019F4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6356350"/>
            <a:ext cx="6192688" cy="365125"/>
          </a:xfrm>
        </p:spPr>
        <p:txBody>
          <a:bodyPr/>
          <a:lstStyle/>
          <a:p>
            <a:r>
              <a:rPr lang="en-US" dirty="0" err="1" smtClean="0"/>
              <a:t>AMoRE</a:t>
            </a:r>
            <a:r>
              <a:rPr lang="en-US" dirty="0" smtClean="0"/>
              <a:t> experiment: search for the </a:t>
            </a:r>
            <a:r>
              <a:rPr lang="en-US" dirty="0" err="1" smtClean="0"/>
              <a:t>neutrinoless</a:t>
            </a:r>
            <a:r>
              <a:rPr lang="en-US" dirty="0" smtClean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23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80728"/>
            <a:ext cx="5232547" cy="482939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7851DC9-289B-428E-8B49-5750629C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91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600F-50E8-4149-886C-9DB6AAF0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49" y="20450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budget for </a:t>
            </a:r>
            <a:r>
              <a:rPr lang="en-US" sz="2800" dirty="0" err="1" smtClean="0">
                <a:solidFill>
                  <a:srgbClr val="FF0000"/>
                </a:solidFill>
              </a:rPr>
              <a:t>AMoRE</a:t>
            </a:r>
            <a:r>
              <a:rPr lang="en-US" sz="2800" dirty="0" smtClean="0">
                <a:solidFill>
                  <a:srgbClr val="FF0000"/>
                </a:solidFill>
              </a:rPr>
              <a:t>-II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AB1B-1284-4614-85C0-42D9DF52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504" y="6432975"/>
            <a:ext cx="1224136" cy="365125"/>
          </a:xfrm>
        </p:spPr>
        <p:txBody>
          <a:bodyPr/>
          <a:lstStyle/>
          <a:p>
            <a:fld id="{673FA75D-5F4E-4066-A487-5A0C56B6BBAE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2D5A-60FF-4E55-89E9-72929257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453336"/>
            <a:ext cx="5616624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D82C-179B-45DD-B98C-24B90592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6453335"/>
            <a:ext cx="1341512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24</a:t>
            </a:fld>
            <a:endParaRPr lang="ru-RU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5CFFA71-779A-4B86-ACA2-4727E597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32" y="836712"/>
            <a:ext cx="7727562" cy="51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8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433"/>
            <a:ext cx="8686800" cy="89617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300" dirty="0">
                <a:solidFill>
                  <a:srgbClr val="FF0000"/>
                </a:solidFill>
              </a:rPr>
              <a:t>MMC (</a:t>
            </a:r>
            <a:r>
              <a:rPr lang="en-US" sz="2300" u="sng" dirty="0">
                <a:solidFill>
                  <a:srgbClr val="FF0000"/>
                </a:solidFill>
              </a:rPr>
              <a:t>M</a:t>
            </a:r>
            <a:r>
              <a:rPr lang="en-US" sz="2300" dirty="0">
                <a:solidFill>
                  <a:srgbClr val="FF0000"/>
                </a:solidFill>
              </a:rPr>
              <a:t>etallic </a:t>
            </a:r>
            <a:r>
              <a:rPr lang="en-US" sz="2300" u="sng" dirty="0">
                <a:solidFill>
                  <a:srgbClr val="FF0000"/>
                </a:solidFill>
              </a:rPr>
              <a:t>M</a:t>
            </a:r>
            <a:r>
              <a:rPr lang="en-US" sz="2300" dirty="0">
                <a:solidFill>
                  <a:srgbClr val="FF0000"/>
                </a:solidFill>
              </a:rPr>
              <a:t>agnetic </a:t>
            </a:r>
            <a:r>
              <a:rPr lang="en-US" sz="2300" u="sng" dirty="0">
                <a:solidFill>
                  <a:srgbClr val="FF0000"/>
                </a:solidFill>
              </a:rPr>
              <a:t>C</a:t>
            </a:r>
            <a:r>
              <a:rPr lang="en-US" sz="2300" dirty="0">
                <a:solidFill>
                  <a:srgbClr val="FF0000"/>
                </a:solidFill>
              </a:rPr>
              <a:t>alorimeter):</a:t>
            </a:r>
            <a:br>
              <a:rPr lang="en-US" sz="2300" dirty="0">
                <a:solidFill>
                  <a:srgbClr val="FF0000"/>
                </a:solidFill>
              </a:rPr>
            </a:br>
            <a:r>
              <a:rPr lang="en-US" sz="2300" dirty="0">
                <a:solidFill>
                  <a:srgbClr val="FF0000"/>
                </a:solidFill>
              </a:rPr>
              <a:t>temperature sensor based on paramagnetic alloy (</a:t>
            </a:r>
            <a:r>
              <a:rPr lang="en-US" sz="2300" dirty="0" err="1">
                <a:solidFill>
                  <a:srgbClr val="FF0000"/>
                </a:solidFill>
              </a:rPr>
              <a:t>Au:Er</a:t>
            </a:r>
            <a:r>
              <a:rPr lang="en-US" sz="2300" dirty="0">
                <a:solidFill>
                  <a:srgbClr val="FF0000"/>
                </a:solidFill>
              </a:rPr>
              <a:t>) + SQUID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D004-CE38-4CBC-BD96-B59EE37EFB74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03648" y="6381328"/>
            <a:ext cx="6552728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25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8281" y="1012225"/>
            <a:ext cx="8950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 </a:t>
            </a:r>
            <a:r>
              <a:rPr lang="en-US" sz="1600" dirty="0" smtClean="0"/>
              <a:t>released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∆</a:t>
            </a:r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en-US" sz="1600" dirty="0" smtClean="0"/>
              <a:t>) in absorber leads to sequential change of following parameters: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emperature </a:t>
            </a:r>
            <a:r>
              <a:rPr lang="en-US" sz="1600" dirty="0"/>
              <a:t>Au film (</a:t>
            </a:r>
            <a:r>
              <a:rPr lang="en-US" sz="1600" b="1" dirty="0">
                <a:solidFill>
                  <a:srgbClr val="FF0000"/>
                </a:solidFill>
              </a:rPr>
              <a:t>∆T</a:t>
            </a:r>
            <a:r>
              <a:rPr lang="en-US" sz="1600" dirty="0"/>
              <a:t>)</a:t>
            </a:r>
            <a:r>
              <a:rPr lang="en-US" sz="1600" dirty="0" smtClean="0"/>
              <a:t>→</a:t>
            </a:r>
            <a:r>
              <a:rPr lang="en-US" sz="1600" dirty="0"/>
              <a:t>m</a:t>
            </a:r>
            <a:r>
              <a:rPr lang="en-US" sz="1600" dirty="0" smtClean="0"/>
              <a:t>agnetization of MMC 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∆M</a:t>
            </a:r>
            <a:r>
              <a:rPr lang="en-US" sz="1600" dirty="0"/>
              <a:t>)</a:t>
            </a:r>
            <a:r>
              <a:rPr lang="en-US" sz="1600" dirty="0" smtClean="0"/>
              <a:t>→magnetic </a:t>
            </a:r>
            <a:r>
              <a:rPr lang="en-US" sz="1600" dirty="0"/>
              <a:t>flux </a:t>
            </a:r>
            <a:r>
              <a:rPr lang="en-US" sz="1600" dirty="0" smtClean="0"/>
              <a:t>of MMC (</a:t>
            </a:r>
            <a:r>
              <a:rPr lang="en-US" sz="1600" b="1" dirty="0">
                <a:solidFill>
                  <a:srgbClr val="FF0000"/>
                </a:solidFill>
              </a:rPr>
              <a:t>∆M</a:t>
            </a:r>
            <a:r>
              <a:rPr lang="en-US" sz="1600" dirty="0"/>
              <a:t>)</a:t>
            </a:r>
            <a:r>
              <a:rPr lang="en-US" sz="1600" dirty="0" smtClean="0"/>
              <a:t>→ Voltage (SQUID)</a:t>
            </a:r>
            <a:endParaRPr lang="ru-RU" sz="16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224573" y="2492896"/>
          <a:ext cx="3024000" cy="208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Точечный рисунок" r:id="rId5" imgW="2876190" imgH="1943371" progId="Paint.Picture">
                  <p:embed/>
                </p:oleObj>
              </mc:Choice>
              <mc:Fallback>
                <p:oleObj name="Точечный рисунок" r:id="rId5" imgW="2876190" imgH="1943371" progId="Paint.Picture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573" y="2492896"/>
                        <a:ext cx="3024000" cy="20885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928330" y="3639699"/>
            <a:ext cx="4318233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/>
              <a:t>MMC cryogenic sensor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 </a:t>
            </a:r>
            <a:r>
              <a:rPr lang="en-US" sz="1600" dirty="0"/>
              <a:t>Paramagnetic material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 Metallic </a:t>
            </a:r>
            <a:r>
              <a:rPr lang="en-US" sz="1600" dirty="0"/>
              <a:t>host (Au or Ag) + Magnetic ions (</a:t>
            </a:r>
            <a:r>
              <a:rPr lang="en-US" sz="1600" dirty="0" smtClean="0"/>
              <a:t>Er</a:t>
            </a:r>
            <a:r>
              <a:rPr lang="en-US" sz="1600" baseline="30000" dirty="0" smtClean="0"/>
              <a:t>3+</a:t>
            </a:r>
            <a:r>
              <a:rPr lang="en-US" sz="1600" dirty="0" smtClean="0"/>
              <a:t>)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/>
              <a:t> </a:t>
            </a:r>
            <a:r>
              <a:rPr lang="en-US" sz="1600" dirty="0"/>
              <a:t>Magnetization (</a:t>
            </a:r>
            <a:r>
              <a:rPr lang="en-US" sz="1600" b="1" i="1" dirty="0"/>
              <a:t>M</a:t>
            </a:r>
            <a:r>
              <a:rPr lang="en-US" sz="1600" dirty="0"/>
              <a:t>) very sensitive to </a:t>
            </a:r>
            <a:r>
              <a:rPr lang="en-US" sz="1600" b="1" i="1" dirty="0"/>
              <a:t>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 </a:t>
            </a:r>
            <a:r>
              <a:rPr lang="en-US" sz="1600" dirty="0"/>
              <a:t>MMC implemented with superconducting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 current </a:t>
            </a:r>
            <a:r>
              <a:rPr lang="en-US" sz="1600" dirty="0"/>
              <a:t>(</a:t>
            </a:r>
            <a:r>
              <a:rPr lang="en-US" sz="1600" b="1" i="1" dirty="0"/>
              <a:t>I</a:t>
            </a:r>
            <a:r>
              <a:rPr lang="en-US" sz="1600" dirty="0"/>
              <a:t>) loop to provide </a:t>
            </a:r>
            <a:r>
              <a:rPr lang="en-US" sz="1600" b="1" i="1" dirty="0" smtClean="0"/>
              <a:t>B</a:t>
            </a:r>
            <a:r>
              <a:rPr lang="en-US" sz="1600" dirty="0" smtClean="0"/>
              <a:t>-field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/>
              <a:t> </a:t>
            </a:r>
            <a:r>
              <a:rPr lang="en-US" sz="1600" b="1" dirty="0"/>
              <a:t>𝛥I</a:t>
            </a:r>
            <a:r>
              <a:rPr lang="en-US" sz="1600" dirty="0"/>
              <a:t> induced by </a:t>
            </a:r>
            <a:r>
              <a:rPr lang="en-US" sz="1600" b="1" dirty="0"/>
              <a:t>𝛥M</a:t>
            </a:r>
            <a:r>
              <a:rPr lang="en-US" sz="1600" dirty="0"/>
              <a:t> as a function of </a:t>
            </a:r>
            <a:r>
              <a:rPr lang="en-US" sz="1600" b="1" dirty="0"/>
              <a:t>𝛥T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 SQUID</a:t>
            </a:r>
            <a:r>
              <a:rPr lang="ru-RU" sz="1600" dirty="0" smtClean="0"/>
              <a:t>*</a:t>
            </a:r>
            <a:r>
              <a:rPr lang="en-US" sz="1600" dirty="0" smtClean="0"/>
              <a:t> </a:t>
            </a:r>
            <a:r>
              <a:rPr lang="en-US" sz="1600" dirty="0"/>
              <a:t>measures </a:t>
            </a:r>
            <a:r>
              <a:rPr lang="en-US" sz="1600" b="1" dirty="0"/>
              <a:t>𝛥I</a:t>
            </a:r>
            <a:r>
              <a:rPr lang="en-US" sz="1600" dirty="0"/>
              <a:t> as </a:t>
            </a:r>
            <a:r>
              <a:rPr lang="en-US" sz="1600" dirty="0" smtClean="0"/>
              <a:t>a signal </a:t>
            </a:r>
            <a:r>
              <a:rPr lang="en-US" sz="1600" b="1" dirty="0" smtClean="0"/>
              <a:t>V</a:t>
            </a:r>
            <a:endParaRPr lang="ru-RU" sz="16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358" y="1746415"/>
            <a:ext cx="1574079" cy="13102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56997" y="3363190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loop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8156" y="1772816"/>
            <a:ext cx="1508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a</a:t>
            </a:r>
            <a:r>
              <a:rPr lang="en-US" sz="1200" b="1" i="1" dirty="0" smtClean="0"/>
              <a:t>t ~ </a:t>
            </a:r>
            <a:r>
              <a:rPr lang="en-US" sz="1200" b="1" i="1" dirty="0" err="1" smtClean="0"/>
              <a:t>mK</a:t>
            </a:r>
            <a:r>
              <a:rPr lang="en-US" sz="1200" b="1" i="1" dirty="0" smtClean="0"/>
              <a:t> temperature</a:t>
            </a:r>
            <a:endParaRPr lang="ru-RU" sz="12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70787" y="3284984"/>
            <a:ext cx="19353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5 </a:t>
            </a:r>
            <a:r>
              <a:rPr lang="en-US" sz="1400" dirty="0" err="1" smtClean="0"/>
              <a:t>mT</a:t>
            </a:r>
            <a:r>
              <a:rPr lang="en-US" sz="1400" dirty="0" smtClean="0"/>
              <a:t> → </a:t>
            </a:r>
            <a:r>
              <a:rPr lang="el-GR" sz="1400" dirty="0" smtClean="0"/>
              <a:t>Δε</a:t>
            </a:r>
            <a:r>
              <a:rPr lang="en-US" sz="1400" dirty="0" smtClean="0"/>
              <a:t> → 1.5 </a:t>
            </a:r>
            <a:r>
              <a:rPr lang="el-GR" sz="1400" dirty="0" smtClean="0"/>
              <a:t>μ</a:t>
            </a:r>
            <a:r>
              <a:rPr lang="en-US" sz="1400" dirty="0" smtClean="0"/>
              <a:t>eV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1 </a:t>
            </a:r>
            <a:r>
              <a:rPr lang="en-US" sz="1400" dirty="0" err="1" smtClean="0"/>
              <a:t>keV</a:t>
            </a:r>
            <a:r>
              <a:rPr lang="en-US" sz="1400" dirty="0" smtClean="0"/>
              <a:t> → 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spin flips 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097649" y="2984847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 </a:t>
            </a:r>
            <a:r>
              <a:rPr lang="el-GR" sz="1200" b="1" dirty="0"/>
              <a:t>÷</a:t>
            </a:r>
            <a:r>
              <a:rPr lang="en-US" sz="1200" b="1" dirty="0" smtClean="0"/>
              <a:t> 1000 ppm</a:t>
            </a:r>
          </a:p>
          <a:p>
            <a:r>
              <a:rPr lang="en-US" sz="1200" b="1" dirty="0" smtClean="0"/>
              <a:t>J = 15/2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6048573"/>
            <a:ext cx="431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 </a:t>
            </a:r>
            <a:r>
              <a:rPr lang="en-US" sz="1400" i="1" dirty="0" smtClean="0"/>
              <a:t>SQUID </a:t>
            </a:r>
            <a:r>
              <a:rPr lang="en-US" sz="1400" i="1" dirty="0"/>
              <a:t>- Superconducting Quantum Interference Device</a:t>
            </a:r>
            <a:endParaRPr lang="ru-RU" sz="1400" i="1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82393" y="3056631"/>
            <a:ext cx="720080" cy="13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68" y="3068960"/>
            <a:ext cx="8547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Gold film -</a:t>
            </a:r>
          </a:p>
          <a:p>
            <a:pPr algn="ctr">
              <a:lnSpc>
                <a:spcPct val="75000"/>
              </a:lnSpc>
            </a:pPr>
            <a:r>
              <a:rPr lang="en-US" sz="1200" b="1" dirty="0">
                <a:solidFill>
                  <a:srgbClr val="FF0000"/>
                </a:solidFill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</a:rPr>
              <a:t>honon</a:t>
            </a:r>
          </a:p>
          <a:p>
            <a:pPr algn="ctr">
              <a:lnSpc>
                <a:spcPct val="750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 collector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216" y="1603982"/>
            <a:ext cx="1872000" cy="171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제목 1">
            <a:extLst>
              <a:ext uri="{FF2B5EF4-FFF2-40B4-BE49-F238E27FC236}">
                <a16:creationId xmlns:a16="http://schemas.microsoft.com/office/drawing/2014/main" id="{20F1E8EA-37D8-47B2-B008-ED7EDBA0EF00}"/>
              </a:ext>
            </a:extLst>
          </p:cNvPr>
          <p:cNvSpPr txBox="1">
            <a:spLocks/>
          </p:cNvSpPr>
          <p:nvPr/>
        </p:nvSpPr>
        <p:spPr bwMode="auto">
          <a:xfrm>
            <a:off x="1259632" y="53084"/>
            <a:ext cx="7427168" cy="44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latinLnBrk="1"/>
            <a:r>
              <a:rPr lang="en-US" altLang="ko-KR" sz="2300" dirty="0" smtClean="0">
                <a:solidFill>
                  <a:srgbClr val="FF0000"/>
                </a:solidFill>
                <a:latin typeface="Calibri (Заголовки)"/>
                <a:ea typeface="맑은 고딕" panose="020B0503020000020004" pitchFamily="34" charset="-127"/>
                <a:cs typeface="Times New Roman" panose="02020603050405020304" pitchFamily="18" charset="0"/>
              </a:rPr>
              <a:t>Preparation for </a:t>
            </a:r>
            <a:r>
              <a:rPr lang="en-US" altLang="ko-KR" sz="2300" dirty="0" err="1" smtClean="0">
                <a:solidFill>
                  <a:srgbClr val="FF0000"/>
                </a:solidFill>
                <a:latin typeface="Calibri (Заголовки)"/>
                <a:ea typeface="맑은 고딕" panose="020B0503020000020004" pitchFamily="34" charset="-127"/>
                <a:cs typeface="Times New Roman" panose="02020603050405020304" pitchFamily="18" charset="0"/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  <a:latin typeface="Calibri (Заголовки)"/>
                <a:ea typeface="맑은 고딕" panose="020B0503020000020004" pitchFamily="34" charset="-127"/>
                <a:cs typeface="Arial" panose="020B0604020202020204" pitchFamily="34" charset="0"/>
              </a:rPr>
              <a:t>-II: cryostat</a:t>
            </a:r>
            <a:endParaRPr lang="ko-KR" altLang="en-US" sz="2300" dirty="0">
              <a:solidFill>
                <a:srgbClr val="FF0000"/>
              </a:solidFill>
              <a:latin typeface="Calibri (Заголовки)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315D5-7F6F-4E70-9257-6BEB69E1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A717-FCBA-4F4A-ADE5-88D108178BE7}" type="datetime1">
              <a:rPr lang="ru-RU" smtClean="0"/>
              <a:t>02.12.2022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6F879-2CD6-4C0D-934B-CEE174B1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9" y="6356350"/>
            <a:ext cx="5688632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306BF-7E3A-4336-9AC6-4013C7C7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26</a:t>
            </a:fld>
            <a:endParaRPr lang="ru-RU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F143EF6-D4EA-4378-B5FE-48D5076D4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91783"/>
            <a:ext cx="7452000" cy="497449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851920" y="5445224"/>
            <a:ext cx="79208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3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586898"/>
          </a:xfrm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rgbClr val="FF0000"/>
                </a:solidFill>
              </a:rPr>
              <a:t>CUP town: “IBS </a:t>
            </a:r>
            <a:r>
              <a:rPr lang="en-US" altLang="ko-KR" sz="2600" dirty="0" err="1">
                <a:solidFill>
                  <a:srgbClr val="FF0000"/>
                </a:solidFill>
              </a:rPr>
              <a:t>Sindong</a:t>
            </a:r>
            <a:r>
              <a:rPr lang="en-US" altLang="ko-KR" sz="2600" dirty="0">
                <a:solidFill>
                  <a:srgbClr val="FF0000"/>
                </a:solidFill>
              </a:rPr>
              <a:t> residence”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A8D2-BC39-46E5-ADAC-00F5FD19A290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07704" y="6381328"/>
            <a:ext cx="554461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27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FC596C-48FC-47F9-B999-EB776760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ED797953-3724-A934-40EA-79442F925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08" y="1412776"/>
            <a:ext cx="5184068" cy="38880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F66E2A-704E-F53D-90D9-AAB3880019A9}"/>
              </a:ext>
            </a:extLst>
          </p:cNvPr>
          <p:cNvSpPr txBox="1"/>
          <p:nvPr/>
        </p:nvSpPr>
        <p:spPr>
          <a:xfrm>
            <a:off x="326053" y="2204864"/>
            <a:ext cx="3163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4-story building and 12 houses </a:t>
            </a:r>
            <a:r>
              <a:rPr lang="en-US" sz="1600" dirty="0" smtClean="0"/>
              <a:t>total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87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514" y="44624"/>
            <a:ext cx="8229600" cy="520121"/>
          </a:xfrm>
        </p:spPr>
        <p:txBody>
          <a:bodyPr>
            <a:no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Signal processing and analysis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2E64-5748-4116-89A7-3C08F6A54CAE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356350"/>
            <a:ext cx="590465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28</a:t>
            </a:fld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6899442-3FE6-455D-873E-499C9AC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716926"/>
            <a:ext cx="6624736" cy="25048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45550" y="4849782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Heat/phonon </a:t>
            </a:r>
            <a:r>
              <a:rPr lang="en-US" sz="1200" dirty="0"/>
              <a:t>channel </a:t>
            </a:r>
            <a:r>
              <a:rPr lang="en-US" sz="1200" dirty="0" smtClean="0"/>
              <a:t>parameters:</a:t>
            </a:r>
            <a:endParaRPr lang="en-US" sz="1200" dirty="0"/>
          </a:p>
          <a:p>
            <a:r>
              <a:rPr lang="en-US" sz="1200" dirty="0"/>
              <a:t>- Pulse height (RAW / filtered)</a:t>
            </a:r>
          </a:p>
          <a:p>
            <a:r>
              <a:rPr lang="en-US" sz="1200" dirty="0"/>
              <a:t>- Rise time</a:t>
            </a:r>
          </a:p>
          <a:p>
            <a:r>
              <a:rPr lang="en-US" sz="1200" dirty="0"/>
              <a:t>- Mean time</a:t>
            </a:r>
          </a:p>
          <a:p>
            <a:r>
              <a:rPr lang="en-US" sz="1200" dirty="0" smtClean="0"/>
              <a:t>- Fall </a:t>
            </a:r>
            <a:r>
              <a:rPr lang="en-US" sz="1200" dirty="0"/>
              <a:t>time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17227" y="3324247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Light/photon </a:t>
            </a:r>
            <a:r>
              <a:rPr lang="en-US" sz="1200" dirty="0"/>
              <a:t>channel </a:t>
            </a:r>
            <a:r>
              <a:rPr lang="en-US" sz="1200" dirty="0" smtClean="0"/>
              <a:t>parameter:</a:t>
            </a:r>
            <a:endParaRPr lang="en-US" sz="1200" dirty="0"/>
          </a:p>
          <a:p>
            <a:r>
              <a:rPr lang="en-US" sz="1200" dirty="0"/>
              <a:t>- Pulse height (RAW </a:t>
            </a:r>
            <a:r>
              <a:rPr lang="en-US" sz="1200" dirty="0" smtClean="0"/>
              <a:t>and / </a:t>
            </a:r>
            <a:r>
              <a:rPr lang="en-US" sz="1200" dirty="0"/>
              <a:t>filtered)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8756" y="5218346"/>
            <a:ext cx="2843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Particle identification </a:t>
            </a:r>
            <a:r>
              <a:rPr lang="en-US" sz="1400" b="1" dirty="0" smtClean="0">
                <a:solidFill>
                  <a:srgbClr val="FF0000"/>
                </a:solidFill>
              </a:rPr>
              <a:t>parameters</a:t>
            </a:r>
            <a:r>
              <a:rPr lang="ru-RU" sz="1400" b="1" dirty="0" smtClean="0">
                <a:solidFill>
                  <a:srgbClr val="FF0000"/>
                </a:solidFill>
              </a:rPr>
              <a:t>:</a:t>
            </a:r>
            <a:endParaRPr lang="en-US" sz="1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- Rise time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 Light/Heat ratio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752"/>
            <a:ext cx="3822352" cy="3676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8040" y="919753"/>
            <a:ext cx="1090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Heat/phonon</a:t>
            </a:r>
            <a:r>
              <a:rPr lang="en-US" sz="1200" dirty="0" smtClean="0"/>
              <a:t> 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28384" y="206084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Light/photon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941514"/>
            <a:ext cx="6549060" cy="18099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16016" y="37344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The Butterworth </a:t>
            </a:r>
            <a:r>
              <a:rPr lang="en-US" sz="1200" dirty="0" err="1" smtClean="0"/>
              <a:t>bandpass</a:t>
            </a:r>
            <a:r>
              <a:rPr lang="en-US" sz="1200" dirty="0" smtClean="0"/>
              <a:t> filter </a:t>
            </a:r>
            <a:r>
              <a:rPr lang="en-US" sz="1200" dirty="0"/>
              <a:t>was applied to data from each channel to improve the energy resolution (to enhance the signal dominant frequency band and suppress noise-dominant frequency bands).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rise time of the heat signal and the light/heat signals ratio were used to discriminate alpha and beta particles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357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0663" y="78981"/>
            <a:ext cx="8229600" cy="469699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Particle discrimination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7E85-6171-47B3-9FB3-34F13B6F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3D6C-82D2-4571-83E9-E51262C92DC7}" type="datetime1">
              <a:rPr lang="ru-RU" smtClean="0"/>
              <a:t>02.12.2022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A7-0DB9-42B9-9E42-572045D2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5688632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40D1-E7F6-4F6C-B674-751D4B75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29</a:t>
            </a:fld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D59C55-D0CC-4C0D-B58C-12AD61DC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78" y="5705121"/>
            <a:ext cx="936000" cy="455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43" y="1124744"/>
            <a:ext cx="3297641" cy="216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4909" y="764704"/>
            <a:ext cx="3613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Particle discrimination by </a:t>
            </a:r>
            <a:r>
              <a:rPr lang="en-US" sz="1600" dirty="0" smtClean="0"/>
              <a:t>light/heat ratio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12234" y="731323"/>
            <a:ext cx="3592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Phonon pulse shape discrimination (PSD)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966" y="1043404"/>
            <a:ext cx="3333712" cy="21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543" y="3429240"/>
            <a:ext cx="3333712" cy="216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3426550"/>
            <a:ext cx="3352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282" y="11269"/>
            <a:ext cx="8229600" cy="766416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300" dirty="0" smtClean="0">
                <a:solidFill>
                  <a:srgbClr val="FF0000"/>
                </a:solidFill>
              </a:rPr>
              <a:t>Search for </a:t>
            </a:r>
            <a:r>
              <a:rPr lang="en-US" sz="2300" dirty="0" err="1">
                <a:solidFill>
                  <a:srgbClr val="FF0000"/>
                </a:solidFill>
              </a:rPr>
              <a:t>n</a:t>
            </a:r>
            <a:r>
              <a:rPr lang="en-US" sz="2300" dirty="0" err="1" smtClean="0">
                <a:solidFill>
                  <a:srgbClr val="FF0000"/>
                </a:solidFill>
              </a:rPr>
              <a:t>eutrinoless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r>
              <a:rPr lang="en-US" sz="2300" dirty="0">
                <a:solidFill>
                  <a:srgbClr val="FF0000"/>
                </a:solidFill>
              </a:rPr>
              <a:t>double beta decay: motivation</a:t>
            </a:r>
            <a:r>
              <a:rPr lang="en-US" sz="2300" dirty="0"/>
              <a:t> </a:t>
            </a:r>
            <a:endParaRPr lang="ru-RU" sz="2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267" y="838418"/>
            <a:ext cx="8454615" cy="552992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(Z,A) </a:t>
            </a:r>
            <a:r>
              <a:rPr lang="en-US" sz="1800" dirty="0" smtClean="0"/>
              <a:t>→ (Z+2,A) + 2e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</a:t>
            </a:r>
            <a:r>
              <a:rPr lang="ru-RU" sz="1800" dirty="0" smtClean="0"/>
              <a:t>+</a:t>
            </a:r>
            <a:r>
              <a:rPr lang="en-US" sz="1800" dirty="0" smtClean="0"/>
              <a:t> 2</a:t>
            </a:r>
            <a:r>
              <a:rPr lang="el-GR" sz="1800" dirty="0" smtClean="0"/>
              <a:t>ν</a:t>
            </a:r>
            <a:r>
              <a:rPr lang="en-US" sz="1800" baseline="-25000" dirty="0"/>
              <a:t>e</a:t>
            </a:r>
            <a:r>
              <a:rPr lang="en-US" sz="1800" dirty="0"/>
              <a:t>    (∆L=0, allowed, </a:t>
            </a:r>
            <a:r>
              <a:rPr lang="en-US" sz="1800" baseline="30000" dirty="0"/>
              <a:t>76</a:t>
            </a:r>
            <a:r>
              <a:rPr lang="en-US" sz="1800" dirty="0"/>
              <a:t>Ge,</a:t>
            </a:r>
            <a:r>
              <a:rPr lang="en-US" sz="1800" baseline="30000" dirty="0"/>
              <a:t> 130</a:t>
            </a:r>
            <a:r>
              <a:rPr lang="en-US" sz="1800" dirty="0"/>
              <a:t>Te, </a:t>
            </a:r>
            <a:r>
              <a:rPr lang="en-US" sz="1800" baseline="30000" dirty="0"/>
              <a:t>100</a:t>
            </a:r>
            <a:r>
              <a:rPr lang="en-US" sz="1800" dirty="0"/>
              <a:t>Mo, </a:t>
            </a:r>
            <a:r>
              <a:rPr lang="en-US" sz="1800" baseline="30000" dirty="0" smtClean="0"/>
              <a:t>116</a:t>
            </a:r>
            <a:r>
              <a:rPr lang="en-US" sz="1800" dirty="0" smtClean="0"/>
              <a:t>Cd)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i="1" dirty="0" smtClean="0"/>
              <a:t>Giulio </a:t>
            </a:r>
            <a:r>
              <a:rPr lang="en-US" sz="1600" i="1" dirty="0" err="1"/>
              <a:t>Racah</a:t>
            </a:r>
            <a:r>
              <a:rPr lang="en-US" sz="1600" i="1" dirty="0"/>
              <a:t> (</a:t>
            </a:r>
            <a:r>
              <a:rPr lang="en-US" sz="1600" i="1" dirty="0" smtClean="0"/>
              <a:t>1937) suggested: If </a:t>
            </a:r>
            <a:r>
              <a:rPr lang="en-US" sz="1600" i="1" dirty="0"/>
              <a:t>neutrino </a:t>
            </a:r>
            <a:r>
              <a:rPr lang="en-US" sz="1600" i="1" dirty="0" err="1"/>
              <a:t>Majorana</a:t>
            </a:r>
            <a:r>
              <a:rPr lang="en-US" sz="1600" i="1" dirty="0"/>
              <a:t> </a:t>
            </a:r>
            <a:r>
              <a:rPr lang="en-US" sz="1600" i="1" dirty="0" smtClean="0"/>
              <a:t>particle, DBD occurs </a:t>
            </a:r>
            <a:r>
              <a:rPr lang="en-US" sz="1600" i="1" dirty="0"/>
              <a:t>without neutrino </a:t>
            </a:r>
            <a:r>
              <a:rPr lang="en-US" sz="1600" i="1" dirty="0" smtClean="0"/>
              <a:t>emission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(</a:t>
            </a:r>
            <a:r>
              <a:rPr lang="en-US" sz="1800" i="1" dirty="0">
                <a:solidFill>
                  <a:srgbClr val="FF0000"/>
                </a:solidFill>
              </a:rPr>
              <a:t>Z,A) </a:t>
            </a:r>
            <a:r>
              <a:rPr lang="en-US" sz="1800" i="1" dirty="0" smtClean="0">
                <a:solidFill>
                  <a:srgbClr val="FF0000"/>
                </a:solidFill>
              </a:rPr>
              <a:t>→ (Z+2,A) + 2e</a:t>
            </a:r>
            <a:r>
              <a:rPr lang="en-US" sz="1800" i="1" baseline="30000" dirty="0" smtClean="0">
                <a:solidFill>
                  <a:srgbClr val="FF0000"/>
                </a:solidFill>
              </a:rPr>
              <a:t>-</a:t>
            </a:r>
            <a:r>
              <a:rPr lang="en-US" sz="1800" i="1" dirty="0" smtClean="0">
                <a:solidFill>
                  <a:srgbClr val="FF0000"/>
                </a:solidFill>
              </a:rPr>
              <a:t>      </a:t>
            </a:r>
            <a:r>
              <a:rPr lang="en-US" sz="1800" i="1" dirty="0">
                <a:solidFill>
                  <a:srgbClr val="FF0000"/>
                </a:solidFill>
              </a:rPr>
              <a:t>(∆L=2, violated, never observed!)</a:t>
            </a:r>
            <a:br>
              <a:rPr lang="en-US" sz="1800" i="1" dirty="0">
                <a:solidFill>
                  <a:srgbClr val="FF0000"/>
                </a:solidFill>
              </a:rPr>
            </a:br>
            <a:endParaRPr lang="en-US" sz="1800" i="1" dirty="0" smtClean="0">
              <a:solidFill>
                <a:srgbClr val="FF0000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ja-JP" sz="1800" i="1" dirty="0">
              <a:solidFill>
                <a:srgbClr val="FF0000"/>
              </a:solidFill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ja-JP" sz="1800" i="1" dirty="0" smtClean="0">
              <a:solidFill>
                <a:srgbClr val="FF0000"/>
              </a:solidFill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ja-JP" sz="1800" i="1" dirty="0">
              <a:solidFill>
                <a:srgbClr val="FF0000"/>
              </a:solidFill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ja-JP" sz="1800" i="1" dirty="0" smtClean="0">
              <a:solidFill>
                <a:srgbClr val="FF0000"/>
              </a:solidFill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ja-JP" sz="1800" i="1" dirty="0">
              <a:solidFill>
                <a:srgbClr val="FF0000"/>
              </a:solidFill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GB" altLang="ja-JP" sz="1800" i="1" dirty="0">
              <a:solidFill>
                <a:srgbClr val="FF0000"/>
              </a:solidFill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  <a:p>
            <a:r>
              <a:rPr lang="en-GB" altLang="ja-JP" sz="1800" dirty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Lepton number conservation (∆L=2): </a:t>
            </a:r>
            <a:r>
              <a:rPr lang="en-GB" altLang="ja-JP" sz="1800" dirty="0">
                <a:solidFill>
                  <a:srgbClr val="FF0000"/>
                </a:solidFill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new physics?</a:t>
            </a:r>
          </a:p>
          <a:p>
            <a:r>
              <a:rPr lang="en-GB" altLang="ja-JP" sz="1800" dirty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Nature of neutrino (Majorana or Dirac particle?)</a:t>
            </a:r>
          </a:p>
          <a:p>
            <a:r>
              <a:rPr lang="en-GB" altLang="ja-JP" sz="1800" dirty="0" smtClean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The </a:t>
            </a:r>
            <a:r>
              <a:rPr lang="en-GB" altLang="ja-JP" sz="1800" dirty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absolute neutrino </a:t>
            </a:r>
            <a:r>
              <a:rPr lang="en-GB" altLang="ja-JP" sz="1800" dirty="0" smtClean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mass scale (hierarchy of </a:t>
            </a:r>
            <a:r>
              <a:rPr lang="en-GB" altLang="ja-JP" sz="1800" dirty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neutrino </a:t>
            </a:r>
            <a:r>
              <a:rPr lang="en-GB" altLang="ja-JP" sz="1800" dirty="0" smtClean="0"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masses)</a:t>
            </a:r>
            <a:endParaRPr lang="en-GB" altLang="ja-JP" sz="1800" dirty="0">
              <a:latin typeface="Calibri" pitchFamily="34" charset="0"/>
              <a:ea typeface="MS PGothic" panose="020B0600070205080204" pitchFamily="34" charset="-128"/>
              <a:cs typeface="Calibri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136" y="6448251"/>
            <a:ext cx="1197496" cy="365125"/>
          </a:xfrm>
        </p:spPr>
        <p:txBody>
          <a:bodyPr/>
          <a:lstStyle/>
          <a:p>
            <a:fld id="{85F14D81-1C53-41EE-B32D-5EE9B6724D55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52338" y="6448251"/>
            <a:ext cx="6152903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00392" y="6453336"/>
            <a:ext cx="1008112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3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17811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48" y="2373179"/>
            <a:ext cx="8316000" cy="201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1D4D-F168-42B6-B247-CBF699B5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1723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Why is </a:t>
            </a:r>
            <a:r>
              <a:rPr lang="en-US" altLang="ko-KR" sz="2300" baseline="30000" dirty="0" smtClean="0">
                <a:solidFill>
                  <a:srgbClr val="FF0000"/>
                </a:solidFill>
              </a:rPr>
              <a:t>100</a:t>
            </a:r>
            <a:r>
              <a:rPr lang="en-US" altLang="ko-KR" sz="2300" dirty="0" smtClean="0">
                <a:solidFill>
                  <a:srgbClr val="FF0000"/>
                </a:solidFill>
              </a:rPr>
              <a:t>Mo isotope chosen for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?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3DAF-2DC9-4A33-9055-B580C1E3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12" y="1012649"/>
            <a:ext cx="8628384" cy="5112567"/>
          </a:xfrm>
        </p:spPr>
        <p:txBody>
          <a:bodyPr>
            <a:normAutofit/>
          </a:bodyPr>
          <a:lstStyle/>
          <a:p>
            <a:pPr marL="0" lvl="0" indent="0" fontAlgn="base" latinLnBrk="1">
              <a:spcBef>
                <a:spcPct val="0"/>
              </a:spcBef>
              <a:spcAft>
                <a:spcPts val="600"/>
              </a:spcAft>
              <a:buNone/>
            </a:pPr>
            <a:r>
              <a:rPr kumimoji="1" lang="en-US" altLang="ko-KR" sz="1900" baseline="30000" dirty="0">
                <a:solidFill>
                  <a:srgbClr val="C0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900" dirty="0">
                <a:solidFill>
                  <a:srgbClr val="C0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 </a:t>
            </a: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High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Q</a:t>
            </a:r>
            <a:r>
              <a:rPr kumimoji="1" lang="el-GR" altLang="ko-KR" sz="1900" baseline="-250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ββ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= 3034 keV  &gt;  </a:t>
            </a:r>
            <a:r>
              <a:rPr kumimoji="1" lang="en-US" altLang="ko-KR" sz="1900" baseline="30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208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Tl </a:t>
            </a:r>
            <a:r>
              <a:rPr kumimoji="1" lang="el-GR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γ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-line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(2615 keV from rock and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materials).</a:t>
            </a:r>
            <a:endParaRPr kumimoji="1" lang="en-US" altLang="ko-KR" sz="19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Relatively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short half life (0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  <a:sym typeface="Symbol"/>
              </a:rPr>
              <a:t>)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expected from  the theoretical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calculation.</a:t>
            </a:r>
            <a:endParaRPr kumimoji="1" lang="ru-RU" altLang="ko-KR" sz="1900" dirty="0" smtClean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28575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High natural abundance: 9.7%</a:t>
            </a:r>
          </a:p>
          <a:p>
            <a:pPr marL="285750" lvl="0" indent="-285750" fontAlgn="base" latinLnBrk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Production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of </a:t>
            </a:r>
            <a:r>
              <a:rPr kumimoji="1" lang="en-US" altLang="ko-KR" sz="1900" baseline="30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 isotope at industrial scale: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centrifuges (Russia).</a:t>
            </a: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900" dirty="0" smtClean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r>
              <a:rPr kumimoji="1" lang="en-US" altLang="ko-KR" sz="1900" baseline="300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9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Mo-based scintillation crystals for </a:t>
            </a:r>
            <a:r>
              <a:rPr kumimoji="1" lang="en-US" altLang="ko-KR" sz="1900" dirty="0" err="1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AMoRE</a:t>
            </a:r>
            <a:r>
              <a:rPr kumimoji="1" lang="en-US" altLang="ko-KR" sz="19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900" dirty="0" smtClean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detectors (XMoO4) operated under cryogenic temperature.</a:t>
            </a: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900" baseline="30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Mo-based scintillation crystals for </a:t>
            </a:r>
            <a:r>
              <a:rPr kumimoji="1" lang="en-US" altLang="ko-KR" sz="1900" dirty="0" err="1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AMoRE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detectors: XMoO</a:t>
            </a:r>
            <a:r>
              <a:rPr kumimoji="1" lang="en-US" altLang="ko-KR" sz="1900" baseline="-250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4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(</a:t>
            </a:r>
            <a:r>
              <a:rPr kumimoji="1" lang="en-US" altLang="ko-KR" sz="19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X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MO,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X =</a:t>
            </a:r>
            <a:r>
              <a:rPr kumimoji="1"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Ca, Li</a:t>
            </a:r>
            <a:r>
              <a:rPr kumimoji="1" lang="en-US" altLang="ko-KR" sz="19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2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, </a:t>
            </a:r>
            <a:r>
              <a:rPr kumimoji="1" lang="en-US" altLang="ko-KR" sz="1900" dirty="0" err="1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etc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, …) with simultaneous detection of light/heat signal → rejection of </a:t>
            </a:r>
            <a:r>
              <a:rPr kumimoji="1" lang="el-GR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α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-background </a:t>
            </a:r>
            <a:r>
              <a:rPr kumimoji="1" lang="ru-RU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endParaRPr kumimoji="1" lang="en-US" altLang="ko-KR" sz="1900" dirty="0" smtClean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Detector =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Source: high efficiency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~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80÷85%.</a:t>
            </a: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Technology of </a:t>
            </a:r>
            <a:r>
              <a:rPr kumimoji="1" lang="en-US" altLang="ko-KR" sz="1900" dirty="0" err="1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Czochralski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single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crystal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growth</a:t>
            </a:r>
            <a:r>
              <a:rPr kumimoji="1" lang="ru-RU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: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High purity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→ very </a:t>
            </a:r>
            <a:r>
              <a:rPr kumimoji="1" lang="en-US" altLang="ko-KR" sz="19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low  intrinsic radioactive </a:t>
            </a:r>
            <a:r>
              <a:rPr kumimoji="1" lang="en-US" altLang="ko-KR" sz="19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background.</a:t>
            </a:r>
            <a:endParaRPr kumimoji="1" lang="en-US" altLang="ko-KR" sz="2000" dirty="0">
              <a:solidFill>
                <a:srgbClr val="C00000"/>
              </a:solidFill>
              <a:latin typeface="Times New Roman"/>
              <a:ea typeface="굴림" pitchFamily="50" charset="-127"/>
              <a:cs typeface="Times New Roman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1" lang="en-US" altLang="ko-KR" sz="20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B2C40-EFEA-46A6-9E40-5C66964C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217" y="6445170"/>
            <a:ext cx="1304423" cy="365125"/>
          </a:xfrm>
        </p:spPr>
        <p:txBody>
          <a:bodyPr/>
          <a:lstStyle/>
          <a:p>
            <a:fld id="{1B9CAE15-7DF6-45ED-AED1-28AB243399AB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2E884-898C-4593-A4AD-5675C651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7664" y="6453336"/>
            <a:ext cx="5688632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16E94-CCCA-4F1D-9206-36BEE3F2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6429206"/>
            <a:ext cx="1259632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4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539374B-591B-4747-A8C0-1F5057F2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bolu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3138"/>
            <a:ext cx="91487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755575" y="13494"/>
            <a:ext cx="8280921" cy="8651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ru-RU" sz="2300" dirty="0" smtClean="0">
                <a:solidFill>
                  <a:srgbClr val="FF0000"/>
                </a:solidFill>
                <a:latin typeface="Calibri (Заголовки)"/>
              </a:rPr>
              <a:t>How a scintillation cryogenic bolometer woks?</a:t>
            </a:r>
            <a:endParaRPr lang="it-IT" altLang="ru-RU" sz="2300" dirty="0" smtClean="0">
              <a:solidFill>
                <a:srgbClr val="FF0000"/>
              </a:solidFill>
              <a:latin typeface="Calibri (Заголовки)"/>
            </a:endParaRP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96838" y="54197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>
              <a:solidFill>
                <a:srgbClr val="00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63845" name="Picture 5" descr="Animation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662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46" name="Group 6"/>
          <p:cNvGrpSpPr>
            <a:grpSpLocks/>
          </p:cNvGrpSpPr>
          <p:nvPr/>
        </p:nvGrpSpPr>
        <p:grpSpPr bwMode="auto">
          <a:xfrm>
            <a:off x="1331913" y="1482725"/>
            <a:ext cx="1790700" cy="1082675"/>
            <a:chOff x="839" y="934"/>
            <a:chExt cx="1128" cy="682"/>
          </a:xfrm>
        </p:grpSpPr>
        <p:sp>
          <p:nvSpPr>
            <p:cNvPr id="44040" name="Text Box 7"/>
            <p:cNvSpPr txBox="1">
              <a:spLocks noChangeArrowheads="1"/>
            </p:cNvSpPr>
            <p:nvPr/>
          </p:nvSpPr>
          <p:spPr bwMode="auto">
            <a:xfrm>
              <a:off x="1020" y="934"/>
              <a:ext cx="79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>
                  <a:solidFill>
                    <a:srgbClr val="FF33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=C/G</a:t>
              </a:r>
            </a:p>
          </p:txBody>
        </p:sp>
        <p:sp>
          <p:nvSpPr>
            <p:cNvPr id="44041" name="Text Box 8"/>
            <p:cNvSpPr txBox="1">
              <a:spLocks noChangeArrowheads="1"/>
            </p:cNvSpPr>
            <p:nvPr/>
          </p:nvSpPr>
          <p:spPr bwMode="auto">
            <a:xfrm>
              <a:off x="839" y="1251"/>
              <a:ext cx="11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>
                  <a:solidFill>
                    <a:srgbClr val="FF33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T=E/C</a:t>
              </a:r>
            </a:p>
          </p:txBody>
        </p:sp>
      </p:grp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0" y="5516563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9F56-3F73-45C6-8330-C7D5D27F4074}" type="datetime1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691680" y="6356350"/>
            <a:ext cx="5760640" cy="365125"/>
          </a:xfrm>
        </p:spPr>
        <p:txBody>
          <a:bodyPr/>
          <a:lstStyle/>
          <a:p>
            <a:r>
              <a:rPr lang="en-US" dirty="0" err="1" smtClean="0"/>
              <a:t>AMoRE</a:t>
            </a:r>
            <a:r>
              <a:rPr lang="en-US" dirty="0" smtClean="0"/>
              <a:t> experiment: search for the </a:t>
            </a:r>
            <a:r>
              <a:rPr lang="en-US" dirty="0" err="1" smtClean="0"/>
              <a:t>neutrinoless</a:t>
            </a:r>
            <a:r>
              <a:rPr lang="en-US" dirty="0" smtClean="0"/>
              <a:t> double beta decay of 100Mo isotope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5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4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614"/>
            <a:ext cx="8553127" cy="778098"/>
          </a:xfrm>
        </p:spPr>
        <p:txBody>
          <a:bodyPr>
            <a:noAutofit/>
          </a:bodyPr>
          <a:lstStyle/>
          <a:p>
            <a:r>
              <a:rPr lang="en-US" altLang="ru-RU" sz="2300" dirty="0" err="1">
                <a:solidFill>
                  <a:srgbClr val="FF0000"/>
                </a:solidFill>
              </a:rPr>
              <a:t>AMoRE</a:t>
            </a:r>
            <a:r>
              <a:rPr lang="en-US" altLang="ru-RU" sz="2300" dirty="0">
                <a:solidFill>
                  <a:srgbClr val="FF0000"/>
                </a:solidFill>
              </a:rPr>
              <a:t> detector module</a:t>
            </a:r>
            <a:r>
              <a:rPr lang="ru-RU" altLang="ru-RU" sz="2300" dirty="0">
                <a:solidFill>
                  <a:srgbClr val="FF0000"/>
                </a:solidFill>
              </a:rPr>
              <a:t/>
            </a:r>
            <a:br>
              <a:rPr lang="ru-RU" altLang="ru-RU" sz="2300" dirty="0">
                <a:solidFill>
                  <a:srgbClr val="FF0000"/>
                </a:solidFill>
              </a:rPr>
            </a:br>
            <a:r>
              <a:rPr lang="en-US" sz="2300" dirty="0" smtClean="0">
                <a:solidFill>
                  <a:srgbClr val="FF0000"/>
                </a:solidFill>
              </a:rPr>
              <a:t>(</a:t>
            </a:r>
            <a:r>
              <a:rPr lang="en-US" sz="2300" b="1" dirty="0">
                <a:solidFill>
                  <a:srgbClr val="FF0000"/>
                </a:solidFill>
              </a:rPr>
              <a:t>X</a:t>
            </a:r>
            <a:r>
              <a:rPr lang="en-US" sz="2300" baseline="30000" dirty="0">
                <a:solidFill>
                  <a:srgbClr val="FF0000"/>
                </a:solidFill>
              </a:rPr>
              <a:t>100</a:t>
            </a:r>
            <a:r>
              <a:rPr lang="en-US" sz="2300" dirty="0">
                <a:solidFill>
                  <a:srgbClr val="FF0000"/>
                </a:solidFill>
              </a:rPr>
              <a:t>MoO</a:t>
            </a:r>
            <a:r>
              <a:rPr lang="en-US" sz="2300" baseline="-25000" dirty="0">
                <a:solidFill>
                  <a:srgbClr val="FF0000"/>
                </a:solidFill>
              </a:rPr>
              <a:t>4</a:t>
            </a:r>
            <a:r>
              <a:rPr lang="en-US" sz="2300" dirty="0" smtClean="0">
                <a:solidFill>
                  <a:srgbClr val="FF0000"/>
                </a:solidFill>
              </a:rPr>
              <a:t>) + </a:t>
            </a:r>
            <a:r>
              <a:rPr lang="en-US" sz="2300" dirty="0">
                <a:solidFill>
                  <a:srgbClr val="FF0000"/>
                </a:solidFill>
              </a:rPr>
              <a:t>MMC + SQUID + </a:t>
            </a:r>
            <a:r>
              <a:rPr lang="en-US" sz="2300" dirty="0" smtClean="0">
                <a:solidFill>
                  <a:srgbClr val="FF0000"/>
                </a:solidFill>
              </a:rPr>
              <a:t>Cu frame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2619" y="6405953"/>
            <a:ext cx="2133600" cy="365125"/>
          </a:xfrm>
        </p:spPr>
        <p:txBody>
          <a:bodyPr/>
          <a:lstStyle/>
          <a:p>
            <a:fld id="{3024C1FE-6E3B-4B45-9D6B-C285FE72E582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98142" y="6448251"/>
            <a:ext cx="6147717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59079" y="6412060"/>
            <a:ext cx="213360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6</a:t>
            </a:fld>
            <a:endParaRPr lang="ru-RU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1F23762-AE43-4A8E-931E-36C0961E4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20" y="1539512"/>
            <a:ext cx="1373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ru-RU" sz="16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X</a:t>
            </a:r>
            <a:r>
              <a:rPr lang="en-US" altLang="ru-RU" sz="1600" dirty="0" smtClean="0">
                <a:latin typeface="+mn-lt"/>
                <a:cs typeface="Times New Roman" panose="02020603050405020304" pitchFamily="18" charset="0"/>
              </a:rPr>
              <a:t>MoO</a:t>
            </a:r>
            <a:r>
              <a:rPr lang="en-US" altLang="ru-RU" sz="1600" baseline="-25000" dirty="0" smtClean="0">
                <a:latin typeface="+mn-lt"/>
                <a:cs typeface="Times New Roman" panose="02020603050405020304" pitchFamily="18" charset="0"/>
              </a:rPr>
              <a:t>4</a:t>
            </a:r>
            <a:r>
              <a:rPr lang="en-US" altLang="ru-RU" sz="1600" dirty="0" smtClean="0">
                <a:latin typeface="+mn-lt"/>
                <a:cs typeface="Times New Roman" panose="02020603050405020304" pitchFamily="18" charset="0"/>
              </a:rPr>
              <a:t> crystal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3" y="2017774"/>
            <a:ext cx="1731414" cy="187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6526">
            <a:off x="235730" y="3093400"/>
            <a:ext cx="1404000" cy="38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3966" y="3880683"/>
            <a:ext cx="9252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200" dirty="0">
                <a:solidFill>
                  <a:srgbClr val="FF0000"/>
                </a:solidFill>
              </a:rPr>
              <a:t>Gold film </a:t>
            </a:r>
            <a:r>
              <a:rPr lang="en-US" sz="1200" dirty="0" smtClean="0">
                <a:solidFill>
                  <a:srgbClr val="FF0000"/>
                </a:solidFill>
              </a:rPr>
              <a:t>as</a:t>
            </a:r>
            <a:endParaRPr lang="en-US" sz="1200" dirty="0"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en-US" sz="1200" dirty="0">
                <a:solidFill>
                  <a:srgbClr val="FF0000"/>
                </a:solidFill>
              </a:rPr>
              <a:t>phonon</a:t>
            </a:r>
          </a:p>
          <a:p>
            <a:pPr algn="ctr">
              <a:lnSpc>
                <a:spcPct val="75000"/>
              </a:lnSpc>
            </a:pPr>
            <a:r>
              <a:rPr lang="en-US" sz="1200" dirty="0">
                <a:solidFill>
                  <a:srgbClr val="FF0000"/>
                </a:solidFill>
              </a:rPr>
              <a:t> collector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642" y="5532506"/>
            <a:ext cx="6215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- </a:t>
            </a:r>
            <a:r>
              <a:rPr lang="en-US" sz="1600" dirty="0" smtClean="0"/>
              <a:t>Fast </a:t>
            </a:r>
            <a:r>
              <a:rPr lang="en-US" sz="1600" dirty="0"/>
              <a:t>signal timing: a few millisecond rise-time for phonon signals at </a:t>
            </a:r>
            <a:r>
              <a:rPr lang="en-US" sz="1600" dirty="0" err="1"/>
              <a:t>mK.</a:t>
            </a:r>
            <a:endParaRPr lang="en-US" sz="1600" dirty="0"/>
          </a:p>
          <a:p>
            <a:r>
              <a:rPr lang="en-US" sz="1600" dirty="0"/>
              <a:t>- Low random coincidence background.</a:t>
            </a:r>
          </a:p>
          <a:p>
            <a:r>
              <a:rPr lang="en-US" sz="1600" dirty="0" smtClean="0"/>
              <a:t>-</a:t>
            </a:r>
            <a:r>
              <a:rPr lang="ru-RU" sz="1600" dirty="0" smtClean="0"/>
              <a:t> </a:t>
            </a:r>
            <a:r>
              <a:rPr lang="en-US" sz="1600" dirty="0" smtClean="0"/>
              <a:t>High energy </a:t>
            </a:r>
            <a:r>
              <a:rPr lang="en-US" sz="1600" dirty="0"/>
              <a:t>resolution ~ </a:t>
            </a:r>
            <a:r>
              <a:rPr lang="en-US" sz="1600" dirty="0" smtClean="0"/>
              <a:t>10 </a:t>
            </a:r>
            <a:r>
              <a:rPr lang="en-US" sz="1600" dirty="0" err="1"/>
              <a:t>keV</a:t>
            </a:r>
            <a:r>
              <a:rPr lang="en-US" sz="1600" dirty="0"/>
              <a:t> FWHM at 2.6 MeV.</a:t>
            </a:r>
            <a:endParaRPr lang="ru-RU" sz="16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461" y="1283862"/>
            <a:ext cx="3980359" cy="35095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875" y="1728226"/>
            <a:ext cx="2679788" cy="2822400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3030">
            <a:off x="4955474" y="2133074"/>
            <a:ext cx="137752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826" y="4969524"/>
            <a:ext cx="22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SQUID – Superconducting </a:t>
            </a:r>
            <a:r>
              <a:rPr lang="en-US" sz="1200" i="1" dirty="0"/>
              <a:t>Quantum Interference Device</a:t>
            </a:r>
            <a:endParaRPr lang="ru-RU" sz="12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810" y="4578350"/>
            <a:ext cx="1296771" cy="818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15033">
            <a:off x="3356089" y="4656776"/>
            <a:ext cx="756000" cy="2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04" y="100361"/>
            <a:ext cx="8471792" cy="520121"/>
          </a:xfrm>
        </p:spPr>
        <p:txBody>
          <a:bodyPr>
            <a:no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Implementation of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 experiment (Stages Plan)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AE92-8A55-4CF0-9EEC-B0588750AB6A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356350"/>
            <a:ext cx="590465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7</a:t>
            </a:fld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6899442-3FE6-455D-873E-499C9AC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52" y="1544377"/>
            <a:ext cx="7760680" cy="414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76056" y="5693222"/>
            <a:ext cx="1819729" cy="654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dirty="0" smtClean="0"/>
              <a:t>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MoO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crystals</a:t>
            </a:r>
          </a:p>
          <a:p>
            <a:pPr>
              <a:lnSpc>
                <a:spcPct val="75000"/>
              </a:lnSpc>
            </a:pPr>
            <a:r>
              <a:rPr lang="en-US" sz="1600" dirty="0" smtClean="0"/>
              <a:t>D 5 x 5 cm (~ 300 g)</a:t>
            </a:r>
          </a:p>
          <a:p>
            <a:pPr>
              <a:lnSpc>
                <a:spcPct val="75000"/>
              </a:lnSpc>
            </a:pPr>
            <a:r>
              <a:rPr lang="en-US" sz="1600" dirty="0" smtClean="0"/>
              <a:t>D 6 x 6 cm (~ 5</a:t>
            </a:r>
            <a:r>
              <a:rPr lang="ru-RU" sz="1600" dirty="0" smtClean="0"/>
              <a:t>2</a:t>
            </a:r>
            <a:r>
              <a:rPr lang="en-US" sz="1600" dirty="0" smtClean="0"/>
              <a:t>0 g)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96508" y="792318"/>
            <a:ext cx="118013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</a:t>
            </a:r>
            <a:r>
              <a:rPr lang="en-US" sz="1200" b="1" dirty="0" smtClean="0"/>
              <a:t>ompleted</a:t>
            </a:r>
          </a:p>
          <a:p>
            <a:pPr algn="ctr"/>
            <a:r>
              <a:rPr lang="en-US" sz="1200" b="1" dirty="0" smtClean="0"/>
              <a:t>2015 </a:t>
            </a:r>
            <a:r>
              <a:rPr lang="en-US" sz="1200" b="1" dirty="0"/>
              <a:t>÷ 2018</a:t>
            </a:r>
          </a:p>
          <a:p>
            <a:pPr algn="ctr"/>
            <a:r>
              <a:rPr lang="en-US" sz="1200" b="1" dirty="0"/>
              <a:t>6 CMO </a:t>
            </a:r>
            <a:r>
              <a:rPr lang="en-US" sz="1200" b="1" dirty="0" smtClean="0"/>
              <a:t>&amp; </a:t>
            </a:r>
            <a:r>
              <a:rPr lang="en-US" sz="1200" b="1" dirty="0"/>
              <a:t>1.9 kg</a:t>
            </a:r>
          </a:p>
          <a:p>
            <a:pPr algn="ctr"/>
            <a:r>
              <a:rPr lang="en-US" sz="1200" b="1" baseline="30000" dirty="0" smtClean="0"/>
              <a:t>48depl</a:t>
            </a:r>
            <a:r>
              <a:rPr lang="en-US" sz="1200" b="1" dirty="0" smtClean="0"/>
              <a:t>Ca</a:t>
            </a:r>
            <a:r>
              <a:rPr lang="en-US" sz="1200" b="1" baseline="30000" dirty="0" smtClean="0"/>
              <a:t>100</a:t>
            </a:r>
            <a:r>
              <a:rPr lang="en-US" sz="1200" b="1" dirty="0" smtClean="0"/>
              <a:t>MoO</a:t>
            </a:r>
            <a:r>
              <a:rPr lang="en-US" sz="1200" b="1" baseline="-25000" dirty="0" smtClean="0"/>
              <a:t>4</a:t>
            </a:r>
          </a:p>
          <a:p>
            <a:pPr algn="ctr"/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736222"/>
            <a:ext cx="131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In progress</a:t>
            </a:r>
          </a:p>
          <a:p>
            <a:pPr algn="ctr"/>
            <a:r>
              <a:rPr lang="en-US" sz="1200" b="1" dirty="0" smtClean="0"/>
              <a:t>2020 </a:t>
            </a:r>
            <a:r>
              <a:rPr lang="en-US" sz="1200" b="1" dirty="0"/>
              <a:t>- </a:t>
            </a:r>
            <a:r>
              <a:rPr lang="en-US" sz="1200" b="1" dirty="0">
                <a:solidFill>
                  <a:srgbClr val="FF0000"/>
                </a:solidFill>
              </a:rPr>
              <a:t>2023</a:t>
            </a:r>
          </a:p>
          <a:p>
            <a:pPr algn="ctr"/>
            <a:r>
              <a:rPr lang="en-US" sz="1200" b="1" dirty="0"/>
              <a:t>13 CMO + 5 LMO</a:t>
            </a:r>
          </a:p>
          <a:p>
            <a:r>
              <a:rPr lang="en-US" sz="1200" b="1" dirty="0" smtClean="0"/>
              <a:t>Total mass: </a:t>
            </a:r>
            <a:r>
              <a:rPr lang="en-US" sz="1200" b="1" dirty="0"/>
              <a:t>6.2 kg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136" y="676219"/>
            <a:ext cx="311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Since 2023 → </a:t>
            </a:r>
          </a:p>
          <a:p>
            <a:r>
              <a:rPr lang="en-US" sz="1200" b="1" dirty="0" smtClean="0"/>
              <a:t>1st stage</a:t>
            </a:r>
            <a:r>
              <a:rPr lang="ru-RU" sz="1200" b="1" dirty="0" smtClean="0"/>
              <a:t> - </a:t>
            </a:r>
            <a:r>
              <a:rPr lang="en-US" sz="1200" b="1" dirty="0" smtClean="0"/>
              <a:t>90 kg of LMO (10 towers)</a:t>
            </a:r>
          </a:p>
          <a:p>
            <a:r>
              <a:rPr lang="en-US" sz="1200" b="1" dirty="0" smtClean="0"/>
              <a:t>Total mass of 200 kg XMoO4 (100 kg of </a:t>
            </a:r>
            <a:r>
              <a:rPr lang="en-US" sz="1200" b="1" baseline="30000" dirty="0" smtClean="0"/>
              <a:t>100</a:t>
            </a:r>
            <a:r>
              <a:rPr lang="en-US" sz="1200" b="1" dirty="0" smtClean="0"/>
              <a:t>Mo)</a:t>
            </a:r>
          </a:p>
          <a:p>
            <a:r>
              <a:rPr lang="en-US" sz="1200" b="1" dirty="0" smtClean="0"/>
              <a:t>50 towers ~ 450 XMoO</a:t>
            </a:r>
            <a:r>
              <a:rPr lang="en-US" sz="1200" b="1" baseline="-25000" dirty="0" smtClean="0"/>
              <a:t>4 </a:t>
            </a:r>
            <a:r>
              <a:rPr lang="en-US" sz="1200" b="1" dirty="0" smtClean="0"/>
              <a:t>crystals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23195" y="1583219"/>
            <a:ext cx="205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AMoRE</a:t>
            </a:r>
            <a:r>
              <a:rPr lang="en-US" sz="1200" b="1" dirty="0"/>
              <a:t>-Pilot </a:t>
            </a:r>
            <a:r>
              <a:rPr lang="en-US" sz="1200" b="1" dirty="0" smtClean="0"/>
              <a:t>to demonstrate </a:t>
            </a:r>
          </a:p>
          <a:p>
            <a:pPr algn="ctr"/>
            <a:r>
              <a:rPr lang="en-US" sz="1200" b="1" dirty="0" smtClean="0"/>
              <a:t>the </a:t>
            </a:r>
            <a:r>
              <a:rPr lang="en-US" sz="1200" b="1" dirty="0"/>
              <a:t>potential for 0νββ probe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6853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514" y="38459"/>
            <a:ext cx="8229600" cy="688785"/>
          </a:xfrm>
        </p:spPr>
        <p:txBody>
          <a:bodyPr>
            <a:noAutofit/>
          </a:bodyPr>
          <a:lstStyle/>
          <a:p>
            <a:r>
              <a:rPr lang="en-US" altLang="ko-KR" sz="2300" dirty="0">
                <a:solidFill>
                  <a:srgbClr val="FF0000"/>
                </a:solidFill>
              </a:rPr>
              <a:t>Cryostat with </a:t>
            </a:r>
            <a:r>
              <a:rPr lang="en-US" altLang="ko-KR" sz="2300" dirty="0" smtClean="0">
                <a:solidFill>
                  <a:srgbClr val="FF0000"/>
                </a:solidFill>
              </a:rPr>
              <a:t>shielding/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-Pilot </a:t>
            </a:r>
            <a:r>
              <a:rPr lang="en-US" altLang="ko-KR" sz="2300" dirty="0">
                <a:solidFill>
                  <a:srgbClr val="FF0000"/>
                </a:solidFill>
              </a:rPr>
              <a:t>and </a:t>
            </a:r>
            <a:r>
              <a:rPr lang="en-US" altLang="ko-KR" sz="2300" dirty="0" err="1">
                <a:solidFill>
                  <a:srgbClr val="FF0000"/>
                </a:solidFill>
              </a:rPr>
              <a:t>AMoRE</a:t>
            </a:r>
            <a:r>
              <a:rPr lang="en-US" altLang="ko-KR" sz="2300" dirty="0">
                <a:solidFill>
                  <a:srgbClr val="FF0000"/>
                </a:solidFill>
              </a:rPr>
              <a:t>-I </a:t>
            </a:r>
            <a:r>
              <a:rPr lang="en-US" altLang="ko-KR" sz="2300" dirty="0" smtClean="0">
                <a:solidFill>
                  <a:srgbClr val="FF0000"/>
                </a:solidFill>
              </a:rPr>
              <a:t>in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YangYang</a:t>
            </a:r>
            <a:r>
              <a:rPr lang="en-US" altLang="ko-KR" sz="2300" dirty="0" smtClean="0">
                <a:solidFill>
                  <a:srgbClr val="FF0000"/>
                </a:solidFill>
              </a:rPr>
              <a:t> lab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1080120" cy="365125"/>
          </a:xfrm>
        </p:spPr>
        <p:txBody>
          <a:bodyPr/>
          <a:lstStyle/>
          <a:p>
            <a:fld id="{706AD68F-327A-4474-8664-ABECB4D290FC}" type="datetime1">
              <a:rPr lang="ru-RU" smtClean="0"/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436456"/>
            <a:ext cx="590465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8384" y="6453335"/>
            <a:ext cx="108012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8</a:t>
            </a:fld>
            <a:endParaRPr lang="ru-RU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6899442-3FE6-455D-873E-499C9AC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23928" y="3442062"/>
            <a:ext cx="5220072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Pulse-tube dilution </a:t>
            </a:r>
            <a:r>
              <a:rPr lang="en-US" dirty="0" smtClean="0"/>
              <a:t>refrigerator:</a:t>
            </a:r>
            <a:endParaRPr lang="en-US" dirty="0"/>
          </a:p>
          <a:p>
            <a:pPr marL="108000"/>
            <a:r>
              <a:rPr lang="en-US" dirty="0" smtClean="0"/>
              <a:t>Operating </a:t>
            </a:r>
            <a:r>
              <a:rPr lang="en-US" dirty="0"/>
              <a:t>at 10 </a:t>
            </a:r>
            <a:r>
              <a:rPr lang="en-US" dirty="0" err="1"/>
              <a:t>mK</a:t>
            </a:r>
            <a:r>
              <a:rPr lang="en-US" dirty="0"/>
              <a:t> </a:t>
            </a:r>
            <a:r>
              <a:rPr lang="en-US" dirty="0" smtClean="0"/>
              <a:t>with 1.2 </a:t>
            </a:r>
            <a:r>
              <a:rPr lang="el-GR" dirty="0"/>
              <a:t>μ</a:t>
            </a:r>
            <a:r>
              <a:rPr lang="en-US" dirty="0"/>
              <a:t>W cooling power</a:t>
            </a:r>
            <a:r>
              <a:rPr lang="en-US" dirty="0" smtClean="0"/>
              <a:t>.</a:t>
            </a:r>
            <a:endParaRPr lang="ru-RU" dirty="0" smtClean="0"/>
          </a:p>
          <a:p>
            <a:pPr marL="108000">
              <a:spcAft>
                <a:spcPts val="600"/>
              </a:spcAft>
            </a:pPr>
            <a:r>
              <a:rPr lang="en-US" dirty="0" smtClean="0"/>
              <a:t>Damping system to </a:t>
            </a:r>
            <a:r>
              <a:rPr lang="en-US" dirty="0"/>
              <a:t>reduce vibration noise signals from the impulse tube of the CF-DR cryostat.</a:t>
            </a:r>
          </a:p>
          <a:p>
            <a:r>
              <a:rPr lang="en-US" dirty="0" smtClean="0"/>
              <a:t>- 15-20 cm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l-GR" dirty="0"/>
              <a:t>γ), </a:t>
            </a:r>
            <a:r>
              <a:rPr lang="en-US" dirty="0"/>
              <a:t>boron and polyethylene (</a:t>
            </a:r>
            <a:r>
              <a:rPr lang="en-US" dirty="0" smtClean="0"/>
              <a:t>neutrons),</a:t>
            </a:r>
            <a:endParaRPr lang="en-US" dirty="0"/>
          </a:p>
          <a:p>
            <a:r>
              <a:rPr lang="ru-RU" dirty="0" smtClean="0"/>
              <a:t>- </a:t>
            </a:r>
            <a:r>
              <a:rPr lang="en-US" dirty="0" smtClean="0"/>
              <a:t>Plastic </a:t>
            </a:r>
            <a:r>
              <a:rPr lang="en-US" dirty="0"/>
              <a:t>scintillator muon </a:t>
            </a:r>
            <a:r>
              <a:rPr lang="en-US" dirty="0" smtClean="0"/>
              <a:t>counter (muons veto).</a:t>
            </a:r>
          </a:p>
          <a:p>
            <a:endParaRPr lang="ru-RU" dirty="0" smtClean="0"/>
          </a:p>
          <a:p>
            <a:pPr marL="108000"/>
            <a:r>
              <a:rPr lang="en-US" dirty="0" err="1" smtClean="0"/>
              <a:t>YangYang</a:t>
            </a:r>
            <a:r>
              <a:rPr lang="en-US" dirty="0" smtClean="0"/>
              <a:t> underground laboratory</a:t>
            </a:r>
          </a:p>
          <a:p>
            <a:pPr marL="108000"/>
            <a:r>
              <a:rPr lang="ru-RU" dirty="0" smtClean="0"/>
              <a:t>-</a:t>
            </a:r>
            <a:r>
              <a:rPr lang="en-US" dirty="0" smtClean="0"/>
              <a:t>700 </a:t>
            </a:r>
            <a:r>
              <a:rPr lang="en-US" dirty="0"/>
              <a:t>m minimum vertical depth (2000 </a:t>
            </a:r>
            <a:r>
              <a:rPr lang="en-US" dirty="0" err="1"/>
              <a:t>m.w.e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Radon free air </a:t>
            </a:r>
            <a:r>
              <a:rPr lang="en-US" dirty="0" smtClean="0"/>
              <a:t>supplied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503" y="687273"/>
            <a:ext cx="4918529" cy="2736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052736"/>
            <a:ext cx="4068000" cy="51633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214" y="1628800"/>
            <a:ext cx="664522" cy="329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12" y="4149080"/>
            <a:ext cx="66452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514" y="100567"/>
            <a:ext cx="8229600" cy="688785"/>
          </a:xfrm>
        </p:spPr>
        <p:txBody>
          <a:bodyPr>
            <a:no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</a:rPr>
              <a:t>From </a:t>
            </a:r>
            <a:r>
              <a:rPr lang="en-US" altLang="ko-KR" sz="2300" dirty="0" err="1" smtClean="0">
                <a:solidFill>
                  <a:srgbClr val="FF0000"/>
                </a:solidFill>
              </a:rPr>
              <a:t>AMoRE</a:t>
            </a:r>
            <a:r>
              <a:rPr lang="en-US" altLang="ko-KR" sz="2300" dirty="0" smtClean="0">
                <a:solidFill>
                  <a:srgbClr val="FF0000"/>
                </a:solidFill>
              </a:rPr>
              <a:t>-Pilot to </a:t>
            </a:r>
            <a:r>
              <a:rPr lang="en-US" altLang="ko-KR" sz="2300" dirty="0" err="1">
                <a:solidFill>
                  <a:srgbClr val="FF0000"/>
                </a:solidFill>
              </a:rPr>
              <a:t>AMoRE</a:t>
            </a:r>
            <a:r>
              <a:rPr lang="en-US" altLang="ko-KR" sz="2300" dirty="0">
                <a:solidFill>
                  <a:srgbClr val="FF0000"/>
                </a:solidFill>
              </a:rPr>
              <a:t>-I </a:t>
            </a:r>
            <a:r>
              <a:rPr lang="en-US" altLang="ko-KR" sz="2300" dirty="0" smtClean="0">
                <a:solidFill>
                  <a:srgbClr val="FF0000"/>
                </a:solidFill>
              </a:rPr>
              <a:t>detector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7621-9103-475F-8AD7-48DBD53F6415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356350"/>
            <a:ext cx="5904656" cy="365125"/>
          </a:xfrm>
        </p:spPr>
        <p:txBody>
          <a:bodyPr/>
          <a:lstStyle/>
          <a:p>
            <a:r>
              <a:rPr lang="en-US" dirty="0" err="1"/>
              <a:t>AMoRE</a:t>
            </a:r>
            <a:r>
              <a:rPr lang="en-US" dirty="0"/>
              <a:t> experiment: search for the </a:t>
            </a:r>
            <a:r>
              <a:rPr lang="en-US" dirty="0" err="1"/>
              <a:t>neutrinoless</a:t>
            </a:r>
            <a:r>
              <a:rPr lang="en-US" dirty="0"/>
              <a:t> double beta decay of 100Mo isotope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9</a:t>
            </a:fld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6899442-3FE6-455D-873E-499C9AC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1047651" cy="250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41527" y="1038069"/>
            <a:ext cx="20233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Period</a:t>
            </a:r>
            <a:r>
              <a:rPr lang="en-US" sz="1400" dirty="0"/>
              <a:t>: 2015 ÷</a:t>
            </a:r>
            <a:r>
              <a:rPr lang="en-US" sz="1400" dirty="0" smtClean="0"/>
              <a:t> 2018</a:t>
            </a:r>
          </a:p>
          <a:p>
            <a:r>
              <a:rPr lang="en-US" sz="1400" dirty="0" smtClean="0"/>
              <a:t>6 CMO </a:t>
            </a:r>
            <a:r>
              <a:rPr lang="en-US" sz="1400" dirty="0"/>
              <a:t>(FOMOS</a:t>
            </a:r>
            <a:r>
              <a:rPr lang="en-US" sz="1400" dirty="0" smtClean="0"/>
              <a:t>)</a:t>
            </a:r>
            <a:r>
              <a:rPr lang="en-US" sz="1400" dirty="0"/>
              <a:t> &amp; </a:t>
            </a:r>
            <a:r>
              <a:rPr lang="en-US" sz="1400" dirty="0" smtClean="0"/>
              <a:t>1.9 kg</a:t>
            </a:r>
            <a:endParaRPr lang="en-US" sz="1400" dirty="0"/>
          </a:p>
          <a:p>
            <a:pPr algn="ctr"/>
            <a:r>
              <a:rPr lang="en-US" sz="1400" baseline="30000" dirty="0" smtClean="0"/>
              <a:t>48depl</a:t>
            </a:r>
            <a:r>
              <a:rPr lang="en-US" sz="1400" dirty="0" smtClean="0"/>
              <a:t>Ca</a:t>
            </a:r>
            <a:r>
              <a:rPr lang="en-US" sz="1400" baseline="30000" dirty="0" smtClean="0"/>
              <a:t>100</a:t>
            </a:r>
            <a:r>
              <a:rPr lang="en-US" sz="1400" dirty="0" smtClean="0"/>
              <a:t>MoO</a:t>
            </a:r>
            <a:r>
              <a:rPr lang="en-US" sz="1400" baseline="-25000" dirty="0" smtClean="0"/>
              <a:t>4</a:t>
            </a:r>
            <a:endParaRPr lang="en-US" sz="14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67287" y="822626"/>
            <a:ext cx="17924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Period : 2020 - 2023</a:t>
            </a:r>
          </a:p>
          <a:p>
            <a:pPr algn="ctr"/>
            <a:r>
              <a:rPr lang="en-US" sz="1400" dirty="0"/>
              <a:t>13 CMO + 5 LMO</a:t>
            </a:r>
          </a:p>
          <a:p>
            <a:pPr algn="ctr"/>
            <a:r>
              <a:rPr lang="en-US" sz="1400" dirty="0"/>
              <a:t>(FOMOS + NIIC + CUP)</a:t>
            </a:r>
          </a:p>
          <a:p>
            <a:pPr algn="ctr"/>
            <a:r>
              <a:rPr lang="en-US" sz="1400" dirty="0"/>
              <a:t>Total mass : 6.2 kg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87203" y="1734595"/>
            <a:ext cx="74099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                          Upgrades </a:t>
            </a:r>
            <a:r>
              <a:rPr lang="en-US" dirty="0"/>
              <a:t>from </a:t>
            </a:r>
            <a:r>
              <a:rPr lang="en-US" dirty="0" smtClean="0"/>
              <a:t>Pilot</a:t>
            </a:r>
            <a:r>
              <a:rPr lang="ru-RU" dirty="0" smtClean="0"/>
              <a:t> </a:t>
            </a:r>
            <a:r>
              <a:rPr lang="en-US" dirty="0" smtClean="0"/>
              <a:t>to </a:t>
            </a:r>
            <a:r>
              <a:rPr lang="en-US" dirty="0" err="1" smtClean="0"/>
              <a:t>AMoRE</a:t>
            </a:r>
            <a:r>
              <a:rPr lang="en-US" dirty="0" smtClean="0"/>
              <a:t>-I</a:t>
            </a:r>
            <a:r>
              <a:rPr lang="en-US" sz="1600" dirty="0" smtClean="0"/>
              <a:t>: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 smtClean="0"/>
              <a:t>•</a:t>
            </a:r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/>
              <a:t> CMO (1.89 kg) </a:t>
            </a:r>
            <a:r>
              <a:rPr lang="en-US" dirty="0" smtClean="0"/>
              <a:t>➔ </a:t>
            </a:r>
            <a:r>
              <a:rPr lang="en-US" dirty="0" smtClean="0">
                <a:solidFill>
                  <a:srgbClr val="FF0000"/>
                </a:solidFill>
              </a:rPr>
              <a:t>18</a:t>
            </a:r>
            <a:r>
              <a:rPr lang="en-US" dirty="0" smtClean="0"/>
              <a:t> (13 </a:t>
            </a:r>
            <a:r>
              <a:rPr lang="en-US" dirty="0"/>
              <a:t>CMO (4.58 kg) + 5 LMO (1.61 kg</a:t>
            </a:r>
            <a:r>
              <a:rPr lang="en-US" sz="1600" dirty="0" smtClean="0"/>
              <a:t>))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/>
              <a:t>-</a:t>
            </a:r>
            <a:r>
              <a:rPr lang="en-US" sz="1600" b="1" dirty="0"/>
              <a:t>Total crystal mass = 6.19 kg, </a:t>
            </a:r>
            <a:r>
              <a:rPr lang="en-US" sz="1600" b="1" baseline="30000" dirty="0"/>
              <a:t>100</a:t>
            </a:r>
            <a:r>
              <a:rPr lang="en-US" sz="1600" b="1" dirty="0"/>
              <a:t>Mo mass = 3.1 kg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 Stabilization heater for all crystals.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•MMC sensor: </a:t>
            </a:r>
            <a:r>
              <a:rPr lang="en-US" sz="1600" dirty="0" err="1"/>
              <a:t>AuEr</a:t>
            </a:r>
            <a:r>
              <a:rPr lang="en-US" sz="1600" dirty="0"/>
              <a:t> ➔ </a:t>
            </a:r>
            <a:r>
              <a:rPr lang="en-US" sz="1600" dirty="0" err="1"/>
              <a:t>AgEr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•Using same cryostat + two stage temperature control: ⟨</a:t>
            </a:r>
            <a:r>
              <a:rPr lang="el-GR" sz="1600" dirty="0"/>
              <a:t>Δ</a:t>
            </a:r>
            <a:r>
              <a:rPr lang="en-US" sz="1600" dirty="0"/>
              <a:t>T⟩ &lt; 1 </a:t>
            </a:r>
            <a:r>
              <a:rPr lang="el-GR" sz="1600" dirty="0"/>
              <a:t>μ</a:t>
            </a:r>
            <a:r>
              <a:rPr lang="en-US" sz="1600" dirty="0"/>
              <a:t>K</a:t>
            </a:r>
            <a:r>
              <a:rPr lang="en-US" sz="16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1600" dirty="0"/>
          </a:p>
          <a:p>
            <a:pPr>
              <a:spcAft>
                <a:spcPts val="1200"/>
              </a:spcAft>
            </a:pPr>
            <a:endParaRPr lang="en-US" sz="1600" dirty="0" smtClean="0"/>
          </a:p>
          <a:p>
            <a:pPr>
              <a:spcAft>
                <a:spcPts val="1200"/>
              </a:spcAft>
            </a:pPr>
            <a:r>
              <a:rPr lang="en-US" sz="1600" dirty="0" smtClean="0"/>
              <a:t>• Shielding </a:t>
            </a:r>
            <a:r>
              <a:rPr lang="en-US" sz="1600" dirty="0"/>
              <a:t>enhancements:</a:t>
            </a:r>
          </a:p>
          <a:p>
            <a:r>
              <a:rPr lang="en-US" sz="1600" dirty="0"/>
              <a:t>-Outer </a:t>
            </a:r>
            <a:r>
              <a:rPr lang="en-US" sz="1600" dirty="0" err="1"/>
              <a:t>Pb</a:t>
            </a:r>
            <a:r>
              <a:rPr lang="en-US" sz="1600" dirty="0"/>
              <a:t>: </a:t>
            </a:r>
            <a:r>
              <a:rPr lang="en-US" sz="1600" dirty="0" smtClean="0"/>
              <a:t>15 cm </a:t>
            </a:r>
            <a:r>
              <a:rPr lang="en-US" sz="1600" dirty="0"/>
              <a:t>➔ 20 cm; neutron shields: boric acid silicon + more PE / </a:t>
            </a:r>
            <a:r>
              <a:rPr lang="en-US" sz="1600" dirty="0" smtClean="0"/>
              <a:t>Boron-PE</a:t>
            </a:r>
            <a:r>
              <a:rPr lang="en-US" sz="1600" dirty="0"/>
              <a:t>.</a:t>
            </a:r>
          </a:p>
          <a:p>
            <a:r>
              <a:rPr lang="en-US" sz="1600" dirty="0" smtClean="0"/>
              <a:t>- Better </a:t>
            </a:r>
            <a:r>
              <a:rPr lang="en-US" sz="1600" dirty="0"/>
              <a:t>muon counter </a:t>
            </a:r>
            <a:r>
              <a:rPr lang="en-US" sz="1600" dirty="0" smtClean="0"/>
              <a:t>coverage (~ 4</a:t>
            </a:r>
            <a:r>
              <a:rPr lang="el-GR" sz="1600" dirty="0" smtClean="0"/>
              <a:t>π</a:t>
            </a:r>
            <a:r>
              <a:rPr lang="en-US" sz="1600" dirty="0" smtClean="0"/>
              <a:t>).</a:t>
            </a:r>
            <a:endParaRPr lang="en-US" sz="1600" dirty="0"/>
          </a:p>
          <a:p>
            <a:r>
              <a:rPr lang="en-US" sz="1600" dirty="0" smtClean="0"/>
              <a:t>- More </a:t>
            </a:r>
            <a:r>
              <a:rPr lang="en-US" sz="1600" dirty="0"/>
              <a:t>supply of Rn-free air.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519" y="1965867"/>
            <a:ext cx="1286945" cy="25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9096</TotalTime>
  <Words>1966</Words>
  <Application>Microsoft Office PowerPoint</Application>
  <PresentationFormat>Экран (4:3)</PresentationFormat>
  <Paragraphs>330</Paragraphs>
  <Slides>29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맑은 고딕</vt:lpstr>
      <vt:lpstr>MS PGothic</vt:lpstr>
      <vt:lpstr>Arial</vt:lpstr>
      <vt:lpstr>Calibri</vt:lpstr>
      <vt:lpstr>Calibri (Заголовки)</vt:lpstr>
      <vt:lpstr>Cambria Math</vt:lpstr>
      <vt:lpstr>굴림</vt:lpstr>
      <vt:lpstr>Symbol</vt:lpstr>
      <vt:lpstr>Times New Roman</vt:lpstr>
      <vt:lpstr>Wingdings</vt:lpstr>
      <vt:lpstr>Тема Office</vt:lpstr>
      <vt:lpstr>Точечный рисунок</vt:lpstr>
      <vt:lpstr>AMoRE experiment:  search for the neutrinoless double beta decay of 100Mo isotope</vt:lpstr>
      <vt:lpstr>AMoRE (Advanced Mo-based Rare process Experiment): search for 0ν2β-decay of Mo-100 isotope</vt:lpstr>
      <vt:lpstr>Search for neutrinoless double beta decay: motivation </vt:lpstr>
      <vt:lpstr>Why is 100Mo isotope chosen for AMoRE?</vt:lpstr>
      <vt:lpstr>How a scintillation cryogenic bolometer woks?</vt:lpstr>
      <vt:lpstr>AMoRE detector module (X100MoO4) + MMC + SQUID + Cu frame</vt:lpstr>
      <vt:lpstr>Implementation of AMoRE experiment (Stages Plan)</vt:lpstr>
      <vt:lpstr>Cryostat with shielding/AMoRE-Pilot and AMoRE-I in YangYang lab</vt:lpstr>
      <vt:lpstr>From AMoRE-Pilot to AMoRE-I detector</vt:lpstr>
      <vt:lpstr>Signal processing and analysis</vt:lpstr>
      <vt:lpstr>Particle identification</vt:lpstr>
      <vt:lpstr>Detector performance (energy calibration &amp; resolution)</vt:lpstr>
      <vt:lpstr>The background spectrum AMoRE-I</vt:lpstr>
      <vt:lpstr>Preliminary 0νββ limit from AMoRE-I</vt:lpstr>
      <vt:lpstr>AMoRE-II detector</vt:lpstr>
      <vt:lpstr>New Underground Laboratory Yemilab to host AMoRE-II</vt:lpstr>
      <vt:lpstr>AMoRE Hall in Yemilab (October 2022)</vt:lpstr>
      <vt:lpstr>AMoRE-II expected sensitivity and limits</vt:lpstr>
      <vt:lpstr>Conclusions</vt:lpstr>
      <vt:lpstr>Презентация PowerPoint</vt:lpstr>
      <vt:lpstr>AMoRE-pilot final result</vt:lpstr>
      <vt:lpstr>AMoRE-I data taking &amp; all 18 crystals                                                                          </vt:lpstr>
      <vt:lpstr>Recent Limits &amp; Persepectives</vt:lpstr>
      <vt:lpstr>Background budget for AMoRE-II</vt:lpstr>
      <vt:lpstr>MMC (Metallic Magnetic Calorimeter): temperature sensor based on paramagnetic alloy (Au:Er) + SQUID</vt:lpstr>
      <vt:lpstr>Презентация PowerPoint</vt:lpstr>
      <vt:lpstr>CUP town: “IBS Sindong residence”</vt:lpstr>
      <vt:lpstr>Signal processing and analysis</vt:lpstr>
      <vt:lpstr>Particle discrimination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Cerium</dc:creator>
  <cp:lastModifiedBy>Пользователь</cp:lastModifiedBy>
  <cp:revision>704</cp:revision>
  <dcterms:created xsi:type="dcterms:W3CDTF">2019-08-24T10:30:39Z</dcterms:created>
  <dcterms:modified xsi:type="dcterms:W3CDTF">2022-12-02T07:34:54Z</dcterms:modified>
</cp:coreProperties>
</file>